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48"/>
  </p:notesMasterIdLst>
  <p:sldIdLst>
    <p:sldId id="327" r:id="rId6"/>
    <p:sldId id="285" r:id="rId7"/>
    <p:sldId id="300" r:id="rId8"/>
    <p:sldId id="1211" r:id="rId9"/>
    <p:sldId id="1212" r:id="rId10"/>
    <p:sldId id="1152" r:id="rId11"/>
    <p:sldId id="306" r:id="rId12"/>
    <p:sldId id="1468" r:id="rId13"/>
    <p:sldId id="315" r:id="rId14"/>
    <p:sldId id="1155" r:id="rId15"/>
    <p:sldId id="1130" r:id="rId16"/>
    <p:sldId id="1133" r:id="rId17"/>
    <p:sldId id="1134" r:id="rId18"/>
    <p:sldId id="1135" r:id="rId19"/>
    <p:sldId id="1138" r:id="rId20"/>
    <p:sldId id="1139" r:id="rId21"/>
    <p:sldId id="1141" r:id="rId22"/>
    <p:sldId id="1142" r:id="rId23"/>
    <p:sldId id="1143" r:id="rId24"/>
    <p:sldId id="1464" r:id="rId25"/>
    <p:sldId id="1126" r:id="rId26"/>
    <p:sldId id="1462" r:id="rId27"/>
    <p:sldId id="1463" r:id="rId28"/>
    <p:sldId id="1158" r:id="rId29"/>
    <p:sldId id="1159" r:id="rId30"/>
    <p:sldId id="1160" r:id="rId31"/>
    <p:sldId id="1161" r:id="rId32"/>
    <p:sldId id="1162" r:id="rId33"/>
    <p:sldId id="1127" r:id="rId34"/>
    <p:sldId id="1128" r:id="rId35"/>
    <p:sldId id="1129" r:id="rId36"/>
    <p:sldId id="1436" r:id="rId37"/>
    <p:sldId id="1455" r:id="rId38"/>
    <p:sldId id="1458" r:id="rId39"/>
    <p:sldId id="1461" r:id="rId40"/>
    <p:sldId id="257" r:id="rId41"/>
    <p:sldId id="1467" r:id="rId42"/>
    <p:sldId id="322" r:id="rId43"/>
    <p:sldId id="325" r:id="rId44"/>
    <p:sldId id="1465" r:id="rId45"/>
    <p:sldId id="1466" r:id="rId46"/>
    <p:sldId id="2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552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Daniela Ramirez Leuro" initials="LL" lastIdx="1" clrIdx="0">
    <p:extLst>
      <p:ext uri="{19B8F6BF-5375-455C-9EA6-DF929625EA0E}">
        <p15:presenceInfo xmlns:p15="http://schemas.microsoft.com/office/powerpoint/2012/main" userId="S::laura.ramirez@transmilenio.gov.co::d1cb9491-b4a3-4946-bc81-88feca5dba3e" providerId="AD"/>
      </p:ext>
    </p:extLst>
  </p:cmAuthor>
  <p:cmAuthor id="2" name="Nicolas Adolfo Correal Huertas" initials="NH" lastIdx="1" clrIdx="1">
    <p:extLst>
      <p:ext uri="{19B8F6BF-5375-455C-9EA6-DF929625EA0E}">
        <p15:presenceInfo xmlns:p15="http://schemas.microsoft.com/office/powerpoint/2012/main" userId="S::nicolas.correal@transmilenio.gov.co::cd7f56ab-d28c-46c7-9254-d6f61de3cd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E"/>
    <a:srgbClr val="FFC000"/>
    <a:srgbClr val="FF99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1" dt="2021-04-28T13:45:40.345"/>
    <p1510:client id="{0230C29F-B091-0000-A306-59BDA384B17C}" v="1" dt="2021-04-27T00:57:06.631"/>
    <p1510:client id="{1CDD2E32-5E33-456B-A643-F2B90D2A8D3F}" v="17" dt="2021-04-27T17:49:46.126"/>
    <p1510:client id="{1E6A378B-5AA0-43EC-78B8-466798642C14}" v="62" dt="2021-04-27T18:02:16.123"/>
    <p1510:client id="{20EBB6B9-8316-65BC-3DE4-054E0525DA6C}" v="2875" dt="2021-04-27T18:38:27.787"/>
    <p1510:client id="{30DC50F1-38F5-BDAC-2307-31CADEEF81FE}" v="337" dt="2021-04-27T20:21:00.164"/>
    <p1510:client id="{4005CDF2-5798-66EC-AB9E-BDF86FD961AB}" v="270" dt="2021-04-27T16:15:17.255"/>
    <p1510:client id="{4265C29F-20E4-0000-C604-2C7BAED8A107}" v="544" dt="2021-04-27T16:47:58.434"/>
    <p1510:client id="{A0BCF999-A850-6703-0FEF-612A7422F023}" v="30" dt="2021-04-27T16:57:59.782"/>
    <p1510:client id="{A375C29F-F043-0000-A33F-006DE6923439}" v="71" dt="2021-04-27T21:38:20.396"/>
    <p1510:client id="{AD8BC82D-A98A-2891-EDD3-3370DC0F62D1}" v="13" dt="2021-04-27T16:40:13.451"/>
    <p1510:client id="{B272C29F-D067-0000-C604-243EFB4F730A}" v="445" dt="2021-04-27T20:45:15.566"/>
    <p1510:client id="{D0A6C538-D6BF-478C-8962-22BB692AEEFD}" v="189" dt="2021-04-27T22:23:05.795"/>
    <p1510:client id="{DE5CC29F-60D1-0000-C604-22062B9A681E}" v="6" dt="2021-04-27T14:00:47.772"/>
    <p1510:client id="{E359C29F-1023-0000-A33F-0A7F495B3792}" v="7" dt="2021-04-27T13:33:31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42" y="42"/>
      </p:cViewPr>
      <p:guideLst>
        <p:guide orient="horz" pos="2232"/>
        <p:guide pos="3840"/>
        <p:guide pos="168"/>
        <p:guide pos="7512"/>
        <p:guide orient="horz" pos="552"/>
        <p:guide orient="horz"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28T06:45:40.345" idx="1">
    <p:pos x="2860" y="2506"/>
    <p:text>Colocar total de rutas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F2E70-60C1-4A71-95C0-2A193B1F625A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9F5B849-57AF-4A3C-917B-72B30FA31EE5}">
      <dgm:prSet phldrT="[Texto]"/>
      <dgm:spPr>
        <a:noFill/>
        <a:ln>
          <a:noFill/>
        </a:ln>
      </dgm:spPr>
      <dgm:t>
        <a:bodyPr/>
        <a:lstStyle/>
        <a:p>
          <a:pPr marL="365125" indent="-365125"/>
          <a:r>
            <a:rPr lang="es-ES">
              <a:solidFill>
                <a:schemeClr val="tx1"/>
              </a:solidFill>
            </a:rPr>
            <a:t>   Implementación total del SITP en su componente zonal, especialmente en las zonas de Perdomo, Suba Central, Fontibón y Usme, que hoy no tienen operador.</a:t>
          </a:r>
        </a:p>
      </dgm:t>
    </dgm:pt>
    <dgm:pt modelId="{7E767F62-1ACB-4EFB-A89D-F72C841217EF}" type="parTrans" cxnId="{82FC4DA9-EB7B-4AC6-99AD-D5C807A17BAE}">
      <dgm:prSet/>
      <dgm:spPr/>
      <dgm:t>
        <a:bodyPr/>
        <a:lstStyle/>
        <a:p>
          <a:endParaRPr lang="es-ES"/>
        </a:p>
      </dgm:t>
    </dgm:pt>
    <dgm:pt modelId="{768EB62B-855F-4947-9C6A-4BA2563BCEDD}" type="sibTrans" cxnId="{82FC4DA9-EB7B-4AC6-99AD-D5C807A17BAE}">
      <dgm:prSet/>
      <dgm:spPr/>
      <dgm:t>
        <a:bodyPr/>
        <a:lstStyle/>
        <a:p>
          <a:endParaRPr lang="es-ES"/>
        </a:p>
      </dgm:t>
    </dgm:pt>
    <dgm:pt modelId="{537CB241-C93E-42ED-864C-57DAF4774CC9}">
      <dgm:prSet phldrT="[Texto]"/>
      <dgm:spPr>
        <a:noFill/>
        <a:ln>
          <a:noFill/>
        </a:ln>
      </dgm:spPr>
      <dgm:t>
        <a:bodyPr/>
        <a:lstStyle/>
        <a:p>
          <a:pPr marL="447675" indent="-447675"/>
          <a:r>
            <a:rPr lang="es-ES">
              <a:solidFill>
                <a:schemeClr val="tx1"/>
              </a:solidFill>
            </a:rPr>
            <a:t>   Disminución del tiempo de espera de los servicios SITP para los usuarios.</a:t>
          </a:r>
        </a:p>
        <a:p>
          <a:pPr marL="365125" indent="-365125"/>
          <a:r>
            <a:rPr lang="es-ES">
              <a:solidFill>
                <a:schemeClr val="tx1"/>
              </a:solidFill>
            </a:rPr>
            <a:t>	Servicios nuevos que atenderán las principales necesidades de los ciudadanos.</a:t>
          </a:r>
        </a:p>
      </dgm:t>
    </dgm:pt>
    <dgm:pt modelId="{45898B70-121C-46D1-A888-7ACF1A60FBD5}" type="parTrans" cxnId="{5EEB4CC2-9F17-4A78-895B-AA4FFBD4D73F}">
      <dgm:prSet/>
      <dgm:spPr/>
      <dgm:t>
        <a:bodyPr/>
        <a:lstStyle/>
        <a:p>
          <a:endParaRPr lang="es-ES"/>
        </a:p>
      </dgm:t>
    </dgm:pt>
    <dgm:pt modelId="{5B4967D6-5E6D-44D9-9437-FF8DA2396E55}" type="sibTrans" cxnId="{5EEB4CC2-9F17-4A78-895B-AA4FFBD4D73F}">
      <dgm:prSet/>
      <dgm:spPr/>
      <dgm:t>
        <a:bodyPr/>
        <a:lstStyle/>
        <a:p>
          <a:endParaRPr lang="es-ES"/>
        </a:p>
      </dgm:t>
    </dgm:pt>
    <dgm:pt modelId="{E56D20EA-6A25-45EC-9BA5-3B590DECA8ED}">
      <dgm:prSet phldrT="[Texto]"/>
      <dgm:spPr>
        <a:noFill/>
        <a:ln>
          <a:noFill/>
        </a:ln>
      </dgm:spPr>
      <dgm:t>
        <a:bodyPr/>
        <a:lstStyle/>
        <a:p>
          <a:pPr marL="447675" indent="0"/>
          <a:r>
            <a:rPr lang="es-ES">
              <a:solidFill>
                <a:schemeClr val="tx1"/>
              </a:solidFill>
            </a:rPr>
            <a:t>Integración tarifaria entre servicios para toda la ciudad, en sus diferentes componentes</a:t>
          </a:r>
        </a:p>
      </dgm:t>
    </dgm:pt>
    <dgm:pt modelId="{65E70F2C-F285-4E9C-B32C-2A8048EDC641}" type="parTrans" cxnId="{88739D6F-5629-440A-AB81-252CABAD4D07}">
      <dgm:prSet/>
      <dgm:spPr/>
      <dgm:t>
        <a:bodyPr/>
        <a:lstStyle/>
        <a:p>
          <a:endParaRPr lang="es-ES"/>
        </a:p>
      </dgm:t>
    </dgm:pt>
    <dgm:pt modelId="{30E31DB5-9645-4299-8EAB-91B548D20A07}" type="sibTrans" cxnId="{88739D6F-5629-440A-AB81-252CABAD4D07}">
      <dgm:prSet/>
      <dgm:spPr/>
      <dgm:t>
        <a:bodyPr/>
        <a:lstStyle/>
        <a:p>
          <a:endParaRPr lang="es-ES"/>
        </a:p>
      </dgm:t>
    </dgm:pt>
    <dgm:pt modelId="{7D20B2DC-6BC7-48B6-A493-6C8C63D751C2}">
      <dgm:prSet/>
      <dgm:spPr>
        <a:noFill/>
        <a:ln>
          <a:noFill/>
        </a:ln>
      </dgm:spPr>
      <dgm:t>
        <a:bodyPr/>
        <a:lstStyle/>
        <a:p>
          <a:pPr marL="447675" indent="0"/>
          <a:r>
            <a:rPr lang="es-ES">
              <a:solidFill>
                <a:schemeClr val="tx1"/>
              </a:solidFill>
            </a:rPr>
            <a:t>Renovación de vehículos con tecnologías más limpias (Euro VI, Eléctricos, Gas) y chatarrización de los vehículos del SITP provisional.</a:t>
          </a:r>
        </a:p>
      </dgm:t>
    </dgm:pt>
    <dgm:pt modelId="{9C8C311D-7D8C-442A-B382-BBF47C781A15}" type="parTrans" cxnId="{93969A19-B671-4339-98D0-10F6603B021E}">
      <dgm:prSet/>
      <dgm:spPr/>
      <dgm:t>
        <a:bodyPr/>
        <a:lstStyle/>
        <a:p>
          <a:endParaRPr lang="es-ES"/>
        </a:p>
      </dgm:t>
    </dgm:pt>
    <dgm:pt modelId="{CEDE1E69-C2A6-4307-AB6D-CCE2AF7904B4}" type="sibTrans" cxnId="{93969A19-B671-4339-98D0-10F6603B021E}">
      <dgm:prSet/>
      <dgm:spPr/>
      <dgm:t>
        <a:bodyPr/>
        <a:lstStyle/>
        <a:p>
          <a:endParaRPr lang="es-ES"/>
        </a:p>
      </dgm:t>
    </dgm:pt>
    <dgm:pt modelId="{AF41D398-A9BF-4C37-BA6B-374F8F38C859}" type="pres">
      <dgm:prSet presAssocID="{335F2E70-60C1-4A71-95C0-2A193B1F625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06D957-1D00-49FE-A5E1-4178A5CD9F31}" type="pres">
      <dgm:prSet presAssocID="{69F5B849-57AF-4A3C-917B-72B30FA31EE5}" presName="comp" presStyleCnt="0"/>
      <dgm:spPr/>
    </dgm:pt>
    <dgm:pt modelId="{EC880CC9-BB8A-4D40-BE0E-CF4947866921}" type="pres">
      <dgm:prSet presAssocID="{69F5B849-57AF-4A3C-917B-72B30FA31EE5}" presName="box" presStyleLbl="node1" presStyleIdx="0" presStyleCnt="4" custLinFactNeighborY="8852"/>
      <dgm:spPr/>
      <dgm:t>
        <a:bodyPr/>
        <a:lstStyle/>
        <a:p>
          <a:endParaRPr lang="es-ES"/>
        </a:p>
      </dgm:t>
    </dgm:pt>
    <dgm:pt modelId="{A3770FE7-DE51-45CD-B9B9-92E998307582}" type="pres">
      <dgm:prSet presAssocID="{69F5B849-57AF-4A3C-917B-72B30FA31EE5}" presName="img" presStyleLbl="fgImgPlace1" presStyleIdx="0" presStyleCnt="4" custScaleX="86905" custScaleY="1672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A404273-8473-42B7-A4E6-AED87EC69D15}" type="pres">
      <dgm:prSet presAssocID="{69F5B849-57AF-4A3C-917B-72B30FA31EE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658C67-0A8E-4DEF-9EF6-92E3041E04B9}" type="pres">
      <dgm:prSet presAssocID="{768EB62B-855F-4947-9C6A-4BA2563BCEDD}" presName="spacer" presStyleCnt="0"/>
      <dgm:spPr/>
    </dgm:pt>
    <dgm:pt modelId="{D6066242-EDD6-4BD1-B983-26F4AF4DC865}" type="pres">
      <dgm:prSet presAssocID="{537CB241-C93E-42ED-864C-57DAF4774CC9}" presName="comp" presStyleCnt="0"/>
      <dgm:spPr/>
    </dgm:pt>
    <dgm:pt modelId="{C74BD529-0AEA-4E5A-9CB3-47E871C0B15F}" type="pres">
      <dgm:prSet presAssocID="{537CB241-C93E-42ED-864C-57DAF4774CC9}" presName="box" presStyleLbl="node1" presStyleIdx="1" presStyleCnt="4"/>
      <dgm:spPr/>
      <dgm:t>
        <a:bodyPr/>
        <a:lstStyle/>
        <a:p>
          <a:endParaRPr lang="es-ES"/>
        </a:p>
      </dgm:t>
    </dgm:pt>
    <dgm:pt modelId="{82A18A2C-1A4B-4AD0-AE56-DEA7A38697F9}" type="pres">
      <dgm:prSet presAssocID="{537CB241-C93E-42ED-864C-57DAF4774CC9}" presName="img" presStyleLbl="fgImgPlace1" presStyleIdx="1" presStyleCnt="4" custScaleX="102908" custScaleY="14551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4F174B-1275-4C1A-BBF6-C70BB189921C}" type="pres">
      <dgm:prSet presAssocID="{537CB241-C93E-42ED-864C-57DAF4774CC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7285D6-23C2-4E6D-94CC-D1847BD3AB1A}" type="pres">
      <dgm:prSet presAssocID="{5B4967D6-5E6D-44D9-9437-FF8DA2396E55}" presName="spacer" presStyleCnt="0"/>
      <dgm:spPr/>
    </dgm:pt>
    <dgm:pt modelId="{A94B3073-2AE5-4C5C-B921-E37E7F09B318}" type="pres">
      <dgm:prSet presAssocID="{E56D20EA-6A25-45EC-9BA5-3B590DECA8ED}" presName="comp" presStyleCnt="0"/>
      <dgm:spPr/>
    </dgm:pt>
    <dgm:pt modelId="{17B1A486-5122-49D1-9E28-BA2F22B98194}" type="pres">
      <dgm:prSet presAssocID="{E56D20EA-6A25-45EC-9BA5-3B590DECA8ED}" presName="box" presStyleLbl="node1" presStyleIdx="2" presStyleCnt="4"/>
      <dgm:spPr/>
      <dgm:t>
        <a:bodyPr/>
        <a:lstStyle/>
        <a:p>
          <a:endParaRPr lang="es-ES"/>
        </a:p>
      </dgm:t>
    </dgm:pt>
    <dgm:pt modelId="{8493B047-2A05-425B-BADC-32A5159E636E}" type="pres">
      <dgm:prSet presAssocID="{E56D20EA-6A25-45EC-9BA5-3B590DECA8ED}" presName="img" presStyleLbl="fgImgPlace1" presStyleIdx="2" presStyleCnt="4" custScaleX="104629" custScaleY="12836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CDFB019-951A-472B-AF7D-73801B71ADE7}" type="pres">
      <dgm:prSet presAssocID="{E56D20EA-6A25-45EC-9BA5-3B590DECA8E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FC1E83-ECCB-4D40-9D1E-4498A32DC28D}" type="pres">
      <dgm:prSet presAssocID="{30E31DB5-9645-4299-8EAB-91B548D20A07}" presName="spacer" presStyleCnt="0"/>
      <dgm:spPr/>
    </dgm:pt>
    <dgm:pt modelId="{5AB1C74D-3BBB-4BA1-914C-7AC370DE7144}" type="pres">
      <dgm:prSet presAssocID="{7D20B2DC-6BC7-48B6-A493-6C8C63D751C2}" presName="comp" presStyleCnt="0"/>
      <dgm:spPr/>
    </dgm:pt>
    <dgm:pt modelId="{1FA81F33-C328-469B-B779-6BE2FF16616A}" type="pres">
      <dgm:prSet presAssocID="{7D20B2DC-6BC7-48B6-A493-6C8C63D751C2}" presName="box" presStyleLbl="node1" presStyleIdx="3" presStyleCnt="4"/>
      <dgm:spPr/>
      <dgm:t>
        <a:bodyPr/>
        <a:lstStyle/>
        <a:p>
          <a:endParaRPr lang="es-ES"/>
        </a:p>
      </dgm:t>
    </dgm:pt>
    <dgm:pt modelId="{486FCC2D-A373-4782-B640-1A423D6D6590}" type="pres">
      <dgm:prSet presAssocID="{7D20B2DC-6BC7-48B6-A493-6C8C63D751C2}" presName="img" presStyleLbl="fgImgPlace1" presStyleIdx="3" presStyleCnt="4" custScaleX="104142" custScaleY="130511" custLinFactNeighborY="1018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AEFA30B-62D3-4987-AD79-7041A6732ADD}" type="pres">
      <dgm:prSet presAssocID="{7D20B2DC-6BC7-48B6-A493-6C8C63D751C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3969A19-B671-4339-98D0-10F6603B021E}" srcId="{335F2E70-60C1-4A71-95C0-2A193B1F625A}" destId="{7D20B2DC-6BC7-48B6-A493-6C8C63D751C2}" srcOrd="3" destOrd="0" parTransId="{9C8C311D-7D8C-442A-B382-BBF47C781A15}" sibTransId="{CEDE1E69-C2A6-4307-AB6D-CCE2AF7904B4}"/>
    <dgm:cxn modelId="{0BCDD832-4B18-4920-9498-3B563ED2B491}" type="presOf" srcId="{69F5B849-57AF-4A3C-917B-72B30FA31EE5}" destId="{EC880CC9-BB8A-4D40-BE0E-CF4947866921}" srcOrd="0" destOrd="0" presId="urn:microsoft.com/office/officeart/2005/8/layout/vList4"/>
    <dgm:cxn modelId="{7D9052A8-F731-43D7-8747-AF1F2034538C}" type="presOf" srcId="{E56D20EA-6A25-45EC-9BA5-3B590DECA8ED}" destId="{17B1A486-5122-49D1-9E28-BA2F22B98194}" srcOrd="0" destOrd="0" presId="urn:microsoft.com/office/officeart/2005/8/layout/vList4"/>
    <dgm:cxn modelId="{1D0AA8C4-0C95-47A5-B5C9-849431026ACA}" type="presOf" srcId="{7D20B2DC-6BC7-48B6-A493-6C8C63D751C2}" destId="{1AEFA30B-62D3-4987-AD79-7041A6732ADD}" srcOrd="1" destOrd="0" presId="urn:microsoft.com/office/officeart/2005/8/layout/vList4"/>
    <dgm:cxn modelId="{5EEB4CC2-9F17-4A78-895B-AA4FFBD4D73F}" srcId="{335F2E70-60C1-4A71-95C0-2A193B1F625A}" destId="{537CB241-C93E-42ED-864C-57DAF4774CC9}" srcOrd="1" destOrd="0" parTransId="{45898B70-121C-46D1-A888-7ACF1A60FBD5}" sibTransId="{5B4967D6-5E6D-44D9-9437-FF8DA2396E55}"/>
    <dgm:cxn modelId="{311588A6-4B36-4AAD-8F09-32D9AADE3FFD}" type="presOf" srcId="{335F2E70-60C1-4A71-95C0-2A193B1F625A}" destId="{AF41D398-A9BF-4C37-BA6B-374F8F38C859}" srcOrd="0" destOrd="0" presId="urn:microsoft.com/office/officeart/2005/8/layout/vList4"/>
    <dgm:cxn modelId="{48DB7CB3-3246-4096-B3CA-FA786B34C442}" type="presOf" srcId="{537CB241-C93E-42ED-864C-57DAF4774CC9}" destId="{FE4F174B-1275-4C1A-BBF6-C70BB189921C}" srcOrd="1" destOrd="0" presId="urn:microsoft.com/office/officeart/2005/8/layout/vList4"/>
    <dgm:cxn modelId="{D7F9C0B3-DCF9-4D7F-8635-1A6F77B31AEC}" type="presOf" srcId="{537CB241-C93E-42ED-864C-57DAF4774CC9}" destId="{C74BD529-0AEA-4E5A-9CB3-47E871C0B15F}" srcOrd="0" destOrd="0" presId="urn:microsoft.com/office/officeart/2005/8/layout/vList4"/>
    <dgm:cxn modelId="{21DA0C25-9FD3-433C-8149-C8153ACB022B}" type="presOf" srcId="{69F5B849-57AF-4A3C-917B-72B30FA31EE5}" destId="{6A404273-8473-42B7-A4E6-AED87EC69D15}" srcOrd="1" destOrd="0" presId="urn:microsoft.com/office/officeart/2005/8/layout/vList4"/>
    <dgm:cxn modelId="{4E5FF444-BB6B-42B7-BEE4-166158885F86}" type="presOf" srcId="{7D20B2DC-6BC7-48B6-A493-6C8C63D751C2}" destId="{1FA81F33-C328-469B-B779-6BE2FF16616A}" srcOrd="0" destOrd="0" presId="urn:microsoft.com/office/officeart/2005/8/layout/vList4"/>
    <dgm:cxn modelId="{82FC4DA9-EB7B-4AC6-99AD-D5C807A17BAE}" srcId="{335F2E70-60C1-4A71-95C0-2A193B1F625A}" destId="{69F5B849-57AF-4A3C-917B-72B30FA31EE5}" srcOrd="0" destOrd="0" parTransId="{7E767F62-1ACB-4EFB-A89D-F72C841217EF}" sibTransId="{768EB62B-855F-4947-9C6A-4BA2563BCEDD}"/>
    <dgm:cxn modelId="{88739D6F-5629-440A-AB81-252CABAD4D07}" srcId="{335F2E70-60C1-4A71-95C0-2A193B1F625A}" destId="{E56D20EA-6A25-45EC-9BA5-3B590DECA8ED}" srcOrd="2" destOrd="0" parTransId="{65E70F2C-F285-4E9C-B32C-2A8048EDC641}" sibTransId="{30E31DB5-9645-4299-8EAB-91B548D20A07}"/>
    <dgm:cxn modelId="{42EE5704-69C8-4EE7-90DD-3684BACB0818}" type="presOf" srcId="{E56D20EA-6A25-45EC-9BA5-3B590DECA8ED}" destId="{7CDFB019-951A-472B-AF7D-73801B71ADE7}" srcOrd="1" destOrd="0" presId="urn:microsoft.com/office/officeart/2005/8/layout/vList4"/>
    <dgm:cxn modelId="{CF0C1060-BDBC-4BF4-A30F-B3EA312DCADC}" type="presParOf" srcId="{AF41D398-A9BF-4C37-BA6B-374F8F38C859}" destId="{5806D957-1D00-49FE-A5E1-4178A5CD9F31}" srcOrd="0" destOrd="0" presId="urn:microsoft.com/office/officeart/2005/8/layout/vList4"/>
    <dgm:cxn modelId="{44E0D82B-9F20-4C5E-94CF-13BD9ACA1755}" type="presParOf" srcId="{5806D957-1D00-49FE-A5E1-4178A5CD9F31}" destId="{EC880CC9-BB8A-4D40-BE0E-CF4947866921}" srcOrd="0" destOrd="0" presId="urn:microsoft.com/office/officeart/2005/8/layout/vList4"/>
    <dgm:cxn modelId="{57394CBC-7600-46CC-A6F0-C0219F0AB25B}" type="presParOf" srcId="{5806D957-1D00-49FE-A5E1-4178A5CD9F31}" destId="{A3770FE7-DE51-45CD-B9B9-92E998307582}" srcOrd="1" destOrd="0" presId="urn:microsoft.com/office/officeart/2005/8/layout/vList4"/>
    <dgm:cxn modelId="{CF69AF47-8CE1-4374-8FCD-5625803CA994}" type="presParOf" srcId="{5806D957-1D00-49FE-A5E1-4178A5CD9F31}" destId="{6A404273-8473-42B7-A4E6-AED87EC69D15}" srcOrd="2" destOrd="0" presId="urn:microsoft.com/office/officeart/2005/8/layout/vList4"/>
    <dgm:cxn modelId="{5185E041-A189-4AE2-AE28-792E211A9576}" type="presParOf" srcId="{AF41D398-A9BF-4C37-BA6B-374F8F38C859}" destId="{CF658C67-0A8E-4DEF-9EF6-92E3041E04B9}" srcOrd="1" destOrd="0" presId="urn:microsoft.com/office/officeart/2005/8/layout/vList4"/>
    <dgm:cxn modelId="{307D5051-7293-42F5-9DA4-C12BE41D0845}" type="presParOf" srcId="{AF41D398-A9BF-4C37-BA6B-374F8F38C859}" destId="{D6066242-EDD6-4BD1-B983-26F4AF4DC865}" srcOrd="2" destOrd="0" presId="urn:microsoft.com/office/officeart/2005/8/layout/vList4"/>
    <dgm:cxn modelId="{96937803-A27E-4D95-A4C4-A66FD0199A0F}" type="presParOf" srcId="{D6066242-EDD6-4BD1-B983-26F4AF4DC865}" destId="{C74BD529-0AEA-4E5A-9CB3-47E871C0B15F}" srcOrd="0" destOrd="0" presId="urn:microsoft.com/office/officeart/2005/8/layout/vList4"/>
    <dgm:cxn modelId="{502EDFC4-785A-42E7-B805-4ECD29B90028}" type="presParOf" srcId="{D6066242-EDD6-4BD1-B983-26F4AF4DC865}" destId="{82A18A2C-1A4B-4AD0-AE56-DEA7A38697F9}" srcOrd="1" destOrd="0" presId="urn:microsoft.com/office/officeart/2005/8/layout/vList4"/>
    <dgm:cxn modelId="{D8FA86E9-251D-4F85-8F18-D7CA4920210D}" type="presParOf" srcId="{D6066242-EDD6-4BD1-B983-26F4AF4DC865}" destId="{FE4F174B-1275-4C1A-BBF6-C70BB189921C}" srcOrd="2" destOrd="0" presId="urn:microsoft.com/office/officeart/2005/8/layout/vList4"/>
    <dgm:cxn modelId="{EC6713CD-22CC-4825-BF12-EF91EE10444F}" type="presParOf" srcId="{AF41D398-A9BF-4C37-BA6B-374F8F38C859}" destId="{657285D6-23C2-4E6D-94CC-D1847BD3AB1A}" srcOrd="3" destOrd="0" presId="urn:microsoft.com/office/officeart/2005/8/layout/vList4"/>
    <dgm:cxn modelId="{38C97446-02F3-4E44-9848-D377137C0665}" type="presParOf" srcId="{AF41D398-A9BF-4C37-BA6B-374F8F38C859}" destId="{A94B3073-2AE5-4C5C-B921-E37E7F09B318}" srcOrd="4" destOrd="0" presId="urn:microsoft.com/office/officeart/2005/8/layout/vList4"/>
    <dgm:cxn modelId="{05CBF450-8F3C-47DE-A65F-D4DD9AD27631}" type="presParOf" srcId="{A94B3073-2AE5-4C5C-B921-E37E7F09B318}" destId="{17B1A486-5122-49D1-9E28-BA2F22B98194}" srcOrd="0" destOrd="0" presId="urn:microsoft.com/office/officeart/2005/8/layout/vList4"/>
    <dgm:cxn modelId="{0593473C-C821-4C25-BA9D-1940BBC749D1}" type="presParOf" srcId="{A94B3073-2AE5-4C5C-B921-E37E7F09B318}" destId="{8493B047-2A05-425B-BADC-32A5159E636E}" srcOrd="1" destOrd="0" presId="urn:microsoft.com/office/officeart/2005/8/layout/vList4"/>
    <dgm:cxn modelId="{34F6367A-F3B4-4986-B911-E05419308451}" type="presParOf" srcId="{A94B3073-2AE5-4C5C-B921-E37E7F09B318}" destId="{7CDFB019-951A-472B-AF7D-73801B71ADE7}" srcOrd="2" destOrd="0" presId="urn:microsoft.com/office/officeart/2005/8/layout/vList4"/>
    <dgm:cxn modelId="{F19E2B77-8E33-4032-9841-F4855A718662}" type="presParOf" srcId="{AF41D398-A9BF-4C37-BA6B-374F8F38C859}" destId="{3DFC1E83-ECCB-4D40-9D1E-4498A32DC28D}" srcOrd="5" destOrd="0" presId="urn:microsoft.com/office/officeart/2005/8/layout/vList4"/>
    <dgm:cxn modelId="{CEC77B37-AFBC-4601-A212-C80CE2A14032}" type="presParOf" srcId="{AF41D398-A9BF-4C37-BA6B-374F8F38C859}" destId="{5AB1C74D-3BBB-4BA1-914C-7AC370DE7144}" srcOrd="6" destOrd="0" presId="urn:microsoft.com/office/officeart/2005/8/layout/vList4"/>
    <dgm:cxn modelId="{3F898A35-896A-473B-9845-C4E1F259C711}" type="presParOf" srcId="{5AB1C74D-3BBB-4BA1-914C-7AC370DE7144}" destId="{1FA81F33-C328-469B-B779-6BE2FF16616A}" srcOrd="0" destOrd="0" presId="urn:microsoft.com/office/officeart/2005/8/layout/vList4"/>
    <dgm:cxn modelId="{BA737393-B711-4534-BABC-F1D63DC9DB65}" type="presParOf" srcId="{5AB1C74D-3BBB-4BA1-914C-7AC370DE7144}" destId="{486FCC2D-A373-4782-B640-1A423D6D6590}" srcOrd="1" destOrd="0" presId="urn:microsoft.com/office/officeart/2005/8/layout/vList4"/>
    <dgm:cxn modelId="{82873388-8476-456C-8DC3-E523B23EB4B8}" type="presParOf" srcId="{5AB1C74D-3BBB-4BA1-914C-7AC370DE7144}" destId="{1AEFA30B-62D3-4987-AD79-7041A6732AD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80CC9-BB8A-4D40-BE0E-CF4947866921}">
      <dsp:nvSpPr>
        <dsp:cNvPr id="0" name=""/>
        <dsp:cNvSpPr/>
      </dsp:nvSpPr>
      <dsp:spPr>
        <a:xfrm>
          <a:off x="0" y="277984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365125" lvl="0" indent="-365125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solidFill>
                <a:schemeClr val="tx1"/>
              </a:solidFill>
            </a:rPr>
            <a:t>   Implementación total del SITP en su componente zonal, especialmente en las zonas de Perdomo, Suba Central, Fontibón y Usme, que hoy no tienen operador.</a:t>
          </a:r>
        </a:p>
      </dsp:txBody>
      <dsp:txXfrm>
        <a:off x="2220323" y="277984"/>
        <a:ext cx="8341860" cy="1078863"/>
      </dsp:txXfrm>
    </dsp:sp>
    <dsp:sp modelId="{A3770FE7-DE51-45CD-B9B9-92E998307582}">
      <dsp:nvSpPr>
        <dsp:cNvPr id="0" name=""/>
        <dsp:cNvSpPr/>
      </dsp:nvSpPr>
      <dsp:spPr>
        <a:xfrm>
          <a:off x="246198" y="0"/>
          <a:ext cx="1835813" cy="14438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4BD529-0AEA-4E5A-9CB3-47E871C0B15F}">
      <dsp:nvSpPr>
        <dsp:cNvPr id="0" name=""/>
        <dsp:cNvSpPr/>
      </dsp:nvSpPr>
      <dsp:spPr>
        <a:xfrm>
          <a:off x="0" y="1640260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447675" lvl="0" indent="-447675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solidFill>
                <a:schemeClr val="tx1"/>
              </a:solidFill>
            </a:rPr>
            <a:t>   Disminución del tiempo de espera de los servicios SITP para los usuarios.</a:t>
          </a:r>
        </a:p>
        <a:p>
          <a:pPr marL="365125" lvl="0" indent="-365125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solidFill>
                <a:schemeClr val="tx1"/>
              </a:solidFill>
            </a:rPr>
            <a:t>	Servicios nuevos que atenderán las principales necesidades de los ciudadanos.</a:t>
          </a:r>
        </a:p>
      </dsp:txBody>
      <dsp:txXfrm>
        <a:off x="2220323" y="1640260"/>
        <a:ext cx="8341860" cy="1078863"/>
      </dsp:txXfrm>
    </dsp:sp>
    <dsp:sp modelId="{82A18A2C-1A4B-4AD0-AE56-DEA7A38697F9}">
      <dsp:nvSpPr>
        <dsp:cNvPr id="0" name=""/>
        <dsp:cNvSpPr/>
      </dsp:nvSpPr>
      <dsp:spPr>
        <a:xfrm>
          <a:off x="77171" y="1551716"/>
          <a:ext cx="2173866" cy="12559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B1A486-5122-49D1-9E28-BA2F22B98194}">
      <dsp:nvSpPr>
        <dsp:cNvPr id="0" name=""/>
        <dsp:cNvSpPr/>
      </dsp:nvSpPr>
      <dsp:spPr>
        <a:xfrm>
          <a:off x="0" y="2930071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447675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solidFill>
                <a:schemeClr val="tx1"/>
              </a:solidFill>
            </a:rPr>
            <a:t>Integración tarifaria entre servicios para toda la ciudad, en sus diferentes componentes</a:t>
          </a:r>
        </a:p>
      </dsp:txBody>
      <dsp:txXfrm>
        <a:off x="2220323" y="2930071"/>
        <a:ext cx="8341860" cy="1078863"/>
      </dsp:txXfrm>
    </dsp:sp>
    <dsp:sp modelId="{8493B047-2A05-425B-BADC-32A5159E636E}">
      <dsp:nvSpPr>
        <dsp:cNvPr id="0" name=""/>
        <dsp:cNvSpPr/>
      </dsp:nvSpPr>
      <dsp:spPr>
        <a:xfrm>
          <a:off x="58993" y="2915554"/>
          <a:ext cx="2210221" cy="11078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A81F33-C328-469B-B779-6BE2FF16616A}">
      <dsp:nvSpPr>
        <dsp:cNvPr id="0" name=""/>
        <dsp:cNvSpPr/>
      </dsp:nvSpPr>
      <dsp:spPr>
        <a:xfrm>
          <a:off x="0" y="4155121"/>
          <a:ext cx="10562184" cy="1078863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447675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>
              <a:solidFill>
                <a:schemeClr val="tx1"/>
              </a:solidFill>
            </a:rPr>
            <a:t>Renovación de vehículos con tecnologías más limpias (Euro VI, Eléctricos, Gas) y chatarrización de los vehículos del SITP provisional.</a:t>
          </a:r>
        </a:p>
      </dsp:txBody>
      <dsp:txXfrm>
        <a:off x="2220323" y="4155121"/>
        <a:ext cx="8341860" cy="1078863"/>
      </dsp:txXfrm>
    </dsp:sp>
    <dsp:sp modelId="{486FCC2D-A373-4782-B640-1A423D6D6590}">
      <dsp:nvSpPr>
        <dsp:cNvPr id="0" name=""/>
        <dsp:cNvSpPr/>
      </dsp:nvSpPr>
      <dsp:spPr>
        <a:xfrm>
          <a:off x="64137" y="4134314"/>
          <a:ext cx="2199933" cy="11264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21822-D768-4E48-82D8-844806F1B53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F1BA-718C-46C7-8F24-1C406E34459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anpollock?utm_source=unsplash&amp;utm_medium=referral&amp;utm_content=creditCopyText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office-building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anpollock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office-building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eanpollock?utm_source=unsplash&amp;utm_medium=referral&amp;utm_content=creditCopyTex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office-building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11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87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535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5359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47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9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9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85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Sean Pollock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Sean Pollock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9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1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Sean Pollock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US"/>
          </a:p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E8BA1-7CE3-425B-ABEE-5C320703B7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5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25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12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69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509F4-037A-41D7-8F2C-CCCE893D3C2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9F1E-A7DF-4AEF-A69F-05A30A7F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A296-1EB4-42CC-897E-482965E2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2873-56FD-456A-BF5F-4773ACE7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6BA0A-ADDA-493A-A589-78CF0DE0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F452-CAA4-4F08-897D-D65720E4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0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178E-DD33-40AA-98D6-C06CF81C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7BFAD-55F7-4C42-8E49-DB0AF1562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9480-90FB-4727-8F3D-7C803CC8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E4C9A-616E-47F5-B304-1568ED6D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1CD7-7BC4-45FA-840B-0A732394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89400-5C1F-4D6C-AC4E-13DDB9572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70040-1B4E-4D48-B08D-D85A848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2BB8-89FD-4479-AAF7-7F153B51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62DF-3323-4480-9579-26F50DEC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28C7A-CBB6-4BEF-A994-31BAE5B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3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9D5-4E7C-4DE1-946F-BFBD70BE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000C-5043-4753-9555-79B001BB5660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91887-30F2-48D4-A483-91E74FE5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F4D3-FAD5-4218-9E7C-57C766B3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3" y="6282531"/>
            <a:ext cx="645919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2745C2C1-43AE-4748-AE73-76A74359E3A8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8D7DC-BCAC-4AAC-B351-785AC609DD3C}"/>
              </a:ext>
            </a:extLst>
          </p:cNvPr>
          <p:cNvCxnSpPr>
            <a:cxnSpLocks/>
          </p:cNvCxnSpPr>
          <p:nvPr userDrawn="1"/>
        </p:nvCxnSpPr>
        <p:spPr>
          <a:xfrm>
            <a:off x="11870041" y="6379926"/>
            <a:ext cx="0" cy="1703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004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59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42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2FC3-C2E8-40EE-9586-CDC534ACA215}" type="datetimeFigureOut">
              <a:rPr lang="es-CO" smtClean="0"/>
              <a:t>28/04/2021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733D-F49E-4076-A0F2-24B8C8961F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629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3A15-CE82-4FE9-ADA4-FD141028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86DA-5BFD-4C9C-B2A5-C6EBE4A5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7C5B-A8B1-4EF6-87F5-6E16E346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2E70F-ECAA-4046-82FE-A05EA606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EFDB-FA89-4495-AC53-02880E92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32C0-3D5B-4948-931E-AA335E1C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5B35-2B62-4EE0-8AC5-D7918067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8B95A-FA6E-4DA3-89A5-9430E574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717A-AB29-4CF9-821D-AD63E690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1111-52FA-4537-94F1-1A847486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4DF1-18AF-45C6-B946-B4976C24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9B5DE-AB40-4627-8DEA-98EFAF88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CB98-13D8-4A7F-8A69-23B0E5E7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6A4A4-767C-4513-9D1E-989B8BE3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40FA8-C7C2-4ABE-9F54-5AE2930C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54B2C-0B54-44E7-9900-7DCC43A0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EB4A-3D52-47EE-9FAD-D4BF0145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9FF8-6603-483D-8B71-632EEFE5D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45BB6-2FE1-4877-9266-C835ABD72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9E591-0310-48DA-9CF7-35939BEA0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DD532-F77F-4606-9BB2-8EB7CAAB3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C6E4D-0176-407C-A4CA-3357A70C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B51C5-5940-4875-A335-6E0AFDE4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7BFD5-0DA8-4904-B7B0-385E926D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815-BE1A-49F0-8D48-43D6BA9F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B1CC-E02E-4E53-8772-6414B7B8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E0DF-6587-4247-907B-D82E6B4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E43F5-9B4A-41E2-AE46-63CD2168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61B37-4698-4206-B552-586171D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9BE7-B994-443F-AA68-BDE2A1A9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B5CF6-B678-47DF-B88D-225273DC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C155-D671-4DED-88B6-D00EDB9F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B914-59B0-445B-B687-C4352007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89237-3529-4BC0-9338-C3C80A3DE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11F3D-5840-4E5E-B080-17AE9649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A8E4-7E12-4F87-BF28-DAB29EBE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44C27-DE92-4AA7-8DEE-9EEFD894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29C3-5135-4C21-AF93-C7C12F4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438B3-2D69-4B3D-B63F-CD8BF1326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D7683-0DC6-47B9-BCAC-9D1A7BFD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AE45-D19A-4A79-81D6-30F50D14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9224-052A-4738-93A8-C9A58B2A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84426-1F6D-42D6-9BF1-6799A09A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D9B37-1D4B-4D57-9BFF-1D0E9293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5D39-0006-4FC1-AEF1-B84955EA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A57D-8162-46D8-A11B-B0E8C8C0B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E1A6-557F-46DB-B554-CC4A3332FE6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DB58-6A8E-432F-A6FF-05CF8B5F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9DBF-5687-4D68-8D35-36CBA3624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34EA4-EAB6-48DE-AF59-ED8862BEC8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1085625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110" indent="-407110" algn="l" defTabSz="1085625" rtl="0" eaLnBrk="1" latinLnBrk="0" hangingPunct="1">
        <a:spcBef>
          <a:spcPct val="20000"/>
        </a:spcBef>
        <a:buFont typeface="Arial" pitchFamily="34" charset="0"/>
        <a:buChar char="•"/>
        <a:defRPr sz="3817" kern="1200">
          <a:solidFill>
            <a:schemeClr val="tx1"/>
          </a:solidFill>
          <a:latin typeface="+mn-lt"/>
          <a:ea typeface="+mn-ea"/>
          <a:cs typeface="+mn-cs"/>
        </a:defRPr>
      </a:lvl1pPr>
      <a:lvl2pPr marL="882071" indent="-339258" algn="l" defTabSz="1085625" rtl="0" eaLnBrk="1" latinLnBrk="0" hangingPunct="1">
        <a:spcBef>
          <a:spcPct val="20000"/>
        </a:spcBef>
        <a:buFont typeface="Arial" pitchFamily="34" charset="0"/>
        <a:buChar char="–"/>
        <a:defRPr sz="3322" kern="1200">
          <a:solidFill>
            <a:schemeClr val="tx1"/>
          </a:solidFill>
          <a:latin typeface="+mn-lt"/>
          <a:ea typeface="+mn-ea"/>
          <a:cs typeface="+mn-cs"/>
        </a:defRPr>
      </a:lvl2pPr>
      <a:lvl3pPr marL="1357032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827" kern="1200">
          <a:solidFill>
            <a:schemeClr val="tx1"/>
          </a:solidFill>
          <a:latin typeface="+mn-lt"/>
          <a:ea typeface="+mn-ea"/>
          <a:cs typeface="+mn-cs"/>
        </a:defRPr>
      </a:lvl3pPr>
      <a:lvl4pPr marL="1899844" indent="-271406" algn="l" defTabSz="1085625" rtl="0" eaLnBrk="1" latinLnBrk="0" hangingPunct="1">
        <a:spcBef>
          <a:spcPct val="20000"/>
        </a:spcBef>
        <a:buFont typeface="Arial" pitchFamily="34" charset="0"/>
        <a:buChar char="–"/>
        <a:defRPr sz="2403" kern="1200">
          <a:solidFill>
            <a:schemeClr val="tx1"/>
          </a:solidFill>
          <a:latin typeface="+mn-lt"/>
          <a:ea typeface="+mn-ea"/>
          <a:cs typeface="+mn-cs"/>
        </a:defRPr>
      </a:lvl4pPr>
      <a:lvl5pPr marL="2442657" indent="-271406" algn="l" defTabSz="1085625" rtl="0" eaLnBrk="1" latinLnBrk="0" hangingPunct="1">
        <a:spcBef>
          <a:spcPct val="20000"/>
        </a:spcBef>
        <a:buFont typeface="Arial" pitchFamily="34" charset="0"/>
        <a:buChar char="»"/>
        <a:defRPr sz="2403" kern="1200">
          <a:solidFill>
            <a:schemeClr val="tx1"/>
          </a:solidFill>
          <a:latin typeface="+mn-lt"/>
          <a:ea typeface="+mn-ea"/>
          <a:cs typeface="+mn-cs"/>
        </a:defRPr>
      </a:lvl5pPr>
      <a:lvl6pPr marL="2985470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6pPr>
      <a:lvl7pPr marL="3528283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7pPr>
      <a:lvl8pPr marL="4071096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8pPr>
      <a:lvl9pPr marL="4613909" indent="-271406" algn="l" defTabSz="1085625" rtl="0" eaLnBrk="1" latinLnBrk="0" hangingPunct="1">
        <a:spcBef>
          <a:spcPct val="20000"/>
        </a:spcBef>
        <a:buFont typeface="Arial" pitchFamily="34" charset="0"/>
        <a:buChar char="•"/>
        <a:defRPr sz="2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1pPr>
      <a:lvl2pPr marL="542813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2pPr>
      <a:lvl3pPr marL="1085625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3pPr>
      <a:lvl4pPr marL="1628438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4pPr>
      <a:lvl5pPr marL="2171251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5pPr>
      <a:lvl6pPr marL="2714064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6pPr>
      <a:lvl7pPr marL="3256877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7pPr>
      <a:lvl8pPr marL="3799690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8pPr>
      <a:lvl9pPr marL="4342502" algn="l" defTabSz="1085625" rtl="0" eaLnBrk="1" latinLnBrk="0" hangingPunct="1">
        <a:defRPr sz="21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hyperlink" Target="about:bla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hyperlink" Target="about:blan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hyperlink" Target="about:blan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82BBE-4EC3-4C02-99CF-49635DD18334}"/>
              </a:ext>
            </a:extLst>
          </p:cNvPr>
          <p:cNvSpPr txBox="1"/>
          <p:nvPr/>
        </p:nvSpPr>
        <p:spPr>
          <a:xfrm>
            <a:off x="945647" y="763493"/>
            <a:ext cx="3461253" cy="5459956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s-CO" sz="6000"/>
              <a:t>Diálogo ciudadano</a:t>
            </a:r>
          </a:p>
          <a:p>
            <a:pPr>
              <a:lnSpc>
                <a:spcPct val="80000"/>
              </a:lnSpc>
            </a:pPr>
            <a:endParaRPr lang="es-CO" sz="6000"/>
          </a:p>
          <a:p>
            <a:pPr>
              <a:lnSpc>
                <a:spcPct val="80000"/>
              </a:lnSpc>
            </a:pPr>
            <a:r>
              <a:rPr lang="es-CO" sz="2800"/>
              <a:t>Nodo </a:t>
            </a:r>
            <a:endParaRPr lang="es-CO" sz="2800">
              <a:cs typeface="Calibri Light"/>
            </a:endParaRPr>
          </a:p>
          <a:p>
            <a:pPr>
              <a:lnSpc>
                <a:spcPct val="80000"/>
              </a:lnSpc>
            </a:pPr>
            <a:r>
              <a:rPr lang="es-CO" sz="2800"/>
              <a:t>Suroriental</a:t>
            </a:r>
          </a:p>
          <a:p>
            <a:pPr>
              <a:lnSpc>
                <a:spcPct val="80000"/>
              </a:lnSpc>
            </a:pPr>
            <a:endParaRPr lang="es-CO" sz="6000"/>
          </a:p>
          <a:p>
            <a:pPr>
              <a:lnSpc>
                <a:spcPct val="80000"/>
              </a:lnSpc>
            </a:pPr>
            <a:endParaRPr lang="id-ID" sz="6000"/>
          </a:p>
          <a:p>
            <a:pPr>
              <a:lnSpc>
                <a:spcPct val="80000"/>
              </a:lnSpc>
            </a:pPr>
            <a:r>
              <a:rPr lang="es-CO" sz="3200"/>
              <a:t>TRANSMILENIO S.A.</a:t>
            </a:r>
          </a:p>
          <a:p>
            <a:pPr>
              <a:lnSpc>
                <a:spcPct val="80000"/>
              </a:lnSpc>
            </a:pPr>
            <a:r>
              <a:rPr lang="es-CO" sz="3200" b="1"/>
              <a:t>28 de abril de 2021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3394C4-FB7A-4139-94A6-A16E45BF973D}"/>
              </a:ext>
            </a:extLst>
          </p:cNvPr>
          <p:cNvCxnSpPr>
            <a:cxnSpLocks/>
          </p:cNvCxnSpPr>
          <p:nvPr/>
        </p:nvCxnSpPr>
        <p:spPr>
          <a:xfrm>
            <a:off x="945647" y="5943600"/>
            <a:ext cx="109905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2" descr="Un hombre hablando por teléfono en la calle&#10;&#10;Descripción generada automáticamente">
            <a:extLst>
              <a:ext uri="{FF2B5EF4-FFF2-40B4-BE49-F238E27FC236}">
                <a16:creationId xmlns:a16="http://schemas.microsoft.com/office/drawing/2014/main" id="{18556B4F-B1B3-4A42-B1A6-64544FE8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0" t="715" r="13837"/>
          <a:stretch/>
        </p:blipFill>
        <p:spPr>
          <a:xfrm>
            <a:off x="4652139" y="0"/>
            <a:ext cx="7539861" cy="5199797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653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371238" y="337738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20EFED3-4AE7-40EB-830C-9A67950A1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86788"/>
              </p:ext>
            </p:extLst>
          </p:nvPr>
        </p:nvGraphicFramePr>
        <p:xfrm>
          <a:off x="2078601" y="1765659"/>
          <a:ext cx="7351645" cy="2933562"/>
        </p:xfrm>
        <a:graphic>
          <a:graphicData uri="http://schemas.openxmlformats.org/drawingml/2006/table">
            <a:tbl>
              <a:tblPr/>
              <a:tblGrid>
                <a:gridCol w="816850">
                  <a:extLst>
                    <a:ext uri="{9D8B030D-6E8A-4147-A177-3AD203B41FA5}">
                      <a16:colId xmlns:a16="http://schemas.microsoft.com/office/drawing/2014/main" val="3520666453"/>
                    </a:ext>
                  </a:extLst>
                </a:gridCol>
                <a:gridCol w="3008728">
                  <a:extLst>
                    <a:ext uri="{9D8B030D-6E8A-4147-A177-3AD203B41FA5}">
                      <a16:colId xmlns:a16="http://schemas.microsoft.com/office/drawing/2014/main" val="3556493331"/>
                    </a:ext>
                  </a:extLst>
                </a:gridCol>
                <a:gridCol w="1007447">
                  <a:extLst>
                    <a:ext uri="{9D8B030D-6E8A-4147-A177-3AD203B41FA5}">
                      <a16:colId xmlns:a16="http://schemas.microsoft.com/office/drawing/2014/main" val="711490908"/>
                    </a:ext>
                  </a:extLst>
                </a:gridCol>
                <a:gridCol w="816850">
                  <a:extLst>
                    <a:ext uri="{9D8B030D-6E8A-4147-A177-3AD203B41FA5}">
                      <a16:colId xmlns:a16="http://schemas.microsoft.com/office/drawing/2014/main" val="2642353767"/>
                    </a:ext>
                  </a:extLst>
                </a:gridCol>
                <a:gridCol w="816850">
                  <a:extLst>
                    <a:ext uri="{9D8B030D-6E8A-4147-A177-3AD203B41FA5}">
                      <a16:colId xmlns:a16="http://schemas.microsoft.com/office/drawing/2014/main" val="3235995923"/>
                    </a:ext>
                  </a:extLst>
                </a:gridCol>
                <a:gridCol w="884920">
                  <a:extLst>
                    <a:ext uri="{9D8B030D-6E8A-4147-A177-3AD203B41FA5}">
                      <a16:colId xmlns:a16="http://schemas.microsoft.com/office/drawing/2014/main" val="1013328705"/>
                    </a:ext>
                  </a:extLst>
                </a:gridCol>
              </a:tblGrid>
              <a:tr h="67051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SAN CRISTOBAL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RAFAEL URIBE </a:t>
                      </a:r>
                      <a:r>
                        <a:rPr lang="es-CO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URIBE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TUNJUELITO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ANTONIO NARIÑO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968246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GL510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BOSA CENTRO - CLINICA SAN RAFAEL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495127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HC605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ARBORIZADORA ALTA - SUBA COMPARTIR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128733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HA606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JOAQUIN - CHICO NORTE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873328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HD607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ARBORIZADORA ALTA - MORATO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299624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HB608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ARABIA - CHICO NAVARRA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433937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VIVIANA -  CHAPINERO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832178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LD800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GAVIOTAS - VILLA GLADYS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743759"/>
                  </a:ext>
                </a:extLst>
              </a:tr>
              <a:tr h="253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HF603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MADELENA CORABASTOS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41285"/>
                  </a:ext>
                </a:extLst>
              </a:tr>
              <a:tr h="2343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EST. CALLE 100 - SANTO DOMINGO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18727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F63862C-0130-4D3C-9273-4188325E39BC}"/>
              </a:ext>
            </a:extLst>
          </p:cNvPr>
          <p:cNvSpPr txBox="1"/>
          <p:nvPr/>
        </p:nvSpPr>
        <p:spPr>
          <a:xfrm>
            <a:off x="2470033" y="768307"/>
            <a:ext cx="7597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Servicios implementados en el nodo suroriental - 2020</a:t>
            </a:r>
          </a:p>
        </p:txBody>
      </p:sp>
      <p:pic>
        <p:nvPicPr>
          <p:cNvPr id="6" name="Gráfico 5" descr="Marca de insignia1 contorno">
            <a:extLst>
              <a:ext uri="{FF2B5EF4-FFF2-40B4-BE49-F238E27FC236}">
                <a16:creationId xmlns:a16="http://schemas.microsoft.com/office/drawing/2014/main" id="{8B5CF6B6-9C41-4097-A984-DB611CA54D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578" y="2421771"/>
            <a:ext cx="272696" cy="272696"/>
          </a:xfrm>
          <a:prstGeom prst="rect">
            <a:avLst/>
          </a:prstGeom>
        </p:spPr>
      </p:pic>
      <p:pic>
        <p:nvPicPr>
          <p:cNvPr id="8" name="Gráfico 7" descr="Marca de insignia1 contorno">
            <a:extLst>
              <a:ext uri="{FF2B5EF4-FFF2-40B4-BE49-F238E27FC236}">
                <a16:creationId xmlns:a16="http://schemas.microsoft.com/office/drawing/2014/main" id="{3D4B0405-055A-4BDE-AFFD-3346E4C9AF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49547" y="2421771"/>
            <a:ext cx="272696" cy="272696"/>
          </a:xfrm>
          <a:prstGeom prst="rect">
            <a:avLst/>
          </a:prstGeom>
        </p:spPr>
      </p:pic>
      <p:pic>
        <p:nvPicPr>
          <p:cNvPr id="9" name="Gráfico 8" descr="Marca de insignia1 contorno">
            <a:extLst>
              <a:ext uri="{FF2B5EF4-FFF2-40B4-BE49-F238E27FC236}">
                <a16:creationId xmlns:a16="http://schemas.microsoft.com/office/drawing/2014/main" id="{042C6C04-ED7A-4D2A-BE12-750D27C9F1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9742" y="2421771"/>
            <a:ext cx="272696" cy="272696"/>
          </a:xfrm>
          <a:prstGeom prst="rect">
            <a:avLst/>
          </a:prstGeom>
        </p:spPr>
      </p:pic>
      <p:pic>
        <p:nvPicPr>
          <p:cNvPr id="10" name="Gráfico 9" descr="Marca de insignia1 contorno">
            <a:extLst>
              <a:ext uri="{FF2B5EF4-FFF2-40B4-BE49-F238E27FC236}">
                <a16:creationId xmlns:a16="http://schemas.microsoft.com/office/drawing/2014/main" id="{EC725CBD-8546-46AF-9641-5925A4345C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49547" y="2698478"/>
            <a:ext cx="272696" cy="272696"/>
          </a:xfrm>
          <a:prstGeom prst="rect">
            <a:avLst/>
          </a:prstGeom>
        </p:spPr>
      </p:pic>
      <p:pic>
        <p:nvPicPr>
          <p:cNvPr id="11" name="Gráfico 10" descr="Marca de insignia1 contorno">
            <a:extLst>
              <a:ext uri="{FF2B5EF4-FFF2-40B4-BE49-F238E27FC236}">
                <a16:creationId xmlns:a16="http://schemas.microsoft.com/office/drawing/2014/main" id="{0C32BB9C-A4D8-48F9-8C95-1B6EB8E310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9742" y="2677500"/>
            <a:ext cx="272696" cy="272696"/>
          </a:xfrm>
          <a:prstGeom prst="rect">
            <a:avLst/>
          </a:prstGeom>
        </p:spPr>
      </p:pic>
      <p:pic>
        <p:nvPicPr>
          <p:cNvPr id="12" name="Gráfico 11" descr="Marca de insignia1 contorno">
            <a:extLst>
              <a:ext uri="{FF2B5EF4-FFF2-40B4-BE49-F238E27FC236}">
                <a16:creationId xmlns:a16="http://schemas.microsoft.com/office/drawing/2014/main" id="{0ADE7AAD-51A7-4523-83A1-A845A8F040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79795" y="2687578"/>
            <a:ext cx="272696" cy="272696"/>
          </a:xfrm>
          <a:prstGeom prst="rect">
            <a:avLst/>
          </a:prstGeom>
        </p:spPr>
      </p:pic>
      <p:pic>
        <p:nvPicPr>
          <p:cNvPr id="13" name="Gráfico 12" descr="Marca de insignia1 contorno">
            <a:extLst>
              <a:ext uri="{FF2B5EF4-FFF2-40B4-BE49-F238E27FC236}">
                <a16:creationId xmlns:a16="http://schemas.microsoft.com/office/drawing/2014/main" id="{6847B46E-08F5-4424-83AD-3FFD47E9BE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79795" y="2950196"/>
            <a:ext cx="272696" cy="272696"/>
          </a:xfrm>
          <a:prstGeom prst="rect">
            <a:avLst/>
          </a:prstGeom>
        </p:spPr>
      </p:pic>
      <p:pic>
        <p:nvPicPr>
          <p:cNvPr id="14" name="Gráfico 13" descr="Marca de insignia1 contorno">
            <a:extLst>
              <a:ext uri="{FF2B5EF4-FFF2-40B4-BE49-F238E27FC236}">
                <a16:creationId xmlns:a16="http://schemas.microsoft.com/office/drawing/2014/main" id="{48778F33-42EB-4EEA-948D-EC01AE8381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69705" y="3186475"/>
            <a:ext cx="272696" cy="272696"/>
          </a:xfrm>
          <a:prstGeom prst="rect">
            <a:avLst/>
          </a:prstGeom>
        </p:spPr>
      </p:pic>
      <p:pic>
        <p:nvPicPr>
          <p:cNvPr id="15" name="Gráfico 14" descr="Marca de insignia1 contorno">
            <a:extLst>
              <a:ext uri="{FF2B5EF4-FFF2-40B4-BE49-F238E27FC236}">
                <a16:creationId xmlns:a16="http://schemas.microsoft.com/office/drawing/2014/main" id="{857ED375-B76A-48F2-A62F-5E2767A902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60298" y="3436946"/>
            <a:ext cx="272696" cy="272696"/>
          </a:xfrm>
          <a:prstGeom prst="rect">
            <a:avLst/>
          </a:prstGeom>
        </p:spPr>
      </p:pic>
      <p:pic>
        <p:nvPicPr>
          <p:cNvPr id="16" name="Gráfico 15" descr="Marca de insignia1 contorno">
            <a:extLst>
              <a:ext uri="{FF2B5EF4-FFF2-40B4-BE49-F238E27FC236}">
                <a16:creationId xmlns:a16="http://schemas.microsoft.com/office/drawing/2014/main" id="{B3BFEAD9-1F50-4020-BFCA-6C1020320D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79795" y="3436946"/>
            <a:ext cx="272696" cy="272696"/>
          </a:xfrm>
          <a:prstGeom prst="rect">
            <a:avLst/>
          </a:prstGeom>
        </p:spPr>
      </p:pic>
      <p:pic>
        <p:nvPicPr>
          <p:cNvPr id="17" name="Gráfico 16" descr="Marca de insignia1 contorno">
            <a:extLst>
              <a:ext uri="{FF2B5EF4-FFF2-40B4-BE49-F238E27FC236}">
                <a16:creationId xmlns:a16="http://schemas.microsoft.com/office/drawing/2014/main" id="{E6ACCAE8-EE23-4DC6-AEC8-F4926E5EEC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9742" y="3444204"/>
            <a:ext cx="272696" cy="272696"/>
          </a:xfrm>
          <a:prstGeom prst="rect">
            <a:avLst/>
          </a:prstGeom>
        </p:spPr>
      </p:pic>
      <p:pic>
        <p:nvPicPr>
          <p:cNvPr id="18" name="Gráfico 17" descr="Marca de insignia1 contorno">
            <a:extLst>
              <a:ext uri="{FF2B5EF4-FFF2-40B4-BE49-F238E27FC236}">
                <a16:creationId xmlns:a16="http://schemas.microsoft.com/office/drawing/2014/main" id="{640718E9-0844-4AC4-A441-8EABE26EF7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578" y="3446909"/>
            <a:ext cx="272696" cy="272696"/>
          </a:xfrm>
          <a:prstGeom prst="rect">
            <a:avLst/>
          </a:prstGeom>
        </p:spPr>
      </p:pic>
      <p:pic>
        <p:nvPicPr>
          <p:cNvPr id="19" name="Gráfico 18" descr="Marca de insignia1 contorno">
            <a:extLst>
              <a:ext uri="{FF2B5EF4-FFF2-40B4-BE49-F238E27FC236}">
                <a16:creationId xmlns:a16="http://schemas.microsoft.com/office/drawing/2014/main" id="{2AAFF401-777F-4DA5-BE40-AE09EC08B1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60298" y="3689888"/>
            <a:ext cx="272696" cy="272696"/>
          </a:xfrm>
          <a:prstGeom prst="rect">
            <a:avLst/>
          </a:prstGeom>
        </p:spPr>
      </p:pic>
      <p:pic>
        <p:nvPicPr>
          <p:cNvPr id="20" name="Gráfico 19" descr="Marca de insignia1 contorno">
            <a:extLst>
              <a:ext uri="{FF2B5EF4-FFF2-40B4-BE49-F238E27FC236}">
                <a16:creationId xmlns:a16="http://schemas.microsoft.com/office/drawing/2014/main" id="{85781963-2A52-4ECD-BC4E-9CEA9B04A6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79795" y="3681119"/>
            <a:ext cx="272696" cy="272696"/>
          </a:xfrm>
          <a:prstGeom prst="rect">
            <a:avLst/>
          </a:prstGeom>
        </p:spPr>
      </p:pic>
      <p:pic>
        <p:nvPicPr>
          <p:cNvPr id="21" name="Gráfico 20" descr="Marca de insignia1 contorno">
            <a:extLst>
              <a:ext uri="{FF2B5EF4-FFF2-40B4-BE49-F238E27FC236}">
                <a16:creationId xmlns:a16="http://schemas.microsoft.com/office/drawing/2014/main" id="{22CFCB64-9702-41F5-BDE2-EF1F2F6F91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9742" y="3689888"/>
            <a:ext cx="272696" cy="272696"/>
          </a:xfrm>
          <a:prstGeom prst="rect">
            <a:avLst/>
          </a:prstGeom>
        </p:spPr>
      </p:pic>
      <p:pic>
        <p:nvPicPr>
          <p:cNvPr id="22" name="Gráfico 21" descr="Marca de insignia1 contorno">
            <a:extLst>
              <a:ext uri="{FF2B5EF4-FFF2-40B4-BE49-F238E27FC236}">
                <a16:creationId xmlns:a16="http://schemas.microsoft.com/office/drawing/2014/main" id="{B44BA655-B730-4385-9749-6BC5DBD8A3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0242" y="3692216"/>
            <a:ext cx="272696" cy="272696"/>
          </a:xfrm>
          <a:prstGeom prst="rect">
            <a:avLst/>
          </a:prstGeom>
        </p:spPr>
      </p:pic>
      <p:pic>
        <p:nvPicPr>
          <p:cNvPr id="23" name="Gráfico 22" descr="Marca de insignia1 contorno">
            <a:extLst>
              <a:ext uri="{FF2B5EF4-FFF2-40B4-BE49-F238E27FC236}">
                <a16:creationId xmlns:a16="http://schemas.microsoft.com/office/drawing/2014/main" id="{64D45DC2-4422-4650-B4CF-4ACB5D7744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66468" y="3937889"/>
            <a:ext cx="272696" cy="272696"/>
          </a:xfrm>
          <a:prstGeom prst="rect">
            <a:avLst/>
          </a:prstGeom>
        </p:spPr>
      </p:pic>
      <p:pic>
        <p:nvPicPr>
          <p:cNvPr id="24" name="Gráfico 23" descr="Marca de insignia1 contorno">
            <a:extLst>
              <a:ext uri="{FF2B5EF4-FFF2-40B4-BE49-F238E27FC236}">
                <a16:creationId xmlns:a16="http://schemas.microsoft.com/office/drawing/2014/main" id="{86C8CBCE-0966-45E1-8B06-28B6CA5874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9742" y="3939882"/>
            <a:ext cx="272696" cy="272696"/>
          </a:xfrm>
          <a:prstGeom prst="rect">
            <a:avLst/>
          </a:prstGeom>
        </p:spPr>
      </p:pic>
      <p:pic>
        <p:nvPicPr>
          <p:cNvPr id="25" name="Gráfico 24" descr="Marca de insignia1 contorno">
            <a:extLst>
              <a:ext uri="{FF2B5EF4-FFF2-40B4-BE49-F238E27FC236}">
                <a16:creationId xmlns:a16="http://schemas.microsoft.com/office/drawing/2014/main" id="{85CEAA2E-7469-4F61-9690-68B81497F4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66468" y="4210585"/>
            <a:ext cx="272696" cy="272696"/>
          </a:xfrm>
          <a:prstGeom prst="rect">
            <a:avLst/>
          </a:prstGeom>
        </p:spPr>
      </p:pic>
      <p:pic>
        <p:nvPicPr>
          <p:cNvPr id="26" name="Gráfico 25" descr="Marca de insignia1 contorno">
            <a:extLst>
              <a:ext uri="{FF2B5EF4-FFF2-40B4-BE49-F238E27FC236}">
                <a16:creationId xmlns:a16="http://schemas.microsoft.com/office/drawing/2014/main" id="{049F38D1-13F6-43BA-9843-5D977536EF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66468" y="4466015"/>
            <a:ext cx="272696" cy="250472"/>
          </a:xfrm>
          <a:prstGeom prst="rect">
            <a:avLst/>
          </a:prstGeom>
        </p:spPr>
      </p:pic>
      <p:sp>
        <p:nvSpPr>
          <p:cNvPr id="30" name="Rectángulo: esquina doblada 29">
            <a:extLst>
              <a:ext uri="{FF2B5EF4-FFF2-40B4-BE49-F238E27FC236}">
                <a16:creationId xmlns:a16="http://schemas.microsoft.com/office/drawing/2014/main" id="{AC5CE0A9-B1CC-4AA0-B4AA-7B0D70F6207A}"/>
              </a:ext>
            </a:extLst>
          </p:cNvPr>
          <p:cNvSpPr/>
          <p:nvPr/>
        </p:nvSpPr>
        <p:spPr>
          <a:xfrm>
            <a:off x="2994417" y="5428054"/>
            <a:ext cx="850789" cy="923330"/>
          </a:xfrm>
          <a:prstGeom prst="foldedCorne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AE6FDBF-6846-4E28-8BD8-676E3E212BAC}"/>
              </a:ext>
            </a:extLst>
          </p:cNvPr>
          <p:cNvSpPr txBox="1"/>
          <p:nvPr/>
        </p:nvSpPr>
        <p:spPr>
          <a:xfrm>
            <a:off x="3201153" y="5566554"/>
            <a:ext cx="415455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F3DE300-4F2F-4DDF-AB42-13C7328DBFD8}"/>
              </a:ext>
            </a:extLst>
          </p:cNvPr>
          <p:cNvSpPr txBox="1"/>
          <p:nvPr/>
        </p:nvSpPr>
        <p:spPr>
          <a:xfrm>
            <a:off x="3851642" y="5424051"/>
            <a:ext cx="647342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1600" dirty="0"/>
              <a:t>rutas implementadas en el 2020 para la zona suroriental beneficiando a cerca de </a:t>
            </a:r>
            <a:r>
              <a:rPr lang="es-CO" sz="1600" b="1" dirty="0"/>
              <a:t>38.000</a:t>
            </a:r>
            <a:r>
              <a:rPr lang="es-CO" sz="1600" dirty="0"/>
              <a:t>  usuarios diarios en promedio, con una flota aproximada de </a:t>
            </a:r>
            <a:r>
              <a:rPr lang="es-CO" sz="1600" b="1" dirty="0"/>
              <a:t>200 </a:t>
            </a:r>
            <a:r>
              <a:rPr lang="es-CO" sz="1600" b="1" dirty="0" err="1"/>
              <a:t>veh</a:t>
            </a:r>
            <a:r>
              <a:rPr lang="es-CO" sz="1600" dirty="0"/>
              <a:t>.</a:t>
            </a:r>
          </a:p>
        </p:txBody>
      </p:sp>
      <p:graphicFrame>
        <p:nvGraphicFramePr>
          <p:cNvPr id="5" name="Tabla 53">
            <a:extLst>
              <a:ext uri="{FF2B5EF4-FFF2-40B4-BE49-F238E27FC236}">
                <a16:creationId xmlns:a16="http://schemas.microsoft.com/office/drawing/2014/main" id="{E337F9C9-EA02-40ED-91E1-976818E4E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433978"/>
              </p:ext>
            </p:extLst>
          </p:nvPr>
        </p:nvGraphicFramePr>
        <p:xfrm>
          <a:off x="2089727" y="4802909"/>
          <a:ext cx="734485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585">
                  <a:extLst>
                    <a:ext uri="{9D8B030D-6E8A-4147-A177-3AD203B41FA5}">
                      <a16:colId xmlns:a16="http://schemas.microsoft.com/office/drawing/2014/main" val="2359343576"/>
                    </a:ext>
                  </a:extLst>
                </a:gridCol>
                <a:gridCol w="1018487">
                  <a:extLst>
                    <a:ext uri="{9D8B030D-6E8A-4147-A177-3AD203B41FA5}">
                      <a16:colId xmlns:a16="http://schemas.microsoft.com/office/drawing/2014/main" val="3087685056"/>
                    </a:ext>
                  </a:extLst>
                </a:gridCol>
                <a:gridCol w="799122">
                  <a:extLst>
                    <a:ext uri="{9D8B030D-6E8A-4147-A177-3AD203B41FA5}">
                      <a16:colId xmlns:a16="http://schemas.microsoft.com/office/drawing/2014/main" val="1225612655"/>
                    </a:ext>
                  </a:extLst>
                </a:gridCol>
                <a:gridCol w="814790">
                  <a:extLst>
                    <a:ext uri="{9D8B030D-6E8A-4147-A177-3AD203B41FA5}">
                      <a16:colId xmlns:a16="http://schemas.microsoft.com/office/drawing/2014/main" val="3363622642"/>
                    </a:ext>
                  </a:extLst>
                </a:gridCol>
                <a:gridCol w="904874">
                  <a:extLst>
                    <a:ext uri="{9D8B030D-6E8A-4147-A177-3AD203B41FA5}">
                      <a16:colId xmlns:a16="http://schemas.microsoft.com/office/drawing/2014/main" val="1666042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Total localidad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811915"/>
                  </a:ext>
                </a:extLst>
              </a:tr>
            </a:tbl>
          </a:graphicData>
        </a:graphic>
      </p:graphicFrame>
      <p:pic>
        <p:nvPicPr>
          <p:cNvPr id="31" name="Gráfico 30" descr="Marca de insignia1 contorno">
            <a:extLst>
              <a:ext uri="{FF2B5EF4-FFF2-40B4-BE49-F238E27FC236}">
                <a16:creationId xmlns:a16="http://schemas.microsoft.com/office/drawing/2014/main" id="{0F2C2997-BFC3-44F8-A526-2C4FE269C9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68678" y="3956584"/>
            <a:ext cx="272696" cy="2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defPPr>
              <a:defRPr lang="en-US"/>
            </a:defPPr>
            <a:lvl1pPr marR="0" lvl="0" indent="0" algn="ctr" defTabSz="1085625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3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defRPr>
            </a:lvl1pPr>
          </a:lstStyle>
          <a:p>
            <a:r>
              <a:rPr lang="es-CO"/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580156" y="1356343"/>
            <a:ext cx="6981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GL510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Bosa Centro – Clínica San Rafael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8FB7924-934A-4DEF-AF4B-C74A27096448}"/>
              </a:ext>
            </a:extLst>
          </p:cNvPr>
          <p:cNvGrpSpPr/>
          <p:nvPr/>
        </p:nvGrpSpPr>
        <p:grpSpPr>
          <a:xfrm>
            <a:off x="955766" y="1959141"/>
            <a:ext cx="6386785" cy="3731853"/>
            <a:chOff x="2225851" y="1409700"/>
            <a:chExt cx="7684911" cy="403860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0F392B7-7B75-4A56-9A6D-BEC2FECBA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1237" y="1409700"/>
              <a:ext cx="7629525" cy="403860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003B712-2FE6-48C7-BF74-93FEA7867FA9}"/>
                </a:ext>
              </a:extLst>
            </p:cNvPr>
            <p:cNvSpPr txBox="1"/>
            <p:nvPr/>
          </p:nvSpPr>
          <p:spPr>
            <a:xfrm rot="2304184">
              <a:off x="6362700" y="2782767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1ro de Mayo 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489FDC8-30FB-45B5-9046-5AC6D94B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5851" y="1936091"/>
              <a:ext cx="7645047" cy="3481118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A39D1D-A3BA-426A-B95F-E222F4C8ECBF}"/>
              </a:ext>
            </a:extLst>
          </p:cNvPr>
          <p:cNvSpPr txBox="1"/>
          <p:nvPr/>
        </p:nvSpPr>
        <p:spPr>
          <a:xfrm>
            <a:off x="5114925" y="2120873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28-sep-2020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76F715-3F5E-4FBD-BA13-5B56B9AA0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57" t="10386" r="38004" b="45199"/>
          <a:stretch/>
        </p:blipFill>
        <p:spPr>
          <a:xfrm>
            <a:off x="8226684" y="3825068"/>
            <a:ext cx="2577287" cy="25922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DA2AFB-2EB4-4E59-B985-C7FC35B2C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57" t="52355" r="38004" b="3230"/>
          <a:stretch/>
        </p:blipFill>
        <p:spPr>
          <a:xfrm>
            <a:off x="8226684" y="972541"/>
            <a:ext cx="2577287" cy="25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5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65455" y="735245"/>
            <a:ext cx="8055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HC605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Arborizadora Alta- Suba Compartir-Corpas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D6B937B-BAB0-4835-B09D-69262C30C0CC}"/>
              </a:ext>
            </a:extLst>
          </p:cNvPr>
          <p:cNvGrpSpPr/>
          <p:nvPr/>
        </p:nvGrpSpPr>
        <p:grpSpPr>
          <a:xfrm>
            <a:off x="2120911" y="1214975"/>
            <a:ext cx="3185160" cy="5326648"/>
            <a:chOff x="4362450" y="395287"/>
            <a:chExt cx="3467100" cy="6067425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5DA4DF4D-514B-463F-A83E-5087E105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2450" y="395287"/>
              <a:ext cx="3467100" cy="6067425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CA8B41C8-E3F0-4C50-8165-D27B5053BDBC}"/>
                </a:ext>
              </a:extLst>
            </p:cNvPr>
            <p:cNvGrpSpPr/>
            <p:nvPr/>
          </p:nvGrpSpPr>
          <p:grpSpPr>
            <a:xfrm>
              <a:off x="4410075" y="4822611"/>
              <a:ext cx="2932699" cy="1601048"/>
              <a:chOff x="7517329" y="7646796"/>
              <a:chExt cx="5477298" cy="2540172"/>
            </a:xfrm>
          </p:grpSpPr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F0FB589B-9FAD-4D87-A415-F1763B245706}"/>
                  </a:ext>
                </a:extLst>
              </p:cNvPr>
              <p:cNvCxnSpPr/>
              <p:nvPr/>
            </p:nvCxnSpPr>
            <p:spPr>
              <a:xfrm flipV="1">
                <a:off x="9634280" y="8382588"/>
                <a:ext cx="1298634" cy="90672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1382E34C-C684-4389-B620-CEFF6849DAAD}"/>
                  </a:ext>
                </a:extLst>
              </p:cNvPr>
              <p:cNvCxnSpPr/>
              <p:nvPr/>
            </p:nvCxnSpPr>
            <p:spPr>
              <a:xfrm flipV="1">
                <a:off x="11491504" y="7944654"/>
                <a:ext cx="1321703" cy="1637832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9511D459-41AE-4D28-9474-9B9E7C76E3BA}"/>
                  </a:ext>
                </a:extLst>
              </p:cNvPr>
              <p:cNvCxnSpPr/>
              <p:nvPr/>
            </p:nvCxnSpPr>
            <p:spPr>
              <a:xfrm flipH="1">
                <a:off x="12737451" y="7646796"/>
                <a:ext cx="257176" cy="390524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EC8A9232-52C1-4177-B55A-473C07A9C7A8}"/>
                  </a:ext>
                </a:extLst>
              </p:cNvPr>
              <p:cNvCxnSpPr/>
              <p:nvPr/>
            </p:nvCxnSpPr>
            <p:spPr>
              <a:xfrm flipH="1" flipV="1">
                <a:off x="10137888" y="9553659"/>
                <a:ext cx="200856" cy="633309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2C70FBD4-9857-4ADF-9853-00E74EF043B5}"/>
                  </a:ext>
                </a:extLst>
              </p:cNvPr>
              <p:cNvCxnSpPr/>
              <p:nvPr/>
            </p:nvCxnSpPr>
            <p:spPr>
              <a:xfrm flipH="1">
                <a:off x="10893777" y="8905464"/>
                <a:ext cx="839666" cy="32642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EEE8809A-055C-4BF2-ADED-E42C74F2EBBE}"/>
                  </a:ext>
                </a:extLst>
              </p:cNvPr>
              <p:cNvCxnSpPr/>
              <p:nvPr/>
            </p:nvCxnSpPr>
            <p:spPr>
              <a:xfrm flipV="1">
                <a:off x="11733441" y="8071279"/>
                <a:ext cx="839665" cy="846275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7C5F19ED-8F93-42C2-A530-59E1CA7EAC9F}"/>
                  </a:ext>
                </a:extLst>
              </p:cNvPr>
              <p:cNvCxnSpPr/>
              <p:nvPr/>
            </p:nvCxnSpPr>
            <p:spPr>
              <a:xfrm flipV="1">
                <a:off x="9641396" y="9508233"/>
                <a:ext cx="336802" cy="110522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26C8F8D3-3F77-4750-93F1-5277CD40BB05}"/>
                  </a:ext>
                </a:extLst>
              </p:cNvPr>
              <p:cNvCxnSpPr/>
              <p:nvPr/>
            </p:nvCxnSpPr>
            <p:spPr>
              <a:xfrm flipH="1">
                <a:off x="9968723" y="9510791"/>
                <a:ext cx="239987" cy="11246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FD92B4CB-FD18-4D8C-943B-1BAFF9EFB70A}"/>
                  </a:ext>
                </a:extLst>
              </p:cNvPr>
              <p:cNvCxnSpPr/>
              <p:nvPr/>
            </p:nvCxnSpPr>
            <p:spPr>
              <a:xfrm flipV="1">
                <a:off x="10310281" y="9208544"/>
                <a:ext cx="613819" cy="132148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49">
                <a:extLst>
                  <a:ext uri="{FF2B5EF4-FFF2-40B4-BE49-F238E27FC236}">
                    <a16:creationId xmlns:a16="http://schemas.microsoft.com/office/drawing/2014/main" id="{E702B89E-0D46-4AED-AD1E-06D0165561F0}"/>
                  </a:ext>
                </a:extLst>
              </p:cNvPr>
              <p:cNvCxnSpPr/>
              <p:nvPr/>
            </p:nvCxnSpPr>
            <p:spPr>
              <a:xfrm flipV="1">
                <a:off x="10196428" y="9296096"/>
                <a:ext cx="124794" cy="238030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50">
                <a:extLst>
                  <a:ext uri="{FF2B5EF4-FFF2-40B4-BE49-F238E27FC236}">
                    <a16:creationId xmlns:a16="http://schemas.microsoft.com/office/drawing/2014/main" id="{C034E7A2-9298-4C66-8F9A-335AA1C75D84}"/>
                  </a:ext>
                </a:extLst>
              </p:cNvPr>
              <p:cNvCxnSpPr/>
              <p:nvPr/>
            </p:nvCxnSpPr>
            <p:spPr>
              <a:xfrm flipH="1" flipV="1">
                <a:off x="7517329" y="8382589"/>
                <a:ext cx="2152530" cy="99738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3EA69D1B-B5AF-4B9E-A344-C4E0A9B9EBA0}"/>
                </a:ext>
              </a:extLst>
            </p:cNvPr>
            <p:cNvGrpSpPr/>
            <p:nvPr/>
          </p:nvGrpSpPr>
          <p:grpSpPr>
            <a:xfrm>
              <a:off x="4545941" y="999946"/>
              <a:ext cx="3274084" cy="4115157"/>
              <a:chOff x="4660241" y="2362021"/>
              <a:chExt cx="3274084" cy="4115157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5A23CD64-9613-4DD1-A16F-0249A3DD2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947"/>
              <a:stretch/>
            </p:blipFill>
            <p:spPr>
              <a:xfrm>
                <a:off x="4660241" y="2362021"/>
                <a:ext cx="3274084" cy="4115157"/>
              </a:xfrm>
              <a:prstGeom prst="rect">
                <a:avLst/>
              </a:prstGeom>
            </p:spPr>
          </p:pic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8432C205-B2CC-4B65-A1F3-65F18F6F36F3}"/>
                  </a:ext>
                </a:extLst>
              </p:cNvPr>
              <p:cNvSpPr txBox="1"/>
              <p:nvPr/>
            </p:nvSpPr>
            <p:spPr>
              <a:xfrm rot="18303633">
                <a:off x="6457951" y="5735517"/>
                <a:ext cx="11254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Av. NQS</a:t>
                </a:r>
              </a:p>
            </p:txBody>
          </p:sp>
        </p:grp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D42A83E7-D54D-415E-AF78-D0D650EF8113}"/>
                </a:ext>
              </a:extLst>
            </p:cNvPr>
            <p:cNvSpPr txBox="1"/>
            <p:nvPr/>
          </p:nvSpPr>
          <p:spPr>
            <a:xfrm rot="4380865">
              <a:off x="6734174" y="2201740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Suba</a:t>
              </a: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16AA44B-BE9C-4CF7-AADD-59D0555B646E}"/>
              </a:ext>
            </a:extLst>
          </p:cNvPr>
          <p:cNvSpPr txBox="1"/>
          <p:nvPr/>
        </p:nvSpPr>
        <p:spPr>
          <a:xfrm>
            <a:off x="2226270" y="2264614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12-oct-2020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F34421-D3B6-45B8-A731-F5401B329E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" t="10890" r="50000" b="4115"/>
          <a:stretch/>
        </p:blipFill>
        <p:spPr>
          <a:xfrm>
            <a:off x="7433399" y="1214975"/>
            <a:ext cx="2562974" cy="25609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61FB1A-78D5-4D68-B49C-FABC9B95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938" r="2173" b="4000"/>
          <a:stretch/>
        </p:blipFill>
        <p:spPr>
          <a:xfrm>
            <a:off x="7433398" y="3900225"/>
            <a:ext cx="2562974" cy="25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7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244075" y="766344"/>
            <a:ext cx="55249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HA606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San Joaquín - Chicó Norte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AC61E9A-441A-4CA9-A14F-0AD85ECF935F}"/>
              </a:ext>
            </a:extLst>
          </p:cNvPr>
          <p:cNvGrpSpPr/>
          <p:nvPr/>
        </p:nvGrpSpPr>
        <p:grpSpPr>
          <a:xfrm>
            <a:off x="2122916" y="1152939"/>
            <a:ext cx="3644466" cy="5289059"/>
            <a:chOff x="4000500" y="361950"/>
            <a:chExt cx="4221041" cy="6034087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96D4B7B4-ACD8-4E3D-83EB-A4106A4F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500" y="366712"/>
              <a:ext cx="4171950" cy="6029325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8E2FD077-266F-471C-A66C-92FCC8276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02" t="25788"/>
            <a:stretch/>
          </p:blipFill>
          <p:spPr>
            <a:xfrm>
              <a:off x="4029074" y="361950"/>
              <a:ext cx="3521767" cy="4963196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B1A5A80-A058-4303-BCA8-557CA81C00E8}"/>
                </a:ext>
              </a:extLst>
            </p:cNvPr>
            <p:cNvSpPr txBox="1"/>
            <p:nvPr/>
          </p:nvSpPr>
          <p:spPr>
            <a:xfrm rot="19012422">
              <a:off x="5133975" y="1954092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AK 68</a:t>
              </a: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BC7BAAFE-FFC8-447F-BF17-164EF7B727E8}"/>
                </a:ext>
              </a:extLst>
            </p:cNvPr>
            <p:cNvCxnSpPr/>
            <p:nvPr/>
          </p:nvCxnSpPr>
          <p:spPr>
            <a:xfrm flipV="1">
              <a:off x="5562600" y="3648124"/>
              <a:ext cx="462787" cy="266651"/>
            </a:xfrm>
            <a:prstGeom prst="line">
              <a:avLst/>
            </a:prstGeom>
            <a:ln w="50800"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1E977053-4701-44D7-950C-1FE0923085DB}"/>
                </a:ext>
              </a:extLst>
            </p:cNvPr>
            <p:cNvCxnSpPr/>
            <p:nvPr/>
          </p:nvCxnSpPr>
          <p:spPr>
            <a:xfrm flipV="1">
              <a:off x="5210175" y="5295950"/>
              <a:ext cx="5587" cy="714325"/>
            </a:xfrm>
            <a:prstGeom prst="line">
              <a:avLst/>
            </a:prstGeom>
            <a:ln w="50800"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7A178A5-F436-48EC-9299-F1993F83FC81}"/>
                </a:ext>
              </a:extLst>
            </p:cNvPr>
            <p:cNvSpPr txBox="1"/>
            <p:nvPr/>
          </p:nvSpPr>
          <p:spPr>
            <a:xfrm rot="914546">
              <a:off x="7096125" y="763467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AC 100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FC70AC3-DCA8-4D06-B4B9-BFC614436FA7}"/>
              </a:ext>
            </a:extLst>
          </p:cNvPr>
          <p:cNvSpPr txBox="1"/>
          <p:nvPr/>
        </p:nvSpPr>
        <p:spPr>
          <a:xfrm>
            <a:off x="3380234" y="4811193"/>
            <a:ext cx="23447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Por: AC 100, AK 68, Venecia, Tunal, Av. Boyacá, Lucero.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E727CB4-A4E5-46E7-9AB8-2D14836209FA}"/>
              </a:ext>
            </a:extLst>
          </p:cNvPr>
          <p:cNvSpPr txBox="1"/>
          <p:nvPr/>
        </p:nvSpPr>
        <p:spPr>
          <a:xfrm>
            <a:off x="1986518" y="1868012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19-oct-2020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7038B6-BB9E-4752-A268-F236D7CFB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08" t="11973" r="30348" b="44230"/>
          <a:stretch/>
        </p:blipFill>
        <p:spPr>
          <a:xfrm>
            <a:off x="7902043" y="3908448"/>
            <a:ext cx="2466457" cy="24958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E9DA66-0F30-48AB-976B-2327BB8B49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06" t="47189" r="30346" b="9101"/>
          <a:stretch/>
        </p:blipFill>
        <p:spPr>
          <a:xfrm>
            <a:off x="7864793" y="1152939"/>
            <a:ext cx="2503707" cy="24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1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848301" y="822434"/>
            <a:ext cx="6473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HD607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Arborizadora Alta - Morato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DCA7166-E607-480A-879E-EF5FA2797235}"/>
              </a:ext>
            </a:extLst>
          </p:cNvPr>
          <p:cNvGrpSpPr/>
          <p:nvPr/>
        </p:nvGrpSpPr>
        <p:grpSpPr>
          <a:xfrm>
            <a:off x="1764990" y="1358229"/>
            <a:ext cx="4244340" cy="5187695"/>
            <a:chOff x="3536232" y="409575"/>
            <a:chExt cx="4483818" cy="581025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DA907BE-60BA-4825-90FC-68C781942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9500" y="409575"/>
              <a:ext cx="4400550" cy="581025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5A199B9-7996-45F9-B572-93A2B174E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300" r="8193"/>
            <a:stretch/>
          </p:blipFill>
          <p:spPr>
            <a:xfrm>
              <a:off x="3536232" y="438150"/>
              <a:ext cx="4455244" cy="5667318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0311DB5-C275-4A33-A6F2-3C729E9EBD50}"/>
                </a:ext>
              </a:extLst>
            </p:cNvPr>
            <p:cNvSpPr txBox="1"/>
            <p:nvPr/>
          </p:nvSpPr>
          <p:spPr>
            <a:xfrm rot="19012422">
              <a:off x="5829300" y="2306518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AK 68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06A3BC6-967C-42ED-9368-9512DCDA8B69}"/>
              </a:ext>
            </a:extLst>
          </p:cNvPr>
          <p:cNvSpPr txBox="1"/>
          <p:nvPr/>
        </p:nvSpPr>
        <p:spPr>
          <a:xfrm>
            <a:off x="2146834" y="1383742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19-oct-2020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BB32CC-660E-465B-AEC8-C2603D94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24" t="10386" r="38211" b="45810"/>
          <a:stretch/>
        </p:blipFill>
        <p:spPr>
          <a:xfrm>
            <a:off x="7359179" y="1146578"/>
            <a:ext cx="2428392" cy="24358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0AD7C4F-1017-43DA-90AF-3664216B81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94" t="52237" r="38142" b="3689"/>
          <a:stretch/>
        </p:blipFill>
        <p:spPr>
          <a:xfrm>
            <a:off x="7359179" y="3765204"/>
            <a:ext cx="2489496" cy="25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13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560076" y="721031"/>
            <a:ext cx="510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HB608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Arabia - Chicó Navarra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4A7DD913-B751-46FF-BDA1-E418D7CB079E}"/>
              </a:ext>
            </a:extLst>
          </p:cNvPr>
          <p:cNvGrpSpPr/>
          <p:nvPr/>
        </p:nvGrpSpPr>
        <p:grpSpPr>
          <a:xfrm>
            <a:off x="2183953" y="1176817"/>
            <a:ext cx="3572419" cy="5471579"/>
            <a:chOff x="4067175" y="457200"/>
            <a:chExt cx="4052887" cy="5943600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17CFC199-E4DF-4364-A363-E651ECBA3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1937" y="457200"/>
              <a:ext cx="4048125" cy="594360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3765FCA2-FB81-40F8-BB86-7BDAC3C8B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957" t="27217" r="-1931"/>
            <a:stretch/>
          </p:blipFill>
          <p:spPr>
            <a:xfrm>
              <a:off x="4067175" y="466725"/>
              <a:ext cx="3657600" cy="4962526"/>
            </a:xfrm>
            <a:prstGeom prst="rect">
              <a:avLst/>
            </a:prstGeom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8915B190-2F4D-48EC-9283-1EC73FC99C88}"/>
                </a:ext>
              </a:extLst>
            </p:cNvPr>
            <p:cNvSpPr txBox="1"/>
            <p:nvPr/>
          </p:nvSpPr>
          <p:spPr>
            <a:xfrm rot="18539119">
              <a:off x="6019800" y="2820865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NQS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A1E778A-1D62-4591-840D-F1521D8B05D2}"/>
              </a:ext>
            </a:extLst>
          </p:cNvPr>
          <p:cNvSpPr txBox="1"/>
          <p:nvPr/>
        </p:nvSpPr>
        <p:spPr>
          <a:xfrm>
            <a:off x="2597251" y="1348077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26-oct-2020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BB7151-F3A2-4D93-952C-3274371A1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94" t="10514" r="38142" b="45688"/>
          <a:stretch/>
        </p:blipFill>
        <p:spPr>
          <a:xfrm>
            <a:off x="7637054" y="1004062"/>
            <a:ext cx="2695939" cy="27038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991412-8813-49FE-912A-16A63AE92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24" t="52693" r="38211" b="3508"/>
          <a:stretch/>
        </p:blipFill>
        <p:spPr>
          <a:xfrm>
            <a:off x="7637054" y="3806408"/>
            <a:ext cx="2695940" cy="27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25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930458" y="922430"/>
            <a:ext cx="5772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HA600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Santa Viviana - Chapinero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C9660E7-4977-47C5-A69C-0E76095F515B}"/>
              </a:ext>
            </a:extLst>
          </p:cNvPr>
          <p:cNvGrpSpPr/>
          <p:nvPr/>
        </p:nvGrpSpPr>
        <p:grpSpPr>
          <a:xfrm>
            <a:off x="930458" y="1572446"/>
            <a:ext cx="5518049" cy="3834441"/>
            <a:chOff x="2414587" y="509587"/>
            <a:chExt cx="7362825" cy="583882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CC8B697-8FA0-4580-9BC5-B55ECD4D4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4587" y="509587"/>
              <a:ext cx="7362825" cy="5838825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22C06A4-FCD1-424C-A2F9-579E9EE96F67}"/>
                </a:ext>
              </a:extLst>
            </p:cNvPr>
            <p:cNvSpPr txBox="1"/>
            <p:nvPr/>
          </p:nvSpPr>
          <p:spPr>
            <a:xfrm rot="18198837">
              <a:off x="7839075" y="4430590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Carrera 10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9687DA0-5FEF-4EA4-B9D2-73E27EE8B6C6}"/>
                </a:ext>
              </a:extLst>
            </p:cNvPr>
            <p:cNvSpPr txBox="1"/>
            <p:nvPr/>
          </p:nvSpPr>
          <p:spPr>
            <a:xfrm rot="19307621">
              <a:off x="4314827" y="4973515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KR 33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53E4670-2286-42B3-801F-814293F5E94E}"/>
                </a:ext>
              </a:extLst>
            </p:cNvPr>
            <p:cNvSpPr txBox="1"/>
            <p:nvPr/>
          </p:nvSpPr>
          <p:spPr>
            <a:xfrm rot="2401548">
              <a:off x="6705600" y="5678365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CL 27 sur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EC74EB0-E995-443E-AC47-0BA9F6764ABC}"/>
              </a:ext>
            </a:extLst>
          </p:cNvPr>
          <p:cNvSpPr txBox="1"/>
          <p:nvPr/>
        </p:nvSpPr>
        <p:spPr>
          <a:xfrm>
            <a:off x="1636160" y="1672149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31-oct-2020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B03D35-7B6A-41AF-9CC4-B77F8412B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" t="10946" r="50000" b="4221"/>
          <a:stretch/>
        </p:blipFill>
        <p:spPr>
          <a:xfrm>
            <a:off x="7543733" y="808741"/>
            <a:ext cx="2749797" cy="27446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A41121-BEC7-40F6-8F22-ABC791735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1069" r="2214" b="4001"/>
          <a:stretch/>
        </p:blipFill>
        <p:spPr>
          <a:xfrm>
            <a:off x="7543734" y="3709770"/>
            <a:ext cx="2745253" cy="27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6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D4759B1-CEF9-4246-B074-15735E944D92}"/>
              </a:ext>
            </a:extLst>
          </p:cNvPr>
          <p:cNvGrpSpPr/>
          <p:nvPr/>
        </p:nvGrpSpPr>
        <p:grpSpPr>
          <a:xfrm>
            <a:off x="1985732" y="1023696"/>
            <a:ext cx="2835288" cy="5577429"/>
            <a:chOff x="4867275" y="400050"/>
            <a:chExt cx="2457450" cy="6057900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DCDADA3-5453-4EC8-A7C1-2D221979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7275" y="400050"/>
              <a:ext cx="2457450" cy="605790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FEADF48-194C-489D-9EBC-2BDE2022A604}"/>
                </a:ext>
              </a:extLst>
            </p:cNvPr>
            <p:cNvSpPr txBox="1"/>
            <p:nvPr/>
          </p:nvSpPr>
          <p:spPr>
            <a:xfrm rot="19012422">
              <a:off x="5695950" y="2563690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AK 68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B7D52EC-E475-4B04-8F81-BF807C14BC2A}"/>
                </a:ext>
              </a:extLst>
            </p:cNvPr>
            <p:cNvSpPr txBox="1"/>
            <p:nvPr/>
          </p:nvSpPr>
          <p:spPr>
            <a:xfrm rot="2075516">
              <a:off x="5714999" y="4173414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CL 3</a:t>
              </a:r>
            </a:p>
          </p:txBody>
        </p: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147430" y="644662"/>
            <a:ext cx="48872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LD800 “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Gaviotas - Villa Gladys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D302E2-4803-46CB-89E2-713176715547}"/>
              </a:ext>
            </a:extLst>
          </p:cNvPr>
          <p:cNvSpPr txBox="1"/>
          <p:nvPr/>
        </p:nvSpPr>
        <p:spPr>
          <a:xfrm>
            <a:off x="1584120" y="2867169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23-nov-2020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007EEA-784F-46B1-B77A-65E036B9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" t="10386" r="50643" b="4635"/>
          <a:stretch/>
        </p:blipFill>
        <p:spPr>
          <a:xfrm>
            <a:off x="7588524" y="1110980"/>
            <a:ext cx="2661266" cy="26700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0A5E58F-1737-4B7A-BD45-FA7FCA890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99" t="10386" r="2643" b="4635"/>
          <a:stretch/>
        </p:blipFill>
        <p:spPr>
          <a:xfrm>
            <a:off x="7588524" y="3932047"/>
            <a:ext cx="2673236" cy="26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5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221247" y="720314"/>
            <a:ext cx="4962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HF603 “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Madelena - Corabastos</a:t>
            </a:r>
            <a:r>
              <a:rPr kumimoji="0" lang="es-419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2DB72ED-7DEB-4FCC-B78B-DD9EA31FCB99}"/>
              </a:ext>
            </a:extLst>
          </p:cNvPr>
          <p:cNvGrpSpPr/>
          <p:nvPr/>
        </p:nvGrpSpPr>
        <p:grpSpPr>
          <a:xfrm>
            <a:off x="1614665" y="1128476"/>
            <a:ext cx="3848100" cy="5467350"/>
            <a:chOff x="4143375" y="695325"/>
            <a:chExt cx="3848100" cy="546735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CD18B72-67A2-4AA8-80AB-90F3F72F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3375" y="695325"/>
              <a:ext cx="3848100" cy="546735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05F5385-D697-4741-BAD4-09B1BA56604D}"/>
                </a:ext>
              </a:extLst>
            </p:cNvPr>
            <p:cNvSpPr txBox="1"/>
            <p:nvPr/>
          </p:nvSpPr>
          <p:spPr>
            <a:xfrm rot="17319062">
              <a:off x="6515101" y="3001841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Boyacá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1162E32-344B-4A3D-B482-09D3CBFB1D0B}"/>
                </a:ext>
              </a:extLst>
            </p:cNvPr>
            <p:cNvSpPr txBox="1"/>
            <p:nvPr/>
          </p:nvSpPr>
          <p:spPr>
            <a:xfrm rot="1336805">
              <a:off x="6162676" y="5449767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KR 51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18AB4F0-69CF-4F09-80E1-36F1A100D039}"/>
                </a:ext>
              </a:extLst>
            </p:cNvPr>
            <p:cNvSpPr txBox="1"/>
            <p:nvPr/>
          </p:nvSpPr>
          <p:spPr>
            <a:xfrm rot="4555007">
              <a:off x="4876802" y="4706817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V/ cio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B5D53A0-05CF-4A48-80F9-E712A0476ADA}"/>
                </a:ext>
              </a:extLst>
            </p:cNvPr>
            <p:cNvSpPr txBox="1"/>
            <p:nvPr/>
          </p:nvSpPr>
          <p:spPr>
            <a:xfrm rot="2466239">
              <a:off x="5981701" y="1392117"/>
              <a:ext cx="11254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CL 26 sur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6377743-5305-4BB4-97BB-340BD7259696}"/>
              </a:ext>
            </a:extLst>
          </p:cNvPr>
          <p:cNvSpPr txBox="1"/>
          <p:nvPr/>
        </p:nvSpPr>
        <p:spPr>
          <a:xfrm>
            <a:off x="1629561" y="2255033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28-nov-2020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73D26D-F078-4A76-AC52-A5B31F8D3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0" t="10620" r="50088" b="4039"/>
          <a:stretch/>
        </p:blipFill>
        <p:spPr>
          <a:xfrm>
            <a:off x="7612203" y="823505"/>
            <a:ext cx="2646494" cy="265831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FEEDDE9-A662-4816-BF39-F15262545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0620" r="2000" b="4234"/>
          <a:stretch/>
        </p:blipFill>
        <p:spPr>
          <a:xfrm>
            <a:off x="7612203" y="3666019"/>
            <a:ext cx="2721898" cy="26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2020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821403" y="737042"/>
            <a:ext cx="6058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HA611 “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Est. </a:t>
            </a:r>
            <a:r>
              <a:rPr kumimoji="0" lang="pt-BR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Calle</a:t>
            </a: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100 - Santo Domingo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1DF89D0-84AD-42B1-BAB7-71EA0B7EA0A9}"/>
              </a:ext>
            </a:extLst>
          </p:cNvPr>
          <p:cNvGrpSpPr/>
          <p:nvPr/>
        </p:nvGrpSpPr>
        <p:grpSpPr>
          <a:xfrm>
            <a:off x="1442906" y="1224792"/>
            <a:ext cx="4597692" cy="5280991"/>
            <a:chOff x="2967037" y="528637"/>
            <a:chExt cx="6257925" cy="580072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5BC74E5-DCD8-44FB-9562-D10797F2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7037" y="528637"/>
              <a:ext cx="6257925" cy="5800725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4CFA6BE-1BEA-4CA8-8700-7798FC665F95}"/>
                </a:ext>
              </a:extLst>
            </p:cNvPr>
            <p:cNvSpPr txBox="1"/>
            <p:nvPr/>
          </p:nvSpPr>
          <p:spPr>
            <a:xfrm rot="18653904">
              <a:off x="5838440" y="2356145"/>
              <a:ext cx="1464506" cy="305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Av. Carrera 68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D874AB-97E9-4D30-8718-0F92A3D4F731}"/>
              </a:ext>
            </a:extLst>
          </p:cNvPr>
          <p:cNvSpPr txBox="1"/>
          <p:nvPr/>
        </p:nvSpPr>
        <p:spPr>
          <a:xfrm>
            <a:off x="1774009" y="1700927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19-dic-2020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06CF63-C474-4170-960C-7F7DD67247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" t="10748" r="50000" b="4127"/>
          <a:stretch/>
        </p:blipFill>
        <p:spPr>
          <a:xfrm>
            <a:off x="7678667" y="1032513"/>
            <a:ext cx="2654877" cy="26503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9EE39CC-03F5-47F2-9AEE-C236279F8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0748" r="2109" b="4126"/>
          <a:stretch/>
        </p:blipFill>
        <p:spPr>
          <a:xfrm>
            <a:off x="7678667" y="3812291"/>
            <a:ext cx="2654877" cy="26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1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b="3056"/>
          <a:stretch/>
        </p:blipFill>
        <p:spPr>
          <a:xfrm>
            <a:off x="-10696" y="-19748"/>
            <a:ext cx="6182687" cy="5915191"/>
          </a:xfrm>
          <a:custGeom>
            <a:avLst/>
            <a:gdLst>
              <a:gd name="connsiteX0" fmla="*/ 0 w 6301449"/>
              <a:gd name="connsiteY0" fmla="*/ 0 h 6476714"/>
              <a:gd name="connsiteX1" fmla="*/ 2685145 w 6301449"/>
              <a:gd name="connsiteY1" fmla="*/ 0 h 6476714"/>
              <a:gd name="connsiteX2" fmla="*/ 2685145 w 6301449"/>
              <a:gd name="connsiteY2" fmla="*/ 3 h 6476714"/>
              <a:gd name="connsiteX3" fmla="*/ 4945601 w 6301449"/>
              <a:gd name="connsiteY3" fmla="*/ 3 h 6476714"/>
              <a:gd name="connsiteX4" fmla="*/ 4976001 w 6301449"/>
              <a:gd name="connsiteY4" fmla="*/ 23892 h 6476714"/>
              <a:gd name="connsiteX5" fmla="*/ 6301449 w 6301449"/>
              <a:gd name="connsiteY5" fmla="*/ 2834444 h 6476714"/>
              <a:gd name="connsiteX6" fmla="*/ 2846610 w 6301449"/>
              <a:gd name="connsiteY6" fmla="*/ 6471974 h 6476714"/>
              <a:gd name="connsiteX7" fmla="*/ 2685145 w 6301449"/>
              <a:gd name="connsiteY7" fmla="*/ 6476056 h 6476714"/>
              <a:gd name="connsiteX8" fmla="*/ 2685145 w 6301449"/>
              <a:gd name="connsiteY8" fmla="*/ 6476710 h 6476714"/>
              <a:gd name="connsiteX9" fmla="*/ 2659278 w 6301449"/>
              <a:gd name="connsiteY9" fmla="*/ 6476710 h 6476714"/>
              <a:gd name="connsiteX10" fmla="*/ 2659179 w 6301449"/>
              <a:gd name="connsiteY10" fmla="*/ 6476714 h 6476714"/>
              <a:gd name="connsiteX11" fmla="*/ 2659080 w 6301449"/>
              <a:gd name="connsiteY11" fmla="*/ 6476710 h 6476714"/>
              <a:gd name="connsiteX12" fmla="*/ 0 w 6301449"/>
              <a:gd name="connsiteY12" fmla="*/ 6476710 h 6476714"/>
              <a:gd name="connsiteX13" fmla="*/ 0 w 6301449"/>
              <a:gd name="connsiteY13" fmla="*/ 0 h 64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01449" h="6476714">
                <a:moveTo>
                  <a:pt x="0" y="0"/>
                </a:moveTo>
                <a:lnTo>
                  <a:pt x="2685145" y="0"/>
                </a:lnTo>
                <a:lnTo>
                  <a:pt x="2685145" y="3"/>
                </a:lnTo>
                <a:lnTo>
                  <a:pt x="4945601" y="3"/>
                </a:lnTo>
                <a:lnTo>
                  <a:pt x="4976001" y="23892"/>
                </a:lnTo>
                <a:cubicBezTo>
                  <a:pt x="5785486" y="691938"/>
                  <a:pt x="6301449" y="1702936"/>
                  <a:pt x="6301449" y="2834444"/>
                </a:cubicBezTo>
                <a:cubicBezTo>
                  <a:pt x="6301449" y="4783152"/>
                  <a:pt x="4771075" y="6374422"/>
                  <a:pt x="2846610" y="6471974"/>
                </a:cubicBezTo>
                <a:lnTo>
                  <a:pt x="2685145" y="6476056"/>
                </a:lnTo>
                <a:lnTo>
                  <a:pt x="2685145" y="6476710"/>
                </a:lnTo>
                <a:lnTo>
                  <a:pt x="2659278" y="6476710"/>
                </a:lnTo>
                <a:lnTo>
                  <a:pt x="2659179" y="6476714"/>
                </a:lnTo>
                <a:lnTo>
                  <a:pt x="2659080" y="6476710"/>
                </a:lnTo>
                <a:lnTo>
                  <a:pt x="0" y="647671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1281D2B-B6D3-4647-980E-35BC563C43CA}"/>
              </a:ext>
            </a:extLst>
          </p:cNvPr>
          <p:cNvSpPr/>
          <p:nvPr/>
        </p:nvSpPr>
        <p:spPr>
          <a:xfrm>
            <a:off x="5158553" y="663457"/>
            <a:ext cx="5902238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C9685A-E965-4311-8401-819D80C8339B}"/>
              </a:ext>
            </a:extLst>
          </p:cNvPr>
          <p:cNvSpPr txBox="1"/>
          <p:nvPr/>
        </p:nvSpPr>
        <p:spPr>
          <a:xfrm>
            <a:off x="5885139" y="785078"/>
            <a:ext cx="359807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CO" sz="2000" b="1"/>
              <a:t>Contexto: ciudad </a:t>
            </a:r>
            <a:endParaRPr lang="en-US" sz="2000" b="1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EAB2A83-129D-478E-B24C-9D87B32383AE}"/>
              </a:ext>
            </a:extLst>
          </p:cNvPr>
          <p:cNvSpPr/>
          <p:nvPr/>
        </p:nvSpPr>
        <p:spPr>
          <a:xfrm>
            <a:off x="5158553" y="1501449"/>
            <a:ext cx="5902238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46CA5B-9C10-4620-A08D-5969F6B3D194}"/>
              </a:ext>
            </a:extLst>
          </p:cNvPr>
          <p:cNvSpPr txBox="1"/>
          <p:nvPr/>
        </p:nvSpPr>
        <p:spPr>
          <a:xfrm>
            <a:off x="5885139" y="1623070"/>
            <a:ext cx="4178599" cy="400110"/>
          </a:xfrm>
          <a:prstGeom prst="rect">
            <a:avLst/>
          </a:prstGeom>
          <a:noFill/>
        </p:spPr>
        <p:txBody>
          <a:bodyPr wrap="square" lIns="0" tIns="45720" rIns="0" bIns="45720" rtlCol="0" anchor="t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Cobertura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34821D2-BEB1-4D72-BE46-B6EC654C9C18}"/>
              </a:ext>
            </a:extLst>
          </p:cNvPr>
          <p:cNvSpPr/>
          <p:nvPr/>
        </p:nvSpPr>
        <p:spPr>
          <a:xfrm>
            <a:off x="5158553" y="2354263"/>
            <a:ext cx="5882184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CE40A8-1699-4F54-B655-82B0EFE95A29}"/>
              </a:ext>
            </a:extLst>
          </p:cNvPr>
          <p:cNvSpPr txBox="1"/>
          <p:nvPr/>
        </p:nvSpPr>
        <p:spPr>
          <a:xfrm>
            <a:off x="5885138" y="2475884"/>
            <a:ext cx="296389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Servicio por zonas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361EA3F-EA06-43AB-B948-EF4EEB637E41}"/>
              </a:ext>
            </a:extLst>
          </p:cNvPr>
          <p:cNvSpPr/>
          <p:nvPr/>
        </p:nvSpPr>
        <p:spPr>
          <a:xfrm>
            <a:off x="5158553" y="3204782"/>
            <a:ext cx="5882184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37BFE6-EE19-4A17-89B5-5806CAB9618F}"/>
              </a:ext>
            </a:extLst>
          </p:cNvPr>
          <p:cNvSpPr txBox="1"/>
          <p:nvPr/>
        </p:nvSpPr>
        <p:spPr>
          <a:xfrm>
            <a:off x="5885139" y="3326403"/>
            <a:ext cx="235110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Infraestructura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3AB3069-07CA-4B09-8788-799658D403F8}"/>
              </a:ext>
            </a:extLst>
          </p:cNvPr>
          <p:cNvSpPr/>
          <p:nvPr/>
        </p:nvSpPr>
        <p:spPr>
          <a:xfrm>
            <a:off x="5158552" y="4072199"/>
            <a:ext cx="5882184" cy="6464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2ED9225-D772-4868-96DD-9FEC578D87DC}"/>
              </a:ext>
            </a:extLst>
          </p:cNvPr>
          <p:cNvSpPr txBox="1"/>
          <p:nvPr/>
        </p:nvSpPr>
        <p:spPr>
          <a:xfrm>
            <a:off x="5885138" y="4193820"/>
            <a:ext cx="492362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O">
                <a:solidFill>
                  <a:schemeClr val="tx1"/>
                </a:solidFill>
              </a:rPr>
              <a:t>Resumen avances aún con pandemia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0DD37A2-4B73-4952-8C88-D9E07C77CBE8}"/>
              </a:ext>
            </a:extLst>
          </p:cNvPr>
          <p:cNvSpPr/>
          <p:nvPr/>
        </p:nvSpPr>
        <p:spPr>
          <a:xfrm>
            <a:off x="5341592" y="162025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5341592" y="247943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30D227D-D568-4781-9928-E9CD0D3B7733}"/>
              </a:ext>
            </a:extLst>
          </p:cNvPr>
          <p:cNvSpPr/>
          <p:nvPr/>
        </p:nvSpPr>
        <p:spPr>
          <a:xfrm>
            <a:off x="5339352" y="332441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A90FE96-AE5A-4E68-AE45-52772C8572DC}"/>
              </a:ext>
            </a:extLst>
          </p:cNvPr>
          <p:cNvSpPr/>
          <p:nvPr/>
        </p:nvSpPr>
        <p:spPr>
          <a:xfrm>
            <a:off x="5339351" y="4190466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5480106" y="2614303"/>
            <a:ext cx="199831" cy="203415"/>
            <a:chOff x="8447088" y="4332288"/>
            <a:chExt cx="354012" cy="360363"/>
          </a:xfrm>
        </p:grpSpPr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6E4882-BB21-4DE8-AFB8-42F441FD31D6}"/>
              </a:ext>
            </a:extLst>
          </p:cNvPr>
          <p:cNvGrpSpPr/>
          <p:nvPr/>
        </p:nvGrpSpPr>
        <p:grpSpPr>
          <a:xfrm>
            <a:off x="5480554" y="1755123"/>
            <a:ext cx="198935" cy="203415"/>
            <a:chOff x="7726363" y="3609976"/>
            <a:chExt cx="352425" cy="360362"/>
          </a:xfrm>
        </p:grpSpPr>
        <p:sp>
          <p:nvSpPr>
            <p:cNvPr id="97" name="Oval 100">
              <a:extLst>
                <a:ext uri="{FF2B5EF4-FFF2-40B4-BE49-F238E27FC236}">
                  <a16:creationId xmlns:a16="http://schemas.microsoft.com/office/drawing/2014/main" id="{18A3C253-C385-436F-AF1E-1B2DCC49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6525" y="3609976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01">
              <a:extLst>
                <a:ext uri="{FF2B5EF4-FFF2-40B4-BE49-F238E27FC236}">
                  <a16:creationId xmlns:a16="http://schemas.microsoft.com/office/drawing/2014/main" id="{19CB174B-0A0C-464D-B062-94BB771C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744913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102">
              <a:extLst>
                <a:ext uri="{FF2B5EF4-FFF2-40B4-BE49-F238E27FC236}">
                  <a16:creationId xmlns:a16="http://schemas.microsoft.com/office/drawing/2014/main" id="{6759E693-2628-4725-A2F4-5FB94938C7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1300" y="3624263"/>
              <a:ext cx="217488" cy="225425"/>
            </a:xfrm>
            <a:custGeom>
              <a:avLst/>
              <a:gdLst>
                <a:gd name="T0" fmla="*/ 4 w 58"/>
                <a:gd name="T1" fmla="*/ 0 h 60"/>
                <a:gd name="T2" fmla="*/ 8 w 58"/>
                <a:gd name="T3" fmla="*/ 12 h 60"/>
                <a:gd name="T4" fmla="*/ 0 w 58"/>
                <a:gd name="T5" fmla="*/ 28 h 60"/>
                <a:gd name="T6" fmla="*/ 16 w 58"/>
                <a:gd name="T7" fmla="*/ 28 h 60"/>
                <a:gd name="T8" fmla="*/ 16 w 58"/>
                <a:gd name="T9" fmla="*/ 34 h 60"/>
                <a:gd name="T10" fmla="*/ 9 w 58"/>
                <a:gd name="T11" fmla="*/ 60 h 60"/>
                <a:gd name="T12" fmla="*/ 58 w 58"/>
                <a:gd name="T13" fmla="*/ 60 h 60"/>
                <a:gd name="T14" fmla="*/ 58 w 58"/>
                <a:gd name="T15" fmla="*/ 0 h 60"/>
                <a:gd name="T16" fmla="*/ 4 w 58"/>
                <a:gd name="T17" fmla="*/ 0 h 60"/>
                <a:gd name="T18" fmla="*/ 51 w 58"/>
                <a:gd name="T19" fmla="*/ 13 h 60"/>
                <a:gd name="T20" fmla="*/ 45 w 58"/>
                <a:gd name="T21" fmla="*/ 31 h 60"/>
                <a:gd name="T22" fmla="*/ 44 w 58"/>
                <a:gd name="T23" fmla="*/ 32 h 60"/>
                <a:gd name="T24" fmla="*/ 43 w 58"/>
                <a:gd name="T25" fmla="*/ 32 h 60"/>
                <a:gd name="T26" fmla="*/ 32 w 58"/>
                <a:gd name="T27" fmla="*/ 26 h 60"/>
                <a:gd name="T28" fmla="*/ 26 w 58"/>
                <a:gd name="T29" fmla="*/ 44 h 60"/>
                <a:gd name="T30" fmla="*/ 24 w 58"/>
                <a:gd name="T31" fmla="*/ 46 h 60"/>
                <a:gd name="T32" fmla="*/ 23 w 58"/>
                <a:gd name="T33" fmla="*/ 46 h 60"/>
                <a:gd name="T34" fmla="*/ 22 w 58"/>
                <a:gd name="T35" fmla="*/ 43 h 60"/>
                <a:gd name="T36" fmla="*/ 29 w 58"/>
                <a:gd name="T37" fmla="*/ 23 h 60"/>
                <a:gd name="T38" fmla="*/ 31 w 58"/>
                <a:gd name="T39" fmla="*/ 22 h 60"/>
                <a:gd name="T40" fmla="*/ 32 w 58"/>
                <a:gd name="T41" fmla="*/ 22 h 60"/>
                <a:gd name="T42" fmla="*/ 42 w 58"/>
                <a:gd name="T43" fmla="*/ 27 h 60"/>
                <a:gd name="T44" fmla="*/ 48 w 58"/>
                <a:gd name="T45" fmla="*/ 11 h 60"/>
                <a:gd name="T46" fmla="*/ 50 w 58"/>
                <a:gd name="T47" fmla="*/ 10 h 60"/>
                <a:gd name="T48" fmla="*/ 51 w 58"/>
                <a:gd name="T49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60">
                  <a:moveTo>
                    <a:pt x="4" y="0"/>
                  </a:moveTo>
                  <a:cubicBezTo>
                    <a:pt x="7" y="3"/>
                    <a:pt x="8" y="7"/>
                    <a:pt x="8" y="12"/>
                  </a:cubicBezTo>
                  <a:cubicBezTo>
                    <a:pt x="8" y="19"/>
                    <a:pt x="5" y="24"/>
                    <a:pt x="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4"/>
                    <a:pt x="14" y="53"/>
                    <a:pt x="9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" y="0"/>
                  </a:lnTo>
                  <a:close/>
                  <a:moveTo>
                    <a:pt x="51" y="13"/>
                  </a:moveTo>
                  <a:cubicBezTo>
                    <a:pt x="45" y="31"/>
                    <a:pt x="45" y="31"/>
                    <a:pt x="45" y="31"/>
                  </a:cubicBezTo>
                  <a:cubicBezTo>
                    <a:pt x="45" y="31"/>
                    <a:pt x="45" y="32"/>
                    <a:pt x="44" y="32"/>
                  </a:cubicBezTo>
                  <a:cubicBezTo>
                    <a:pt x="44" y="32"/>
                    <a:pt x="43" y="32"/>
                    <a:pt x="43" y="32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5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2" y="45"/>
                    <a:pt x="21" y="44"/>
                    <a:pt x="22" y="4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0" y="22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9" y="10"/>
                    <a:pt x="50" y="10"/>
                  </a:cubicBezTo>
                  <a:cubicBezTo>
                    <a:pt x="51" y="10"/>
                    <a:pt x="52" y="12"/>
                    <a:pt x="5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85CF36-5277-409B-97B7-AFE059E50AD0}"/>
              </a:ext>
            </a:extLst>
          </p:cNvPr>
          <p:cNvGrpSpPr/>
          <p:nvPr/>
        </p:nvGrpSpPr>
        <p:grpSpPr>
          <a:xfrm>
            <a:off x="5478314" y="3459283"/>
            <a:ext cx="198935" cy="203415"/>
            <a:chOff x="2678113" y="5054601"/>
            <a:chExt cx="352425" cy="360362"/>
          </a:xfrm>
        </p:grpSpPr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B8D1640F-7CD1-4800-B459-5A003150F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100" y="5084763"/>
              <a:ext cx="168275" cy="165100"/>
            </a:xfrm>
            <a:custGeom>
              <a:avLst/>
              <a:gdLst>
                <a:gd name="T0" fmla="*/ 32 w 45"/>
                <a:gd name="T1" fmla="*/ 22 h 44"/>
                <a:gd name="T2" fmla="*/ 36 w 45"/>
                <a:gd name="T3" fmla="*/ 18 h 44"/>
                <a:gd name="T4" fmla="*/ 45 w 45"/>
                <a:gd name="T5" fmla="*/ 18 h 44"/>
                <a:gd name="T6" fmla="*/ 27 w 45"/>
                <a:gd name="T7" fmla="*/ 0 h 44"/>
                <a:gd name="T8" fmla="*/ 27 w 45"/>
                <a:gd name="T9" fmla="*/ 9 h 44"/>
                <a:gd name="T10" fmla="*/ 23 w 45"/>
                <a:gd name="T11" fmla="*/ 13 h 44"/>
                <a:gd name="T12" fmla="*/ 19 w 45"/>
                <a:gd name="T13" fmla="*/ 9 h 44"/>
                <a:gd name="T14" fmla="*/ 19 w 45"/>
                <a:gd name="T15" fmla="*/ 0 h 44"/>
                <a:gd name="T16" fmla="*/ 2 w 45"/>
                <a:gd name="T17" fmla="*/ 13 h 44"/>
                <a:gd name="T18" fmla="*/ 1 w 45"/>
                <a:gd name="T19" fmla="*/ 16 h 44"/>
                <a:gd name="T20" fmla="*/ 0 w 45"/>
                <a:gd name="T21" fmla="*/ 22 h 44"/>
                <a:gd name="T22" fmla="*/ 0 w 45"/>
                <a:gd name="T23" fmla="*/ 24 h 44"/>
                <a:gd name="T24" fmla="*/ 11 w 45"/>
                <a:gd name="T25" fmla="*/ 24 h 44"/>
                <a:gd name="T26" fmla="*/ 11 w 45"/>
                <a:gd name="T27" fmla="*/ 30 h 44"/>
                <a:gd name="T28" fmla="*/ 10 w 45"/>
                <a:gd name="T29" fmla="*/ 41 h 44"/>
                <a:gd name="T30" fmla="*/ 19 w 45"/>
                <a:gd name="T31" fmla="*/ 44 h 44"/>
                <a:gd name="T32" fmla="*/ 19 w 45"/>
                <a:gd name="T33" fmla="*/ 35 h 44"/>
                <a:gd name="T34" fmla="*/ 23 w 45"/>
                <a:gd name="T35" fmla="*/ 31 h 44"/>
                <a:gd name="T36" fmla="*/ 27 w 45"/>
                <a:gd name="T37" fmla="*/ 35 h 44"/>
                <a:gd name="T38" fmla="*/ 27 w 45"/>
                <a:gd name="T39" fmla="*/ 44 h 44"/>
                <a:gd name="T40" fmla="*/ 45 w 45"/>
                <a:gd name="T41" fmla="*/ 26 h 44"/>
                <a:gd name="T42" fmla="*/ 36 w 45"/>
                <a:gd name="T43" fmla="*/ 26 h 44"/>
                <a:gd name="T44" fmla="*/ 32 w 45"/>
                <a:gd name="T45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4">
                  <a:moveTo>
                    <a:pt x="32" y="22"/>
                  </a:moveTo>
                  <a:cubicBezTo>
                    <a:pt x="32" y="20"/>
                    <a:pt x="34" y="18"/>
                    <a:pt x="36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9"/>
                    <a:pt x="36" y="1"/>
                    <a:pt x="27" y="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11"/>
                    <a:pt x="25" y="13"/>
                    <a:pt x="23" y="13"/>
                  </a:cubicBezTo>
                  <a:cubicBezTo>
                    <a:pt x="21" y="13"/>
                    <a:pt x="19" y="11"/>
                    <a:pt x="19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1"/>
                    <a:pt x="6" y="6"/>
                    <a:pt x="2" y="13"/>
                  </a:cubicBezTo>
                  <a:cubicBezTo>
                    <a:pt x="2" y="14"/>
                    <a:pt x="2" y="15"/>
                    <a:pt x="1" y="16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4"/>
                    <a:pt x="11" y="37"/>
                    <a:pt x="10" y="41"/>
                  </a:cubicBezTo>
                  <a:cubicBezTo>
                    <a:pt x="13" y="42"/>
                    <a:pt x="16" y="44"/>
                    <a:pt x="19" y="4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3"/>
                    <a:pt x="21" y="31"/>
                    <a:pt x="23" y="31"/>
                  </a:cubicBezTo>
                  <a:cubicBezTo>
                    <a:pt x="25" y="31"/>
                    <a:pt x="27" y="33"/>
                    <a:pt x="27" y="3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36" y="43"/>
                    <a:pt x="44" y="35"/>
                    <a:pt x="45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4" y="26"/>
                    <a:pt x="32" y="24"/>
                    <a:pt x="32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Oval 110">
              <a:extLst>
                <a:ext uri="{FF2B5EF4-FFF2-40B4-BE49-F238E27FC236}">
                  <a16:creationId xmlns:a16="http://schemas.microsoft.com/office/drawing/2014/main" id="{6807B60A-33B0-40A8-810E-14D720061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275" y="5054601"/>
              <a:ext cx="119063" cy="11906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0F3F724C-FC41-4493-8512-75E68F01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5189538"/>
              <a:ext cx="179388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0C8951F0-3831-4171-A20C-620FB7634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5054601"/>
              <a:ext cx="14288" cy="71438"/>
            </a:xfrm>
            <a:custGeom>
              <a:avLst/>
              <a:gdLst>
                <a:gd name="T0" fmla="*/ 2 w 4"/>
                <a:gd name="T1" fmla="*/ 19 h 19"/>
                <a:gd name="T2" fmla="*/ 0 w 4"/>
                <a:gd name="T3" fmla="*/ 17 h 19"/>
                <a:gd name="T4" fmla="*/ 0 w 4"/>
                <a:gd name="T5" fmla="*/ 2 h 19"/>
                <a:gd name="T6" fmla="*/ 2 w 4"/>
                <a:gd name="T7" fmla="*/ 0 h 19"/>
                <a:gd name="T8" fmla="*/ 4 w 4"/>
                <a:gd name="T9" fmla="*/ 2 h 19"/>
                <a:gd name="T10" fmla="*/ 4 w 4"/>
                <a:gd name="T11" fmla="*/ 17 h 19"/>
                <a:gd name="T12" fmla="*/ 2 w 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cubicBezTo>
                    <a:pt x="1" y="19"/>
                    <a:pt x="0" y="18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9"/>
                    <a:pt x="2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id="{FEDC5F4B-9173-424D-84BB-B2886F658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5208588"/>
              <a:ext cx="14288" cy="71438"/>
            </a:xfrm>
            <a:custGeom>
              <a:avLst/>
              <a:gdLst>
                <a:gd name="T0" fmla="*/ 2 w 4"/>
                <a:gd name="T1" fmla="*/ 19 h 19"/>
                <a:gd name="T2" fmla="*/ 0 w 4"/>
                <a:gd name="T3" fmla="*/ 17 h 19"/>
                <a:gd name="T4" fmla="*/ 0 w 4"/>
                <a:gd name="T5" fmla="*/ 2 h 19"/>
                <a:gd name="T6" fmla="*/ 2 w 4"/>
                <a:gd name="T7" fmla="*/ 0 h 19"/>
                <a:gd name="T8" fmla="*/ 4 w 4"/>
                <a:gd name="T9" fmla="*/ 2 h 19"/>
                <a:gd name="T10" fmla="*/ 4 w 4"/>
                <a:gd name="T11" fmla="*/ 17 h 19"/>
                <a:gd name="T12" fmla="*/ 2 w 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9"/>
                  </a:moveTo>
                  <a:cubicBezTo>
                    <a:pt x="1" y="19"/>
                    <a:pt x="0" y="18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9"/>
                    <a:pt x="2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114">
              <a:extLst>
                <a:ext uri="{FF2B5EF4-FFF2-40B4-BE49-F238E27FC236}">
                  <a16:creationId xmlns:a16="http://schemas.microsoft.com/office/drawing/2014/main" id="{E8C0A070-80A2-4D2A-9B37-ECC6AB442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100" y="5159376"/>
              <a:ext cx="71438" cy="14288"/>
            </a:xfrm>
            <a:custGeom>
              <a:avLst/>
              <a:gdLst>
                <a:gd name="T0" fmla="*/ 17 w 19"/>
                <a:gd name="T1" fmla="*/ 4 h 4"/>
                <a:gd name="T2" fmla="*/ 2 w 19"/>
                <a:gd name="T3" fmla="*/ 4 h 4"/>
                <a:gd name="T4" fmla="*/ 0 w 19"/>
                <a:gd name="T5" fmla="*/ 2 h 4"/>
                <a:gd name="T6" fmla="*/ 2 w 19"/>
                <a:gd name="T7" fmla="*/ 0 h 4"/>
                <a:gd name="T8" fmla="*/ 17 w 19"/>
                <a:gd name="T9" fmla="*/ 0 h 4"/>
                <a:gd name="T10" fmla="*/ 19 w 19"/>
                <a:gd name="T11" fmla="*/ 2 h 4"/>
                <a:gd name="T12" fmla="*/ 17 w 1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1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"/>
                    <a:pt x="18" y="4"/>
                    <a:pt x="1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113F885-B0E2-461E-B9B2-B98BF3DEF2FD}"/>
              </a:ext>
            </a:extLst>
          </p:cNvPr>
          <p:cNvGrpSpPr/>
          <p:nvPr/>
        </p:nvGrpSpPr>
        <p:grpSpPr>
          <a:xfrm>
            <a:off x="5473546" y="4317517"/>
            <a:ext cx="161298" cy="204311"/>
            <a:chOff x="3421063" y="2525713"/>
            <a:chExt cx="285750" cy="361950"/>
          </a:xfrm>
        </p:grpSpPr>
        <p:sp>
          <p:nvSpPr>
            <p:cNvPr id="120" name="Freeform 6">
              <a:extLst>
                <a:ext uri="{FF2B5EF4-FFF2-40B4-BE49-F238E27FC236}">
                  <a16:creationId xmlns:a16="http://schemas.microsoft.com/office/drawing/2014/main" id="{264B976B-7545-4870-B1F0-02B6F8B56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2525713"/>
              <a:ext cx="165100" cy="361950"/>
            </a:xfrm>
            <a:custGeom>
              <a:avLst/>
              <a:gdLst>
                <a:gd name="T0" fmla="*/ 42 w 44"/>
                <a:gd name="T1" fmla="*/ 0 h 96"/>
                <a:gd name="T2" fmla="*/ 2 w 44"/>
                <a:gd name="T3" fmla="*/ 0 h 96"/>
                <a:gd name="T4" fmla="*/ 0 w 44"/>
                <a:gd name="T5" fmla="*/ 2 h 96"/>
                <a:gd name="T6" fmla="*/ 0 w 44"/>
                <a:gd name="T7" fmla="*/ 4 h 96"/>
                <a:gd name="T8" fmla="*/ 4 w 44"/>
                <a:gd name="T9" fmla="*/ 4 h 96"/>
                <a:gd name="T10" fmla="*/ 26 w 44"/>
                <a:gd name="T11" fmla="*/ 4 h 96"/>
                <a:gd name="T12" fmla="*/ 28 w 44"/>
                <a:gd name="T13" fmla="*/ 6 h 96"/>
                <a:gd name="T14" fmla="*/ 26 w 44"/>
                <a:gd name="T15" fmla="*/ 8 h 96"/>
                <a:gd name="T16" fmla="*/ 0 w 44"/>
                <a:gd name="T17" fmla="*/ 8 h 96"/>
                <a:gd name="T18" fmla="*/ 0 w 44"/>
                <a:gd name="T19" fmla="*/ 12 h 96"/>
                <a:gd name="T20" fmla="*/ 18 w 44"/>
                <a:gd name="T21" fmla="*/ 12 h 96"/>
                <a:gd name="T22" fmla="*/ 20 w 44"/>
                <a:gd name="T23" fmla="*/ 14 h 96"/>
                <a:gd name="T24" fmla="*/ 18 w 44"/>
                <a:gd name="T25" fmla="*/ 16 h 96"/>
                <a:gd name="T26" fmla="*/ 0 w 44"/>
                <a:gd name="T27" fmla="*/ 16 h 96"/>
                <a:gd name="T28" fmla="*/ 0 w 44"/>
                <a:gd name="T29" fmla="*/ 20 h 96"/>
                <a:gd name="T30" fmla="*/ 14 w 44"/>
                <a:gd name="T31" fmla="*/ 20 h 96"/>
                <a:gd name="T32" fmla="*/ 16 w 44"/>
                <a:gd name="T33" fmla="*/ 22 h 96"/>
                <a:gd name="T34" fmla="*/ 14 w 44"/>
                <a:gd name="T35" fmla="*/ 24 h 96"/>
                <a:gd name="T36" fmla="*/ 0 w 44"/>
                <a:gd name="T37" fmla="*/ 24 h 96"/>
                <a:gd name="T38" fmla="*/ 0 w 44"/>
                <a:gd name="T39" fmla="*/ 28 h 96"/>
                <a:gd name="T40" fmla="*/ 14 w 44"/>
                <a:gd name="T41" fmla="*/ 28 h 96"/>
                <a:gd name="T42" fmla="*/ 16 w 44"/>
                <a:gd name="T43" fmla="*/ 30 h 96"/>
                <a:gd name="T44" fmla="*/ 16 w 44"/>
                <a:gd name="T45" fmla="*/ 96 h 96"/>
                <a:gd name="T46" fmla="*/ 20 w 44"/>
                <a:gd name="T47" fmla="*/ 96 h 96"/>
                <a:gd name="T48" fmla="*/ 20 w 44"/>
                <a:gd name="T49" fmla="*/ 82 h 96"/>
                <a:gd name="T50" fmla="*/ 22 w 44"/>
                <a:gd name="T51" fmla="*/ 80 h 96"/>
                <a:gd name="T52" fmla="*/ 34 w 44"/>
                <a:gd name="T53" fmla="*/ 80 h 96"/>
                <a:gd name="T54" fmla="*/ 36 w 44"/>
                <a:gd name="T55" fmla="*/ 82 h 96"/>
                <a:gd name="T56" fmla="*/ 36 w 44"/>
                <a:gd name="T57" fmla="*/ 96 h 96"/>
                <a:gd name="T58" fmla="*/ 42 w 44"/>
                <a:gd name="T59" fmla="*/ 96 h 96"/>
                <a:gd name="T60" fmla="*/ 44 w 44"/>
                <a:gd name="T61" fmla="*/ 94 h 96"/>
                <a:gd name="T62" fmla="*/ 44 w 44"/>
                <a:gd name="T63" fmla="*/ 2 h 96"/>
                <a:gd name="T64" fmla="*/ 42 w 44"/>
                <a:gd name="T6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96">
                  <a:moveTo>
                    <a:pt x="4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5"/>
                    <a:pt x="28" y="6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2"/>
                    <a:pt x="20" y="13"/>
                    <a:pt x="20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6" y="21"/>
                    <a:pt x="16" y="22"/>
                  </a:cubicBezTo>
                  <a:cubicBezTo>
                    <a:pt x="16" y="23"/>
                    <a:pt x="15" y="24"/>
                    <a:pt x="14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8"/>
                    <a:pt x="16" y="29"/>
                    <a:pt x="16" y="3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1"/>
                    <a:pt x="21" y="80"/>
                    <a:pt x="22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6" y="81"/>
                    <a:pt x="36" y="82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3" y="96"/>
                    <a:pt x="44" y="95"/>
                    <a:pt x="44" y="9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7">
              <a:extLst>
                <a:ext uri="{FF2B5EF4-FFF2-40B4-BE49-F238E27FC236}">
                  <a16:creationId xmlns:a16="http://schemas.microsoft.com/office/drawing/2014/main" id="{852122DD-1DE4-41A3-B4AD-1BF887C0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063" y="2646363"/>
              <a:ext cx="165100" cy="241300"/>
            </a:xfrm>
            <a:custGeom>
              <a:avLst/>
              <a:gdLst>
                <a:gd name="T0" fmla="*/ 2 w 44"/>
                <a:gd name="T1" fmla="*/ 0 h 64"/>
                <a:gd name="T2" fmla="*/ 0 w 44"/>
                <a:gd name="T3" fmla="*/ 2 h 64"/>
                <a:gd name="T4" fmla="*/ 0 w 44"/>
                <a:gd name="T5" fmla="*/ 8 h 64"/>
                <a:gd name="T6" fmla="*/ 18 w 44"/>
                <a:gd name="T7" fmla="*/ 8 h 64"/>
                <a:gd name="T8" fmla="*/ 20 w 44"/>
                <a:gd name="T9" fmla="*/ 10 h 64"/>
                <a:gd name="T10" fmla="*/ 18 w 44"/>
                <a:gd name="T11" fmla="*/ 12 h 64"/>
                <a:gd name="T12" fmla="*/ 0 w 44"/>
                <a:gd name="T13" fmla="*/ 12 h 64"/>
                <a:gd name="T14" fmla="*/ 0 w 44"/>
                <a:gd name="T15" fmla="*/ 16 h 64"/>
                <a:gd name="T16" fmla="*/ 14 w 44"/>
                <a:gd name="T17" fmla="*/ 16 h 64"/>
                <a:gd name="T18" fmla="*/ 16 w 44"/>
                <a:gd name="T19" fmla="*/ 18 h 64"/>
                <a:gd name="T20" fmla="*/ 14 w 44"/>
                <a:gd name="T21" fmla="*/ 20 h 64"/>
                <a:gd name="T22" fmla="*/ 0 w 44"/>
                <a:gd name="T23" fmla="*/ 20 h 64"/>
                <a:gd name="T24" fmla="*/ 0 w 44"/>
                <a:gd name="T25" fmla="*/ 24 h 64"/>
                <a:gd name="T26" fmla="*/ 10 w 44"/>
                <a:gd name="T27" fmla="*/ 24 h 64"/>
                <a:gd name="T28" fmla="*/ 12 w 44"/>
                <a:gd name="T29" fmla="*/ 26 h 64"/>
                <a:gd name="T30" fmla="*/ 10 w 44"/>
                <a:gd name="T31" fmla="*/ 28 h 64"/>
                <a:gd name="T32" fmla="*/ 0 w 44"/>
                <a:gd name="T33" fmla="*/ 28 h 64"/>
                <a:gd name="T34" fmla="*/ 0 w 44"/>
                <a:gd name="T35" fmla="*/ 62 h 64"/>
                <a:gd name="T36" fmla="*/ 2 w 44"/>
                <a:gd name="T37" fmla="*/ 64 h 64"/>
                <a:gd name="T38" fmla="*/ 8 w 44"/>
                <a:gd name="T39" fmla="*/ 64 h 64"/>
                <a:gd name="T40" fmla="*/ 8 w 44"/>
                <a:gd name="T41" fmla="*/ 50 h 64"/>
                <a:gd name="T42" fmla="*/ 10 w 44"/>
                <a:gd name="T43" fmla="*/ 48 h 64"/>
                <a:gd name="T44" fmla="*/ 22 w 44"/>
                <a:gd name="T45" fmla="*/ 48 h 64"/>
                <a:gd name="T46" fmla="*/ 24 w 44"/>
                <a:gd name="T47" fmla="*/ 50 h 64"/>
                <a:gd name="T48" fmla="*/ 24 w 44"/>
                <a:gd name="T49" fmla="*/ 64 h 64"/>
                <a:gd name="T50" fmla="*/ 44 w 44"/>
                <a:gd name="T51" fmla="*/ 64 h 64"/>
                <a:gd name="T52" fmla="*/ 44 w 44"/>
                <a:gd name="T53" fmla="*/ 2 h 64"/>
                <a:gd name="T54" fmla="*/ 44 w 44"/>
                <a:gd name="T55" fmla="*/ 0 h 64"/>
                <a:gd name="T56" fmla="*/ 42 w 44"/>
                <a:gd name="T57" fmla="*/ 0 h 64"/>
                <a:gd name="T58" fmla="*/ 2 w 44"/>
                <a:gd name="T5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6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0" y="9"/>
                    <a:pt x="20" y="10"/>
                  </a:cubicBezTo>
                  <a:cubicBezTo>
                    <a:pt x="20" y="11"/>
                    <a:pt x="19" y="12"/>
                    <a:pt x="18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7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5"/>
                    <a:pt x="12" y="26"/>
                  </a:cubicBezTo>
                  <a:cubicBezTo>
                    <a:pt x="12" y="27"/>
                    <a:pt x="11" y="28"/>
                    <a:pt x="1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9" y="48"/>
                    <a:pt x="10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3" y="48"/>
                    <a:pt x="24" y="49"/>
                    <a:pt x="24" y="50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HdA1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x7NSjOetRClUnNamJMcijdTBnNOoAUNzTw1R0UCJ1enq9VlapFagks7qXdVffTt1WInV6er1W3U5XoAs76VXqtvoDGlzAXd9L5lVN9G+q5g5S6JPenLJVIPxSh+O9HMIvebSiY4qkH4pRIQKOYfKXll+tP8AOqgJTjpSiU+lHMHKXxNTlm96z/NNKJafMS0aPn+9O8//AGqzRKaXzTT5gsaSz/7VOFx6NWYJCaUSMKOYOU0vtDf3qPtDf3qzvMY05WbNLmEX/tDf3jR9oPdjVLc1AZiapSEy95/uaUTfWqQ689KUKWU/MQKakFrls3KD7zgfjUkd9AOPMz9BWfHAu7JBJ96sLGF/hX8qpSDlNi01OJAPmf8AKte28RbUCrJItcvG2PT8qmWXHpVKQnE37vXFlHzSk/WsubUY2/5aLWdPIc/LtNU7gRyLyoz7GnzCsacl1/tVG1yf7xrHjV45PvNs9zVjf9az5gsaH2j/AGqT7Qf71Z++jfSchqJo/aj60faj61neYaPNNHMPlNIXJx1pRc9fmrM82jzTScg5TR+0e9IZ/es/zT6UeZ+FLmGomh59Hn1n+Z+NHmmjmHyl5pzSGY4ql5n4Uhk/GlzCsXBNSNNmqfm0eZmhyAt+bSGWqpek3UuYC0ZM0m+q2+kL8Ucw0WC9JvqvvoL8UcxXKTl6QvUAekZ6OYRPvpDJxUG+kD80gJJJNkRmlPloOg9azLi9aYFVYBM+tWb1Fu08ubdt7AGq0OnWsQ+VD+LVBXKRphj1FW02qvFSRMkX3Yo/xqZb/H/LtD+VAitupC9XBqnraQ/lR/amP+XSH8qsRQyc01mxwRzWimsFW3fY4j+FJJrReTd9ii/KoGZhZc96a0grSbV/+nOL8qYdXOf+POL8qAM7zB6Ueavc4/Cr51Y5/wCPWEfhTG1Rs/8AHtF/3zQBSM0f94flSGaP+8PyNXTqTn/l3i/75pDqMhH+oj/75oAqeYu3d1GccCrcdlNLC0pKxKBwT1NKdQcgAwR8c9KrXN1cTn5m49B2oAsPPb26bIUDSY5Y9zVGWZ5Dl2OfQU3bj1oIpXKSE3dqAaMUopFBRRRQAU004009KAEooooAD0ptOpdtAEdFSYpCeDQAyg8VVub+3gOC+W9BVYm/um2qBBEe/epbGkWrq8gh4Z8t6DrVMyX16xWFPs8fqRzVuz0yONtzAu3q1aSRAfdUUuZ9ClEzLHSoYWMj5mk7sx4FXBGF4VatKABTCOai7Y7EeynhOKftp4XigAhTimuv8jU0Stg0pjc44oBmUF59acB7YpFbmng81vzEcog604daKKOYOUXNFIG5pS3PrRzByigc/dpdv+wafCysPQ+lP3MDikIjXP8Adpf+AmpctS7qAI/+Aml/4CanV6erLVAVcn+7TvwNW8rT1ZKAKPP92lFaO9Panq0e3LbaCDMzSg8VqQS280mxdpI6irCiPui/lVoRiDOKcM4reTyePkT/AL5qyi25PMaH/gNAHNA0orqlW2z/AKpP++anjS07wxH/AIDS5R8xx/4Gj8DXcxR2XeCL/vmrcEWn/wDPtEf+A1XKLmR54M0o3V6pbQaW3WzhP1WtBLLRyB/oNv8AimaOVi5onjm1jTwrV7ZBYaKR/wAg+2P/AGzH9avQafoOedNtT9UWjlkUpRPCVRjUgjavoKDS/DpA/wCJbaf98LWhBpPhwgZ0y0P/AGzU0mmF4nzgImYdCakSB+yNX01Bo/hvA/4ldn/36WrsWj+HAMjTLIf9slqW32Gowe7Pl1LWQ8lTU8FozELtPPtX1Gul+HQOdNsvwiWuO8dW2gi4tYLSyt1kMoB8pBQpS7A4x2TPLNP8M3lzGGWB29Plqrqmkz2TbZY2U+4r6g06zt7eyhjjgjRQg6LXM+MrXS5td01Ly2hYHceVpRrS5thzpRS3PnVrdv7tIYG/u19Nx6P4aKfLptm3T/lktNk0fw3/ANA2z/79LWntJPoT7ONtz5ieLj7tV2jr6YuND8Mt/wAwu1/79rWdcaB4X/6Blt/3zTU5PoJwiup86MnP3ajavfbjw/4X/wCgbb1nXHh7w1/Dp8NO8mS1FHiNNPWvYptB8Or92xjqlLoeg8/6HHRaTFeKPKN1AbrXpsmi6Guf9EXFVJ9J0UZ/0ZaTjIalE873Uobiu2m0zSRnbbgVSm0/T+dsP60uV9R80Tl91G6t5rGzHHl4qNrO07R0WsF10MYNRurUe1th0XFRNBb9lpAUNw70ZHarZhgH8NMaKHstJsaKxoqZo4x0GKaUTtS5h2I84o3U/atMYAdKOYQhak3UfWkIWjmAUtxTS3FHFBAxS5hibqQtxTWpobmlzFco/dQWpKKOYOUTdSMWp1JRzDEptG6ijmFyiUUu2hygXLHbU8xXKMpNtRhpbiTyrOPcf4pD2rZ07TVihHmN5sncnpRzBymQV5o210n2OH/nktIbWH/nktT7QOU5spz0o2f7NdItrDn/AFS0v2WH/nktHMHKc1s9qNvtXS/ZYQP9UtQ/Z4i3EaijmDlOfK8+lJtrdkhjB4Rai8lP7n5UcwcpjFaTbW0Yk/uD8ajaNeyqKOYDJK0m2tMxrn7o/CmNGvPy01IDP20hWrwjX+7SFPm+VaHICjtoK8VeaNVOGGKRtucBfxoUgKBXik21eWPNPW3LOcLk07gZ7DikGc/drYh09m5bgd6v2unw7+U3UAclcyMke5Y5GPQBR1rPe21e9bBRreL2HzGvRltY0+6qrzT/AC0/urSauO9jgLPQWhcP5LM/9561otOnX+CurVF/u1MVXn5e1LkuJyOVXTZvSpY9MlrqI4x/dqVY1/u01TDmOXGkybaVdKbI3V1JjXym+tII0x0p8lg5jnF0z/ZqVdNX+7W/5af3aeI1wKOUOYwFsVUgbanXTxkfL1OK12hU7Sf71LNJbxfxAsew60mgTueVhuaeG4qENS7qYEwbmnA81ErU7dQBIOtOqHdTlNADeY3yvrVlJg31qI00DBoAtb6duqurU7dTAn3U5Xqpuf1p3P8AeoAtbqdvqnub+8aXc/rQIt76cH4qoGI704S9iy57VQDpGeOdJ06961hcK6LIvQjmsvepXa1Ohby0KhuKANVJscGpBcHPFZYm59ad51O5FjWS5x1qZLvArEE3NPExxT5g5TeW8x3xUiXx7NXPeefWnJccfeo5hOJ1MGpMv8VXodXYD71cWtz75qRbo44NWpaEuJ3EetNn72KsLrzAffrgheMP4qPtrf3qfOLkPRE8RMOj1NH4okX/AJaV5sL1v71L9tb+9RzCcT04eLpQOHpT4znHSTB9jXmH2xj/ABUC6b+9TUw5D0mbxpdHjzm/OpNC1wXOrwvcsCPMGSa8zFyx71csrxo2DZ5B9aHK6sCjZ3Pr6B0kgSSNgyFQVPqK8v8Ailq8cesqsT5MKAcdjXJaN8StXs9PS1WdWVBtG4dK5bXdbm1C5kmmkzI5yazpw5ZF1JuSsjqo/Ftwg2iU1MvjC4/56V5y1yf71N+1N610cxlZ2PSW8WSN/HUTeKJG/jrzz7U396m/a2/vUmwsd7J4idv4xVZteZv464hr1v71J9qb+9SchqJ2kmtN/eqvJq27+KuRa7b+9TPtR/vVLkNROpl1UkY3VSm1FifvVhNdN61G1w3rUuRSibT3mT96oXuufvVk+d6mk82pch8pptcZ5zUTXFUDJ74pDJRe4WsXTNUbS81TMvFIJPek2NFtpajMmag8z3pC9S2UkTl6az1AWpN1SUSlqTdUe6kLUASlqTdUYOaWgB+6mF6QtxTCaQCk80DrTd1BbigY/dRuqPdQcetADt1Jvpm6ipAXdRv20xioXg4qqHluZPKtRu9XPSgCW4vBF8pG5j90Cls7O6vZFa6/dQdkHU1e03S44m8yQeZKe56CthoAUj29jWcuYcRkFtHEixwrgCrsScUxl+YVahXimMYV4phXmrOymlOtAEUa5NOK4OKfEtOZaYFaReKj25q46cVCVxQBTlSo9lW5F5qPZVCZWZKjZKuGPIphj+YDGTQIpFKRo93GDn2q+YVUZkIHsO9Rs3aNMA0mBV8nav7wiojtORGMD1q8Ldifmp62qgUJXAzhAzDp+NKLRs1qiIKnFGyrsBSgtFVhnrVny1Vvu1Kq/MKc4+Y0ARRrzViEfvRTI1qaIfvKBMRh1plS7eD9aawoGhFHNTVGg5qb+KmhMetPWmLSq23rgfWgCY/6pvrTGK1BPdLsMaBmYHt0qtLLJtLSusCdyTQ2JrzLjSRx8u3FNN0X+W3jLe/auZ1XxV4e0st514LiReu3nFbfh3V7XVbNLmzH7s9D7UrkxnFuyZfS3mkTfNJgZ+6KuRW9vCV2x8+p61EzYRR/tVYY9KEUeL7qcGqtHIrqGByD0OalU0GhMrc04NzUIPNLuoAm3U9WqFWpwagkl3U4Nmod1KrUATCl3VFupd1AEmRRupm6igCTdSU2lpgOxkVXu7fchfc6sOmKnBpwPFADbbcIl3nJxzmpg3FMpc0ASBuKcG4qINxShuKAJQ1O3471DmjNAiYPTg9QCjNAE++lEnvUAOacKBE4el31AKcKpDJQ9OD1CKcOtAiUMe9ODc1Dk04dKpEsnD1IkhzVUE08tgfeFUhF5bhu5zTjKWrPSQf3h+dWEbjrmqRLJ/M9qTfUZam7qBEm+mNJTWNRM1DGiRnpPNFRNTKzkWybzKaXqLJpKkaJt9G6oaTJ9TQUTb6PM96iFFJgSbqC1R0UhEF7FJKhMcrKw7Clto3SJcyMx6nPrUppRQAoZgaNxzzTTRQMdupQ1MopAPLUgam0UDH7qC1M3UhPFADi3FITTT0ppPFAD91IW4pm6mlqAHM1JuptNY7QSWAoAl3VFPcrGvPJ7Ad6rtNLK/lWylj3btWhYaeqEPN+8fv7VPMPlILW2nvWDS5ii9O9blvawwx7YlAH0ogTnjirkaUCCJf7vNTwqaWKMDoMVLGnNEtRxHrHuYVZRKSBKsIlTyjGbOKjK81aKcU3ZQBDGlKyVMqNnineWaoCoUqMx81eMXtQIcjOMUAZrRNSeQW4xzWmIUHPWmTf3UXFMTKXkqi/Ow+lQvz9xNoq55bE88mjyuaVhGYYG3E+tPSPB6Crzxc03ysUAVylIE+U1a2UhTimgK7J8gpu2rJXio2WmBGF5pHHz1MqUSL89NCZEoqSIfNTljqRY8c0DQwjmmMKmJVQSzCq7yAn92pY+tAEka0kkixtnv6DmmbZmGWbavtROUgt3kQZKr3pMUnZXFM0jD5V2D1Y4rI1PxBo+nAtfXylh/CDn+VcdY3mteKJL6Sa8e2srRCSIV+99PeuBuopFuXEu8SA4+br+NNHm4jGOGyPQda+JIRGi0u16/xvwK4nVfEOs6o37+9lKE8KmQK0fBWj2mpXs8d5jCRZUk4ya3b+28OaVZ7NsMlxHjGG3MTn0oORyq1VdyscJqVheWdm81zC6h1JDke1ev8Awl/5FqD/AHR/KvPvHviODVtONpbwvHHFnBbA3V6H8KBt8OW/+4v8qh7nVg4qLt1O1/u/71WWPA+lV8j5frT2brWnQ9NniE9lLakyWuSvUrT7a5jmHdX7g1ryLk9KpXOnLMS8Z2SdiKksQZwKcOtVY5JIXMN0pU54b1q6qg88Y7GgTEp46UbaXbQIKUUqrT9vtQUMpaft9qXZQSMp1LspypQA3BoqXZRspgMop+yjZQA0ZxS4p4XijaaAG0o6Uu0+lPVOKAGiipBGaPLagBg6UoGakVOORS7D2FAhgWnKKcEal8s96YDDTgKkWKnCI0wIlHNOxUnlkU8Rn0oAhUc08CpBEfSniI4oIZCVOKqahDI0BKuU960lj571KLdXXawyPSqQjnNNt58kNIz88NW3bxsqjNWo7ZI12ou0egp3l1aEyHFIRU/ln0pPLPpTAgaomFWmjPpTGi+tJgivg03FWPLPpTfKNZstFfFGKm8v3NHlmkMhxRtqbyzR5dJjIcUYqUxnNGykBCQc0YNSlOaNlAEWKMVLso2UARYoxUuyjZQwIsUYqXZSbKQyIikPSpCppNlAEXNHNS7KCtAEeKa3WpdtMKc0ARnpSEVKygDOR+NVmZ5pPJt0LHu3YUgGzSrGu5jz2UUltaT3h3SZji7e9X7TTVQ+ZKfMf37VfjTHA6elIor2tvHCgWNRjvxVqNeKcidu1SpHQHMOhT5qtxpTIV5q1GhoJHqlSxx09UqxHH7UWAIY+KsInApYo6sInI4pgReXntSeUKuCM9lp6w+vFAFJIvSplt+7dKnIWM8LuNDszLtxikBXYRpx1NQy5boMD2q0sQxijyvl6Zp2AreThaheI5rUEXyDimND7VQGYISe1OEPqK0DF6CkMXtQIzjEPSo3i44rU8gfSo3gGKTGZYiNL5R9Ku+TSiE+lAGfJH2qMQkmtNoPm5qOQQxn5m59BTQFMQ8cikMPzFiRg+tSvcOTiOPA9TUEkUshG98j0FAmBeFeMZb2qGWZyDgBF71YSAKKiuUxCfpSlsNEKxhvmbLDtUoXFSKuEUDpikwaa2AiYc1W1L/jxn/65mrjLVTUR/oM3+4aTJnszm/hpd2tr4W1CSGFZrmF2d0P8VeY6vcy6rrc90sJ3zOcIo6VoaMt241Fre7kh2RsxEY+8PeqGj6iNN1AXjRGUIDjjuelCPCqTbLWneHNZmy0bNbR9GLHBroLTwvY6YEutRuhI5OTuOBWLP4u1m+cwWsax7jwEXJqD+xdf1S4BunkBb+KRu30pkJwXwod4/vdHnsPsmmRxh485dR1/GvRfhd/yLtv/uL/ACryzxXocOj6YWW8SadhhkU9OBXqnwwUDw7a/wC4P5VD3O/BuTk2zsSfu/WlJ601xwuKGoPTR5wyDNNVT0qyU5pFXmrKuQy20dxHtkUH3rPmt5rA7gGlhPp/DW7GtShFK7SuR6UgMOJkmjDxkEe3b608R+1WLvSWjk8+z+XuU7GmwNuJVwEkHVaCSPy8U4JVny+OTSiOmBW2U7aan2U4R0AV9lSLH7VLsp6rQBX2NT/LPpVjbT1SgCp5R9KURe1WinNOVBTEVfJ9qcsXFWxHTxFTAprDntTxB7VdWKpUh4osTzGeLc+lL9nOfu1qRwZNWUtfanyhzGKts2Pu09bVu4rejtOelWorIH+Gq5Q5jm1smPY0/wCwt/drrINOB7Yq9DpKsOlPkFzHDixf+6akTTpCfumvQodBVhnbWja+HkYj5RS5Rcx5kNKk/umpF0qT+4a9ftvDELHlR09K0bfwlan/AJZj8qdh3PEf7Jl/uGj+ypf7jV79b+D7Q9Y1/KrsXgvTm+9Gv4CpZSVz5zOmSjkqQPerFnpckhwEJ/CvoiXwLpLIf3eOK831XT9Wt9Zns9D0sXojPOOMUXSVxNO5wU+lSx/eB+mKiGnyH+BjXqfhXQNV1PUlt9c00WQ2lsHvXcp4F0iNceXzijnXQfI+p86/2ZJ/cagaVJ/dNfQsvgvTV6R/pVOfwjZrnCiqUhOJ4K+mSD+E/lUZ01+6n8q9uuPC1v8A3azrjwzCo4FPcjY8fOnsP4TUbWDehr0y60BU7fpWc2i4PzCjlHzHAGxYdqabM+ldxPpSgdqpy6eo9KXIHMci1qR2NNNvj+GumlswM/LVaW1wOlS4jUjANufSmmEVsvb8VC1v7UnEfMZJhpBFxWm0OO1RmGlYVygYvakMZ9KvGOmGOkNFPyzR5Zq2Y6CoFIoq+X60hSrLLSbaAKxj9qQxn0q0FoKikBU8s0eWfSre2gx4HJAoGVDGcdD+FQS7UAJ6+g61eUSTP5dspdu7dhWlZ6RFAfMmPmy9yegpAYVtp01588w8qP09a0VtY4MJGoCitWROvFV5U5FIopNHSRqd1WmjFNRPmoJGonNSxxndzUkcfzVPFH8xpgJBGKuRx0luvPSrUac1QhVSp40pVWrAUKMnikAsMeaspGOCePrUcbncFjQsPU1ZSInBds+1ACbgOIxuNCxyMx38e3pV1I1VRgAfhTkj+Y0+UCoIcdqaYznpV8x0wx0WAqJFz0pxi4PFWQnzVII/agCBIf3Q4qN4fatFE/cjimtHx0oAz/J9qPJAHSrxTjvmnBAF+YY9zQMz/JyOBSfZSe1XZZ7eNfl/eN6LVVnvJCdirEv60mBWeGOMEyFVGepNVXmjzthUufWrkVgGJeR2kOe/SpxbqhAUAfhTAw7hLp22swRfQdaYlqq9sn1Na9zEPNyagZeelAFFovbiodmF6VfccGoCvy0AVGHpUMykxkHpVxlqGVfkP0pMCLZ8o+lNK81ZI+UfSoSOaaAiZapagv8AoM3/AFzNaD9Kpah/x4zf7jUPYT2Z598NjbRJrDMvmOYW3DGcKP8AGuT0q802B7o3q5WQ4CjtWn4e1m10m2uWlb55bgB1A529xXJXI+0Xkht43YFvlAGeKSeh4Nbm+yjo5fFVjZqF0rTURh/G45rF1DXtTvpfMmuWXrgIcVb0zwprmoMvl2TRqe78V1WmfDFmw2oXeB3WMc0nImNHEVPI80ui80bhmLuRxk5Ne6fDaIx+HbXcrKQi8H6VJpHgrQ9PA22vmt/ek5P610kMSxIFRFUDsBikkephMLKiryZIaa1KODimMeabO5HEstNC81Z2HNJs5q7CGotTIvNIi81Mi80gHxrjtVe/02O5G9fkkHQjjmrqLxUir7UAc0DJbv5NypBz8rdqs8EDHIPetS/t45otsi59/SsK5imsWJGZIevuKALOBSiq0Vwkibl6U/zKALH4igYqt5vvTxL9KALOaA1V/M+lL5g9qALastOGKprJUgk47VQi0rVIrLVLzPcUqy89aANBWWpkYY4rME3vS+cSOGxVpkWNhHAxVqOZQetYFtcusZR8HnrUqXJz1ouLlOlhlWrsEiVya3m3+Kp49RYd6q4rHawSoK0bW4jrgo9VYD71WY9aK/xZqlMlo9LsrmM4BxWzaSR4ByK8ig8QNGfvGr0HiuROPMNPRi1PZ7aaPjBGa0redOPmArxGPxlMvR/6VZj8dTqPv/rRyofM10PdoJkOPmFXImU/xV4GnxDul+6/60//AIWZqC/dYZ+tRKnd7lKq10PfLl1WBmLDgZrnfh5F/ot7dNy01y3zH0ryGb4i6teDy3lwjHB5r1/4Z3ENz4TtmhYMfm8wDkhs1hWhZJGtOd3c3JwralEM/MqGrDMo5yK8o+I/iy40/wASSLZXAwihDg8Zrmj8RtUwQ0361caRLru57nNMgPUVRubqMZyy/nXizfEK/brL+tQSeObtusg/OtlTSIdVs9duLuP+9WXdX0f94V5dJ4wuG6yH86qT+KpW/iP501FIhts9FuryP1FZN1dR9iK4ObxFI3/LQ1CdaY/xZp3SBXOvuLhPaqM06e1cxLrDN/FUD6kx/iqZTRSR0E8681TluF9RmsVtQYnrVYzgysxY8n1qHIaibbyg1C8i+tZf2r/appuD60mx2NFnHqKiZge9UvP96Tzqlsdi0SKQsoqr51I0me9SxpFhmWo8nNQeZ70GT3pFE+aNwqsZcd6aZckUMC0WFAIz1xVXzMHngetJHJJO/l2yFieC3YUgLUkixj5j83YCrNlp814RJMNkfp3NT6bpqRgPLh5PftWzEnygYoGRQ28cCBIkAHrT2XjGKsbOB7U1lNAFGROtV3XrWjImRVd48ZoAqNHx0pgT5h9aubPUU0Rjd3p2ENij5qaJPmp8SHPTip40GeeKBjYFO6raKF5biolGDlBmpoULNubJoEPRmkP7pSR6mrUFvuO6Rs0+OPjAGB7VPEvbFFgJIoxjpxUqoOOO9OjGBUgXgfWnYCVVp8a8t9aVRwKdF1b60wEZRimBanfpUS1ICCMbqcF60jSKrdqZ5zP8saE+9AE6f6rr+FQyzwopLOPoOtQSCZlKs20Z7UwQxqN2Mt6mgY5rmV8eVFj0Ymo3SWT/AFspPsOKkFFAizHBHHGNqjp1ppVfSpAw2D6VCzigAT7h+tRtgmmiX5T061GZKBohnOZKrS1LM372oJWFAEZ6GoT92pC3BqEsNtADCahnP7tvpUjtwahl/wBWfpSYD/4F+lRt1p+flH0pjYoAjeq88ayRNG2drAg1ZbFQN1oA5L/hANDE3msjvyTjPc1tWOh6ZZAC3s4kx3281qfpTWoIVOCd7DY0XONox6VJikT71S4pM0uNA9aUHt2pGoTOaQgb71RHkE1I+d9M9aBo59oPTn3qIxHODWrLaN1Tjmo2g5+ZT+FdFiblBY8VIqVeW2yuRzSi3bPPFTygV40qULU8UJ9qkaHA7UrAUZUqjcxgggitiWPis+5TmkByeo2MsE5ntOCeq9jUEF55hKvlGHUGt+7Q7qxr+xSV96gq/qKVmMPMPSnLLVBXmgys44H8QqyuCAVII70FFgSU7fVZQaeAaCSwJcU8SZqvtpRuHagCffQHqH86VTTAnD8UvmY71BmlHSgCfzW7GlErVXzS5oAsiY9zS/aD61WDe1O57DimFiwJ29aXz29TVfDdhSgN70EtFgXDdiacLhs/eNVgPrTlFFxpFtbhj/FTvtDetVVpy9ad2BaEzHvTxIcVXGcU9Ac96aZDLcUrLzuxXQ6J4p1LS42S0u5YVbqEbANcuwbym2jnHFZ9hLfSu25SoBqrJ7hY6rUNSmu5mllkLOxJJPUk1SaZvWq437Ru60HdV3ISsSNKR3qNpveo2JppHtSZSHtM3rUTStSMD71Gw+tSykSeY3rSec1R/N6U3YfepY7EvnNSGVvWo9je9G361LYWJPNPrSGSmc+lGD6UgHiSgyGmbW9KUDikNDt5o8w+tN255pNp9KBj/MpGlpNp9KRl56UAL5nFNMh9qQqccdaaUOMtxSAGkNMNwEB559KbtkkOyJST6+lXbTT1TmT537+1AEFtbz3RDOxRPT1rpNOt0ijCxrgY6iq8EPQY4rWs4uMc07AWYI+Pwq5CnFNhj4q7BFxRYVyLy+KQxVd8s46Upi4p8oGa0VQvEeelavkM3RSaa0CRgmQj6d6QGWtux7ZpxgVPmkIFX/mwRGuB71WMDMxL80wIWYYxGn40LGerGrAhO3nmpooPl5FMCJECjgYqzDHUqw/L0qxFEfagBqDFTwrzQsX1qaKPvQA9FqXZwKdGnfoKUlQcdfTFIB2DSxYUtuNNJdui4pFj5JYkmgBZJV2/JljUaxyMfmwBUh4Hy8UgPakAnlRrJk8n1NLuweMUxj85pvegAbnP1qNulLuxmmM1AADSM3FMLVGzUAWPNO3tURl5qB3wKiaTvTAnMny/jUZk5qDdkUwtzQA6Z/nqCWSmyP8APULtzSGh+6oi3ak3VEW+akwHO3FRSN8pFJI9Rt060mBZ/hH0pjGhj8o+lRO1CAVmqMn5qQsTSZ4xTAdmmseKXtSN0oAWE7nqY9ahhGHqU9TSY0IeacnWmjrT1HGaQxrDLVEetSk/Maibg0CL5tAw+7TDa/KflFbfkjHSojCDXWYXMJrQqcx/L7UjRrnDLg+ta8kK0zyFPagd2Zsdt6c1Ibfjpirfk+XynFP+VsAjBqbFXMqeHg1nXMPP/wBauimh4rOuIeTSshXZzF5FhqoSxZ7Yrob2A1nyQ81NmWZTW0TxmNlBFUXsJLYlowWi7j0rdMPtViOIfd6+vHWpsUc5FEHXIP1FSCGtufSVfMlv8j+nrVXZtby5F2uOoNIRniL2qQRcdKvCJRzTgi4oAoCDNOW2NXwqinACgCh9lJNH2UitEBc1KqIR0piMoWpNOFmfWtVY09KlWOOgDG+xNzt9KkitWCAbM1swwItwku7p1HrVxYos5wKpRFzHOiykPRaeuny/3f0rqoYYD1xV+3t7XviqUCXM4ldMmI+4fyp66TcH/lmfyr0i1t7DHO2tSzttP3AFUqnTDnPKY9Eu26Qt+VTp4d1Bulux/Cvb7K00pVHEea2bODSgf+WXSlyBzI+fF8OaiOlrJ/3zU8fhjVWHy2Uv/fJr6UtY9L4wIc+2K07ddPGNoi/SpaaLjyvc+V10bUop0jfT5sscDK4zS6lo+p2kyRtpc25xlQoya+k9csbPWNQtbH5dikvIY8Z46frili8P6PpuqR3CsxdkIxK+fyzWaqu9ilC3U+brbw5rE6bm0+dR7rU3/CKarj/j0kH4V9OzS6eFAzCPyrNvLjShnLw/gRWsW2ZySvufODeF9SB5gb8qY/h29QfNE35V71d3Olc4aL9KxL+50s5+ZK1UbkOSR4y2iXHdGH4VG2iz91P5V6Ze3GnfwlayrmazPRhRyC5zhTpEo/h/Sojp0g/hrr7mW37EVnyyQ9iKiUENTZzZsyCRxxSfZG9K19turM3qfWmSPFz/AI1LiNSuZP2X/OKabY5rSLJnqKaWXJ6VLRSKAtzS/ZquM6gdqjLKallFVoCOKQQ+1XAy+tNZlz1pAVvIpDbmrIdcc8VJCr3D7IF3H1oGUWg2jJBJ7CpYdLmlw0o2xntXQ2WmxxAO43P3zzipZ4+cdqLAYX2WOIBY1wKcsfPStF4hngUgh9qpRJbI7eLPbFatpDUNvEcdK1LSI46U7E3Y+GKr8EWBS20BPPTir0SKo55pgV/JOOlOWID73IqyY2YdMCpEiA7ZNGoXKLRttO3gVF9nUnO3n1Nabxc0ixDNFkFzL+z8/wD1qYIBzxzWt5YzTBEOaLFmcttlalhtvlq6sa7CSKciIsYZsD61IEP2fC//AFqfHAO3NWQwdcRoWP5VIkDsnzNgegpAV1jUD5iBQgycIu6pREgbufrVqLaBwooAqCJz948elSLGqnOOamlOOKjJ5pADdKjbpT2IqJmGcUAMPApq9TSuaj3daLha4rH5jUZbJ64pYw00m2NSx9qZeT2VijNczbmXqgPFZzrRgaUqMqjtEaTzio5CVrDufGmkhyreVGoyBk9TV3T7z7ZYxzhSqt0B9KmnWU3sbVsJOlFSZbLVFI3FBbiopWwK2OQHbjrULtQ7cVAW60xj0fg1GX+ambsLimZ5qWArt81RHr1oduc0wtzQNDiahLfNSs9RMeaABzTTTWakpMCyTwPpUTmlLcCopG5pDQbuaWoweal/5Z0AJu+WkLZo7U3vQDJYTyB7VLUMXDCpKAQ4U4Himil6CgY3v9aiY9T7VI5281AzdfpQB2hTioyoHY1U1O/g0qET3VwIoiduWp1lqtndKGjmR1I4INdbaOdWJCuc8UgTnpVuNFcZVgRUhhwRxRoOxQaP2phhz2rS8nilEHFFgMmWBscVTnh3D0NdE9vxVKe1yT0osBy15CxBrMkh5711F3akKeKzpLNSfT60rMOZmGYsDpT44zmtFrc4PFIkDA9KViuZjYY8gcAfhVXVLNbhDlcMOhFa8cXy1HdwjHGanlDmZxNxJNayeXIvHY0n2hdoO7NbWo2quGVlzXPT2UkEm6MZTv7UuUaZZFxx1pwuKoqu7vzUiRtU2KLy3GBTxcZqkI2NOWNufbr7UwsXPtBB68U5brj71Yl/q1jZnbJcpu9Aah0/WrO8uBDHINzHAouKzOjF4R3pft7f3j+dEuk3S+XuCnzBlcGq0tnNExWSNlI9qaJaLq6k4/iP508atJ/eP51lxxs+flIwcGpRZyMMqpxQm0HKaQ1qZejtUi+ILkdJG/Os1NPmYfdNTR6TcsfuNVczE4o0k8TXoPEzj8alXxTqA6XDj8azI9EvGPyxOfoKtQ+G9Sc/LbyflTU2ieVF5fFeqdrpx+NOHijVu15L+DGooPCmsOfls5T/AMBrQg8E68w+XTpj/wABo52UoHU/DDxvFpGqyyaq8ksUse3d1K981N8T/HEWrX0X9mSSpDEmAehJrz3WNL1DR7uOGe3kV26Ljmti18K69fW6Tx2MpVuhxxUxUU7lSUmig/iHUgcfa5sf7xqKTxBf45upD+NakvgrXV+9ZSD8KqyeEdWU4a1kH4Vrfm2M+RGedevD1nf86ik1m6Y8zNV2TwzqCfegf8qibQLsdYmFHvCskUm1S4PWQ0w6hJ3cn8atPo046x1DJpco6rUvmGmiF76Qj7xqI3bn+I08WM/mHKjApTZMP4al3LViE3L+ppDOx7mpfsrego+yn2qXcdiITNSGb3NT/Zj6Ck+y/SpdwsQGU5pDIasfZfpSi19hS1GioZjnvTXmYHjrV5NPmm/1aHGeT2qC9uNH0cj7bfQI5OAHcZJppDH2dnNcOrTEhfSumsIEiG2NcY9K4p/HXh22LeZPIChwRt6/StC0+InhYOEe9KE9CwxT5Ranbonyio5Y6bouraZqkQexvIZh3AcZrTaEdeMHoapRFdmO0OKBASOlaptdwyRxTo4Ap+Vc1SQmyta2jMOnFaVpDtPTdToLd3cbvlHtWpaWyr90UMkghhZzk8D0q/BBgdO1Wre346VcSHA+7SGZwhpRHxWiYflNM8ng8UXHYzXSjbjtVmbavJqsxZ2+UYHvU3HYYR1OBj61E0ignb8xqQw5PzMTQqqF9B7VQyuBK6E5C0iRoBlssfepmOEaq5b5agC0kpVNo4FSLJzyapK3y0okwB70rAWN/wA1TRycVQEmTmnLJgUWAtyPuao2bmot+eaZJIqglmAHrSYotXsTGSombk1AbiEEZmTr/eFQ6leQ2iAyuBnpzUSnGKvc2jQqOXLYuLuc4UE8VIIEX5p2wOwrnItThupR5N28S5wWFQ+L/Eun2FpHFa3Zml6AnqfWuOWK7HpUcBZ+8aeva9JpwVbOLEZ+8y8muCvm1XxDqGzT2KR9JXboB/jXW6BeWuoWbwTESSSIePSsqewj8KxyyWkrEOxZkc5B9cVyxlzzXMdlSHJTfsyXQ/B+k6aBM8IubnqZJORn2FbzYVQo4A6Uy1uUubWO4QjEihgBRKea9WKUdjwJylJ+8wY8VDMflpzNxUMp4q7kWI3aoS3WnMeKhY9aLhYd2pjUm7imlqAsNY1GxpzGompAKxqJjTieKYTSuNDf4qXNJ3zQvJpNhYkY5QVC/Wpj92oJDzQMQdasD/VVWB71MP8AVihAGaTvSbvalFMTJI/vVKBUcf3qnHFAIQLS4pTSZFJjIpqgK9ee1TTMOagZs5x3FJsB3xvtzJ4TQLnPnpjA65aue0XRpo9YsbS21BoWm5KNkbfY12PxauPs/hkXW0MYJEkwehIOcVBr/jbw34h0W3uBoTWWr7UK3EONmfrn+ldMnaVjimkpaHY2+nutvHydwGCwPU1YiW4BCt81M8PzeZo1s5YljHz/AI1ejPzj3po3WxEu08Mu01KsSkcYNThVPBUYpDFzlTg1VyrETRDpjFVZocE1oZZSAy596ilUM1FxWMS4txtPBrOubUeldJc27bckHFUp7fK8AVasZ6nPeQdpBXio/IBbitxrX5TUAtcN0p2Hcpx2/wAvSoruHjG2tqCDjpUN5bnk4OKmwXOQvoOTwazPJ+fBHHpXU31sRng1kSW5V/u0rFJmXPpccmXjAD9cVmj5H8uRdje/euqELbcgYNZWs28ZiZ5sKqgnd0wKjlK5jF1C9s7G1a4vJFSJFyc968y8SeObzUGMOn5trb++PvNWX4z12TWL9olZmtIXKxIDgMw/iNZkMKxrvmO5z1pcpRTv7q62szSOxPdjTNH1K6sZvthuGBXpT9SZZNsaDvVOSIM21vuoM49TScUaRZ0ln441ae8RriaRolbONxr0+18e3EGnW8c9sEDsNswGcj0rw2xtJry58u3UgA8gCvTvD2h3c9nFZXu94yMD/Z9656kkmbU6UpLY9P0bWdP1AG42qEPXb2PvWxDdWart2qfT6V5JNo+t+E2N1YtJPD0ZDyMVr+EvEketb4wFimT7yKcitYVehjVoNanp8F9YqeQtaVtq+mofmVfyrho7e4fJTJqZdPvG+6GrdSOVw1PSbHxJokJG9V/Ktu08a+H4wNyJj6V5Amj6g3RHNWoPDusS42QSn8KfMCTPbLP4heGkGCUH0XmtSH4meGFX/WNn2Q14db+DfEEpGyylrWs/h/4mb5v7PfA65NTJp6Fx5j3LQ49G1+yk1me0hmEhIBdclVFYz/ETwzp6NaqrIInKABTjFcBo1n4x0+2l0+1u7hIpTsMAH9f/AK9Z938P/FDlpGszz3Jz+NYwiipSfQ9AvPifoTAmOMt/wGsW8+I2lyE7Yv0rh5/AviBM7rZqpTeE9Wj+V4XFdMdtDGSOsvPG1jJkLCOayrnxTbv0RawH8O36feU1E+iXK/eWquxJGnPr0T9FFUpdWjYZwKpTaTNjg4NRnTpFHJqW2UkWGv1b+7mojeKfSmfYW/vUGzYd6hsqKFNytI06npSG0NJ9jNS2WL9oWmmcZpwtKnt9InmOeVT3oWoFbz8kBVJJ9K1LKz3IJrg7FHrU1tpsduOm8+przz4z+NG0sLoNi2JnBaaQdh/dosBe8e/EKx0uJ9P0tTPKVIkdei/jXj11qkl7K99cqhcDjccn9azDc32pyGOGNmY9FB4xXQeHPBmo3twi3jBVOPl9vesZ1Yx3OmnQlLYwY4FuyXUySM3Xqeav23hHVLxcqH9sivZ9A8IadYouy3V3A5JHet59N2LhY1/BelcU8W72R6dLAq15HhMGkeJdBZZbeSWNk+ZWQnj8K9j+GvxE+0Wq2niKVUmUBfNbjP1p15YptIZR71w3jHQwto9xajDKc8cVVHFNvUxxOAUVdH0ZFH58Ykjk3xsBtI6EetWLe37dq8m/Z68YS34Ph3UnMki5MTk8gYPH6V7jbW+UU4HSvVumkeM42bKsEPzdKv20X0qQRqpyeKchx91TUsEWIVx6VOzqB2qtGrNyTgVMqqO1JlWDcx6L+Jqu/wB47mP4VM7EfSqczfNU3GEoXb61XkYAjFOmk+U1Tlc7hSQiRmHNRFwAaheTrzUDy/WrFcneQbSKgLDbUTOcUwvxUFEwkGKQP8oquGoVvloAmVqk3VWVqkzzj2o8weyEvLyKztJbqblYULGvCfHHxA1rVJzbwqba1PKKp2sR2Jr0L4q6xHB4dmsreX/SJMZKnBWvBNRlublFGA0kRIZv4iK83FVru0T9L4QyanGj9YxELt7HReDhqWu+JrSM3M8dqsgM7GQ8Adfxr1fW4nv1ke2uMOuVRC3YcCvEtO1STSdHkv4ZNs0Z/dx9BJ9a39G8WNqVos0bHf8AxJnkGsIXa1M+J4qFdcsbLyGare67pl68DXDRnPZsipvC8895qwkvJWlYqdu71rO1OSS7m8053dhWr4WtrhdTthbLvmZxgepq+VWPm+fU9U8G6PJpKzaxfzGLK4RGrhfiV4tmurv+zdPU3M8rBURDzVj4heNtWmf+yLaHyJUHluByAaw/CMdpoEz6rqrpLeFSVZznaahwSaaNG9Gj1Hwvc3EOnWdnfwpDcGMfKpyOB/OteQ81534D1WTxJ4gkvlvVMNp/Bn5iT3+lehMfUYPevQpNuOp4OIjGNSyELZqGU8U5jUUp4rRM5yJmqI0rGkNO4EbU3NLJxUW7mi4xxPNMJoB5pCealsLCHnimkcUE80E8AUXGNPFIpxmkZqZnrQBOWytQyU4HjrTHViflUn6CkA1D2qdjwAKjjhkz9winlGHUigCPeaVW9eKTy1/56H8qdHDEOoJoTYEqMOtShwfWohgHgcU8MfWncBxZuytSEOe1LuPrSHBOeaAGtCWHzNTVijUEnJODUpb5aiY/KfpRYDW8YaU2u6JPpwkCGRcAmvOE8Ia/pvlwbfPiTgEGvUhN83rUqS/MOSa6mru5zOCZd8LrLDoltHMu11TBFa0R+ZayrWbA6mraT8ChItGwgHP0p3GaoxXBJqdZc0yyzgfWmmFWI4xTFk96kRsnilcCOaN177x6Gq0jRMMMpU/StFzkVUlQFuRmmmKxXMCmM4xzVY243dK0DCdm5TilWM5BkGfpVcxPKVYbcY6VFd23y1rQwrSz2+VpXFY469gbHSsqa2+euyu7UHNZNzZ/NxVpk2MM2+Erzb426q2l+GXtoWxPdN5Y9QK9hktwIm46CvnL9oW/EviW3sV58hMn6mm1pcf2rHm1hHGHZ25WMYz6mo5LgzTbew61HJJ5VngcFjk1WsHzcL3Yn9Kxub8pqRwbYmmZev3agFrlgp6sc1oztvVY1qfRLdbzXLS3I4aQZ+gqakvduXTjzTSPSvhh4QhFgtzJCvmyfN8w9q7eWxFsfuquPQVc0WEwxRrCuQFAwB0q3qSgpmThq8md5anvUoqKsZRkzEYpQHjIwQRXl+v6UPCvj+w1O3Bj0+8kKPj7oOM16dLsXOefasLxzZprfg27s1ZPtVuRcQDPJKnp+WaKEncwxVNOJ0dhqtvHGFRQwHf1rQh16JP+WIP4VzPgqa1u9BsriYYkkiBcY6GurtLbSyP3ma9enLQ8KpGzLEPiyOPH+jA/hWpa/EJoQBHZx/iKqwW+gj/WLx9K1LSPwimPOjJ/CtLmVia1+Kl1G3y2MZxWlB8WdQl+T7DGgbjd6CmWV34AibElru/4DW/Y6n8PZtttDZIHk+XPl9M+9ZVDSnubmo+K9LsfCEd/BPbzXDKpCdSWyM5rhrr4s6scqtnEOOwrrtb0vwj4YENzdWpkSbIVcbgOPSudv/E3gZgRHpf/AJCxU0loOpqznbr4laxKD/o8Y/Csy58a6lcE7o1H0FbF7rvhd8+TpuPT5RWTc6ppDH93Y4/CuhMxM+XxFeSdUxVOfWLpj9w1cn1CyJO22A/Cqj3kHaECm2NFZr6Zuq4qL7VKeqmp5biI9Iv0qM3Cf88xWbZSIzcSf3ajM0h9ae1wv9wUw3AxxHUtjuMMsvofyoWSZiAFJz7VcsLea6dVWMgE8k10sGkpFGPk+b1pWbByZkaPp8juJJxnuFroha4QADjHpVvTbEhhkVrmxwBxWkYoTbOVmgEaPIRwqkmvk3xmbjxB43vXQk7pWVR7dK+x/E1u1vol7MO0DkY9hXx5pV15GstcScNuyaitpHQ3wyvLU7DwP4ZisofMmOX6dK9D0izggyUA59awNOlSS0V4ujDPNbNlcwxLulmVcdcmvCk3Nn0dOMYo7DSbRZEz1xVq8t0jUisvRtY01sIL1ATgcHNams3Fvb2byxMJWxkfWtElYHPU5XVwsIZpGCj1NcvqFxZzo1uZkO4YPNc34wl1rVtQMZ1Axox4VDwKyj4fgtyGn1WaSbGc5PWmqSSuZzrN6NF7wvM/g74kWEzsRbPJw/qD/wDrr67s5jNbRyRsNjqCCO/FfImtWs134dSYtvns3WVXPcAivoL4QeJzrmhvbyLtezCqD/eXHWu+hWUvd6nk4jCyTclsd/8AL6ZPqakDjbgVUZ6QSH1rpOEvJJge9O8yqKyHPWniQ+tJgmTSyVRnfnrUkjmqc7fNUlBLIQpqrNJzT5W+X2qrM1AiN5OTUZfINNY8mow3ymncLD99IW4qLdRuqbjANT1b5ai7UsZ4pN2BRb+HV9iYHgenPP0rlPFXjCGzWSC1IfZ8rMPX2qfx1qi2Phu7eKT98VCrtPr1rxp7iSWNI2JwRuOfWvOxWJv7sdj7zhfh72r9tiY+lzR8U3kjrI80hZ58Nyelcvcyxx3BnRhlh8wpdcv7m7uAHABRAMD2FYznfySQa5Ywdrn6TTSpqyWhHqAacMqH92CWVfT2rJtri50+6E1rIUIPzJ2Na2WjO5TzUF3awXoLxOIpgPuE4DH61rFuJ4uaYONeDueneD00/V9LNw0ymcL933rQsN1heLPBLseNtyt6GvErLUNS0e4PkPJE3cdjXV+B9a1vxH4jttLYIsMjfO+OQB1rRRb2PgsVhfYJvsdH4iW5k1R7yOcNLM25ieuajj0S3ukabVbqadh92JcivYNK8L6Lp7+ZHaiaYf8ALSXmtTybUvk28JI7+WK29i2eLPHdkcH8LdHuLbUpL2Oza0tFjKhWGC+a9Ek3DrycdaAy7cdB6DpTJJCT7VtBcqscFSftJczI2NRMwpHLljgcU0o59BVEWGP1pCaRuDgtSEr35ouFhkrCq7sPWrBZR/Dn60wsOygUXGQo244GTTtjntj608vUbyHbjJpNgNZG9QPxo2qeGY/hUW455pydQaVwHBUU/wARH1p2IyOEpjZpAaYE4O1OAPyqMuSeppQeKj/ipgSBiajn5PWnr0qKU80mCIvxNTK3FQipFqUBLzijNKOlJTuA4GijtQetFwHc7aiOcH6GpR0qNv6Gi4GoJjuqWOU76z0f5hUyP81dlzKxrQTdeatJMcdax4JDVyNztp6CNiCbnrVuOU4HNYkMlXopOBzQO5prL71JFMAetZwk4605ZKVgua32j3qN5huqh5lBkOaNRcxp+d+7xUqHKjiszcdvWtO2jLKKGirlmONW9qV42HQ5qaGFverENu7nHWiw9DHuEyMMuKz7iHJ4xiurl05mH3T+VZms2LWenXN8E3GNc49qE0iHFnOX0YitpGPpXxv8Ubw33jm+mL7gsmwfh1r7N1vzG8Iy6lNHtQwF+O3FfCOu3HnatcSKSd0rnnr1NVKfuXCnC9QzNRk+XHpTNI+a6Dfwiorv5s5NS6V8sUnv0NY8x12uzYimJugo5ArW8GS/8VRbt8x2N0XrmudtX+dmz0ro/hvaT3viEtC2xk53elZVZe6zalD3ke0an4m1OysFa2+x2pxgNKef0rlLLxLr2p3+ZdUgmQNgiNTUuo+A7i/81tSvpZGcHaAxAFafhXw3Dp0o8uEMiIB05zXDzR5T0IwlzXNjWzNbeH2v4vmYL+RryWDXI4NXDzSXFxKZME7iFUnPFe2IoNq9rJyrjG0jisfRvCsdp4iW6NlbzQRyeY6uoww/yaVNpBXhJrQZ8KGW/wDDYZlBZZnH616Rp+nQsg3QFvwq14I8K6WL+5TR4jHaTyeaqEcIx6165png5YIFDbC30r0qU1yni1ab5rM8wh0yzU/NbMePSr0Wn6XgF7GQgei16onhu2AyVXP0qZdAt17D8qv2upn7M8pik8PW822TRJ5CPSMGuj0q68MXrR2TeG5bZJSFMrwYA98jpWj4thi0NUuDNCoc/wAaVi6d46to7yNdRe2e1B+YJGM+1E05x0FBpPU2PEU2j6RILZ9Iu9UXYDuP71U9gT0rjdS1jRiD5fhaZPrCBV3XfiA32yVdLNulrn5MpzXMXfiq9uSdzwn6R4pwi4rUT97YgvdSsZGPl6MyexWs24vIecaeV/CrE2o3UxLZX8BVC4u5skNjNauSM1FsryThjlbXb+FQSSMf+WIFLNeOO4A96qy3+3+JPzpO5ViRpD/zyqMtJ/zzFVpNSi/iuIl+rU17yN48pdIT7NWUmUo6lgtITgRg1uaLpvnL5sqqT6Vk2Ei/Z8l9x9a6vw+6eRyRRHUJKxoaZp6+YuFAroBp42DiqWmzxrKvQ810MeHwzMMelb3toRchsdPGRtHetZtOzgEYp9rJEmMYzV2S4j25yM1DGjB13RfP0q5t8f6yNl/Svg/X7I2fiy506U7Slwy8+m7FfoW90phzgZHY96+Lf2lNLtbX4gXGpaS3mRlt06qOEYHmsar93U68PFuXujNVvH0fS4/s8ZeQqFUe9YCadrOpf6TqWpfZ1HSNTya6VLddUsbWZSD8gYc9a5++t9Yk1QKjqIVblSK89Ox6nLJlzTr0aRMluDv9Gzya9N0m5j1PQJJFkbzQneuA0bwnG2otfyRPK+PvSngfQV1+iJ9nnNvHn5/kwKwm1fQ7KNJtanHz6Zd/axK5XyyxJPeseTwld3usNOl5ctDuBCk8KK9QubeWzujDNFuTOeldDZ6daSWXmqVXK9hikqj2LdBXu2cI9ksGmfZTHkFNpJ712PwKQi5nUbVVI9pA788E1j695cWQO1R/DXXF0Txa8brviuUC7ffP/wBetcNL3zDGR5abSPdCO/fmkprTr+HamGYV6/Q+Zt1JkPNPBqukvWnrJu4qbjtYJGFVJzzUkrcn2qrO+TSHddxHb93VaY8VIx+TvUErcUaBchY9aiU5Bp0jcZqJWA4P5UBo+o7POO9NGTVDUtUs7BR50mXb7qKeTWRJ4l3Wctwyi3t0/jbrXNUxEIHr4HJcVjGnGOnc3bvUbO0heS4mRUT7xJ4H/wBf2rktS8XpOsn2cmK1j6yd2rzjxN4im12/W1gdo7Xf8q+v+0feqGrai08q20TbYE6KOhrzqlWcz9JyvhjD4W02rvzOk1rWW1CzmLMdmRhCelcu96iPuZgcHgVVmuyiNGGyGNZlwGmPoKzjA+h5eS1uhZ1G7iku90RxxVSRl9OaqspjJyKY1wOhrZKyIeIS+IlmkAGKoTTqOtLcTp2DVnzTFuMUJHk4zG6aD57iSZzvkZgBgV65+zrozTXl3rD8LEBHGSOpPX+VeRWNvLdXUVrCpaWRtqKBzk8Zr6p+HmhL4c8M2mnqBvChpW7ljyf1NdNJO58RneLUafK92dF5SIOXJpVEY/hJprZ20gJxXS2fIpDppFVflAH1qDzWPpRcHio0pXGP38HOaYXx3NI3SoiaAEk5OajNSNUTUXADmkIyKQtQD60rgMK+9MYd6kY1ETxQAxutKp4pGpF+6KAJM8Ug60DpRQBJ/DURJzUgPFRnrRcBynimTdacOKbL1FFxojWpFqPFSKDSAlXkUUR9KKYhQaO9IvWnAc0APA4qJuh+lTdqgY8/nQAiy/N1qdZeRzVLy8nIkp6xtkYYH8a6LkWNGKUirUU3HWslFlBJwD+NTRSSDqvFO4uU14pqvQzjb1rBimYdjVuKfIwaq4rGyswxQbrbWZ54A+9UUtwMdaLhY1/tYFL9vGe1YEtwcfe/Wq7XLepquYmx0/8AaS5IzWlZa0gRQePxrgWum3feNWILtuPmNDlcdj0qHXl/vVatPEKxuSTXnEd02fvGpTdsP4jRoFmejzeLIlXtWN4i8WLNoF9bxgFniOPc1w15eSYPzGs2e9kVT1560aCdyTxd42ntvhVcW82RKIdgFfIl45a4Zickgk/Wvc/jJfH/AIRgxqSAXA4714LeSHLY9axnL7J00I7yK0w3H2xzU8K7LUAcHNPjjHlqD1NLKqhM85pM3iiaBCLZn6c16f8ABbT9sEt868OcKcdenNeZgBrLhuete4eArX7LoFssYGNgJx71yYmTtY7KEdT0+zitbqzxKQrKPlPrWHezrZTeXD8zngAVUW9ljgIi3Fx0qrp95Zw3rTajcxiUjCoW6Vxw7HbfUjfXrO1mWe4lLSBsGMDP50//AISi3vrmSK3ds4B4HA9qZq+pafJG7Welyzkj5pEiJFcvp97D/ahsY9Me1kdd3zenrWjSByPXPB/iyeztZrSKQBpHXBHUCuuj8deIlhSNb5lGOD3IrwW11OHTvElsJWOBlHAPc9P613cnirTFUD5iMccV2YZ3VjxsYvfv3O7uPGXiSRMJqEhJPPbiszW/F/iCz02W5F3PK8a7iA9cn/wl2nqBgOT9Kq3fi7T23RtC7qykEYrpSRxXaKN/411vUhbXV7HL9knOA7PkLWrCoZFbzM55H0rzfV4JrjfDbXsiW5fesZ/hrf07Wri2tEgMfmFFC5PeorKTj7pNjrpNsa7mY1Tur0r8sRIrEGvXDDBQfSohdzyMWbiuKdHEXTT0Kg+VkA1XxHLPdW8E6p5WW3H+7WRDqmqXLv8AadbVCD2NdDZ3f2d3k8pXMqlTmsx9N07c0n2NMkknr1r0LScFG5pGcYzvYckwmhHmaoXA6sDVK6+xtA0f9pSMx7itGG1t0TbHCqrSC1gL/wCq/SojRa3kzaeIi9opHnlhFp/2q9g1K+uA+SYfmNWPAcl1JfPEXmZA3BYnpXcPpto7eY1mpb1281e0qzjjuVWG2CA9SFrWSVjni1e5taRF/oQLE5rqtAf9zjPNZNnCFswGABPQVqaQhRW4NTF2CepuWtwEmXmt4agFiHNchGzeeOtaTSN5XXtWvNcxsdBb6mGk+8fzq4+qEL97iuRtpWD9avSSNsouFjabVG4IfJweM8V4J8VNJWDxBfzspMN0vm885OOf516q8zAjk1Q8S6PDr2kSWzgCba3lN746VhXjzxO7A11Sqe8t9Dw/wXcKulwwZ+aIbcV2emW0Er7yils88V51NBJoGsLDk7XJSQejDiuu0nUGXbtb2rzKkWe7RlFuyO5ljiWy+6uQpx+Veaar4iu9MuI1trBmdWJkkY4711uo6ulnp7XNwThV49zXnMtxJrl8kkrOy7/9Ug5xnjNTRj3NK87aIuanq2paldQ6jfX8lvEuSkSHO73NdRpvjCwTTY7b7SQ6Lnc5/OltfC95dWi7rS0tIAmQ85yfpj1rm7rwhLJdq9zchLTcflRCN1XKKIjKVjprqQ6hZG6Uqy+q9DVHw7ew6f4p0+4uFXZ5mw7h69/0qxAsGnaXcadEwJVgy887cVyfi+8WCGGZThlZSCKzpS5WVUtUSiz6T+1bsOp4Ip4uOOTXnvw98TQ+IdHUeYqzxAK3PUetdLBq+nMZQt/ExgbbKFYEqfevWg3KJ85iKEqFWVNvVHRJOP7wp/2gDv8ArXC2vjjRZJbnyxM0UBIMpHDn0FNfxzaLpk+o+R5VvGuQG/j+lY1MRCGj3PRwWR4vGJSgrLzOj8UeKNJ0C0+06ndLAh+6M/Mx9AK5Rfix4bluEhKXkYcfKWiNeT6hqd1r+sPq2oTK8shJRSfktox3A9cUy2a3aCW7TCQ7tsWRmSVv7x9vSuaWLfRH1uF4Mp8q9s3c9vXxz4bdxD/aUQk/utwc1dOs6a6D/To84ztzzivDrSaC0hRbSH7Rfu2XkcZ2/WpLXUr2CZkhk824mPLenqc9PwqPrk+x0z4Jwz2k/wAD1fX/ABVpmn23mLKJ3I+4vWuT/wCE51Qhi9rFAMEgH7wHYmuOvtcgwYbRPMkj/wBZO/JJ9hVGa8kFs8StvlfmVu59AKxqYirPqenguF8HRXvx5vU6O31OXUNQkLS5/inmboB6Cuf8YeIXvpRZ27FbSP5VX39TVK91E2th9lhbDPy7A8n2rEi3SNlsnJ5rKMW3dn0VOjGnaEFZLoW7ctErP/E3C/40yWZVX/aqKeULgZ6VQmkLHrWli51IwT8yeSbcAaSSYBeB1qKP5uKZISr7CD7U4s5pzdrkM8ryNtHX0qrIsik7lNW5Jf8AYyfaoTO3QxnH0qrnl1lFvWRAHwMcc+tRyKuOBzUk21jkLipNNtJdQ1CCwgBMs7iNePXvWkDzMTOMIty6Ho3wE8NLealJrtzFujtz5cIPd/Wvd0J79e/1rE8I6TDoWiWmmw4CxLlyB95u5/Otpa60tD84x1d16zkx5PFM3cUSH5aiLc07nIJM1MTNDUDrQAjtwajB5p0lRH2ouA5jUZ5BpTk0ZGD60AMPSmlh60r/AHahJpXAdnrTGPFOU1G3egBM0o+6KQdaWmA4dKUdaQ9KctIAPFJStSHpQAHpTZOlOpklMaG1Kv3aiWpVoAlT7tIadH0pGoEMB5qRabtpaAHfwmoT/Q1L/CahP3fzoBFQSYp6ye+Kr7qA3NaisXI5SD941KkjBuCapoeamQ80BY0EmbjkflViOY+35Vno3FWIz/KjmGW/O/2aYxQ+tMPQUU7gRybfpVWT/rpU0xqo/WjmFYTv94VPCDuqp0arNuWp3CxoW5NTuDjpUFqeatbj/dFK7Cxn3QbBrMuchCc89K27o8fdFZV0o2sTRdjPL/jPIYtEt0J+8+a8VujmXb7A/pXrfx4uV8+xtexya8ivG/eO/wDwGpbudNP4Lly027A55IFQSuNxz1zTLebAK/7NNB3Nz0pNmkVYuuW+zZHHy9q9x+G2oxz6HBG2N3lgV4rZBZ7F1VckZrqfAmoy21uFR2/dscj2rlrK6Oii7M9zjUHO3AJ6YPFUbzw3Y3Di48rZdA58wE/yrL0bxBFMihm2tjNdJY6pbyKN0ik+9cN7HYrGTdTa1YwNHbyBhjGAo6Vz8D3qXFxf6lwwjIyQOBXpE11Ym3Pypux1FeffETULWPSp4YiPOkXCgfrXRBXIqSSjocp4NkfxBJf30rYMdwrZ9FzivY/+EEV0WRbg7GUFePavH/gvD5mn6pC2d0hZPxwSP5V9KeFpftfhyymzkmIDP0GK6sO7SZ5WL6M4lvAaqM+eT+FMfwJbtICZ2zj0r0WSP5fxqAx/NXScaOFHgS0A+aZjVm38EaeCMuxrsHTPFM27TRcdjAh8F6TkZViavReD9HU/6on8a146tJ2pXfUdkYw8K6OqhfswPvT18N6Uo4tVI962mI20zdRfsJxRkNoOloOLNKrSaRYhji1j/KtuRqpynk0XZWhmGws1X/j3j/Kq729uvKwop9QK0JO9Z2o3CWttJcTcJGuTTu2GhItmsnluqgBOoq/aeWit0/KvFb34uyw3B+ywIbVHwQetd9qfiAt4BudbtuC0O5cdiaS3sFrrQmvvHHhqz1NrSe+QSKcEjGK6ixvrPULAXVnKs0LdCvNfFWq3093dSTSN87HJbPevW/2b/Et0uoT6DdyloWG+Is3Q0+bQXs2e+whQ4q5J/q6oRN89WppVjty7sFRQSxPpTTJaK0vWrVp1HPeuJi8e+H7jVv7PS5Al3beehNdhbP0OQfpRcaTjqYuseBtDv5rm5ki3zzIQu7ordiK8ekjm0nUpbG63K8DY57jsa+gnc8fmK80+MOjobE6/btHFNbA+Yp6SCsasFKJ14bESU+VsyLiS01DQ5oJwGATfg+1V7TQ9N09kntbUAuFYtG3PTNchZeIrKa3b96Y942sD71veFfEMM0Qt2lVnjO0ZPUCuOMWkz1XVXNZo1NZ8QLotqJorFwzHBlkJOM+1aWnJNqNlFfTybt43AdBVXxBdaVdaa63fl46qprG/4Taxt9O8hdsflrtAHcU3FyVkP20U9yh431GPTtRhk8zDFSrDPUV5/r2sPrWqrBCSIxge1Z/jDX5NY1V5UztBwoq1oNi1uitIMyyfMc9hVuMYI78owNTGVlzbI0PCXiO+0C/vDZ3BSVojDHnkAtxnFe1aXb6Fpvhi1SS6MpdQ9wS/zl+pPrXzdfzG31OSRc5VwcfjW5b+Imk8va5Jfhvmr0Iu1O6PAr0FUzBxn/Nb8T0TXNQS8uTJbhYLdnKwxIMEr3JrO8T6kZLL7DEdsQKpgHrispJOVcH7o9ag1DlQxOTuBrwnG8nJn7bSw8KdNRjstv8AMZI7NIwXKrgDAqzDLshwOqjjBqnGdqse5/xqyi/uVHrzTsd9NJRL0t1cRaasMbn9595s8/nQl19lsGC586UbVOfur3P1rKnnYqqg/Lnilmm3N/s4p8pk3d2HwNsjaQjAJ6k9ahiun+0GTPBqO+nTIjjPy4/WoIz8h96LGcql3ZE07mWUsTxUu5Y481Xjpl7Lj5R2oWgSmormZDczdeaijO81AWLtVu3TjdU8x5sZOrUuTIoVd2aguhujLKcsORinTvtUiqUchWXk8Gqih4mqopQJLa4SVCeNynBHenySxgfdzWTKskFzIy9Caf5zN3q7Hkwx8knGa1JJ33MdoxzXo3wH0H7ZrT61cJmK1+VeOrH0+lec2tvNeXUNrboXmmcKo9Sa+m/AmhxaB4etrBF/eAbpT6t3rekj5nPMb7Ony9WdDzu+bGe+Klqvn5hU+flzW58UJIeKhJNOkfio1ai47A54oQ0h60maYhsrc1HupZWqEnpSuFiXJyKazc0gbimsaLgKxytQNxUiHIP1pj0hoRD81Dd6E+9Q/wDFTQWGZ60qGo6cOlAWJGpVqPdTlNICQ9KbS01utNAwHWll7UnShqYhNtPWinUASLSHrTl6UzdQAppFbnFRu3JpFLbqQ7E56GoGbgj61L/Cart/Wk2NGeWpwNMLcUinitrklhG5qwh4qolTI3NFwLcdWI2qojcVYVv5Uh2LGc4NKW4qJW6UM3WncRHMaqyVNI1QSNRcBv8AFVi3aqm75qmt2+akOxqWp5q2GXFUbZuass9O4WIrjkZPSs+7b93+NXbhuKzdQmEUDvnGBn9KLiR4N8abv7R4r8sdIFAP1rz25+Y49Tmt/wAa3Ru/Ed7MTkbzg1zzDLZqbnVFWhYajYBqUNtjpqqZCsK8E9W9Ke8Ek0qQwqW5wTSZormx4Q2ySyQv93v+Ndf8PtNWbxJc6c33H3bPwAP9a5fw3bta6htYEEnv9K7nwn/ofjezlHR3U/mDXNWlodFKLNm80O706YnBK+1IlwYuGBB+telXscM8e1wD9a5DXtL25aNR7Yrh3OlqxwXjvxVq2mm3t7B1UyZySeRUWifaNUlgW4kaeWS32jPqWGf0zVTx1bk3Vv5m0bQ+MnHOK7b4KaDNda8b64hxbwxAo3XLkCuqOqSOWbs2WfhBpf2XxHq9r/Cty5U+wYj+te3eBkMfh+KHtGzL+tedfDazUeJ/Ek6/div3jHH8JJzXp/hmMw6cyHr5hP4dq6KCtI4sTJNF+QDvUJUdqnkxj5hkd68Z8YeMNR0fx2WW73aejASIT90V12ORPVI9cZagkXL03R9RttVsI7u2kDxuoIwamkXbUlEcfFWFPAqBaevSkMsBsqfamO3FRmTgimb6ACQ8H6VC/SnOeKhZsUCIpV+asnXrNtQ0+a0UMTKhAxWlM/BrkbP4laXpfiSa0uYSQg2qxXvUVpTjTcoK7QJpySZ4tqXwp8XQXdxFDa/uizFSzV6p4btl/wCFayaTqjCGaOIoQ5xuIrUuPFM/iWWWTT42hh37d5pl3pGm38UUV9eKAnz4Z8b2rnwX1mvHnradj0fYckOaWh4xaeDDeXErqCsZPGRxXSfDrwlJZeMorjzAsa9TnrXeXkMGwQxRrGiDAMfSsZoJ4W3BySOhHFdqoNLc894m+yPVlIDcdKq+JA82g3aITuMRAA78Vwul+MU0147a+nGxifmfqPasDxZ8UbpHuotNijaBAUBbufUVrChKWiM3UUXdnjl5dajF4ojhwVcXA2DvndX13oMrvplq0gIcxLuB9cV8dzX9w2sJqrSAzpJuBbp1r2TwR8XzcX9rpuqWap5hWMSqeM9qJYecLtmjqKex7XqN5b2dpJc3LhI0GSc84rx7+1br4jeOotN8maHQrImWVCMeaB6+1X/Fvi2RtTmsr6yuI1zi3YAhMf3s9DXP63431LwvbQ/2db2t89wMzTAAMFH8IxXk1qs5XjFH2+V5RSoUliqj5tLmF8UdCsYfEMy2GLU8cD7n+cYri3iv7Vi21jjndGetbFvqy+KfE8d1qUhgsFy74bkMfUd8UT3EMM0sPnGWJGIWZVwHH07VbTpwinqeTUviak5wWnbt6nPX2uX7R+XLJLgDgnrWWr6jeviNHOe9a99dQPMSIlZQepHWov7WlXiCFY+2aftLLY7cNlFO18RL5It6LpKWuLi4w0noe1bce1f3m7d/I1kaTaT3ciyXDvsJzt9a3Ai7/u4VeMVzzm5M/Rsow9OFFRpw5YnGeII2W9k3Ljd81ULFtrqOhzxW/wCLU23cdxjEZG2sSGLyzjtnIr1aD54H5LntGWGzCpHre53NrKJbaOQHPy81PPte246nmsjRZjsWNuhGK0rd1MLp6HFeZWhyysfrGT4yOLwkKi7W+aEZeMDqTTpJdttt/iHBqOCZXzu7cCq8pyT9ayPWlJcl0JnJHsKdI3yGo0+9SXTcUzmcrRbKzHdJ+NWVzwKgiHU1JH1pHPSve5OW2rmsy6k3SVZvZdiYrPRTJJmg58ZWu+SO5Yt0q0W2imxrtSmTPxUWNI/uoakFzMN2Ka4Dxbl7VXkbcaWDz2O2GN3J7AZraMWeNUxUXJyk9C3H5M8JV2CsOnvVY2vOEYbiQAo5JJrW0fwj4g1SULBp80asfvyDCivSvA3wz/s3UYr7WJo53jOUiQZAPrWkabZ5mNzjD0oa6si+EPgmeyuDrOrW+2Qr/oyHr9a9Xjbioz07fhSqeK6ErHweLxLxNRzkShuRUkjcYqBW4FSN0FM5LCH7lMziiY/u/wAaaW5oGOLcU0NTWaoy2Wp3CwStzUbN0pXao880gHlqQtxTZD8tRbvlNAWJY2+U1GzUiN8tDHIoAVW5pD1pq9KU9KYCHrTh0qMd6cG4oAcO9KnWkB4py0gHr0pKQdaWmgY1jS/w03+Kj+GgQ+nbqZT1oAerUjUi0rc0wIz1p6ikC/NT6m5Qp+7VeTp+dWB0qJhz+dFgRis1KGqInml3cVqKxYRuanhaqaNzU6NQFi5G3IqdXqkH6VMj8UrgXFakZ6gL8Ch34piCR6rSPSyNVaRqAJd9SwvVHdT4WpXGbNvJVjzay4ZAD8zL+dTyXMSj5pFH40wJ7h+K5zxbeC20m6mLcJGW/HGKvXep2qqf3oNeffE/WojockERO6Vwv1FJsqK1PILstK7yN1ZiTVLypHOI1/GteK38xhlTj0Fdn4P8EX+qSrKbR1txySeARU8yOq2mpyPhzQ574lPmUZwWx1r0OT4a3+j6NHqmYpA527WHz89MV6N4c8N6TpMiTXUA+ToiDgVqedN4k8Q26xRMLCzbcBjgvUNNk+02PCte0xtNWJ2VlkU5Ykc1o6VG8ur6RcJ2kUn/AL6Fd18XrSHVtaitLW3kLjiRguBXM6Xpt3Z6tFa+UW8p0wf9kcmuarFo7aVRSPTJt2wsBkVmzlpMoV68VuskxQb4HBPbbVWTTrhpQUglOT/drBQl2N+ZPqcJ4h8PQ6hdLbSQF89GH8J9a0fAVvfeEvE9tpcklwttd5iIAzyVJDfoa7bT9Cvp9SWTydiDG4n0rt7yzsL/AFCyWO0QXEQC7z2Hc1vSi7nJXnBBofw3n0+1W40maKcTM8spbhmLHNSTw3ukp5d5Yzoq/wAWMiu6h1ix0+NIPMACDGB3rRt7/wC3RfPbKYiP4x1rvhGx5dR8x49ea5DNbzx2ysZVBA4r5m+I+pvNrM8GGMof5uK+x/Evhu0trptY0yMKoOZ7fHf1r5V+OulSWOui/WHC3e5gAOnPStoR1uOOISj7Pl17mp8DfFVxplndWd6HeBGHl4HQ16zceJlADLaTkFc8L618+/C6O/upLpoJRHGjruUjvmvd5dP1YwxkXCY255FZyjqWpq2qK/8AwnFuNSezNlKpVN3IqPS/iJpmoXclpCsnnIcFa5zVdL1P/hLwPNQl7Y14rdahf6F4ouLi2kKzJK2fTrVxhoZyqJu1j6ffxEuCBZzHHPSqkPi6OWVljsp8jg8VwPgfxjLrSLa3V/FFcNwAe9dbb6DrEcryG+TDnIwO1QxWsao8Rkn/AI8pvyobxA7f8ucn5VRXSdTB+a//AEobStQ/5/v0poGWLXX0OqQ2slpKN5znFeV/GlLeP4jmW3hKROEOPevRI9L1GDU4bt7vesfOMV5p8YLsz+IoroLtbpmurDNXaMpr3osfF4mh0fworfKXWVhsrg9c8VX+q3G7zWjVD8m04xWdrN49xLKq8IW6VirJtYq1XLsdWJxEqzXY9H8N/EC7skFvqI8+P+/3FdNL420aW3Mhue33COa8YjfcM073qGcvKjd8X65/bF+rQr5cEf8AqwO59ayxfSFPLkkyCOtUZWxz6VW87dMfYU07MbhF7k00sUZ2/fI/SoIp5/PimjUoqPkP70+dZJIv3MYZj6Cux8Pabp998N7xpZ4o7y0l8zy24Y5q5TbQlFJnsvgPxVZ634YtvtVsk7RII2DKD04rQ1i28KXOm3Ml1psMaxxH7qYYnsBXlfwaM9rZXkkysqEnbn2713PgiWTVNRkupMNGW+Tf0IHevHx040lZbn1nD+BxGJnzuTUF+J5L4i8IahYWCapJbtaR3DExqGwygdMj6U1Z7qTw8tvLCpMmBv28tjvmvTPixewXE4tVPmKisvB6GuAKiG3gtkcuEXcc9snpXGqrmlc+6wuW0/aubilfcwIdIllO5jtBNaNlosKPvk+ZF5atSKMg7QPmPf2qVtrOlup4ByxpObPYo5ZQhqld+YyNFjgMmME9B7dqmt7cMu+Tp1pUCzynn90nT3NK8xZtifcH3j6ms29dT01a1kUPEdjHdaeyJywXK1xtrypjk4dOD9K9CBXBZ149K4/xFZtZ332yFR5bnJFd2CrqMnFnwXGeTyqwWMpq7S1EgnW3hDM3Q8VraZcrJORnhxk/WsWK1W4YXG8MuPlFQ2VybW5AJ/izXRiqV1zI+e4Xzf6rX9jJ+4/wZ0e3yrwr2JqOfAdh7069kE0UVyh5zzUM8gk+YeleWfqDmkmhiths02Zy8gFAPP4UJ97NKxhKV1Yd0XFIOATTS3NQ3MgVeKpamdSooK5Xu33vgVNZrtGWqvAC75q65VYsd6m+tjiopyl7VhNMBVC5uNxwKSV9568113gLwFea9Mt1ehrexB5yPmf2HtWtODPOzHMlCPNJ2Rj+D/DGoeJNRWGFGjtlb99L2Uegr37w74d0rR7KO2tbWHcg5kZMsfxqzpGlWek2iWljAsUKjGMcmr6fd6V1KKR+f47MamJejshVUBcAYpV60UL96rueb5jz90U0dakPSmqeTQK4vpSseaYxpd1GgCTn91n3qPdzS3J/dH61EvSlcBztUYbBzTmqOmA6Y/LmoVbpTpOlRL0ouBNIflqP+A04fdpjHFAApwn40bqRTxTT1oEx6txSFqaDSE0DQ4nikam1I3SgBF6U+LpUdSIeKVwJF6UjdaN1PHNUgZHSP2qTbTJPu0MEG6nK1MpaEBKh+ennrUUTfPUjls0wsNb71PXrTMVJH0pWGDdKjYdfpUp6Uw9DQC3ObJp3aqj3UKcmUD61DJq1mg+aUVoI04zUy1zz+ILOMEqSx9qh/wCEmOcRw5+tOwXOqDZIqQSYP3q4ibxBeHOzCg1C2rXzg5mYClyhc79p0UZaQAe5qCXUbVQd0yjHvXAPeXEh+aZ/zNMZy33iT9adhHa3GtWSjiTd9Kz5vEMK/dQmuZycdTTaLCNyTXpf4I8Uz+2rtvuMB+FY1WYI3bHGfoM1SSY3JIvi/vG+9MfwNKZp26yMf+BGprDSL64P7q3kf36VrR+HTGm69u4LUDruYZquR9iLmA+dhz1rgvHFz52oR2+fliHP1Nek6xPodrvit7v7RIiksVHy15QIpNX8RGOEMz3E3AHOBmsazS2OqgurO3+EnhFNYmN9dxMYEI2L/eNe+WOl28ESQpGFVQAAB0rI+H2kxaXpawKoHlgAYHeuwt48EMelKEF1M6s3JlM6VazIRJGD+NR2+mx2OVssQjOcAdTWw6lRleagkBOXXr/drSyMuYw7y1jWcTT6eJHx95R1rmo9FI11r0xlA+MDHSvQIypHp7U17aGXlk79RUSgmaRqNISKHES7sE4FSDIHIpUj2jG4kVIuO+apRXYlyb6ldpWi/wBWMk9c1NYWclxOZFcocYyKDEXf5RjNbmkxCEDjnvQooLkukaAu5Zbh2kOc810xZYYtq9AKrW9yqqBnFLcS+Yu0dz1qkJshnnWNV84/JK21s+hr58+O2nwx65pUNyhMAugucdVJ4r3TxGhFg2D93DL/AC/rXkPx0hu9Q03SLy1TeY5VWXIyQQeDVJ6mbSPPfEvhi88G6q+sWP8AyC7h1MoA+6AfSvWNK1C31LSre7tJA8TKOfwrmvH811N4OktJIy3mR4Yiofh1G9v4WghhYhVOPmpSTLUuhd1Mg+L7TPRrdv5GvnXx2v2fxVqBCZxOeDXuOs6okHieykkkYKqsrHb7GvFfH7Rza9ezIcq8p2n1FVSutyHuc3pV9JZ3sV8qnKNu4Poa9z+HvxIufEGqQ6a1mEVRhpM9K8CYbY/lHerWhaveabI7Wc5hducjg1VSF1odEGup9gLJuOQ2V796Dg968E8E+LPEM/iC202K+M1s22SRnOTyOle0LLPtGZATjotYMU4NMvT9a83+MmjRvoX263jHmRNukrtZJrj/AJ6Vy/xOe4bwdelW6JyK0pN8xlLY+eZW+Zqzr4qrhh1NW91Zl+371f8Aerpb1COxftuIxUjVFB9ypB060MGyKb/Vkd6oRAbyM85q9KBg81RKfvsg4z6VLGkdF4cSSXVbe0hlSN5iEDMMgV1viHwNfeHTPPqV9DJBcj+DjJHNcLoC3Umr2iWqPNKZgFUdc/5713fxT1O7udWt9Nnm3C3jQMucgMQCf54qHUtePUr2E5R5ktHoW9PuHOixWdtlZLpsZ7hB/jXSW919lgFnpxxHANu4cZ9a5C2aWMRxW+TOyhEH90V18VuNO0cK/wB4Llm9TXz2JlzVNT9qyzCxw2Fp04rpqcxq0m+9bcxZ+5NUtPjWSSSU9ew9akumaaZn65PBxUlugjA7Yp6JHqRjrYSU+VGX7kUuj2z3TyfvYoflLNJI2Aqjk1XvWPyxjk55Jro9KuNGTw3ewx2DNqC2kj+dK+U4GcbehrSEOZqPcyzHFSwuHlUirtITStJtLpxaWN6dRkGPksoyx6d2OAPrmu00/wAIWFpAiahdaDpwPzfv5zLLn3wQP0rwyDxZ4m1W5ttKh1GS3t5ZVQRW/wC7T5sDAA4p/jmIWPiq7tIm3fZwsO49yFwx/MGuOthcXVqqlTnyXV9rv72flWJ4kx2IinKVvQ9m+IGj6Bp/huK6sZor+5kO1Li3H7pcdcgGvML+1W4hMbrvZs4PZa2/D3iPUYPh9DpMbobSZmDErliQexrNmYRx4XmVu3cVtGnPDpQlLma6n6Jw9GWJy5e21UjiEeXTbyS1k+7n5fSorlJbu422qFpD2Ara1+wN1E7x/wCsTkn1rJ8N6p9hvCrxxbgeHkHK/Q17WHq+0hZn5vn+VSy7FPlXut3TLmkzTbTaXCsjjoG7ir5TZlelYeqalDNqf2i3ZmYHBYH5celbEFwt1CDuxIB371w4inys+z4czT63hlGo/eiA60E4U0iE7uetJM2DXLc9/mXLcYzY5qnK5d8VJNLyQtRw8HcTVJM8ytU53ZMsQjYuehFRM0txOIYFZ3PYCtGw0u+1Nh5MflRd3bvXW6TpFnpcYMahpf4pCM/lW9Og27s8PNM7pYePs6TvIzdB8Mw2+y4vx5kp6R9hXZR6pfWsKeRMyKDgADgD0rNZjtp+7Nvx/ervjCMdj4LEYuriJ882ay+J9YQbjcBvqtSw+MdVU8+Q/wDwGsFvu1Gvy5puKMLnUL44vs/Pb27fpQvjyZZP3ljHj2auT6tyaikUeYeBU8sRHdp48hJHmWT49jUw8c6eetrOv0rzwgYHApQvPFHIh3PRovG2jtjesy57kVNJ4u0hdpWVsH1FeWkHrUs/3U/3aORFXPT/APhJtLmG1LhST2NSJrmnn5ROmfrXltl/r0HaoZCfMPJ6mlyBc9e/tOzdeLhPwYUq3du3SYH/AIFXkAdwPvH86Vbm4XG2Zxz/AHjRyBc9gknhK/fH50xJF/vD868rXULxbXct1JnPqaWHW9UQj/SnIpezC56vvGOGFNZlA5NeZ/8ACQ6otvuE7Z3U9fFWqAfMytg+lLkYHpEZ60Ma4O38aXqIcwQvgdxirKeOwQDLpy5/2XpNMTOyXrTSfmrlo/G9s8gU2Dj6PT38Y6cePJmRqLMaOoHSnsflrlovFmm4+eRx7EVKfFem8YlyvfNLUDoN1OjbmsSHxHpknAmUZ9TVmPWLE/duIh+NTZga6dalB+WqUN3buobzoyD71MLqDp5in6EVSYMnpJu1RLOhPXP0NK8qt0/nRcELS7aarLjG4Zp+eOop3Aci/NU1RRkf5NPbr8v86LjF20tJupKLoLjj0qNv6Gn5ph6/n/Ki4lueJtNI3LSMfxphbNMHWlxzXTYVyRW4qZTwKrgc1MpHHzAUBoTE5FOTqKktLO7uiPItpZPTCHmtm28Kaq6hp1itE67pWx+lNK4roxuaceo+YfTvW+2meHrAZ1HVhMw6pDVCbxh4Y0+TydO07zZRwGl5P1o5fMXMQ2mn3t2cW9rK/vjitRPDVwg8y+uILRB2Zsmsybxhrd0NlpGIUPQIuKy73S9a1VDJNcuqk8ndR7vYV2dMzeEdPjL3N3JdMv3gpwKitfGumHI0XS0IXoSM1UsvCNnDZbZ5GkOOQT1ra8M6TaRWoS1s95/2Vo5pPZDSXUo3uueKtQt2W1Bt1I42jFM07w7qE0Al1K9eRjyw3V2c1p5NqftUsVrH/tHkVltrejwW7Q27PeSDoQflzSs3uwVmcd4rtbXSdEvXiVssNiMepJqT4FeH0uL2bXLhAdp2wqR3rB+JWtXV5JBZTIsSB9+0D8K9a+DlittotqjggJHuPHVjXNJLnsjqbapnoOmxLAnlcBu9bESq8W0tyKoyRr5iug/GrkS7uVrSzOUmjVl4qG4Roz58fJHUVOhUqdxw9CDzIypPNMVioqLKpmTgjlhUgXIDe1QCZLYyMwJ29R60+3vILmJpYcgA8rjpTAlGcZ7UvyqhZjsA7k4FeP8AxB8V+LtK8dDT7CRGtziSKJV/1ijrz+Br0L4feKdN8XaUVKhbgZSe3bqpHXim1Ya1On01o50EsciyxnIDIcjNZvirxja+Hb+3svs8l1cTjdtj7Cs3wkzeEvFreH7pW/s29Jls5T0Vj/DUvjyyWx8caHrkkWbdXEMvHAPb+dNEtnU+GPENjrttm1d47gLzBLwwPrXM6nq/xG+2zrDp8UcEOdrhc71Heuk8VaB9qQarpDC31KAb1ZBgSD0Na3hnUH1HS45rqB4Z8bZYm45749qd1YLM4PQZfHGvxwXst5A1irFZYyADj0+tN8VlRo0scn8DBiD6A/8A1663SNFvdF8R3slvsOk3Q8zZnlH/AP1Zrm/GEMbXGo2QUlpLZnT8Bn+lNfELocrrGo289j9lBByoqzo0Mdtpsca8HrxXMIoknHykEDrXU2nFqnPOK3mtDODdzF8TWlvNPGHVeVbt7GvBviBDHHcZizw5BOK+hdWjU3UDMM8kfpXjXxKt44xeQsvzK+5SB70oxuh82p5i/Nucdc1SO75WGatxt+7bPTNQABtq443GpN/Ms6fqd7p0xmsZmim24LDrgV6JZ+LtZ0S3sNUkvHvlvBtMbnhTXmDSGMlcD0zU9rqU8ltBBLJmKKQFQT05rKoupvTmvtH0t4L1yTXdFF7cQiGTeVK+1S+LIVutAu4OzRGud8F6/pNr4fhMlxFAj9yeprabWtN1GyvFs7iO48qP94FPSlT0M8RBQm0fMlxIY5nRfm2kis6UvJOu6r2ryKNSuGX7hkYge1ULctNPuPAFbuRCTRpxcL1p5KhepNQx7QOuaeJB2UmqIGSMpHeq04YKHUdKsyNJ2UCmjc3ysOOOlKWiuVHVnonwrsfsGkz+JJYw1xIvl2y9wAfmasXXLlb/AMUNNuYRtKoAJ7VueFdU+z2NlEqB7dE2NGD1GT1rE1WOCbxSq2ilEklGAecZ6/1ryIzftJOXY/QsVgqdLL6Hs1vKN/md54I04SF9UnAGMrFuHRfWp/El4JlWFWwjcsfQVPeTra28Om25CoFG8jsB2rnb+UzTu3bOB9K834p3Pu6a91egmEfaFUBR0+lRPtVCx+v1qJZ2898HhVAA9KS64RY+p6mtWtTWmiDl5DIe/atDS1Y/aYxx5tu8a/UjFVI1LNtArX0MQx6na+fJHHH5g3s/RR3JrSMtUY5hD2mGqRSu2mee+AY1/wCEz095AfLiuA7EDPAP/wBatTVdF8Qa9r97f22kXLi4neUDYRwzHHX616ZaXekaUI47e5sEkRMM9paiTcOecnvzUl34qhbIK3lzkYy0wiwPZVBxXoc1GNd176tWPyKhw7mWIVo03ucpYaPqWk+GRZ6nb+XNBcMQp6hWGQaoT5iUnlpn4rf1XWI5bSSKK1EPmYDM0jOSB7msKNfnaSTr/D9K4sRJTm5I/VcgwuJweCjRxCs0RGIrAY+pxzXG+I9OW2uVmUZjb71duzfoOKytRgW53QsuWYflRQm4MjiDLlj8M4Jarb1OJkjUKDHjb1HtV/TLgvwDhh+tVLiGS1uXtpM4U8GokZoZAyHn1r0akVUiflGDrzy7FWlp3OpGY5E3MCXGfpUN7JhyO2azrS7DsdzEn1qSdk6+YWJ7YrzHB81j76OYKpRTj1GSzLGeec0/SL2KPWbP7WB9mMoEmRnjPWqEhLyYxgVW1BjHLEOneumlDU+azHFVVRk07H0raeG9GurdDp2vW2Djajjb2zSzeCdWAJgkt7hT0Mbg15V4M+2alpW+GVy0I2nHpW4l54gsSPKupVA6fMa9BNHxsk29XqdNd+HNatxiXT5Rj0BOaqSWNzDb4kglQ7v4kxVD/hPvEtoo3TzMB6nNS2vxU1CQhZ445cdfMho90i0hWXGep+oqI856fiavr48sLj/j50u2k/3WxVu117whdjFxYzQk/wB1s0ON+pWpzgPzD606QfNXTrb+Crlv3epTWx7b1zUh8NabcNmx122kHYMcVPKTzeRyTLxmhOa6y48EasU3W7QXA7bHBzWbL4X1y3b95YS4xyQKLD5jAYdqWX7q1cn0+7hP761mT6oagmhKqMjpRYd0RWpPnLUcv+tb61Nbriden4Go51/etxjmpsx3REelNHb607tTTwDTGWB/x4n/AHqr9CMVIrE2bDPeoc9KLCJj/wAeR/3qrjqasH/jzP8AvVXzzQNMkX/UyfSoD0FWIMNDL/u1X7CgB8P+tX60lxxMy0RY81c+tFz/AMfDGgCPNO520g608D92aTGMBxUis2Op/Ooj96pE6UWA0pppV0+BlkYE+hqul7eKflmkH/AqfP8A8g6D/eNU15NLQRoJq2ox/dupB+NW4te1QWvmG6bINY5qVV/0KXn+IU+VMDVTxPqqnd5wb6ip4/GGqD7wjNc2elFLliO510HjC8DYeFGz6GpV8aypId0PT/arj4yd4HvRN/rTScUFzuYvHEZA8yJ/wNWofG1kx+bev1FecZNKppciC56rbeK9LkK/6RhjxgrU6eItLclftkeenoR/nFeVWh/0qP61HJjzX+v9aOQLliysL+6b/R7OaTPTCGtu28H6rJhrp4LRO5dxWTqnxG1AIy2qiJMfdiQCuaHiDXNWlPMhUnuSTXQ+VEpSZ6KdH8N6f/yENY89h/DD0/Okl8ReF9PUCx0wTMBw8jbv0rj7PQ9XvMFtwX64rd0/wfnb9plPuKXtELk7lbVfiVqAcW9hAsWRgCOPFQJdeItWI8xpmLepNb0fh/TbPUoP3O4kdSK6iFLe3+WONfbaMmpcpdB8qOJsvB9/cDdeSFFP51e07wpptnqxMieYwHeuxCXUibtohTH3pDgVk319oVhc+deX3nTEfcj6UcouZlyDT7KaRUity20fdSmNpVziRHVLSAn7ztWHq/jg2cP/ABLrVEDfdcDLGsSKfXfEcE5kkeP0ya1VlHUmKbkdq9/4f0+EmS4a/lQYKjhayrTxfe6gHi0i0W1iU9VXFM0XwxDa2iJcMZn6sT3rd0+yt7RdkKKq+wrJz7FcqMhtI1HUdxvbh/m981paboljplkFWPcwBJOK1VGFGKyfFd5LaaNPOjAYUipa01LS1PIvFUy33jLaSdnnCMD2zyK+i/BtuIdEhYcAtkEenavmBJf+J5azscl5wxz7mvqXwqFXTYYzynAA9OKxpfE2bV9IpHUWOWjyW3elX4lIA6/hVOxjKW+zdhlOPrV6Nm9hWpzBIG2k4ye1RJJtG48EHpVg5U7yM1UvBzuBweoHrRYDN1qRgzKvAbFJpklvBIIzNiRxjbmqOv3ka27zswVY1y59MVzunrcXl4mpAukQP7vI5I9am+o0L8WtBvb2K01rSITLfWMgIVRy6Z6UWHgTVo9Zs/Evh1hps84Vry3lGVz3AxXpOkxRtbpKzjDAfWsjxb4307wvq9na31ufs1ydq3CkfLWjlzIi1mdG1omoW0EOpQ+Z5TB1KjaysPTvit2+s4r22jt3iWZFwcOOcjoa53XLe41jSBceH9c8iYASLwMOPRq4KDxlNp/iJbi+Zra/tsQ3tuzYSVO0i/rTtpoG2566siNdG0W4QSqAWiUjdj1xVLXtRtNDWGW6aXbLJsyqFgpPcntWT4r0+a7S38UeH5B9shQMAo4nT0rnPGnjvRtW8D3VtO32XUCAv2dgQyOPSmrCfY9WZlmtf3ZUuyjY4br6cVw+qXAv3huXh8m9hmNrdxY6BsqD+RrR+HeoTXfg7Tbi5c7zFt5GOnFWdUijfUYrmKMOs+2GcAc5z8rfhQtwPKIbE/a5Ny4AJGK2I4gsQX0rZ1nT3g1KYLGAm7INUijbsBRXS9UZxVjMvbfzJojjgGvMfHunqNWmSRMpKDjNeyS28rgYRa89+I1lN5qS+SrEDiiHYGfOGq2T2N5NC6EAvlfpWdH/AA/7xrvviRbSG1gufs3lHOMjmvP0JwPZqiSszaD0Bly6Y75qsgYI5HY1cQ4eP8aZEoMM/s1S9i0tTp5Yw3wvtZgPmS+K59q734cQ2Om6VcMytuvIcMQeM1xEPHwpLEZ2X4NaXgC4k1PSNejd/LW3g8yJV6A1hJPSx3YarSSlGqr3OXHhm3uby5+0azbW3ltlwwJIFUNT0u0s4hJY36XiFsEqpBqbw6i3PiXy5h5iS/K+Tya6GfwrPpusQTW+64sJZl3gc7PaqVRKXKyI4Gboe1hqjjY47nIWO2kb6Cp2s9QH3odgPTccV7VqGkaZBEfKj2MFzzxXn3iMpcWsrIPmiPYV1JaXPNUk2cnJp8/8dxEp780Q2DOdq3ibqWZsjOearpIY5Qw7Vz812dagjuNE0iew8MLfXEmRLcCOL0PBJpLG3aTxVZmNQwJ3FV68elOtdaa78KWFpIuY4Llsn6j/AOvWdcSTWd6q2jsJWHDDqorzKrSm7H6HlnPVy+HP3uvkd5qEM6Ts0m0SSE4XcM4+lZd2Vt12ZHmE8+1UNNAs0N1eXDTXLD5QxyaVrrznJdck9zXJy6n1+Hk5Ruwtm/0yQNjHerAXzZWYniqir/pB52jaCauoP3YXt1ptHStrD0IRN460+LklyxB7YqEkZx2qRPapexrHYcvdlxk9TjrTZJGA+8R9DRcSLGuM1RLO5wM0+VNGiWlr6Em35izEUyRzuAz0pRCQMsTUMnyck5OapKwXsSPIFFVRIql3b756ChizGmMvzDjJpszk29jH1+1a4Xz0TJH3q5liVBVv+AmvSHjWO3CMoLP976Vxmt6fJDO7pGWjJOCO1dmGr/ZZ+ecV5C+b6zRV77lfRPKN75U77Aw+U+9a89mqlyTnbz9a5+OJwyySfIoHXvWvoV59ql+zTNiLdwx6mqr0/tRPOyPHQS+q1laT2JobELAZGHJ6VzuruGvip6KMCu21J12/LgIowtcHquRfyfXNRhndnVxPRjQpRhE7j4R6r9l1k2cqySRTKPkQ8kg17w9lo80KtNb39luGcyR7gPyr5X0DVZNN1W3vYxhoZA4x356V9M+HfiPp11Zwm5hlUOgztbcM/jXoJo+BqRd9Bt1oGlSsyLIs6kcMgIrBsvB2n3VzKsZ246ZFdfc6hpGoSCe01KGFuyOu3P5VX0u3urW5lm+S4Q9PLYGplFdAjKS3Oau/h4WX91KKx7vwPqMLEx7sD0r1H7dHt+ZWj/3gact1Gw+Vg2fesWmjTmPFbrQtYtyeHwPY1kTXGs2r7Ac89MV9CbY3X5kDZHpXMtp9pca2qSQLgvg8VSbaBs8ttde1e2IYtLGw7qxFbdl8QNcgXaupXKgdmbIr0q78I6TN/wAstpNZF58PbGRv3LAH6Ue1YcsTBt/ihqbELcSWs4/6aQ5zV9PH+n3AC3ei2EnqYztJ/CqGo/DWVSTHhh7Vg3fgbUoc+WHGO2Kv2gciO2i17wfcgGbS57cjvG4IpXg8E3hzHqVzAzf89Erzabw9q1u4ba2BVKZtTt3IKyYzT9og5D1dfCel3I/0LxBZsc8B321Xn8Bascm1kguF/wCmcgavL01S8hOChH6VctvEt7Fys0ykdArmnzJi5WdpN4U162idJNPn65yEyKyptOvociS1lXHqhFQaf8RtWtm2rqNyoHUOcituz+KV9IQJzaXA77ohSfKFpIxXWUQFWjYDPeq7Ffoa7WDx9o9wp+2aDZuD1KMVNSnWPAd8P3um3NufVGzRYSZxds37uUY/h9arjpXfxaf4GuAwttae3ZxjEqf4UxvAtjOc2Gv2coPTc+Kdg5jhY/vr9aJ8+aa7G4+HeuRnMIhuAOQY5QQayb/wpr1uS0lhN+C5FJpodzB/nT4zlDmpZtPvos+ZbSr7EVEiyKjBkKn0NId0NH3uafn0qMY5zkU9Sv1oDcuStnTovZzVQHBqR2Is1HbdxUGfepQEoarC4+xyfWqgap42/wBGkFUBDmim0UgHxH5x/vU+44neoo/vr/vVJenE7D2FADOKUbaZRQBYsx/pUf1qOb/Wtj+8adZki6j+tJdcXEg9G/rTCxrWHhrTpISxw+B2rR8PWNnCrBIV+U+lWtEsb6WKQW9oUjJzk8KB9TUy2umaTubUtWR2PPlwHP4Zq3TuSpvYuCWOP5VHPoOlTwQ3k67o4Sid2k+UVjTeK7W3TbpunIno8vzGsa91jVNTb95PK/ooOAPyqVGMdxu50+pTaNZOk2paiGkj6JCf5mqE3jNWUjSbWOMdPMcZP1rkr/w3qGpTQbtyKW5zXcaR4ZtLWFRKN5AHFPntsFkYct1q+qSfNJLJnoD0qOPwbc3OqRXF3IRGozjNd9b2scSgRxqo+lSkY6VndvcpO2xk2umaTYbDNaLcEDjNTQJH50k0dusCn+AVbZQ7fMM0Mo9MValpZkPV3I80+P71MI5qSMfNU2Hcn/hrmfiM4Tw7IoGWkIArpwPlrkfiCC8UEW7JIJxQ9h0372p4rqchhv4dvVJVx+GK+q/B7mXT4uR0Vh+VfJevsyXsmT0mr6j+G8wm0Szl6l4kIP4CsYaM6K+qPRbIHHJ561fh2/xEZrPtOEz1q/CVxx1rZnKiRiuPvVUu/uZXmrZ+72qtc52npSQHB+JIPMv1WRm+zSf61FGd2Kn/ALWvGhW103SGOBgFxgVfd4I9QMjq7uOihc1qQ3EbYIjZPYipa1Hcw9L0rxPd8Xl8tpF2CHJxXNfGrwxM3h20+wxXd/crcDdgZOPYV6XHLyDu5HSrAkDH5uQe1VHQl7mZ4SjlTw5p++NoZRAvmI3BB96wPiN4JXxO8F1BMLe9jba8n99O4P5V2m5V4zVa5nCg478U4toT1YeCJbrw9oFtpl1dfa2iXG7HGOwpNasvD+pTi6utLgaXP3gMZ+tZ11dHJxVXzWZfvH6ZouU1qdH/AGskNusMMaxxqAFVRgCoIdaeJi+4isIlsdc/Wq9zIQhI4NF2NI7DVLpb4R3Sn768isnjfjNSeFP9J0Nt7DKORk1IY41kO4jHrXXB8yOeejHxMoTJya5Lx6tu9lmRXPuK7MRxeXlWzXMeLY1ksnUAseegqotpkSeh4b4phs59JuIYZnlfB2qx6V5IyGIOhxuWTmvb7/7DHcOrW7BsEElK8q8T6W1j9okI4eXcDilUTua0pdDFP30x2JpsXMVz7GkBy8f++aIePtQrFs6E9TrbX5/hReD+5eKa2fgCkdxrOp2s6h45YcMp6GsbRsP8LtXUn7twrVr/ALPzKvie63HrCazlqD6jfFng+9svGFwdHtnZQnmx7BwD6Vp6HfXrQbLmB4pkwXUjp71J8VPFeq6H4w8nT5VRHgBIK555/wAKzPhjqt5qV1f3N8RM3C/QVMqPtHdbnbhcwlhVbePU6mW6jvIjHcqclSN1UbPSNLuLKS0a8txO4YEFsEehrX1HT1VTPbsB/s15JfmRfF84DMh384PtV05Vad4yHi6WGrpVaL1fQr+I9BTSY90ep2l2AcbYnywHvWEAR16Vo6JpzahqV1ah9pVTg/Q12vhLwbp9xM63u+RQOcU+VtcxxOag+V7mVotuR4UJC8tJu+oqWBofL+1OMuF2n610/iCztbGeOxsk2QomAtc4unSGfYx2x/eHPWvHk/edz9Zy2lyYOlbsFtFJMwlk59KtiNjk4wB3qRTEmFVgcdaI42nlwCQg5OKi/Q92m0kOt4g10S3KKuTUhbnjv0+lA2qrnnBO2mpzyKGbrceqheO9LI4jXPegEKCT1qsytK/tU2NoojdnmkJq3BDtAY1JFAsaAnFQ3M3ZaFuarYivZhnapqmAzn1qVY2kbmpm2xcJyT1zVC5WyFY9v3uvpT4owreZIPlFTQws/PU+9MvDuYW8fXvSbNOVRWpDIxYPMerHCCkuY18pImUEswY/SrJj/wBIihA4XmoLk+Zdsq8hBtFSm+hjKF1yvqc14rsQYvtES4GcYHpWFp74u43/AIQcDFdvqMPnBoSMqq81x2oW81gxjVt0LHIOOhrvw87rlZ+b8T5a6OJWMpLTrbyN68YmAc9a5LW4yuoyKOoAzXSadMLyO3Tvu5+lYXiMqdamI/vYP4UUVyzaOfiCqsRhY1U9DKRTyDxXd+Ayl5ZzWkshjltxv3bsDFcYGXPzCpG8xjuhlKNjB2nGa7OVHxVj1a3sbqeyMkEzuOdkg6GoNH1HV4rloVnljK9gxFafwH1O5uLO60q7ZZI4cNGpGTg9a76Pw7YfbHneJDu7YpX5SGzk7fxJrEON0wnHcSDNaVr4uUH/AEzTUYd2jO39K1L3wvZsSYSVz7VkXXha4jG6EiSpU+4+WJq23ibSJD8s1xbH/bGRUlq0Ml8t1BqME3O4KTg1xl/ol6ikNG6HB+YVzUcmowXwt2csM4yRiqi1YThc95XUcr80RHupyKsR3kDEYkAPvxXj1te6hbAeTcyx/Rs1p2/irVoQBKY7gf7YqeWIcrPV9yMowVP0NCquORke4rzy08Y2/AurJ0P96J/6VrWPifTZsBdReEntMuaXswuzpZ7S1lb95BGfwrPn0DS5yd1soHsKkhvzIv7ma0uM9llAP5VJ9u2j99BKnvtyPzqHEdzDvPBelTMdqAcelYOo/D23ILQ4DflXdpe2zt/rEH1OD+VSM6sCRk1UboLniGqeEDHM6HAxxVRvBeoRxhlG7jIr0LXD/pMu3ruFdZZxo1pESq/cHaqnsCmeBzaHqlup/ct/wGqbC/t2+dZh9RX0NPYWsoO6BPwFUJ/D9hOp/dgfUZqVNl3PDLbULpGO7k47ipoNcmQ8r19DivWp/BlhIT+5Tp6YrGu/h7anOxSPoaamxaM4+08W3kBHl3lzF/uua3bL4i61DjZq8v0fmq978P51b91MR7MKxr3wfqcRO1Q/0q/aC5Ud1a/E++YD7TBYXQ774hzVseONFuji88N2xJ6mI4NeSz6LqduTut5MDuKrbb6EnJlU/Qmj2gciPZzqHgO6XdNZXdqx/unIpP7J8GXf/HrrhhY9pUxj8a8bW+vYxy7N7MKsDVbpY8+XvxzxVJhyI9cl8FQXUGyw1uwnGeB5oBrPuPh3r0YJijWf08tga8xi8Tt5m0xSoR1wxFath4wuI2BivrqHH/TQ0iXF9Dpr3wvrtr/rbCZffZVL7LeQxyJNCy5HpVnT/iNrcC4TV5GHo+G/nW1b/E2+kwLq0sLvjkvEP6U1YFFnJFZB1Rs+gpM8dDmu5Xxr4culC3/hW3P+1C+2nfbfh7eD5rW/s29VIYfyoDVHDRt869T81S3237SeecCu2Hh/wTeYNp4lWFyeFliNE/w/+1MXsdc0u6JHRZ1U/qaLBc4I5z2pea6u8+HviKAFha+avrG4f+VY114d1q2YrNY3C47+WaXKwuU7T/j5j/3hSXn/AB8v/vGnRQ3ENxH5iYAbnjmmXm4zuRG7c54GaLWGmW73xZqmqmVftD4HQLwPyFYWk2OratqbCRnMangdBXYeF/D8VjM8E8J3ejV0llp8NqW8tcZPpQ22CstjG03wyqjM7Y/2Qa3rOwtrdQEhXPrirCrxUi9Kmw+YcI1O32qynAPvUER5qYGmTcfuO4ClfpSEcg0Oe1ADKDzSHrS0WERP96nxHLVHIfnpI3AOecUwLhJA7Vy/ixN2qwd8RnityW6wPlVmrD1lmbUYZShxswc+9D2CG9zwfxWpGpXa9hMa+i/gtcef4W01i2cRKv5cV8+eM1xrV6nTdITXtP7Pd15nhOBf4o3cH8DxWKXvHVV+A9ysm+UKK0YgRycAVk2Pmtja2BitBYwx+eQmtJHKiyZBjG4H6VWuGBHerEYVR8iiobvO0kgDApRY7HOSX8dreFWRSc+vNWE1EyOf3ZUHtVZ7W2kuzNMu5s1pRiED5IecccU3uTciWZi33MfWpjOynquacyyNj92APcVXnVV+Y4B9KAHvcN1zVa4n64Jp8TI/y4xUN2gjG8k9+KYJFN/MmbjpVi2tXI6GobdthD8lc1p210rR/LGQPWgsqTIYkO41XuI82bSd6n1Jy84jxg0aqojs1U8cUDRq+CFDQT2zMASN+KkuEAuCAe9SeH41h1aGOONpGmVVwOwx1qe8KR3zps6Oc100H0OasrO5ZtrbdBuDDPpWXq9iXt2BxXT2Hlm2zsHTrWTq3IbjAraK1MZbHifjhf7MTz2t2kBP8C5rzbxTLBrOlvCIriORTuyY69z8TxjkMoZfQ1wuqNF5MqKkbM2RxjirqIKctD59PySKrdQ5pYgC90O2KueILaS31WVXQqvmnaSOtULYnzLgeq1xzR2w1Or8PDf8PdcTuHU1f+Bz7PFEvPWE1meEyz+D9eX/AGVOKtfBpyPFYHrERUWG+pZ+Nmf+Esgdm/5dxz+f+NP+Dke4XzdyRn3pnxoUf2/bsRn93UvwYb99doOc4rSnpNGVXWkzt7p5yDGsbIp7Z4rynWmW38ZztNwFYZH4V7PeW6Rrty2fevHPFri18dSSBQ2ACQwyGOK7MWouKscmAlyz0DwAn2zxXJHCfv7gv0Jr1nTtNk06eRHQg7RzXlPwmn/4uBC5UDe7HA6DvXvni2WOGyefaBiPOa5HLlpM7eV1MVG/VnlfiO8jOpSyFvunArDuX+13sTRSkAjBAqO8naeV2I+VmLZqnZymLUYu43V4bWtz9nhaFGFPsbQgMMY6M7Vo2y/ZbU+Z95waqxsA7Tyn5VpBNJOWkk+6RhBWfU9CkrDkbdAD6mpYVzxVW2cmELjpV60XPND2OxasR49xx2p0cW3nipANzmiTCqM9ai5tFEE7fKQpINQCDkZOc1YChm5zTnA6dKdzZK5A2FGFGTT4LfPzNU0UYHzNUn8PtSuXFIguZFt4i3foBUFlC2wzP95uRmmn/TL35c+Wn61cmO2I5AAA6e1LUI+8yojbFmuGz7GoLVOAz9Tlj9KdcZKx23bO5vpTbhttu7jgEYWmZy2b7EKqzQTTf3zgVS+zx3ERilQMh45rTQY0/HqM1XWMeVjp3zVJtWa3Oepho1NJK6aOTuo59BvdyqWgOcZ7A/1rH1KQXF7LMqkByMfWu91O2S8s/LkGQ3B+vrXE3enyWN55D5KuCyGvRw9RS9T8v4ly2pg1+7/hduzKBUFc9gaIjiUbshc8/SpimxxnoaTZ7V12Pj+p1Hhu/bQPFVrLZXO+BipbB6qeoPvX0VHJna3XI4PrXyckbI4kXcMNzz0r6B+FGrSan4Yj8+QyS28hjJPX2NRIiSOyfn1/OkQnd1prHjNKnWsgsTkK33lDcYwRWNL4XtbrUBcFExnkEVuR49KtRFcjpQmPUwLzwdZuP3LbD9Kxb3wbcx5MTrJ6DFeg54oO3AouK55Fe+Hr+3JBgYepArNktJo+GVvyr2x1VhhlBHuKpXWlWVwD5kCknvikVzHjmyaM5XcnuDVu11nV7PDQ30vHYnP869CufCmnyZ8tih9Kxb7wdIuTEysP1p8zC6Mu28Z6iv8Ax9W0FyO+5MH9Kv2vizR5H/0mzuLUn+KJs/zrLuvDt5DktE2MelYuoaVO0bALtbscVSmLlTOyePRtQkL2+viNm6LcJj9RXQWsWpxW6CKOC8jUAboJgSR9K8Ge51KzujDICcGujsLy8jRZYbiWNvZsEVV0yeXU9Zl1BY/lngnhPo6Ef0pYb2CT/Vyqx9Af/r1wdn408Q2iBGuzOvYS/N/OtC38aWc7f8TPRIJCerxDaf0qOVMbTOyVst1B9s0/IrmbXWfDNz/qb6909v7rjeorXtg8y5sdYsbz0DNsajkC9i+20+h/CmNbxt1jU/hVaVtUtx/pOly7f78ZDD9KYmq2udruY27h1IxUyi7jTJZdOtnBzGo/CqE3h7Tpgd0KE/StRLqKQZjkR/oafvAHb86nVAcjeeCdNmJPkqD6isS/8CQ2yNNExAAzj1r0cMM1X1Rc2M3+6a0i9QueMN4bh81zIhBOeRVGbwhqEQLRQs6Mcggdq7yRBtZio712WgIsmkwMVHK56VpNWJUjwKbR76DO63YY9qiS3uYw+VYYFfRE2n2smfMhRs+1Up/DGlTBt0CcjtUKRaPAhcXUZA3uAPap01S5T72D+Fev3HgPTZCfKOzPqKyL34bkj906H6ii6Y7nnsetOG+aMkegq9Hrxjx+8lT/AIEa2b3wDfRHKQkj1FZGp+FL2BwPLccf3aaaQaPc0bHxbfwEfZ9Unh/3XIrfsfiN4hiUL/ajzKOnmYf+deeTaNeRn7uaqtaXcf8AA4+hzVXE4pnskPxMuJRtv9M066XvugC/yqYeMPCV4F+3eF4ozn70ErDv6ZrxRZLqN1+eQfXNSyaldRTEbhgY7UXJ5bHuVus3mGWTJJ65NWixY+lPIGKZ3pydyYqw5Cc1MOlQK2DUyHNIoenBqQHkU1TSigRNu6UjNzTc9KRzQIRm5pd3FRNkdeBUckr4+WmBKWwxLL9KiLs0m3ZgVWhNx55MjZXtx0q5Az+b2/KtLATbZAvywkfhWfrMMzJvaPjjmtvdKy8k/lVXWFf7CPmPBosQnY+dviZAYNeL9N4yfwr039mifdptzDnOybI/GvP/AIsxAa0Ov3TXV/sz3IjvtQtz3KkVzS0kdm9M+m7NCwXb6c1pwQrjpzWZp5GxcE9K1YCQBj86tnKiVY9o+6Kp342xk5GP61oFfkyXAHvxWbqb2/lMd4ZhyFDDJ/CpRRnWc9juKGSNpQeVzyK1TJbJEeVx9K4mbT4rfVUvI42Xz/v7j0rYjsbmcYbKDsBTYaFm91CJVIjBNZyu0zZOST0rUs9DUkbiT65rctNPtbdc+WpNMk5NQY3G9W/Ki+DOy7eQeldVdNZ7C8gjKj0rACrdX2IFPlg96ZSHaZpqy7TIpxWjLDb2sJ/djAq/a2/lxD1+lY/iebahjDcmgOpjW3+lapJJ/CG4pPETZljjHQ1d0G32xFz1J9Kp3gM2sLH/AHQc0dCjZ0rSb29lE8N8bbCAqy9RxWpJZlZY0mbzXHBcjG4+ta/g9tukQgWySMR19asaxGrTI0tu9u+RjI4NaUZJMzqx5loW9NskFgSYwOK5rX4sE7RxXoOkWbPpZDA8jINcb4isZtz7B06V0wkmzCcbI8w8TR5jcFeoNeZXvh61MzuJZlLHJG6vXPEOnXDK2TivIvEd7q1jqMkEemXE0YPDqM5rolaxhHRnnPxRso7Oa1WPfySST3ribU/v58/3TXpniy0uNdWN7iyuojECRlK82RDHqNzHgjCtwfbiuKod1JnR+Cs/8I1r6j/nkGqb4RPt8XIPVCKj+H/zaPryf9O2aX4Stt8a2vuCKz7Gj6mp8aht1m2PrFSfBhsX03bpUnxuIbV7Uj/nniqvwgOLy6I6BQat6SM7KUGewa+FjgEnHI7V4X48YN4oMg/iUfyr2vULhbjSAVwWHGK8W+IcZi8RRgrtJUGuqq70zkw6SqFf4YNt8cWrHIG5s4r3LxRc29zpk0EjsiiMZY+9eA+DLlrbxHFcKcFScV6R4n1p9Q0dYx8pdwGx1OK4ak4qk11Pcymg6+ZUo20ucvqVxAuYbdcKOM+tZFvN/p0Z5xuFaUun3CqZJFKZGVB6kVk2URe+2LksD0ryFqfqGJU4uPmzpppTdzLbxZ2fxH1q2U8siGPBcDrnpTbSOO0iA6yEZPtRa7pZi+AOD3qOp6uHdyC3PyuvcHmtO15jx2zWSmVklBrStpVVOTSex3xWpZdto4PSojIJDxULSeY5GcCpYdn8HPrUWZskOApy4zzUD3A3lVGcU03DZwBg0WNYltmH0qrezlYhGn334FLuKr5kjdOtVbc+bM079j8ooG+yLtqgt4UX+M/eptzIrsFz8qjLH2o8xQC27jGTVe43CEJ0eXnHoKQP3URQ5dmm/vHC/Smaj8qxQ+pzV2GMLjjCgcD3qlcjzNQVSeBzTJnpBLuTSf6naF9BUE3EB7YarJ/1j/TNUJGMjsg5G7NMVZuNkiWNd8LDtjisjUrVLiArj505U966C2hCQ47/AMqy5MCRwPWtaUnF3POzPCQr0uSa3Rw92pClMfMhqEEkBs1q61DsuXYDHP51kx8FlPrxXrwd1c/DsTS9jVnS7OxI3zLt5HHSvTvgpfNa3i2jn5bld2D/AHh/jXmOPz9a6fw1qQs3tLxG2vbyAsfYU5R0Odn0Kx+WkQ81HHKstukq8q6hgaenXNc4FpWwRViJvmqmp/i7UsVzC0jKJMkelSBqq3FKpqGFxt9amHWgRIBxTvLyOtNU8U5GpgRSRuBkCol+YAkc1czwc+lRxKpjGaYFZ1XuAfqKo3Wn2k4xJCp+gxWrNGNvHWq5Ruh5pMLnmfibwgovjcRK2M54GauJ4VZrZHRRyvQV3ZT5iGyQR0pcf3eBRfQLnmd34cuI/wCA/iKzJtLuEz+7zXrzAMMMqn8KqTaday/ejH4UilI8fe3ZTh0amDzIj8jsn+6cV6lc+HbeQ/LgfUVk3nhUNnCZ+lNNoOY5Sw8Ra5p5H2bUJ1A6Ddn9DW1F8QNUZQt/a2l6O5liGfzFVbnw3LHnaGzn0rNuNJuo8/uyfoapSCyZ08HibwzdH/StLubN+72z9PwNalrNpNwv/Eu8ULGT0ju0P8xXm8ttIn34iuOpxUJjxzn9TRzIXIetrb60i5QWl7H2aGUZP4Gqeo31zDayR3Wn3ULEHkpkV5rb3d3bsPIupE9MMa1bbx3rdi4ha/MgH8EoDD9atNXE42LJuIyrAtg5PB4/nXa+HJkOk24BAwMVykXjixvBt1XQbG645ZF2tVu01DwhcNmGTUtLc/wowZR+HFOeqJSZ2RZe1OU5Hb8KwreNpF3ab4msrgf3LgFG/rVnd4gt03TaSLiP+/auHFZcrKuaPfgmnhiB1NYp1+0ifbeRzWjekq4NXrfUbK4XMVxG3/AhRZjL8eKiljR2O5FI9CKA6kAqfx7UrMvXcD9KNQK02k6fOCJLSM59Bisu78I6TLnbEY/92t5ZOnpTi2adwucRd+AoC4aG4QjsHFY+reALtpTLFBC69tpxkgV6cDnvSquSO+CMGmmCZk9qaVpRQelWIaBU8YqEVNHQA+nIOetN74p44oEPqOV1VdxNLJMgAAPNQOoYfNzzVWEQvJJI+B92pIeW24oC59qlhXB6VdhE6Rrnlc1PDGnmZ20gGDShgGzTAuMwC9BVS9Ie3ZSOtPklXbVSaTPGaLEHi3xatv8AioUyPlaIt+VJ8Bbtbfxa0ecCWMgfUGt/4rWLTSC4UAiOE5NcD4FuDpvimym3AL5wVvpXJV+I7qbvTPsvRpw0SnjpWykrKowV/E4ritCvv9FV1G7PHFdJauGj3Suc9gegrVLQ5XvYuySQSEqyvcH06LWRqmlR3wZY0W0kx8rR5yK2rdYyBIykeg9asqigklc5pAZ1lZW9zpsdpcP5ksQ27z1JHerdvp7x7SZdwHtThbISWX5TU0Erq2xxwKVgHhwrYAFVryZmQpH+Jp78z5XpimvDGzbhnPemIy5bCSYhdxANaemabHbKGJJNTxqAOxqZTjGcAUxjLmQrE2OMdK5S/c3N2f4q2tZuNsTbDg1l6bF/y0bmkNF6KLyLMr04rJsY9081y3UnArW1mUR2GTycY4qtZxlbdV9eTTKOs8LXi2+nQwqrNLg5AHQV0ckxmtzHcWjFGHUcj61y+heUloPMlEZ/iPc+1dNY3CiILHvZT+FQmJs6DRGX+zliXdtC4BauW8TNsduRW/of7u5uFdsqyDapPSsPxJ5RdiV6dq6qL1Ma2x5z4gYiN2PIOa4G+O4sWwSCa9F1ox4IKjFeaeOhdyafKNKCefu4z0PtXd0ONGLrG2SFoyyjg85r59vVCeIb9d27BcZ/GvUWh8VfMJrSBznruNct4p8P3MQa8NmkUhVmfaeua5asuboddKy6lD4ctuh1qP1tDjmo/hbIF8a2XuSKzvBq3T3N2tu+0/Z23e4qz8N22+MrHp9/Fc72Oh9TpfjbhdTtW6ZUiqXwebN/dL22Vd+NgJv7PIzkNWd8JJfJ1C8kA5EJNaP4zKK/dnpOpNcRgeTGSpx3ry34lzPLrlu7cNtAPHvXQS/EIQrJBNab5FYjiuQ8Zas2sTW15sVOcYX0BrpqTTp2OahBxqXZmaC23VAV9TXeWNxjSpLg2yyyQMDk+h71wGkHbqQ57mu/8GbZpLq3kYtGyEH+leXX2Pcy2vOhi4ShvchuLtrsfaG+90x2rBhumstS84qDntW3qpht5PJh7dfeue1JGModuARmvPi9D9TxkpOjGXVG5BO1zIXGfm4FX0H75EDYAHT1NU7NobXT0k3Bm28fWoLG5ea9TcTgHtSaOnCVbKPmXehmHcVNFGzgEttXFQM3+kzr3I4pomZowASKk9iErtlp5I4zsiOWPU09nwgjQ8nrVe3Uj7oyxq/bQCP535Y9qTNlsCosMfb8aZEMsWI57UTtuk2noOtMlmMUf+0entUmiI7+be3lKc+tSWy7IxngCq9rG0km4/WrhzIdi9B1pFRXVkW4NIB1GealULJOZH4x096esKoRxn1pLllTBbAXpSHJoexXcMd6oED7dIfSrKspdFB/Gqq83sppmUtWibpM3+4aq2abQJT3PFWJG/ePj+5UUeVslP8AdORTCprInuJNkTY9KxVO6Qj1rRuWf7MXbgGqunRbmaRuQAaq5zYpuUkkc74gBEmT0IrEK7iGHTvXSeI490YYdjzXOxBgzR4+levhneB+N8RUVRx80uuoh4FS2rclB36Co3+6aIHCOG7jpW54R9E+BLmS68J2Eshy3lYP4Gt1a5v4dqV8HaeCQcoSPcZro1rkkhEgyVYdsVzulavDaaxqFhNjc4ymT3rol6VzuvaAhvhqtopNzkbvTFZON58x0U6iUHFo6zTXzaR7uu0Zq+vWs3SY2S2RZPvbRn61oK1WYImFOTpTF6U9OlMQpbg02I4TFK3GaYo4oAkY8UzNDcCmg0ARy80IF/iofvSA8UgEdV5ZTTFNPf7tRLQA4jJ60xjk4pxHrQI8jINMCGSNG6qPyqpNYW8mcpg+orQeNwOBn6VEPvcgigZjy6LBIeMH2IrPu/DMLZbyh/wGuoxzQD7Uh3PPb3wuQx8tmB7Aiuf1zwxO0LMyjcozuFexOqsOVBqjf6fDcQumwZZSKvqNSPnd7W8t7r5CxTPUGugsVaS2RpCQ35V0N74bmt5STE4RSSSBkGul0zw/a3WmQs9uOh6DBq5NBzHAKskZ3RuVPqGOavWWs6vYNutr2VD7Oa6m68JxciJnT8Kyrnwvexn90VcVnGbB2LFt8QddjXZdFLpP7sq5qdPE/h29fN/oMUT/AN+AlDXO3GlXtu2JIX+uKpvBj7y7T71fOKyZ30Nx4cmO6x1u+sJD0WU71/pWhFb602GstV07UV7KzbGP4V5YYRzjI9gaWF7mA7oZih9jii6YuU9UlvdYs/8AkIaHcKn9+Ibh+lOh8RaaxCSSNA/92RSprz+x8V+IbJQsd9NtHZm3DH41rwfECeQeXqdjaXS4wd8QBP40WTE7ncQahaSkeXOjZ6YYVcjfuvPI6VwkWteC7vmbS5bBz/HbydPzrRtYdPlw2keLGj64julzg9Oo+tPlXQSuagNBPFNByKRjxTGOqWM4qvnB7mmvcKo4yTQBZkmEY3MRVSW6mlJVPlX1qMuZcbhTxnHTFXYkfEzKBklj3qQOc/dOKRF4FSqtOwhUOamTIPamKAvSgtzjNUBZ3cVGXOaa0gC9aqPK26gVy5LNxjiqjS/N1ppcntULFt/3aogzPGFv9o0a6CjLNHtH515Hd6XNDdSyqpUwoHH1BFe6NEskJVhkHqK4vxTYDbqsyptRYlAwPpn+VYVYJ6nTQqcuh6D8MNbTUvD9vMCCdoB9c13+nTfODJzjoO1fOHwb1r+ypprG6k8uEvlC3QH0r2vT9ajk2/vFPpg9aiEtLMKsdbneR3Bzu49h6VZFxx1rl7TUVYD5ga0ILxGBO4ZHSqM7nQJIrKPmApRsAPzc1lQ3GccirK3CdTQBa2ZywzxTIzMCWKjbSG43KFXHJqR51gTdIBzwAe9IAWQN92leTavvSWvzMWOPYVYe1WVSA+GoAwNRcP8AK3UnpTtPxJcBU/1adT71oz6DBc2rSGZkmU9R0pbOxeztWMamQgHgdzSY0ZWsv9o1GCzXG1Rub+X9asoqqxHBx2qlpsMq3cs90pWWQk4bsKtK4HmyNgAd800M0bMJ5gMp2r6DqTW9b6lFabYoYy7f3SckV5zb6hfJqs32oBYGI+zHPUdzW9Ya9YaagubjfNcuSI4gfmP1rJ+69RxjzbHcvf30aic2wGME7Tk4qHVjHqVv9rtmyjZH456Vzsvja4iCG60uQow52yZIH0rV8Mz2d/YXVxYTGSF5Q3lEcxnHP61tRqLmtcVWjJRu0cnrFlKQ4YE+mK4jU7SRWYFTjn8a9W1iPYGyhritcWMq3yDHevUps82ojzy7hUBvkPvXLeLbctpdySy5WIjr7VF8QvEN7p+tm1WzuBbjktF3rlm8UW86yQXFrqGxwQeDWVSotrG1ODOX+HgX+2b1Txm3aq3gdtvi+w+YA+dj9a0LVLXSb83WnwXEokiYPuU8Zrn9Jlmj1m3mt1zMsvyj3zXJI7ILQ7740Z+02Tf7wrL+EeBrE4IyCnIp/wAQ3v5NN06TUI9sx3ZpvwiwdemB/uVTfvaBBe6dTr3hizuvMljg2O3fFee+LNP/ALOe3iAwMk817fMgNvgE7q8s+LMRS5tW29VP861ktDnTtOxx+kLnW0jDYDNtJ+tem2Fnb6Ppd1Mkm9ymSTXmOnZXXIiePnBr027tJLjTZoofvMo6muSpsz1MFG+Ip+py9hvu5pLqXO3OFz3qPXl2wqcV0yw2NhpMUKRebcY/eMT8oNczrjF1xwOe3SvKUj9dq0eTB+9uUYJpGgVWJwOlaenqYY/MbqelQx6fJCttJIuEkTf9BVlpA0g24CjgU2c2BjL3ZMkkkxOrnPPWpoiMk9qikUyxbjkkdDio4WxxUnswnyyNO3n8vkDntU/nN98tnNUIyDirCikejT1Jlbgs9V3YyyfyolfIx+VS26qi73HFJ2NFqyWPdGu0fePSrVuvljHc9aigTcPMfO49B7VMxwdx61n1HOS2HPx1qvMBLE0bDIbj6VMSGXOciqlzLtO0HBNMzknJWM61meJngkPKHg+oqS2fMzn1qtqMiiVXHDYxUthuaUntig5KE37TkLa5LSf7uKAP9CA9OtOtsM0n0qG7m8uzWP8Aiamdc5KOrK17O0kKxjsauIn2ewbPXAqCytd0qbugGTUmqTAoIx0FCOVJpOpIwday1k3qTXP28nl3AJUEd66PVP8AjxNcvI22SvVwsvdPyvi6mli4y7olulHmnHQ1EIN527iKkc7owe9IHC/Wuq58me+/DK2aHwdaKZjIGXcC3b2FdMuMV5/8KNSz4YWOQkmJ9q56V3KXSN93BrnluSi0uKevT61DG6kdamB4FZsosW3HvVhetVoO1WlxtoAeDUkZqAGpIWyTQA8mkU8UYpBQIJKavWnkg03vQA1xwaYtLJntSL0oGDfdqJetSP8Adpi0ABqRfu0zHNOHBoAeGKg5NRNhuMU9+RUSHmgAKr0pjR85BqTvRTQEHNIxzxUjHqKiI5ouAKqkFSoZfQipI1VBhVAHYU2JPm696lK+lK4DGUHsKjMEb9VA+gqRsihOTTQEEljGwxwfqKoXOg2s3DW0be4FbfakGPpTA4y98JWb8rujPtWTdeDrleYJVf2NejsoPYH60xoo26qM0DTPJbzQNSt87rdnAPVelZ0trIrESRFSPUV7QbdG9h6VWudNt5AfMt0YfSgd7HjLRRk9MU3yWHzRuwxXp934Y0+YHEDIT3U1lXPg1eTb3BHHRhT5mF7nQA8Ukrqo+ZgKqSXBAODzVWfdJjc9aEFmS6bdhM/Wo1OT3JNQqmPuvmrEUeerGqESxg+tToP9qmJGo9TU6Ko7HNVYRKg+WnjpSA4HC0hPNUIC+KhNwN3amXLY71SJ+agVy89xz04qCSRi1RB80jN81BBZRmqRFLP1qOJuOlWYdxP3aoCxEnA4qHWdPjutLmhWP5pAMn1q5Ep4qyq8Dg1LVyr2Z4t4v0CWxsLhkVlbIYY4xU/w1u9SWWezu5nYIodGJ6cV6d4k0lNSspVKncU4+vauet9JisbgKoAcRKG/KsZwszdVFJWZrWOtS28gDOSO9dFYa4jYO7rXGT2btkopPNVgJ4DkFh7VHMTZHq9tqwbHzYrTttRhcfNIOK8gs9YmibEm7Ga2bXWopTt8wKfrVXE0epJqX/PCHc3QHtU1szPJ511LvZeQvYVwel679mkVZs7D/F1FdFLdyPbrLayLJH1bHWmI6u3mzHgcZ5JqW3uRv+Vs471ymna9FJIIpWCsOCCcVuRyQ4EhcBcHp6d6BM1FnRYGaaQKueuaW0uk++rZjHfPWuc0+aG/uHuJnLxRnbHEOn1NWtQvPJtHdtqr0VAMYqGxo2LG+s764lFzGpVTgGrOoafpVxZSJbx7HI+Vs965nRxttQ2PmY7jWlPdfZrCaZnwFQ1PNbUpK7sc/wCJ9AvP7GgubOUST2+fMRTyR7VwFprs0niby5E2tGgXaw5zXWf21dRxl1kJ3EnGa46SK2v9e/tBS0N1EjIy9FfPeuWpiOdnqUcJ7N3OmvfEzrOkax7WHDMfpXaeBtatkvt6tsadBGwHAY+uK8D8U68uma7bwy28srSHBVfWu202+ePTPtKhoiqhwCehHNYwbhJM7KtKNSm0exa3LcF/uEjJzXHa8cKdkZx7+tdTpV//AGp4esr9wymaEE5GKw9bjVlI5r6alK6TPka0OWTR5xq9qty26aFGb3Fc9dafBHNhrZDnpxXaapAQzBQfzrnb5JGbntTlBEwbOQ1DT4JZn2RKi+WcgCvIdHAj8T2w6BbjGfxr3iWOPa/y/NsYV4PbfL4oQd/tWB9d1clQ7KTbO5+MIC29gcnGSBWR8JhnxJKv/TOtf4w/8eOnk9QxrH+EJ/4q5x2MdZrc0hpE9b8pzH14rzb4xKfLsj35H616xhVgKmvMPjKoFrZsP75rob90542dVHndqdurwH/aGa9bvF8nSi8av5j8DaM15JbKp1e139CVzz6V7NoviySN1Men26WqAAs4yTXm4mo4o+v4ayuWLxCxHSLOQW8aGQrJBIw7goaqpBBf63bRkFYmcGQY7A16hd6xpepRsVjj3Y+YCPFcNqzWsV009tGE28ZHrXmQm5bn6biqcvZvmehD401Vb6+MVtGsNvCPLVVHXFc0S5b5cjmpnZpJGZupJzVm2hYnO2tThVLntbQWyEqkby+D6U7yT5xA478mrcDZlCjHFHJlZuPalY9WFGKitQijwAKmHzN5YOAOpphJVe2TxUkMW4hOcdzUs7IeQ63i8195GFFS/Kz8/cXoPWpHYImxar7t5wvQVNje6ii4HxgsRnt9KiaTe2M8Co5D2U1JCFRgCRg9TRykNXJSyxp5jcAdB71j3lwGk3dMmrdxvuZTtICL3NZ0+zzSow30pGVabSsitOpkx65rTsxthyPTmoYLVpMc4FW0XZmMZPHFCJw1Hlm5MWzOHfd6VWRDdXuewqZTtSQ+2KmskWK3Mh+8aDWcOZiXDbGEcfXGDVG9VVIGd3c1OzKMyE5J7VQkZ3JZuBVRMMRUsrFTUObZq5i627gw6dK6W/YfZpBntXNxIJYXQn5t3FehhNmfmPF0k61MaZPk2rknsPWtbwpoN1rWpRxKrJbhsyy44Ard8FeD5tVKXN0pisx97I5b6V6pYafaafaJb2kKxxqOgHP4+tdh8VzFDSdLtdMsxbWqbUHOferAZ1+6cVb8vAqNoxWUhktlesp2yVqQ3aMOGrD8vr2NNHmRtuXNQ0NHUwzqcc1ajfPeuWg1B0Pzr+VadlfxyHhsH0NSBuA1JB1NUYpg3erUMiigZYY8GoVbmnM2RUUf9aBE+aRzTd3pSNQAhbg0J1pp6UK2CKAFk64FIBxSMfmNIDQA7+KnHrUQbBp4OTQAp6VGg61IelRng8UAOxRikzQDzQBG/Woz1qaQVC3WgB8fFPBwc0xelOPIoAfkNSKg3cUgBpwzmgB204ph4NPRvWhmGc9qoBh4pvXmpNqvTGXY2BQA5RSlTg80KwpSRigGRAUFFJHFPC0uMUgRwyjhR1x3qTax7CmRKoqwB8tdFiBiqc9qtQg+tRIPmqzEMcmqAeoPrUo/3qYrcjApxb2qhDgO+WprtwaRpCKglmYelAhs7DaeM1neYfMxViaZipAqqgbdk0EFgGnLy1MHPSrMcfGcc1QE9vz0FaVuhxVO0jPpWnEuFoAljUYzkVJ/wI1HGnHQmnNgDpQA53UIdzgKBk14V4w+IV9H4ruW01o5LSNtgVh97HWvSfiN4kh0DRG3IzTXCmOMD37/AIV8/P8AO5kYcsxJIHFXyXQc1nod5afFOULtudJiY+sb4JrTt/iXo8qAzabex9sggjNeZoIwfcdsVdu1V7WMRqBnnpUrDo09oj0uLxx4Tm/1k1xAe4dCf5Cp01zwtccR6xED6MCv8xXkwhjCDd1PbFRTWakZXAzUyww1VTPbra7hZc2eqWsqnqPOBH8609O1i/sTut5QU/uhgRXzi9vLEcxuwP8AstSfbNSi4jv7hfpIaydCSLUon0tdatLdfvGt2STOcrxk1oHxXeppphKMWC4yR2r5eGtaukZH9pXe7/roaY2uayy4fU7o5/2zUOnJFKx9X6LqF5IkVzcXKWlsgyEU5L/lW/ZXl1rdyrNmO2Q9zya+N4fEOtRbNupT4ToC5Neq/Cj4h3V1Mum6nclZcja2cbqTTQOKPpaKZUIVR93isbxlqipDFpyON8nzSEdhVM63DY6a11IwJAwq55Y1xk15PdXD3kz7pJDub2HYVzVppROjC0ead5GpcSsgODkEYArndTvDYztdsCy4PT1qzdXxSBmPIArm5tV/tCcR/IY4zzg4rjhFs9dySVzWFjfayscyW21yRuaRcED2zXbaToFzq0kHh+wZhK4/fSNyI07mpvh/4O8Y+II4JmvILbTpo90c5OX25wBivbPBngq18I6ZMFuJLy7uW3S3Eg5wP4R7V00sNJyTZyVsdGMGomZNZrp+nQWaEFYIxGOPTjNc1ffOHBI+Wuw1fkkGuS1GJcuV9a9+mrRSPm5ttts5LVlXcxyBXIazeWtvnezMf9mu21e3jZGDKSTxXj3iPwdqzahNLZ6tKqu2QpPAom2iae5dXUrWRnWKN8kHGa8TktruPxKZvs7gC53dPevSIfC/iu3crHqyHPcqOKrXvhzVGg8m61CNW3Z3qvzVzSuzri0ij8WpjNptg7DHzdKxfhXcw2/i1XnbarLtznvUvjvRbnTdKgkuLuWcs/G89Kp/DC3S58WpHIuQF3c+tRa1jRO6PepTEY/WvNfjSq/2XaMvTeRXoYcDC9RXA/GUb9HtVCnmfA+tXJ2g2c0FeorHnnhnTZNT1y3iThVG+Rj0AFep/wDCP3Eip5rJHbqPlVSOlZXg/SrXSNAW41ElDcLvkYcMB2WkvvGF2uYNNtAkA4Bk5JHvXg4mq5zsj9j4dwSwGETmtZamjd29jp0TPDuZwMcHrXKareGQiMgLnk4qW417VpgTI9u3+ztHNc7qOos12GlQJjqF6VMEejjsdTjA2IEhUA8MakefcNq/KKzreZNgYHjFTLOo5rW1goV4OKZdQouCc59qRZPl49aqRyEtQj/MQfWkzshX1sakSgruJ5qeKYRrgY4rMEnSlMvYUjrjVSLs0+/7vU0sPHQ8VTRiasJlqVjRSuWV+/nH40RL5oIJ74+lNXOCAaXbtj4zuJpM0WwtwuU8iHGO7ZpsVqqYAC57k0iW5b5mYrQYdzhRI2O5qCbpvVA6rvwpJx1xQNuf3bHd61YRI4xtVc+/rUU0ILfu2wTQauokiExsz7egP3jS3s4jURr0X9aiuJY4cxKSzDqaigh3/PK3XoKLHNKt0REHaQ4VainSQkqeAK1ozboOgBFVrgqzsy9M1djOdFuOrMi4tmeEr3rE0JY49aiS4TKiUbwe/NdYcfjXNauoh1WOZRwTnI9a6sLLllY+G4vy9Ogq0eh7/bxosSrEqqg+6AOKkMLFeKg8PTrdaLaTKcF4gT9cVpFhs4Ir0D80KDRt6GomQ+laDP8ASoGdfSoKKZjPpQVOMf0qyzr6U3I9DS5Rlby8/wANMaJlbcFIPYirqsewpx3kdBRyhcr211dQPkhnFa1rqYcgMu0/Ss8iT+6PzphD9CMVDgPmOlSYMM54qSJga5ZJriEEq5I9KlstYeKQrODtPcdqmwzpSeacelZsV9HKg2SBqtxzBl5IzSGSGjvTc05fegBG6009KR25NJnikwEzzU6dKrd6mUnFMRJkYqI9acOhpooAcBS9BQpFI/3TQAknIqJhSs3FNJOKAHD7lPU8VHkbacnSgCSikPIpKAAHmnE5Xim4pVBzjtQA5KbKfnp4qObrVMBqnmpAaiHWlB5qRkoOBSE5xj1pO1N5BH1FNCZx8atU4+72qNF55NS7V966UZiDr6VOmMfeFQ7V9zT1C/3asCcFe7CmtIvQc1GzKBmovOGcBaBExx3NRT7ccUnmcdDUUjGgBh60irz0pY8k1Kq04kDoYznpV6FDUcEOKuIlUBLArAVcjDVWjU9jU6M2OtIRMu4Z5FMl570xi2KiYn3oA81+OssJttPt5DllZn+XrjFeXTmBT5cbMVCgjP0rrPjLdO3ip4GkJVYgqj0PeuLnwZCVORgfyrdbChEkhdQRx2rd/su7udK/tCBAbe3H7xt2CK51eSO3FaDXEkUSxiVgjINyhuGOaoBu4MBgcdeuaX5sY5xTA/NSg5HGKBDCi4yRVOeNWOQtXHDetQstDSLizNuI+OmKqlSv0rUuowTVSWPC1jKJrGRV+U+uadDLLDKssTlXQ5VgeRSFcGkPCnPFZSiXfqerfD7xs93/AKFrNwzOPljY8giuyk1pRcLDHbvI7NhAO5rwXSY2Fwj5I2nOR2r6b+C+l2N74attWu4RJdB2CyE9K5p4Pmlc6VjPZwtY5fSNH8Qa7qctukckMBJLM+QFNek+EfhfpUVmV1SQzTs2cx8AV1tskSttAQHqSABmtaxdVYfN3rrhhqcVscNTGVJs7rwTbW1raw2tvGEhiAVBnoMV1eqKv2f5cZrj/D8hcqFYjkV1V1Hsg3NIxzSnuJbHG6xG5LcVyV/FOC20DFdtq0m3OOR9K5XUZ1+b5f0rog9DCSOS1OG4ZG4H51y9/buGOWGa7PUbgbT8hrmdRyzEpGB9au5CRgrasZDyv51iavYNI2VZc7q6MxSeb8zflWdcQZkfk/erGRZ5v8ZY2TQ7Lf8A89K5T4VN/wAVfGemUNdp8b1b+wbXOPllrh/haQfGEK9Mqawe50x+A93S3UgHcOa5P4mx29raWNzdAvHHdBmX19K6yyY7TGx5Fcd8ZVz4TLZ5WUGrmrwaJw83CrGVtmcb4k8SzXU65jXyBwqLVK1aS6bzJjtU9ABxXMPdyqkQyCpx1r0HwLpS6lskmyIgR8o/iNeRVoqmrn6Zl+e0q0pOcrJdCvb2TzHbBbM59AM1zPi6znsLpJJLeSPeOjLivoWwt7awRYoYYoyB6DIH1rA+KemQap4aknVQZIx3AGPesKVRXsTmubxxVJ04xsu54bp1xI0qRIrOWOAAOc1qgkNgjn0rvPhD4Ems7w6trduo2qRDE386wPGukHS/Etzb87GYvGccFT6V11KTirnHlGZ+0qOi90ZiSDAwKcPv1Co2mpCcMD2rnZ9jCZPnjinoh60RsAv3QTT0lCt83I9Kk7o23ZNFETzVnAUDiqbXZ/gGBUbTyHvSN1USNANzU38PNZIkkPrmr0UhMYDnmkzRVUycyHHyjNGZCp4VaZ9ojRflGTT490x3NwvXNSDloOt0JO5jVLUr4I5ht/vHqaTUb8AeRbjcfUVBa2p/1kg+dume1O5zTnKo+WJFtKod2TIetPjWaQgc4rQjtUUbpDkmlMiINqqKLmtPDpdSvHb/AN8kUs6quFXketPaSQjjge9QyozAl3xTXkdM0ox0K0rop61SuYo7jG/GFOQateXD824kkUwrG33Y2b6KTWkFNSPn8e6dSm4VGrM9j8OhBotmvAbylrR+XbXOeFLiSbSLcsCrBNuD7dK6DdxXqxd4n4viIqNaUVsmEm3bUJ/CnyGosmkQJsqvcy+WdtWGY+9Zl6xM+OetARLkEmRkirQ6VnQMdp69atRyHpQMmPWmOKN5x2pGk9qQDGXg/wAqrSRFs8celWycnNR9zSsO5QEbxNuUtGfUVai1eaHAnTcv94USLnNQPCGBz+VRKA1I3bbVIZlGyQE+hNaEE4fjIzXEPblWDLlSOnNadjqDIAkvOO4qOVlXOmf71HQVnQXyPjY+fargmVhzjNIaH55qVelVg657VKjUCZLnFNzSE8U0N81NASL1pzdKjU81I33aBFdutDdKRvvUHpQAU9DxUXSpI+lAEq9KTvSr0paAF3DFAPzUxad/FSYD6jkqSo5jVjRCTzT0plPTrUIGPHSmk/N+NPHeo3+8apCOXReelSlahWbn7pNOMzAcJz9a7DIkA5parebJ/dxQZZPpQDJJc7TzUKdaRmc9Wpik560EFgLx1pBGp9ajXJI+Y1PFHnPzVQDoYhmrMUMYPPNRxxmrUMK980CLEcUfrU+IfX9agRFX+EfnU6hP7ooGSL5Y6EfnTty0xWX2p4ZCeoxQIXcCv3T+VRng5wcdf0p7Sr26VTv7oQ2s839yNmH1xQlqJ7Hzz49vPtnia/uC27MrBfYVhsxzUmpMZbyVmPLOW/Wq+75q2LjsSds47VPKSY4eOxqt/DVwEmzVsdCRVokapyBxmp0Ydwarr1qdDgZoJJMqfWopIx/e57VLvRhUTqrcFiPSgOpXfzEOWAIqKYI6Z5BqWdmjbbLyOxpJAhYFWz7elD2LTKLwtnPaokjaSYR+pq9N8o3enakgISJpGH71uB7VjJGikWbXaJT0AHFfS3wPnVfA0aZHyzv3+lfMCttbZk7q+ivgVOreFpYl5KTHP5CqREz1i2mRsdM1t6c0fy8AmuXtS2RxW9pk3K5FaI5meheGiPMXgCuvvdr2oG4Zrh/Dc65Ge1dg4M1uCuTxXNU3OqGxyOuBlLCuP1QPhuDXd6zbtg5Q5rk9RhYZ+Wt4bHPLc46/VmQ/KawrwNn7prrL2JsnArA1CJsNheaqxJhEgP8AMTVC4kh8xt0sY+tc74v8ReRqJs4bxImTh1PBFcw1vdXBNw14Wj3feD8VlKRtGn1J/jfNC/h2AJMrHzegOa8/+Gc0cHi2BpZBGmD8xrqPGGjS6ppn+hSNKyHdtQ5riNPs5NN1ZZroMm0dDxWEmdEEe/x31iJAy3kT59xXOfFvypPB8rRyB/mU8HPeuGTVbHaZDMV/Gqeq6vHd6bPaxzMykZ5NNTJdLU5SX/VRH0/xr2j4fgLp9iVXAMakkdzXi8nMCezV7N8L5EktLKORuBEMCuLGL92ejgb89kd5rSPa2Ud4vLL95fUVn3aw3uky4fckqHv9D/SpfiW00ejJPBIUQKNwH5VSgt1SKG3iYtH5S4PrxiuBU7RUj2JVVz8jOt0p1bT4HUAAxjt7Vxfxk01ZdLg1KKPMkLbWIH8JrpvDbNHaPayZzC20Z9M1b1eGK7sJ7eVA6GM8H1r1vjpo8ShWlhMXzLufOXmc57GpQQy4545o1GH7Ldyo6kFXIxUVvKzn5V4z6V5k1Zn6jha6mk+5ahZjwGqT5e4LGljiw4Ze9XjHlQW2n6VJ7dGjKSKSKT/DUoj9qmIA6DFNc4AIoOpU1HcaBs5pQzN16e1Rk55Y1FLcxr8q8/SgynVjHcurJDGm588VXuL64uyYrYbE9R6VXRZrhvlUhTV+3tFjX5pAB3FIytKt/hGWdtHB8zne9XF3SY2rjFVrm9sLUfNIuR75rHvvFCglLWLPoa2p4epU2Ry4rNcDl8ffqWOidcj524HWqV3qen2oIaZMjt3rj73UtRulO92QH+EGs+SJiodgT6k12U8sn9o+UxvHkU+XDx5vNnSXnidclLWPcfVqxbvWtSmyDL5YJ6CqkWNwqYxhjggDNdkMDTifJ43iXH4l3nOy8jp/hXctJ4laOf8AeK8Tfe55zXrKRQqfljX/AL5FedfCLR5PNm1aRcRjKx16Rt4pSgl8J4zrTm7ybfzHRSbHGeg7f/qq8k+f4h+dZu35qQMwNIRsbs96Kzo7hw21hViOck1AydulVZ490u7ipmkpCQcVIyKNMdqlC4FKOlGaAGsaYWNOeozmgB5bioy3PXijtUZpASAhuaUrxUQbBpTJQUDKMVEY154qXOaQ0mBArPC2VJH41oQ6iNgWTr6iqMoyahK/hUSQJm5FdKxyrVcguORuNcmd65G4/hVi2u5oRtLb196jke5dzsFkVuhozzWHaajHIw5wavQXSs7DNGoGhG1SMfkNVYpV3VOxBQ0CZH60UUlAhG7VJH0qF/uj61LD0oAlHSj+Gij+GgBqtTqijqWgBd1Ml+7RupHPy00AynJTRTkqCnsShuKjb77fhTu4qOQ/vfyq0JHKGQA0xpcVXLHNNY967DmLW8kg9qN/NQRsSKcTxVASF+Kagy1IvSpFoAngWrUaVDAvFXEHT6UAOjSp14pIxxT6BBlqTJpQcUZoAXe1GTSZp46UANO7FZniNmj0O/f0gb+VaLNWL4ykYeF9RPfyGFEfiE9j59yTN93PNQquXP1NAnaOQ4Gc0qMdprY0S0JlUge1ToWNm+OimqxlbpU1qxfcp6EUxcoyMjrU8ciZ5XNV1449KlWmLlLCyp/DHmpIt0hP7tPzqBTzip4jsziriSyC+VhARJb71/2e1Z0W0/NC+4dweorfQ7krM1m0ijgNzHlXB7d6ma6ji9bFO4dcDeOKhE24ZP8AkVAWZ3O45xzTvSue9ze1iWNsPnqO5r6B/Z2mP9i3obpvXH5V8+J/rAPU17t+zixbTtTB/haMD8jTjuTPY9pt5AWHFbeluC+Ntc9b9RWvZMQwI4Oa36HGzv8Aw+uCPl616BpUgNuI9vIFec+H5HynzV3GnzMoUVzVTqpFbxArKCwGBXEavuOa7jXG8xfmrjtTUAGrp7GdTc5W+RgSawb5WIaulv14PNYF991q3Zh1PGPiD4HXWNUe8VmR2GOK4yT4e6pEhjh1KRU/u5Ne8XxHmHKg1jXknzfKoFZSpo0VRo8i0/wXr9pITDqUgyvzDJqlrXg3VC4e8vnl46kV7M0m2337VzXOai3nSurdB0qHFI09pI8z0/wfab1FzLKy98CtjX/DOk6f4YubmzQmRU6sa2rqJUcbTxWd4gZv+EevVJyNhrM0UmzyqT/VD/er1fwdC6+F7LULYlZYuGA7ivKJB+5/GvXvhgxk8LxxtypJGKynBTVmdEKrpNSR6NA1j4l8NNAzfMUPU9DWb4emX5IpVHm2WY9vsMAfpiubE82h6oj2ch2SHlD0rodctY5tKbX7b/Rby3HVeQ/1rjhH2TcXserKSrwVSO6Oikffcy3CQ+WG7Ub2GT1BGCK43RPEt7eaa08kcYeNtuVzzXQ6XdNdWSzOgBzjANdlNxtZHk141L88+p498QEeDxTdxsmFLbh+NY1oxRQF9c10/wAXZtvieFdoIaAZ/M1hQKnlr8o6DpXPXoOLufd5Fio1oqKeqLFvJnljzinm4VByarxLmVgCQAucVNFtZhlAc+tcTifaUa7d4p7CG6LcIpb2pBHeSHCptz61J5vlMQq8D3rK1LXrmJtsaKOvetIUZy2McZj6OHi5VZPTsjVXTpM/v7gAemaSSfR7IEMwLj8a5KTUL26Zt9wwHoKW0gWRiG5Pc134bKnUfvM+OxnHGHo3jhad33kbk3iFmPl2dvkE4BI4qGSPVblN8s2wegNaFjaQQohVBnHWrUqhiM9PSvao5bQpbq58VmHFmY4yTXPyrsjBh0NpTukkJHfmrSaPACP7uRitkPgfdHAquW8xTnjNd8KUI7I+aqYirKV6juzMu7KJWxGOM9aJrWJd6EDaVFW5xwv0qtqDeXsKqMkdauUEZwnK5z89r5UhX0PH0qRUT7RH5nCZTd9Mc1d1MDaj45PWqMrfMG9BxXHUgkd1ObktT3HR7a3tNPht7ZAsIjUL796ubflqh4ZzJ4f09mPJgT/0EVp7flryJbs7l8JD0pm2p2QU1lFSA0bdtPjkVRTxHHt+7THVVHC1BoSiRWFKr+lQfdGRSGQ4HFPlAuBuKQ9aSH5sVK3SoAhPXFNYYp5PNKrdiKBkB6Uz8KsSqvYVB2oAaelNpT0plADuaB7nFMNFAD2+tMNOo60mNER5qNlzUzDmm45qWFyHbjnpU9tdPEw5yPSmyLxUJ6Umikzctb6N2wDg1oC5+TrXJbiKn+2TRxEq3QdKlxYXOtjkVlHrikzzWJpt49xF8ygEL1FXbeZt3QcVOoF987B9amiPI+lUriRvJ/4EKtRtxn6U0BYo3Uyj+GhgFOX7tR05/l6UgBqP4aYTS0AIvWnr1ptOpoBy9aZOPmFOXrUcx+cUxo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" name="Oval 85">
            <a:extLst>
              <a:ext uri="{FF2B5EF4-FFF2-40B4-BE49-F238E27FC236}">
                <a16:creationId xmlns:a16="http://schemas.microsoft.com/office/drawing/2014/main" id="{B0A8352B-CD59-41E0-AC72-997D4E00EF7B}"/>
              </a:ext>
            </a:extLst>
          </p:cNvPr>
          <p:cNvSpPr/>
          <p:nvPr/>
        </p:nvSpPr>
        <p:spPr>
          <a:xfrm>
            <a:off x="5350099" y="736513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5" name="Group 99">
            <a:extLst>
              <a:ext uri="{FF2B5EF4-FFF2-40B4-BE49-F238E27FC236}">
                <a16:creationId xmlns:a16="http://schemas.microsoft.com/office/drawing/2014/main" id="{C97821E1-AE94-475D-8050-359C26EF6C20}"/>
              </a:ext>
            </a:extLst>
          </p:cNvPr>
          <p:cNvGrpSpPr/>
          <p:nvPr/>
        </p:nvGrpSpPr>
        <p:grpSpPr>
          <a:xfrm>
            <a:off x="5463528" y="883672"/>
            <a:ext cx="203415" cy="178325"/>
            <a:chOff x="8440738" y="2917826"/>
            <a:chExt cx="360363" cy="315913"/>
          </a:xfrm>
        </p:grpSpPr>
        <p:sp>
          <p:nvSpPr>
            <p:cNvPr id="116" name="Freeform 61">
              <a:extLst>
                <a:ext uri="{FF2B5EF4-FFF2-40B4-BE49-F238E27FC236}">
                  <a16:creationId xmlns:a16="http://schemas.microsoft.com/office/drawing/2014/main" id="{942A329C-B5EE-4C1D-B26F-E7622BF6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62">
              <a:extLst>
                <a:ext uri="{FF2B5EF4-FFF2-40B4-BE49-F238E27FC236}">
                  <a16:creationId xmlns:a16="http://schemas.microsoft.com/office/drawing/2014/main" id="{2B4CE555-D4DD-4D28-B959-2D8962B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63">
              <a:extLst>
                <a:ext uri="{FF2B5EF4-FFF2-40B4-BE49-F238E27FC236}">
                  <a16:creationId xmlns:a16="http://schemas.microsoft.com/office/drawing/2014/main" id="{EE84AF2E-F12F-4FEA-846F-61F44C357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Oval 64">
              <a:extLst>
                <a:ext uri="{FF2B5EF4-FFF2-40B4-BE49-F238E27FC236}">
                  <a16:creationId xmlns:a16="http://schemas.microsoft.com/office/drawing/2014/main" id="{A158E5DC-380C-4AD3-AB52-D2B9051D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Oval 65">
              <a:extLst>
                <a:ext uri="{FF2B5EF4-FFF2-40B4-BE49-F238E27FC236}">
                  <a16:creationId xmlns:a16="http://schemas.microsoft.com/office/drawing/2014/main" id="{6664E6BF-540F-4F61-BF3B-CA3D384E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Oval 66">
              <a:extLst>
                <a:ext uri="{FF2B5EF4-FFF2-40B4-BE49-F238E27FC236}">
                  <a16:creationId xmlns:a16="http://schemas.microsoft.com/office/drawing/2014/main" id="{8DDE7676-049A-4B88-B79B-51E47615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9584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A0B87B6-B116-424E-B2DB-768EB9772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741298"/>
              </p:ext>
            </p:extLst>
          </p:nvPr>
        </p:nvGraphicFramePr>
        <p:xfrm>
          <a:off x="2049759" y="1003025"/>
          <a:ext cx="7668038" cy="4098866"/>
        </p:xfrm>
        <a:graphic>
          <a:graphicData uri="http://schemas.openxmlformats.org/drawingml/2006/table">
            <a:tbl>
              <a:tblPr/>
              <a:tblGrid>
                <a:gridCol w="852004">
                  <a:extLst>
                    <a:ext uri="{9D8B030D-6E8A-4147-A177-3AD203B41FA5}">
                      <a16:colId xmlns:a16="http://schemas.microsoft.com/office/drawing/2014/main" val="495205566"/>
                    </a:ext>
                  </a:extLst>
                </a:gridCol>
                <a:gridCol w="3032125">
                  <a:extLst>
                    <a:ext uri="{9D8B030D-6E8A-4147-A177-3AD203B41FA5}">
                      <a16:colId xmlns:a16="http://schemas.microsoft.com/office/drawing/2014/main" val="1727234448"/>
                    </a:ext>
                  </a:extLst>
                </a:gridCol>
                <a:gridCol w="1156897">
                  <a:extLst>
                    <a:ext uri="{9D8B030D-6E8A-4147-A177-3AD203B41FA5}">
                      <a16:colId xmlns:a16="http://schemas.microsoft.com/office/drawing/2014/main" val="3436430499"/>
                    </a:ext>
                  </a:extLst>
                </a:gridCol>
                <a:gridCol w="920782">
                  <a:extLst>
                    <a:ext uri="{9D8B030D-6E8A-4147-A177-3AD203B41FA5}">
                      <a16:colId xmlns:a16="http://schemas.microsoft.com/office/drawing/2014/main" val="1328217059"/>
                    </a:ext>
                  </a:extLst>
                </a:gridCol>
                <a:gridCol w="884882">
                  <a:extLst>
                    <a:ext uri="{9D8B030D-6E8A-4147-A177-3AD203B41FA5}">
                      <a16:colId xmlns:a16="http://schemas.microsoft.com/office/drawing/2014/main" val="4038988095"/>
                    </a:ext>
                  </a:extLst>
                </a:gridCol>
                <a:gridCol w="821348">
                  <a:extLst>
                    <a:ext uri="{9D8B030D-6E8A-4147-A177-3AD203B41FA5}">
                      <a16:colId xmlns:a16="http://schemas.microsoft.com/office/drawing/2014/main" val="1339914796"/>
                    </a:ext>
                  </a:extLst>
                </a:gridCol>
              </a:tblGrid>
              <a:tr h="6014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RUTA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SAN CRISTOBAL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RAFAEL URIBE </a:t>
                      </a:r>
                      <a:r>
                        <a:rPr lang="es-CO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URIBE</a:t>
                      </a:r>
                      <a:endParaRPr lang="es-CO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TUNJUELITO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ANTONIO NARIÑO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524450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L804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JUAN REY - TIHUAQUE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744254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HG709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CERROS DE ORIENTE - LAS DELICIAS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661649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FH408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TIERRA BUENA - DIANA TURBAY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7743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HB609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ARBORIZADORA ALTA - UNICENTRO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49140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HL616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MADELENA - LOS LACHES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576997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MADELENA - CENTRO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151562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HA618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SANTO DOMINGO - GERMANIA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159483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HA619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ISLA DEL SOL - CHAPINERO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999340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LA805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GAVIOTAS - SIETE DE AGOSTO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599817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LH613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PERDOMO - HORACIO ORJUELA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29847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DL205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BACHUE - BOSQUE SAN CARLOS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852930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HA702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 UVAL - LAS NIEVES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206560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HA704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 UVAL - GERMANIA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17564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BELLAVISTA - TERMINAL SALITRE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614263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HC705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ALFONSO LOPEZ - VILLA CINDY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380124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HA706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 UVAL - SAN DIEGO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15552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HK707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 UVAL - EL REFUGIO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740368"/>
                  </a:ext>
                </a:extLst>
              </a:tr>
              <a:tr h="1943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ANTONIO J. DE SUCRE - CHICO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85084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3F28922-3B1B-43B9-8E8B-FB527A16087A}"/>
              </a:ext>
            </a:extLst>
          </p:cNvPr>
          <p:cNvSpPr txBox="1"/>
          <p:nvPr/>
        </p:nvSpPr>
        <p:spPr>
          <a:xfrm>
            <a:off x="1359277" y="310788"/>
            <a:ext cx="904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SERVICIOS IMPLEMENTADOS EN EL NODO SURORIENTAL - 2021</a:t>
            </a:r>
          </a:p>
        </p:txBody>
      </p:sp>
      <p:pic>
        <p:nvPicPr>
          <p:cNvPr id="4" name="Gráfico 3" descr="Marca de insignia1 contorno">
            <a:extLst>
              <a:ext uri="{FF2B5EF4-FFF2-40B4-BE49-F238E27FC236}">
                <a16:creationId xmlns:a16="http://schemas.microsoft.com/office/drawing/2014/main" id="{385A36F3-9BD2-446D-9183-C5BF501669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9" y="1588852"/>
            <a:ext cx="222638" cy="222638"/>
          </a:xfrm>
          <a:prstGeom prst="rect">
            <a:avLst/>
          </a:prstGeom>
        </p:spPr>
      </p:pic>
      <p:pic>
        <p:nvPicPr>
          <p:cNvPr id="5" name="Gráfico 4" descr="Marca de insignia1 contorno">
            <a:extLst>
              <a:ext uri="{FF2B5EF4-FFF2-40B4-BE49-F238E27FC236}">
                <a16:creationId xmlns:a16="http://schemas.microsoft.com/office/drawing/2014/main" id="{FFC71BFB-B6FB-4A25-B24B-11CF27B31F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9" y="1811490"/>
            <a:ext cx="222638" cy="222638"/>
          </a:xfrm>
          <a:prstGeom prst="rect">
            <a:avLst/>
          </a:prstGeom>
        </p:spPr>
      </p:pic>
      <p:pic>
        <p:nvPicPr>
          <p:cNvPr id="6" name="Gráfico 5" descr="Marca de insignia1 contorno">
            <a:extLst>
              <a:ext uri="{FF2B5EF4-FFF2-40B4-BE49-F238E27FC236}">
                <a16:creationId xmlns:a16="http://schemas.microsoft.com/office/drawing/2014/main" id="{B13B8D99-06C7-4360-8E81-976DF80489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0293" y="3925326"/>
            <a:ext cx="222638" cy="222638"/>
          </a:xfrm>
          <a:prstGeom prst="rect">
            <a:avLst/>
          </a:prstGeom>
        </p:spPr>
      </p:pic>
      <p:pic>
        <p:nvPicPr>
          <p:cNvPr id="7" name="Gráfico 6" descr="Marca de insignia1 contorno">
            <a:extLst>
              <a:ext uri="{FF2B5EF4-FFF2-40B4-BE49-F238E27FC236}">
                <a16:creationId xmlns:a16="http://schemas.microsoft.com/office/drawing/2014/main" id="{A89E278F-5D49-470D-B0E0-4E7AB852AC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97342" y="1762229"/>
            <a:ext cx="222638" cy="222638"/>
          </a:xfrm>
          <a:prstGeom prst="rect">
            <a:avLst/>
          </a:prstGeom>
        </p:spPr>
      </p:pic>
      <p:pic>
        <p:nvPicPr>
          <p:cNvPr id="8" name="Gráfico 7" descr="Marca de insignia1 contorno">
            <a:extLst>
              <a:ext uri="{FF2B5EF4-FFF2-40B4-BE49-F238E27FC236}">
                <a16:creationId xmlns:a16="http://schemas.microsoft.com/office/drawing/2014/main" id="{32C0CA3D-E919-41D4-9F25-8D25411217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97342" y="1970784"/>
            <a:ext cx="222638" cy="222638"/>
          </a:xfrm>
          <a:prstGeom prst="rect">
            <a:avLst/>
          </a:prstGeom>
        </p:spPr>
      </p:pic>
      <p:pic>
        <p:nvPicPr>
          <p:cNvPr id="9" name="Gráfico 8" descr="Marca de insignia1 contorno">
            <a:extLst>
              <a:ext uri="{FF2B5EF4-FFF2-40B4-BE49-F238E27FC236}">
                <a16:creationId xmlns:a16="http://schemas.microsoft.com/office/drawing/2014/main" id="{A70A4EBE-04D9-4236-9E06-5B903A3566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21019" y="1788843"/>
            <a:ext cx="222638" cy="222638"/>
          </a:xfrm>
          <a:prstGeom prst="rect">
            <a:avLst/>
          </a:prstGeom>
        </p:spPr>
      </p:pic>
      <p:pic>
        <p:nvPicPr>
          <p:cNvPr id="10" name="Gráfico 9" descr="Marca de insignia1 contorno">
            <a:extLst>
              <a:ext uri="{FF2B5EF4-FFF2-40B4-BE49-F238E27FC236}">
                <a16:creationId xmlns:a16="http://schemas.microsoft.com/office/drawing/2014/main" id="{A582173A-E94A-48B8-B25A-6668A655C6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13067" y="2000769"/>
            <a:ext cx="222638" cy="222638"/>
          </a:xfrm>
          <a:prstGeom prst="rect">
            <a:avLst/>
          </a:prstGeom>
        </p:spPr>
      </p:pic>
      <p:pic>
        <p:nvPicPr>
          <p:cNvPr id="11" name="Gráfico 10" descr="Marca de insignia1 contorno">
            <a:extLst>
              <a:ext uri="{FF2B5EF4-FFF2-40B4-BE49-F238E27FC236}">
                <a16:creationId xmlns:a16="http://schemas.microsoft.com/office/drawing/2014/main" id="{368EE13A-BC46-4326-A2F6-9F63A0DD88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86715" y="1788843"/>
            <a:ext cx="222638" cy="222638"/>
          </a:xfrm>
          <a:prstGeom prst="rect">
            <a:avLst/>
          </a:prstGeom>
        </p:spPr>
      </p:pic>
      <p:pic>
        <p:nvPicPr>
          <p:cNvPr id="12" name="Gráfico 11" descr="Marca de insignia1 contorno">
            <a:extLst>
              <a:ext uri="{FF2B5EF4-FFF2-40B4-BE49-F238E27FC236}">
                <a16:creationId xmlns:a16="http://schemas.microsoft.com/office/drawing/2014/main" id="{E6A50DD8-4BD9-4154-A8D8-C397223ECF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25041" y="2174885"/>
            <a:ext cx="222638" cy="222638"/>
          </a:xfrm>
          <a:prstGeom prst="rect">
            <a:avLst/>
          </a:prstGeom>
        </p:spPr>
      </p:pic>
      <p:pic>
        <p:nvPicPr>
          <p:cNvPr id="13" name="Gráfico 12" descr="Marca de insignia1 contorno">
            <a:extLst>
              <a:ext uri="{FF2B5EF4-FFF2-40B4-BE49-F238E27FC236}">
                <a16:creationId xmlns:a16="http://schemas.microsoft.com/office/drawing/2014/main" id="{5FE95B95-6D15-4C7E-9D73-2B41AE82D7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90024" y="1984226"/>
            <a:ext cx="222638" cy="222638"/>
          </a:xfrm>
          <a:prstGeom prst="rect">
            <a:avLst/>
          </a:prstGeom>
        </p:spPr>
      </p:pic>
      <p:pic>
        <p:nvPicPr>
          <p:cNvPr id="14" name="Gráfico 13" descr="Marca de insignia1 contorno">
            <a:extLst>
              <a:ext uri="{FF2B5EF4-FFF2-40B4-BE49-F238E27FC236}">
                <a16:creationId xmlns:a16="http://schemas.microsoft.com/office/drawing/2014/main" id="{09AB0457-5A0D-42D9-B86B-7C8DF13BD4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11726" y="2361146"/>
            <a:ext cx="222638" cy="222638"/>
          </a:xfrm>
          <a:prstGeom prst="rect">
            <a:avLst/>
          </a:prstGeom>
        </p:spPr>
      </p:pic>
      <p:pic>
        <p:nvPicPr>
          <p:cNvPr id="15" name="Gráfico 14" descr="Marca de insignia1 contorno">
            <a:extLst>
              <a:ext uri="{FF2B5EF4-FFF2-40B4-BE49-F238E27FC236}">
                <a16:creationId xmlns:a16="http://schemas.microsoft.com/office/drawing/2014/main" id="{10A4D413-20E9-4AE0-BCB3-0C8288D963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9" y="3354148"/>
            <a:ext cx="222638" cy="222638"/>
          </a:xfrm>
          <a:prstGeom prst="rect">
            <a:avLst/>
          </a:prstGeom>
        </p:spPr>
      </p:pic>
      <p:pic>
        <p:nvPicPr>
          <p:cNvPr id="16" name="Gráfico 15" descr="Marca de insignia1 contorno">
            <a:extLst>
              <a:ext uri="{FF2B5EF4-FFF2-40B4-BE49-F238E27FC236}">
                <a16:creationId xmlns:a16="http://schemas.microsoft.com/office/drawing/2014/main" id="{32E31844-AF3A-4A19-9E1F-1E0D73309C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8" y="3148184"/>
            <a:ext cx="222638" cy="222638"/>
          </a:xfrm>
          <a:prstGeom prst="rect">
            <a:avLst/>
          </a:prstGeom>
        </p:spPr>
      </p:pic>
      <p:pic>
        <p:nvPicPr>
          <p:cNvPr id="17" name="Gráfico 16" descr="Marca de insignia1 contorno">
            <a:extLst>
              <a:ext uri="{FF2B5EF4-FFF2-40B4-BE49-F238E27FC236}">
                <a16:creationId xmlns:a16="http://schemas.microsoft.com/office/drawing/2014/main" id="{FDB5A65C-8542-42EE-A067-B020C12AA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13067" y="2559713"/>
            <a:ext cx="222638" cy="222638"/>
          </a:xfrm>
          <a:prstGeom prst="rect">
            <a:avLst/>
          </a:prstGeom>
        </p:spPr>
      </p:pic>
      <p:pic>
        <p:nvPicPr>
          <p:cNvPr id="18" name="Gráfico 17" descr="Marca de insignia1 contorno">
            <a:extLst>
              <a:ext uri="{FF2B5EF4-FFF2-40B4-BE49-F238E27FC236}">
                <a16:creationId xmlns:a16="http://schemas.microsoft.com/office/drawing/2014/main" id="{4BFE18D7-F4BA-4421-A876-5F6F3B097E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13067" y="2750719"/>
            <a:ext cx="222638" cy="222638"/>
          </a:xfrm>
          <a:prstGeom prst="rect">
            <a:avLst/>
          </a:prstGeom>
        </p:spPr>
      </p:pic>
      <p:pic>
        <p:nvPicPr>
          <p:cNvPr id="19" name="Gráfico 18" descr="Marca de insignia1 contorno">
            <a:extLst>
              <a:ext uri="{FF2B5EF4-FFF2-40B4-BE49-F238E27FC236}">
                <a16:creationId xmlns:a16="http://schemas.microsoft.com/office/drawing/2014/main" id="{B5E60278-36FA-44F5-AE88-47875C7C50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02415" y="2963136"/>
            <a:ext cx="222638" cy="222638"/>
          </a:xfrm>
          <a:prstGeom prst="rect">
            <a:avLst/>
          </a:prstGeom>
        </p:spPr>
      </p:pic>
      <p:pic>
        <p:nvPicPr>
          <p:cNvPr id="20" name="Gráfico 19" descr="Marca de insignia1 contorno">
            <a:extLst>
              <a:ext uri="{FF2B5EF4-FFF2-40B4-BE49-F238E27FC236}">
                <a16:creationId xmlns:a16="http://schemas.microsoft.com/office/drawing/2014/main" id="{8FACBA08-3CF9-4083-8964-903B7FA86D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68491" y="3152014"/>
            <a:ext cx="222638" cy="222638"/>
          </a:xfrm>
          <a:prstGeom prst="rect">
            <a:avLst/>
          </a:prstGeom>
        </p:spPr>
      </p:pic>
      <p:pic>
        <p:nvPicPr>
          <p:cNvPr id="21" name="Gráfico 20" descr="Marca de insignia1 contorno">
            <a:extLst>
              <a:ext uri="{FF2B5EF4-FFF2-40B4-BE49-F238E27FC236}">
                <a16:creationId xmlns:a16="http://schemas.microsoft.com/office/drawing/2014/main" id="{A92B8447-4FE2-4874-A203-AB96E85D29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77784" y="3517662"/>
            <a:ext cx="222638" cy="222638"/>
          </a:xfrm>
          <a:prstGeom prst="rect">
            <a:avLst/>
          </a:prstGeom>
        </p:spPr>
      </p:pic>
      <p:pic>
        <p:nvPicPr>
          <p:cNvPr id="22" name="Gráfico 21" descr="Marca de insignia1 contorno">
            <a:extLst>
              <a:ext uri="{FF2B5EF4-FFF2-40B4-BE49-F238E27FC236}">
                <a16:creationId xmlns:a16="http://schemas.microsoft.com/office/drawing/2014/main" id="{3EFFEB0C-58CD-45BC-BFAA-5D66F12A96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74788" y="3720033"/>
            <a:ext cx="222638" cy="222638"/>
          </a:xfrm>
          <a:prstGeom prst="rect">
            <a:avLst/>
          </a:prstGeom>
        </p:spPr>
      </p:pic>
      <p:pic>
        <p:nvPicPr>
          <p:cNvPr id="23" name="Gráfico 22" descr="Marca de insignia1 contorno">
            <a:extLst>
              <a:ext uri="{FF2B5EF4-FFF2-40B4-BE49-F238E27FC236}">
                <a16:creationId xmlns:a16="http://schemas.microsoft.com/office/drawing/2014/main" id="{1323C59F-3E78-4841-A300-246738E66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74788" y="3932686"/>
            <a:ext cx="222638" cy="222638"/>
          </a:xfrm>
          <a:prstGeom prst="rect">
            <a:avLst/>
          </a:prstGeom>
        </p:spPr>
      </p:pic>
      <p:pic>
        <p:nvPicPr>
          <p:cNvPr id="24" name="Gráfico 23" descr="Marca de insignia1 contorno">
            <a:extLst>
              <a:ext uri="{FF2B5EF4-FFF2-40B4-BE49-F238E27FC236}">
                <a16:creationId xmlns:a16="http://schemas.microsoft.com/office/drawing/2014/main" id="{74F56A51-D571-4B31-860B-BFC38241D5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74788" y="4110799"/>
            <a:ext cx="222638" cy="222638"/>
          </a:xfrm>
          <a:prstGeom prst="rect">
            <a:avLst/>
          </a:prstGeom>
        </p:spPr>
      </p:pic>
      <p:pic>
        <p:nvPicPr>
          <p:cNvPr id="25" name="Gráfico 24" descr="Marca de insignia1 contorno">
            <a:extLst>
              <a:ext uri="{FF2B5EF4-FFF2-40B4-BE49-F238E27FC236}">
                <a16:creationId xmlns:a16="http://schemas.microsoft.com/office/drawing/2014/main" id="{187917F8-4982-4FDE-BC18-EF559BB570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77422" y="4514391"/>
            <a:ext cx="222638" cy="222638"/>
          </a:xfrm>
          <a:prstGeom prst="rect">
            <a:avLst/>
          </a:prstGeom>
        </p:spPr>
      </p:pic>
      <p:pic>
        <p:nvPicPr>
          <p:cNvPr id="26" name="Gráfico 25" descr="Marca de insignia1 contorno">
            <a:extLst>
              <a:ext uri="{FF2B5EF4-FFF2-40B4-BE49-F238E27FC236}">
                <a16:creationId xmlns:a16="http://schemas.microsoft.com/office/drawing/2014/main" id="{F968FC96-B1A9-4F3D-A005-27B8970BAF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78763" y="4696495"/>
            <a:ext cx="222638" cy="222638"/>
          </a:xfrm>
          <a:prstGeom prst="rect">
            <a:avLst/>
          </a:prstGeom>
        </p:spPr>
      </p:pic>
      <p:pic>
        <p:nvPicPr>
          <p:cNvPr id="27" name="Gráfico 26" descr="Marca de insignia1 contorno">
            <a:extLst>
              <a:ext uri="{FF2B5EF4-FFF2-40B4-BE49-F238E27FC236}">
                <a16:creationId xmlns:a16="http://schemas.microsoft.com/office/drawing/2014/main" id="{04D4AD85-A4A1-4D60-8AF4-2F7CB53ED0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86715" y="4882756"/>
            <a:ext cx="222638" cy="222638"/>
          </a:xfrm>
          <a:prstGeom prst="rect">
            <a:avLst/>
          </a:prstGeom>
        </p:spPr>
      </p:pic>
      <p:pic>
        <p:nvPicPr>
          <p:cNvPr id="28" name="Gráfico 27" descr="Marca de insignia1 contorno">
            <a:extLst>
              <a:ext uri="{FF2B5EF4-FFF2-40B4-BE49-F238E27FC236}">
                <a16:creationId xmlns:a16="http://schemas.microsoft.com/office/drawing/2014/main" id="{EA412281-1CD0-44D2-A455-03B19F86A1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0293" y="3326270"/>
            <a:ext cx="222638" cy="222638"/>
          </a:xfrm>
          <a:prstGeom prst="rect">
            <a:avLst/>
          </a:prstGeom>
        </p:spPr>
      </p:pic>
      <p:pic>
        <p:nvPicPr>
          <p:cNvPr id="29" name="Gráfico 28" descr="Marca de insignia1 contorno">
            <a:extLst>
              <a:ext uri="{FF2B5EF4-FFF2-40B4-BE49-F238E27FC236}">
                <a16:creationId xmlns:a16="http://schemas.microsoft.com/office/drawing/2014/main" id="{8997D445-C50B-44E3-A347-CB4E18CC2A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5285" y="3524375"/>
            <a:ext cx="222638" cy="222638"/>
          </a:xfrm>
          <a:prstGeom prst="rect">
            <a:avLst/>
          </a:prstGeom>
        </p:spPr>
      </p:pic>
      <p:pic>
        <p:nvPicPr>
          <p:cNvPr id="30" name="Gráfico 29" descr="Marca de insignia1 contorno">
            <a:extLst>
              <a:ext uri="{FF2B5EF4-FFF2-40B4-BE49-F238E27FC236}">
                <a16:creationId xmlns:a16="http://schemas.microsoft.com/office/drawing/2014/main" id="{BEFF9594-8347-4256-A29D-3C157D1DEC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9" y="3720033"/>
            <a:ext cx="222638" cy="222638"/>
          </a:xfrm>
          <a:prstGeom prst="rect">
            <a:avLst/>
          </a:prstGeom>
        </p:spPr>
      </p:pic>
      <p:pic>
        <p:nvPicPr>
          <p:cNvPr id="31" name="Gráfico 30" descr="Marca de insignia1 contorno">
            <a:extLst>
              <a:ext uri="{FF2B5EF4-FFF2-40B4-BE49-F238E27FC236}">
                <a16:creationId xmlns:a16="http://schemas.microsoft.com/office/drawing/2014/main" id="{2B318581-CCA6-4193-B5D0-2F080496FF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8" y="3918315"/>
            <a:ext cx="222638" cy="222638"/>
          </a:xfrm>
          <a:prstGeom prst="rect">
            <a:avLst/>
          </a:prstGeom>
        </p:spPr>
      </p:pic>
      <p:pic>
        <p:nvPicPr>
          <p:cNvPr id="32" name="Gráfico 31" descr="Marca de insignia1 contorno">
            <a:extLst>
              <a:ext uri="{FF2B5EF4-FFF2-40B4-BE49-F238E27FC236}">
                <a16:creationId xmlns:a16="http://schemas.microsoft.com/office/drawing/2014/main" id="{3112B56E-593F-484E-BC8F-25F9211AE5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3908" y="4114987"/>
            <a:ext cx="222638" cy="222638"/>
          </a:xfrm>
          <a:prstGeom prst="rect">
            <a:avLst/>
          </a:prstGeom>
        </p:spPr>
      </p:pic>
      <p:pic>
        <p:nvPicPr>
          <p:cNvPr id="33" name="Gráfico 32" descr="Marca de insignia1 contorno">
            <a:extLst>
              <a:ext uri="{FF2B5EF4-FFF2-40B4-BE49-F238E27FC236}">
                <a16:creationId xmlns:a16="http://schemas.microsoft.com/office/drawing/2014/main" id="{AF371665-5C17-4F04-A09B-CB00855CFC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52493" y="4496995"/>
            <a:ext cx="222638" cy="222638"/>
          </a:xfrm>
          <a:prstGeom prst="rect">
            <a:avLst/>
          </a:prstGeom>
        </p:spPr>
      </p:pic>
      <p:pic>
        <p:nvPicPr>
          <p:cNvPr id="34" name="Gráfico 33" descr="Marca de insignia1 contorno">
            <a:extLst>
              <a:ext uri="{FF2B5EF4-FFF2-40B4-BE49-F238E27FC236}">
                <a16:creationId xmlns:a16="http://schemas.microsoft.com/office/drawing/2014/main" id="{CC6398B5-87E4-4695-A8AD-A12E126A21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61943" y="3712587"/>
            <a:ext cx="222638" cy="222638"/>
          </a:xfrm>
          <a:prstGeom prst="rect">
            <a:avLst/>
          </a:prstGeom>
        </p:spPr>
      </p:pic>
      <p:pic>
        <p:nvPicPr>
          <p:cNvPr id="35" name="Gráfico 34" descr="Marca de insignia1 contorno">
            <a:extLst>
              <a:ext uri="{FF2B5EF4-FFF2-40B4-BE49-F238E27FC236}">
                <a16:creationId xmlns:a16="http://schemas.microsoft.com/office/drawing/2014/main" id="{4D7A27BE-B841-41E1-8B62-4830F100BA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53819" y="4692101"/>
            <a:ext cx="222638" cy="222638"/>
          </a:xfrm>
          <a:prstGeom prst="rect">
            <a:avLst/>
          </a:prstGeom>
        </p:spPr>
      </p:pic>
      <p:pic>
        <p:nvPicPr>
          <p:cNvPr id="36" name="Gráfico 35" descr="Marca de insignia1 contorno">
            <a:extLst>
              <a:ext uri="{FF2B5EF4-FFF2-40B4-BE49-F238E27FC236}">
                <a16:creationId xmlns:a16="http://schemas.microsoft.com/office/drawing/2014/main" id="{07F42DDE-DBE4-4559-A9E2-9F3501534C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52493" y="4896921"/>
            <a:ext cx="222638" cy="222638"/>
          </a:xfrm>
          <a:prstGeom prst="rect">
            <a:avLst/>
          </a:prstGeom>
        </p:spPr>
      </p:pic>
      <p:pic>
        <p:nvPicPr>
          <p:cNvPr id="37" name="Gráfico 36" descr="Marca de insignia1 contorno">
            <a:extLst>
              <a:ext uri="{FF2B5EF4-FFF2-40B4-BE49-F238E27FC236}">
                <a16:creationId xmlns:a16="http://schemas.microsoft.com/office/drawing/2014/main" id="{C0443053-A7FD-4F98-8755-49FD982F58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35250" y="1990485"/>
            <a:ext cx="222638" cy="222638"/>
          </a:xfrm>
          <a:prstGeom prst="rect">
            <a:avLst/>
          </a:prstGeom>
        </p:spPr>
      </p:pic>
      <p:pic>
        <p:nvPicPr>
          <p:cNvPr id="38" name="Gráfico 37" descr="Marca de insignia1 contorno">
            <a:extLst>
              <a:ext uri="{FF2B5EF4-FFF2-40B4-BE49-F238E27FC236}">
                <a16:creationId xmlns:a16="http://schemas.microsoft.com/office/drawing/2014/main" id="{B1FC7749-7011-448F-AF0A-E339EB5A73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9585" y="4116901"/>
            <a:ext cx="222638" cy="222638"/>
          </a:xfrm>
          <a:prstGeom prst="rect">
            <a:avLst/>
          </a:prstGeom>
        </p:spPr>
      </p:pic>
      <p:pic>
        <p:nvPicPr>
          <p:cNvPr id="39" name="Gráfico 38" descr="Marca de insignia1 contorno">
            <a:extLst>
              <a:ext uri="{FF2B5EF4-FFF2-40B4-BE49-F238E27FC236}">
                <a16:creationId xmlns:a16="http://schemas.microsoft.com/office/drawing/2014/main" id="{EAF044C1-1E53-4FDA-91B4-3C96BB70DB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1632" y="3712109"/>
            <a:ext cx="222638" cy="222638"/>
          </a:xfrm>
          <a:prstGeom prst="rect">
            <a:avLst/>
          </a:prstGeom>
        </p:spPr>
      </p:pic>
      <p:pic>
        <p:nvPicPr>
          <p:cNvPr id="40" name="Gráfico 39" descr="Marca de insignia1 contorno">
            <a:extLst>
              <a:ext uri="{FF2B5EF4-FFF2-40B4-BE49-F238E27FC236}">
                <a16:creationId xmlns:a16="http://schemas.microsoft.com/office/drawing/2014/main" id="{EC84BA8B-D5AA-4D8E-97F0-34EEDCA4A1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0350" y="4110799"/>
            <a:ext cx="222638" cy="222638"/>
          </a:xfrm>
          <a:prstGeom prst="rect">
            <a:avLst/>
          </a:prstGeom>
        </p:spPr>
      </p:pic>
      <p:pic>
        <p:nvPicPr>
          <p:cNvPr id="41" name="Gráfico 40" descr="Marca de insignia1 contorno">
            <a:extLst>
              <a:ext uri="{FF2B5EF4-FFF2-40B4-BE49-F238E27FC236}">
                <a16:creationId xmlns:a16="http://schemas.microsoft.com/office/drawing/2014/main" id="{A57A76F0-9FD3-421B-96BE-39678766B6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0351" y="3906716"/>
            <a:ext cx="222638" cy="222638"/>
          </a:xfrm>
          <a:prstGeom prst="rect">
            <a:avLst/>
          </a:prstGeom>
        </p:spPr>
      </p:pic>
      <p:pic>
        <p:nvPicPr>
          <p:cNvPr id="42" name="Gráfico 41" descr="Marca de insignia1 contorno">
            <a:extLst>
              <a:ext uri="{FF2B5EF4-FFF2-40B4-BE49-F238E27FC236}">
                <a16:creationId xmlns:a16="http://schemas.microsoft.com/office/drawing/2014/main" id="{45D327A1-B7C5-436F-BA6C-3EA7013BB3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1676" y="4695207"/>
            <a:ext cx="222638" cy="222638"/>
          </a:xfrm>
          <a:prstGeom prst="rect">
            <a:avLst/>
          </a:prstGeom>
        </p:spPr>
      </p:pic>
      <p:pic>
        <p:nvPicPr>
          <p:cNvPr id="43" name="Gráfico 42" descr="Marca de insignia1 contorno">
            <a:extLst>
              <a:ext uri="{FF2B5EF4-FFF2-40B4-BE49-F238E27FC236}">
                <a16:creationId xmlns:a16="http://schemas.microsoft.com/office/drawing/2014/main" id="{D4E8ED1D-CF77-4A78-8C50-17DBC2A748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9628" y="4890065"/>
            <a:ext cx="222638" cy="222638"/>
          </a:xfrm>
          <a:prstGeom prst="rect">
            <a:avLst/>
          </a:prstGeom>
        </p:spPr>
      </p:pic>
      <p:pic>
        <p:nvPicPr>
          <p:cNvPr id="44" name="Gráfico 43" descr="Marca de insignia1 contorno">
            <a:extLst>
              <a:ext uri="{FF2B5EF4-FFF2-40B4-BE49-F238E27FC236}">
                <a16:creationId xmlns:a16="http://schemas.microsoft.com/office/drawing/2014/main" id="{3BCD2E67-75BE-4037-A4F6-0FB1BF1433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8242" y="4299185"/>
            <a:ext cx="222638" cy="222638"/>
          </a:xfrm>
          <a:prstGeom prst="rect">
            <a:avLst/>
          </a:prstGeom>
        </p:spPr>
      </p:pic>
      <p:pic>
        <p:nvPicPr>
          <p:cNvPr id="45" name="Gráfico 44" descr="Marca de insignia1 contorno">
            <a:extLst>
              <a:ext uri="{FF2B5EF4-FFF2-40B4-BE49-F238E27FC236}">
                <a16:creationId xmlns:a16="http://schemas.microsoft.com/office/drawing/2014/main" id="{49F4AEF5-A699-4402-A76B-909CE4F77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8242" y="4514391"/>
            <a:ext cx="222638" cy="222638"/>
          </a:xfrm>
          <a:prstGeom prst="rect">
            <a:avLst/>
          </a:prstGeom>
        </p:spPr>
      </p:pic>
      <p:pic>
        <p:nvPicPr>
          <p:cNvPr id="46" name="Gráfico 45" descr="Marca de insignia1 contorno">
            <a:extLst>
              <a:ext uri="{FF2B5EF4-FFF2-40B4-BE49-F238E27FC236}">
                <a16:creationId xmlns:a16="http://schemas.microsoft.com/office/drawing/2014/main" id="{DA712F9E-4359-406C-AA79-DD1A8704C9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36901" y="4689818"/>
            <a:ext cx="222638" cy="222638"/>
          </a:xfrm>
          <a:prstGeom prst="rect">
            <a:avLst/>
          </a:prstGeom>
        </p:spPr>
      </p:pic>
      <p:pic>
        <p:nvPicPr>
          <p:cNvPr id="47" name="Gráfico 46" descr="Marca de insignia1 contorno">
            <a:extLst>
              <a:ext uri="{FF2B5EF4-FFF2-40B4-BE49-F238E27FC236}">
                <a16:creationId xmlns:a16="http://schemas.microsoft.com/office/drawing/2014/main" id="{CA872FC5-E64E-4F7D-B152-9F0BA75550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46194" y="4879247"/>
            <a:ext cx="222638" cy="222638"/>
          </a:xfrm>
          <a:prstGeom prst="rect">
            <a:avLst/>
          </a:prstGeom>
        </p:spPr>
      </p:pic>
      <p:sp>
        <p:nvSpPr>
          <p:cNvPr id="51" name="Rectángulo: esquina doblada 50">
            <a:extLst>
              <a:ext uri="{FF2B5EF4-FFF2-40B4-BE49-F238E27FC236}">
                <a16:creationId xmlns:a16="http://schemas.microsoft.com/office/drawing/2014/main" id="{5CDD7616-ECBF-4D4F-8BA3-A1D800922E7C}"/>
              </a:ext>
            </a:extLst>
          </p:cNvPr>
          <p:cNvSpPr/>
          <p:nvPr/>
        </p:nvSpPr>
        <p:spPr>
          <a:xfrm>
            <a:off x="2196206" y="5830190"/>
            <a:ext cx="906449" cy="830997"/>
          </a:xfrm>
          <a:prstGeom prst="foldedCorne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24F9326-10A5-4D39-89CF-939B6F774CBA}"/>
              </a:ext>
            </a:extLst>
          </p:cNvPr>
          <p:cNvSpPr txBox="1"/>
          <p:nvPr/>
        </p:nvSpPr>
        <p:spPr>
          <a:xfrm>
            <a:off x="2269757" y="5889611"/>
            <a:ext cx="697726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18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993D218-B767-4C02-AFBE-7B5799B0A3A6}"/>
              </a:ext>
            </a:extLst>
          </p:cNvPr>
          <p:cNvSpPr txBox="1"/>
          <p:nvPr/>
        </p:nvSpPr>
        <p:spPr>
          <a:xfrm>
            <a:off x="3118479" y="5797247"/>
            <a:ext cx="68641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1600"/>
              <a:t>RUTAS IMPLEMENTADAS EN EL PRIMER TRIMESTRE DE 2021, QUE BRINDAN COBERTURA AL NODO SURORIENTAL, BENEFICIANDO </a:t>
            </a:r>
            <a:r>
              <a:rPr lang="es-CO" sz="1600" b="1"/>
              <a:t>59000</a:t>
            </a:r>
            <a:r>
              <a:rPr lang="es-CO" sz="1600"/>
              <a:t> USUARIOS DIARIOS EN PROMEDIO CON UNA FLOTA DE </a:t>
            </a:r>
            <a:r>
              <a:rPr lang="es-CO" sz="1600" b="1"/>
              <a:t>311 VEH</a:t>
            </a:r>
            <a:r>
              <a:rPr lang="es-CO" sz="1600"/>
              <a:t>.</a:t>
            </a:r>
          </a:p>
        </p:txBody>
      </p:sp>
      <p:graphicFrame>
        <p:nvGraphicFramePr>
          <p:cNvPr id="53" name="Tabla 53">
            <a:extLst>
              <a:ext uri="{FF2B5EF4-FFF2-40B4-BE49-F238E27FC236}">
                <a16:creationId xmlns:a16="http://schemas.microsoft.com/office/drawing/2014/main" id="{3C37E627-BAD6-4DAB-80D5-0535F9B65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960158"/>
              </p:ext>
            </p:extLst>
          </p:nvPr>
        </p:nvGraphicFramePr>
        <p:xfrm>
          <a:off x="2066636" y="5195454"/>
          <a:ext cx="764426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25">
                  <a:extLst>
                    <a:ext uri="{9D8B030D-6E8A-4147-A177-3AD203B41FA5}">
                      <a16:colId xmlns:a16="http://schemas.microsoft.com/office/drawing/2014/main" val="2359343576"/>
                    </a:ext>
                  </a:extLst>
                </a:gridCol>
                <a:gridCol w="1206498">
                  <a:extLst>
                    <a:ext uri="{9D8B030D-6E8A-4147-A177-3AD203B41FA5}">
                      <a16:colId xmlns:a16="http://schemas.microsoft.com/office/drawing/2014/main" val="3087685056"/>
                    </a:ext>
                  </a:extLst>
                </a:gridCol>
                <a:gridCol w="904874">
                  <a:extLst>
                    <a:ext uri="{9D8B030D-6E8A-4147-A177-3AD203B41FA5}">
                      <a16:colId xmlns:a16="http://schemas.microsoft.com/office/drawing/2014/main" val="1225612655"/>
                    </a:ext>
                  </a:extLst>
                </a:gridCol>
                <a:gridCol w="920747">
                  <a:extLst>
                    <a:ext uri="{9D8B030D-6E8A-4147-A177-3AD203B41FA5}">
                      <a16:colId xmlns:a16="http://schemas.microsoft.com/office/drawing/2014/main" val="3363622642"/>
                    </a:ext>
                  </a:extLst>
                </a:gridCol>
                <a:gridCol w="754519">
                  <a:extLst>
                    <a:ext uri="{9D8B030D-6E8A-4147-A177-3AD203B41FA5}">
                      <a16:colId xmlns:a16="http://schemas.microsoft.com/office/drawing/2014/main" val="1666042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Total localidad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811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51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339207A6-4DCF-4728-B059-E1FCC92E6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4" t="22032" r="60843" b="13333"/>
          <a:stretch/>
        </p:blipFill>
        <p:spPr>
          <a:xfrm>
            <a:off x="867910" y="1217103"/>
            <a:ext cx="4278856" cy="5372964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257079" y="764643"/>
            <a:ext cx="3649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L804 “Juan Rey - Tihuaque”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925D63-50DF-442B-81FC-EDCC7AECDFAA}"/>
              </a:ext>
            </a:extLst>
          </p:cNvPr>
          <p:cNvSpPr txBox="1"/>
          <p:nvPr/>
        </p:nvSpPr>
        <p:spPr>
          <a:xfrm>
            <a:off x="292018" y="912532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*Datos correspondientes a febrero de 2021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5D1F23C-39F0-4800-9D68-A57D41523A62}"/>
              </a:ext>
            </a:extLst>
          </p:cNvPr>
          <p:cNvSpPr txBox="1"/>
          <p:nvPr/>
        </p:nvSpPr>
        <p:spPr>
          <a:xfrm>
            <a:off x="797920" y="3973688"/>
            <a:ext cx="1865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Por: Antigua Vía al Llano.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5D22DF-7847-4A05-9D2C-AAB70C87FD57}"/>
              </a:ext>
            </a:extLst>
          </p:cNvPr>
          <p:cNvSpPr txBox="1"/>
          <p:nvPr/>
        </p:nvSpPr>
        <p:spPr>
          <a:xfrm>
            <a:off x="768434" y="1433258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28-ene-2021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4F3BEA3-05EF-4DD5-AD26-B73A1C7C5848}"/>
              </a:ext>
            </a:extLst>
          </p:cNvPr>
          <p:cNvSpPr txBox="1"/>
          <p:nvPr/>
        </p:nvSpPr>
        <p:spPr>
          <a:xfrm rot="16649867">
            <a:off x="2615268" y="3701609"/>
            <a:ext cx="1552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Av. Los Cerros</a:t>
            </a:r>
            <a:endParaRPr kumimoji="0" lang="es-CO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FDB6E2E-2295-4004-98CD-BB96CC688DD3}"/>
              </a:ext>
            </a:extLst>
          </p:cNvPr>
          <p:cNvSpPr txBox="1"/>
          <p:nvPr/>
        </p:nvSpPr>
        <p:spPr>
          <a:xfrm>
            <a:off x="3007338" y="2004998"/>
            <a:ext cx="930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Juan Rey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17B88C88-112A-4C11-90DA-707394E8AA30}"/>
              </a:ext>
            </a:extLst>
          </p:cNvPr>
          <p:cNvSpPr/>
          <p:nvPr/>
        </p:nvSpPr>
        <p:spPr>
          <a:xfrm>
            <a:off x="2932819" y="2057379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2F859E3-4E47-4D40-A538-572EF90EE2A0}"/>
              </a:ext>
            </a:extLst>
          </p:cNvPr>
          <p:cNvSpPr/>
          <p:nvPr/>
        </p:nvSpPr>
        <p:spPr>
          <a:xfrm>
            <a:off x="4055735" y="6070324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4BD7C97-74CF-47CB-9520-F716EC3DD8F8}"/>
              </a:ext>
            </a:extLst>
          </p:cNvPr>
          <p:cNvSpPr txBox="1"/>
          <p:nvPr/>
        </p:nvSpPr>
        <p:spPr>
          <a:xfrm>
            <a:off x="4157635" y="5877052"/>
            <a:ext cx="930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Tihuaque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7C442CE-33CA-4FC5-9F44-D497832DD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0" t="14666" r="32152" b="4569"/>
          <a:stretch/>
        </p:blipFill>
        <p:spPr>
          <a:xfrm>
            <a:off x="5651669" y="1706601"/>
            <a:ext cx="5820261" cy="4545698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6ECF209B-036B-40E9-B19B-CC77512C9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 rot="20319895">
            <a:off x="4545070" y="1472516"/>
            <a:ext cx="267648" cy="3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55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66" y="1208598"/>
            <a:ext cx="4843351" cy="51214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91477" y="5880234"/>
            <a:ext cx="225022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HG709 CERROS DE ORIENTE-LAS DELICIAS</a:t>
            </a:r>
            <a:endParaRPr kumimoji="0" lang="es-C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487EA1C-9240-402D-AEF8-9521EC7CB546}"/>
              </a:ext>
            </a:extLst>
          </p:cNvPr>
          <p:cNvSpPr txBox="1">
            <a:spLocks/>
          </p:cNvSpPr>
          <p:nvPr/>
        </p:nvSpPr>
        <p:spPr>
          <a:xfrm>
            <a:off x="336008" y="62635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1B0319-4AFA-4EA6-9339-2789ADC01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" t="10783" r="50000" b="4116"/>
          <a:stretch/>
        </p:blipFill>
        <p:spPr>
          <a:xfrm>
            <a:off x="7428906" y="1314237"/>
            <a:ext cx="2313549" cy="23114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6EEA50-9F87-4ABF-80EE-5D7CC104D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1015" r="2109" b="4000"/>
          <a:stretch/>
        </p:blipFill>
        <p:spPr>
          <a:xfrm>
            <a:off x="7426799" y="3911049"/>
            <a:ext cx="2315656" cy="2311452"/>
          </a:xfrm>
          <a:prstGeom prst="rect">
            <a:avLst/>
          </a:prstGeom>
        </p:spPr>
      </p:pic>
      <p:sp>
        <p:nvSpPr>
          <p:cNvPr id="11" name="9 CuadroTexto">
            <a:extLst>
              <a:ext uri="{FF2B5EF4-FFF2-40B4-BE49-F238E27FC236}">
                <a16:creationId xmlns:a16="http://schemas.microsoft.com/office/drawing/2014/main" id="{1C2DC39A-3203-4071-81A1-CFEBF81814FD}"/>
              </a:ext>
            </a:extLst>
          </p:cNvPr>
          <p:cNvSpPr txBox="1"/>
          <p:nvPr/>
        </p:nvSpPr>
        <p:spPr>
          <a:xfrm>
            <a:off x="689573" y="870044"/>
            <a:ext cx="550668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HG709: CERROS DE ORIENTE – LAS DELICIAS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8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487EA1C-9240-402D-AEF8-9521EC7CB546}"/>
              </a:ext>
            </a:extLst>
          </p:cNvPr>
          <p:cNvSpPr txBox="1">
            <a:spLocks/>
          </p:cNvSpPr>
          <p:nvPr/>
        </p:nvSpPr>
        <p:spPr>
          <a:xfrm>
            <a:off x="603701" y="208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4F4A98-D8F1-4A36-B729-78ADFB193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5" y="1001555"/>
            <a:ext cx="4533931" cy="560690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C8D86F-D595-4C8F-A292-F92D88A343A5}"/>
              </a:ext>
            </a:extLst>
          </p:cNvPr>
          <p:cNvSpPr txBox="1"/>
          <p:nvPr/>
        </p:nvSpPr>
        <p:spPr>
          <a:xfrm>
            <a:off x="1582070" y="6146797"/>
            <a:ext cx="11222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FH408</a:t>
            </a:r>
            <a:endParaRPr kumimoji="0" lang="es-CO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514078-099F-453A-8E57-CB9833D96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" t="10783" r="50000" b="3639"/>
          <a:stretch/>
        </p:blipFill>
        <p:spPr>
          <a:xfrm>
            <a:off x="7662272" y="1264114"/>
            <a:ext cx="2356504" cy="23643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E76FF3-7E93-4DD7-B055-EC0AC93E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0667" r="2174" b="3638"/>
          <a:stretch/>
        </p:blipFill>
        <p:spPr>
          <a:xfrm>
            <a:off x="7662272" y="3821320"/>
            <a:ext cx="2459965" cy="2479366"/>
          </a:xfrm>
          <a:prstGeom prst="rect">
            <a:avLst/>
          </a:prstGeom>
        </p:spPr>
      </p:pic>
      <p:sp>
        <p:nvSpPr>
          <p:cNvPr id="10" name="9 CuadroTexto">
            <a:extLst>
              <a:ext uri="{FF2B5EF4-FFF2-40B4-BE49-F238E27FC236}">
                <a16:creationId xmlns:a16="http://schemas.microsoft.com/office/drawing/2014/main" id="{847629D7-B15A-4F11-91BC-6E301366E5F2}"/>
              </a:ext>
            </a:extLst>
          </p:cNvPr>
          <p:cNvSpPr txBox="1"/>
          <p:nvPr/>
        </p:nvSpPr>
        <p:spPr>
          <a:xfrm>
            <a:off x="713427" y="663001"/>
            <a:ext cx="550668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FH408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: TIERRA BUENA – DIANA TURABAY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8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 CuadroTexto">
            <a:extLst>
              <a:ext uri="{FF2B5EF4-FFF2-40B4-BE49-F238E27FC236}">
                <a16:creationId xmlns:a16="http://schemas.microsoft.com/office/drawing/2014/main" id="{BCFCEFCE-69FE-4088-B4A4-701D7BBEBCF5}"/>
              </a:ext>
            </a:extLst>
          </p:cNvPr>
          <p:cNvSpPr txBox="1"/>
          <p:nvPr/>
        </p:nvSpPr>
        <p:spPr>
          <a:xfrm>
            <a:off x="337351" y="714107"/>
            <a:ext cx="1002645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HB609: ARBORIZADORA ALTA – UNICENTRO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73E829-BE1A-7B4C-81C1-EC0EA33E1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8" y="1193730"/>
            <a:ext cx="4558939" cy="54022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C2A1DC-CB3F-4169-8355-AC1DEF879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04" t="10651" r="1953" b="3543"/>
          <a:stretch/>
        </p:blipFill>
        <p:spPr>
          <a:xfrm>
            <a:off x="7292761" y="4026823"/>
            <a:ext cx="2551898" cy="256915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86A64E7-6924-453B-B275-40B7CC7168DD}"/>
              </a:ext>
            </a:extLst>
          </p:cNvPr>
          <p:cNvSpPr txBox="1">
            <a:spLocks/>
          </p:cNvSpPr>
          <p:nvPr/>
        </p:nvSpPr>
        <p:spPr>
          <a:xfrm>
            <a:off x="336008" y="62635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7AC6F9-ABB6-4E99-A37C-B951EA9BD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59" t="12071" r="26243" b="29971"/>
          <a:stretch/>
        </p:blipFill>
        <p:spPr>
          <a:xfrm>
            <a:off x="7292761" y="1380161"/>
            <a:ext cx="2472676" cy="24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0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B53DFD-207D-4344-8771-2A8852CEC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9" y="1380407"/>
            <a:ext cx="4522608" cy="5159976"/>
          </a:xfrm>
          <a:prstGeom prst="rect">
            <a:avLst/>
          </a:prstGeom>
        </p:spPr>
      </p:pic>
      <p:sp>
        <p:nvSpPr>
          <p:cNvPr id="4" name="9 CuadroTexto">
            <a:extLst>
              <a:ext uri="{FF2B5EF4-FFF2-40B4-BE49-F238E27FC236}">
                <a16:creationId xmlns:a16="http://schemas.microsoft.com/office/drawing/2014/main" id="{4171FDFD-8D3D-4194-9FA4-1C3EC0862F8B}"/>
              </a:ext>
            </a:extLst>
          </p:cNvPr>
          <p:cNvSpPr txBox="1"/>
          <p:nvPr/>
        </p:nvSpPr>
        <p:spPr>
          <a:xfrm>
            <a:off x="774673" y="892257"/>
            <a:ext cx="532132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HL616: MADELENA – LOS LACHES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99A384-4605-4FD0-B41A-7F6DE97D9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" t="11015" r="50000" b="4631"/>
          <a:stretch/>
        </p:blipFill>
        <p:spPr>
          <a:xfrm>
            <a:off x="7444177" y="1162050"/>
            <a:ext cx="2648185" cy="2622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43F938-D38B-4B89-B7F9-FBD5E6F3E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783" r="2109" b="3981"/>
          <a:stretch/>
        </p:blipFill>
        <p:spPr>
          <a:xfrm>
            <a:off x="7444177" y="3884195"/>
            <a:ext cx="2648185" cy="2683339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850DD39-FC11-4A7D-B971-D59939A5CB3D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</p:spTree>
    <p:extLst>
      <p:ext uri="{BB962C8B-B14F-4D97-AF65-F5344CB8AC3E}">
        <p14:creationId xmlns:p14="http://schemas.microsoft.com/office/powerpoint/2010/main" val="4053101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 CuadroTexto">
            <a:extLst>
              <a:ext uri="{FF2B5EF4-FFF2-40B4-BE49-F238E27FC236}">
                <a16:creationId xmlns:a16="http://schemas.microsoft.com/office/drawing/2014/main" id="{BCFCEFCE-69FE-4088-B4A4-701D7BBEBCF5}"/>
              </a:ext>
            </a:extLst>
          </p:cNvPr>
          <p:cNvSpPr txBox="1"/>
          <p:nvPr/>
        </p:nvSpPr>
        <p:spPr>
          <a:xfrm>
            <a:off x="1175351" y="895953"/>
            <a:ext cx="559916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HA617: MADELENA – CENTRO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CC349F-B0FB-2548-84F7-F71FEFD32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2" y="1296063"/>
            <a:ext cx="4420305" cy="51335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F4F9E2-5E10-48C2-B21F-308D4F041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39" t="10667" r="38044" b="45391"/>
          <a:stretch/>
        </p:blipFill>
        <p:spPr>
          <a:xfrm>
            <a:off x="7332617" y="1017766"/>
            <a:ext cx="2686026" cy="2686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CD9D88-B60A-4C6D-9067-62CC7E274E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39" t="52492" r="38174" b="3769"/>
          <a:stretch/>
        </p:blipFill>
        <p:spPr>
          <a:xfrm>
            <a:off x="7332617" y="3853037"/>
            <a:ext cx="2686026" cy="268785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682FCC-EC34-4AE6-A810-14A53F25072B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</p:spTree>
    <p:extLst>
      <p:ext uri="{BB962C8B-B14F-4D97-AF65-F5344CB8AC3E}">
        <p14:creationId xmlns:p14="http://schemas.microsoft.com/office/powerpoint/2010/main" val="3149733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 CuadroTexto">
            <a:extLst>
              <a:ext uri="{FF2B5EF4-FFF2-40B4-BE49-F238E27FC236}">
                <a16:creationId xmlns:a16="http://schemas.microsoft.com/office/drawing/2014/main" id="{BCFCEFCE-69FE-4088-B4A4-701D7BBEBCF5}"/>
              </a:ext>
            </a:extLst>
          </p:cNvPr>
          <p:cNvSpPr txBox="1"/>
          <p:nvPr/>
        </p:nvSpPr>
        <p:spPr>
          <a:xfrm>
            <a:off x="400963" y="736351"/>
            <a:ext cx="6906286" cy="4404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26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HA618: SANTO DOMINGO – GERMANIA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588005-33B6-D848-9AB9-80A6FE419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95" y="1176793"/>
            <a:ext cx="4486806" cy="53402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AFFC025-56CF-4EF9-A078-DBF546AF2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3" t="10737" r="50000" b="3798"/>
          <a:stretch/>
        </p:blipFill>
        <p:spPr>
          <a:xfrm>
            <a:off x="7362906" y="1176793"/>
            <a:ext cx="2568271" cy="25803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67047B-F359-48C0-B7F8-263A89EFF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1014" r="2109" b="3999"/>
          <a:stretch/>
        </p:blipFill>
        <p:spPr>
          <a:xfrm>
            <a:off x="7354955" y="3953428"/>
            <a:ext cx="2568271" cy="256360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62F22AC-5DD6-410D-B8F9-F4F683F00EF4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</p:spTree>
    <p:extLst>
      <p:ext uri="{BB962C8B-B14F-4D97-AF65-F5344CB8AC3E}">
        <p14:creationId xmlns:p14="http://schemas.microsoft.com/office/powerpoint/2010/main" val="3223009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 CuadroTexto">
            <a:extLst>
              <a:ext uri="{FF2B5EF4-FFF2-40B4-BE49-F238E27FC236}">
                <a16:creationId xmlns:a16="http://schemas.microsoft.com/office/drawing/2014/main" id="{BCFCEFCE-69FE-4088-B4A4-701D7BBEBCF5}"/>
              </a:ext>
            </a:extLst>
          </p:cNvPr>
          <p:cNvSpPr txBox="1"/>
          <p:nvPr/>
        </p:nvSpPr>
        <p:spPr>
          <a:xfrm>
            <a:off x="965503" y="784059"/>
            <a:ext cx="600513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HA619: ISLA DEL SOL – CENTRO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9E7A11-F6D4-2547-9B40-01560104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35" y="1304013"/>
            <a:ext cx="4523004" cy="52527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3AA5B9A-B6A1-411E-84E4-B732AB383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04" t="10551" r="38109" b="45507"/>
          <a:stretch/>
        </p:blipFill>
        <p:spPr>
          <a:xfrm>
            <a:off x="7499600" y="1009816"/>
            <a:ext cx="2612529" cy="26263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AE6868-BE91-4BF9-BCF3-6A0339027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12" t="52492" r="38174" b="3974"/>
          <a:stretch/>
        </p:blipFill>
        <p:spPr>
          <a:xfrm>
            <a:off x="7499600" y="3856383"/>
            <a:ext cx="2703402" cy="270040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A11178C-EB6C-4680-A365-C99E34D819EB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</p:spTree>
    <p:extLst>
      <p:ext uri="{BB962C8B-B14F-4D97-AF65-F5344CB8AC3E}">
        <p14:creationId xmlns:p14="http://schemas.microsoft.com/office/powerpoint/2010/main" val="1710792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FB812D-2A93-4A52-8D15-42266734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" t="14418" r="64942" b="8373"/>
          <a:stretch/>
        </p:blipFill>
        <p:spPr>
          <a:xfrm>
            <a:off x="976695" y="1136527"/>
            <a:ext cx="4097180" cy="562092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336227" y="700298"/>
            <a:ext cx="5565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LA805 “Gaviotas – 7 de Agosto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CD06BD-5A04-4124-A868-AB1826A5C920}"/>
              </a:ext>
            </a:extLst>
          </p:cNvPr>
          <p:cNvSpPr txBox="1"/>
          <p:nvPr/>
        </p:nvSpPr>
        <p:spPr>
          <a:xfrm>
            <a:off x="976695" y="2844225"/>
            <a:ext cx="2081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Por: Av. Los Cerros, AK 10, AK 7, KR 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3BB63DA-0CC7-4418-BED5-3C5F249F4967}"/>
              </a:ext>
            </a:extLst>
          </p:cNvPr>
          <p:cNvSpPr txBox="1"/>
          <p:nvPr/>
        </p:nvSpPr>
        <p:spPr>
          <a:xfrm>
            <a:off x="829619" y="124305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22-feb-2021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D75981AF-3746-4E53-A9A3-BFD67DFD9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507177">
            <a:off x="4672826" y="1313572"/>
            <a:ext cx="267648" cy="39600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F00974F-6663-451C-93CD-D1591C8FAC26}"/>
              </a:ext>
            </a:extLst>
          </p:cNvPr>
          <p:cNvSpPr txBox="1"/>
          <p:nvPr/>
        </p:nvSpPr>
        <p:spPr>
          <a:xfrm rot="18065337">
            <a:off x="3621399" y="3719527"/>
            <a:ext cx="599688" cy="25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AK 10</a:t>
            </a:r>
            <a:endParaRPr kumimoji="0" lang="es-CO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F5286AD-6349-4D53-9B9F-1E06F44A587D}"/>
              </a:ext>
            </a:extLst>
          </p:cNvPr>
          <p:cNvSpPr/>
          <p:nvPr/>
        </p:nvSpPr>
        <p:spPr>
          <a:xfrm>
            <a:off x="3772205" y="6137340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F890A4F-C6B5-44B1-BDBE-20DB29A1AD73}"/>
              </a:ext>
            </a:extLst>
          </p:cNvPr>
          <p:cNvSpPr txBox="1"/>
          <p:nvPr/>
        </p:nvSpPr>
        <p:spPr>
          <a:xfrm>
            <a:off x="3718259" y="5927443"/>
            <a:ext cx="930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Gaviotas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6931FE6-2284-474A-A1FC-7DD195F0F57A}"/>
              </a:ext>
            </a:extLst>
          </p:cNvPr>
          <p:cNvSpPr/>
          <p:nvPr/>
        </p:nvSpPr>
        <p:spPr>
          <a:xfrm>
            <a:off x="4339139" y="1243051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2AE558-CDFC-463B-87FB-BEB751A2D8DF}"/>
              </a:ext>
            </a:extLst>
          </p:cNvPr>
          <p:cNvSpPr txBox="1"/>
          <p:nvPr/>
        </p:nvSpPr>
        <p:spPr>
          <a:xfrm>
            <a:off x="3343888" y="1200403"/>
            <a:ext cx="10256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7 de Agosto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E76A84-41B5-42AC-8D1D-0F37CC113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" t="10924" r="50000" b="4001"/>
          <a:stretch/>
        </p:blipFill>
        <p:spPr>
          <a:xfrm>
            <a:off x="7463904" y="1296000"/>
            <a:ext cx="2312409" cy="23159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44AF61E-D257-4782-801F-D79793C8CC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1246" r="2174" b="4116"/>
          <a:stretch/>
        </p:blipFill>
        <p:spPr>
          <a:xfrm>
            <a:off x="7463904" y="3926279"/>
            <a:ext cx="2443420" cy="24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7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7" y="-11223"/>
            <a:ext cx="10815783" cy="6515100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51006" y="-11223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-107923" y="103358"/>
            <a:ext cx="285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>
                <a:solidFill>
                  <a:schemeClr val="bg1"/>
                </a:solidFill>
              </a:rPr>
              <a:t>Contexto ciudad</a:t>
            </a:r>
          </a:p>
        </p:txBody>
      </p:sp>
      <p:sp>
        <p:nvSpPr>
          <p:cNvPr id="18" name="Oval 85">
            <a:extLst>
              <a:ext uri="{FF2B5EF4-FFF2-40B4-BE49-F238E27FC236}">
                <a16:creationId xmlns:a16="http://schemas.microsoft.com/office/drawing/2014/main" id="{B0A8352B-CD59-41E0-AC72-997D4E00EF7B}"/>
              </a:ext>
            </a:extLst>
          </p:cNvPr>
          <p:cNvSpPr/>
          <p:nvPr/>
        </p:nvSpPr>
        <p:spPr>
          <a:xfrm>
            <a:off x="1262788" y="1629869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oup 99">
            <a:extLst>
              <a:ext uri="{FF2B5EF4-FFF2-40B4-BE49-F238E27FC236}">
                <a16:creationId xmlns:a16="http://schemas.microsoft.com/office/drawing/2014/main" id="{C97821E1-AE94-475D-8050-359C26EF6C20}"/>
              </a:ext>
            </a:extLst>
          </p:cNvPr>
          <p:cNvGrpSpPr/>
          <p:nvPr/>
        </p:nvGrpSpPr>
        <p:grpSpPr>
          <a:xfrm>
            <a:off x="1376217" y="1777028"/>
            <a:ext cx="203415" cy="178325"/>
            <a:chOff x="8440738" y="2917826"/>
            <a:chExt cx="360363" cy="315913"/>
          </a:xfrm>
        </p:grpSpPr>
        <p:sp>
          <p:nvSpPr>
            <p:cNvPr id="20" name="Freeform 61">
              <a:extLst>
                <a:ext uri="{FF2B5EF4-FFF2-40B4-BE49-F238E27FC236}">
                  <a16:creationId xmlns:a16="http://schemas.microsoft.com/office/drawing/2014/main" id="{942A329C-B5EE-4C1D-B26F-E7622BF6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62">
              <a:extLst>
                <a:ext uri="{FF2B5EF4-FFF2-40B4-BE49-F238E27FC236}">
                  <a16:creationId xmlns:a16="http://schemas.microsoft.com/office/drawing/2014/main" id="{2B4CE555-D4DD-4D28-B959-2D8962B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3">
              <a:extLst>
                <a:ext uri="{FF2B5EF4-FFF2-40B4-BE49-F238E27FC236}">
                  <a16:creationId xmlns:a16="http://schemas.microsoft.com/office/drawing/2014/main" id="{EE84AF2E-F12F-4FEA-846F-61F44C357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Oval 64">
              <a:extLst>
                <a:ext uri="{FF2B5EF4-FFF2-40B4-BE49-F238E27FC236}">
                  <a16:creationId xmlns:a16="http://schemas.microsoft.com/office/drawing/2014/main" id="{A158E5DC-380C-4AD3-AB52-D2B9051D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Oval 65">
              <a:extLst>
                <a:ext uri="{FF2B5EF4-FFF2-40B4-BE49-F238E27FC236}">
                  <a16:creationId xmlns:a16="http://schemas.microsoft.com/office/drawing/2014/main" id="{6664E6BF-540F-4F61-BF3B-CA3D384E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Oval 66">
              <a:extLst>
                <a:ext uri="{FF2B5EF4-FFF2-40B4-BE49-F238E27FC236}">
                  <a16:creationId xmlns:a16="http://schemas.microsoft.com/office/drawing/2014/main" id="{8DDE7676-049A-4B88-B79B-51E47615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32184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A4D863-83A6-43BE-AFC6-C70249130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t="16744" r="40087" b="21086"/>
          <a:stretch/>
        </p:blipFill>
        <p:spPr>
          <a:xfrm>
            <a:off x="505593" y="1726417"/>
            <a:ext cx="6818659" cy="478858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635559" y="1138772"/>
            <a:ext cx="6558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LH613 “Horacio Orjuela - Perdomo”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9A9BF1-EC4C-4713-ABBB-A1718A5A3D7B}"/>
              </a:ext>
            </a:extLst>
          </p:cNvPr>
          <p:cNvSpPr txBox="1"/>
          <p:nvPr/>
        </p:nvSpPr>
        <p:spPr>
          <a:xfrm>
            <a:off x="5152735" y="5930228"/>
            <a:ext cx="21715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Por: TV 1A, Molinos, Av. Villavicencio 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04726F9-DD20-4D70-97C9-3C789AE72738}"/>
              </a:ext>
            </a:extLst>
          </p:cNvPr>
          <p:cNvSpPr txBox="1"/>
          <p:nvPr/>
        </p:nvSpPr>
        <p:spPr>
          <a:xfrm>
            <a:off x="381648" y="3889877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12-ene-2021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5A9C498A-5D16-4D47-8DC3-31F07A22B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1704110">
            <a:off x="6582564" y="1797191"/>
            <a:ext cx="267648" cy="39600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E940B329-417E-4B09-B709-DC2E0AC355EC}"/>
              </a:ext>
            </a:extLst>
          </p:cNvPr>
          <p:cNvSpPr txBox="1"/>
          <p:nvPr/>
        </p:nvSpPr>
        <p:spPr>
          <a:xfrm>
            <a:off x="6436134" y="4200518"/>
            <a:ext cx="93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Horacio Orjuela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274D5C60-22B6-40EE-AB3A-A8F36011C97A}"/>
              </a:ext>
            </a:extLst>
          </p:cNvPr>
          <p:cNvSpPr/>
          <p:nvPr/>
        </p:nvSpPr>
        <p:spPr>
          <a:xfrm>
            <a:off x="6759620" y="4613220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55CBEEF-B078-412B-8E14-DA19CEB975F5}"/>
              </a:ext>
            </a:extLst>
          </p:cNvPr>
          <p:cNvSpPr txBox="1"/>
          <p:nvPr/>
        </p:nvSpPr>
        <p:spPr>
          <a:xfrm>
            <a:off x="463094" y="2173549"/>
            <a:ext cx="930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Perdomo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819A3EF-641F-425C-886D-23B43DBFB96D}"/>
              </a:ext>
            </a:extLst>
          </p:cNvPr>
          <p:cNvSpPr/>
          <p:nvPr/>
        </p:nvSpPr>
        <p:spPr>
          <a:xfrm>
            <a:off x="1166060" y="2313872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839FFD-3C06-463A-BD32-5D87E5A14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" t="11040" r="50057" b="4115"/>
          <a:stretch/>
        </p:blipFill>
        <p:spPr>
          <a:xfrm>
            <a:off x="8403886" y="1308049"/>
            <a:ext cx="2506427" cy="25064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4EFAC5-F8D6-484D-9CED-2AEA6D669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1247" r="2174" b="4159"/>
          <a:stretch/>
        </p:blipFill>
        <p:spPr>
          <a:xfrm>
            <a:off x="8403887" y="4021258"/>
            <a:ext cx="2506426" cy="24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1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D7A244-BE19-479E-AB96-B1483701D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2" t="15348" r="51861" b="7907"/>
          <a:stretch/>
        </p:blipFill>
        <p:spPr>
          <a:xfrm>
            <a:off x="759374" y="1119085"/>
            <a:ext cx="5117906" cy="555562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562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23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j-ea"/>
                <a:cs typeface="+mj-cs"/>
              </a:rPr>
              <a:t>Nuevas rutas del componente zonal en la vigencia 2021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215771" y="754374"/>
            <a:ext cx="646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7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Ruta DL205 “Bachué – Bosque San Carlos”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B14BF09-5F6B-4EDD-937A-322DDEA4607C}"/>
              </a:ext>
            </a:extLst>
          </p:cNvPr>
          <p:cNvSpPr txBox="1"/>
          <p:nvPr/>
        </p:nvSpPr>
        <p:spPr>
          <a:xfrm>
            <a:off x="929495" y="3136612"/>
            <a:ext cx="21715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Por: KR 24, Kr 27, Cl 72, Av. Cali, Kr 94.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A6C7F20-0091-4A39-B861-BFF2DD726059}"/>
              </a:ext>
            </a:extLst>
          </p:cNvPr>
          <p:cNvSpPr txBox="1"/>
          <p:nvPr/>
        </p:nvSpPr>
        <p:spPr>
          <a:xfrm>
            <a:off x="759374" y="1755159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Inicio operación: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22-feb-2021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10F8E83C-19F4-44F0-B39F-A982DB304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835671">
            <a:off x="5325054" y="1158907"/>
            <a:ext cx="267648" cy="39600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562586F-8F82-4D39-B87C-E86488BA0297}"/>
              </a:ext>
            </a:extLst>
          </p:cNvPr>
          <p:cNvSpPr txBox="1"/>
          <p:nvPr/>
        </p:nvSpPr>
        <p:spPr>
          <a:xfrm>
            <a:off x="3318327" y="6152451"/>
            <a:ext cx="93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Bosque San Carlos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35A504B-0A52-49F4-8B56-22DEEFDB2BE1}"/>
              </a:ext>
            </a:extLst>
          </p:cNvPr>
          <p:cNvSpPr/>
          <p:nvPr/>
        </p:nvSpPr>
        <p:spPr>
          <a:xfrm>
            <a:off x="3654365" y="6039840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06CF30A-A047-4F56-9B15-28C5DE1FA41D}"/>
              </a:ext>
            </a:extLst>
          </p:cNvPr>
          <p:cNvSpPr txBox="1"/>
          <p:nvPr/>
        </p:nvSpPr>
        <p:spPr>
          <a:xfrm>
            <a:off x="3811764" y="1219434"/>
            <a:ext cx="930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Bachué</a:t>
            </a:r>
            <a:endParaRPr kumimoji="0" lang="es-CO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DAB6D16-380D-455A-9A1C-6AA3F85EF6E4}"/>
              </a:ext>
            </a:extLst>
          </p:cNvPr>
          <p:cNvSpPr/>
          <p:nvPr/>
        </p:nvSpPr>
        <p:spPr>
          <a:xfrm>
            <a:off x="4049256" y="1492699"/>
            <a:ext cx="149038" cy="105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9B75EF-CB4A-4146-B14E-53CE4C23B6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52" t="41519" r="50303" b="43680"/>
          <a:stretch/>
        </p:blipFill>
        <p:spPr>
          <a:xfrm>
            <a:off x="7422184" y="1356911"/>
            <a:ext cx="2357706" cy="23803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3A0B321-33D8-4ED6-8F6E-4EE392E469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93" t="41505" r="41286" b="44060"/>
          <a:stretch/>
        </p:blipFill>
        <p:spPr>
          <a:xfrm>
            <a:off x="7422184" y="4008214"/>
            <a:ext cx="2357706" cy="23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8A79C8F-467E-4189-BDC8-E1DD8190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299" y="1606076"/>
            <a:ext cx="4110511" cy="5192038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0FA7E3F-BFE7-4D86-94D1-69AAB8719CB6}"/>
              </a:ext>
            </a:extLst>
          </p:cNvPr>
          <p:cNvGraphicFramePr>
            <a:graphicFrameLocks noGrp="1"/>
          </p:cNvGraphicFramePr>
          <p:nvPr/>
        </p:nvGraphicFramePr>
        <p:xfrm>
          <a:off x="6403108" y="1127952"/>
          <a:ext cx="4911596" cy="431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964">
                  <a:extLst>
                    <a:ext uri="{9D8B030D-6E8A-4147-A177-3AD203B41FA5}">
                      <a16:colId xmlns:a16="http://schemas.microsoft.com/office/drawing/2014/main" val="3225818441"/>
                    </a:ext>
                  </a:extLst>
                </a:gridCol>
                <a:gridCol w="317140">
                  <a:extLst>
                    <a:ext uri="{9D8B030D-6E8A-4147-A177-3AD203B41FA5}">
                      <a16:colId xmlns:a16="http://schemas.microsoft.com/office/drawing/2014/main" val="1193622242"/>
                    </a:ext>
                  </a:extLst>
                </a:gridCol>
                <a:gridCol w="471873">
                  <a:extLst>
                    <a:ext uri="{9D8B030D-6E8A-4147-A177-3AD203B41FA5}">
                      <a16:colId xmlns:a16="http://schemas.microsoft.com/office/drawing/2014/main" val="775432559"/>
                    </a:ext>
                  </a:extLst>
                </a:gridCol>
                <a:gridCol w="435334">
                  <a:extLst>
                    <a:ext uri="{9D8B030D-6E8A-4147-A177-3AD203B41FA5}">
                      <a16:colId xmlns:a16="http://schemas.microsoft.com/office/drawing/2014/main" val="3913968928"/>
                    </a:ext>
                  </a:extLst>
                </a:gridCol>
                <a:gridCol w="384119">
                  <a:extLst>
                    <a:ext uri="{9D8B030D-6E8A-4147-A177-3AD203B41FA5}">
                      <a16:colId xmlns:a16="http://schemas.microsoft.com/office/drawing/2014/main" val="168249065"/>
                    </a:ext>
                  </a:extLst>
                </a:gridCol>
                <a:gridCol w="505799">
                  <a:extLst>
                    <a:ext uri="{9D8B030D-6E8A-4147-A177-3AD203B41FA5}">
                      <a16:colId xmlns:a16="http://schemas.microsoft.com/office/drawing/2014/main" val="27137983"/>
                    </a:ext>
                  </a:extLst>
                </a:gridCol>
                <a:gridCol w="462179">
                  <a:extLst>
                    <a:ext uri="{9D8B030D-6E8A-4147-A177-3AD203B41FA5}">
                      <a16:colId xmlns:a16="http://schemas.microsoft.com/office/drawing/2014/main" val="3503963129"/>
                    </a:ext>
                  </a:extLst>
                </a:gridCol>
                <a:gridCol w="532644">
                  <a:extLst>
                    <a:ext uri="{9D8B030D-6E8A-4147-A177-3AD203B41FA5}">
                      <a16:colId xmlns:a16="http://schemas.microsoft.com/office/drawing/2014/main" val="2724315814"/>
                    </a:ext>
                  </a:extLst>
                </a:gridCol>
                <a:gridCol w="384119">
                  <a:extLst>
                    <a:ext uri="{9D8B030D-6E8A-4147-A177-3AD203B41FA5}">
                      <a16:colId xmlns:a16="http://schemas.microsoft.com/office/drawing/2014/main" val="4141077251"/>
                    </a:ext>
                  </a:extLst>
                </a:gridCol>
                <a:gridCol w="435334">
                  <a:extLst>
                    <a:ext uri="{9D8B030D-6E8A-4147-A177-3AD203B41FA5}">
                      <a16:colId xmlns:a16="http://schemas.microsoft.com/office/drawing/2014/main" val="3491010361"/>
                    </a:ext>
                  </a:extLst>
                </a:gridCol>
                <a:gridCol w="425091">
                  <a:extLst>
                    <a:ext uri="{9D8B030D-6E8A-4147-A177-3AD203B41FA5}">
                      <a16:colId xmlns:a16="http://schemas.microsoft.com/office/drawing/2014/main" val="122958132"/>
                    </a:ext>
                  </a:extLst>
                </a:gridCol>
              </a:tblGrid>
              <a:tr h="2157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HA704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H704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RICAURTE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27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MEISSEN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KE 6 ESTE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016926"/>
                  </a:ext>
                </a:extLst>
              </a:tr>
              <a:tr h="21578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A704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GERMANIA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KE 6 ESTE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MEISSEN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LAS NIEVES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 19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93171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C4B56E4E-39FF-4BCA-8555-14D9A69FC928}"/>
              </a:ext>
            </a:extLst>
          </p:cNvPr>
          <p:cNvSpPr txBox="1"/>
          <p:nvPr/>
        </p:nvSpPr>
        <p:spPr>
          <a:xfrm>
            <a:off x="9766463" y="6345140"/>
            <a:ext cx="65403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HA704</a:t>
            </a:r>
            <a:endParaRPr kumimoji="0" lang="es-CO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4A5D31-4739-428C-B2BE-6A52B55FF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190" y="1606076"/>
            <a:ext cx="3811568" cy="5081222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5A4C8EF-3B1A-40C6-9371-8D0556459335}"/>
              </a:ext>
            </a:extLst>
          </p:cNvPr>
          <p:cNvGraphicFramePr>
            <a:graphicFrameLocks noGrp="1"/>
          </p:cNvGraphicFramePr>
          <p:nvPr/>
        </p:nvGraphicFramePr>
        <p:xfrm>
          <a:off x="745118" y="1127952"/>
          <a:ext cx="5043776" cy="398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194">
                  <a:extLst>
                    <a:ext uri="{9D8B030D-6E8A-4147-A177-3AD203B41FA5}">
                      <a16:colId xmlns:a16="http://schemas.microsoft.com/office/drawing/2014/main" val="3252295344"/>
                    </a:ext>
                  </a:extLst>
                </a:gridCol>
                <a:gridCol w="372410">
                  <a:extLst>
                    <a:ext uri="{9D8B030D-6E8A-4147-A177-3AD203B41FA5}">
                      <a16:colId xmlns:a16="http://schemas.microsoft.com/office/drawing/2014/main" val="4229675038"/>
                    </a:ext>
                  </a:extLst>
                </a:gridCol>
                <a:gridCol w="535704">
                  <a:extLst>
                    <a:ext uri="{9D8B030D-6E8A-4147-A177-3AD203B41FA5}">
                      <a16:colId xmlns:a16="http://schemas.microsoft.com/office/drawing/2014/main" val="1482875209"/>
                    </a:ext>
                  </a:extLst>
                </a:gridCol>
                <a:gridCol w="434688">
                  <a:extLst>
                    <a:ext uri="{9D8B030D-6E8A-4147-A177-3AD203B41FA5}">
                      <a16:colId xmlns:a16="http://schemas.microsoft.com/office/drawing/2014/main" val="1341369003"/>
                    </a:ext>
                  </a:extLst>
                </a:gridCol>
                <a:gridCol w="434688">
                  <a:extLst>
                    <a:ext uri="{9D8B030D-6E8A-4147-A177-3AD203B41FA5}">
                      <a16:colId xmlns:a16="http://schemas.microsoft.com/office/drawing/2014/main" val="3527351558"/>
                    </a:ext>
                  </a:extLst>
                </a:gridCol>
                <a:gridCol w="434688">
                  <a:extLst>
                    <a:ext uri="{9D8B030D-6E8A-4147-A177-3AD203B41FA5}">
                      <a16:colId xmlns:a16="http://schemas.microsoft.com/office/drawing/2014/main" val="218321056"/>
                    </a:ext>
                  </a:extLst>
                </a:gridCol>
                <a:gridCol w="531854">
                  <a:extLst>
                    <a:ext uri="{9D8B030D-6E8A-4147-A177-3AD203B41FA5}">
                      <a16:colId xmlns:a16="http://schemas.microsoft.com/office/drawing/2014/main" val="2287989578"/>
                    </a:ext>
                  </a:extLst>
                </a:gridCol>
                <a:gridCol w="531854">
                  <a:extLst>
                    <a:ext uri="{9D8B030D-6E8A-4147-A177-3AD203B41FA5}">
                      <a16:colId xmlns:a16="http://schemas.microsoft.com/office/drawing/2014/main" val="2115250588"/>
                    </a:ext>
                  </a:extLst>
                </a:gridCol>
                <a:gridCol w="383548">
                  <a:extLst>
                    <a:ext uri="{9D8B030D-6E8A-4147-A177-3AD203B41FA5}">
                      <a16:colId xmlns:a16="http://schemas.microsoft.com/office/drawing/2014/main" val="2103869318"/>
                    </a:ext>
                  </a:extLst>
                </a:gridCol>
                <a:gridCol w="493044">
                  <a:extLst>
                    <a:ext uri="{9D8B030D-6E8A-4147-A177-3AD203B41FA5}">
                      <a16:colId xmlns:a16="http://schemas.microsoft.com/office/drawing/2014/main" val="2765986662"/>
                    </a:ext>
                  </a:extLst>
                </a:gridCol>
                <a:gridCol w="366104">
                  <a:extLst>
                    <a:ext uri="{9D8B030D-6E8A-4147-A177-3AD203B41FA5}">
                      <a16:colId xmlns:a16="http://schemas.microsoft.com/office/drawing/2014/main" val="2566411979"/>
                    </a:ext>
                  </a:extLst>
                </a:gridCol>
              </a:tblGrid>
              <a:tr h="199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HA702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H702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CIUDAD JARDIN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10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LOMAS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TV 5H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MARICHUELA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COMUNEROS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AUTO LLANO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352473"/>
                  </a:ext>
                </a:extLst>
              </a:tr>
              <a:tr h="19943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A702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LAS NIEVES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COMUNEROS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AUTO LLANO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MOLINOS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5I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VICTORINO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AK 10</a:t>
                      </a:r>
                      <a:endParaRPr lang="es-CO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557960"/>
                  </a:ext>
                </a:extLst>
              </a:tr>
            </a:tbl>
          </a:graphicData>
        </a:graphic>
      </p:graphicFrame>
      <p:sp>
        <p:nvSpPr>
          <p:cNvPr id="9" name="9 CuadroTexto">
            <a:extLst>
              <a:ext uri="{FF2B5EF4-FFF2-40B4-BE49-F238E27FC236}">
                <a16:creationId xmlns:a16="http://schemas.microsoft.com/office/drawing/2014/main" id="{6CA38A22-69C1-4C1F-B539-16A2A2BEA38B}"/>
              </a:ext>
            </a:extLst>
          </p:cNvPr>
          <p:cNvSpPr txBox="1"/>
          <p:nvPr/>
        </p:nvSpPr>
        <p:spPr>
          <a:xfrm>
            <a:off x="6934474" y="742836"/>
            <a:ext cx="398815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HA704: EL UVAL – GERMANIA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B9B72828-ABEE-42A7-A5EB-1AAF77949DA7}"/>
              </a:ext>
            </a:extLst>
          </p:cNvPr>
          <p:cNvSpPr txBox="1"/>
          <p:nvPr/>
        </p:nvSpPr>
        <p:spPr>
          <a:xfrm>
            <a:off x="1130769" y="749770"/>
            <a:ext cx="442719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HA702: EL UVAL –  LAS NIEVES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9 CuadroTexto">
            <a:extLst>
              <a:ext uri="{FF2B5EF4-FFF2-40B4-BE49-F238E27FC236}">
                <a16:creationId xmlns:a16="http://schemas.microsoft.com/office/drawing/2014/main" id="{CD643F7C-02C1-4BCA-B8B2-8254612254B8}"/>
              </a:ext>
            </a:extLst>
          </p:cNvPr>
          <p:cNvSpPr txBox="1"/>
          <p:nvPr/>
        </p:nvSpPr>
        <p:spPr>
          <a:xfrm>
            <a:off x="2434852" y="143724"/>
            <a:ext cx="7951761" cy="325709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96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</a:p>
        </p:txBody>
      </p:sp>
    </p:spTree>
    <p:extLst>
      <p:ext uri="{BB962C8B-B14F-4D97-AF65-F5344CB8AC3E}">
        <p14:creationId xmlns:p14="http://schemas.microsoft.com/office/powerpoint/2010/main" val="708426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760BECF-58E6-4596-AE64-BFFCC37D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7" y="1618753"/>
            <a:ext cx="4154235" cy="4879383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1BBE08E-C684-42D2-B658-DC221091CE08}"/>
              </a:ext>
            </a:extLst>
          </p:cNvPr>
          <p:cNvGraphicFramePr>
            <a:graphicFrameLocks noGrp="1"/>
          </p:cNvGraphicFramePr>
          <p:nvPr/>
        </p:nvGraphicFramePr>
        <p:xfrm>
          <a:off x="658889" y="1058103"/>
          <a:ext cx="5121045" cy="49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904">
                  <a:extLst>
                    <a:ext uri="{9D8B030D-6E8A-4147-A177-3AD203B41FA5}">
                      <a16:colId xmlns:a16="http://schemas.microsoft.com/office/drawing/2014/main" val="698515993"/>
                    </a:ext>
                  </a:extLst>
                </a:gridCol>
                <a:gridCol w="405516">
                  <a:extLst>
                    <a:ext uri="{9D8B030D-6E8A-4147-A177-3AD203B41FA5}">
                      <a16:colId xmlns:a16="http://schemas.microsoft.com/office/drawing/2014/main" val="1774813324"/>
                    </a:ext>
                  </a:extLst>
                </a:gridCol>
                <a:gridCol w="389614">
                  <a:extLst>
                    <a:ext uri="{9D8B030D-6E8A-4147-A177-3AD203B41FA5}">
                      <a16:colId xmlns:a16="http://schemas.microsoft.com/office/drawing/2014/main" val="230341967"/>
                    </a:ext>
                  </a:extLst>
                </a:gridCol>
                <a:gridCol w="516835">
                  <a:extLst>
                    <a:ext uri="{9D8B030D-6E8A-4147-A177-3AD203B41FA5}">
                      <a16:colId xmlns:a16="http://schemas.microsoft.com/office/drawing/2014/main" val="1797151682"/>
                    </a:ext>
                  </a:extLst>
                </a:gridCol>
                <a:gridCol w="429371">
                  <a:extLst>
                    <a:ext uri="{9D8B030D-6E8A-4147-A177-3AD203B41FA5}">
                      <a16:colId xmlns:a16="http://schemas.microsoft.com/office/drawing/2014/main" val="3870954593"/>
                    </a:ext>
                  </a:extLst>
                </a:gridCol>
                <a:gridCol w="500932">
                  <a:extLst>
                    <a:ext uri="{9D8B030D-6E8A-4147-A177-3AD203B41FA5}">
                      <a16:colId xmlns:a16="http://schemas.microsoft.com/office/drawing/2014/main" val="3435916167"/>
                    </a:ext>
                  </a:extLst>
                </a:gridCol>
                <a:gridCol w="437321">
                  <a:extLst>
                    <a:ext uri="{9D8B030D-6E8A-4147-A177-3AD203B41FA5}">
                      <a16:colId xmlns:a16="http://schemas.microsoft.com/office/drawing/2014/main" val="339062783"/>
                    </a:ext>
                  </a:extLst>
                </a:gridCol>
                <a:gridCol w="493191">
                  <a:extLst>
                    <a:ext uri="{9D8B030D-6E8A-4147-A177-3AD203B41FA5}">
                      <a16:colId xmlns:a16="http://schemas.microsoft.com/office/drawing/2014/main" val="1837377769"/>
                    </a:ext>
                  </a:extLst>
                </a:gridCol>
                <a:gridCol w="441469">
                  <a:extLst>
                    <a:ext uri="{9D8B030D-6E8A-4147-A177-3AD203B41FA5}">
                      <a16:colId xmlns:a16="http://schemas.microsoft.com/office/drawing/2014/main" val="1921663147"/>
                    </a:ext>
                  </a:extLst>
                </a:gridCol>
                <a:gridCol w="500332">
                  <a:extLst>
                    <a:ext uri="{9D8B030D-6E8A-4147-A177-3AD203B41FA5}">
                      <a16:colId xmlns:a16="http://schemas.microsoft.com/office/drawing/2014/main" val="788665285"/>
                    </a:ext>
                  </a:extLst>
                </a:gridCol>
                <a:gridCol w="488560">
                  <a:extLst>
                    <a:ext uri="{9D8B030D-6E8A-4147-A177-3AD203B41FA5}">
                      <a16:colId xmlns:a16="http://schemas.microsoft.com/office/drawing/2014/main" val="607702628"/>
                    </a:ext>
                  </a:extLst>
                </a:gridCol>
              </a:tblGrid>
              <a:tr h="215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HK700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H700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BELLAVISTA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VILLA ALSACIA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25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CARLOS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55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 AURORA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243746"/>
                  </a:ext>
                </a:extLst>
              </a:tr>
              <a:tr h="27947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K700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TERMINAL SALITRE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CARLOS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53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MONTEVIDEO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20546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0FBED09-13AB-4185-A8C9-3C55D34ADB8E}"/>
              </a:ext>
            </a:extLst>
          </p:cNvPr>
          <p:cNvSpPr txBox="1"/>
          <p:nvPr/>
        </p:nvSpPr>
        <p:spPr>
          <a:xfrm>
            <a:off x="3888500" y="6064120"/>
            <a:ext cx="654035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HK700</a:t>
            </a:r>
            <a:endParaRPr kumimoji="0" lang="es-CO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CEC3EF7-1A9A-49A8-9200-C40EF662AFED}"/>
              </a:ext>
            </a:extLst>
          </p:cNvPr>
          <p:cNvGraphicFramePr>
            <a:graphicFrameLocks noGrp="1"/>
          </p:cNvGraphicFramePr>
          <p:nvPr/>
        </p:nvGraphicFramePr>
        <p:xfrm>
          <a:off x="6610851" y="1058103"/>
          <a:ext cx="5121043" cy="494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104">
                  <a:extLst>
                    <a:ext uri="{9D8B030D-6E8A-4147-A177-3AD203B41FA5}">
                      <a16:colId xmlns:a16="http://schemas.microsoft.com/office/drawing/2014/main" val="1481013967"/>
                    </a:ext>
                  </a:extLst>
                </a:gridCol>
                <a:gridCol w="431433">
                  <a:extLst>
                    <a:ext uri="{9D8B030D-6E8A-4147-A177-3AD203B41FA5}">
                      <a16:colId xmlns:a16="http://schemas.microsoft.com/office/drawing/2014/main" val="834049088"/>
                    </a:ext>
                  </a:extLst>
                </a:gridCol>
                <a:gridCol w="409719">
                  <a:extLst>
                    <a:ext uri="{9D8B030D-6E8A-4147-A177-3AD203B41FA5}">
                      <a16:colId xmlns:a16="http://schemas.microsoft.com/office/drawing/2014/main" val="3224103367"/>
                    </a:ext>
                  </a:extLst>
                </a:gridCol>
                <a:gridCol w="479261">
                  <a:extLst>
                    <a:ext uri="{9D8B030D-6E8A-4147-A177-3AD203B41FA5}">
                      <a16:colId xmlns:a16="http://schemas.microsoft.com/office/drawing/2014/main" val="4014108954"/>
                    </a:ext>
                  </a:extLst>
                </a:gridCol>
                <a:gridCol w="422877">
                  <a:extLst>
                    <a:ext uri="{9D8B030D-6E8A-4147-A177-3AD203B41FA5}">
                      <a16:colId xmlns:a16="http://schemas.microsoft.com/office/drawing/2014/main" val="4217141253"/>
                    </a:ext>
                  </a:extLst>
                </a:gridCol>
                <a:gridCol w="479261">
                  <a:extLst>
                    <a:ext uri="{9D8B030D-6E8A-4147-A177-3AD203B41FA5}">
                      <a16:colId xmlns:a16="http://schemas.microsoft.com/office/drawing/2014/main" val="594420418"/>
                    </a:ext>
                  </a:extLst>
                </a:gridCol>
                <a:gridCol w="422877">
                  <a:extLst>
                    <a:ext uri="{9D8B030D-6E8A-4147-A177-3AD203B41FA5}">
                      <a16:colId xmlns:a16="http://schemas.microsoft.com/office/drawing/2014/main" val="410464393"/>
                    </a:ext>
                  </a:extLst>
                </a:gridCol>
                <a:gridCol w="586389">
                  <a:extLst>
                    <a:ext uri="{9D8B030D-6E8A-4147-A177-3AD203B41FA5}">
                      <a16:colId xmlns:a16="http://schemas.microsoft.com/office/drawing/2014/main" val="905162504"/>
                    </a:ext>
                  </a:extLst>
                </a:gridCol>
                <a:gridCol w="422877">
                  <a:extLst>
                    <a:ext uri="{9D8B030D-6E8A-4147-A177-3AD203B41FA5}">
                      <a16:colId xmlns:a16="http://schemas.microsoft.com/office/drawing/2014/main" val="4122248733"/>
                    </a:ext>
                  </a:extLst>
                </a:gridCol>
                <a:gridCol w="479261">
                  <a:extLst>
                    <a:ext uri="{9D8B030D-6E8A-4147-A177-3AD203B41FA5}">
                      <a16:colId xmlns:a16="http://schemas.microsoft.com/office/drawing/2014/main" val="779776556"/>
                    </a:ext>
                  </a:extLst>
                </a:gridCol>
                <a:gridCol w="467984">
                  <a:extLst>
                    <a:ext uri="{9D8B030D-6E8A-4147-A177-3AD203B41FA5}">
                      <a16:colId xmlns:a16="http://schemas.microsoft.com/office/drawing/2014/main" val="573439728"/>
                    </a:ext>
                  </a:extLst>
                </a:gridCol>
              </a:tblGrid>
              <a:tr h="2473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HC705</a:t>
                      </a:r>
                      <a:endParaRPr lang="es-CO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H705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Niza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Suba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Floresta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68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Salitre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68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Venecia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68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541070"/>
                  </a:ext>
                </a:extLst>
              </a:tr>
              <a:tr h="24731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C705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TIBABUYES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err="1">
                          <a:effectLst/>
                        </a:rPr>
                        <a:t>Yomasa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84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 Aurora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3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Meissen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Boyacá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24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6" marR="8686" marT="868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978706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5A3ED430-DD76-4796-A829-33E38B36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00" y="1612354"/>
            <a:ext cx="4178104" cy="4963375"/>
          </a:xfrm>
          <a:prstGeom prst="rect">
            <a:avLst/>
          </a:prstGeom>
        </p:spPr>
      </p:pic>
      <p:sp>
        <p:nvSpPr>
          <p:cNvPr id="12" name="9 CuadroTexto">
            <a:extLst>
              <a:ext uri="{FF2B5EF4-FFF2-40B4-BE49-F238E27FC236}">
                <a16:creationId xmlns:a16="http://schemas.microsoft.com/office/drawing/2014/main" id="{AF468034-805E-43FE-9CD4-15780FDC8401}"/>
              </a:ext>
            </a:extLst>
          </p:cNvPr>
          <p:cNvSpPr txBox="1"/>
          <p:nvPr/>
        </p:nvSpPr>
        <p:spPr>
          <a:xfrm>
            <a:off x="539878" y="719549"/>
            <a:ext cx="560495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HK700: BELLAVISTA – TERMINAL SALITRE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9 CuadroTexto">
            <a:extLst>
              <a:ext uri="{FF2B5EF4-FFF2-40B4-BE49-F238E27FC236}">
                <a16:creationId xmlns:a16="http://schemas.microsoft.com/office/drawing/2014/main" id="{1B9C4FAD-7FC4-4D46-9E71-C7CF4F02E45B}"/>
              </a:ext>
            </a:extLst>
          </p:cNvPr>
          <p:cNvSpPr txBox="1"/>
          <p:nvPr/>
        </p:nvSpPr>
        <p:spPr>
          <a:xfrm>
            <a:off x="6770794" y="719549"/>
            <a:ext cx="496110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HC705: ALFONSO LOPEZ – TIBABUYES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9 CuadroTexto">
            <a:extLst>
              <a:ext uri="{FF2B5EF4-FFF2-40B4-BE49-F238E27FC236}">
                <a16:creationId xmlns:a16="http://schemas.microsoft.com/office/drawing/2014/main" id="{F77FA0DB-0745-4250-8E8C-A1CA3348D179}"/>
              </a:ext>
            </a:extLst>
          </p:cNvPr>
          <p:cNvSpPr txBox="1"/>
          <p:nvPr/>
        </p:nvSpPr>
        <p:spPr>
          <a:xfrm>
            <a:off x="2434852" y="143724"/>
            <a:ext cx="7951761" cy="325709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96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</a:p>
        </p:txBody>
      </p:sp>
    </p:spTree>
    <p:extLst>
      <p:ext uri="{BB962C8B-B14F-4D97-AF65-F5344CB8AC3E}">
        <p14:creationId xmlns:p14="http://schemas.microsoft.com/office/powerpoint/2010/main" val="2197196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6ABF774-7A79-463C-AD19-A74D354BC003}"/>
              </a:ext>
            </a:extLst>
          </p:cNvPr>
          <p:cNvGraphicFramePr>
            <a:graphicFrameLocks noGrp="1"/>
          </p:cNvGraphicFramePr>
          <p:nvPr/>
        </p:nvGraphicFramePr>
        <p:xfrm>
          <a:off x="6556316" y="1168233"/>
          <a:ext cx="4857054" cy="586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440">
                  <a:extLst>
                    <a:ext uri="{9D8B030D-6E8A-4147-A177-3AD203B41FA5}">
                      <a16:colId xmlns:a16="http://schemas.microsoft.com/office/drawing/2014/main" val="465300932"/>
                    </a:ext>
                  </a:extLst>
                </a:gridCol>
                <a:gridCol w="419315">
                  <a:extLst>
                    <a:ext uri="{9D8B030D-6E8A-4147-A177-3AD203B41FA5}">
                      <a16:colId xmlns:a16="http://schemas.microsoft.com/office/drawing/2014/main" val="1385841167"/>
                    </a:ext>
                  </a:extLst>
                </a:gridCol>
                <a:gridCol w="401842">
                  <a:extLst>
                    <a:ext uri="{9D8B030D-6E8A-4147-A177-3AD203B41FA5}">
                      <a16:colId xmlns:a16="http://schemas.microsoft.com/office/drawing/2014/main" val="2441372404"/>
                    </a:ext>
                  </a:extLst>
                </a:gridCol>
                <a:gridCol w="462992">
                  <a:extLst>
                    <a:ext uri="{9D8B030D-6E8A-4147-A177-3AD203B41FA5}">
                      <a16:colId xmlns:a16="http://schemas.microsoft.com/office/drawing/2014/main" val="790559114"/>
                    </a:ext>
                  </a:extLst>
                </a:gridCol>
                <a:gridCol w="366900">
                  <a:extLst>
                    <a:ext uri="{9D8B030D-6E8A-4147-A177-3AD203B41FA5}">
                      <a16:colId xmlns:a16="http://schemas.microsoft.com/office/drawing/2014/main" val="4136745009"/>
                    </a:ext>
                  </a:extLst>
                </a:gridCol>
                <a:gridCol w="331956">
                  <a:extLst>
                    <a:ext uri="{9D8B030D-6E8A-4147-A177-3AD203B41FA5}">
                      <a16:colId xmlns:a16="http://schemas.microsoft.com/office/drawing/2014/main" val="2914855457"/>
                    </a:ext>
                  </a:extLst>
                </a:gridCol>
                <a:gridCol w="436786">
                  <a:extLst>
                    <a:ext uri="{9D8B030D-6E8A-4147-A177-3AD203B41FA5}">
                      <a16:colId xmlns:a16="http://schemas.microsoft.com/office/drawing/2014/main" val="939016253"/>
                    </a:ext>
                  </a:extLst>
                </a:gridCol>
                <a:gridCol w="533196">
                  <a:extLst>
                    <a:ext uri="{9D8B030D-6E8A-4147-A177-3AD203B41FA5}">
                      <a16:colId xmlns:a16="http://schemas.microsoft.com/office/drawing/2014/main" val="2851971953"/>
                    </a:ext>
                  </a:extLst>
                </a:gridCol>
                <a:gridCol w="418713">
                  <a:extLst>
                    <a:ext uri="{9D8B030D-6E8A-4147-A177-3AD203B41FA5}">
                      <a16:colId xmlns:a16="http://schemas.microsoft.com/office/drawing/2014/main" val="2450597633"/>
                    </a:ext>
                  </a:extLst>
                </a:gridCol>
                <a:gridCol w="585577">
                  <a:extLst>
                    <a:ext uri="{9D8B030D-6E8A-4147-A177-3AD203B41FA5}">
                      <a16:colId xmlns:a16="http://schemas.microsoft.com/office/drawing/2014/main" val="1235355566"/>
                    </a:ext>
                  </a:extLst>
                </a:gridCol>
                <a:gridCol w="352337">
                  <a:extLst>
                    <a:ext uri="{9D8B030D-6E8A-4147-A177-3AD203B41FA5}">
                      <a16:colId xmlns:a16="http://schemas.microsoft.com/office/drawing/2014/main" val="1102625133"/>
                    </a:ext>
                  </a:extLst>
                </a:gridCol>
              </a:tblGrid>
              <a:tr h="259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HK707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H707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CARMEN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17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TINTAL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C. CALI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PORTAL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BOYACÁ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LÓPEZ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829446"/>
                  </a:ext>
                </a:extLst>
              </a:tr>
              <a:tr h="32682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K707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REFUGIO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LÓPEZ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BOYACÁ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CORABASTOS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AMERICAS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PABLO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17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9036795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A1A37E7-1189-4FB5-A735-CEA7602B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10" y="1754911"/>
            <a:ext cx="3671117" cy="499215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950D7B0-2330-4373-A33B-8881F47D0BEA}"/>
              </a:ext>
            </a:extLst>
          </p:cNvPr>
          <p:cNvGraphicFramePr>
            <a:graphicFrameLocks noGrp="1"/>
          </p:cNvGraphicFramePr>
          <p:nvPr/>
        </p:nvGraphicFramePr>
        <p:xfrm>
          <a:off x="778630" y="1139812"/>
          <a:ext cx="5185443" cy="586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188">
                  <a:extLst>
                    <a:ext uri="{9D8B030D-6E8A-4147-A177-3AD203B41FA5}">
                      <a16:colId xmlns:a16="http://schemas.microsoft.com/office/drawing/2014/main" val="3012663801"/>
                    </a:ext>
                  </a:extLst>
                </a:gridCol>
                <a:gridCol w="432302">
                  <a:extLst>
                    <a:ext uri="{9D8B030D-6E8A-4147-A177-3AD203B41FA5}">
                      <a16:colId xmlns:a16="http://schemas.microsoft.com/office/drawing/2014/main" val="1000384595"/>
                    </a:ext>
                  </a:extLst>
                </a:gridCol>
                <a:gridCol w="432888">
                  <a:extLst>
                    <a:ext uri="{9D8B030D-6E8A-4147-A177-3AD203B41FA5}">
                      <a16:colId xmlns:a16="http://schemas.microsoft.com/office/drawing/2014/main" val="2334266187"/>
                    </a:ext>
                  </a:extLst>
                </a:gridCol>
                <a:gridCol w="461966">
                  <a:extLst>
                    <a:ext uri="{9D8B030D-6E8A-4147-A177-3AD203B41FA5}">
                      <a16:colId xmlns:a16="http://schemas.microsoft.com/office/drawing/2014/main" val="1306910124"/>
                    </a:ext>
                  </a:extLst>
                </a:gridCol>
                <a:gridCol w="461966">
                  <a:extLst>
                    <a:ext uri="{9D8B030D-6E8A-4147-A177-3AD203B41FA5}">
                      <a16:colId xmlns:a16="http://schemas.microsoft.com/office/drawing/2014/main" val="796989129"/>
                    </a:ext>
                  </a:extLst>
                </a:gridCol>
                <a:gridCol w="461966">
                  <a:extLst>
                    <a:ext uri="{9D8B030D-6E8A-4147-A177-3AD203B41FA5}">
                      <a16:colId xmlns:a16="http://schemas.microsoft.com/office/drawing/2014/main" val="754685598"/>
                    </a:ext>
                  </a:extLst>
                </a:gridCol>
                <a:gridCol w="565229">
                  <a:extLst>
                    <a:ext uri="{9D8B030D-6E8A-4147-A177-3AD203B41FA5}">
                      <a16:colId xmlns:a16="http://schemas.microsoft.com/office/drawing/2014/main" val="2169961720"/>
                    </a:ext>
                  </a:extLst>
                </a:gridCol>
                <a:gridCol w="565229">
                  <a:extLst>
                    <a:ext uri="{9D8B030D-6E8A-4147-A177-3AD203B41FA5}">
                      <a16:colId xmlns:a16="http://schemas.microsoft.com/office/drawing/2014/main" val="1610910905"/>
                    </a:ext>
                  </a:extLst>
                </a:gridCol>
                <a:gridCol w="407617">
                  <a:extLst>
                    <a:ext uri="{9D8B030D-6E8A-4147-A177-3AD203B41FA5}">
                      <a16:colId xmlns:a16="http://schemas.microsoft.com/office/drawing/2014/main" val="3069170051"/>
                    </a:ext>
                  </a:extLst>
                </a:gridCol>
                <a:gridCol w="461966">
                  <a:extLst>
                    <a:ext uri="{9D8B030D-6E8A-4147-A177-3AD203B41FA5}">
                      <a16:colId xmlns:a16="http://schemas.microsoft.com/office/drawing/2014/main" val="1104110820"/>
                    </a:ext>
                  </a:extLst>
                </a:gridCol>
                <a:gridCol w="370126">
                  <a:extLst>
                    <a:ext uri="{9D8B030D-6E8A-4147-A177-3AD203B41FA5}">
                      <a16:colId xmlns:a16="http://schemas.microsoft.com/office/drawing/2014/main" val="1119976520"/>
                    </a:ext>
                  </a:extLst>
                </a:gridCol>
              </a:tblGrid>
              <a:tr h="2933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HA706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H706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UVAL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CIUDAD JARDIN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10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LOMAS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TV 5H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LA AURORA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LOPEZ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521599"/>
                  </a:ext>
                </a:extLst>
              </a:tr>
              <a:tr h="2933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A706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 DIEGO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ALFONSO LÓPEZ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91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MOLINOS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5I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GERMANIA</a:t>
                      </a: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 19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53211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4F4CA444-DCF1-4853-A69A-25BB8A9A5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873" y="1726490"/>
            <a:ext cx="3752191" cy="5020579"/>
          </a:xfrm>
          <a:prstGeom prst="rect">
            <a:avLst/>
          </a:prstGeom>
        </p:spPr>
      </p:pic>
      <p:sp>
        <p:nvSpPr>
          <p:cNvPr id="8" name="9 CuadroTexto">
            <a:extLst>
              <a:ext uri="{FF2B5EF4-FFF2-40B4-BE49-F238E27FC236}">
                <a16:creationId xmlns:a16="http://schemas.microsoft.com/office/drawing/2014/main" id="{1C244C1D-98E7-462C-A1A0-1CAB7D6F0D6D}"/>
              </a:ext>
            </a:extLst>
          </p:cNvPr>
          <p:cNvSpPr txBox="1"/>
          <p:nvPr/>
        </p:nvSpPr>
        <p:spPr>
          <a:xfrm>
            <a:off x="6945930" y="829679"/>
            <a:ext cx="455690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HK707: EL UVAL - EL REFUGIO 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9 CuadroTexto">
            <a:extLst>
              <a:ext uri="{FF2B5EF4-FFF2-40B4-BE49-F238E27FC236}">
                <a16:creationId xmlns:a16="http://schemas.microsoft.com/office/drawing/2014/main" id="{9775C958-60DE-4A47-8325-162380744F33}"/>
              </a:ext>
            </a:extLst>
          </p:cNvPr>
          <p:cNvSpPr txBox="1"/>
          <p:nvPr/>
        </p:nvSpPr>
        <p:spPr>
          <a:xfrm>
            <a:off x="1312480" y="799209"/>
            <a:ext cx="455690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HA706: EL UVAL – SAN DIEGO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50D8FED1-F7A1-49AF-B7E1-E1FB5AA79A78}"/>
              </a:ext>
            </a:extLst>
          </p:cNvPr>
          <p:cNvSpPr txBox="1"/>
          <p:nvPr/>
        </p:nvSpPr>
        <p:spPr>
          <a:xfrm>
            <a:off x="2434852" y="143724"/>
            <a:ext cx="7951761" cy="325709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96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</a:p>
        </p:txBody>
      </p:sp>
    </p:spTree>
    <p:extLst>
      <p:ext uri="{BB962C8B-B14F-4D97-AF65-F5344CB8AC3E}">
        <p14:creationId xmlns:p14="http://schemas.microsoft.com/office/powerpoint/2010/main" val="2979032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 CuadroTexto">
            <a:extLst>
              <a:ext uri="{FF2B5EF4-FFF2-40B4-BE49-F238E27FC236}">
                <a16:creationId xmlns:a16="http://schemas.microsoft.com/office/drawing/2014/main" id="{1D852BBA-405C-4019-BC7B-989A79E18F1A}"/>
              </a:ext>
            </a:extLst>
          </p:cNvPr>
          <p:cNvSpPr txBox="1"/>
          <p:nvPr/>
        </p:nvSpPr>
        <p:spPr>
          <a:xfrm>
            <a:off x="2434852" y="143724"/>
            <a:ext cx="7951761" cy="325709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96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UNIDAD FUNCIONAL 14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F16C4A-1807-448D-94BB-D7F84103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918" y="1757237"/>
            <a:ext cx="4146163" cy="4838063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E856C31-6988-48F5-AC52-2553A711CDBC}"/>
              </a:ext>
            </a:extLst>
          </p:cNvPr>
          <p:cNvGraphicFramePr>
            <a:graphicFrameLocks noGrp="1"/>
          </p:cNvGraphicFramePr>
          <p:nvPr/>
        </p:nvGraphicFramePr>
        <p:xfrm>
          <a:off x="3467375" y="1117146"/>
          <a:ext cx="5473245" cy="58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5498">
                  <a:extLst>
                    <a:ext uri="{9D8B030D-6E8A-4147-A177-3AD203B41FA5}">
                      <a16:colId xmlns:a16="http://schemas.microsoft.com/office/drawing/2014/main" val="2156742409"/>
                    </a:ext>
                  </a:extLst>
                </a:gridCol>
                <a:gridCol w="469127">
                  <a:extLst>
                    <a:ext uri="{9D8B030D-6E8A-4147-A177-3AD203B41FA5}">
                      <a16:colId xmlns:a16="http://schemas.microsoft.com/office/drawing/2014/main" val="1620287394"/>
                    </a:ext>
                  </a:extLst>
                </a:gridCol>
                <a:gridCol w="477078">
                  <a:extLst>
                    <a:ext uri="{9D8B030D-6E8A-4147-A177-3AD203B41FA5}">
                      <a16:colId xmlns:a16="http://schemas.microsoft.com/office/drawing/2014/main" val="884128083"/>
                    </a:ext>
                  </a:extLst>
                </a:gridCol>
                <a:gridCol w="477078">
                  <a:extLst>
                    <a:ext uri="{9D8B030D-6E8A-4147-A177-3AD203B41FA5}">
                      <a16:colId xmlns:a16="http://schemas.microsoft.com/office/drawing/2014/main" val="2793026635"/>
                    </a:ext>
                  </a:extLst>
                </a:gridCol>
                <a:gridCol w="524787">
                  <a:extLst>
                    <a:ext uri="{9D8B030D-6E8A-4147-A177-3AD203B41FA5}">
                      <a16:colId xmlns:a16="http://schemas.microsoft.com/office/drawing/2014/main" val="2740149806"/>
                    </a:ext>
                  </a:extLst>
                </a:gridCol>
                <a:gridCol w="500932">
                  <a:extLst>
                    <a:ext uri="{9D8B030D-6E8A-4147-A177-3AD203B41FA5}">
                      <a16:colId xmlns:a16="http://schemas.microsoft.com/office/drawing/2014/main" val="681995650"/>
                    </a:ext>
                  </a:extLst>
                </a:gridCol>
                <a:gridCol w="392883">
                  <a:extLst>
                    <a:ext uri="{9D8B030D-6E8A-4147-A177-3AD203B41FA5}">
                      <a16:colId xmlns:a16="http://schemas.microsoft.com/office/drawing/2014/main" val="979779774"/>
                    </a:ext>
                  </a:extLst>
                </a:gridCol>
                <a:gridCol w="473809">
                  <a:extLst>
                    <a:ext uri="{9D8B030D-6E8A-4147-A177-3AD203B41FA5}">
                      <a16:colId xmlns:a16="http://schemas.microsoft.com/office/drawing/2014/main" val="2043491295"/>
                    </a:ext>
                  </a:extLst>
                </a:gridCol>
                <a:gridCol w="524786">
                  <a:extLst>
                    <a:ext uri="{9D8B030D-6E8A-4147-A177-3AD203B41FA5}">
                      <a16:colId xmlns:a16="http://schemas.microsoft.com/office/drawing/2014/main" val="996202401"/>
                    </a:ext>
                  </a:extLst>
                </a:gridCol>
                <a:gridCol w="533243">
                  <a:extLst>
                    <a:ext uri="{9D8B030D-6E8A-4147-A177-3AD203B41FA5}">
                      <a16:colId xmlns:a16="http://schemas.microsoft.com/office/drawing/2014/main" val="96800536"/>
                    </a:ext>
                  </a:extLst>
                </a:gridCol>
                <a:gridCol w="464024">
                  <a:extLst>
                    <a:ext uri="{9D8B030D-6E8A-4147-A177-3AD203B41FA5}">
                      <a16:colId xmlns:a16="http://schemas.microsoft.com/office/drawing/2014/main" val="233588921"/>
                    </a:ext>
                  </a:extLst>
                </a:gridCol>
              </a:tblGrid>
              <a:tr h="2821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HA708</a:t>
                      </a:r>
                      <a:endParaRPr lang="es-CO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H708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ANTONIO J. DE SUCRE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U. NACIONAL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NQS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VILLA MAYOR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30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PQ.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CL 48B SUR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MTE. BLANCO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AK  1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589330"/>
                  </a:ext>
                </a:extLst>
              </a:tr>
              <a:tr h="2991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A708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CHICÓ NORTE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SANTA LIBRADA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AC. CARACAS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HSP. EL TUNAL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20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SENA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KR 30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EL CAMPIN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>
                          <a:effectLst/>
                        </a:rPr>
                        <a:t>AV. NQS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08204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5B7EC503-C40E-41D6-BD90-0CC44514A460}"/>
              </a:ext>
            </a:extLst>
          </p:cNvPr>
          <p:cNvSpPr txBox="1"/>
          <p:nvPr/>
        </p:nvSpPr>
        <p:spPr>
          <a:xfrm>
            <a:off x="6766060" y="6126957"/>
            <a:ext cx="900751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HA708</a:t>
            </a:r>
            <a:endParaRPr kumimoji="0" lang="es-CO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9 CuadroTexto">
            <a:extLst>
              <a:ext uri="{FF2B5EF4-FFF2-40B4-BE49-F238E27FC236}">
                <a16:creationId xmlns:a16="http://schemas.microsoft.com/office/drawing/2014/main" id="{11DC52D7-572F-45AC-BE34-3F851F404CEE}"/>
              </a:ext>
            </a:extLst>
          </p:cNvPr>
          <p:cNvSpPr txBox="1"/>
          <p:nvPr/>
        </p:nvSpPr>
        <p:spPr>
          <a:xfrm>
            <a:off x="3374604" y="702719"/>
            <a:ext cx="565878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</a:t>
            </a:r>
            <a:r>
              <a:rPr kumimoji="0" lang="es-C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HA708: ANTONIO J DE SUCRE – CHICO NORTE</a:t>
            </a:r>
            <a:endParaRPr kumimoji="0" lang="es-C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19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49" y="1199464"/>
            <a:ext cx="3803038" cy="5181204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3" name="9 CuadroTexto">
            <a:extLst>
              <a:ext uri="{FF2B5EF4-FFF2-40B4-BE49-F238E27FC236}">
                <a16:creationId xmlns:a16="http://schemas.microsoft.com/office/drawing/2014/main" id="{B83850D5-7E23-41E3-8C15-DACE298D74A7}"/>
              </a:ext>
            </a:extLst>
          </p:cNvPr>
          <p:cNvSpPr txBox="1"/>
          <p:nvPr/>
        </p:nvSpPr>
        <p:spPr>
          <a:xfrm>
            <a:off x="899791" y="393786"/>
            <a:ext cx="7951761" cy="37251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A FUTURO NODO SURORIENTAL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5E461EF-8353-4DA0-A72C-74D87A8C3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046218"/>
              </p:ext>
            </p:extLst>
          </p:nvPr>
        </p:nvGraphicFramePr>
        <p:xfrm>
          <a:off x="8733211" y="485690"/>
          <a:ext cx="2861758" cy="6206671"/>
        </p:xfrm>
        <a:graphic>
          <a:graphicData uri="http://schemas.openxmlformats.org/drawingml/2006/table">
            <a:tbl>
              <a:tblPr/>
              <a:tblGrid>
                <a:gridCol w="2861758">
                  <a:extLst>
                    <a:ext uri="{9D8B030D-6E8A-4147-A177-3AD203B41FA5}">
                      <a16:colId xmlns:a16="http://schemas.microsoft.com/office/drawing/2014/main" val="4215116404"/>
                    </a:ext>
                  </a:extLst>
                </a:gridCol>
              </a:tblGrid>
              <a:tr h="2780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DENOMINACIÓN PRELIMINAR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57789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URIBE </a:t>
                      </a:r>
                      <a:r>
                        <a:rPr lang="es-CO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URIBE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524510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BOCHICA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25470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DIANA TURBAY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273628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MOLINOS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47525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BILBAO - GERMANIA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579234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PUENTE GRANDE - VILLA ALEMANA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09706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LAS BRISAS HB - LA BELLEZA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1698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LAS BRISAS HB - AGUAS CLARAS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058081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AEROPUERTO - QUIROGA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264673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VILLA CINDY - VEINTE DE JULIO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26763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PROVIDENCIA ALTA - EST. AV 1 MAYO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667889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DIANA TURBAY - EST. AV 1 MAYO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089552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PALERMO SUR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03898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LAS CRUCES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341962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GIRARDOT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646233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LOS LACHES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378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EL VERJON - EST. BICENTENARIO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40818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 MARIA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024599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EL RECREO - LA ROCA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523285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AGUAS CLARAS - GALERÍAS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49939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LOS LACHES - CENTRO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812460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GUADALUPE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97363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EST BICENTENARIO - CIUDAD BERNA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331873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Bachué - San Cristóbal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818534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EL ROCÍO - CALLE 11 SUR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169532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TRES REYES - CENTRO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10461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POTOSÍ - CENTRO INTERNACIONAL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59326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USME - AV. 1° DE MAYO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0043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EL TUNO - TERMINAL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20898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USME CENTRO - NORMANDIA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128144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USME CENTRO - TEUSAQUILLO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805192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 FISCALA - VILLA ALSACIA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422632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DIANA CULTIVOS -GRAL SANTANDER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545221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LOMAS - EST. SANTA ISABEL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866764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BOLONIA USME - MONTEVIDEO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12168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CASALOMA USME - VENECIA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438966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MARCO FIDEL- 1° DE MAYO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896520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LOMAS - MARSELLA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918528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PROVIDENCIA - GALÁN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146133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DOÑA LILIANA - CORABASTOS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935165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NUEVA DELHI - AUTO NORTE EST. TERMINAL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8162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NUEVA DELHI - AUTO NORTE EST. TERMINAL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159329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VILLA GLORIA  - CHAPINERO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597302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DOÑA LILIANA - AV. 1° DE MAYO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099474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LAS BRISAS HB - SAN MARTIN DE LOBA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72497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EL REFUGIO - SAN MARTÍN DE LOBA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97968"/>
                  </a:ext>
                </a:extLst>
              </a:tr>
              <a:tr h="1146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SANTA INÉS - PORCIÚNCULA</a:t>
                      </a:r>
                    </a:p>
                  </a:txBody>
                  <a:tcPr marL="4221" marR="4221" marT="42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686538"/>
                  </a:ext>
                </a:extLst>
              </a:tr>
            </a:tbl>
          </a:graphicData>
        </a:graphic>
      </p:graphicFrame>
      <p:sp>
        <p:nvSpPr>
          <p:cNvPr id="7" name="Rectángulo: esquina doblada 6">
            <a:extLst>
              <a:ext uri="{FF2B5EF4-FFF2-40B4-BE49-F238E27FC236}">
                <a16:creationId xmlns:a16="http://schemas.microsoft.com/office/drawing/2014/main" id="{599F0D8B-0215-49B3-969B-28FC4F18E490}"/>
              </a:ext>
            </a:extLst>
          </p:cNvPr>
          <p:cNvSpPr/>
          <p:nvPr/>
        </p:nvSpPr>
        <p:spPr>
          <a:xfrm>
            <a:off x="1092917" y="1630478"/>
            <a:ext cx="1765190" cy="1447137"/>
          </a:xfrm>
          <a:prstGeom prst="foldedCorne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3BD75F-AF8A-44B2-BB9D-104C56720649}"/>
              </a:ext>
            </a:extLst>
          </p:cNvPr>
          <p:cNvSpPr txBox="1"/>
          <p:nvPr/>
        </p:nvSpPr>
        <p:spPr>
          <a:xfrm>
            <a:off x="1564958" y="1859034"/>
            <a:ext cx="946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47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12E129-FF32-4444-BE71-059B5CEC289B}"/>
              </a:ext>
            </a:extLst>
          </p:cNvPr>
          <p:cNvSpPr txBox="1"/>
          <p:nvPr/>
        </p:nvSpPr>
        <p:spPr>
          <a:xfrm>
            <a:off x="948599" y="3306171"/>
            <a:ext cx="2053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 proyecta  implementar 47 rutas que cubrirán las localidades del nodo suroriente.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A14F042-F12B-414E-93A3-75AF93AA2201}"/>
              </a:ext>
            </a:extLst>
          </p:cNvPr>
          <p:cNvSpPr txBox="1"/>
          <p:nvPr/>
        </p:nvSpPr>
        <p:spPr>
          <a:xfrm>
            <a:off x="3998049" y="6411748"/>
            <a:ext cx="38030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*Trazados de Referencia, no se tiene codificación definida </a:t>
            </a:r>
          </a:p>
        </p:txBody>
      </p:sp>
    </p:spTree>
    <p:extLst>
      <p:ext uri="{BB962C8B-B14F-4D97-AF65-F5344CB8AC3E}">
        <p14:creationId xmlns:p14="http://schemas.microsoft.com/office/powerpoint/2010/main" val="2735717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CuadroTexto">
            <a:extLst>
              <a:ext uri="{FF2B5EF4-FFF2-40B4-BE49-F238E27FC236}">
                <a16:creationId xmlns:a16="http://schemas.microsoft.com/office/drawing/2014/main" id="{B83850D5-7E23-41E3-8C15-DACE298D74A7}"/>
              </a:ext>
            </a:extLst>
          </p:cNvPr>
          <p:cNvSpPr txBox="1"/>
          <p:nvPr/>
        </p:nvSpPr>
        <p:spPr>
          <a:xfrm>
            <a:off x="651011" y="121723"/>
            <a:ext cx="7951761" cy="37251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marL="0" marR="0" lvl="0" indent="0" algn="ctr" defTabSz="10770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IMPLEMENTACIÓN A FUTURO NODO SURORIENTAL</a:t>
            </a:r>
          </a:p>
        </p:txBody>
      </p:sp>
      <p:sp>
        <p:nvSpPr>
          <p:cNvPr id="10" name="Rectángulo: Esquinas redondeadas 57">
            <a:extLst>
              <a:ext uri="{FF2B5EF4-FFF2-40B4-BE49-F238E27FC236}">
                <a16:creationId xmlns:a16="http://schemas.microsoft.com/office/drawing/2014/main" id="{93EF0F61-0CE1-4D52-A586-7FF72391D9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95029" y="4623010"/>
            <a:ext cx="2758119" cy="597420"/>
          </a:xfrm>
          <a:prstGeom prst="roundRect">
            <a:avLst>
              <a:gd name="adj" fmla="val 2003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/>
          </a:p>
        </p:txBody>
      </p:sp>
      <p:sp>
        <p:nvSpPr>
          <p:cNvPr id="12" name="Rectángulo: Esquinas redondeadas 57">
            <a:extLst>
              <a:ext uri="{FF2B5EF4-FFF2-40B4-BE49-F238E27FC236}">
                <a16:creationId xmlns:a16="http://schemas.microsoft.com/office/drawing/2014/main" id="{1B01F063-127F-446A-A203-E197EA9CE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51011" y="1542964"/>
            <a:ext cx="3638887" cy="859949"/>
          </a:xfrm>
          <a:prstGeom prst="roundRect">
            <a:avLst>
              <a:gd name="adj" fmla="val 20036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D53A824-475E-4AEA-8B79-31F0992862E2}"/>
              </a:ext>
            </a:extLst>
          </p:cNvPr>
          <p:cNvSpPr/>
          <p:nvPr/>
        </p:nvSpPr>
        <p:spPr>
          <a:xfrm>
            <a:off x="273377" y="1637570"/>
            <a:ext cx="4408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3. Implementación rutas UF 5</a:t>
            </a:r>
          </a:p>
          <a:p>
            <a:pPr algn="ctr"/>
            <a:r>
              <a:rPr lang="es-CO" sz="200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22 Mayo 2021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2DF3521-3F3C-4A1A-9E27-4CEA0F840EAF}"/>
              </a:ext>
            </a:extLst>
          </p:cNvPr>
          <p:cNvSpPr/>
          <p:nvPr/>
        </p:nvSpPr>
        <p:spPr>
          <a:xfrm>
            <a:off x="1027461" y="4725601"/>
            <a:ext cx="2925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Buses Eléctricos </a:t>
            </a:r>
          </a:p>
        </p:txBody>
      </p:sp>
      <p:sp>
        <p:nvSpPr>
          <p:cNvPr id="15" name="Rectángulo: Esquinas redondeadas 57">
            <a:extLst>
              <a:ext uri="{FF2B5EF4-FFF2-40B4-BE49-F238E27FC236}">
                <a16:creationId xmlns:a16="http://schemas.microsoft.com/office/drawing/2014/main" id="{0E66F606-8283-4FEB-B786-079CD4F44F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362037" y="5657537"/>
            <a:ext cx="2457131" cy="830996"/>
          </a:xfrm>
          <a:prstGeom prst="roundRect">
            <a:avLst>
              <a:gd name="adj" fmla="val 2003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00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8D80586-9425-4155-B59A-5179CD06BA09}"/>
              </a:ext>
            </a:extLst>
          </p:cNvPr>
          <p:cNvSpPr/>
          <p:nvPr/>
        </p:nvSpPr>
        <p:spPr>
          <a:xfrm>
            <a:off x="1604415" y="5657537"/>
            <a:ext cx="1972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Validación a bordo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DC07D29-AE7F-45E2-8311-33F902E8C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023"/>
          <a:stretch/>
        </p:blipFill>
        <p:spPr>
          <a:xfrm>
            <a:off x="5024929" y="532218"/>
            <a:ext cx="6984522" cy="613092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357F09D-26A8-4298-9C20-63509D9D5152}"/>
              </a:ext>
            </a:extLst>
          </p:cNvPr>
          <p:cNvSpPr txBox="1"/>
          <p:nvPr/>
        </p:nvSpPr>
        <p:spPr>
          <a:xfrm>
            <a:off x="262907" y="2907693"/>
            <a:ext cx="4762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CO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Rutas que reemplazarán las alimentadoras actuales de la zona de Usme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CO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CO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4 rutas dan cobertura a Rafael Uribe </a:t>
            </a:r>
            <a:r>
              <a:rPr kumimoji="0" lang="es-CO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Uribe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4039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"/>
            <a:ext cx="10363200" cy="5543824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93855" y="30170"/>
            <a:ext cx="2433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</a:rPr>
              <a:t>Resumen avances aún con pandemia</a:t>
            </a:r>
          </a:p>
        </p:txBody>
      </p:sp>
      <p:sp>
        <p:nvSpPr>
          <p:cNvPr id="16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972252" y="162987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110766" y="1764739"/>
            <a:ext cx="199831" cy="203415"/>
            <a:chOff x="8447088" y="4332288"/>
            <a:chExt cx="354012" cy="360363"/>
          </a:xfrm>
        </p:grpSpPr>
        <p:sp>
          <p:nvSpPr>
            <p:cNvPr id="18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336804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35" y="720616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030360-D5A8-469E-A5F5-B35311187C84}"/>
              </a:ext>
            </a:extLst>
          </p:cNvPr>
          <p:cNvSpPr txBox="1"/>
          <p:nvPr/>
        </p:nvSpPr>
        <p:spPr>
          <a:xfrm>
            <a:off x="371791" y="2449696"/>
            <a:ext cx="11616663" cy="4466466"/>
          </a:xfrm>
          <a:prstGeom prst="rect">
            <a:avLst/>
          </a:prstGeom>
          <a:noFill/>
        </p:spPr>
        <p:txBody>
          <a:bodyPr wrap="square" lIns="64630" tIns="32315" rIns="64630" bIns="32315" rtlCol="0" anchor="t">
            <a:spAutoFit/>
          </a:bodyPr>
          <a:lstStyle/>
          <a:p>
            <a:pPr algn="ctr"/>
            <a:r>
              <a:rPr lang="es-ES" sz="2800" b="1" dirty="0"/>
              <a:t>Acciones y resultados aún con pandemia</a:t>
            </a:r>
            <a:endParaRPr lang="es-ES" sz="2800" dirty="0"/>
          </a:p>
          <a:p>
            <a:pPr algn="just"/>
            <a:endParaRPr lang="es-ES" sz="2600" b="1" dirty="0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600" b="1" dirty="0">
                <a:cs typeface="Calibri Light"/>
              </a:rPr>
              <a:t>La reducción de demanda debida a la pandemia por el COVID-19 ha obligado a la Entidad a optimizar el proceso de implementación del SITP.</a:t>
            </a:r>
          </a:p>
          <a:p>
            <a:pPr marL="342900" indent="-342900" algn="just">
              <a:buFont typeface="Arial"/>
              <a:buChar char="•"/>
            </a:pPr>
            <a:endParaRPr lang="es-ES" sz="2600" b="1" dirty="0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600" b="1" dirty="0">
                <a:cs typeface="Calibri Light"/>
              </a:rPr>
              <a:t>A pesar de la pandemia y las dificultades presentadas, TRANSMILENIO S.A. avanza en la implementación de los nuevos servicios que complementarán la cobertura de la </a:t>
            </a:r>
            <a:r>
              <a:rPr lang="es-ES" sz="2600" b="1" dirty="0">
                <a:ea typeface="+mn-lt"/>
                <a:cs typeface="+mn-lt"/>
              </a:rPr>
              <a:t>ciudad.</a:t>
            </a:r>
            <a:endParaRPr lang="es-ES" sz="2600" b="1" dirty="0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endParaRPr lang="es-ES" sz="2600" b="1" dirty="0">
              <a:cs typeface="Calibri Light"/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600" b="1" dirty="0">
                <a:cs typeface="Calibri Light"/>
              </a:rPr>
              <a:t>Se  han revisado trazados y necesidad de flota en rutas implementadas y se continua con las próximas a implementar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3163933" y="5347301"/>
            <a:ext cx="4940053" cy="73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149" indent="-323149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s-ES" sz="1696"/>
          </a:p>
          <a:p>
            <a:pPr algn="ctr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262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2"/>
          <a:stretch/>
        </p:blipFill>
        <p:spPr>
          <a:xfrm>
            <a:off x="0" y="-23463"/>
            <a:ext cx="12212072" cy="2449696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689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>
            <a:extLst>
              <a:ext uri="{FF2B5EF4-FFF2-40B4-BE49-F238E27FC236}">
                <a16:creationId xmlns:a16="http://schemas.microsoft.com/office/drawing/2014/main" id="{C29090A4-652B-4DED-9E98-52D20FFD5C80}"/>
              </a:ext>
            </a:extLst>
          </p:cNvPr>
          <p:cNvSpPr txBox="1"/>
          <p:nvPr/>
        </p:nvSpPr>
        <p:spPr>
          <a:xfrm>
            <a:off x="570428" y="0"/>
            <a:ext cx="10071199" cy="369567"/>
          </a:xfrm>
          <a:prstGeom prst="rect">
            <a:avLst/>
          </a:prstGeom>
          <a:noFill/>
        </p:spPr>
        <p:txBody>
          <a:bodyPr wrap="square" lIns="64369" tIns="32184" rIns="64369" bIns="32184" rtlCol="0" anchor="t">
            <a:spAutoFit/>
          </a:bodyPr>
          <a:lstStyle/>
          <a:p>
            <a:pPr algn="ctr" defTabSz="1081307"/>
            <a:r>
              <a:rPr lang="es-CO" sz="1979" b="1">
                <a:solidFill>
                  <a:schemeClr val="bg1"/>
                </a:solidFill>
                <a:latin typeface="Tahoma"/>
              </a:rPr>
              <a:t>IMPORTANCIA PARA LA CIUDAD Y LOS USUARIOS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317424290"/>
              </p:ext>
            </p:extLst>
          </p:nvPr>
        </p:nvGraphicFramePr>
        <p:xfrm>
          <a:off x="897896" y="1278063"/>
          <a:ext cx="10562184" cy="5260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9 CuadroTexto">
            <a:extLst>
              <a:ext uri="{FF2B5EF4-FFF2-40B4-BE49-F238E27FC236}">
                <a16:creationId xmlns:a16="http://schemas.microsoft.com/office/drawing/2014/main" id="{549F9DDF-EF91-4EB0-B5B9-72060B7B772A}"/>
              </a:ext>
            </a:extLst>
          </p:cNvPr>
          <p:cNvSpPr txBox="1"/>
          <p:nvPr/>
        </p:nvSpPr>
        <p:spPr>
          <a:xfrm>
            <a:off x="-1244265" y="180289"/>
            <a:ext cx="14248882" cy="1138398"/>
          </a:xfrm>
          <a:prstGeom prst="rect">
            <a:avLst/>
          </a:prstGeom>
          <a:noFill/>
        </p:spPr>
        <p:txBody>
          <a:bodyPr wrap="square" lIns="91070" tIns="45534" rIns="91070" bIns="45534" rtlCol="0" anchor="t">
            <a:spAutoFit/>
          </a:bodyPr>
          <a:lstStyle/>
          <a:p>
            <a:pPr algn="ctr" defTabSz="1529863"/>
            <a:r>
              <a:rPr lang="es-CO" sz="2400" b="1">
                <a:latin typeface="Tahoma"/>
              </a:rPr>
              <a:t>IMPLEMENTACIÓN TOTAL SITP </a:t>
            </a:r>
          </a:p>
          <a:p>
            <a:pPr algn="ctr" defTabSz="1529863"/>
            <a:endParaRPr lang="es-CO" sz="2400" b="1">
              <a:latin typeface="Tahoma"/>
            </a:endParaRPr>
          </a:p>
          <a:p>
            <a:pPr algn="ctr" defTabSz="1529863"/>
            <a:r>
              <a:rPr lang="es-CO" sz="2000" b="1">
                <a:latin typeface="Tahoma"/>
              </a:rPr>
              <a:t>IMPORTANCIA PARA LA CIUDAD Y LOS USUARIOS</a:t>
            </a:r>
          </a:p>
        </p:txBody>
      </p:sp>
    </p:spTree>
    <p:extLst>
      <p:ext uri="{BB962C8B-B14F-4D97-AF65-F5344CB8AC3E}">
        <p14:creationId xmlns:p14="http://schemas.microsoft.com/office/powerpoint/2010/main" val="3178909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t="30435" r="-120" b="21307"/>
          <a:stretch/>
        </p:blipFill>
        <p:spPr>
          <a:xfrm>
            <a:off x="0" y="25604"/>
            <a:ext cx="12192000" cy="2514929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35" y="720616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030360-D5A8-469E-A5F5-B35311187C84}"/>
              </a:ext>
            </a:extLst>
          </p:cNvPr>
          <p:cNvSpPr txBox="1"/>
          <p:nvPr/>
        </p:nvSpPr>
        <p:spPr>
          <a:xfrm>
            <a:off x="587564" y="2587834"/>
            <a:ext cx="11408845" cy="433054"/>
          </a:xfrm>
          <a:prstGeom prst="rect">
            <a:avLst/>
          </a:prstGeom>
          <a:noFill/>
        </p:spPr>
        <p:txBody>
          <a:bodyPr wrap="square" lIns="64630" tIns="32315" rIns="64630" bIns="32315" rtlCol="0" anchor="t">
            <a:spAutoFit/>
          </a:bodyPr>
          <a:lstStyle/>
          <a:p>
            <a:pPr algn="ctr"/>
            <a:r>
              <a:rPr lang="es-ES" sz="2400" b="1"/>
              <a:t>Acciones y resultados aún con pandemia</a:t>
            </a:r>
            <a:endParaRPr lang="es-ES" sz="2400" b="1">
              <a:cs typeface="Calibri Light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7542173" y="4219813"/>
            <a:ext cx="2012355" cy="44066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272"/>
          </a:p>
        </p:txBody>
      </p:sp>
      <p:sp>
        <p:nvSpPr>
          <p:cNvPr id="27" name="CuadroTexto 26"/>
          <p:cNvSpPr txBox="1"/>
          <p:nvPr/>
        </p:nvSpPr>
        <p:spPr>
          <a:xfrm>
            <a:off x="262522" y="3189931"/>
            <a:ext cx="5568592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 err="1">
                <a:latin typeface="Tahoma"/>
                <a:ea typeface="Tahoma"/>
                <a:cs typeface="Tahoma"/>
              </a:rPr>
              <a:t>Acciones</a:t>
            </a:r>
            <a:r>
              <a:rPr lang="fr-FR" sz="1600" b="1">
                <a:latin typeface="Tahoma"/>
                <a:ea typeface="Tahoma"/>
                <a:cs typeface="Tahoma"/>
              </a:rPr>
              <a:t> </a:t>
            </a:r>
            <a:endParaRPr lang="es-ES" sz="1600">
              <a:latin typeface="Tahoma"/>
              <a:ea typeface="Tahoma"/>
              <a:cs typeface="Tahoma"/>
            </a:endParaRPr>
          </a:p>
          <a:p>
            <a:endParaRPr lang="fr-FR" sz="1600" b="1">
              <a:cs typeface="Calibri Light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latin typeface="Tahoma"/>
                <a:ea typeface="Tahoma"/>
                <a:cs typeface="Tahoma"/>
              </a:rPr>
              <a:t>Nuevas rutas  y más usuarios beneficiados. Aumento en la cobertura y red de rutas de transporte público de la ciudad.</a:t>
            </a: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,Sans-Serif"/>
              <a:buChar char="•"/>
            </a:pPr>
            <a:endParaRPr lang="es-CO" sz="1600"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latin typeface="Tahoma"/>
                <a:ea typeface="Tahoma"/>
                <a:cs typeface="Tahoma"/>
              </a:rPr>
              <a:t>Optimización en la prestación del servicio SITP, con mejoras operacionales para incrementar el nivel de servicio a la comunidad beneficiaria.</a:t>
            </a:r>
            <a:endParaRPr lang="en-US" sz="1600">
              <a:ea typeface="+mn-lt"/>
              <a:cs typeface="+mn-lt"/>
            </a:endParaRPr>
          </a:p>
          <a:p>
            <a:pPr marL="285750" indent="-285750" algn="just">
              <a:buFont typeface="Arial,Sans-Serif"/>
              <a:buChar char="•"/>
            </a:pPr>
            <a:endParaRPr lang="es-CO" sz="1600">
              <a:ea typeface="+mn-lt"/>
              <a:cs typeface="+mn-lt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latin typeface="Tahoma"/>
                <a:ea typeface="Tahoma"/>
                <a:cs typeface="Tahoma"/>
              </a:rPr>
              <a:t>Incorporación de nuevas tecnologías como buses eléctricos y a gas, de cero a bajas emisiones en toda la ciudad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3163933" y="5347301"/>
            <a:ext cx="4940053" cy="73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149" indent="-323149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s-ES" sz="1696"/>
          </a:p>
          <a:p>
            <a:pPr algn="ctr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262"/>
          </a:p>
        </p:txBody>
      </p:sp>
      <p:sp>
        <p:nvSpPr>
          <p:cNvPr id="11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0" y="2560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38514" y="160473"/>
            <a:ext cx="199831" cy="203415"/>
            <a:chOff x="8447088" y="4332288"/>
            <a:chExt cx="354012" cy="360363"/>
          </a:xfrm>
        </p:grpSpPr>
        <p:sp>
          <p:nvSpPr>
            <p:cNvPr id="1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C3E3790-205A-4F88-9D6E-EC846862F1CD}"/>
              </a:ext>
            </a:extLst>
          </p:cNvPr>
          <p:cNvSpPr txBox="1"/>
          <p:nvPr/>
        </p:nvSpPr>
        <p:spPr>
          <a:xfrm>
            <a:off x="6289250" y="3189931"/>
            <a:ext cx="556859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Resultados</a:t>
            </a:r>
            <a:endParaRPr lang="es-ES" sz="2400" err="1">
              <a:solidFill>
                <a:srgbClr val="000000"/>
              </a:solidFill>
            </a:endParaRPr>
          </a:p>
          <a:p>
            <a:endParaRPr lang="fr-FR" sz="1600" b="1">
              <a:solidFill>
                <a:srgbClr val="000000"/>
              </a:solidFill>
              <a:cs typeface="Calibri Light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9 rutas nuevas en 2020 y 18 nuevas rutas en primer trimestre de 2021 que dan cobertura en las 4 localidades</a:t>
            </a:r>
          </a:p>
          <a:p>
            <a:pPr marL="285750" indent="-285750" algn="just">
              <a:buFont typeface="Arial,Sans-Serif"/>
              <a:buChar char="•"/>
            </a:pPr>
            <a:endParaRPr lang="es-CO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38.000 usuarios diarios atendidos con rutas nuevas de 2020, y 59.000 usuarios en rutas nuevas 2021, que pasan por estas localidades</a:t>
            </a:r>
          </a:p>
          <a:p>
            <a:pPr marL="285750" indent="-285750" algn="just">
              <a:buFont typeface="Arial,Sans-Serif"/>
              <a:buChar char="•"/>
            </a:pPr>
            <a:endParaRPr lang="es-CO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En nuevas rutas de fase V se han vinculado en la ciudad 350 buses eléctricos y quedan pendientes 1135 buses</a:t>
            </a:r>
          </a:p>
          <a:p>
            <a:pPr marL="285750" indent="-285750" algn="just">
              <a:buFont typeface="Arial,Sans-Serif"/>
              <a:buChar char="•"/>
            </a:pPr>
            <a:endParaRPr lang="es-CO" sz="16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s-CO" sz="1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 han vinculado en rutas nuevas de fase V 211 buses a GNV y quedan pendientes 323.</a:t>
            </a:r>
          </a:p>
        </p:txBody>
      </p:sp>
    </p:spTree>
    <p:extLst>
      <p:ext uri="{BB962C8B-B14F-4D97-AF65-F5344CB8AC3E}">
        <p14:creationId xmlns:p14="http://schemas.microsoft.com/office/powerpoint/2010/main" val="1454702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535" y="720616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1030360-D5A8-469E-A5F5-B35311187C84}"/>
              </a:ext>
            </a:extLst>
          </p:cNvPr>
          <p:cNvSpPr txBox="1"/>
          <p:nvPr/>
        </p:nvSpPr>
        <p:spPr>
          <a:xfrm>
            <a:off x="587564" y="2587834"/>
            <a:ext cx="11408845" cy="433054"/>
          </a:xfrm>
          <a:prstGeom prst="rect">
            <a:avLst/>
          </a:prstGeom>
          <a:noFill/>
        </p:spPr>
        <p:txBody>
          <a:bodyPr wrap="square" lIns="64630" tIns="32315" rIns="64630" bIns="32315" rtlCol="0" anchor="t">
            <a:spAutoFit/>
          </a:bodyPr>
          <a:lstStyle/>
          <a:p>
            <a:pPr algn="ctr"/>
            <a:r>
              <a:rPr lang="es-ES" sz="2400" b="1"/>
              <a:t>LECCIONES APRENDIDAS</a:t>
            </a:r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458795" y="3028295"/>
            <a:ext cx="11399045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fr-FR" sz="2200" dirty="0">
                <a:latin typeface="Tahoma"/>
                <a:ea typeface="+mn-lt"/>
                <a:cs typeface="+mn-lt"/>
              </a:rPr>
              <a:t>Se ratifica que el sistema de transporte es un servicio público esencial, por eso todos los esfuerzos de TRANSMILENIO S.A. van dirigidos a garantizar la operación, a pesar de las contingencias que se presenten en la ciudad.</a:t>
            </a:r>
            <a:endParaRPr lang="fr-FR" sz="2200" dirty="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/>
              <a:buChar char="•"/>
            </a:pPr>
            <a:endParaRPr lang="fr-FR" sz="2200" dirty="0">
              <a:latin typeface="Tahoma"/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fr-FR" sz="2200" dirty="0">
                <a:latin typeface="Tahoma"/>
                <a:ea typeface="+mn-lt"/>
                <a:cs typeface="+mn-lt"/>
              </a:rPr>
              <a:t>La demanda es dinámica, y muchos factores la impactan, al punto que en el año 2020, el numero de usuarios llegó a un 50% con relación a un año típico como el 2019.</a:t>
            </a:r>
            <a:endParaRPr lang="fr-FR" sz="2200" dirty="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/>
              <a:buChar char="•"/>
            </a:pPr>
            <a:endParaRPr lang="fr-FR" sz="2200" dirty="0">
              <a:latin typeface="Tahoma"/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fr-FR" sz="2200" dirty="0">
                <a:latin typeface="Tahoma"/>
                <a:ea typeface="+mn-lt"/>
                <a:cs typeface="+mn-lt"/>
              </a:rPr>
              <a:t>Es importante conocer el comportamiento de los usuarios en diferentes sectores de la ciudad, evidenciamos que en las zonas del sur y oriente, la demanda se ha recuperado más rápido y por lo tanto estos usuarios han requerido la prestación del servicio en condiciones habituales.</a:t>
            </a:r>
            <a:endParaRPr lang="fr-FR" sz="2200" dirty="0">
              <a:latin typeface="Tahoma"/>
              <a:ea typeface="Tahoma"/>
              <a:cs typeface="Tahoma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3163933" y="5347301"/>
            <a:ext cx="4940053" cy="73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149" indent="-323149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endParaRPr lang="es-ES" sz="1696"/>
          </a:p>
          <a:p>
            <a:pPr algn="ctr" defTabSz="4398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262"/>
          </a:p>
        </p:txBody>
      </p:sp>
      <p:sp>
        <p:nvSpPr>
          <p:cNvPr id="11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0" y="25604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38514" y="160473"/>
            <a:ext cx="199831" cy="203415"/>
            <a:chOff x="8447088" y="4332288"/>
            <a:chExt cx="354012" cy="360363"/>
          </a:xfrm>
        </p:grpSpPr>
        <p:sp>
          <p:nvSpPr>
            <p:cNvPr id="1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" t="30435" r="-120" b="21307"/>
          <a:stretch/>
        </p:blipFill>
        <p:spPr>
          <a:xfrm>
            <a:off x="-65503" y="0"/>
            <a:ext cx="12447639" cy="2514929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1629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90" r="-40"/>
          <a:stretch/>
        </p:blipFill>
        <p:spPr>
          <a:xfrm>
            <a:off x="1923818" y="0"/>
            <a:ext cx="10268181" cy="6583292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F6CEB0F-204C-4D35-9B41-FB31DCF915B9}"/>
              </a:ext>
            </a:extLst>
          </p:cNvPr>
          <p:cNvSpPr txBox="1"/>
          <p:nvPr/>
        </p:nvSpPr>
        <p:spPr>
          <a:xfrm>
            <a:off x="5080602" y="4963866"/>
            <a:ext cx="5940260" cy="77373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5400">
                <a:solidFill>
                  <a:schemeClr val="bg1"/>
                </a:solidFill>
              </a:rPr>
              <a:t>Por nuestra ciudad</a:t>
            </a:r>
            <a:endParaRPr lang="id-ID" sz="5400">
              <a:solidFill>
                <a:schemeClr val="bg1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D9D6EC8-214F-4C81-9786-648BFC402D53}"/>
              </a:ext>
            </a:extLst>
          </p:cNvPr>
          <p:cNvCxnSpPr>
            <a:cxnSpLocks/>
          </p:cNvCxnSpPr>
          <p:nvPr/>
        </p:nvCxnSpPr>
        <p:spPr>
          <a:xfrm>
            <a:off x="4208832" y="2571013"/>
            <a:ext cx="109905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9"/>
          <p:cNvSpPr txBox="1"/>
          <p:nvPr/>
        </p:nvSpPr>
        <p:spPr>
          <a:xfrm>
            <a:off x="6686809" y="5599104"/>
            <a:ext cx="2118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TRANSMILENIO S.A.</a:t>
            </a:r>
          </a:p>
        </p:txBody>
      </p:sp>
    </p:spTree>
    <p:extLst>
      <p:ext uri="{BB962C8B-B14F-4D97-AF65-F5344CB8AC3E}">
        <p14:creationId xmlns:p14="http://schemas.microsoft.com/office/powerpoint/2010/main" val="186027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21870" r="-337" b="35694"/>
          <a:stretch/>
        </p:blipFill>
        <p:spPr>
          <a:xfrm>
            <a:off x="217838" y="0"/>
            <a:ext cx="11855804" cy="2246094"/>
          </a:xfrm>
          <a:custGeom>
            <a:avLst/>
            <a:gdLst>
              <a:gd name="connsiteX0" fmla="*/ 0 w 11758381"/>
              <a:gd name="connsiteY0" fmla="*/ 0 h 2133600"/>
              <a:gd name="connsiteX1" fmla="*/ 11758381 w 11758381"/>
              <a:gd name="connsiteY1" fmla="*/ 0 h 2133600"/>
              <a:gd name="connsiteX2" fmla="*/ 11617320 w 11758381"/>
              <a:gd name="connsiteY2" fmla="*/ 122027 h 2133600"/>
              <a:gd name="connsiteX3" fmla="*/ 5879190 w 11758381"/>
              <a:gd name="connsiteY3" fmla="*/ 2133600 h 2133600"/>
              <a:gd name="connsiteX4" fmla="*/ 141061 w 11758381"/>
              <a:gd name="connsiteY4" fmla="*/ 122027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8381" h="2133600">
                <a:moveTo>
                  <a:pt x="0" y="0"/>
                </a:moveTo>
                <a:lnTo>
                  <a:pt x="11758381" y="0"/>
                </a:lnTo>
                <a:lnTo>
                  <a:pt x="11617320" y="122027"/>
                </a:lnTo>
                <a:cubicBezTo>
                  <a:pt x="10101775" y="1371852"/>
                  <a:pt x="8088525" y="2133600"/>
                  <a:pt x="5879190" y="2133600"/>
                </a:cubicBezTo>
                <a:cubicBezTo>
                  <a:pt x="3669855" y="2133600"/>
                  <a:pt x="1656606" y="1371852"/>
                  <a:pt x="141061" y="122027"/>
                </a:cubicBezTo>
                <a:close/>
              </a:path>
            </a:pathLst>
          </a:custGeom>
        </p:spPr>
      </p:pic>
      <p:sp>
        <p:nvSpPr>
          <p:cNvPr id="36" name="Oval 85">
            <a:extLst>
              <a:ext uri="{FF2B5EF4-FFF2-40B4-BE49-F238E27FC236}">
                <a16:creationId xmlns:a16="http://schemas.microsoft.com/office/drawing/2014/main" id="{B0A8352B-CD59-41E0-AC72-997D4E00EF7B}"/>
              </a:ext>
            </a:extLst>
          </p:cNvPr>
          <p:cNvSpPr/>
          <p:nvPr/>
        </p:nvSpPr>
        <p:spPr>
          <a:xfrm>
            <a:off x="0" y="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7" name="Group 99">
            <a:extLst>
              <a:ext uri="{FF2B5EF4-FFF2-40B4-BE49-F238E27FC236}">
                <a16:creationId xmlns:a16="http://schemas.microsoft.com/office/drawing/2014/main" id="{C97821E1-AE94-475D-8050-359C26EF6C20}"/>
              </a:ext>
            </a:extLst>
          </p:cNvPr>
          <p:cNvGrpSpPr/>
          <p:nvPr/>
        </p:nvGrpSpPr>
        <p:grpSpPr>
          <a:xfrm>
            <a:off x="113429" y="147159"/>
            <a:ext cx="203415" cy="178325"/>
            <a:chOff x="8440738" y="2917826"/>
            <a:chExt cx="360363" cy="315913"/>
          </a:xfrm>
        </p:grpSpPr>
        <p:sp>
          <p:nvSpPr>
            <p:cNvPr id="38" name="Freeform 61">
              <a:extLst>
                <a:ext uri="{FF2B5EF4-FFF2-40B4-BE49-F238E27FC236}">
                  <a16:creationId xmlns:a16="http://schemas.microsoft.com/office/drawing/2014/main" id="{942A329C-B5EE-4C1D-B26F-E7622BF61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62">
              <a:extLst>
                <a:ext uri="{FF2B5EF4-FFF2-40B4-BE49-F238E27FC236}">
                  <a16:creationId xmlns:a16="http://schemas.microsoft.com/office/drawing/2014/main" id="{2B4CE555-D4DD-4D28-B959-2D8962B16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63">
              <a:extLst>
                <a:ext uri="{FF2B5EF4-FFF2-40B4-BE49-F238E27FC236}">
                  <a16:creationId xmlns:a16="http://schemas.microsoft.com/office/drawing/2014/main" id="{EE84AF2E-F12F-4FEA-846F-61F44C357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Oval 64">
              <a:extLst>
                <a:ext uri="{FF2B5EF4-FFF2-40B4-BE49-F238E27FC236}">
                  <a16:creationId xmlns:a16="http://schemas.microsoft.com/office/drawing/2014/main" id="{A158E5DC-380C-4AD3-AB52-D2B9051D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Oval 65">
              <a:extLst>
                <a:ext uri="{FF2B5EF4-FFF2-40B4-BE49-F238E27FC236}">
                  <a16:creationId xmlns:a16="http://schemas.microsoft.com/office/drawing/2014/main" id="{6664E6BF-540F-4F61-BF3B-CA3D384E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Oval 66">
              <a:extLst>
                <a:ext uri="{FF2B5EF4-FFF2-40B4-BE49-F238E27FC236}">
                  <a16:creationId xmlns:a16="http://schemas.microsoft.com/office/drawing/2014/main" id="{8DDE7676-049A-4B88-B79B-51E47615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E723890-545D-4718-B7E4-10BA1A0C41BD}"/>
              </a:ext>
            </a:extLst>
          </p:cNvPr>
          <p:cNvSpPr txBox="1"/>
          <p:nvPr/>
        </p:nvSpPr>
        <p:spPr>
          <a:xfrm>
            <a:off x="556490" y="3559525"/>
            <a:ext cx="1135610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Para TRANSMILENIO S.A.  es prioridad complementar la cobertura en la ciudad, teniendo en cuenta las zonas que no contaban con concesionario de operación.</a:t>
            </a:r>
            <a:endParaRPr lang="es-ES" sz="2000">
              <a:latin typeface="Tahoma"/>
              <a:ea typeface="Tahoma"/>
              <a:cs typeface="Tahom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La Entidad avanza en un plan estratégico desde el año 2019, a partir del cual se generó un Diseño Operacional Actualizado (DOA), y se estructuraron procesos licitatorios para las zonas que no contaban con operador, a fin de mejorar la oferta de servicios en todas las localidades.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Se buscó garantizar a su vez, la renovación del parque automotor, con tecnologías amigables con el medio Ambiente (GNV, Eléctricos)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2000">
                <a:latin typeface="Tahoma"/>
                <a:ea typeface="Tahoma"/>
                <a:cs typeface="Tahoma"/>
              </a:rPr>
              <a:t>Cabe resaltar que durante el año 2020, las estrategias de la Entidad siguieron avanzando a pesar de la pandemia. 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E53CDAF-1A0F-4075-A82C-7C7D5C9B6020}"/>
              </a:ext>
            </a:extLst>
          </p:cNvPr>
          <p:cNvSpPr/>
          <p:nvPr/>
        </p:nvSpPr>
        <p:spPr>
          <a:xfrm>
            <a:off x="483109" y="2249894"/>
            <a:ext cx="11236868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767320">
              <a:defRPr/>
            </a:pPr>
            <a:r>
              <a:rPr lang="es-419" sz="2400" b="1">
                <a:latin typeface="Tahoma"/>
              </a:rPr>
              <a:t>¿Cómo se priorizan rutas para San Cristóbal, Antonio Nariño, Rafael Uribe y Tunjuelito? </a:t>
            </a:r>
            <a:endParaRPr lang="es-CO" sz="2400" b="1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3630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12A550-D266-4924-9D2B-974047626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1" r="3022" b="9612"/>
          <a:stretch/>
        </p:blipFill>
        <p:spPr>
          <a:xfrm>
            <a:off x="255649" y="948205"/>
            <a:ext cx="3691233" cy="5521855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D68168-D675-43FA-B76F-48380CEAC3FE}"/>
              </a:ext>
            </a:extLst>
          </p:cNvPr>
          <p:cNvSpPr txBox="1">
            <a:spLocks/>
          </p:cNvSpPr>
          <p:nvPr/>
        </p:nvSpPr>
        <p:spPr>
          <a:xfrm>
            <a:off x="209006" y="100547"/>
            <a:ext cx="10507518" cy="61171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1535972" rtl="0" eaLnBrk="1" latinLnBrk="0" hangingPunct="1">
              <a:spcBef>
                <a:spcPct val="0"/>
              </a:spcBef>
              <a:buNone/>
              <a:defRPr sz="7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5625">
              <a:lnSpc>
                <a:spcPct val="120000"/>
              </a:lnSpc>
            </a:pPr>
            <a:r>
              <a:rPr lang="es-CO" sz="5230" b="1">
                <a:solidFill>
                  <a:prstClr val="white"/>
                </a:solidFill>
              </a:rPr>
              <a:t>Nuevas rutas del componente zonal en la vigencia 2020</a:t>
            </a:r>
          </a:p>
        </p:txBody>
      </p:sp>
      <p:sp>
        <p:nvSpPr>
          <p:cNvPr id="100" name="9 CuadroTexto">
            <a:extLst>
              <a:ext uri="{FF2B5EF4-FFF2-40B4-BE49-F238E27FC236}">
                <a16:creationId xmlns:a16="http://schemas.microsoft.com/office/drawing/2014/main" id="{AFAC2D7C-0E3B-451F-A080-0535E88DC499}"/>
              </a:ext>
            </a:extLst>
          </p:cNvPr>
          <p:cNvSpPr txBox="1"/>
          <p:nvPr/>
        </p:nvSpPr>
        <p:spPr>
          <a:xfrm>
            <a:off x="4130298" y="1161963"/>
            <a:ext cx="7917654" cy="3389240"/>
          </a:xfrm>
          <a:prstGeom prst="rect">
            <a:avLst/>
          </a:prstGeom>
          <a:noFill/>
        </p:spPr>
        <p:txBody>
          <a:bodyPr wrap="square" lIns="64623" tIns="32311" rIns="64623" bIns="32311" rtlCol="0" anchor="t">
            <a:spAutoFit/>
          </a:bodyPr>
          <a:lstStyle/>
          <a:p>
            <a:pPr marL="342900" indent="-342900" algn="just" defTabSz="1085625">
              <a:buAutoNum type="arabicPeriod"/>
            </a:pPr>
            <a:r>
              <a:rPr lang="es-CO" sz="2400">
                <a:latin typeface="Tahoma"/>
              </a:rPr>
              <a:t>Diseño Operacional Actualizado - DOA para 9 concesiones vigentes (fase III), mediante otrosí estructural de mayo 29 de 2019.</a:t>
            </a:r>
            <a:endParaRPr lang="es-CO" sz="2400"/>
          </a:p>
          <a:p>
            <a:pPr marL="342900" indent="-342900" algn="just" defTabSz="1085625">
              <a:buFont typeface="+mj-lt"/>
              <a:buAutoNum type="arabicPeriod"/>
            </a:pPr>
            <a:endParaRPr lang="es-CO" sz="2400">
              <a:solidFill>
                <a:prstClr val="black"/>
              </a:solidFill>
              <a:latin typeface="Tahoma"/>
            </a:endParaRPr>
          </a:p>
          <a:p>
            <a:pPr marL="342900" indent="-342900" algn="just" defTabSz="1085625">
              <a:buFont typeface="+mj-lt"/>
              <a:buAutoNum type="arabicPeriod"/>
            </a:pPr>
            <a:r>
              <a:rPr lang="es-CO" sz="2400">
                <a:latin typeface="Tahoma"/>
              </a:rPr>
              <a:t>Implementación de paquetes de rutas (fase V) especialmente en las zonas que no contaban con operador vigente (Perdomo, Suba Central, Fontibón y Usme) para completar cobertura</a:t>
            </a:r>
            <a:endParaRPr lang="es-CO" sz="2400">
              <a:latin typeface="Tahoma"/>
              <a:ea typeface="Tahoma"/>
              <a:cs typeface="Tahoma"/>
            </a:endParaRPr>
          </a:p>
          <a:p>
            <a:pPr marL="342900" indent="-342900" algn="just" defTabSz="1085625">
              <a:buAutoNum type="arabicPeriod"/>
            </a:pPr>
            <a:endParaRPr lang="es-CO" sz="2400">
              <a:latin typeface="Tahoma"/>
              <a:ea typeface="Tahoma"/>
              <a:cs typeface="Tahoma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12CD09D-8970-4F3C-86AB-328BCB44209C}"/>
              </a:ext>
            </a:extLst>
          </p:cNvPr>
          <p:cNvSpPr/>
          <p:nvPr/>
        </p:nvSpPr>
        <p:spPr>
          <a:xfrm>
            <a:off x="1649200" y="206349"/>
            <a:ext cx="8269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7320">
              <a:defRPr/>
            </a:pPr>
            <a:r>
              <a:rPr lang="es-419" sz="2400" b="1">
                <a:solidFill>
                  <a:prstClr val="black"/>
                </a:solidFill>
                <a:latin typeface="Tahoma"/>
              </a:rPr>
              <a:t>Procesos para la implementación de nuevas rutas. </a:t>
            </a:r>
            <a:endParaRPr lang="es-CO" sz="2400" b="1">
              <a:solidFill>
                <a:prstClr val="black"/>
              </a:solidFill>
              <a:latin typeface="Tahoma"/>
            </a:endParaRPr>
          </a:p>
        </p:txBody>
      </p:sp>
      <p:pic>
        <p:nvPicPr>
          <p:cNvPr id="7" name="Imagen 6" descr="Autobús azul en la calle&#10;&#10;Descripción generada automáticamente con confianza media">
            <a:extLst>
              <a:ext uri="{FF2B5EF4-FFF2-40B4-BE49-F238E27FC236}">
                <a16:creationId xmlns:a16="http://schemas.microsoft.com/office/drawing/2014/main" id="{18E96BED-BC2A-4CD2-8843-AB9FEC14C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5" r="-468"/>
          <a:stretch/>
        </p:blipFill>
        <p:spPr>
          <a:xfrm>
            <a:off x="3946882" y="4276908"/>
            <a:ext cx="8245118" cy="21931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9476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2"/>
          <a:stretch/>
        </p:blipFill>
        <p:spPr>
          <a:xfrm>
            <a:off x="972252" y="0"/>
            <a:ext cx="11219748" cy="5964071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rgbClr val="008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-147335" y="403280"/>
            <a:ext cx="290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Cobertura</a:t>
            </a:r>
          </a:p>
        </p:txBody>
      </p:sp>
      <p:sp>
        <p:nvSpPr>
          <p:cNvPr id="16" name="Oval 86">
            <a:extLst>
              <a:ext uri="{FF2B5EF4-FFF2-40B4-BE49-F238E27FC236}">
                <a16:creationId xmlns:a16="http://schemas.microsoft.com/office/drawing/2014/main" id="{50DD37A2-4B73-4952-8C88-D9E07C77CBE8}"/>
              </a:ext>
            </a:extLst>
          </p:cNvPr>
          <p:cNvSpPr/>
          <p:nvPr/>
        </p:nvSpPr>
        <p:spPr>
          <a:xfrm>
            <a:off x="1064565" y="1629870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95">
            <a:extLst>
              <a:ext uri="{FF2B5EF4-FFF2-40B4-BE49-F238E27FC236}">
                <a16:creationId xmlns:a16="http://schemas.microsoft.com/office/drawing/2014/main" id="{A66E4882-BB21-4DE8-AFB8-42F441FD31D6}"/>
              </a:ext>
            </a:extLst>
          </p:cNvPr>
          <p:cNvGrpSpPr/>
          <p:nvPr/>
        </p:nvGrpSpPr>
        <p:grpSpPr>
          <a:xfrm>
            <a:off x="1202369" y="1726881"/>
            <a:ext cx="198935" cy="203415"/>
            <a:chOff x="7726363" y="3609976"/>
            <a:chExt cx="352425" cy="360362"/>
          </a:xfrm>
        </p:grpSpPr>
        <p:sp>
          <p:nvSpPr>
            <p:cNvPr id="27" name="Oval 100">
              <a:extLst>
                <a:ext uri="{FF2B5EF4-FFF2-40B4-BE49-F238E27FC236}">
                  <a16:creationId xmlns:a16="http://schemas.microsoft.com/office/drawing/2014/main" id="{18A3C253-C385-436F-AF1E-1B2DCC49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6525" y="3609976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01">
              <a:extLst>
                <a:ext uri="{FF2B5EF4-FFF2-40B4-BE49-F238E27FC236}">
                  <a16:creationId xmlns:a16="http://schemas.microsoft.com/office/drawing/2014/main" id="{19CB174B-0A0C-464D-B062-94BB771CB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6363" y="3744913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6759E693-2628-4725-A2F4-5FB94938C7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1300" y="3624263"/>
              <a:ext cx="217488" cy="225425"/>
            </a:xfrm>
            <a:custGeom>
              <a:avLst/>
              <a:gdLst>
                <a:gd name="T0" fmla="*/ 4 w 58"/>
                <a:gd name="T1" fmla="*/ 0 h 60"/>
                <a:gd name="T2" fmla="*/ 8 w 58"/>
                <a:gd name="T3" fmla="*/ 12 h 60"/>
                <a:gd name="T4" fmla="*/ 0 w 58"/>
                <a:gd name="T5" fmla="*/ 28 h 60"/>
                <a:gd name="T6" fmla="*/ 16 w 58"/>
                <a:gd name="T7" fmla="*/ 28 h 60"/>
                <a:gd name="T8" fmla="*/ 16 w 58"/>
                <a:gd name="T9" fmla="*/ 34 h 60"/>
                <a:gd name="T10" fmla="*/ 9 w 58"/>
                <a:gd name="T11" fmla="*/ 60 h 60"/>
                <a:gd name="T12" fmla="*/ 58 w 58"/>
                <a:gd name="T13" fmla="*/ 60 h 60"/>
                <a:gd name="T14" fmla="*/ 58 w 58"/>
                <a:gd name="T15" fmla="*/ 0 h 60"/>
                <a:gd name="T16" fmla="*/ 4 w 58"/>
                <a:gd name="T17" fmla="*/ 0 h 60"/>
                <a:gd name="T18" fmla="*/ 51 w 58"/>
                <a:gd name="T19" fmla="*/ 13 h 60"/>
                <a:gd name="T20" fmla="*/ 45 w 58"/>
                <a:gd name="T21" fmla="*/ 31 h 60"/>
                <a:gd name="T22" fmla="*/ 44 w 58"/>
                <a:gd name="T23" fmla="*/ 32 h 60"/>
                <a:gd name="T24" fmla="*/ 43 w 58"/>
                <a:gd name="T25" fmla="*/ 32 h 60"/>
                <a:gd name="T26" fmla="*/ 32 w 58"/>
                <a:gd name="T27" fmla="*/ 26 h 60"/>
                <a:gd name="T28" fmla="*/ 26 w 58"/>
                <a:gd name="T29" fmla="*/ 44 h 60"/>
                <a:gd name="T30" fmla="*/ 24 w 58"/>
                <a:gd name="T31" fmla="*/ 46 h 60"/>
                <a:gd name="T32" fmla="*/ 23 w 58"/>
                <a:gd name="T33" fmla="*/ 46 h 60"/>
                <a:gd name="T34" fmla="*/ 22 w 58"/>
                <a:gd name="T35" fmla="*/ 43 h 60"/>
                <a:gd name="T36" fmla="*/ 29 w 58"/>
                <a:gd name="T37" fmla="*/ 23 h 60"/>
                <a:gd name="T38" fmla="*/ 31 w 58"/>
                <a:gd name="T39" fmla="*/ 22 h 60"/>
                <a:gd name="T40" fmla="*/ 32 w 58"/>
                <a:gd name="T41" fmla="*/ 22 h 60"/>
                <a:gd name="T42" fmla="*/ 42 w 58"/>
                <a:gd name="T43" fmla="*/ 27 h 60"/>
                <a:gd name="T44" fmla="*/ 48 w 58"/>
                <a:gd name="T45" fmla="*/ 11 h 60"/>
                <a:gd name="T46" fmla="*/ 50 w 58"/>
                <a:gd name="T47" fmla="*/ 10 h 60"/>
                <a:gd name="T48" fmla="*/ 51 w 58"/>
                <a:gd name="T49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60">
                  <a:moveTo>
                    <a:pt x="4" y="0"/>
                  </a:moveTo>
                  <a:cubicBezTo>
                    <a:pt x="7" y="3"/>
                    <a:pt x="8" y="7"/>
                    <a:pt x="8" y="12"/>
                  </a:cubicBezTo>
                  <a:cubicBezTo>
                    <a:pt x="8" y="19"/>
                    <a:pt x="5" y="24"/>
                    <a:pt x="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44"/>
                    <a:pt x="14" y="53"/>
                    <a:pt x="9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" y="0"/>
                  </a:lnTo>
                  <a:close/>
                  <a:moveTo>
                    <a:pt x="51" y="13"/>
                  </a:moveTo>
                  <a:cubicBezTo>
                    <a:pt x="45" y="31"/>
                    <a:pt x="45" y="31"/>
                    <a:pt x="45" y="31"/>
                  </a:cubicBezTo>
                  <a:cubicBezTo>
                    <a:pt x="45" y="31"/>
                    <a:pt x="45" y="32"/>
                    <a:pt x="44" y="32"/>
                  </a:cubicBezTo>
                  <a:cubicBezTo>
                    <a:pt x="44" y="32"/>
                    <a:pt x="43" y="32"/>
                    <a:pt x="43" y="32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5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2" y="45"/>
                    <a:pt x="21" y="44"/>
                    <a:pt x="22" y="4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0" y="22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0"/>
                    <a:pt x="49" y="10"/>
                    <a:pt x="50" y="10"/>
                  </a:cubicBezTo>
                  <a:cubicBezTo>
                    <a:pt x="51" y="10"/>
                    <a:pt x="52" y="12"/>
                    <a:pt x="5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633628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DBE8D5-BCDA-49D6-8CD4-8511ACAC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943" y="3619"/>
            <a:ext cx="9791972" cy="685438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01444" y="3982065"/>
            <a:ext cx="4041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Implementadas 2020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Implementadas 2021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Por implementar 2021-2022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/>
              <a:t>Total rutas</a:t>
            </a:r>
          </a:p>
        </p:txBody>
      </p:sp>
    </p:spTree>
    <p:extLst>
      <p:ext uri="{BB962C8B-B14F-4D97-AF65-F5344CB8AC3E}">
        <p14:creationId xmlns:p14="http://schemas.microsoft.com/office/powerpoint/2010/main" val="53683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1"/>
            <a:ext cx="10058400" cy="5663381"/>
          </a:xfrm>
          <a:custGeom>
            <a:avLst/>
            <a:gdLst>
              <a:gd name="connsiteX0" fmla="*/ 13028 w 10839952"/>
              <a:gd name="connsiteY0" fmla="*/ 0 h 6476710"/>
              <a:gd name="connsiteX1" fmla="*/ 10839952 w 10839952"/>
              <a:gd name="connsiteY1" fmla="*/ 0 h 6476710"/>
              <a:gd name="connsiteX2" fmla="*/ 10839952 w 10839952"/>
              <a:gd name="connsiteY2" fmla="*/ 4207453 h 6476710"/>
              <a:gd name="connsiteX3" fmla="*/ 10799970 w 10839952"/>
              <a:gd name="connsiteY3" fmla="*/ 4258332 h 6476710"/>
              <a:gd name="connsiteX4" fmla="*/ 6096000 w 10839952"/>
              <a:gd name="connsiteY4" fmla="*/ 6476710 h 6476710"/>
              <a:gd name="connsiteX5" fmla="*/ 0 w 10839952"/>
              <a:gd name="connsiteY5" fmla="*/ 380710 h 6476710"/>
              <a:gd name="connsiteX6" fmla="*/ 7932 w 10839952"/>
              <a:gd name="connsiteY6" fmla="*/ 67011 h 6476710"/>
              <a:gd name="connsiteX7" fmla="*/ 13028 w 10839952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2" h="6476710">
                <a:moveTo>
                  <a:pt x="13028" y="0"/>
                </a:moveTo>
                <a:lnTo>
                  <a:pt x="10839952" y="0"/>
                </a:lnTo>
                <a:lnTo>
                  <a:pt x="10839952" y="4207453"/>
                </a:lnTo>
                <a:lnTo>
                  <a:pt x="10799970" y="4258332"/>
                </a:lnTo>
                <a:cubicBezTo>
                  <a:pt x="9681874" y="5613152"/>
                  <a:pt x="7989784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4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62592-A9ED-45C9-B5C2-9EF6C54C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5" y="6311107"/>
            <a:ext cx="645919" cy="365125"/>
          </a:xfrm>
        </p:spPr>
        <p:txBody>
          <a:bodyPr/>
          <a:lstStyle/>
          <a:p>
            <a:fld id="{2745C2C1-43AE-4748-AE73-76A74359E3A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BFF4D52-70F2-4E2E-8B74-A2458FC784C9}"/>
              </a:ext>
            </a:extLst>
          </p:cNvPr>
          <p:cNvSpPr/>
          <p:nvPr/>
        </p:nvSpPr>
        <p:spPr>
          <a:xfrm rot="10800000" flipV="1">
            <a:off x="-1" y="0"/>
            <a:ext cx="2988860" cy="1859075"/>
          </a:xfrm>
          <a:custGeom>
            <a:avLst/>
            <a:gdLst>
              <a:gd name="connsiteX0" fmla="*/ 13028 w 10839953"/>
              <a:gd name="connsiteY0" fmla="*/ 0 h 6476710"/>
              <a:gd name="connsiteX1" fmla="*/ 10839953 w 10839953"/>
              <a:gd name="connsiteY1" fmla="*/ 0 h 6476710"/>
              <a:gd name="connsiteX2" fmla="*/ 10839953 w 10839953"/>
              <a:gd name="connsiteY2" fmla="*/ 4207453 h 6476710"/>
              <a:gd name="connsiteX3" fmla="*/ 10799970 w 10839953"/>
              <a:gd name="connsiteY3" fmla="*/ 4258332 h 6476710"/>
              <a:gd name="connsiteX4" fmla="*/ 6096000 w 10839953"/>
              <a:gd name="connsiteY4" fmla="*/ 6476710 h 6476710"/>
              <a:gd name="connsiteX5" fmla="*/ 0 w 10839953"/>
              <a:gd name="connsiteY5" fmla="*/ 380710 h 6476710"/>
              <a:gd name="connsiteX6" fmla="*/ 7932 w 10839953"/>
              <a:gd name="connsiteY6" fmla="*/ 67011 h 6476710"/>
              <a:gd name="connsiteX7" fmla="*/ 13028 w 10839953"/>
              <a:gd name="connsiteY7" fmla="*/ 0 h 64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953" h="6476710">
                <a:moveTo>
                  <a:pt x="13028" y="0"/>
                </a:moveTo>
                <a:lnTo>
                  <a:pt x="10839953" y="0"/>
                </a:lnTo>
                <a:lnTo>
                  <a:pt x="10839953" y="4207453"/>
                </a:lnTo>
                <a:lnTo>
                  <a:pt x="10799970" y="4258332"/>
                </a:lnTo>
                <a:cubicBezTo>
                  <a:pt x="9681874" y="5613152"/>
                  <a:pt x="7989785" y="6476710"/>
                  <a:pt x="6096000" y="6476710"/>
                </a:cubicBezTo>
                <a:cubicBezTo>
                  <a:pt x="2729272" y="6476710"/>
                  <a:pt x="0" y="3747438"/>
                  <a:pt x="0" y="380710"/>
                </a:cubicBezTo>
                <a:cubicBezTo>
                  <a:pt x="0" y="275500"/>
                  <a:pt x="2665" y="170912"/>
                  <a:pt x="7932" y="67011"/>
                </a:cubicBezTo>
                <a:lnTo>
                  <a:pt x="1302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/>
          </a:p>
        </p:txBody>
      </p:sp>
      <p:sp>
        <p:nvSpPr>
          <p:cNvPr id="2" name="CuadroTexto 1"/>
          <p:cNvSpPr txBox="1"/>
          <p:nvPr/>
        </p:nvSpPr>
        <p:spPr>
          <a:xfrm>
            <a:off x="-66664" y="200333"/>
            <a:ext cx="2903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>
                <a:solidFill>
                  <a:schemeClr val="bg1"/>
                </a:solidFill>
              </a:rPr>
              <a:t>Servicio por zonas</a:t>
            </a:r>
          </a:p>
        </p:txBody>
      </p:sp>
      <p:sp>
        <p:nvSpPr>
          <p:cNvPr id="11" name="Oval 87">
            <a:extLst>
              <a:ext uri="{FF2B5EF4-FFF2-40B4-BE49-F238E27FC236}">
                <a16:creationId xmlns:a16="http://schemas.microsoft.com/office/drawing/2014/main" id="{C4DBD45D-53B6-48F3-8262-DADBCD3E4167}"/>
              </a:ext>
            </a:extLst>
          </p:cNvPr>
          <p:cNvSpPr/>
          <p:nvPr/>
        </p:nvSpPr>
        <p:spPr>
          <a:xfrm>
            <a:off x="1267220" y="1562218"/>
            <a:ext cx="458418" cy="45841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91">
            <a:extLst>
              <a:ext uri="{FF2B5EF4-FFF2-40B4-BE49-F238E27FC236}">
                <a16:creationId xmlns:a16="http://schemas.microsoft.com/office/drawing/2014/main" id="{BB8F6D8B-5563-4B0B-8C8D-FE2DE4AE6D15}"/>
              </a:ext>
            </a:extLst>
          </p:cNvPr>
          <p:cNvGrpSpPr/>
          <p:nvPr/>
        </p:nvGrpSpPr>
        <p:grpSpPr>
          <a:xfrm>
            <a:off x="1405734" y="1697087"/>
            <a:ext cx="199831" cy="203415"/>
            <a:chOff x="8447088" y="4332288"/>
            <a:chExt cx="354012" cy="360363"/>
          </a:xfrm>
        </p:grpSpPr>
        <p:sp>
          <p:nvSpPr>
            <p:cNvPr id="13" name="Oval 103">
              <a:extLst>
                <a:ext uri="{FF2B5EF4-FFF2-40B4-BE49-F238E27FC236}">
                  <a16:creationId xmlns:a16="http://schemas.microsoft.com/office/drawing/2014/main" id="{E843B8BD-7987-406C-8A8A-9BDAA323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7250" y="4332288"/>
              <a:ext cx="120650" cy="1206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4">
              <a:extLst>
                <a:ext uri="{FF2B5EF4-FFF2-40B4-BE49-F238E27FC236}">
                  <a16:creationId xmlns:a16="http://schemas.microsoft.com/office/drawing/2014/main" id="{2D333782-4331-4585-ACFC-0241EC812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5">
              <a:extLst>
                <a:ext uri="{FF2B5EF4-FFF2-40B4-BE49-F238E27FC236}">
                  <a16:creationId xmlns:a16="http://schemas.microsoft.com/office/drawing/2014/main" id="{AB75033D-749B-4453-BC9A-7FBB4249C1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125" y="4511676"/>
              <a:ext cx="180975" cy="180975"/>
            </a:xfrm>
            <a:custGeom>
              <a:avLst/>
              <a:gdLst>
                <a:gd name="T0" fmla="*/ 47 w 48"/>
                <a:gd name="T1" fmla="*/ 28 h 48"/>
                <a:gd name="T2" fmla="*/ 44 w 48"/>
                <a:gd name="T3" fmla="*/ 26 h 48"/>
                <a:gd name="T4" fmla="*/ 44 w 48"/>
                <a:gd name="T5" fmla="*/ 24 h 48"/>
                <a:gd name="T6" fmla="*/ 44 w 48"/>
                <a:gd name="T7" fmla="*/ 22 h 48"/>
                <a:gd name="T8" fmla="*/ 47 w 48"/>
                <a:gd name="T9" fmla="*/ 20 h 48"/>
                <a:gd name="T10" fmla="*/ 48 w 48"/>
                <a:gd name="T11" fmla="*/ 17 h 48"/>
                <a:gd name="T12" fmla="*/ 42 w 48"/>
                <a:gd name="T13" fmla="*/ 7 h 48"/>
                <a:gd name="T14" fmla="*/ 41 w 48"/>
                <a:gd name="T15" fmla="*/ 6 h 48"/>
                <a:gd name="T16" fmla="*/ 39 w 48"/>
                <a:gd name="T17" fmla="*/ 6 h 48"/>
                <a:gd name="T18" fmla="*/ 36 w 48"/>
                <a:gd name="T19" fmla="*/ 8 h 48"/>
                <a:gd name="T20" fmla="*/ 32 w 48"/>
                <a:gd name="T21" fmla="*/ 6 h 48"/>
                <a:gd name="T22" fmla="*/ 32 w 48"/>
                <a:gd name="T23" fmla="*/ 2 h 48"/>
                <a:gd name="T24" fmla="*/ 30 w 48"/>
                <a:gd name="T25" fmla="*/ 0 h 48"/>
                <a:gd name="T26" fmla="*/ 18 w 48"/>
                <a:gd name="T27" fmla="*/ 0 h 48"/>
                <a:gd name="T28" fmla="*/ 16 w 48"/>
                <a:gd name="T29" fmla="*/ 2 h 48"/>
                <a:gd name="T30" fmla="*/ 16 w 48"/>
                <a:gd name="T31" fmla="*/ 6 h 48"/>
                <a:gd name="T32" fmla="*/ 12 w 48"/>
                <a:gd name="T33" fmla="*/ 8 h 48"/>
                <a:gd name="T34" fmla="*/ 9 w 48"/>
                <a:gd name="T35" fmla="*/ 6 h 48"/>
                <a:gd name="T36" fmla="*/ 6 w 48"/>
                <a:gd name="T37" fmla="*/ 7 h 48"/>
                <a:gd name="T38" fmla="*/ 0 w 48"/>
                <a:gd name="T39" fmla="*/ 17 h 48"/>
                <a:gd name="T40" fmla="*/ 0 w 48"/>
                <a:gd name="T41" fmla="*/ 19 h 48"/>
                <a:gd name="T42" fmla="*/ 1 w 48"/>
                <a:gd name="T43" fmla="*/ 20 h 48"/>
                <a:gd name="T44" fmla="*/ 4 w 48"/>
                <a:gd name="T45" fmla="*/ 22 h 48"/>
                <a:gd name="T46" fmla="*/ 4 w 48"/>
                <a:gd name="T47" fmla="*/ 24 h 48"/>
                <a:gd name="T48" fmla="*/ 4 w 48"/>
                <a:gd name="T49" fmla="*/ 26 h 48"/>
                <a:gd name="T50" fmla="*/ 1 w 48"/>
                <a:gd name="T51" fmla="*/ 28 h 48"/>
                <a:gd name="T52" fmla="*/ 0 w 48"/>
                <a:gd name="T53" fmla="*/ 29 h 48"/>
                <a:gd name="T54" fmla="*/ 0 w 48"/>
                <a:gd name="T55" fmla="*/ 31 h 48"/>
                <a:gd name="T56" fmla="*/ 6 w 48"/>
                <a:gd name="T57" fmla="*/ 41 h 48"/>
                <a:gd name="T58" fmla="*/ 9 w 48"/>
                <a:gd name="T59" fmla="*/ 42 h 48"/>
                <a:gd name="T60" fmla="*/ 12 w 48"/>
                <a:gd name="T61" fmla="*/ 40 h 48"/>
                <a:gd name="T62" fmla="*/ 16 w 48"/>
                <a:gd name="T63" fmla="*/ 42 h 48"/>
                <a:gd name="T64" fmla="*/ 16 w 48"/>
                <a:gd name="T65" fmla="*/ 46 h 48"/>
                <a:gd name="T66" fmla="*/ 18 w 48"/>
                <a:gd name="T67" fmla="*/ 48 h 48"/>
                <a:gd name="T68" fmla="*/ 30 w 48"/>
                <a:gd name="T69" fmla="*/ 48 h 48"/>
                <a:gd name="T70" fmla="*/ 32 w 48"/>
                <a:gd name="T71" fmla="*/ 46 h 48"/>
                <a:gd name="T72" fmla="*/ 32 w 48"/>
                <a:gd name="T73" fmla="*/ 42 h 48"/>
                <a:gd name="T74" fmla="*/ 36 w 48"/>
                <a:gd name="T75" fmla="*/ 40 h 48"/>
                <a:gd name="T76" fmla="*/ 39 w 48"/>
                <a:gd name="T77" fmla="*/ 42 h 48"/>
                <a:gd name="T78" fmla="*/ 41 w 48"/>
                <a:gd name="T79" fmla="*/ 42 h 48"/>
                <a:gd name="T80" fmla="*/ 42 w 48"/>
                <a:gd name="T81" fmla="*/ 41 h 48"/>
                <a:gd name="T82" fmla="*/ 48 w 48"/>
                <a:gd name="T83" fmla="*/ 31 h 48"/>
                <a:gd name="T84" fmla="*/ 47 w 48"/>
                <a:gd name="T85" fmla="*/ 28 h 48"/>
                <a:gd name="T86" fmla="*/ 24 w 48"/>
                <a:gd name="T87" fmla="*/ 32 h 48"/>
                <a:gd name="T88" fmla="*/ 16 w 48"/>
                <a:gd name="T89" fmla="*/ 24 h 48"/>
                <a:gd name="T90" fmla="*/ 24 w 48"/>
                <a:gd name="T91" fmla="*/ 16 h 48"/>
                <a:gd name="T92" fmla="*/ 32 w 48"/>
                <a:gd name="T93" fmla="*/ 24 h 48"/>
                <a:gd name="T94" fmla="*/ 24 w 48"/>
                <a:gd name="T95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" h="48">
                  <a:moveTo>
                    <a:pt x="47" y="28"/>
                  </a:move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5"/>
                    <a:pt x="44" y="24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8" y="19"/>
                    <a:pt x="48" y="18"/>
                    <a:pt x="48" y="1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40" y="6"/>
                    <a:pt x="39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7"/>
                    <a:pt x="33" y="6"/>
                    <a:pt x="32" y="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3" y="7"/>
                    <a:pt x="12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19"/>
                    <a:pt x="0" y="20"/>
                    <a:pt x="1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7" y="42"/>
                    <a:pt x="8" y="42"/>
                    <a:pt x="9" y="4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1"/>
                    <a:pt x="15" y="42"/>
                    <a:pt x="16" y="4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7"/>
                    <a:pt x="17" y="48"/>
                    <a:pt x="18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2" y="47"/>
                    <a:pt x="32" y="46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2"/>
                    <a:pt x="35" y="41"/>
                    <a:pt x="36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1" y="42"/>
                    <a:pt x="42" y="42"/>
                    <a:pt x="42" y="4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0"/>
                    <a:pt x="48" y="29"/>
                    <a:pt x="47" y="28"/>
                  </a:cubicBezTo>
                  <a:close/>
                  <a:moveTo>
                    <a:pt x="24" y="32"/>
                  </a:moveTo>
                  <a:cubicBezTo>
                    <a:pt x="20" y="32"/>
                    <a:pt x="16" y="28"/>
                    <a:pt x="16" y="24"/>
                  </a:cubicBezTo>
                  <a:cubicBezTo>
                    <a:pt x="16" y="20"/>
                    <a:pt x="20" y="16"/>
                    <a:pt x="24" y="16"/>
                  </a:cubicBezTo>
                  <a:cubicBezTo>
                    <a:pt x="28" y="16"/>
                    <a:pt x="32" y="20"/>
                    <a:pt x="32" y="24"/>
                  </a:cubicBezTo>
                  <a:cubicBezTo>
                    <a:pt x="32" y="28"/>
                    <a:pt x="28" y="32"/>
                    <a:pt x="2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799625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UENTE PRESENTACION INSTITUCIONA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B6D70B64412344AA0D9E74F8238E98F" ma:contentTypeVersion="13" ma:contentTypeDescription="Crear nuevo documento." ma:contentTypeScope="" ma:versionID="b690764bdb0d7d8534e2ecc2c844498d">
  <xsd:schema xmlns:xsd="http://www.w3.org/2001/XMLSchema" xmlns:xs="http://www.w3.org/2001/XMLSchema" xmlns:p="http://schemas.microsoft.com/office/2006/metadata/properties" xmlns:ns3="5b74ed14-44c2-4f37-92d3-b2606cda419a" xmlns:ns4="2c896513-123d-4075-a24e-e7d5e566b91d" targetNamespace="http://schemas.microsoft.com/office/2006/metadata/properties" ma:root="true" ma:fieldsID="a4caed9b329dd9fec2417e4c570a0bce" ns3:_="" ns4:_="">
    <xsd:import namespace="5b74ed14-44c2-4f37-92d3-b2606cda419a"/>
    <xsd:import namespace="2c896513-123d-4075-a24e-e7d5e566b91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4ed14-44c2-4f37-92d3-b2606cda41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96513-123d-4075-a24e-e7d5e566b9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1EF562-B24E-4F0F-8729-B8129B29386B}">
  <ds:schemaRefs>
    <ds:schemaRef ds:uri="http://purl.org/dc/dcmitype/"/>
    <ds:schemaRef ds:uri="http://schemas.microsoft.com/office/infopath/2007/PartnerControls"/>
    <ds:schemaRef ds:uri="5b74ed14-44c2-4f37-92d3-b2606cda419a"/>
    <ds:schemaRef ds:uri="http://purl.org/dc/terms/"/>
    <ds:schemaRef ds:uri="2c896513-123d-4075-a24e-e7d5e566b91d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D675A48-4792-491F-8027-F585B3448532}">
  <ds:schemaRefs>
    <ds:schemaRef ds:uri="2c896513-123d-4075-a24e-e7d5e566b91d"/>
    <ds:schemaRef ds:uri="5b74ed14-44c2-4f37-92d3-b2606cda41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5580CA-8C14-4879-A676-F899DF289C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1923</Words>
  <Application>Microsoft Office PowerPoint</Application>
  <PresentationFormat>Panorámica</PresentationFormat>
  <Paragraphs>519</Paragraphs>
  <Slides>42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53" baseType="lpstr">
      <vt:lpstr>Arial</vt:lpstr>
      <vt:lpstr>Arial,Sans-Serif</vt:lpstr>
      <vt:lpstr>Calibri</vt:lpstr>
      <vt:lpstr>Calibri Light</vt:lpstr>
      <vt:lpstr>Lato</vt:lpstr>
      <vt:lpstr>Segoe UI</vt:lpstr>
      <vt:lpstr>Tahoma</vt:lpstr>
      <vt:lpstr>Times New Roman</vt:lpstr>
      <vt:lpstr>Wingdings</vt:lpstr>
      <vt:lpstr>Office Theme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daniela Ramírez Leuro</dc:creator>
  <cp:lastModifiedBy>Alicia C.</cp:lastModifiedBy>
  <cp:revision>5</cp:revision>
  <dcterms:created xsi:type="dcterms:W3CDTF">2018-05-16T04:00:38Z</dcterms:created>
  <dcterms:modified xsi:type="dcterms:W3CDTF">2021-04-28T16:29:40Z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0x010100CB6D70B64412344AA0D9E74F8238E98F</vt:lpwstr>
  </property>
</Properties>
</file>