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3" r:id="rId3"/>
    <p:sldId id="275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leyzandra Gaona Uscategui" initials="SAG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25"/>
    <a:srgbClr val="BED000"/>
    <a:srgbClr val="FFB718"/>
    <a:srgbClr val="4C531E"/>
    <a:srgbClr val="2BA496"/>
    <a:srgbClr val="C8D423"/>
    <a:srgbClr val="E2C200"/>
    <a:srgbClr val="E2B40B"/>
    <a:srgbClr val="E2D200"/>
    <a:srgbClr val="E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 autoAdjust="0"/>
    <p:restoredTop sz="96405" autoAdjust="0"/>
  </p:normalViewPr>
  <p:slideViewPr>
    <p:cSldViewPr snapToGrid="0">
      <p:cViewPr varScale="1">
        <p:scale>
          <a:sx n="126" d="100"/>
          <a:sy n="126" d="100"/>
        </p:scale>
        <p:origin x="1144" y="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D1C9-E842-4F78-9351-8A0149C0497C}" type="datetimeFigureOut">
              <a:rPr lang="es-MX" smtClean="0"/>
              <a:t>30/04/21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442D-6244-47E9-9CAE-5627A9AE6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138B8-3143-7042-8D7B-523B271EE3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140" y="1061350"/>
            <a:ext cx="3461646" cy="4924794"/>
          </a:xfrm>
        </p:spPr>
        <p:txBody>
          <a:bodyPr/>
          <a:lstStyle>
            <a:lvl1pPr>
              <a:defRPr sz="1514"/>
            </a:lvl1pPr>
            <a:lvl2pPr marL="0" indent="0">
              <a:lnSpc>
                <a:spcPct val="70000"/>
              </a:lnSpc>
              <a:spcAft>
                <a:spcPts val="771"/>
              </a:spcAft>
              <a:tabLst>
                <a:tab pos="321019" algn="l"/>
              </a:tabLst>
              <a:defRPr sz="1514"/>
            </a:lvl2pPr>
            <a:lvl3pPr>
              <a:lnSpc>
                <a:spcPct val="70000"/>
              </a:lnSpc>
              <a:spcAft>
                <a:spcPts val="771"/>
              </a:spcAft>
              <a:defRPr sz="1514"/>
            </a:lvl3pPr>
            <a:lvl4pPr>
              <a:lnSpc>
                <a:spcPct val="70000"/>
              </a:lnSpc>
              <a:spcAft>
                <a:spcPts val="771"/>
              </a:spcAft>
              <a:defRPr sz="1514"/>
            </a:lvl4pPr>
            <a:lvl5pPr>
              <a:lnSpc>
                <a:spcPct val="70000"/>
              </a:lnSpc>
              <a:spcAft>
                <a:spcPts val="771"/>
              </a:spcAft>
              <a:defRPr sz="15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EF01186-9B98-D544-A477-BD0F8A15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6832" y="6479808"/>
            <a:ext cx="2743201" cy="11163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smtClean="0">
                <a:effectLst/>
              </a:defRPr>
            </a:lvl1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A331CF-68D2-9344-8A95-E174AF622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704" y="6479808"/>
            <a:ext cx="349091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725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91D568E7-61F5-D04E-995D-81EF41C01A2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id="{C5630E1C-6462-D341-933A-661462E0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100" y="6479808"/>
            <a:ext cx="4353119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spc="0" baseline="0">
                <a:cs typeface="Calibri Light" panose="020F0302020204030204" pitchFamily="34" charset="0"/>
              </a:defRPr>
            </a:lvl1pPr>
          </a:lstStyle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30/04/21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390536"/>
            <a:ext cx="9144000" cy="1544322"/>
          </a:xfrm>
        </p:spPr>
        <p:txBody>
          <a:bodyPr>
            <a:noAutofit/>
          </a:bodyPr>
          <a:lstStyle/>
          <a:p>
            <a:b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Sectorial de Gestión y Desempeño del Sector Movilidad</a:t>
            </a:r>
            <a:b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solidFill>
                  <a:srgbClr val="879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ordinaria</a:t>
            </a:r>
            <a:endParaRPr lang="es-CO" sz="2000" b="1" dirty="0">
              <a:solidFill>
                <a:srgbClr val="879225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5" y="188794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Secretaría Distrital de Movilidad</a:t>
            </a:r>
          </a:p>
          <a:p>
            <a:pPr algn="ctr"/>
            <a:r>
              <a:rPr lang="es-ES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Abril 2021</a:t>
            </a:r>
            <a:endParaRPr lang="es-MX" sz="2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>
                <a:solidFill>
                  <a:schemeClr val="bg1"/>
                </a:solidFill>
                <a:cs typeface="Arial" panose="020B0604020202020204" pitchFamily="34" charset="0"/>
              </a:rPr>
              <a:t>CONTENIDO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Google Shape;347;p12"/>
          <p:cNvSpPr txBox="1">
            <a:spLocks/>
          </p:cNvSpPr>
          <p:nvPr/>
        </p:nvSpPr>
        <p:spPr>
          <a:xfrm>
            <a:off x="1167835" y="1109713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3200" b="1" dirty="0">
                <a:solidFill>
                  <a:schemeClr val="accent6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15" name="Google Shape;348;p12"/>
          <p:cNvSpPr txBox="1">
            <a:spLocks/>
          </p:cNvSpPr>
          <p:nvPr/>
        </p:nvSpPr>
        <p:spPr>
          <a:xfrm>
            <a:off x="2820113" y="1921790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MX" sz="3000" dirty="0"/>
          </a:p>
        </p:txBody>
      </p:sp>
      <p:sp>
        <p:nvSpPr>
          <p:cNvPr id="17" name="Google Shape;350;p12"/>
          <p:cNvSpPr txBox="1">
            <a:spLocks/>
          </p:cNvSpPr>
          <p:nvPr/>
        </p:nvSpPr>
        <p:spPr>
          <a:xfrm>
            <a:off x="4155425" y="3823766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s-CO"/>
            </a:defPPr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7060" y="1109713"/>
            <a:ext cx="60385" cy="5227608"/>
          </a:xfrm>
          <a:prstGeom prst="line">
            <a:avLst/>
          </a:prstGeom>
          <a:ln w="38100">
            <a:solidFill>
              <a:srgbClr val="879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48;p12"/>
          <p:cNvSpPr txBox="1">
            <a:spLocks/>
          </p:cNvSpPr>
          <p:nvPr/>
        </p:nvSpPr>
        <p:spPr>
          <a:xfrm>
            <a:off x="1161202" y="3012036"/>
            <a:ext cx="10125422" cy="2779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Verificación de quórum y declaración de la instalación de la sesión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Aprobación del orden del día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Seguimiento compromisos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Ejecución presupuestal y avance metas PDD. (Todos) – </a:t>
            </a:r>
            <a:r>
              <a:rPr lang="es-ES" sz="2800" dirty="0">
                <a:solidFill>
                  <a:srgbClr val="879225"/>
                </a:solidFill>
              </a:rPr>
              <a:t>20 min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Seguimiento cifras Siniestralidad (OSV-SDM) – </a:t>
            </a:r>
            <a:r>
              <a:rPr lang="es-ES" sz="2800" dirty="0">
                <a:solidFill>
                  <a:srgbClr val="879225"/>
                </a:solidFill>
              </a:rPr>
              <a:t>20 min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Conectividad de las terminales de salitre, norte y sur en el sistema de movilidad (Terminal) – </a:t>
            </a:r>
            <a:r>
              <a:rPr lang="es-ES" sz="2800" dirty="0">
                <a:solidFill>
                  <a:srgbClr val="879225"/>
                </a:solidFill>
              </a:rPr>
              <a:t>20 min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Socialización política pública de la bicicleta (SBP-SDM) – </a:t>
            </a:r>
            <a:r>
              <a:rPr lang="es-ES" sz="2800" dirty="0">
                <a:solidFill>
                  <a:srgbClr val="879225"/>
                </a:solidFill>
              </a:rPr>
              <a:t>20 min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Varios – </a:t>
            </a:r>
            <a:r>
              <a:rPr lang="es-ES" sz="2800" dirty="0">
                <a:solidFill>
                  <a:srgbClr val="879225"/>
                </a:solidFill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1163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>
                <a:solidFill>
                  <a:schemeClr val="bg1"/>
                </a:solidFill>
                <a:cs typeface="Arial" panose="020B0604020202020204" pitchFamily="34" charset="0"/>
              </a:rPr>
              <a:t>SEGUIMIENTO COMPROMISOS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893285" y="3760399"/>
            <a:ext cx="2428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Sin compromisos previos</a:t>
            </a:r>
          </a:p>
        </p:txBody>
      </p:sp>
      <p:sp>
        <p:nvSpPr>
          <p:cNvPr id="51" name="Google Shape;4210;p68"/>
          <p:cNvSpPr/>
          <p:nvPr/>
        </p:nvSpPr>
        <p:spPr>
          <a:xfrm>
            <a:off x="5721274" y="2599845"/>
            <a:ext cx="721825" cy="704382"/>
          </a:xfrm>
          <a:custGeom>
            <a:avLst/>
            <a:gdLst/>
            <a:ahLst/>
            <a:cxnLst/>
            <a:rect l="l" t="t" r="r" b="b"/>
            <a:pathLst>
              <a:path w="29615" h="29615" extrusionOk="0">
                <a:moveTo>
                  <a:pt x="14810" y="1"/>
                </a:moveTo>
                <a:cubicBezTo>
                  <a:pt x="6631" y="1"/>
                  <a:pt x="1" y="6631"/>
                  <a:pt x="1" y="14809"/>
                </a:cubicBezTo>
                <a:cubicBezTo>
                  <a:pt x="1" y="22988"/>
                  <a:pt x="6631" y="29615"/>
                  <a:pt x="14810" y="29615"/>
                </a:cubicBezTo>
                <a:cubicBezTo>
                  <a:pt x="22988" y="29615"/>
                  <a:pt x="29615" y="22988"/>
                  <a:pt x="29615" y="14809"/>
                </a:cubicBezTo>
                <a:cubicBezTo>
                  <a:pt x="29615" y="6631"/>
                  <a:pt x="22988" y="1"/>
                  <a:pt x="14810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4211;p68"/>
          <p:cNvSpPr/>
          <p:nvPr/>
        </p:nvSpPr>
        <p:spPr>
          <a:xfrm>
            <a:off x="5550537" y="2433234"/>
            <a:ext cx="1063422" cy="1212018"/>
          </a:xfrm>
          <a:custGeom>
            <a:avLst/>
            <a:gdLst/>
            <a:ahLst/>
            <a:cxnLst/>
            <a:rect l="l" t="t" r="r" b="b"/>
            <a:pathLst>
              <a:path w="43630" h="50958" extrusionOk="0">
                <a:moveTo>
                  <a:pt x="21815" y="0"/>
                </a:moveTo>
                <a:cubicBezTo>
                  <a:pt x="9785" y="0"/>
                  <a:pt x="0" y="9788"/>
                  <a:pt x="0" y="21814"/>
                </a:cubicBezTo>
                <a:cubicBezTo>
                  <a:pt x="11" y="22289"/>
                  <a:pt x="401" y="22672"/>
                  <a:pt x="879" y="22672"/>
                </a:cubicBezTo>
                <a:cubicBezTo>
                  <a:pt x="1354" y="22672"/>
                  <a:pt x="1744" y="22289"/>
                  <a:pt x="1755" y="21814"/>
                </a:cubicBezTo>
                <a:cubicBezTo>
                  <a:pt x="1755" y="10757"/>
                  <a:pt x="10753" y="1755"/>
                  <a:pt x="21811" y="1755"/>
                </a:cubicBezTo>
                <a:cubicBezTo>
                  <a:pt x="32869" y="1755"/>
                  <a:pt x="41870" y="10753"/>
                  <a:pt x="41870" y="21814"/>
                </a:cubicBezTo>
                <a:cubicBezTo>
                  <a:pt x="41870" y="32872"/>
                  <a:pt x="32872" y="41870"/>
                  <a:pt x="21815" y="41870"/>
                </a:cubicBezTo>
                <a:cubicBezTo>
                  <a:pt x="21329" y="41870"/>
                  <a:pt x="20935" y="42263"/>
                  <a:pt x="20935" y="42750"/>
                </a:cubicBezTo>
                <a:lnTo>
                  <a:pt x="20935" y="50957"/>
                </a:lnTo>
                <a:lnTo>
                  <a:pt x="22694" y="50942"/>
                </a:lnTo>
                <a:lnTo>
                  <a:pt x="22694" y="43610"/>
                </a:lnTo>
                <a:cubicBezTo>
                  <a:pt x="34316" y="43147"/>
                  <a:pt x="43629" y="33547"/>
                  <a:pt x="43626" y="21814"/>
                </a:cubicBezTo>
                <a:cubicBezTo>
                  <a:pt x="43626" y="9785"/>
                  <a:pt x="33841" y="0"/>
                  <a:pt x="21815" y="0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212;p68"/>
          <p:cNvSpPr/>
          <p:nvPr/>
        </p:nvSpPr>
        <p:spPr>
          <a:xfrm>
            <a:off x="5936250" y="3531038"/>
            <a:ext cx="293410" cy="164875"/>
          </a:xfrm>
          <a:custGeom>
            <a:avLst/>
            <a:gdLst/>
            <a:ahLst/>
            <a:cxnLst/>
            <a:rect l="l" t="t" r="r" b="b"/>
            <a:pathLst>
              <a:path w="12038" h="6932" extrusionOk="0">
                <a:moveTo>
                  <a:pt x="11088" y="1"/>
                </a:moveTo>
                <a:cubicBezTo>
                  <a:pt x="10863" y="1"/>
                  <a:pt x="10637" y="87"/>
                  <a:pt x="10465" y="260"/>
                </a:cubicBezTo>
                <a:lnTo>
                  <a:pt x="6869" y="3859"/>
                </a:lnTo>
                <a:lnTo>
                  <a:pt x="5982" y="4742"/>
                </a:lnTo>
                <a:lnTo>
                  <a:pt x="5110" y="3874"/>
                </a:lnTo>
                <a:lnTo>
                  <a:pt x="1496" y="260"/>
                </a:lnTo>
                <a:cubicBezTo>
                  <a:pt x="1342" y="153"/>
                  <a:pt x="1165" y="102"/>
                  <a:pt x="990" y="102"/>
                </a:cubicBezTo>
                <a:cubicBezTo>
                  <a:pt x="731" y="102"/>
                  <a:pt x="475" y="214"/>
                  <a:pt x="298" y="427"/>
                </a:cubicBezTo>
                <a:cubicBezTo>
                  <a:pt x="1" y="783"/>
                  <a:pt x="27" y="1306"/>
                  <a:pt x="353" y="1636"/>
                </a:cubicBezTo>
                <a:lnTo>
                  <a:pt x="5389" y="6675"/>
                </a:lnTo>
                <a:cubicBezTo>
                  <a:pt x="5561" y="6846"/>
                  <a:pt x="5786" y="6931"/>
                  <a:pt x="6010" y="6931"/>
                </a:cubicBezTo>
                <a:cubicBezTo>
                  <a:pt x="6235" y="6931"/>
                  <a:pt x="6459" y="6846"/>
                  <a:pt x="6632" y="6675"/>
                </a:cubicBezTo>
                <a:lnTo>
                  <a:pt x="11667" y="1636"/>
                </a:lnTo>
                <a:cubicBezTo>
                  <a:pt x="12019" y="1250"/>
                  <a:pt x="12038" y="668"/>
                  <a:pt x="11711" y="260"/>
                </a:cubicBezTo>
                <a:cubicBezTo>
                  <a:pt x="11539" y="87"/>
                  <a:pt x="11313" y="1"/>
                  <a:pt x="11088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CuadroTexto 56"/>
          <p:cNvSpPr txBox="1"/>
          <p:nvPr/>
        </p:nvSpPr>
        <p:spPr>
          <a:xfrm>
            <a:off x="5922217" y="268540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7670148" y="136685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89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15258</TotalTime>
  <Words>109</Words>
  <Application>Microsoft Macintosh PowerPoint</Application>
  <PresentationFormat>Panorámica</PresentationFormat>
  <Paragraphs>17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de Office</vt:lpstr>
      <vt:lpstr> Comité Sectorial de Gestión y Desempeño del Sector Movilidad Sesión ordinaria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Microsoft Office User</cp:lastModifiedBy>
  <cp:revision>97</cp:revision>
  <dcterms:created xsi:type="dcterms:W3CDTF">2020-01-07T17:00:58Z</dcterms:created>
  <dcterms:modified xsi:type="dcterms:W3CDTF">2021-04-30T11:46:08Z</dcterms:modified>
</cp:coreProperties>
</file>