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7"/>
  </p:notesMasterIdLst>
  <p:sldIdLst>
    <p:sldId id="256" r:id="rId2"/>
    <p:sldId id="273" r:id="rId3"/>
    <p:sldId id="389" r:id="rId4"/>
    <p:sldId id="358" r:id="rId5"/>
    <p:sldId id="323" r:id="rId6"/>
    <p:sldId id="393" r:id="rId7"/>
    <p:sldId id="394" r:id="rId8"/>
    <p:sldId id="395" r:id="rId9"/>
    <p:sldId id="396" r:id="rId10"/>
    <p:sldId id="397" r:id="rId11"/>
    <p:sldId id="404" r:id="rId12"/>
    <p:sldId id="403" r:id="rId13"/>
    <p:sldId id="365" r:id="rId14"/>
    <p:sldId id="391" r:id="rId15"/>
    <p:sldId id="392" r:id="rId16"/>
  </p:sldIdLst>
  <p:sldSz cx="24384000" cy="13716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  <p:embeddedFont>
      <p:font typeface="Merriweather Sans" panose="020B0604020202020204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  <p:embeddedFont>
      <p:font typeface="Helvetica Neue Light" panose="020B0604020202020204" charset="0"/>
      <p:regular r:id="rId34"/>
      <p:bold r:id="rId35"/>
      <p:italic r:id="rId36"/>
      <p:boldItalic r:id="rId37"/>
    </p:embeddedFont>
    <p:embeddedFont>
      <p:font typeface="Bahnschrift SemiBold" panose="020B0502040204020203" pitchFamily="34" charset="0"/>
      <p:bold r:id="rId38"/>
    </p:embeddedFont>
    <p:embeddedFont>
      <p:font typeface="Arial Black" panose="020B0A04020102020204" pitchFamily="34" charset="0"/>
      <p:regular r:id="rId39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32" autoAdjust="0"/>
    <p:restoredTop sz="92364" autoAdjust="0"/>
  </p:normalViewPr>
  <p:slideViewPr>
    <p:cSldViewPr snapToGrid="0">
      <p:cViewPr varScale="1">
        <p:scale>
          <a:sx n="34" d="100"/>
          <a:sy n="34" d="100"/>
        </p:scale>
        <p:origin x="11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oogle%20Drive\Bloomberg\Surveillance%20Coordinator\8.%20Procesamientos\diagnostico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metas%20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Fallecidos_2015_2020_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Fallecidos_2015_2020_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Fallecidos_2015_2020_ON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Fallecidos_2015_2020_ON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erfil_Onumpaque\Documents\Movilidad\Productos\2021\ENERO\BASES%20SINIESTRALIDAD\Fallecidos_2015_2020_O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ng%20Felipe%20Prieto\AppData\Roaming\Microsoft\Excel\Libro1%20(version%201)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gutierrez\Desktop\PROGRAMA%20DE%20GESTION%20DE%20VELOCIDAD\SEGUIMIENTO\PRIMER%20TRIMESTRE\SINIESTROSDESDE2016_VIAS_ARTERIAS%20CORTE%20PRIMER%20TRIMESTRE.xls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Hoja1!$D$93</c:f>
              <c:strCache>
                <c:ptCount val="1"/>
                <c:pt idx="0">
                  <c:v>muertes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Hoja1!$C$104:$C$120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Hoja1!$D$104:$D$120</c:f>
              <c:numCache>
                <c:formatCode>General</c:formatCode>
                <c:ptCount val="17"/>
                <c:pt idx="0">
                  <c:v>528</c:v>
                </c:pt>
                <c:pt idx="1">
                  <c:v>562</c:v>
                </c:pt>
                <c:pt idx="2">
                  <c:v>571</c:v>
                </c:pt>
                <c:pt idx="3">
                  <c:v>498</c:v>
                </c:pt>
                <c:pt idx="4">
                  <c:v>606</c:v>
                </c:pt>
                <c:pt idx="5">
                  <c:v>544</c:v>
                </c:pt>
                <c:pt idx="6">
                  <c:v>585</c:v>
                </c:pt>
                <c:pt idx="7">
                  <c:v>546</c:v>
                </c:pt>
                <c:pt idx="8">
                  <c:v>514</c:v>
                </c:pt>
                <c:pt idx="9">
                  <c:v>505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EA-49CD-B4A5-BF977630F281}"/>
            </c:ext>
          </c:extLst>
        </c:ser>
        <c:ser>
          <c:idx val="1"/>
          <c:order val="1"/>
          <c:tx>
            <c:strRef>
              <c:f>Hoja1!$E$93</c:f>
              <c:strCache>
                <c:ptCount val="1"/>
                <c:pt idx="0">
                  <c:v>meta 1</c:v>
                </c:pt>
              </c:strCache>
            </c:strRef>
          </c:tx>
          <c:spPr>
            <a:solidFill>
              <a:schemeClr val="accent5">
                <a:lumMod val="75000"/>
                <a:alpha val="12941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</c:spPr>
          <c:cat>
            <c:numRef>
              <c:f>Hoja1!$C$104:$C$120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Hoja1!$E$104:$E$120</c:f>
              <c:numCache>
                <c:formatCode>General</c:formatCode>
                <c:ptCount val="17"/>
                <c:pt idx="5">
                  <c:v>544</c:v>
                </c:pt>
                <c:pt idx="6">
                  <c:v>585</c:v>
                </c:pt>
                <c:pt idx="7">
                  <c:v>556</c:v>
                </c:pt>
                <c:pt idx="8">
                  <c:v>528</c:v>
                </c:pt>
                <c:pt idx="9">
                  <c:v>501</c:v>
                </c:pt>
                <c:pt idx="10">
                  <c:v>477</c:v>
                </c:pt>
                <c:pt idx="11">
                  <c:v>453</c:v>
                </c:pt>
                <c:pt idx="12">
                  <c:v>430</c:v>
                </c:pt>
                <c:pt idx="13">
                  <c:v>409</c:v>
                </c:pt>
                <c:pt idx="14">
                  <c:v>389</c:v>
                </c:pt>
                <c:pt idx="15">
                  <c:v>370</c:v>
                </c:pt>
                <c:pt idx="16">
                  <c:v>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EA-49CD-B4A5-BF977630F281}"/>
            </c:ext>
          </c:extLst>
        </c:ser>
        <c:ser>
          <c:idx val="2"/>
          <c:order val="2"/>
          <c:tx>
            <c:strRef>
              <c:f>Hoja1!$F$93</c:f>
              <c:strCache>
                <c:ptCount val="1"/>
                <c:pt idx="0">
                  <c:v>meta 2</c:v>
                </c:pt>
              </c:strCache>
            </c:strRef>
          </c:tx>
          <c:spPr>
            <a:solidFill>
              <a:schemeClr val="accent6">
                <a:alpha val="25098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c:spPr>
          <c:cat>
            <c:numRef>
              <c:f>Hoja1!$C$104:$C$120</c:f>
              <c:numCache>
                <c:formatCode>General</c:formatCode>
                <c:ptCount val="1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</c:numCache>
            </c:numRef>
          </c:cat>
          <c:val>
            <c:numRef>
              <c:f>Hoja1!$F$104:$F$120</c:f>
              <c:numCache>
                <c:formatCode>General</c:formatCode>
                <c:ptCount val="17"/>
                <c:pt idx="5">
                  <c:v>544</c:v>
                </c:pt>
                <c:pt idx="6">
                  <c:v>530</c:v>
                </c:pt>
                <c:pt idx="7">
                  <c:v>515</c:v>
                </c:pt>
                <c:pt idx="8">
                  <c:v>500</c:v>
                </c:pt>
                <c:pt idx="9">
                  <c:v>485</c:v>
                </c:pt>
                <c:pt idx="10">
                  <c:v>467</c:v>
                </c:pt>
                <c:pt idx="11">
                  <c:v>448</c:v>
                </c:pt>
                <c:pt idx="12">
                  <c:v>429</c:v>
                </c:pt>
                <c:pt idx="13">
                  <c:v>410</c:v>
                </c:pt>
                <c:pt idx="14">
                  <c:v>391</c:v>
                </c:pt>
                <c:pt idx="15">
                  <c:v>372</c:v>
                </c:pt>
                <c:pt idx="16">
                  <c:v>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EA-49CD-B4A5-BF977630F2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59025199"/>
        <c:axId val="1959031855"/>
      </c:areaChart>
      <c:catAx>
        <c:axId val="19590251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59031855"/>
        <c:crosses val="autoZero"/>
        <c:auto val="1"/>
        <c:lblAlgn val="ctr"/>
        <c:lblOffset val="100"/>
        <c:noMultiLvlLbl val="0"/>
      </c:catAx>
      <c:valAx>
        <c:axId val="1959031855"/>
        <c:scaling>
          <c:orientation val="minMax"/>
          <c:min val="3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95902519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09-487B-A279-B4EA59AF4E32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099588631006954E-2"/>
                      <c:h val="6.037271610468391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209-487B-A279-B4EA59AF4E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Hoja1!$A$16:$A$18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Hoja1!$B$16:$B$18</c:f>
              <c:numCache>
                <c:formatCode>General</c:formatCode>
                <c:ptCount val="3"/>
                <c:pt idx="0">
                  <c:v>67</c:v>
                </c:pt>
                <c:pt idx="1">
                  <c:v>49</c:v>
                </c:pt>
                <c:pt idx="2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9-487B-A279-B4EA59AF4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5851616"/>
        <c:axId val="955850368"/>
      </c:barChart>
      <c:catAx>
        <c:axId val="9558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55850368"/>
        <c:crosses val="autoZero"/>
        <c:auto val="1"/>
        <c:lblAlgn val="ctr"/>
        <c:lblOffset val="100"/>
        <c:noMultiLvlLbl val="0"/>
      </c:catAx>
      <c:valAx>
        <c:axId val="9558503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5585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Gráfica!$C$2</c:f>
              <c:strCache>
                <c:ptCount val="1"/>
                <c:pt idx="0">
                  <c:v>promedio 2015-2019</c:v>
                </c:pt>
              </c:strCache>
            </c:strRef>
          </c:tx>
          <c:spPr>
            <a:ln w="158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Gráfica!$A$3:$A$14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Gráfica!$C$3:$C$14</c:f>
              <c:numCache>
                <c:formatCode>0</c:formatCode>
                <c:ptCount val="12"/>
                <c:pt idx="0">
                  <c:v>36</c:v>
                </c:pt>
                <c:pt idx="1">
                  <c:v>42</c:v>
                </c:pt>
                <c:pt idx="2">
                  <c:v>44</c:v>
                </c:pt>
                <c:pt idx="3">
                  <c:v>45</c:v>
                </c:pt>
                <c:pt idx="4">
                  <c:v>51</c:v>
                </c:pt>
                <c:pt idx="5">
                  <c:v>47</c:v>
                </c:pt>
                <c:pt idx="6">
                  <c:v>48</c:v>
                </c:pt>
                <c:pt idx="7">
                  <c:v>46</c:v>
                </c:pt>
                <c:pt idx="8">
                  <c:v>44</c:v>
                </c:pt>
                <c:pt idx="9">
                  <c:v>48</c:v>
                </c:pt>
                <c:pt idx="10">
                  <c:v>41</c:v>
                </c:pt>
                <c:pt idx="11">
                  <c:v>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09-4ACC-9059-6A9293801268}"/>
            </c:ext>
          </c:extLst>
        </c:ser>
        <c:ser>
          <c:idx val="4"/>
          <c:order val="1"/>
          <c:tx>
            <c:strRef>
              <c:f>Gráfica!$D$2</c:f>
              <c:strCache>
                <c:ptCount val="1"/>
                <c:pt idx="0">
                  <c:v>Fallecidos 2019 </c:v>
                </c:pt>
              </c:strCache>
            </c:strRef>
          </c:tx>
          <c:spPr>
            <a:ln w="158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Gráfica!$A$3:$A$14</c:f>
              <c:strCache>
                <c:ptCount val="12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Gráfica!$D$3:$D$14</c:f>
              <c:numCache>
                <c:formatCode>General</c:formatCode>
                <c:ptCount val="12"/>
                <c:pt idx="0">
                  <c:v>26</c:v>
                </c:pt>
                <c:pt idx="1">
                  <c:v>39</c:v>
                </c:pt>
                <c:pt idx="2">
                  <c:v>48</c:v>
                </c:pt>
                <c:pt idx="3">
                  <c:v>39</c:v>
                </c:pt>
                <c:pt idx="4">
                  <c:v>48</c:v>
                </c:pt>
                <c:pt idx="5">
                  <c:v>40</c:v>
                </c:pt>
                <c:pt idx="6">
                  <c:v>53</c:v>
                </c:pt>
                <c:pt idx="7">
                  <c:v>39</c:v>
                </c:pt>
                <c:pt idx="8">
                  <c:v>43</c:v>
                </c:pt>
                <c:pt idx="9">
                  <c:v>57</c:v>
                </c:pt>
                <c:pt idx="10">
                  <c:v>33</c:v>
                </c:pt>
                <c:pt idx="11">
                  <c:v>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09-4ACC-9059-6A9293801268}"/>
            </c:ext>
          </c:extLst>
        </c:ser>
        <c:ser>
          <c:idx val="1"/>
          <c:order val="2"/>
          <c:tx>
            <c:strRef>
              <c:f>Gráfica!$E$2</c:f>
              <c:strCache>
                <c:ptCount val="1"/>
                <c:pt idx="0">
                  <c:v>Fallecidos 2020</c:v>
                </c:pt>
              </c:strCache>
            </c:strRef>
          </c:tx>
          <c:spPr>
            <a:ln w="158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Gráfica!$E$3:$E$14</c:f>
              <c:numCache>
                <c:formatCode>General</c:formatCode>
                <c:ptCount val="12"/>
                <c:pt idx="0">
                  <c:v>28</c:v>
                </c:pt>
                <c:pt idx="1">
                  <c:v>38</c:v>
                </c:pt>
                <c:pt idx="2">
                  <c:v>25</c:v>
                </c:pt>
                <c:pt idx="3">
                  <c:v>22</c:v>
                </c:pt>
                <c:pt idx="4">
                  <c:v>21</c:v>
                </c:pt>
                <c:pt idx="5">
                  <c:v>25</c:v>
                </c:pt>
                <c:pt idx="6">
                  <c:v>23</c:v>
                </c:pt>
                <c:pt idx="7">
                  <c:v>37</c:v>
                </c:pt>
                <c:pt idx="8">
                  <c:v>40</c:v>
                </c:pt>
                <c:pt idx="9">
                  <c:v>41</c:v>
                </c:pt>
                <c:pt idx="10">
                  <c:v>38</c:v>
                </c:pt>
                <c:pt idx="11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B09-4ACC-9059-6A9293801268}"/>
            </c:ext>
          </c:extLst>
        </c:ser>
        <c:ser>
          <c:idx val="2"/>
          <c:order val="3"/>
          <c:tx>
            <c:strRef>
              <c:f>Gráfica!$F$2</c:f>
              <c:strCache>
                <c:ptCount val="1"/>
                <c:pt idx="0">
                  <c:v>Registrado 2021</c:v>
                </c:pt>
              </c:strCache>
            </c:strRef>
          </c:tx>
          <c:spPr>
            <a:ln w="571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9B09-4ACC-9059-6A9293801268}"/>
              </c:ext>
            </c:extLst>
          </c:dPt>
          <c:val>
            <c:numRef>
              <c:f>Gráfica!$F$3:$F$6</c:f>
              <c:numCache>
                <c:formatCode>General</c:formatCode>
                <c:ptCount val="4"/>
                <c:pt idx="0">
                  <c:v>32</c:v>
                </c:pt>
                <c:pt idx="1">
                  <c:v>41</c:v>
                </c:pt>
                <c:pt idx="2">
                  <c:v>41</c:v>
                </c:pt>
                <c:pt idx="3">
                  <c:v>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B09-4ACC-9059-6A9293801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9260736"/>
        <c:axId val="146252815"/>
      </c:lineChart>
      <c:catAx>
        <c:axId val="170926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46252815"/>
        <c:crosses val="autoZero"/>
        <c:auto val="1"/>
        <c:lblAlgn val="ctr"/>
        <c:lblOffset val="100"/>
        <c:noMultiLvlLbl val="0"/>
      </c:catAx>
      <c:valAx>
        <c:axId val="146252815"/>
        <c:scaling>
          <c:orientation val="minMax"/>
          <c:min val="10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09260736"/>
        <c:crosses val="autoZero"/>
        <c:crossBetween val="between"/>
        <c:majorUnit val="10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2400"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[Fallecidos_2015_2020_ON.xlsx]Hoja3!TablaDinámica5</c:name>
    <c:fmtId val="3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gradFill rotWithShape="1"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2">
                <a:shade val="95000"/>
              </a:schemeClr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3">
                  <a:lumMod val="110000"/>
                  <a:satMod val="105000"/>
                  <a:tint val="67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3">
                <a:shade val="95000"/>
              </a:schemeClr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Hoja3!$B$3:$B$4</c:f>
              <c:strCache>
                <c:ptCount val="1"/>
                <c:pt idx="0">
                  <c:v>ENERO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Hoja3!$A$5:$A$8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Hoja3!$B$5:$B$8</c:f>
              <c:numCache>
                <c:formatCode>General</c:formatCode>
                <c:ptCount val="3"/>
                <c:pt idx="0">
                  <c:v>26</c:v>
                </c:pt>
                <c:pt idx="1">
                  <c:v>28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6-4C37-9D83-718AC7DB64F6}"/>
            </c:ext>
          </c:extLst>
        </c:ser>
        <c:ser>
          <c:idx val="1"/>
          <c:order val="1"/>
          <c:tx>
            <c:strRef>
              <c:f>Hoja3!$C$3:$C$4</c:f>
              <c:strCache>
                <c:ptCount val="1"/>
                <c:pt idx="0">
                  <c:v>FEBRERO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Hoja3!$A$5:$A$8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Hoja3!$C$5:$C$8</c:f>
              <c:numCache>
                <c:formatCode>General</c:formatCode>
                <c:ptCount val="3"/>
                <c:pt idx="0">
                  <c:v>39</c:v>
                </c:pt>
                <c:pt idx="1">
                  <c:v>38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E6-4C37-9D83-718AC7DB64F6}"/>
            </c:ext>
          </c:extLst>
        </c:ser>
        <c:ser>
          <c:idx val="2"/>
          <c:order val="2"/>
          <c:tx>
            <c:strRef>
              <c:f>Hoja3!$D$3:$D$4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Hoja3!$A$5:$A$8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Hoja3!$D$5:$D$8</c:f>
              <c:numCache>
                <c:formatCode>General</c:formatCode>
                <c:ptCount val="3"/>
                <c:pt idx="0">
                  <c:v>48</c:v>
                </c:pt>
                <c:pt idx="1">
                  <c:v>25</c:v>
                </c:pt>
                <c:pt idx="2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6E6-4C37-9D83-718AC7DB64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332415"/>
        <c:axId val="1022329503"/>
      </c:barChart>
      <c:catAx>
        <c:axId val="102233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2329503"/>
        <c:crosses val="autoZero"/>
        <c:auto val="1"/>
        <c:lblAlgn val="ctr"/>
        <c:lblOffset val="100"/>
        <c:noMultiLvlLbl val="0"/>
      </c:catAx>
      <c:valAx>
        <c:axId val="102232950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332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[Fallecidos_2015_2020_ON.xlsx]Hoja3!TablaDinámica6</c:name>
    <c:fmtId val="9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Hoja3!$B$18:$B$19</c:f>
              <c:strCache>
                <c:ptCount val="1"/>
                <c:pt idx="0">
                  <c:v>ENERO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Hoja3!$A$20:$A$23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Hoja3!$B$20:$B$23</c:f>
              <c:numCache>
                <c:formatCode>General</c:formatCode>
                <c:ptCount val="3"/>
                <c:pt idx="0">
                  <c:v>13</c:v>
                </c:pt>
                <c:pt idx="1">
                  <c:v>14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99-4841-B030-7D5F976936A2}"/>
            </c:ext>
          </c:extLst>
        </c:ser>
        <c:ser>
          <c:idx val="1"/>
          <c:order val="1"/>
          <c:tx>
            <c:strRef>
              <c:f>Hoja3!$C$18:$C$19</c:f>
              <c:strCache>
                <c:ptCount val="1"/>
                <c:pt idx="0">
                  <c:v>FEBRERO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accent2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99-4841-B030-7D5F976936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Hoja3!$A$20:$A$23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Hoja3!$C$20:$C$23</c:f>
              <c:numCache>
                <c:formatCode>General</c:formatCode>
                <c:ptCount val="3"/>
                <c:pt idx="0">
                  <c:v>19</c:v>
                </c:pt>
                <c:pt idx="1">
                  <c:v>16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99-4841-B030-7D5F976936A2}"/>
            </c:ext>
          </c:extLst>
        </c:ser>
        <c:ser>
          <c:idx val="2"/>
          <c:order val="2"/>
          <c:tx>
            <c:strRef>
              <c:f>Hoja3!$D$18:$D$19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Hoja3!$A$20:$A$23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Hoja3!$D$20:$D$23</c:f>
              <c:numCache>
                <c:formatCode>General</c:formatCode>
                <c:ptCount val="3"/>
                <c:pt idx="0">
                  <c:v>23</c:v>
                </c:pt>
                <c:pt idx="1">
                  <c:v>8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99-4841-B030-7D5F976936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420191"/>
        <c:axId val="1022422687"/>
      </c:barChart>
      <c:catAx>
        <c:axId val="1022420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2422687"/>
        <c:crosses val="autoZero"/>
        <c:auto val="1"/>
        <c:lblAlgn val="ctr"/>
        <c:lblOffset val="100"/>
        <c:noMultiLvlLbl val="0"/>
      </c:catAx>
      <c:valAx>
        <c:axId val="10224226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420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[Fallecidos_2015_2020_ON.xlsx]Hoja3!TablaDinámica8</c:name>
    <c:fmtId val="13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Hoja3!$B$34:$B$35</c:f>
              <c:strCache>
                <c:ptCount val="1"/>
                <c:pt idx="0">
                  <c:v>ENERO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Hoja3!$A$36:$A$39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Hoja3!$B$36:$B$39</c:f>
              <c:numCache>
                <c:formatCode>General</c:formatCode>
                <c:ptCount val="3"/>
                <c:pt idx="0">
                  <c:v>7</c:v>
                </c:pt>
                <c:pt idx="1">
                  <c:v>13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3-4C87-B756-66C48F62B568}"/>
            </c:ext>
          </c:extLst>
        </c:ser>
        <c:ser>
          <c:idx val="1"/>
          <c:order val="1"/>
          <c:tx>
            <c:strRef>
              <c:f>Hoja3!$C$34:$C$35</c:f>
              <c:strCache>
                <c:ptCount val="1"/>
                <c:pt idx="0">
                  <c:v>FEBRERO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Hoja3!$A$36:$A$39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Hoja3!$C$36:$C$39</c:f>
              <c:numCache>
                <c:formatCode>General</c:formatCode>
                <c:ptCount val="3"/>
                <c:pt idx="0">
                  <c:v>14</c:v>
                </c:pt>
                <c:pt idx="1">
                  <c:v>10</c:v>
                </c:pt>
                <c:pt idx="2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E3-4C87-B756-66C48F62B568}"/>
            </c:ext>
          </c:extLst>
        </c:ser>
        <c:ser>
          <c:idx val="2"/>
          <c:order val="2"/>
          <c:tx>
            <c:strRef>
              <c:f>Hoja3!$D$34:$D$35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Hoja3!$A$36:$A$39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Hoja3!$D$36:$D$39</c:f>
              <c:numCache>
                <c:formatCode>General</c:formatCode>
                <c:ptCount val="3"/>
                <c:pt idx="0">
                  <c:v>12</c:v>
                </c:pt>
                <c:pt idx="1">
                  <c:v>11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E3-4C87-B756-66C48F62B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426431"/>
        <c:axId val="1022422271"/>
      </c:barChart>
      <c:catAx>
        <c:axId val="10224264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2422271"/>
        <c:crosses val="autoZero"/>
        <c:auto val="1"/>
        <c:lblAlgn val="ctr"/>
        <c:lblOffset val="100"/>
        <c:noMultiLvlLbl val="0"/>
      </c:catAx>
      <c:valAx>
        <c:axId val="10224222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426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[Fallecidos_2015_2020_ON.xlsx]Hoja3!TablaDinámica9</c:name>
    <c:fmtId val="17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Hoja3!$B$50:$B$51</c:f>
              <c:strCache>
                <c:ptCount val="1"/>
                <c:pt idx="0">
                  <c:v>ENERO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Hoja3!$A$52:$A$55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Hoja3!$B$52:$B$55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ED-495E-BB6F-0CAAA5236F5A}"/>
            </c:ext>
          </c:extLst>
        </c:ser>
        <c:ser>
          <c:idx val="1"/>
          <c:order val="1"/>
          <c:tx>
            <c:strRef>
              <c:f>Hoja3!$C$50:$C$51</c:f>
              <c:strCache>
                <c:ptCount val="1"/>
                <c:pt idx="0">
                  <c:v>FEBRERO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Hoja3!$A$52:$A$55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Hoja3!$C$52:$C$55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ED-495E-BB6F-0CAAA5236F5A}"/>
            </c:ext>
          </c:extLst>
        </c:ser>
        <c:ser>
          <c:idx val="2"/>
          <c:order val="2"/>
          <c:tx>
            <c:strRef>
              <c:f>Hoja3!$D$50:$D$51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Hoja3!$A$52:$A$55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Hoja3!$D$52:$D$55</c:f>
              <c:numCache>
                <c:formatCode>General</c:formatCode>
                <c:ptCount val="3"/>
                <c:pt idx="0">
                  <c:v>7</c:v>
                </c:pt>
                <c:pt idx="1">
                  <c:v>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ED-495E-BB6F-0CAAA5236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423935"/>
        <c:axId val="1022403551"/>
      </c:barChart>
      <c:catAx>
        <c:axId val="1022423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2403551"/>
        <c:crosses val="autoZero"/>
        <c:auto val="1"/>
        <c:lblAlgn val="ctr"/>
        <c:lblOffset val="100"/>
        <c:noMultiLvlLbl val="0"/>
      </c:catAx>
      <c:valAx>
        <c:axId val="102240355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42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[Fallecidos_2015_2020_ON.xlsx]Hoja3!TablaDinámica10</c:name>
    <c:fmtId val="21"/>
  </c:pivotSource>
  <c:chart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circle"/>
          <c:size val="4"/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gradFill rotWithShape="1">
            <a:gsLst>
              <a:gs pos="0">
                <a:schemeClr val="accent1">
                  <a:lumMod val="110000"/>
                  <a:satMod val="105000"/>
                  <a:tint val="67000"/>
                </a:schemeClr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  <a:ln w="9525" cap="flat" cmpd="sng" algn="ctr">
            <a:solidFill>
              <a:schemeClr val="accent1">
                <a:shade val="95000"/>
              </a:schemeClr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Hoja3!$B$65:$B$66</c:f>
              <c:strCache>
                <c:ptCount val="1"/>
                <c:pt idx="0">
                  <c:v>ENERO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Hoja3!$A$67:$A$70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Hoja3!$B$67:$B$70</c:f>
              <c:numCache>
                <c:formatCode>General</c:formatCode>
                <c:ptCount val="3"/>
                <c:pt idx="0">
                  <c:v>8</c:v>
                </c:pt>
                <c:pt idx="1">
                  <c:v>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32-498B-85A2-BF16CBC2FF43}"/>
            </c:ext>
          </c:extLst>
        </c:ser>
        <c:ser>
          <c:idx val="1"/>
          <c:order val="1"/>
          <c:tx>
            <c:strRef>
              <c:f>Hoja3!$C$65:$C$66</c:f>
              <c:strCache>
                <c:ptCount val="1"/>
                <c:pt idx="0">
                  <c:v>FEBRERO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Hoja3!$A$67:$A$70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Hoja3!$C$67:$C$70</c:f>
              <c:numCache>
                <c:formatCode>General</c:formatCode>
                <c:ptCount val="3"/>
                <c:pt idx="0">
                  <c:v>10</c:v>
                </c:pt>
                <c:pt idx="1">
                  <c:v>16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32-498B-85A2-BF16CBC2FF43}"/>
            </c:ext>
          </c:extLst>
        </c:ser>
        <c:ser>
          <c:idx val="2"/>
          <c:order val="2"/>
          <c:tx>
            <c:strRef>
              <c:f>Hoja3!$D$65:$D$66</c:f>
              <c:strCache>
                <c:ptCount val="1"/>
                <c:pt idx="0">
                  <c:v>MARZO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Hoja3!$A$67:$A$70</c:f>
              <c:strCach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strCache>
            </c:strRef>
          </c:cat>
          <c:val>
            <c:numRef>
              <c:f>Hoja3!$D$67:$D$70</c:f>
              <c:numCache>
                <c:formatCode>General</c:formatCode>
                <c:ptCount val="3"/>
                <c:pt idx="0">
                  <c:v>15</c:v>
                </c:pt>
                <c:pt idx="1">
                  <c:v>14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32-498B-85A2-BF16CBC2F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411455"/>
        <c:axId val="1022412287"/>
      </c:barChart>
      <c:catAx>
        <c:axId val="10224114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22412287"/>
        <c:crosses val="autoZero"/>
        <c:auto val="1"/>
        <c:lblAlgn val="ctr"/>
        <c:lblOffset val="100"/>
        <c:noMultiLvlLbl val="0"/>
      </c:catAx>
      <c:valAx>
        <c:axId val="102241228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224114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Hoja5!$B$5</c:f>
              <c:strCache>
                <c:ptCount val="1"/>
                <c:pt idx="0">
                  <c:v>MARZO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Hoja5!$A$6</c:f>
              <c:strCache>
                <c:ptCount val="1"/>
                <c:pt idx="0">
                  <c:v>EXCESO DE VELOCIDAD</c:v>
                </c:pt>
              </c:strCache>
            </c:strRef>
          </c:cat>
          <c:val>
            <c:numRef>
              <c:f>Hoja5!$B$6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0-484D-BEAD-4AC5D2ABE43C}"/>
            </c:ext>
          </c:extLst>
        </c:ser>
        <c:ser>
          <c:idx val="1"/>
          <c:order val="1"/>
          <c:tx>
            <c:strRef>
              <c:f>Hoja5!$C$5</c:f>
              <c:strCache>
                <c:ptCount val="1"/>
                <c:pt idx="0">
                  <c:v>ABRIL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Hoja5!$A$6</c:f>
              <c:strCache>
                <c:ptCount val="1"/>
                <c:pt idx="0">
                  <c:v>EXCESO DE VELOCIDAD</c:v>
                </c:pt>
              </c:strCache>
            </c:strRef>
          </c:cat>
          <c:val>
            <c:numRef>
              <c:f>Hoja5!$C$6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0-484D-BEAD-4AC5D2ABE4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019432112"/>
        <c:axId val="1019427952"/>
      </c:barChart>
      <c:catAx>
        <c:axId val="101943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19427952"/>
        <c:crosses val="autoZero"/>
        <c:auto val="1"/>
        <c:lblAlgn val="ctr"/>
        <c:lblOffset val="100"/>
        <c:noMultiLvlLbl val="0"/>
      </c:catAx>
      <c:valAx>
        <c:axId val="1019427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19432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623320149751531E-2"/>
          <c:y val="6.0474864921773432E-2"/>
          <c:w val="0.85026556650330565"/>
          <c:h val="0.798376163643142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Hoja1!$B$14</c:f>
              <c:strCache>
                <c:ptCount val="1"/>
                <c:pt idx="0">
                  <c:v>TOTAL SINIESTROS CON VICTIMAS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dist="50800" dir="5400000" algn="ctr" rotWithShape="0">
                <a:srgbClr val="000000">
                  <a:alpha val="43137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Hoja1!$A$15:$A$17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Hoja1!$B$15:$B$17</c:f>
              <c:numCache>
                <c:formatCode>General</c:formatCode>
                <c:ptCount val="3"/>
                <c:pt idx="0">
                  <c:v>581</c:v>
                </c:pt>
                <c:pt idx="1">
                  <c:v>551</c:v>
                </c:pt>
                <c:pt idx="2">
                  <c:v>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F-415D-BBE3-5FC20EBE35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2768831"/>
        <c:axId val="1"/>
      </c:barChart>
      <c:catAx>
        <c:axId val="1702768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02768831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1E2E4-05A0-401A-BC86-98F2A100EA28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11269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1E2E4-05A0-401A-BC86-98F2A100EA28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0462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1E2E4-05A0-401A-BC86-98F2A100EA28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68337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583e5b325_6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d583e5b325_6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3965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d583e5b325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gd583e5b325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0524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366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5886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B1E2E4-05A0-401A-BC86-98F2A100EA28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503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2601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3105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5664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985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e6a697fdf_39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6e6a697fdf_3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539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en blanco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26064" y="0"/>
            <a:ext cx="11194605" cy="1371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8538" y="859191"/>
            <a:ext cx="1755192" cy="110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07997" y="9277243"/>
            <a:ext cx="10931567" cy="44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78266" y="8699799"/>
            <a:ext cx="3498024" cy="55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 descr="Imag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458959" y="8632535"/>
            <a:ext cx="3413971" cy="6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 descr="Imag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56933" y="5471364"/>
            <a:ext cx="1625932" cy="25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15090469" y="1891549"/>
            <a:ext cx="9293532" cy="3604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  <a:defRPr sz="90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body" idx="1"/>
          </p:nvPr>
        </p:nvSpPr>
        <p:spPr>
          <a:xfrm>
            <a:off x="15090469" y="6330677"/>
            <a:ext cx="9293532" cy="108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entury Gothic"/>
              <a:buNone/>
              <a:defRPr sz="5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4">
  <p:cSld name="En blanco sin logos 04"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/>
          <p:nvPr/>
        </p:nvSpPr>
        <p:spPr>
          <a:xfrm flipH="1">
            <a:off x="0" y="9210991"/>
            <a:ext cx="11429610" cy="4505009"/>
          </a:xfrm>
          <a:prstGeom prst="rect">
            <a:avLst/>
          </a:pr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4"/>
          <p:cNvSpPr/>
          <p:nvPr/>
        </p:nvSpPr>
        <p:spPr>
          <a:xfrm rot="-8109445" flipH="1">
            <a:off x="9869922" y="8823931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171C3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con franja vertical">
  <p:cSld name="En blanco con franja vertical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112" name="Google Shape;112;p1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113" name="Google Shape;113;p1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1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subtítulo">
  <p:cSld name="1_Título y subtítulo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body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centro)">
  <p:cSld name="1_Título (centro)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to (vertical)">
  <p:cSld name="1_Foto (vertical)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>
            <a:spLocks noGrp="1"/>
          </p:cNvSpPr>
          <p:nvPr>
            <p:ph type="pic" idx="2"/>
          </p:nvPr>
        </p:nvSpPr>
        <p:spPr>
          <a:xfrm>
            <a:off x="9614399" y="1676400"/>
            <a:ext cx="13659586" cy="1022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707934" y="1676400"/>
            <a:ext cx="7500938" cy="479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8400"/>
              <a:buFont typeface="Arial Black"/>
              <a:buNone/>
              <a:defRPr sz="8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707934" y="6676430"/>
            <a:ext cx="7500938" cy="5229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5200"/>
              <a:buFont typeface="Century Gothic"/>
              <a:buNone/>
              <a:defRPr sz="52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(arriba)">
  <p:cSld name="1_Título (arriba)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4387453" y="1447800"/>
            <a:ext cx="15609095" cy="194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y viñetas">
  <p:cSld name="2_Título y viñeta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387453" y="800100"/>
            <a:ext cx="15609095" cy="2593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1707934" y="3643312"/>
            <a:ext cx="21152066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, viñetas y foto">
  <p:cSld name="1_Título, viñetas y foto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>
            <a:spLocks noGrp="1"/>
          </p:cNvSpPr>
          <p:nvPr>
            <p:ph type="pic" idx="2"/>
          </p:nvPr>
        </p:nvSpPr>
        <p:spPr>
          <a:xfrm>
            <a:off x="9498209" y="3637358"/>
            <a:ext cx="1326058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387453" y="1352550"/>
            <a:ext cx="15609095" cy="204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1625203" y="3637358"/>
            <a:ext cx="7500938" cy="8306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1pPr>
            <a:lvl2pPr marL="914400" lvl="1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2pPr>
            <a:lvl3pPr marL="1371600" lvl="2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3pPr>
            <a:lvl4pPr marL="1828800" lvl="3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4pPr>
            <a:lvl5pPr marL="2286000" lvl="4" indent="-578485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171C3B"/>
              </a:buClr>
              <a:buSzPts val="5510"/>
              <a:buFont typeface="Century Gothic"/>
              <a:buChar char="•"/>
              <a:defRPr sz="3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11857019" y="13073062"/>
            <a:ext cx="660437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Helvetica Neue Light"/>
              <a:buNone/>
              <a:defRPr sz="2200" b="0" i="0" u="none" strike="noStrike" cap="none">
                <a:solidFill>
                  <a:srgbClr val="171C3B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a">
  <p:cSld name="1_Cita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3200"/>
              <a:buFont typeface="Century Gothic"/>
              <a:buNone/>
              <a:defRPr sz="3200" i="1"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4600"/>
              <a:buFont typeface="Century Gothic"/>
              <a:buNone/>
              <a:defRPr sz="4600" b="1" i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ierre">
  <p:cSld name="Cierre">
    <p:bg>
      <p:bgPr>
        <a:solidFill>
          <a:srgbClr val="171C3B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791449"/>
            <a:ext cx="24384000" cy="60063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" name="Google Shape;145;p23"/>
          <p:cNvGrpSpPr/>
          <p:nvPr/>
        </p:nvGrpSpPr>
        <p:grpSpPr>
          <a:xfrm>
            <a:off x="3440629" y="5128021"/>
            <a:ext cx="17502743" cy="1568886"/>
            <a:chOff x="0" y="0"/>
            <a:chExt cx="17502741" cy="1568885"/>
          </a:xfrm>
        </p:grpSpPr>
        <p:pic>
          <p:nvPicPr>
            <p:cNvPr id="146" name="Google Shape;146;p23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53002"/>
              <a:ext cx="7956812" cy="1262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3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37121" y="0"/>
              <a:ext cx="7765620" cy="156888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s y textos">
  <p:cSld name="Títulos y texto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67631"/>
            <a:ext cx="24384002" cy="6710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4" descr="Imagen"/>
          <p:cNvPicPr preferRelativeResize="0"/>
          <p:nvPr/>
        </p:nvPicPr>
        <p:blipFill rotWithShape="1">
          <a:blip r:embed="rId3">
            <a:alphaModFix/>
          </a:blip>
          <a:srcRect l="20897"/>
          <a:stretch/>
        </p:blipFill>
        <p:spPr>
          <a:xfrm>
            <a:off x="-1" y="1412010"/>
            <a:ext cx="1979084" cy="90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37056" y="-67631"/>
            <a:ext cx="6546943" cy="239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845241" y="5679395"/>
            <a:ext cx="7711517" cy="235827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2598219" y="1240557"/>
            <a:ext cx="17971102" cy="156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D624"/>
              </a:buClr>
              <a:buSzPts val="6200"/>
              <a:buFont typeface="Arial Black"/>
              <a:buNone/>
              <a:defRPr sz="6200" cap="none">
                <a:solidFill>
                  <a:srgbClr val="C0D62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body" idx="1"/>
          </p:nvPr>
        </p:nvSpPr>
        <p:spPr>
          <a:xfrm>
            <a:off x="2598218" y="9364957"/>
            <a:ext cx="19985232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2598219" y="7166872"/>
            <a:ext cx="17971101" cy="156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8990"/>
              <a:buFont typeface="Arial Black"/>
              <a:buNone/>
              <a:defRPr sz="6200" b="1" i="0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body" idx="3"/>
          </p:nvPr>
        </p:nvSpPr>
        <p:spPr>
          <a:xfrm>
            <a:off x="2598217" y="3012756"/>
            <a:ext cx="19985234" cy="27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4060"/>
              <a:buFont typeface="Century Gothic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2pPr>
            <a:lvl3pPr marL="1371600" lvl="2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3pPr>
            <a:lvl4pPr marL="1828800" lvl="3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4pPr>
            <a:lvl5pPr marL="2286000" lvl="4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4060"/>
              <a:buFont typeface="Century Gothic"/>
              <a:buNone/>
              <a:defRPr sz="2800"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 type="obj">
  <p:cSld name="OBJEC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1440000" y="1429976"/>
            <a:ext cx="21613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body" idx="1"/>
          </p:nvPr>
        </p:nvSpPr>
        <p:spPr>
          <a:xfrm>
            <a:off x="1440000" y="3200402"/>
            <a:ext cx="21613800" cy="82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600"/>
              <a:buChar char="•"/>
              <a:defRPr/>
            </a:lvl1pPr>
            <a:lvl2pPr marL="914400" lvl="1" indent="-4318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3200"/>
              <a:buChar char="•"/>
              <a:defRPr/>
            </a:lvl2pPr>
            <a:lvl3pPr marL="1371600" lvl="2" indent="-406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800"/>
              <a:buChar char="•"/>
              <a:defRPr/>
            </a:lvl3pPr>
            <a:lvl4pPr marL="1828800" lvl="3" indent="-381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400"/>
              <a:buChar char="•"/>
              <a:defRPr/>
            </a:lvl4pPr>
            <a:lvl5pPr marL="2286000" lvl="4" indent="-3683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2200"/>
              <a:buChar char="•"/>
              <a:defRPr/>
            </a:lvl5pPr>
            <a:lvl6pPr marL="2743200" lvl="5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6pPr>
            <a:lvl7pPr marL="3200400" lvl="6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7pPr>
            <a:lvl8pPr marL="3657600" lvl="7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8pPr>
            <a:lvl9pPr marL="4114800" lvl="8" indent="-5334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ldNum" idx="12"/>
          </p:nvPr>
        </p:nvSpPr>
        <p:spPr>
          <a:xfrm>
            <a:off x="11943056" y="12419092"/>
            <a:ext cx="498000" cy="3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">
  <p:cSld name="6_Diapositiva de títul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12012815" y="12428447"/>
            <a:ext cx="3585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94E54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94E54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d1086bab44_0_159"/>
          <p:cNvSpPr txBox="1">
            <a:spLocks noGrp="1"/>
          </p:cNvSpPr>
          <p:nvPr>
            <p:ph type="ftr" idx="11"/>
          </p:nvPr>
        </p:nvSpPr>
        <p:spPr>
          <a:xfrm>
            <a:off x="8290560" y="12755880"/>
            <a:ext cx="7803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d1086bab44_0_159"/>
          <p:cNvSpPr txBox="1">
            <a:spLocks noGrp="1"/>
          </p:cNvSpPr>
          <p:nvPr>
            <p:ph type="dt" idx="10"/>
          </p:nvPr>
        </p:nvSpPr>
        <p:spPr>
          <a:xfrm>
            <a:off x="1219200" y="12755880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gd1086bab44_0_159"/>
          <p:cNvSpPr txBox="1">
            <a:spLocks noGrp="1"/>
          </p:cNvSpPr>
          <p:nvPr>
            <p:ph type="sldNum" idx="12"/>
          </p:nvPr>
        </p:nvSpPr>
        <p:spPr>
          <a:xfrm>
            <a:off x="17556482" y="12755880"/>
            <a:ext cx="5608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 sz="24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891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ítulo y contenido">
  <p:cSld name="1_Título y contenid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0489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5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48" name="Google Shape;48;p5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49" name="Google Shape;49;p5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5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Google Shape;51;p5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body" idx="2"/>
          </p:nvPr>
        </p:nvSpPr>
        <p:spPr>
          <a:xfrm>
            <a:off x="10174817" y="1401762"/>
            <a:ext cx="13176250" cy="1091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tada Capítulos">
  <p:cSld name="Portada Capítulos">
    <p:bg>
      <p:bgPr>
        <a:solidFill>
          <a:srgbClr val="171C3B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 descr="Imagen"/>
          <p:cNvPicPr preferRelativeResize="0"/>
          <p:nvPr/>
        </p:nvPicPr>
        <p:blipFill rotWithShape="1">
          <a:blip r:embed="rId2">
            <a:alphaModFix/>
          </a:blip>
          <a:srcRect t="-11041" r="19356" b="-7313"/>
          <a:stretch/>
        </p:blipFill>
        <p:spPr>
          <a:xfrm>
            <a:off x="22366438" y="11653589"/>
            <a:ext cx="2017564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7" descr="Imagen"/>
          <p:cNvPicPr preferRelativeResize="0"/>
          <p:nvPr/>
        </p:nvPicPr>
        <p:blipFill rotWithShape="1">
          <a:blip r:embed="rId3">
            <a:alphaModFix/>
          </a:blip>
          <a:srcRect l="-2"/>
          <a:stretch/>
        </p:blipFill>
        <p:spPr>
          <a:xfrm>
            <a:off x="16589898" y="-7620"/>
            <a:ext cx="7794102" cy="345357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2933700" y="4616979"/>
            <a:ext cx="7463499" cy="39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200"/>
              <a:buFont typeface="Arial Black"/>
              <a:buNone/>
              <a:defRPr sz="82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12586460" y="5004330"/>
            <a:ext cx="10135061" cy="316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cxnSp>
        <p:nvCxnSpPr>
          <p:cNvPr id="63" name="Google Shape;63;p7"/>
          <p:cNvCxnSpPr/>
          <p:nvPr/>
        </p:nvCxnSpPr>
        <p:spPr>
          <a:xfrm rot="10800000" flipH="1">
            <a:off x="11613811" y="-7621"/>
            <a:ext cx="1" cy="1098000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64" name="Google Shape;64;p7" descr="Imagen"/>
          <p:cNvPicPr preferRelativeResize="0"/>
          <p:nvPr/>
        </p:nvPicPr>
        <p:blipFill rotWithShape="1">
          <a:blip r:embed="rId2">
            <a:alphaModFix/>
          </a:blip>
          <a:srcRect l="3553" t="-11041" r="48" b="-7313"/>
          <a:stretch/>
        </p:blipFill>
        <p:spPr>
          <a:xfrm>
            <a:off x="0" y="900870"/>
            <a:ext cx="2411730" cy="1067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21094573" y="-1"/>
            <a:ext cx="3289427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7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11980854"/>
            <a:ext cx="3325019" cy="16954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7"/>
          <p:cNvGrpSpPr/>
          <p:nvPr/>
        </p:nvGrpSpPr>
        <p:grpSpPr>
          <a:xfrm>
            <a:off x="13806666" y="11900669"/>
            <a:ext cx="7694666" cy="689725"/>
            <a:chOff x="0" y="0"/>
            <a:chExt cx="7694664" cy="689723"/>
          </a:xfrm>
        </p:grpSpPr>
        <p:pic>
          <p:nvPicPr>
            <p:cNvPr id="68" name="Google Shape;68;p7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7264"/>
              <a:ext cx="3498023" cy="555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7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80693" y="0"/>
              <a:ext cx="3413971" cy="68972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Google Shape;70;p7" descr="Image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 flipH="1">
            <a:off x="-1" y="10177763"/>
            <a:ext cx="6904259" cy="35382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con franja horizontal">
  <p:cSld name="En blanco con franja horizontal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496301"/>
            <a:ext cx="24384001" cy="521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">
  <p:cSld name="En blanco sin logos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76" name="Google Shape;76;p9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9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contenido">
  <p:cSld name="Título y contenido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/>
          <p:nvPr/>
        </p:nvSpPr>
        <p:spPr>
          <a:xfrm>
            <a:off x="9014790" y="7035915"/>
            <a:ext cx="15408000" cy="6696000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"/>
              <a:buNone/>
            </a:pPr>
            <a:endParaRPr sz="30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Google Shape;81;p10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03798" cy="1371600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959951" y="3229729"/>
            <a:ext cx="6964390" cy="3001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Font typeface="Arial Black"/>
              <a:buNone/>
              <a:defRPr sz="7300" cap="none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sldNum" idx="12"/>
          </p:nvPr>
        </p:nvSpPr>
        <p:spPr>
          <a:xfrm>
            <a:off x="22518913" y="12600107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grpSp>
        <p:nvGrpSpPr>
          <p:cNvPr id="84" name="Google Shape;84;p10"/>
          <p:cNvGrpSpPr/>
          <p:nvPr/>
        </p:nvGrpSpPr>
        <p:grpSpPr>
          <a:xfrm>
            <a:off x="1005065" y="11555758"/>
            <a:ext cx="4741736" cy="425035"/>
            <a:chOff x="0" y="0"/>
            <a:chExt cx="4741735" cy="425033"/>
          </a:xfrm>
        </p:grpSpPr>
        <p:pic>
          <p:nvPicPr>
            <p:cNvPr id="85" name="Google Shape;85;p10" descr="Image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41450"/>
              <a:ext cx="2155611" cy="3421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0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37920" y="0"/>
              <a:ext cx="2103815" cy="4250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959439" y="6623695"/>
            <a:ext cx="6964390" cy="3049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228600" algn="l">
              <a:lnSpc>
                <a:spcPct val="120000"/>
              </a:lnSpc>
              <a:spcBef>
                <a:spcPts val="5900"/>
              </a:spcBef>
              <a:spcAft>
                <a:spcPts val="0"/>
              </a:spcAft>
              <a:buClr>
                <a:schemeClr val="lt1"/>
              </a:buClr>
              <a:buSzPts val="3480"/>
              <a:buFont typeface="Century Gothic"/>
              <a:buNone/>
              <a:defRPr sz="2400">
                <a:solidFill>
                  <a:schemeClr val="lt1"/>
                </a:solidFill>
              </a:defRPr>
            </a:lvl1pPr>
            <a:lvl2pPr marL="914400" lvl="1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2pPr>
            <a:lvl3pPr marL="1371600" lvl="2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3pPr>
            <a:lvl4pPr marL="1828800" lvl="3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4pPr>
            <a:lvl5pPr marL="2286000" lvl="4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2610"/>
              <a:buChar char="•"/>
              <a:defRPr/>
            </a:lvl5pPr>
            <a:lvl6pPr marL="2743200" lvl="5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/>
          <p:nvPr/>
        </p:nvSpPr>
        <p:spPr>
          <a:xfrm rot="8109445">
            <a:off x="9774740" y="6636046"/>
            <a:ext cx="799738" cy="79973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71425" tIns="71425" rIns="71425" bIns="7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entury Gothic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 sin logos 02">
  <p:cSld name="En blanco sin logos 02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2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09432" y="3785921"/>
            <a:ext cx="35944" cy="803772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94" name="Google Shape;94;p12" descr="Imag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 descr="Imag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2"/>
          <p:cNvSpPr/>
          <p:nvPr/>
        </p:nvSpPr>
        <p:spPr>
          <a:xfrm>
            <a:off x="11409433" y="8425825"/>
            <a:ext cx="12974567" cy="5288777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2"/>
          <p:cNvSpPr/>
          <p:nvPr/>
        </p:nvSpPr>
        <p:spPr>
          <a:xfrm rot="8109445">
            <a:off x="12169382" y="8038765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sin logos 03">
  <p:cSld name="En blanco sin logos 03"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 descr="image7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59709" y="3817299"/>
            <a:ext cx="33919" cy="758423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flipH="1">
            <a:off x="15763" y="9243649"/>
            <a:ext cx="12259709" cy="4472352"/>
          </a:xfrm>
          <a:prstGeom prst="rect">
            <a:avLst/>
          </a:pr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3"/>
          <p:cNvSpPr/>
          <p:nvPr/>
        </p:nvSpPr>
        <p:spPr>
          <a:xfrm rot="-8109445" flipH="1">
            <a:off x="10700021" y="8856588"/>
            <a:ext cx="799739" cy="79973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0D62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Imagen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0" y="12063491"/>
            <a:ext cx="24384001" cy="117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Imagen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7724148" y="1398"/>
            <a:ext cx="6659852" cy="318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Imagen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1359261" y="1398"/>
            <a:ext cx="3024739" cy="169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1" descr="Imagen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0" y="792582"/>
            <a:ext cx="1408974" cy="9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5" cy="3036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9600"/>
              <a:buFont typeface="Arial Black"/>
              <a:buNone/>
              <a:defRPr sz="9600" b="1" i="0" u="none" strike="noStrike" cap="none">
                <a:solidFill>
                  <a:srgbClr val="171C3B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Century Gothic"/>
              <a:buNone/>
              <a:defRPr sz="112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5" cy="810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marL="457200" marR="0" lvl="0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560070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171C3B"/>
              </a:buClr>
              <a:buSzPts val="5220"/>
              <a:buFont typeface="Century Gothic"/>
              <a:buChar char="•"/>
              <a:defRPr sz="36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33729" algn="l" rtl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6380"/>
              <a:buFont typeface="Helvetica Neue"/>
              <a:buChar char="•"/>
              <a:defRPr sz="4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04487" y="12409806"/>
            <a:ext cx="597920" cy="482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1C3B"/>
              </a:buClr>
              <a:buSzPts val="2200"/>
              <a:buFont typeface="Century Gothic"/>
              <a:buNone/>
              <a:defRPr sz="2200" b="0" i="0" u="none" strike="noStrike" cap="none">
                <a:solidFill>
                  <a:srgbClr val="171C3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13" name="Google Shape;13;p1" descr="Imagen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7112631" y="12576138"/>
            <a:ext cx="6474275" cy="5485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1" r:id="rId20"/>
    <p:sldLayoutId id="2147483674" r:id="rId21"/>
    <p:sldLayoutId id="2147483676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322606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 txBox="1"/>
          <p:nvPr/>
        </p:nvSpPr>
        <p:spPr>
          <a:xfrm>
            <a:off x="13887602" y="2540980"/>
            <a:ext cx="9795600" cy="2308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Arial Black"/>
              <a:buNone/>
            </a:pPr>
            <a:r>
              <a:rPr lang="es-ES" sz="9000" dirty="0" smtClean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Visión Cero en Bogotá </a:t>
            </a:r>
          </a:p>
        </p:txBody>
      </p:sp>
      <p:sp>
        <p:nvSpPr>
          <p:cNvPr id="174" name="Google Shape;174;p29"/>
          <p:cNvSpPr txBox="1"/>
          <p:nvPr/>
        </p:nvSpPr>
        <p:spPr>
          <a:xfrm>
            <a:off x="15170478" y="6547267"/>
            <a:ext cx="7229864" cy="964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s-ES" sz="2800" b="1" i="0" u="none" strike="noStrike" cap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SECRETARÍA DISTRITAL DE MOVILIDAD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s-ES" sz="2800" b="1" dirty="0" smtClean="0">
                <a:solidFill>
                  <a:srgbClr val="FFFFFF"/>
                </a:solidFill>
              </a:rPr>
              <a:t>Abril, 2021</a:t>
            </a:r>
            <a:endParaRPr dirty="0"/>
          </a:p>
        </p:txBody>
      </p:sp>
      <p:grpSp>
        <p:nvGrpSpPr>
          <p:cNvPr id="175" name="Google Shape;175;p29"/>
          <p:cNvGrpSpPr/>
          <p:nvPr/>
        </p:nvGrpSpPr>
        <p:grpSpPr>
          <a:xfrm>
            <a:off x="-1" y="-1"/>
            <a:ext cx="13289848" cy="13941007"/>
            <a:chOff x="-1" y="-1"/>
            <a:chExt cx="13289848" cy="13941007"/>
          </a:xfrm>
        </p:grpSpPr>
        <p:pic>
          <p:nvPicPr>
            <p:cNvPr id="176" name="Google Shape;176;p29" descr="Imagen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21885" y="11092393"/>
              <a:ext cx="4667962" cy="1657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9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4820317" cy="3239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9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21647" y="10859376"/>
              <a:ext cx="6385954" cy="30816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9" descr="Imagen"/>
            <p:cNvPicPr preferRelativeResize="0"/>
            <p:nvPr/>
          </p:nvPicPr>
          <p:blipFill rotWithShape="1">
            <a:blip r:embed="rId7">
              <a:alphaModFix/>
            </a:blip>
            <a:srcRect l="12508"/>
            <a:stretch/>
          </p:blipFill>
          <p:spPr>
            <a:xfrm>
              <a:off x="-1" y="621402"/>
              <a:ext cx="1422566" cy="58599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e6a697fdf_39_4"/>
          <p:cNvSpPr txBox="1"/>
          <p:nvPr/>
        </p:nvSpPr>
        <p:spPr>
          <a:xfrm>
            <a:off x="1541419" y="469926"/>
            <a:ext cx="2107095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Usuarios de motocicleta fallecidos enero - marzo (2019-2021), PRELIMINAR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5793505" y="2690943"/>
            <a:ext cx="64427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7600" b="1" dirty="0">
                <a:solidFill>
                  <a:srgbClr val="BED000"/>
                </a:solidFill>
                <a:latin typeface="Bahnschrift SemiBold" panose="020B0502040204020203" pitchFamily="34" charset="0"/>
              </a:rPr>
              <a:t>0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18134628" y="7279933"/>
            <a:ext cx="5714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0" b="1" dirty="0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rPr>
              <a:t>33%</a:t>
            </a:r>
            <a:endParaRPr lang="es-CO" sz="16000" b="1" dirty="0">
              <a:solidFill>
                <a:schemeClr val="accent6">
                  <a:lumMod val="75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3" name="Flecha abajo 12"/>
          <p:cNvSpPr/>
          <p:nvPr/>
        </p:nvSpPr>
        <p:spPr>
          <a:xfrm rot="10800000">
            <a:off x="15793505" y="7762198"/>
            <a:ext cx="1596030" cy="160648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/>
          </a:p>
        </p:txBody>
      </p:sp>
      <p:sp>
        <p:nvSpPr>
          <p:cNvPr id="15" name="CuadroTexto 14"/>
          <p:cNvSpPr txBox="1"/>
          <p:nvPr/>
        </p:nvSpPr>
        <p:spPr>
          <a:xfrm>
            <a:off x="15793505" y="5136044"/>
            <a:ext cx="6818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Vidas salvadas </a:t>
            </a:r>
            <a:r>
              <a:rPr lang="es-MX" sz="4000" dirty="0"/>
              <a:t>en marzo de 2021 frente a marzo de 2019</a:t>
            </a:r>
            <a:endParaRPr lang="es-CO" sz="40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638110"/>
              </p:ext>
            </p:extLst>
          </p:nvPr>
        </p:nvGraphicFramePr>
        <p:xfrm>
          <a:off x="209552" y="2690943"/>
          <a:ext cx="14838860" cy="9797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4492799" y="9866473"/>
            <a:ext cx="904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pPr algn="ctr"/>
            <a:r>
              <a:rPr lang="es-MX" sz="4000" b="0" dirty="0"/>
              <a:t>Marzo de 2021 frente a marzo de 2019 (</a:t>
            </a:r>
            <a:r>
              <a:rPr lang="es-MX" sz="2800" b="0" dirty="0"/>
              <a:t>considerando que 2020 fue un año atípico por pandemia</a:t>
            </a:r>
            <a:r>
              <a:rPr lang="es-MX" sz="4000" b="0" dirty="0"/>
              <a:t>)</a:t>
            </a:r>
            <a:endParaRPr lang="es-CO" sz="4000" b="0" dirty="0"/>
          </a:p>
        </p:txBody>
      </p:sp>
    </p:spTree>
    <p:extLst>
      <p:ext uri="{BB962C8B-B14F-4D97-AF65-F5344CB8AC3E}">
        <p14:creationId xmlns:p14="http://schemas.microsoft.com/office/powerpoint/2010/main" val="380360452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1;g6e6a697fdf_39_4"/>
          <p:cNvSpPr txBox="1"/>
          <p:nvPr/>
        </p:nvSpPr>
        <p:spPr>
          <a:xfrm>
            <a:off x="1794403" y="793927"/>
            <a:ext cx="24038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s-MX" dirty="0" smtClean="0">
                <a:sym typeface="Arial Black"/>
              </a:rPr>
              <a:t>Relevancias siniestralidad primer trimestre – 29 abril de 2021</a:t>
            </a:r>
            <a:endParaRPr lang="es-MX" dirty="0">
              <a:sym typeface="Arial Black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F6C111-5A36-4549-B654-702188D92F3E}"/>
              </a:ext>
            </a:extLst>
          </p:cNvPr>
          <p:cNvSpPr txBox="1"/>
          <p:nvPr/>
        </p:nvSpPr>
        <p:spPr>
          <a:xfrm>
            <a:off x="2500980" y="2389933"/>
            <a:ext cx="848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Exceso de </a:t>
            </a:r>
            <a:r>
              <a:rPr lang="es-CO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velocidad ligada al menos a 31% de los casos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4614326" y="5228344"/>
            <a:ext cx="50366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75 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8374815" y="6571261"/>
            <a:ext cx="5713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PM y </a:t>
            </a:r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s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4341534" y="3103261"/>
            <a:ext cx="58354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ES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142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8759294" y="3713372"/>
            <a:ext cx="4893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Fallecidos</a:t>
            </a:r>
            <a:endParaRPr lang="es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Imagen 52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3880245"/>
            <a:ext cx="14316075" cy="9044524"/>
          </a:xfrm>
          <a:prstGeom prst="rect">
            <a:avLst/>
          </a:prstGeom>
        </p:spPr>
      </p:pic>
      <p:sp>
        <p:nvSpPr>
          <p:cNvPr id="54" name="CuadroTexto 53"/>
          <p:cNvSpPr txBox="1"/>
          <p:nvPr/>
        </p:nvSpPr>
        <p:spPr>
          <a:xfrm>
            <a:off x="3130039" y="8194784"/>
            <a:ext cx="2454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14 FALLECIDOS ENTRE LAS 6PM – 6AM</a:t>
            </a:r>
            <a:endParaRPr lang="es-CO" sz="2400" dirty="0"/>
          </a:p>
        </p:txBody>
      </p:sp>
      <p:sp>
        <p:nvSpPr>
          <p:cNvPr id="55" name="CuadroTexto 54"/>
          <p:cNvSpPr txBox="1"/>
          <p:nvPr/>
        </p:nvSpPr>
        <p:spPr>
          <a:xfrm>
            <a:off x="6007570" y="6571262"/>
            <a:ext cx="1597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20 FALLECIDOS ENTRE LAS 6PM – 6AM</a:t>
            </a:r>
            <a:endParaRPr lang="es-CO" sz="2400" dirty="0"/>
          </a:p>
        </p:txBody>
      </p:sp>
      <p:sp>
        <p:nvSpPr>
          <p:cNvPr id="56" name="CuadroTexto 55"/>
          <p:cNvSpPr txBox="1"/>
          <p:nvPr/>
        </p:nvSpPr>
        <p:spPr>
          <a:xfrm>
            <a:off x="8336574" y="6571262"/>
            <a:ext cx="1597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24 FALLECIDOS ENTRE LAS 6PM – 6AM</a:t>
            </a:r>
            <a:endParaRPr lang="es-CO" sz="2400" dirty="0"/>
          </a:p>
        </p:txBody>
      </p:sp>
      <p:sp>
        <p:nvSpPr>
          <p:cNvPr id="57" name="CuadroTexto 56"/>
          <p:cNvSpPr txBox="1"/>
          <p:nvPr/>
        </p:nvSpPr>
        <p:spPr>
          <a:xfrm>
            <a:off x="10481746" y="8667480"/>
            <a:ext cx="2169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17 FALLECIDOS ENTRE LAS 6PM – 6AM</a:t>
            </a:r>
            <a:endParaRPr lang="es-CO" sz="2400" dirty="0"/>
          </a:p>
        </p:txBody>
      </p:sp>
      <p:sp>
        <p:nvSpPr>
          <p:cNvPr id="58" name="Rectángulo 57"/>
          <p:cNvSpPr/>
          <p:nvPr/>
        </p:nvSpPr>
        <p:spPr>
          <a:xfrm>
            <a:off x="17132648" y="8104852"/>
            <a:ext cx="6381994" cy="38537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Usuario moto: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Peatones: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Usuarios bici: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es-E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Conductor: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Pasajeros: 8</a:t>
            </a:r>
          </a:p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Por establecer:2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6272257" y="6923114"/>
            <a:ext cx="17347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92573">
              <a:defRPr/>
            </a:pPr>
            <a:r>
              <a:rPr lang="es-CO" sz="4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(53%) </a:t>
            </a:r>
          </a:p>
        </p:txBody>
      </p:sp>
    </p:spTree>
    <p:extLst>
      <p:ext uri="{BB962C8B-B14F-4D97-AF65-F5344CB8AC3E}">
        <p14:creationId xmlns:p14="http://schemas.microsoft.com/office/powerpoint/2010/main" val="26598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1;g6e6a697fdf_39_4"/>
          <p:cNvSpPr txBox="1"/>
          <p:nvPr/>
        </p:nvSpPr>
        <p:spPr>
          <a:xfrm>
            <a:off x="1794403" y="793927"/>
            <a:ext cx="24038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s-MX" dirty="0" smtClean="0">
                <a:sym typeface="Arial Black"/>
              </a:rPr>
              <a:t>Relevancias Marzo 1-Abril 20</a:t>
            </a:r>
            <a:endParaRPr lang="es-MX" dirty="0">
              <a:sym typeface="Arial Black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F6C111-5A36-4549-B654-702188D92F3E}"/>
              </a:ext>
            </a:extLst>
          </p:cNvPr>
          <p:cNvSpPr txBox="1"/>
          <p:nvPr/>
        </p:nvSpPr>
        <p:spPr>
          <a:xfrm>
            <a:off x="2508401" y="2649290"/>
            <a:ext cx="848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Exceso de </a:t>
            </a:r>
            <a:r>
              <a:rPr lang="es-CO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velocidad ligada al menos a 45% de los casos</a:t>
            </a:r>
            <a:endParaRPr lang="es-E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2974386" y="5717183"/>
            <a:ext cx="5835407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39 </a:t>
            </a:r>
          </a:p>
          <a:p>
            <a:pPr algn="ctr" defTabSz="385145">
              <a:defRPr/>
            </a:pPr>
            <a:r>
              <a:rPr lang="es-CO" sz="40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(63%) </a:t>
            </a:r>
            <a:endParaRPr lang="es-CO" sz="40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7317540" y="6571262"/>
            <a:ext cx="99367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PM y </a:t>
            </a:r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s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2974385" y="3103261"/>
            <a:ext cx="583540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ES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62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7392145" y="3713372"/>
            <a:ext cx="48937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Fallecidos</a:t>
            </a:r>
            <a:endParaRPr lang="es-E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7831890" y="8667480"/>
            <a:ext cx="5823151" cy="28768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Usuario moto: 24</a:t>
            </a:r>
          </a:p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Peatones: 22</a:t>
            </a:r>
          </a:p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Usuarios bici: 10</a:t>
            </a:r>
          </a:p>
          <a:p>
            <a:pPr algn="ctr"/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Conductor: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s-CO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6244746"/>
              </p:ext>
            </p:extLst>
          </p:nvPr>
        </p:nvGraphicFramePr>
        <p:xfrm>
          <a:off x="0" y="3617102"/>
          <a:ext cx="12341933" cy="7927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2673017" y="6740538"/>
            <a:ext cx="309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2400" b="1" dirty="0" smtClean="0">
                <a:latin typeface="Century Gothic" panose="020B0502020202020204" pitchFamily="34" charset="0"/>
              </a:rPr>
              <a:t>11 FALLECIDOS ENTRE LAS 6PM – 6AM </a:t>
            </a:r>
            <a:endParaRPr lang="es-CO" sz="2400" b="1" dirty="0"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7130448" y="8838860"/>
            <a:ext cx="309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2400" b="1" dirty="0">
                <a:latin typeface="Century Gothic" panose="020B0502020202020204" pitchFamily="34" charset="0"/>
              </a:rPr>
              <a:t>5</a:t>
            </a:r>
            <a:r>
              <a:rPr lang="es-CO" sz="2400" b="1" dirty="0" smtClean="0">
                <a:latin typeface="Century Gothic" panose="020B0502020202020204" pitchFamily="34" charset="0"/>
              </a:rPr>
              <a:t> FALLECIDOS ENTRE LAS 6PM – 6AM </a:t>
            </a:r>
            <a:endParaRPr lang="es-CO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1;g6e6a697fdf_39_4"/>
          <p:cNvSpPr txBox="1"/>
          <p:nvPr/>
        </p:nvSpPr>
        <p:spPr>
          <a:xfrm>
            <a:off x="1794403" y="793927"/>
            <a:ext cx="24038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s-MX" dirty="0" smtClean="0">
                <a:sym typeface="Arial Black"/>
              </a:rPr>
              <a:t>Relevancias Marzo 1-Abril 27</a:t>
            </a:r>
            <a:endParaRPr lang="es-MX" dirty="0">
              <a:sym typeface="Arial Black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DA3E944-729F-499D-8C0D-17849511A704}"/>
              </a:ext>
            </a:extLst>
          </p:cNvPr>
          <p:cNvSpPr txBox="1"/>
          <p:nvPr/>
        </p:nvSpPr>
        <p:spPr>
          <a:xfrm>
            <a:off x="549231" y="3075979"/>
            <a:ext cx="2303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1</a:t>
            </a: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F6C111-5A36-4549-B654-702188D92F3E}"/>
              </a:ext>
            </a:extLst>
          </p:cNvPr>
          <p:cNvSpPr txBox="1"/>
          <p:nvPr/>
        </p:nvSpPr>
        <p:spPr>
          <a:xfrm>
            <a:off x="3853866" y="3565188"/>
            <a:ext cx="74407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26 - 29 Marzo Motociclista fallece 3:39am en la localidad de Puente Aranda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549231" y="6589986"/>
            <a:ext cx="2303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MX" sz="11500" b="1" dirty="0" smtClean="0">
                <a:solidFill>
                  <a:srgbClr val="7A924D"/>
                </a:solidFill>
                <a:latin typeface="Bahnschrift SemiBold" panose="020B0502040204020203" pitchFamily="34" charset="0"/>
              </a:rPr>
              <a:t>0</a:t>
            </a: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3853866" y="6920846"/>
            <a:ext cx="7923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31 Marzo – 05 Abril </a:t>
            </a:r>
          </a:p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Semana Santa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2039228" y="3391061"/>
            <a:ext cx="2303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3 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5495080" y="3391061"/>
            <a:ext cx="71724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09 – 12 Abril, Fallecen 1 ciclista, 1 conductor (posible estado de embriaguez, y 1 peatón. Entre las 6pm – 6am.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1574566-21F5-45BF-B6E5-CB9949A4E499}"/>
              </a:ext>
            </a:extLst>
          </p:cNvPr>
          <p:cNvSpPr txBox="1"/>
          <p:nvPr/>
        </p:nvSpPr>
        <p:spPr>
          <a:xfrm>
            <a:off x="12039228" y="6992047"/>
            <a:ext cx="2303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4</a:t>
            </a: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C3E96A8-8BC0-41ED-95A0-D6FBE4266642}"/>
              </a:ext>
            </a:extLst>
          </p:cNvPr>
          <p:cNvSpPr txBox="1"/>
          <p:nvPr/>
        </p:nvSpPr>
        <p:spPr>
          <a:xfrm>
            <a:off x="15495080" y="7099769"/>
            <a:ext cx="57963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 – 19 Abril, Fallecen 2 peatones, 1 motociclistas y 1 ciclista.</a:t>
            </a:r>
            <a:endParaRPr lang="es-CO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A3E944-729F-499D-8C0D-17849511A704}"/>
              </a:ext>
            </a:extLst>
          </p:cNvPr>
          <p:cNvSpPr txBox="1"/>
          <p:nvPr/>
        </p:nvSpPr>
        <p:spPr>
          <a:xfrm>
            <a:off x="5273631" y="9765270"/>
            <a:ext cx="230390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5145">
              <a:defRPr/>
            </a:pPr>
            <a:r>
              <a:rPr lang="es-CO" sz="115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1</a:t>
            </a:r>
            <a:r>
              <a:rPr lang="es-CO" sz="11500" b="1" dirty="0" smtClean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endParaRPr lang="es-CO" sz="11500" b="1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F6C111-5A36-4549-B654-702188D92F3E}"/>
              </a:ext>
            </a:extLst>
          </p:cNvPr>
          <p:cNvSpPr txBox="1"/>
          <p:nvPr/>
        </p:nvSpPr>
        <p:spPr>
          <a:xfrm>
            <a:off x="8578266" y="10254479"/>
            <a:ext cx="744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23 - 25 Abril </a:t>
            </a:r>
            <a:r>
              <a:rPr lang="es-MX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iclista fallece 10:12am en la localidad de Bosa</a:t>
            </a:r>
            <a:endParaRPr lang="es-E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583e5b325_6_34"/>
          <p:cNvSpPr txBox="1"/>
          <p:nvPr/>
        </p:nvSpPr>
        <p:spPr>
          <a:xfrm>
            <a:off x="0" y="109750"/>
            <a:ext cx="24199200" cy="21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00" rIns="182700" bIns="913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O" sz="56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Impactos Covid-19 en el sector: siniestralidad</a:t>
            </a:r>
            <a:endParaRPr sz="5600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8" name="Google Shape;216;gd583e5b325_6_34"/>
          <p:cNvSpPr txBox="1"/>
          <p:nvPr/>
        </p:nvSpPr>
        <p:spPr>
          <a:xfrm>
            <a:off x="2085975" y="499690"/>
            <a:ext cx="1811655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dirty="0"/>
              <a:t>Siniestros viales con víctimas (heridos y muertos) en corredores 50km/</a:t>
            </a:r>
            <a:r>
              <a:rPr lang="es-CO" dirty="0" err="1"/>
              <a:t>hr</a:t>
            </a:r>
            <a:r>
              <a:rPr lang="es-CO" dirty="0"/>
              <a:t>. Primer trimestre (</a:t>
            </a:r>
            <a:r>
              <a:rPr lang="es-CO" dirty="0" smtClean="0"/>
              <a:t>2019, 2020 y 2021).</a:t>
            </a:r>
            <a:endParaRPr dirty="0"/>
          </a:p>
        </p:txBody>
      </p:sp>
      <p:sp>
        <p:nvSpPr>
          <p:cNvPr id="9" name="Google Shape;218;gd583e5b325_6_34"/>
          <p:cNvSpPr txBox="1"/>
          <p:nvPr/>
        </p:nvSpPr>
        <p:spPr>
          <a:xfrm>
            <a:off x="2766580" y="12322836"/>
            <a:ext cx="121495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2400" dirty="0">
                <a:solidFill>
                  <a:srgbClr val="1D2046"/>
                </a:solidFill>
              </a:rPr>
              <a:t>Fuente: Año 2021 preliminares, susceptibles de modificación</a:t>
            </a:r>
            <a:endParaRPr dirty="0">
              <a:solidFill>
                <a:srgbClr val="1D2046"/>
              </a:solidFill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292739C-CD95-48E3-8093-18FAFF9BC8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782937"/>
              </p:ext>
            </p:extLst>
          </p:nvPr>
        </p:nvGraphicFramePr>
        <p:xfrm>
          <a:off x="2433862" y="2830852"/>
          <a:ext cx="13739587" cy="8468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Google Shape;224;gd583e5b325_6_15">
            <a:extLst>
              <a:ext uri="{FF2B5EF4-FFF2-40B4-BE49-F238E27FC236}">
                <a16:creationId xmlns:a16="http://schemas.microsoft.com/office/drawing/2014/main" id="{941C8D5A-7FE7-4D1F-8C38-5C93179121AE}"/>
              </a:ext>
            </a:extLst>
          </p:cNvPr>
          <p:cNvSpPr txBox="1"/>
          <p:nvPr/>
        </p:nvSpPr>
        <p:spPr>
          <a:xfrm>
            <a:off x="2766580" y="11625944"/>
            <a:ext cx="121495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O" sz="2400" dirty="0">
                <a:solidFill>
                  <a:srgbClr val="1D2046"/>
                </a:solidFill>
              </a:rPr>
              <a:t>Fuente: Secretaría de Movilidad con base en información reportada en CGT y SIGAT</a:t>
            </a:r>
            <a:endParaRPr dirty="0">
              <a:solidFill>
                <a:srgbClr val="1D2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9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d583e5b325_6_15"/>
          <p:cNvSpPr txBox="1"/>
          <p:nvPr/>
        </p:nvSpPr>
        <p:spPr>
          <a:xfrm>
            <a:off x="0" y="109750"/>
            <a:ext cx="24199200" cy="21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00" tIns="91300" rIns="182700" bIns="9130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O" sz="56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Impactos Covid-19 en el sector: siniestralidad</a:t>
            </a:r>
            <a:endParaRPr sz="560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d583e5b325_6_15"/>
          <p:cNvSpPr txBox="1"/>
          <p:nvPr/>
        </p:nvSpPr>
        <p:spPr>
          <a:xfrm>
            <a:off x="1511207" y="617828"/>
            <a:ext cx="18249450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CO" sz="4400" dirty="0"/>
              <a:t>Fallecidos en la red arterial menos las excepciones, comparación con años </a:t>
            </a:r>
            <a:r>
              <a:rPr lang="es-CO" sz="4400" dirty="0" smtClean="0"/>
              <a:t>anteriores (primer trimestre 2019, 2020 y 2021)</a:t>
            </a:r>
            <a:endParaRPr sz="4400" dirty="0"/>
          </a:p>
        </p:txBody>
      </p:sp>
      <p:sp>
        <p:nvSpPr>
          <p:cNvPr id="10" name="Google Shape;225;gd583e5b325_6_15"/>
          <p:cNvSpPr txBox="1"/>
          <p:nvPr/>
        </p:nvSpPr>
        <p:spPr>
          <a:xfrm>
            <a:off x="17909883" y="4432047"/>
            <a:ext cx="4350000" cy="212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r>
              <a:rPr lang="es-CO" sz="12600" b="1" dirty="0">
                <a:solidFill>
                  <a:schemeClr val="dk2"/>
                </a:solidFill>
              </a:rPr>
              <a:t>1</a:t>
            </a:r>
            <a:r>
              <a:rPr lang="es-CO" sz="12600" b="1" dirty="0" smtClean="0">
                <a:solidFill>
                  <a:schemeClr val="dk2"/>
                </a:solidFill>
              </a:rPr>
              <a:t>8%</a:t>
            </a:r>
            <a:endParaRPr sz="12600" b="1" dirty="0">
              <a:solidFill>
                <a:schemeClr val="dk2"/>
              </a:solidFill>
            </a:endParaRPr>
          </a:p>
        </p:txBody>
      </p:sp>
      <p:sp>
        <p:nvSpPr>
          <p:cNvPr id="2" name="Flecha abajo 1"/>
          <p:cNvSpPr/>
          <p:nvPr/>
        </p:nvSpPr>
        <p:spPr>
          <a:xfrm>
            <a:off x="16916400" y="4852384"/>
            <a:ext cx="783933" cy="13686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982633C-0AC0-4978-800C-C13F22F1B6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2378"/>
              </p:ext>
            </p:extLst>
          </p:nvPr>
        </p:nvGraphicFramePr>
        <p:xfrm>
          <a:off x="1511207" y="2564852"/>
          <a:ext cx="12947743" cy="8583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Google Shape;224;gd583e5b325_6_15"/>
          <p:cNvSpPr txBox="1"/>
          <p:nvPr/>
        </p:nvSpPr>
        <p:spPr>
          <a:xfrm>
            <a:off x="2240999" y="11553619"/>
            <a:ext cx="117893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>
                <a:solidFill>
                  <a:srgbClr val="1D2046"/>
                </a:solidFill>
              </a:defRPr>
            </a:lvl1pPr>
          </a:lstStyle>
          <a:p>
            <a:r>
              <a:rPr lang="es-CO" dirty="0"/>
              <a:t>Fuente: Secretaría de Movilidad con base en información reportada en CGT y SIGAT</a:t>
            </a:r>
            <a:endParaRPr dirty="0"/>
          </a:p>
        </p:txBody>
      </p:sp>
      <p:sp>
        <p:nvSpPr>
          <p:cNvPr id="13" name="Google Shape;218;gd583e5b325_6_34">
            <a:extLst>
              <a:ext uri="{FF2B5EF4-FFF2-40B4-BE49-F238E27FC236}">
                <a16:creationId xmlns:a16="http://schemas.microsoft.com/office/drawing/2014/main" id="{2C6E6CF1-61EE-4EA5-9C1D-3E4C42E99717}"/>
              </a:ext>
            </a:extLst>
          </p:cNvPr>
          <p:cNvSpPr txBox="1"/>
          <p:nvPr/>
        </p:nvSpPr>
        <p:spPr>
          <a:xfrm>
            <a:off x="2240999" y="12104926"/>
            <a:ext cx="98586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400">
                <a:solidFill>
                  <a:srgbClr val="1D2046"/>
                </a:solidFill>
              </a:defRPr>
            </a:lvl1pPr>
          </a:lstStyle>
          <a:p>
            <a:r>
              <a:rPr lang="es-CO" dirty="0"/>
              <a:t>Fuente: Año 2021 preliminares, susceptibles de modificación</a:t>
            </a:r>
            <a:endParaRPr dirty="0"/>
          </a:p>
        </p:txBody>
      </p:sp>
      <p:sp>
        <p:nvSpPr>
          <p:cNvPr id="14" name="Google Shape;228;gd583e5b325_6_15">
            <a:extLst>
              <a:ext uri="{FF2B5EF4-FFF2-40B4-BE49-F238E27FC236}">
                <a16:creationId xmlns:a16="http://schemas.microsoft.com/office/drawing/2014/main" id="{AE709122-B55A-4F2F-AD61-8E68F4DE5A28}"/>
              </a:ext>
            </a:extLst>
          </p:cNvPr>
          <p:cNvSpPr txBox="1"/>
          <p:nvPr/>
        </p:nvSpPr>
        <p:spPr>
          <a:xfrm>
            <a:off x="15377673" y="7111301"/>
            <a:ext cx="730655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dirty="0">
                <a:solidFill>
                  <a:srgbClr val="1D2046"/>
                </a:solidFill>
                <a:highlight>
                  <a:srgbClr val="FFFFFF"/>
                </a:highlight>
              </a:rPr>
              <a:t>En el primer trimestre de 2021, se tiene </a:t>
            </a:r>
            <a:r>
              <a:rPr lang="es-CO" sz="4000" b="1" i="1" dirty="0">
                <a:solidFill>
                  <a:srgbClr val="32CC39"/>
                </a:solidFill>
                <a:highlight>
                  <a:srgbClr val="FFFFFF"/>
                </a:highlight>
              </a:rPr>
              <a:t>una reducción del </a:t>
            </a:r>
            <a:r>
              <a:rPr lang="es-CO" sz="4800" b="1" i="1" dirty="0">
                <a:solidFill>
                  <a:srgbClr val="32CC39"/>
                </a:solidFill>
                <a:highlight>
                  <a:srgbClr val="FFFFFF"/>
                </a:highlight>
              </a:rPr>
              <a:t>18%</a:t>
            </a:r>
            <a:r>
              <a:rPr lang="es-CO" sz="4000" b="1" i="1" dirty="0">
                <a:solidFill>
                  <a:srgbClr val="1D2046"/>
                </a:solidFill>
                <a:highlight>
                  <a:srgbClr val="FFFFFF"/>
                </a:highlight>
              </a:rPr>
              <a:t> </a:t>
            </a:r>
            <a:r>
              <a:rPr lang="es-CO" sz="4000" b="1" dirty="0">
                <a:solidFill>
                  <a:srgbClr val="1D2046"/>
                </a:solidFill>
                <a:highlight>
                  <a:srgbClr val="FFFFFF"/>
                </a:highlight>
              </a:rPr>
              <a:t> de las fatalidades frente al año 2019.</a:t>
            </a:r>
            <a:endParaRPr sz="5400" dirty="0">
              <a:solidFill>
                <a:srgbClr val="1D20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03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>
            <a:extLst>
              <a:ext uri="{FF2B5EF4-FFF2-40B4-BE49-F238E27FC236}">
                <a16:creationId xmlns:a16="http://schemas.microsoft.com/office/drawing/2014/main" id="{7FBD0101-6C04-4346-9237-6F02F56E1F5D}"/>
              </a:ext>
            </a:extLst>
          </p:cNvPr>
          <p:cNvSpPr/>
          <p:nvPr/>
        </p:nvSpPr>
        <p:spPr>
          <a:xfrm>
            <a:off x="888136" y="858230"/>
            <a:ext cx="19156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Evolución 2010-2019 y proyección de meta PDSV 2017-2026 </a:t>
            </a:r>
          </a:p>
        </p:txBody>
      </p:sp>
      <p:sp>
        <p:nvSpPr>
          <p:cNvPr id="11" name="CuadroTexto 8">
            <a:extLst>
              <a:ext uri="{FF2B5EF4-FFF2-40B4-BE49-F238E27FC236}">
                <a16:creationId xmlns:a16="http://schemas.microsoft.com/office/drawing/2014/main" id="{AE4159CE-5985-401C-BBB1-A29AE2B4A502}"/>
              </a:ext>
            </a:extLst>
          </p:cNvPr>
          <p:cNvSpPr txBox="1"/>
          <p:nvPr/>
        </p:nvSpPr>
        <p:spPr>
          <a:xfrm>
            <a:off x="1310023" y="12598801"/>
            <a:ext cx="5957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Arial" panose="020B0604020202020204" pitchFamily="34" charset="0"/>
                <a:cs typeface="Arial" panose="020B0604020202020204" pitchFamily="34" charset="0"/>
              </a:rPr>
              <a:t>Fuente: SIGAT, Secretaría de Movilidad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7F64401-C274-414B-BBCB-9A12287EA0A0}"/>
              </a:ext>
            </a:extLst>
          </p:cNvPr>
          <p:cNvSpPr txBox="1"/>
          <p:nvPr/>
        </p:nvSpPr>
        <p:spPr>
          <a:xfrm>
            <a:off x="4573460" y="2907583"/>
            <a:ext cx="44474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s-CO" sz="2800" b="1" kern="1200" dirty="0">
                <a:latin typeface="Century Gothic" panose="020B0502020202020204" pitchFamily="34" charset="0"/>
                <a:ea typeface="+mn-ea"/>
                <a:cs typeface="+mn-cs"/>
              </a:rPr>
              <a:t>Reducción de muertes a 2023 (línea base 2019:505)</a:t>
            </a:r>
            <a:endParaRPr lang="es-CO" sz="2800" kern="1200" dirty="0"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B04CF52-8665-0444-85B2-AA65DADD5DC0}"/>
              </a:ext>
            </a:extLst>
          </p:cNvPr>
          <p:cNvSpPr txBox="1"/>
          <p:nvPr/>
        </p:nvSpPr>
        <p:spPr>
          <a:xfrm>
            <a:off x="387627" y="2684641"/>
            <a:ext cx="45024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s-CO" sz="14400" b="1" kern="1200" dirty="0">
                <a:solidFill>
                  <a:schemeClr val="accent6"/>
                </a:solidFill>
                <a:latin typeface="Century Gothic" panose="020B0502020202020204" pitchFamily="34" charset="0"/>
                <a:ea typeface="+mn-ea"/>
                <a:cs typeface="+mn-cs"/>
              </a:rPr>
              <a:t>20%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55673"/>
              </p:ext>
            </p:extLst>
          </p:nvPr>
        </p:nvGraphicFramePr>
        <p:xfrm>
          <a:off x="1310023" y="5521004"/>
          <a:ext cx="7914366" cy="6080204"/>
        </p:xfrm>
        <a:graphic>
          <a:graphicData uri="http://schemas.openxmlformats.org/drawingml/2006/table">
            <a:tbl>
              <a:tblPr/>
              <a:tblGrid>
                <a:gridCol w="2638122">
                  <a:extLst>
                    <a:ext uri="{9D8B030D-6E8A-4147-A177-3AD203B41FA5}">
                      <a16:colId xmlns:a16="http://schemas.microsoft.com/office/drawing/2014/main" val="303361892"/>
                    </a:ext>
                  </a:extLst>
                </a:gridCol>
                <a:gridCol w="2638122">
                  <a:extLst>
                    <a:ext uri="{9D8B030D-6E8A-4147-A177-3AD203B41FA5}">
                      <a16:colId xmlns:a16="http://schemas.microsoft.com/office/drawing/2014/main" val="3637542516"/>
                    </a:ext>
                  </a:extLst>
                </a:gridCol>
                <a:gridCol w="2638122">
                  <a:extLst>
                    <a:ext uri="{9D8B030D-6E8A-4147-A177-3AD203B41FA5}">
                      <a16:colId xmlns:a16="http://schemas.microsoft.com/office/drawing/2014/main" val="3618738073"/>
                    </a:ext>
                  </a:extLst>
                </a:gridCol>
              </a:tblGrid>
              <a:tr h="1069716"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Año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Límite de fallecidos 1</a:t>
                      </a:r>
                    </a:p>
                  </a:txBody>
                  <a:tcPr marL="19050" marR="19050" marT="190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Límite de fallecidos 2</a:t>
                      </a:r>
                    </a:p>
                  </a:txBody>
                  <a:tcPr marL="19050" marR="19050" marT="19050" marB="0" anchor="ctr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401935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474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454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393418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437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9273806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426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421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27265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404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404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16139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385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386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161746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368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368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615350"/>
                  </a:ext>
                </a:extLst>
              </a:tr>
              <a:tr h="715784">
                <a:tc>
                  <a:txBody>
                    <a:bodyPr/>
                    <a:lstStyle/>
                    <a:p>
                      <a:pPr algn="ctr" fontAlgn="b"/>
                      <a:r>
                        <a:rPr lang="es-CO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19050" marR="19050" marT="19050" marB="0" anchor="ctr">
                    <a:lnL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352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3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352</a:t>
                      </a:r>
                    </a:p>
                  </a:txBody>
                  <a:tcPr marL="19050" marR="19050" marT="19050" marB="0" anchor="b">
                    <a:lnL>
                      <a:noFill/>
                    </a:lnL>
                    <a:lnR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9D0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15487"/>
                  </a:ext>
                </a:extLst>
              </a:tr>
            </a:tbl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3900F695-40FB-4D64-9888-AD87CC5B72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5993657"/>
              </p:ext>
            </p:extLst>
          </p:nvPr>
        </p:nvGraphicFramePr>
        <p:xfrm>
          <a:off x="9972675" y="2907583"/>
          <a:ext cx="14023699" cy="9299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356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e6a697fdf_39_4"/>
          <p:cNvSpPr txBox="1"/>
          <p:nvPr/>
        </p:nvSpPr>
        <p:spPr>
          <a:xfrm>
            <a:off x="-3208193" y="793927"/>
            <a:ext cx="24038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Fallecidos - comparación con años </a:t>
            </a:r>
            <a:r>
              <a:rPr lang="es-MX" dirty="0" smtClean="0">
                <a:sym typeface="Arial Black"/>
              </a:rPr>
              <a:t>anteriores </a:t>
            </a:r>
            <a:endParaRPr lang="es-MX" dirty="0">
              <a:sym typeface="Arial Black"/>
            </a:endParaRPr>
          </a:p>
        </p:txBody>
      </p:sp>
      <p:sp>
        <p:nvSpPr>
          <p:cNvPr id="5" name="Estrella de 5 puntas 4"/>
          <p:cNvSpPr/>
          <p:nvPr/>
        </p:nvSpPr>
        <p:spPr>
          <a:xfrm>
            <a:off x="463458" y="12130651"/>
            <a:ext cx="222069" cy="222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898342" y="12037225"/>
            <a:ext cx="16848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/>
              <a:t>Inicio aislamiento </a:t>
            </a:r>
            <a:r>
              <a:rPr lang="es-CO" sz="2800" dirty="0" smtClean="0"/>
              <a:t>20 de </a:t>
            </a:r>
            <a:r>
              <a:rPr lang="es-CO" sz="2800" dirty="0"/>
              <a:t>Marzo. </a:t>
            </a:r>
            <a:r>
              <a:rPr lang="es-CO" sz="2800" u="sng" dirty="0"/>
              <a:t>Ultima semana de marzo 2020 con cero fatalidades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58E235A-4473-4AA8-86DB-033C93A5CD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267597"/>
              </p:ext>
            </p:extLst>
          </p:nvPr>
        </p:nvGraphicFramePr>
        <p:xfrm>
          <a:off x="463458" y="2300365"/>
          <a:ext cx="22876058" cy="9310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strella de 5 puntas 7"/>
          <p:cNvSpPr/>
          <p:nvPr/>
        </p:nvSpPr>
        <p:spPr>
          <a:xfrm>
            <a:off x="7739990" y="7274322"/>
            <a:ext cx="222069" cy="22206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9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e6a697fdf_39_4"/>
          <p:cNvSpPr txBox="1"/>
          <p:nvPr/>
        </p:nvSpPr>
        <p:spPr>
          <a:xfrm>
            <a:off x="1794402" y="793927"/>
            <a:ext cx="2258959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s-MX" dirty="0">
                <a:sym typeface="Arial Black"/>
              </a:rPr>
              <a:t>Análisis de metas 2021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F9BABA8-3E91-46EE-94DD-E3FE817AD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191989"/>
              </p:ext>
            </p:extLst>
          </p:nvPr>
        </p:nvGraphicFramePr>
        <p:xfrm>
          <a:off x="2223027" y="2853419"/>
          <a:ext cx="19665423" cy="8890906"/>
        </p:xfrm>
        <a:graphic>
          <a:graphicData uri="http://schemas.openxmlformats.org/drawingml/2006/table">
            <a:tbl>
              <a:tblPr/>
              <a:tblGrid>
                <a:gridCol w="4105811">
                  <a:extLst>
                    <a:ext uri="{9D8B030D-6E8A-4147-A177-3AD203B41FA5}">
                      <a16:colId xmlns:a16="http://schemas.microsoft.com/office/drawing/2014/main" val="2202417007"/>
                    </a:ext>
                  </a:extLst>
                </a:gridCol>
                <a:gridCol w="4693367">
                  <a:extLst>
                    <a:ext uri="{9D8B030D-6E8A-4147-A177-3AD203B41FA5}">
                      <a16:colId xmlns:a16="http://schemas.microsoft.com/office/drawing/2014/main" val="2440963566"/>
                    </a:ext>
                  </a:extLst>
                </a:gridCol>
                <a:gridCol w="5080694">
                  <a:extLst>
                    <a:ext uri="{9D8B030D-6E8A-4147-A177-3AD203B41FA5}">
                      <a16:colId xmlns:a16="http://schemas.microsoft.com/office/drawing/2014/main" val="3541199439"/>
                    </a:ext>
                  </a:extLst>
                </a:gridCol>
                <a:gridCol w="5785551">
                  <a:extLst>
                    <a:ext uri="{9D8B030D-6E8A-4147-A177-3AD203B41FA5}">
                      <a16:colId xmlns:a16="http://schemas.microsoft.com/office/drawing/2014/main" val="1081013599"/>
                    </a:ext>
                  </a:extLst>
                </a:gridCol>
              </a:tblGrid>
              <a:tr h="9853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3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4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Fallecidos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760289"/>
                  </a:ext>
                </a:extLst>
              </a:tr>
              <a:tr h="9853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</a:t>
                      </a:r>
                      <a:r>
                        <a:rPr lang="es-CO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Mín. PDSV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</a:t>
                      </a:r>
                      <a:r>
                        <a:rPr lang="es-CO" sz="4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Max. PDSV</a:t>
                      </a:r>
                      <a:endParaRPr lang="es-CO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597383"/>
                  </a:ext>
                </a:extLst>
              </a:tr>
              <a:tr h="11036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2021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4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2327130"/>
                  </a:ext>
                </a:extLst>
              </a:tr>
              <a:tr h="11036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 (29)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0552284"/>
                  </a:ext>
                </a:extLst>
              </a:tr>
              <a:tr h="11036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febrero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 (34)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697508"/>
                  </a:ext>
                </a:extLst>
              </a:tr>
              <a:tr h="11036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Marzo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41 (37)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7596"/>
                  </a:ext>
                </a:extLst>
              </a:tr>
              <a:tr h="131209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Primer trimestre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114 (100)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1560956"/>
                  </a:ext>
                </a:extLst>
              </a:tr>
              <a:tr h="11936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Abril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4000" b="1" i="0" u="none" strike="noStrike" dirty="0" smtClean="0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28 REGISTRADO</a:t>
                      </a:r>
                      <a:endParaRPr lang="es-CO" sz="4000" b="1" i="0" u="none" strike="noStrike" dirty="0">
                        <a:solidFill>
                          <a:srgbClr val="70AD4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724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18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2BB3485-EFA1-4827-90E0-F9B35BAC8992}"/>
              </a:ext>
            </a:extLst>
          </p:cNvPr>
          <p:cNvCxnSpPr>
            <a:cxnSpLocks/>
          </p:cNvCxnSpPr>
          <p:nvPr/>
        </p:nvCxnSpPr>
        <p:spPr>
          <a:xfrm>
            <a:off x="2530449" y="12351891"/>
            <a:ext cx="1607292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46AFFA0-DC70-485E-96C2-6445AFD8E8E4}"/>
              </a:ext>
            </a:extLst>
          </p:cNvPr>
          <p:cNvSpPr txBox="1"/>
          <p:nvPr/>
        </p:nvSpPr>
        <p:spPr>
          <a:xfrm>
            <a:off x="4259035" y="12002588"/>
            <a:ext cx="5771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/>
              <a:t>Promedio 2019</a:t>
            </a:r>
            <a:endParaRPr lang="es-ES" sz="3200" b="1" dirty="0"/>
          </a:p>
        </p:txBody>
      </p:sp>
      <p:sp>
        <p:nvSpPr>
          <p:cNvPr id="13" name="Google Shape;131;g6e6a697fdf_39_4"/>
          <p:cNvSpPr txBox="1"/>
          <p:nvPr/>
        </p:nvSpPr>
        <p:spPr>
          <a:xfrm>
            <a:off x="1794403" y="793927"/>
            <a:ext cx="240384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/>
            <a:r>
              <a:rPr lang="es-MX" dirty="0" smtClean="0">
                <a:sym typeface="Arial Black"/>
              </a:rPr>
              <a:t>Fallecidos marzo 2020 – marzo 2021</a:t>
            </a:r>
            <a:endParaRPr lang="es-MX" dirty="0">
              <a:sym typeface="Arial Black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93D7F53-4298-44DA-8E44-B9B73E9E11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5778" y="1758535"/>
            <a:ext cx="21121044" cy="10071514"/>
          </a:xfrm>
          <a:prstGeom prst="rect">
            <a:avLst/>
          </a:prstGeom>
        </p:spPr>
      </p:pic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B2BD306-98D7-473A-8508-5C983F915032}"/>
              </a:ext>
            </a:extLst>
          </p:cNvPr>
          <p:cNvCxnSpPr>
            <a:cxnSpLocks/>
          </p:cNvCxnSpPr>
          <p:nvPr/>
        </p:nvCxnSpPr>
        <p:spPr>
          <a:xfrm>
            <a:off x="2047369" y="2950789"/>
            <a:ext cx="371829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AE6ECB6-0C93-4F46-9675-FA4CA770163A}"/>
              </a:ext>
            </a:extLst>
          </p:cNvPr>
          <p:cNvCxnSpPr>
            <a:cxnSpLocks/>
          </p:cNvCxnSpPr>
          <p:nvPr/>
        </p:nvCxnSpPr>
        <p:spPr>
          <a:xfrm>
            <a:off x="6166819" y="5298872"/>
            <a:ext cx="371829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75269CAA-1477-4FD6-B08A-F5B2252268F3}"/>
              </a:ext>
            </a:extLst>
          </p:cNvPr>
          <p:cNvCxnSpPr>
            <a:cxnSpLocks/>
          </p:cNvCxnSpPr>
          <p:nvPr/>
        </p:nvCxnSpPr>
        <p:spPr>
          <a:xfrm>
            <a:off x="14478665" y="10395408"/>
            <a:ext cx="371829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1D1714B-DED5-48A0-91EA-FCC9623D7DEB}"/>
              </a:ext>
            </a:extLst>
          </p:cNvPr>
          <p:cNvCxnSpPr>
            <a:cxnSpLocks/>
          </p:cNvCxnSpPr>
          <p:nvPr/>
        </p:nvCxnSpPr>
        <p:spPr>
          <a:xfrm>
            <a:off x="10352362" y="8423733"/>
            <a:ext cx="371829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75269CAA-1477-4FD6-B08A-F5B2252268F3}"/>
              </a:ext>
            </a:extLst>
          </p:cNvPr>
          <p:cNvCxnSpPr>
            <a:cxnSpLocks/>
          </p:cNvCxnSpPr>
          <p:nvPr/>
        </p:nvCxnSpPr>
        <p:spPr>
          <a:xfrm>
            <a:off x="18488690" y="10427616"/>
            <a:ext cx="3718290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8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e6a697fdf_39_4"/>
          <p:cNvSpPr txBox="1"/>
          <p:nvPr/>
        </p:nvSpPr>
        <p:spPr>
          <a:xfrm>
            <a:off x="1715893" y="897684"/>
            <a:ext cx="2079010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Fallecidos enero - marzo 2019-2021, PRELIMINAR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8068574" y="2223715"/>
            <a:ext cx="16203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0" b="1" dirty="0">
                <a:solidFill>
                  <a:srgbClr val="BED000"/>
                </a:solidFill>
                <a:latin typeface="Bahnschrift SemiBold" panose="020B0502040204020203" pitchFamily="34" charset="0"/>
              </a:rPr>
              <a:t>7</a:t>
            </a:r>
            <a:endParaRPr lang="es-CO" sz="16000" b="1" dirty="0">
              <a:solidFill>
                <a:srgbClr val="BED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15303941" y="4504719"/>
            <a:ext cx="7202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/>
              <a:t>Vidas salvadas </a:t>
            </a:r>
            <a:r>
              <a:rPr lang="es-MX" sz="4000" dirty="0"/>
              <a:t>en marzo de 2021 frente a marzo de 2019</a:t>
            </a:r>
            <a:endParaRPr lang="es-CO" sz="4000" dirty="0"/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245152"/>
              </p:ext>
            </p:extLst>
          </p:nvPr>
        </p:nvGraphicFramePr>
        <p:xfrm>
          <a:off x="345600" y="2170765"/>
          <a:ext cx="14508476" cy="1023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17600076" y="6685740"/>
            <a:ext cx="4712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0" b="1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s-MX" dirty="0"/>
              <a:t>15%</a:t>
            </a:r>
            <a:endParaRPr lang="es-CO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303941" y="9363397"/>
            <a:ext cx="72020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/>
              <a:t>Marzo de 2021 frente a marzo de 2019 (</a:t>
            </a:r>
            <a:r>
              <a:rPr lang="es-MX" sz="2800" dirty="0"/>
              <a:t>considerando que 2020 fue un año atípico por pandemia</a:t>
            </a:r>
            <a:r>
              <a:rPr lang="es-MX" sz="4000" dirty="0"/>
              <a:t>)</a:t>
            </a:r>
            <a:endParaRPr lang="es-CO" sz="4000" dirty="0"/>
          </a:p>
        </p:txBody>
      </p:sp>
      <p:sp>
        <p:nvSpPr>
          <p:cNvPr id="16" name="Flecha abajo 15"/>
          <p:cNvSpPr/>
          <p:nvPr/>
        </p:nvSpPr>
        <p:spPr>
          <a:xfrm>
            <a:off x="16004047" y="7436242"/>
            <a:ext cx="1596030" cy="160648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/>
          </a:p>
        </p:txBody>
      </p:sp>
    </p:spTree>
    <p:extLst>
      <p:ext uri="{BB962C8B-B14F-4D97-AF65-F5344CB8AC3E}">
        <p14:creationId xmlns:p14="http://schemas.microsoft.com/office/powerpoint/2010/main" val="123658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1;g6e6a697fdf_39_4"/>
          <p:cNvSpPr txBox="1"/>
          <p:nvPr/>
        </p:nvSpPr>
        <p:spPr>
          <a:xfrm>
            <a:off x="1766181" y="606113"/>
            <a:ext cx="24038400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Peatones fallecidos enero - marzo (2019-2021), </a:t>
            </a:r>
          </a:p>
          <a:p>
            <a:r>
              <a:rPr lang="es-MX" dirty="0">
                <a:sym typeface="Arial Black"/>
              </a:rPr>
              <a:t>PRELIMINAR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4842023" y="2037611"/>
            <a:ext cx="6412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0" b="1" dirty="0">
                <a:solidFill>
                  <a:srgbClr val="BED000"/>
                </a:solidFill>
                <a:latin typeface="Bahnschrift SemiBold" panose="020B0502040204020203" pitchFamily="34" charset="0"/>
              </a:rPr>
              <a:t>8</a:t>
            </a:r>
            <a:endParaRPr lang="es-CO" sz="16000" b="1" dirty="0">
              <a:solidFill>
                <a:srgbClr val="BED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7375822" y="7221982"/>
            <a:ext cx="50111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0" b="1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s-MX" dirty="0"/>
              <a:t>35%</a:t>
            </a:r>
            <a:endParaRPr lang="es-CO" dirty="0"/>
          </a:p>
        </p:txBody>
      </p:sp>
      <p:sp>
        <p:nvSpPr>
          <p:cNvPr id="20" name="Flecha abajo 19"/>
          <p:cNvSpPr/>
          <p:nvPr/>
        </p:nvSpPr>
        <p:spPr>
          <a:xfrm>
            <a:off x="15466285" y="7930386"/>
            <a:ext cx="1596030" cy="160648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/>
          </a:p>
        </p:txBody>
      </p:sp>
      <p:sp>
        <p:nvSpPr>
          <p:cNvPr id="21" name="CuadroTexto 20"/>
          <p:cNvSpPr txBox="1"/>
          <p:nvPr/>
        </p:nvSpPr>
        <p:spPr>
          <a:xfrm>
            <a:off x="14963723" y="4830172"/>
            <a:ext cx="6836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Vidas salvadas </a:t>
            </a:r>
            <a:r>
              <a:rPr lang="es-MX" sz="4000" dirty="0"/>
              <a:t>en marzo de 2021 frente a marzo de 2019</a:t>
            </a:r>
            <a:endParaRPr lang="es-CO" sz="40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14467333" y="9892749"/>
            <a:ext cx="904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pPr algn="ctr"/>
            <a:r>
              <a:rPr lang="es-MX" sz="4000" b="0" dirty="0"/>
              <a:t>Marzo de 2021 frente a marzo de 2019 (</a:t>
            </a:r>
            <a:r>
              <a:rPr lang="es-MX" sz="2800" b="0" dirty="0"/>
              <a:t>considerando que 2020 fue un año atípico por pandemia</a:t>
            </a:r>
            <a:r>
              <a:rPr lang="es-MX" sz="4000" b="0" dirty="0"/>
              <a:t>)</a:t>
            </a:r>
            <a:endParaRPr lang="es-CO" sz="4000" b="0" dirty="0"/>
          </a:p>
        </p:txBody>
      </p:sp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7248311"/>
              </p:ext>
            </p:extLst>
          </p:nvPr>
        </p:nvGraphicFramePr>
        <p:xfrm>
          <a:off x="418013" y="2468802"/>
          <a:ext cx="13062254" cy="9940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780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31;g6e6a697fdf_39_4"/>
          <p:cNvSpPr txBox="1"/>
          <p:nvPr/>
        </p:nvSpPr>
        <p:spPr>
          <a:xfrm>
            <a:off x="1628774" y="823553"/>
            <a:ext cx="23565394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Jóvenes (14-28 años) fallecidos enero - marzo (2019-2021), PRELIMINAR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55466E-48C0-4D5A-8077-BF82DE38E799}"/>
              </a:ext>
            </a:extLst>
          </p:cNvPr>
          <p:cNvSpPr txBox="1"/>
          <p:nvPr/>
        </p:nvSpPr>
        <p:spPr>
          <a:xfrm>
            <a:off x="15985605" y="2000787"/>
            <a:ext cx="64121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600" b="1" dirty="0">
                <a:solidFill>
                  <a:srgbClr val="BED000"/>
                </a:solidFill>
                <a:latin typeface="Bahnschrift SemiBold" panose="020B0502040204020203" pitchFamily="34" charset="0"/>
              </a:rPr>
              <a:t>1</a:t>
            </a:r>
            <a:endParaRPr lang="es-CO" sz="17600" b="1" dirty="0">
              <a:solidFill>
                <a:srgbClr val="BED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44507D6-AAE0-4B02-A210-63AF0588BD5B}"/>
              </a:ext>
            </a:extLst>
          </p:cNvPr>
          <p:cNvSpPr txBox="1"/>
          <p:nvPr/>
        </p:nvSpPr>
        <p:spPr>
          <a:xfrm>
            <a:off x="19184203" y="7239116"/>
            <a:ext cx="49017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6000" b="1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s-MX" dirty="0"/>
              <a:t>8%</a:t>
            </a:r>
            <a:endParaRPr lang="es-CO" dirty="0"/>
          </a:p>
        </p:txBody>
      </p:sp>
      <p:sp>
        <p:nvSpPr>
          <p:cNvPr id="25" name="Flecha abajo 24"/>
          <p:cNvSpPr/>
          <p:nvPr/>
        </p:nvSpPr>
        <p:spPr>
          <a:xfrm>
            <a:off x="16648845" y="7885744"/>
            <a:ext cx="1596030" cy="160648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/>
          </a:p>
        </p:txBody>
      </p:sp>
      <p:sp>
        <p:nvSpPr>
          <p:cNvPr id="26" name="CuadroTexto 25"/>
          <p:cNvSpPr txBox="1"/>
          <p:nvPr/>
        </p:nvSpPr>
        <p:spPr>
          <a:xfrm>
            <a:off x="16363349" y="4618956"/>
            <a:ext cx="64427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Vida salvada </a:t>
            </a:r>
            <a:r>
              <a:rPr lang="es-MX" sz="4000" dirty="0"/>
              <a:t>en marzo de 2021 frente a marzo de 2019</a:t>
            </a:r>
            <a:endParaRPr lang="es-CO" sz="4000" dirty="0"/>
          </a:p>
        </p:txBody>
      </p:sp>
      <p:graphicFrame>
        <p:nvGraphicFramePr>
          <p:cNvPr id="29" name="Gráfico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446635"/>
              </p:ext>
            </p:extLst>
          </p:nvPr>
        </p:nvGraphicFramePr>
        <p:xfrm>
          <a:off x="564696" y="2817356"/>
          <a:ext cx="15145348" cy="9438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15339863" y="9838465"/>
            <a:ext cx="904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pPr algn="ctr"/>
            <a:r>
              <a:rPr lang="es-MX" sz="4000" b="0" dirty="0"/>
              <a:t>Marzo de 2021 frente a marzo de 2019 (</a:t>
            </a:r>
            <a:r>
              <a:rPr lang="es-MX" sz="2800" b="0" dirty="0"/>
              <a:t>considerando que 2020 fue un año atípico por pandemia</a:t>
            </a:r>
            <a:r>
              <a:rPr lang="es-MX" sz="4000" b="0" dirty="0"/>
              <a:t>)</a:t>
            </a:r>
            <a:endParaRPr lang="es-CO" sz="4000" b="0" dirty="0"/>
          </a:p>
        </p:txBody>
      </p:sp>
    </p:spTree>
    <p:extLst>
      <p:ext uri="{BB962C8B-B14F-4D97-AF65-F5344CB8AC3E}">
        <p14:creationId xmlns:p14="http://schemas.microsoft.com/office/powerpoint/2010/main" val="259336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31;g6e6a697fdf_39_4"/>
          <p:cNvSpPr txBox="1"/>
          <p:nvPr/>
        </p:nvSpPr>
        <p:spPr>
          <a:xfrm>
            <a:off x="1690007" y="866417"/>
            <a:ext cx="2152153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4800" b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s-MX" dirty="0">
                <a:sym typeface="Arial Black"/>
              </a:rPr>
              <a:t>Ciclistas fallecidos enero - marzo (2019-2021), PRELIMINAR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938A111-92EB-4606-8E7A-903DE0BE584F}"/>
              </a:ext>
            </a:extLst>
          </p:cNvPr>
          <p:cNvSpPr txBox="1"/>
          <p:nvPr/>
        </p:nvSpPr>
        <p:spPr>
          <a:xfrm>
            <a:off x="15066539" y="2273389"/>
            <a:ext cx="641219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7600" b="1" dirty="0">
                <a:solidFill>
                  <a:srgbClr val="BED000"/>
                </a:solidFill>
                <a:latin typeface="Bahnschrift SemiBold" panose="020B0502040204020203" pitchFamily="34" charset="0"/>
              </a:rPr>
              <a:t>2</a:t>
            </a:r>
            <a:endParaRPr lang="es-CO" sz="17600" b="1" dirty="0">
              <a:solidFill>
                <a:srgbClr val="BED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73726E-F73F-42AD-87C7-AA9C5976078F}"/>
              </a:ext>
            </a:extLst>
          </p:cNvPr>
          <p:cNvSpPr txBox="1"/>
          <p:nvPr/>
        </p:nvSpPr>
        <p:spPr>
          <a:xfrm>
            <a:off x="17297618" y="7162976"/>
            <a:ext cx="4689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6000" b="1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es-MX" dirty="0"/>
              <a:t>29%</a:t>
            </a:r>
            <a:endParaRPr lang="es-CO" dirty="0"/>
          </a:p>
        </p:txBody>
      </p:sp>
      <p:sp>
        <p:nvSpPr>
          <p:cNvPr id="20" name="Flecha abajo 19"/>
          <p:cNvSpPr/>
          <p:nvPr/>
        </p:nvSpPr>
        <p:spPr>
          <a:xfrm>
            <a:off x="15296607" y="7749638"/>
            <a:ext cx="1596030" cy="160648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600"/>
          </a:p>
        </p:txBody>
      </p:sp>
      <p:sp>
        <p:nvSpPr>
          <p:cNvPr id="21" name="CuadroTexto 20"/>
          <p:cNvSpPr txBox="1"/>
          <p:nvPr/>
        </p:nvSpPr>
        <p:spPr>
          <a:xfrm>
            <a:off x="14946773" y="4901882"/>
            <a:ext cx="6810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b="1" dirty="0"/>
              <a:t>Vidas salvadas </a:t>
            </a:r>
            <a:r>
              <a:rPr lang="es-MX" sz="4000" dirty="0"/>
              <a:t>en marzo de 2021 frente a marzo de 2019</a:t>
            </a:r>
            <a:endParaRPr lang="es-CO" sz="4000" dirty="0"/>
          </a:p>
        </p:txBody>
      </p:sp>
      <p:graphicFrame>
        <p:nvGraphicFramePr>
          <p:cNvPr id="30" name="Gráfico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058289"/>
              </p:ext>
            </p:extLst>
          </p:nvPr>
        </p:nvGraphicFramePr>
        <p:xfrm>
          <a:off x="261256" y="2875071"/>
          <a:ext cx="13857460" cy="9273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14503839" y="9619875"/>
            <a:ext cx="9044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>
              <a:defRPr sz="2000" b="1"/>
            </a:lvl1pPr>
          </a:lstStyle>
          <a:p>
            <a:pPr algn="ctr"/>
            <a:r>
              <a:rPr lang="es-MX" sz="4000" b="0" dirty="0"/>
              <a:t>Marzo de 2021 frente a marzo de 2019 (</a:t>
            </a:r>
            <a:r>
              <a:rPr lang="es-MX" sz="2800" b="0" dirty="0"/>
              <a:t>considerando que 2020 fue un año atípico por pandemia</a:t>
            </a:r>
            <a:r>
              <a:rPr lang="es-MX" sz="4000" b="0" dirty="0"/>
              <a:t>)</a:t>
            </a:r>
            <a:endParaRPr lang="es-CO" sz="4000" b="0" dirty="0"/>
          </a:p>
        </p:txBody>
      </p:sp>
    </p:spTree>
    <p:extLst>
      <p:ext uri="{BB962C8B-B14F-4D97-AF65-F5344CB8AC3E}">
        <p14:creationId xmlns:p14="http://schemas.microsoft.com/office/powerpoint/2010/main" val="2734446595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Gerencia en Vía">
      <a:dk1>
        <a:srgbClr val="22294A"/>
      </a:dk1>
      <a:lt1>
        <a:srgbClr val="FFFFFF"/>
      </a:lt1>
      <a:dk2>
        <a:srgbClr val="5E5E5E"/>
      </a:dk2>
      <a:lt2>
        <a:srgbClr val="D5D5D5"/>
      </a:lt2>
      <a:accent1>
        <a:srgbClr val="171C3C"/>
      </a:accent1>
      <a:accent2>
        <a:srgbClr val="B8D101"/>
      </a:accent2>
      <a:accent3>
        <a:srgbClr val="D2D2D2"/>
      </a:accent3>
      <a:accent4>
        <a:srgbClr val="247B76"/>
      </a:accent4>
      <a:accent5>
        <a:srgbClr val="EED403"/>
      </a:accent5>
      <a:accent6>
        <a:srgbClr val="8A5D8F"/>
      </a:accent6>
      <a:hlink>
        <a:srgbClr val="171C3C"/>
      </a:hlink>
      <a:folHlink>
        <a:srgbClr val="B8D10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erencia en Vía">
    <a:dk1>
      <a:srgbClr val="22294A"/>
    </a:dk1>
    <a:lt1>
      <a:srgbClr val="FFFFFF"/>
    </a:lt1>
    <a:dk2>
      <a:srgbClr val="5E5E5E"/>
    </a:dk2>
    <a:lt2>
      <a:srgbClr val="D5D5D5"/>
    </a:lt2>
    <a:accent1>
      <a:srgbClr val="171C3C"/>
    </a:accent1>
    <a:accent2>
      <a:srgbClr val="B8D101"/>
    </a:accent2>
    <a:accent3>
      <a:srgbClr val="D2D2D2"/>
    </a:accent3>
    <a:accent4>
      <a:srgbClr val="247B76"/>
    </a:accent4>
    <a:accent5>
      <a:srgbClr val="EED403"/>
    </a:accent5>
    <a:accent6>
      <a:srgbClr val="8A5D8F"/>
    </a:accent6>
    <a:hlink>
      <a:srgbClr val="171C3C"/>
    </a:hlink>
    <a:folHlink>
      <a:srgbClr val="B8D1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15618</TotalTime>
  <Words>716</Words>
  <Application>Microsoft Office PowerPoint</Application>
  <PresentationFormat>Personalizado</PresentationFormat>
  <Paragraphs>146</Paragraphs>
  <Slides>15</Slides>
  <Notes>14</Notes>
  <HiddenSlides>1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Arial</vt:lpstr>
      <vt:lpstr>Calibri</vt:lpstr>
      <vt:lpstr>Helvetica Neue</vt:lpstr>
      <vt:lpstr>Merriweather Sans</vt:lpstr>
      <vt:lpstr>Century Gothic</vt:lpstr>
      <vt:lpstr>Helvetica Neue Light</vt:lpstr>
      <vt:lpstr>Bahnschrift SemiBold</vt:lpstr>
      <vt:lpstr>Arial Black</vt:lpstr>
      <vt:lpstr>White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Nathaly Milena Torregroza Vargas</dc:creator>
  <cp:lastModifiedBy>Nathaly Milena Torregroza Vargas</cp:lastModifiedBy>
  <cp:revision>167</cp:revision>
  <dcterms:modified xsi:type="dcterms:W3CDTF">2021-04-29T23:16:43Z</dcterms:modified>
</cp:coreProperties>
</file>