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3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2.xml" ContentType="application/vnd.openxmlformats-officedocument.themeOverrid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3.xml" ContentType="application/vnd.openxmlformats-officedocument.presentationml.notesSl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notesSlides/notesSlide8.xml" ContentType="application/vnd.openxmlformats-officedocument.presentationml.notesSlid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drawings/drawing1.xml" ContentType="application/vnd.openxmlformats-officedocument.drawingml.chartshapes+xml"/>
  <Override PartName="/ppt/charts/chart9.xml" ContentType="application/vnd.openxmlformats-officedocument.drawingml.chart+xml"/>
  <Override PartName="/ppt/drawings/drawing2.xml" ContentType="application/vnd.openxmlformats-officedocument.drawingml.chartshapes+xml"/>
  <Override PartName="/ppt/charts/chart10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drawings/drawing3.xml" ContentType="application/vnd.openxmlformats-officedocument.drawingml.chartshapes+xml"/>
  <Override PartName="/ppt/charts/chart11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charts/chart12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charts/chart13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8" r:id="rId2"/>
    <p:sldMasterId id="2147483680" r:id="rId3"/>
    <p:sldMasterId id="2147483693" r:id="rId4"/>
  </p:sldMasterIdLst>
  <p:notesMasterIdLst>
    <p:notesMasterId r:id="rId40"/>
  </p:notesMasterIdLst>
  <p:handoutMasterIdLst>
    <p:handoutMasterId r:id="rId41"/>
  </p:handoutMasterIdLst>
  <p:sldIdLst>
    <p:sldId id="315" r:id="rId5"/>
    <p:sldId id="317" r:id="rId6"/>
    <p:sldId id="319" r:id="rId7"/>
    <p:sldId id="333" r:id="rId8"/>
    <p:sldId id="415" r:id="rId9"/>
    <p:sldId id="416" r:id="rId10"/>
    <p:sldId id="429" r:id="rId11"/>
    <p:sldId id="430" r:id="rId12"/>
    <p:sldId id="431" r:id="rId13"/>
    <p:sldId id="432" r:id="rId14"/>
    <p:sldId id="433" r:id="rId15"/>
    <p:sldId id="434" r:id="rId16"/>
    <p:sldId id="435" r:id="rId17"/>
    <p:sldId id="422" r:id="rId18"/>
    <p:sldId id="423" r:id="rId19"/>
    <p:sldId id="424" r:id="rId20"/>
    <p:sldId id="425" r:id="rId21"/>
    <p:sldId id="426" r:id="rId22"/>
    <p:sldId id="441" r:id="rId23"/>
    <p:sldId id="438" r:id="rId24"/>
    <p:sldId id="439" r:id="rId25"/>
    <p:sldId id="440" r:id="rId26"/>
    <p:sldId id="443" r:id="rId27"/>
    <p:sldId id="444" r:id="rId28"/>
    <p:sldId id="445" r:id="rId29"/>
    <p:sldId id="446" r:id="rId30"/>
    <p:sldId id="442" r:id="rId31"/>
    <p:sldId id="447" r:id="rId32"/>
    <p:sldId id="448" r:id="rId33"/>
    <p:sldId id="417" r:id="rId34"/>
    <p:sldId id="418" r:id="rId35"/>
    <p:sldId id="419" r:id="rId36"/>
    <p:sldId id="420" r:id="rId37"/>
    <p:sldId id="421" r:id="rId38"/>
    <p:sldId id="273" r:id="rId39"/>
  </p:sldIdLst>
  <p:sldSz cx="12192000" cy="6858000"/>
  <p:notesSz cx="7010400" cy="9296400"/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83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12C8C85-51F0-491E-9774-3900AFEF0FD7}" styleName="Estilo claro 2 - Acento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16D9F66E-5EB9-4882-86FB-DCBF35E3C3E4}" styleName="Estilo medio 4 - Énfasis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5FD0F851-EC5A-4D38-B0AD-8093EC10F338}" styleName="Estilo claro 1 - Acento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638B1855-1B75-4FBE-930C-398BA8C253C6}" styleName="Estilo temático 2 - Énfasis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E8B1032C-EA38-4F05-BA0D-38AFFFC7BED3}" styleName="Estilo claro 3 - Acento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93296810-A885-4BE3-A3E7-6D5BEEA58F35}" styleName="Estilo medio 2 - Énfasis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10A1B5D5-9B99-4C35-A422-299274C87663}" styleName="Estilo medio 1 - Énfasis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68D230F3-CF80-4859-8CE7-A43EE81993B5}" styleName="Estilo claro 1 - Acento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2A488322-F2BA-4B5B-9748-0D474271808F}" styleName="Estilo medio 3 - Énfasis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5940675A-B579-460E-94D1-54222C63F5DA}" styleName="Sin estilo, cuadrícula de la tab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9D7B26C5-4107-4FEC-AEDC-1716B250A1EF}" styleName="Estilo claro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375" autoAdjust="0"/>
    <p:restoredTop sz="94286" autoAdjust="0"/>
  </p:normalViewPr>
  <p:slideViewPr>
    <p:cSldViewPr snapToGrid="0" showGuides="1">
      <p:cViewPr varScale="1">
        <p:scale>
          <a:sx n="70" d="100"/>
          <a:sy n="70" d="100"/>
        </p:scale>
        <p:origin x="184" y="1008"/>
      </p:cViewPr>
      <p:guideLst>
        <p:guide orient="horz" pos="2183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presProps" Target="presProps.xml"/><Relationship Id="rId7" Type="http://schemas.openxmlformats.org/officeDocument/2006/relationships/slide" Target="slides/slide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notesMaster" Target="notesMasters/notesMaster1.xml"/><Relationship Id="rId45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viewProps" Target="viewProps.xml"/><Relationship Id="rId8" Type="http://schemas.openxmlformats.org/officeDocument/2006/relationships/slide" Target="slides/slide4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20" Type="http://schemas.openxmlformats.org/officeDocument/2006/relationships/slide" Target="slides/slide16.xml"/><Relationship Id="rId41" Type="http://schemas.openxmlformats.org/officeDocument/2006/relationships/handoutMaster" Target="handoutMasters/handoutMaster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package" Target="../embeddings/Hoja_de_c_lculo_de_Microsoft_Excel.xlsx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4.xlsx"/><Relationship Id="rId2" Type="http://schemas.microsoft.com/office/2011/relationships/chartColorStyle" Target="colors9.xml"/><Relationship Id="rId1" Type="http://schemas.microsoft.com/office/2011/relationships/chartStyle" Target="style9.xml"/><Relationship Id="rId4" Type="http://schemas.openxmlformats.org/officeDocument/2006/relationships/chartUserShapes" Target="../drawings/drawing3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User\Downloads\gto%20abril%20(1).xls" TargetMode="External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oleObject" Target="https://metrodebogotagovco-my.sharepoint.com/personal/marcela_galvis_metrodebogota_gov_co/Documents/1.%20Metro/00%20Ing%20Leonidas/Induccion%20Proyectos%20PDD/PPT%20comite%20sectoriakl.xlsx" TargetMode="External"/><Relationship Id="rId2" Type="http://schemas.microsoft.com/office/2011/relationships/chartColorStyle" Target="colors11.xml"/><Relationship Id="rId1" Type="http://schemas.microsoft.com/office/2011/relationships/chartStyle" Target="style11.xml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oleObject" Target="https://metrodebogotagovco-my.sharepoint.com/personal/marcela_galvis_metrodebogota_gov_co/Documents/1.%20Metro/00%20Ing%20Leonidas/Induccion%20Proyectos%20PDD/PPT%20comite%20sectoriakl.xlsx" TargetMode="External"/><Relationship Id="rId2" Type="http://schemas.microsoft.com/office/2011/relationships/chartColorStyle" Target="colors12.xml"/><Relationship Id="rId1" Type="http://schemas.microsoft.com/office/2011/relationships/chartStyle" Target="style12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package" Target="../embeddings/Hoja_de_c_lculo_de_Microsoft_Excel1.xlsx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JUAN%20DIEGO\Downloads\PLANTILLA%20EJECUCION%20PRESUPUESTAL%20MODELO%20SDM%20(1)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JUAN%20DIEGO\Downloads\PLANTILLA%20EJECUCION%20PRESUPUESTAL%20MODELO%20SDM%20(1)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D:\UMV\OneDrive%20-%20uaermv\ANGELA%20MORENO\2021\PRESUPUESTO\SEGUIMIENTO%20MENSUAL\Informe%20de%20seguimiento%20presupuestal%20-%2024%20-%20ABRIL.xlsx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file:///D:\UMV\OneDrive%20-%20uaermv\ANGELA%20MORENO\2021\PRESUPUESTO\SEGUIMIENTO%20MENSUAL\Informe%20de%20seguimiento%20presupuestal%20-%2024%20-%20ABRIL.xlsx" TargetMode="External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oleObject" Target="file:///D:\UMV\OneDrive%20-%20uaermv\ANGELA%20MORENO\2021\PRESUPUESTO\SEGUIMIENTO%20MENSUAL\Informe%20de%20seguimiento%20presupuestal%20-%2024%20-%20ABRIL.xlsx" TargetMode="External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2.xlsx"/><Relationship Id="rId2" Type="http://schemas.microsoft.com/office/2011/relationships/chartColorStyle" Target="colors8.xml"/><Relationship Id="rId1" Type="http://schemas.microsoft.com/office/2011/relationships/chartStyle" Target="style8.xml"/><Relationship Id="rId4" Type="http://schemas.openxmlformats.org/officeDocument/2006/relationships/chartUserShapes" Target="../drawings/drawing1.xml"/></Relationships>
</file>

<file path=ppt/charts/_rels/chart9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Hoja_de_c_lculo_de_Microsoft_Excel3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'TABLAS-IMAGENES'!$A$2</c:f>
              <c:strCache>
                <c:ptCount val="1"/>
                <c:pt idx="0">
                  <c:v>APROPIACIÓN</c:v>
                </c:pt>
              </c:strCache>
            </c:strRef>
          </c:tx>
          <c:spPr>
            <a:solidFill>
              <a:srgbClr val="30BD19"/>
            </a:solidFill>
            <a:ln>
              <a:noFill/>
            </a:ln>
            <a:effectLst/>
          </c:spPr>
          <c:invertIfNegative val="0"/>
          <c:cat>
            <c:strRef>
              <c:f>'TABLAS-IMAGENES'!$B$1:$E$1</c:f>
              <c:strCache>
                <c:ptCount val="4"/>
                <c:pt idx="0">
                  <c:v>VIGENCIA</c:v>
                </c:pt>
                <c:pt idx="1">
                  <c:v>PASIVOS</c:v>
                </c:pt>
                <c:pt idx="2">
                  <c:v>FUNCIONAMIENTO</c:v>
                </c:pt>
                <c:pt idx="3">
                  <c:v>RESERVAS</c:v>
                </c:pt>
              </c:strCache>
            </c:strRef>
          </c:cat>
          <c:val>
            <c:numRef>
              <c:f>'TABLAS-IMAGENES'!$B$2:$E$2</c:f>
              <c:numCache>
                <c:formatCode>#,###,,</c:formatCode>
                <c:ptCount val="4"/>
                <c:pt idx="0">
                  <c:v>389955427144</c:v>
                </c:pt>
                <c:pt idx="1">
                  <c:v>40921811856</c:v>
                </c:pt>
                <c:pt idx="2">
                  <c:v>73006977000</c:v>
                </c:pt>
                <c:pt idx="3">
                  <c:v>81473645459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17A-4831-8DB8-C3572F956F9B}"/>
            </c:ext>
          </c:extLst>
        </c:ser>
        <c:ser>
          <c:idx val="1"/>
          <c:order val="1"/>
          <c:tx>
            <c:strRef>
              <c:f>'TABLAS-IMAGENES'!$A$3</c:f>
              <c:strCache>
                <c:ptCount val="1"/>
                <c:pt idx="0">
                  <c:v>EJECUCIÓN</c:v>
                </c:pt>
              </c:strCache>
            </c:strRef>
          </c:tx>
          <c:spPr>
            <a:solidFill>
              <a:schemeClr val="accent6">
                <a:lumMod val="75000"/>
              </a:schemeClr>
            </a:solidFill>
            <a:ln>
              <a:noFill/>
            </a:ln>
            <a:effectLst/>
          </c:spPr>
          <c:invertIfNegative val="0"/>
          <c:cat>
            <c:strRef>
              <c:f>'TABLAS-IMAGENES'!$B$1:$E$1</c:f>
              <c:strCache>
                <c:ptCount val="4"/>
                <c:pt idx="0">
                  <c:v>VIGENCIA</c:v>
                </c:pt>
                <c:pt idx="1">
                  <c:v>PASIVOS</c:v>
                </c:pt>
                <c:pt idx="2">
                  <c:v>FUNCIONAMIENTO</c:v>
                </c:pt>
                <c:pt idx="3">
                  <c:v>RESERVAS</c:v>
                </c:pt>
              </c:strCache>
            </c:strRef>
          </c:cat>
          <c:val>
            <c:numRef>
              <c:f>'TABLAS-IMAGENES'!$B$3:$E$3</c:f>
              <c:numCache>
                <c:formatCode>#,###,,</c:formatCode>
                <c:ptCount val="4"/>
                <c:pt idx="0">
                  <c:v>118254149966</c:v>
                </c:pt>
                <c:pt idx="1">
                  <c:v>7197861628</c:v>
                </c:pt>
                <c:pt idx="2">
                  <c:v>18280363748</c:v>
                </c:pt>
                <c:pt idx="3">
                  <c:v>41457347310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17A-4831-8DB8-C3572F956F9B}"/>
            </c:ext>
          </c:extLst>
        </c:ser>
        <c:ser>
          <c:idx val="2"/>
          <c:order val="2"/>
          <c:tx>
            <c:strRef>
              <c:f>'TABLAS-IMAGENES'!$A$4</c:f>
              <c:strCache>
                <c:ptCount val="1"/>
                <c:pt idx="0">
                  <c:v>GIROS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'TABLAS-IMAGENES'!$B$1:$E$1</c:f>
              <c:strCache>
                <c:ptCount val="4"/>
                <c:pt idx="0">
                  <c:v>VIGENCIA</c:v>
                </c:pt>
                <c:pt idx="1">
                  <c:v>PASIVOS</c:v>
                </c:pt>
                <c:pt idx="2">
                  <c:v>FUNCIONAMIENTO</c:v>
                </c:pt>
                <c:pt idx="3">
                  <c:v>RESERVAS</c:v>
                </c:pt>
              </c:strCache>
            </c:strRef>
          </c:cat>
          <c:val>
            <c:numRef>
              <c:f>'TABLAS-IMAGENES'!$B$4:$E$4</c:f>
              <c:numCache>
                <c:formatCode>#,###,,</c:formatCode>
                <c:ptCount val="4"/>
                <c:pt idx="0">
                  <c:v>23452610476</c:v>
                </c:pt>
                <c:pt idx="1">
                  <c:v>5742728241</c:v>
                </c:pt>
                <c:pt idx="2">
                  <c:v>14453368378</c:v>
                </c:pt>
                <c:pt idx="3">
                  <c:v>41457347310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117A-4831-8DB8-C3572F956F9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528894335"/>
        <c:axId val="528893503"/>
      </c:barChart>
      <c:catAx>
        <c:axId val="528894335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528893503"/>
        <c:crosses val="autoZero"/>
        <c:auto val="1"/>
        <c:lblAlgn val="ctr"/>
        <c:lblOffset val="100"/>
        <c:noMultiLvlLbl val="0"/>
      </c:catAx>
      <c:valAx>
        <c:axId val="528893503"/>
        <c:scaling>
          <c:orientation val="minMax"/>
          <c:max val="4000000000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#,,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528894335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</c:dTable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CO"/>
    </a:p>
  </c:txPr>
  <c:externalData r:id="rId4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lang="en-US" sz="1400" b="0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s-CO" sz="1400" b="1"/>
              <a:t>EJECUCIÓN DE INVERSIÓN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en-US" sz="1400" b="0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s-CO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GENERAL!$D$25</c:f>
              <c:strCache>
                <c:ptCount val="1"/>
                <c:pt idx="0">
                  <c:v>Rec. Disponibles</c:v>
                </c:pt>
              </c:strCache>
            </c:strRef>
          </c:tx>
          <c:spPr>
            <a:solidFill>
              <a:schemeClr val="tx2"/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/>
              <a:bevelB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lang="en-US" sz="16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GENERAL!$C$26</c:f>
              <c:strCache>
                <c:ptCount val="1"/>
                <c:pt idx="0">
                  <c:v>Inversion</c:v>
                </c:pt>
              </c:strCache>
            </c:strRef>
          </c:cat>
          <c:val>
            <c:numRef>
              <c:f>GENERAL!$D$26</c:f>
              <c:numCache>
                <c:formatCode>_(* #,##0.00_);_(* \(#,##0.00\);_(* "-"??_);_(@_)</c:formatCode>
                <c:ptCount val="1"/>
                <c:pt idx="0">
                  <c:v>4883791.2745890003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10F-4594-A0D7-B64BE8E5793C}"/>
            </c:ext>
          </c:extLst>
        </c:ser>
        <c:ser>
          <c:idx val="1"/>
          <c:order val="1"/>
          <c:tx>
            <c:strRef>
              <c:f>GENERAL!$E$25</c:f>
              <c:strCache>
                <c:ptCount val="1"/>
                <c:pt idx="0">
                  <c:v>Compromisos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/>
              <a:bevelB/>
            </a:sp3d>
          </c:spPr>
          <c:invertIfNegative val="0"/>
          <c:cat>
            <c:strRef>
              <c:f>GENERAL!$C$26</c:f>
              <c:strCache>
                <c:ptCount val="1"/>
                <c:pt idx="0">
                  <c:v>Inversion</c:v>
                </c:pt>
              </c:strCache>
            </c:strRef>
          </c:cat>
          <c:val>
            <c:numRef>
              <c:f>GENERAL!$E$26</c:f>
              <c:numCache>
                <c:formatCode>_(* #,##0.00_);_(* \(#,##0.00\);_(* "-"??_);_(@_)</c:formatCode>
                <c:ptCount val="1"/>
                <c:pt idx="0">
                  <c:v>2822911.45371013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10F-4594-A0D7-B64BE8E5793C}"/>
            </c:ext>
          </c:extLst>
        </c:ser>
        <c:ser>
          <c:idx val="2"/>
          <c:order val="2"/>
          <c:tx>
            <c:strRef>
              <c:f>GENERAL!$F$25</c:f>
              <c:strCache>
                <c:ptCount val="1"/>
                <c:pt idx="0">
                  <c:v>Giros</c:v>
                </c:pt>
              </c:strCache>
            </c:strRef>
          </c:tx>
          <c:spPr>
            <a:solidFill>
              <a:schemeClr val="bg1">
                <a:lumMod val="65000"/>
              </a:schemeClr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cat>
            <c:strRef>
              <c:f>GENERAL!$C$26</c:f>
              <c:strCache>
                <c:ptCount val="1"/>
                <c:pt idx="0">
                  <c:v>Inversion</c:v>
                </c:pt>
              </c:strCache>
            </c:strRef>
          </c:cat>
          <c:val>
            <c:numRef>
              <c:f>GENERAL!$F$26</c:f>
              <c:numCache>
                <c:formatCode>_(* #,##0.00_);_(* \(#,##0.00\);_(* "-"??_);_(@_)</c:formatCode>
                <c:ptCount val="1"/>
                <c:pt idx="0">
                  <c:v>834508.85078600002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310F-4594-A0D7-B64BE8E5793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439186872"/>
        <c:axId val="439187856"/>
      </c:barChart>
      <c:catAx>
        <c:axId val="439186872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439187856"/>
        <c:crosses val="autoZero"/>
        <c:auto val="1"/>
        <c:lblAlgn val="ctr"/>
        <c:lblOffset val="100"/>
        <c:noMultiLvlLbl val="0"/>
      </c:catAx>
      <c:valAx>
        <c:axId val="43918785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_(* #,##0.00_);_(* \(#,##0.00\);_(* &quot;-&quot;??_);_(@_)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en-US" sz="10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43918687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en-US" sz="1200" b="1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s-CO"/>
        </a:p>
      </c:txPr>
    </c:legend>
    <c:plotVisOnly val="1"/>
    <c:dispBlanksAs val="gap"/>
    <c:showDLblsOverMax val="0"/>
  </c:chart>
  <c:spPr>
    <a:noFill/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 lang="en-US" sz="1000" b="0" i="0" u="none" strike="noStrike" kern="1200" baseline="0">
          <a:solidFill>
            <a:schemeClr val="tx1"/>
          </a:solidFill>
          <a:latin typeface="+mn-lt"/>
          <a:ea typeface="+mn-ea"/>
          <a:cs typeface="+mn-cs"/>
        </a:defRPr>
      </a:pPr>
      <a:endParaRPr lang="es-CO"/>
    </a:p>
  </c:txPr>
  <c:externalData r:id="rId3">
    <c:autoUpdate val="0"/>
  </c:externalData>
  <c:userShapes r:id="rId4"/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s-CO" b="1">
                <a:solidFill>
                  <a:schemeClr val="tx1"/>
                </a:solidFill>
              </a:rPr>
              <a:t>PROYECTOS</a:t>
            </a:r>
            <a:r>
              <a:rPr lang="es-CO" b="1" baseline="0">
                <a:solidFill>
                  <a:schemeClr val="tx1"/>
                </a:solidFill>
              </a:rPr>
              <a:t> DE INVERSION</a:t>
            </a:r>
            <a:endParaRPr lang="es-CO" b="1">
              <a:solidFill>
                <a:schemeClr val="tx1"/>
              </a:solidFill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s-CO"/>
        </a:p>
      </c:txPr>
    </c:title>
    <c:autoTitleDeleted val="0"/>
    <c:view3D>
      <c:rotX val="0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percentStacked"/>
        <c:varyColors val="0"/>
        <c:ser>
          <c:idx val="0"/>
          <c:order val="0"/>
          <c:tx>
            <c:strRef>
              <c:f>INVERSION!$C$31</c:f>
              <c:strCache>
                <c:ptCount val="1"/>
                <c:pt idx="0">
                  <c:v>REC DISPONIBLE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cat>
            <c:strRef>
              <c:f>INVERSION!$B$32:$B$39</c:f>
              <c:strCache>
                <c:ptCount val="8"/>
                <c:pt idx="0">
                  <c:v>Gestión de la Seguridad en el SITP</c:v>
                </c:pt>
                <c:pt idx="1">
                  <c:v>Control y Operación del SITP</c:v>
                </c:pt>
                <c:pt idx="2">
                  <c:v>Control y Operación del SITP FET</c:v>
                </c:pt>
                <c:pt idx="3">
                  <c:v>Desarrollo y Gestión de la Infraestructura </c:v>
                </c:pt>
                <c:pt idx="4">
                  <c:v>Cultura Ciudadana en el SITP</c:v>
                </c:pt>
                <c:pt idx="5">
                  <c:v>Estrategia de Servicios ITS en el SITP</c:v>
                </c:pt>
                <c:pt idx="6">
                  <c:v>Desarrollo y Gestión para Mitigar la Evasión</c:v>
                </c:pt>
                <c:pt idx="7">
                  <c:v>Fortalecimiento Corporativo</c:v>
                </c:pt>
              </c:strCache>
            </c:strRef>
          </c:cat>
          <c:val>
            <c:numRef>
              <c:f>INVERSION!$C$32:$C$39</c:f>
              <c:numCache>
                <c:formatCode>###,###,###,###,###.##</c:formatCode>
                <c:ptCount val="8"/>
                <c:pt idx="0">
                  <c:v>39369.18</c:v>
                </c:pt>
                <c:pt idx="1">
                  <c:v>430107.88899999997</c:v>
                </c:pt>
                <c:pt idx="2">
                  <c:v>1250983</c:v>
                </c:pt>
                <c:pt idx="3">
                  <c:v>2063437.043322</c:v>
                </c:pt>
                <c:pt idx="4">
                  <c:v>23500</c:v>
                </c:pt>
                <c:pt idx="5">
                  <c:v>14532.748</c:v>
                </c:pt>
                <c:pt idx="6">
                  <c:v>16700</c:v>
                </c:pt>
                <c:pt idx="7">
                  <c:v>2832.335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E6A-4C49-B29A-06F7B227B131}"/>
            </c:ext>
          </c:extLst>
        </c:ser>
        <c:ser>
          <c:idx val="1"/>
          <c:order val="1"/>
          <c:tx>
            <c:strRef>
              <c:f>INVERSION!$D$31</c:f>
              <c:strCache>
                <c:ptCount val="1"/>
                <c:pt idx="0">
                  <c:v>COMPROMISOS</c:v>
                </c:pt>
              </c:strCache>
            </c:strRef>
          </c:tx>
          <c:spPr>
            <a:solidFill>
              <a:srgbClr val="92D050"/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r>
                      <a:rPr lang="en-US"/>
                      <a:t>42,4%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1-6E6A-4C49-B29A-06F7B227B131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/>
                      <a:t>90,1%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2-6E6A-4C49-B29A-06F7B227B131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en-US"/>
                      <a:t>53,6%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3-6E6A-4C49-B29A-06F7B227B131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r>
                      <a:rPr lang="en-US"/>
                      <a:t>33.8%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4-6E6A-4C49-B29A-06F7B227B131}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r>
                      <a:rPr lang="en-US"/>
                      <a:t>38.9%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5-6E6A-4C49-B29A-06F7B227B131}"/>
                </c:ext>
              </c:extLst>
            </c:dLbl>
            <c:dLbl>
              <c:idx val="5"/>
              <c:tx>
                <c:rich>
                  <a:bodyPr/>
                  <a:lstStyle/>
                  <a:p>
                    <a:r>
                      <a:rPr lang="en-US"/>
                      <a:t>41,6%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6-6E6A-4C49-B29A-06F7B227B131}"/>
                </c:ext>
              </c:extLst>
            </c:dLbl>
            <c:dLbl>
              <c:idx val="6"/>
              <c:tx>
                <c:rich>
                  <a:bodyPr/>
                  <a:lstStyle/>
                  <a:p>
                    <a:r>
                      <a:rPr lang="en-US"/>
                      <a:t>7,2%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7-6E6A-4C49-B29A-06F7B227B131}"/>
                </c:ext>
              </c:extLst>
            </c:dLbl>
            <c:dLbl>
              <c:idx val="7"/>
              <c:tx>
                <c:rich>
                  <a:bodyPr/>
                  <a:lstStyle/>
                  <a:p>
                    <a:r>
                      <a:rPr lang="en-US"/>
                      <a:t>22,1%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8-6E6A-4C49-B29A-06F7B227B13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INVERSION!$B$32:$B$39</c:f>
              <c:strCache>
                <c:ptCount val="8"/>
                <c:pt idx="0">
                  <c:v>Gestión de la Seguridad en el SITP</c:v>
                </c:pt>
                <c:pt idx="1">
                  <c:v>Control y Operación del SITP</c:v>
                </c:pt>
                <c:pt idx="2">
                  <c:v>Control y Operación del SITP FET</c:v>
                </c:pt>
                <c:pt idx="3">
                  <c:v>Desarrollo y Gestión de la Infraestructura </c:v>
                </c:pt>
                <c:pt idx="4">
                  <c:v>Cultura Ciudadana en el SITP</c:v>
                </c:pt>
                <c:pt idx="5">
                  <c:v>Estrategia de Servicios ITS en el SITP</c:v>
                </c:pt>
                <c:pt idx="6">
                  <c:v>Desarrollo y Gestión para Mitigar la Evasión</c:v>
                </c:pt>
                <c:pt idx="7">
                  <c:v>Fortalecimiento Corporativo</c:v>
                </c:pt>
              </c:strCache>
            </c:strRef>
          </c:cat>
          <c:val>
            <c:numRef>
              <c:f>INVERSION!$D$32:$D$39</c:f>
              <c:numCache>
                <c:formatCode>###,###,###,###,###.##</c:formatCode>
                <c:ptCount val="8"/>
                <c:pt idx="0">
                  <c:v>16716.968388000001</c:v>
                </c:pt>
                <c:pt idx="1">
                  <c:v>387849.86</c:v>
                </c:pt>
                <c:pt idx="2">
                  <c:v>671000</c:v>
                </c:pt>
                <c:pt idx="3">
                  <c:v>697722.17023599998</c:v>
                </c:pt>
                <c:pt idx="4">
                  <c:v>9141.4842840000001</c:v>
                </c:pt>
                <c:pt idx="5">
                  <c:v>6049.2347769999997</c:v>
                </c:pt>
                <c:pt idx="6">
                  <c:v>1215.6375</c:v>
                </c:pt>
                <c:pt idx="7">
                  <c:v>628.23639500000002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6E6A-4C49-B29A-06F7B227B131}"/>
            </c:ext>
          </c:extLst>
        </c:ser>
        <c:ser>
          <c:idx val="2"/>
          <c:order val="2"/>
          <c:tx>
            <c:strRef>
              <c:f>INVERSION!$F$31</c:f>
              <c:strCache>
                <c:ptCount val="1"/>
                <c:pt idx="0">
                  <c:v>GIROS</c:v>
                </c:pt>
              </c:strCache>
            </c:strRef>
          </c:tx>
          <c:spPr>
            <a:solidFill>
              <a:schemeClr val="bg1">
                <a:lumMod val="65000"/>
              </a:schemeClr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r>
                      <a:rPr lang="en-US"/>
                      <a:t>14,9%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A-6E6A-4C49-B29A-06F7B227B131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/>
                      <a:t>24,4%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B-6E6A-4C49-B29A-06F7B227B131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en-US"/>
                      <a:t>53.6%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C-6E6A-4C49-B29A-06F7B227B131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r>
                      <a:rPr lang="en-US"/>
                      <a:t>0,05%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D-6E6A-4C49-B29A-06F7B227B131}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r>
                      <a:rPr lang="en-US"/>
                      <a:t>9,5%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E-6E6A-4C49-B29A-06F7B227B131}"/>
                </c:ext>
              </c:extLst>
            </c:dLbl>
            <c:dLbl>
              <c:idx val="5"/>
              <c:tx>
                <c:rich>
                  <a:bodyPr/>
                  <a:lstStyle/>
                  <a:p>
                    <a:r>
                      <a:rPr lang="en-US"/>
                      <a:t>1,1%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F-6E6A-4C49-B29A-06F7B227B131}"/>
                </c:ext>
              </c:extLst>
            </c:dLbl>
            <c:dLbl>
              <c:idx val="6"/>
              <c:layout>
                <c:manualLayout>
                  <c:x val="-1.1395879749836077E-16"/>
                  <c:y val="-1.5975376236893265E-2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0,2%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10-6E6A-4C49-B29A-06F7B227B131}"/>
                </c:ext>
              </c:extLst>
            </c:dLbl>
            <c:dLbl>
              <c:idx val="7"/>
              <c:tx>
                <c:rich>
                  <a:bodyPr/>
                  <a:lstStyle/>
                  <a:p>
                    <a:r>
                      <a:rPr lang="en-US"/>
                      <a:t>3.3%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11-6E6A-4C49-B29A-06F7B227B13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INVERSION!$B$32:$B$39</c:f>
              <c:strCache>
                <c:ptCount val="8"/>
                <c:pt idx="0">
                  <c:v>Gestión de la Seguridad en el SITP</c:v>
                </c:pt>
                <c:pt idx="1">
                  <c:v>Control y Operación del SITP</c:v>
                </c:pt>
                <c:pt idx="2">
                  <c:v>Control y Operación del SITP FET</c:v>
                </c:pt>
                <c:pt idx="3">
                  <c:v>Desarrollo y Gestión de la Infraestructura </c:v>
                </c:pt>
                <c:pt idx="4">
                  <c:v>Cultura Ciudadana en el SITP</c:v>
                </c:pt>
                <c:pt idx="5">
                  <c:v>Estrategia de Servicios ITS en el SITP</c:v>
                </c:pt>
                <c:pt idx="6">
                  <c:v>Desarrollo y Gestión para Mitigar la Evasión</c:v>
                </c:pt>
                <c:pt idx="7">
                  <c:v>Fortalecimiento Corporativo</c:v>
                </c:pt>
              </c:strCache>
            </c:strRef>
          </c:cat>
          <c:val>
            <c:numRef>
              <c:f>INVERSION!$F$32:$F$39</c:f>
              <c:numCache>
                <c:formatCode>###,###,###,###,###.##</c:formatCode>
                <c:ptCount val="8"/>
                <c:pt idx="0">
                  <c:v>5891.3627919999999</c:v>
                </c:pt>
                <c:pt idx="1">
                  <c:v>104949.79459999999</c:v>
                </c:pt>
                <c:pt idx="2">
                  <c:v>671000</c:v>
                </c:pt>
                <c:pt idx="3">
                  <c:v>967.44418900000005</c:v>
                </c:pt>
                <c:pt idx="4">
                  <c:v>2237.4530759999998</c:v>
                </c:pt>
                <c:pt idx="5">
                  <c:v>162.38340099999999</c:v>
                </c:pt>
                <c:pt idx="6">
                  <c:v>36.221299999999999</c:v>
                </c:pt>
                <c:pt idx="7">
                  <c:v>93.338403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2-6E6A-4C49-B29A-06F7B227B13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95"/>
        <c:gapDepth val="95"/>
        <c:shape val="box"/>
        <c:axId val="469294400"/>
        <c:axId val="469293416"/>
        <c:axId val="0"/>
      </c:bar3DChart>
      <c:catAx>
        <c:axId val="46929440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469293416"/>
        <c:crosses val="autoZero"/>
        <c:auto val="1"/>
        <c:lblAlgn val="ctr"/>
        <c:lblOffset val="100"/>
        <c:noMultiLvlLbl val="0"/>
      </c:catAx>
      <c:valAx>
        <c:axId val="469293416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crossAx val="469294400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10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</c:dTable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s-CO"/>
    </a:p>
  </c:txPr>
  <c:externalData r:id="rId3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4236172533227867"/>
          <c:y val="3.1493750044197653E-2"/>
          <c:w val="0.83420478832839962"/>
          <c:h val="0.6977734719444191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PPTO!$D$23</c:f>
              <c:strCache>
                <c:ptCount val="1"/>
                <c:pt idx="0">
                  <c:v>Apropiación</c:v>
                </c:pt>
              </c:strCache>
            </c:strRef>
          </c:tx>
          <c:spPr>
            <a:solidFill>
              <a:srgbClr val="92D050"/>
            </a:solidFill>
            <a:ln>
              <a:noFill/>
            </a:ln>
            <a:effectLst/>
          </c:spPr>
          <c:invertIfNegative val="0"/>
          <c:cat>
            <c:strRef>
              <c:f>PPTO!$C$24:$C$27</c:f>
              <c:strCache>
                <c:ptCount val="4"/>
                <c:pt idx="0">
                  <c:v>FUNCIONAMIENTO</c:v>
                </c:pt>
                <c:pt idx="1">
                  <c:v>CXP FUNCIONAMIENTO</c:v>
                </c:pt>
                <c:pt idx="2">
                  <c:v>SERVICIO DEUDA</c:v>
                </c:pt>
                <c:pt idx="3">
                  <c:v>CxP SERVICIO DEUDA</c:v>
                </c:pt>
              </c:strCache>
            </c:strRef>
          </c:cat>
          <c:val>
            <c:numRef>
              <c:f>PPTO!$D$24:$D$27</c:f>
              <c:numCache>
                <c:formatCode>#,##0</c:formatCode>
                <c:ptCount val="4"/>
                <c:pt idx="0">
                  <c:v>41060.300000000003</c:v>
                </c:pt>
                <c:pt idx="1">
                  <c:v>3631.829557</c:v>
                </c:pt>
                <c:pt idx="2">
                  <c:v>4026.6819999999998</c:v>
                </c:pt>
                <c:pt idx="3">
                  <c:v>1324.790021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E75-44D2-BEB5-9B68688AC652}"/>
            </c:ext>
          </c:extLst>
        </c:ser>
        <c:ser>
          <c:idx val="1"/>
          <c:order val="1"/>
          <c:tx>
            <c:strRef>
              <c:f>PPTO!$E$23</c:f>
              <c:strCache>
                <c:ptCount val="1"/>
                <c:pt idx="0">
                  <c:v>Ejecución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PPTO!$C$24:$C$27</c:f>
              <c:strCache>
                <c:ptCount val="4"/>
                <c:pt idx="0">
                  <c:v>FUNCIONAMIENTO</c:v>
                </c:pt>
                <c:pt idx="1">
                  <c:v>CXP FUNCIONAMIENTO</c:v>
                </c:pt>
                <c:pt idx="2">
                  <c:v>SERVICIO DEUDA</c:v>
                </c:pt>
                <c:pt idx="3">
                  <c:v>CxP SERVICIO DEUDA</c:v>
                </c:pt>
              </c:strCache>
            </c:strRef>
          </c:cat>
          <c:val>
            <c:numRef>
              <c:f>PPTO!$E$24:$E$27</c:f>
              <c:numCache>
                <c:formatCode>#,##0</c:formatCode>
                <c:ptCount val="4"/>
                <c:pt idx="0">
                  <c:v>13049.99343</c:v>
                </c:pt>
                <c:pt idx="1">
                  <c:v>3374.613096</c:v>
                </c:pt>
                <c:pt idx="2">
                  <c:v>1208.2295360000001</c:v>
                </c:pt>
                <c:pt idx="3">
                  <c:v>1324.790021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E75-44D2-BEB5-9B68688AC652}"/>
            </c:ext>
          </c:extLst>
        </c:ser>
        <c:ser>
          <c:idx val="2"/>
          <c:order val="2"/>
          <c:tx>
            <c:strRef>
              <c:f>PPTO!$F$23</c:f>
              <c:strCache>
                <c:ptCount val="1"/>
                <c:pt idx="0">
                  <c:v>Giros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PPTO!$C$24:$C$27</c:f>
              <c:strCache>
                <c:ptCount val="4"/>
                <c:pt idx="0">
                  <c:v>FUNCIONAMIENTO</c:v>
                </c:pt>
                <c:pt idx="1">
                  <c:v>CXP FUNCIONAMIENTO</c:v>
                </c:pt>
                <c:pt idx="2">
                  <c:v>SERVICIO DEUDA</c:v>
                </c:pt>
                <c:pt idx="3">
                  <c:v>CxP SERVICIO DEUDA</c:v>
                </c:pt>
              </c:strCache>
            </c:strRef>
          </c:cat>
          <c:val>
            <c:numRef>
              <c:f>PPTO!$F$24:$F$27</c:f>
              <c:numCache>
                <c:formatCode>#,##0</c:formatCode>
                <c:ptCount val="4"/>
                <c:pt idx="0">
                  <c:v>4918.9071819999999</c:v>
                </c:pt>
                <c:pt idx="1">
                  <c:v>2447.3067179999998</c:v>
                </c:pt>
                <c:pt idx="2">
                  <c:v>1208.2295360000001</c:v>
                </c:pt>
                <c:pt idx="3">
                  <c:v>1305.8119200000001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6E75-44D2-BEB5-9B68688AC65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335531104"/>
        <c:axId val="335507808"/>
      </c:barChart>
      <c:catAx>
        <c:axId val="33553110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335507808"/>
        <c:crosses val="autoZero"/>
        <c:auto val="1"/>
        <c:lblAlgn val="ctr"/>
        <c:lblOffset val="100"/>
        <c:noMultiLvlLbl val="0"/>
      </c:catAx>
      <c:valAx>
        <c:axId val="335507808"/>
        <c:scaling>
          <c:orientation val="minMax"/>
          <c:max val="45000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335531104"/>
        <c:crosses val="autoZero"/>
        <c:crossBetween val="between"/>
        <c:majorUnit val="5000"/>
      </c:val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</c:dTable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CO"/>
    </a:p>
  </c:txPr>
  <c:externalData r:id="rId3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4236172533227867"/>
          <c:y val="0.10288094196558764"/>
          <c:w val="0.83420478832839962"/>
          <c:h val="0.6263863371245260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PPTO!$D$23</c:f>
              <c:strCache>
                <c:ptCount val="1"/>
                <c:pt idx="0">
                  <c:v>Apropiación</c:v>
                </c:pt>
              </c:strCache>
            </c:strRef>
          </c:tx>
          <c:spPr>
            <a:solidFill>
              <a:srgbClr val="92D050"/>
            </a:solidFill>
            <a:ln>
              <a:noFill/>
            </a:ln>
            <a:effectLst/>
          </c:spPr>
          <c:invertIfNegative val="0"/>
          <c:cat>
            <c:strRef>
              <c:f>PPTO!$C$28:$C$29</c:f>
              <c:strCache>
                <c:ptCount val="2"/>
                <c:pt idx="0">
                  <c:v>INVERSION DIRECTA</c:v>
                </c:pt>
                <c:pt idx="1">
                  <c:v>CXP INVERSION </c:v>
                </c:pt>
              </c:strCache>
            </c:strRef>
          </c:cat>
          <c:val>
            <c:numRef>
              <c:f>PPTO!$D$28:$D$29</c:f>
              <c:numCache>
                <c:formatCode>#,##0</c:formatCode>
                <c:ptCount val="2"/>
                <c:pt idx="0">
                  <c:v>656763.87080000003</c:v>
                </c:pt>
                <c:pt idx="1">
                  <c:v>391116.533818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157-4A08-83D8-D7C313FEBB79}"/>
            </c:ext>
          </c:extLst>
        </c:ser>
        <c:ser>
          <c:idx val="1"/>
          <c:order val="1"/>
          <c:tx>
            <c:strRef>
              <c:f>PPTO!$E$23</c:f>
              <c:strCache>
                <c:ptCount val="1"/>
                <c:pt idx="0">
                  <c:v>Ejecución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PPTO!$C$28:$C$29</c:f>
              <c:strCache>
                <c:ptCount val="2"/>
                <c:pt idx="0">
                  <c:v>INVERSION DIRECTA</c:v>
                </c:pt>
                <c:pt idx="1">
                  <c:v>CXP INVERSION </c:v>
                </c:pt>
              </c:strCache>
            </c:strRef>
          </c:cat>
          <c:val>
            <c:numRef>
              <c:f>PPTO!$E$28:$E$29</c:f>
              <c:numCache>
                <c:formatCode>#,##0</c:formatCode>
                <c:ptCount val="2"/>
                <c:pt idx="0">
                  <c:v>287593.57337200001</c:v>
                </c:pt>
                <c:pt idx="1">
                  <c:v>390050.64730299998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157-4A08-83D8-D7C313FEBB79}"/>
            </c:ext>
          </c:extLst>
        </c:ser>
        <c:ser>
          <c:idx val="2"/>
          <c:order val="2"/>
          <c:tx>
            <c:strRef>
              <c:f>PPTO!$F$23</c:f>
              <c:strCache>
                <c:ptCount val="1"/>
                <c:pt idx="0">
                  <c:v>Giros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PPTO!$C$28:$C$29</c:f>
              <c:strCache>
                <c:ptCount val="2"/>
                <c:pt idx="0">
                  <c:v>INVERSION DIRECTA</c:v>
                </c:pt>
                <c:pt idx="1">
                  <c:v>CXP INVERSION </c:v>
                </c:pt>
              </c:strCache>
            </c:strRef>
          </c:cat>
          <c:val>
            <c:numRef>
              <c:f>PPTO!$F$28:$F$29</c:f>
              <c:numCache>
                <c:formatCode>#,##0</c:formatCode>
                <c:ptCount val="2"/>
                <c:pt idx="0">
                  <c:v>1684.1535220000001</c:v>
                </c:pt>
                <c:pt idx="1">
                  <c:v>54197.595885000002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D157-4A08-83D8-D7C313FEBB7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335531104"/>
        <c:axId val="335507808"/>
      </c:barChart>
      <c:catAx>
        <c:axId val="335531104"/>
        <c:scaling>
          <c:orientation val="minMax"/>
        </c:scaling>
        <c:delete val="0"/>
        <c:axPos val="b"/>
        <c:numFmt formatCode="&quot;$&quot;\ #,##0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335507808"/>
        <c:crosses val="autoZero"/>
        <c:auto val="1"/>
        <c:lblAlgn val="ctr"/>
        <c:lblOffset val="100"/>
        <c:noMultiLvlLbl val="0"/>
      </c:catAx>
      <c:valAx>
        <c:axId val="33550780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335531104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</c:dTable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CO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'TABLAS-IMAGENES'!$A$22</c:f>
              <c:strCache>
                <c:ptCount val="1"/>
                <c:pt idx="0">
                  <c:v>APROPIACIÓN</c:v>
                </c:pt>
              </c:strCache>
            </c:strRef>
          </c:tx>
          <c:spPr>
            <a:solidFill>
              <a:srgbClr val="30BD19"/>
            </a:solidFill>
            <a:ln>
              <a:noFill/>
            </a:ln>
            <a:effectLst/>
          </c:spPr>
          <c:invertIfNegative val="0"/>
          <c:cat>
            <c:strRef>
              <c:f>'TABLAS-IMAGENES'!$B$21:$C$21</c:f>
              <c:strCache>
                <c:ptCount val="2"/>
                <c:pt idx="0">
                  <c:v>VIGENCIA SIN REDUCCIÓN</c:v>
                </c:pt>
                <c:pt idx="1">
                  <c:v>VIGENCIA CON REDUCCIÓN</c:v>
                </c:pt>
              </c:strCache>
            </c:strRef>
          </c:cat>
          <c:val>
            <c:numRef>
              <c:f>'TABLAS-IMAGENES'!$B$22:$C$22</c:f>
              <c:numCache>
                <c:formatCode>#,###,,</c:formatCode>
                <c:ptCount val="2"/>
                <c:pt idx="0">
                  <c:v>389955427144</c:v>
                </c:pt>
                <c:pt idx="1">
                  <c:v>326263867165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FA7-411A-B3D4-47FC1433D0C5}"/>
            </c:ext>
          </c:extLst>
        </c:ser>
        <c:ser>
          <c:idx val="1"/>
          <c:order val="1"/>
          <c:tx>
            <c:strRef>
              <c:f>'TABLAS-IMAGENES'!$A$23</c:f>
              <c:strCache>
                <c:ptCount val="1"/>
                <c:pt idx="0">
                  <c:v>EJECUCIÓN</c:v>
                </c:pt>
              </c:strCache>
            </c:strRef>
          </c:tx>
          <c:spPr>
            <a:solidFill>
              <a:schemeClr val="accent6">
                <a:lumMod val="75000"/>
              </a:schemeClr>
            </a:solidFill>
            <a:ln>
              <a:noFill/>
            </a:ln>
            <a:effectLst/>
          </c:spPr>
          <c:invertIfNegative val="0"/>
          <c:cat>
            <c:strRef>
              <c:f>'TABLAS-IMAGENES'!$B$21:$C$21</c:f>
              <c:strCache>
                <c:ptCount val="2"/>
                <c:pt idx="0">
                  <c:v>VIGENCIA SIN REDUCCIÓN</c:v>
                </c:pt>
                <c:pt idx="1">
                  <c:v>VIGENCIA CON REDUCCIÓN</c:v>
                </c:pt>
              </c:strCache>
            </c:strRef>
          </c:cat>
          <c:val>
            <c:numRef>
              <c:f>'TABLAS-IMAGENES'!$B$23:$C$23</c:f>
              <c:numCache>
                <c:formatCode>#,###,,</c:formatCode>
                <c:ptCount val="2"/>
                <c:pt idx="0">
                  <c:v>118254149966</c:v>
                </c:pt>
                <c:pt idx="1">
                  <c:v>118254149966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FA7-411A-B3D4-47FC1433D0C5}"/>
            </c:ext>
          </c:extLst>
        </c:ser>
        <c:ser>
          <c:idx val="2"/>
          <c:order val="2"/>
          <c:tx>
            <c:strRef>
              <c:f>'TABLAS-IMAGENES'!$A$24</c:f>
              <c:strCache>
                <c:ptCount val="1"/>
                <c:pt idx="0">
                  <c:v>GIROS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'TABLAS-IMAGENES'!$B$21:$C$21</c:f>
              <c:strCache>
                <c:ptCount val="2"/>
                <c:pt idx="0">
                  <c:v>VIGENCIA SIN REDUCCIÓN</c:v>
                </c:pt>
                <c:pt idx="1">
                  <c:v>VIGENCIA CON REDUCCIÓN</c:v>
                </c:pt>
              </c:strCache>
            </c:strRef>
          </c:cat>
          <c:val>
            <c:numRef>
              <c:f>'TABLAS-IMAGENES'!$B$24:$C$24</c:f>
              <c:numCache>
                <c:formatCode>#,###,,</c:formatCode>
                <c:ptCount val="2"/>
                <c:pt idx="0">
                  <c:v>23452610476</c:v>
                </c:pt>
                <c:pt idx="1">
                  <c:v>23452610476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7FA7-411A-B3D4-47FC1433D0C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528894335"/>
        <c:axId val="528893503"/>
      </c:barChart>
      <c:catAx>
        <c:axId val="528894335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528893503"/>
        <c:crosses val="autoZero"/>
        <c:auto val="1"/>
        <c:lblAlgn val="ctr"/>
        <c:lblOffset val="100"/>
        <c:noMultiLvlLbl val="0"/>
      </c:catAx>
      <c:valAx>
        <c:axId val="528893503"/>
        <c:scaling>
          <c:orientation val="minMax"/>
          <c:max val="4000000000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#,,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528894335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</c:dTable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CO"/>
    </a:p>
  </c:txPr>
  <c:externalData r:id="rId4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graficas!$B$12</c:f>
              <c:strCache>
                <c:ptCount val="1"/>
                <c:pt idx="0">
                  <c:v>APROPIACIÓN </c:v>
                </c:pt>
              </c:strCache>
            </c:strRef>
          </c:tx>
          <c:spPr>
            <a:solidFill>
              <a:schemeClr val="accent6">
                <a:lumMod val="75000"/>
              </a:schemeClr>
            </a:solidFill>
            <a:ln>
              <a:noFill/>
            </a:ln>
            <a:effectLst/>
          </c:spPr>
          <c:invertIfNegative val="0"/>
          <c:cat>
            <c:strRef>
              <c:f>graficas!$A$13:$A$16</c:f>
              <c:strCache>
                <c:ptCount val="4"/>
                <c:pt idx="0">
                  <c:v>VIGENCIA</c:v>
                </c:pt>
                <c:pt idx="1">
                  <c:v>PASIVOS</c:v>
                </c:pt>
                <c:pt idx="2">
                  <c:v>FUNCIONAMIENTO</c:v>
                </c:pt>
                <c:pt idx="3">
                  <c:v>RESERVAS</c:v>
                </c:pt>
              </c:strCache>
            </c:strRef>
          </c:cat>
          <c:val>
            <c:numRef>
              <c:f>graficas!$B$13:$B$16</c:f>
              <c:numCache>
                <c:formatCode>#,###,,</c:formatCode>
                <c:ptCount val="4"/>
                <c:pt idx="0">
                  <c:v>2006063474000</c:v>
                </c:pt>
                <c:pt idx="1">
                  <c:v>608976298000</c:v>
                </c:pt>
                <c:pt idx="2">
                  <c:v>72784537796</c:v>
                </c:pt>
                <c:pt idx="3">
                  <c:v>626238108746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9E5-4077-A2F0-F76D6364A765}"/>
            </c:ext>
          </c:extLst>
        </c:ser>
        <c:ser>
          <c:idx val="1"/>
          <c:order val="1"/>
          <c:tx>
            <c:strRef>
              <c:f>graficas!$C$12</c:f>
              <c:strCache>
                <c:ptCount val="1"/>
                <c:pt idx="0">
                  <c:v>EJECUCIÓN</c:v>
                </c:pt>
              </c:strCache>
            </c:strRef>
          </c:tx>
          <c:spPr>
            <a:solidFill>
              <a:schemeClr val="accent5">
                <a:lumMod val="75000"/>
              </a:schemeClr>
            </a:solidFill>
            <a:ln>
              <a:noFill/>
            </a:ln>
            <a:effectLst/>
          </c:spPr>
          <c:invertIfNegative val="0"/>
          <c:cat>
            <c:strRef>
              <c:f>graficas!$A$13:$A$16</c:f>
              <c:strCache>
                <c:ptCount val="4"/>
                <c:pt idx="0">
                  <c:v>VIGENCIA</c:v>
                </c:pt>
                <c:pt idx="1">
                  <c:v>PASIVOS</c:v>
                </c:pt>
                <c:pt idx="2">
                  <c:v>FUNCIONAMIENTO</c:v>
                </c:pt>
                <c:pt idx="3">
                  <c:v>RESERVAS</c:v>
                </c:pt>
              </c:strCache>
            </c:strRef>
          </c:cat>
          <c:val>
            <c:numRef>
              <c:f>graficas!$C$13:$C$16</c:f>
              <c:numCache>
                <c:formatCode>#,###,,</c:formatCode>
                <c:ptCount val="4"/>
                <c:pt idx="0">
                  <c:v>111085573955</c:v>
                </c:pt>
                <c:pt idx="1">
                  <c:v>113295598065</c:v>
                </c:pt>
                <c:pt idx="2">
                  <c:v>13066713557</c:v>
                </c:pt>
                <c:pt idx="3">
                  <c:v>105581658813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9E5-4077-A2F0-F76D6364A765}"/>
            </c:ext>
          </c:extLst>
        </c:ser>
        <c:ser>
          <c:idx val="2"/>
          <c:order val="2"/>
          <c:tx>
            <c:strRef>
              <c:f>graficas!$D$12</c:f>
              <c:strCache>
                <c:ptCount val="1"/>
                <c:pt idx="0">
                  <c:v>GIRO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graficas!$A$13:$A$16</c:f>
              <c:strCache>
                <c:ptCount val="4"/>
                <c:pt idx="0">
                  <c:v>VIGENCIA</c:v>
                </c:pt>
                <c:pt idx="1">
                  <c:v>PASIVOS</c:v>
                </c:pt>
                <c:pt idx="2">
                  <c:v>FUNCIONAMIENTO</c:v>
                </c:pt>
                <c:pt idx="3">
                  <c:v>RESERVAS</c:v>
                </c:pt>
              </c:strCache>
            </c:strRef>
          </c:cat>
          <c:val>
            <c:numRef>
              <c:f>graficas!$D$13:$D$16</c:f>
              <c:numCache>
                <c:formatCode>#,###,,</c:formatCode>
                <c:ptCount val="4"/>
                <c:pt idx="0">
                  <c:v>8377270942</c:v>
                </c:pt>
                <c:pt idx="1">
                  <c:v>111528681320</c:v>
                </c:pt>
                <c:pt idx="2">
                  <c:v>12855900494</c:v>
                </c:pt>
                <c:pt idx="3">
                  <c:v>105581658813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89E5-4077-A2F0-F76D6364A76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99"/>
        <c:axId val="1386357296"/>
        <c:axId val="1386358128"/>
      </c:barChart>
      <c:catAx>
        <c:axId val="138635729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cap="none" spc="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1386358128"/>
        <c:crosses val="autoZero"/>
        <c:auto val="1"/>
        <c:lblAlgn val="ctr"/>
        <c:lblOffset val="100"/>
        <c:noMultiLvlLbl val="0"/>
      </c:catAx>
      <c:valAx>
        <c:axId val="138635812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min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inorGridlines>
        <c:numFmt formatCode="#,###,,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1386357296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>
            <a:solidFill>
              <a:schemeClr val="tx1">
                <a:lumMod val="15000"/>
                <a:lumOff val="85000"/>
              </a:schemeClr>
            </a:solidFill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</c:dTable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400"/>
      </a:pPr>
      <a:endParaRPr lang="es-CO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graficas!$B$45</c:f>
              <c:strCache>
                <c:ptCount val="1"/>
                <c:pt idx="0">
                  <c:v>APROPIACIÓN </c:v>
                </c:pt>
              </c:strCache>
            </c:strRef>
          </c:tx>
          <c:spPr>
            <a:solidFill>
              <a:schemeClr val="accent6">
                <a:lumMod val="75000"/>
              </a:schemeClr>
            </a:solidFill>
            <a:ln>
              <a:noFill/>
            </a:ln>
            <a:effectLst/>
          </c:spPr>
          <c:invertIfNegative val="0"/>
          <c:cat>
            <c:strRef>
              <c:f>graficas!$A$46:$A$49</c:f>
              <c:strCache>
                <c:ptCount val="4"/>
                <c:pt idx="0">
                  <c:v>VIGENCIA</c:v>
                </c:pt>
                <c:pt idx="1">
                  <c:v>PASIVOS</c:v>
                </c:pt>
                <c:pt idx="2">
                  <c:v>FUNCIONAMIENTO</c:v>
                </c:pt>
                <c:pt idx="3">
                  <c:v>RESERVAS</c:v>
                </c:pt>
              </c:strCache>
            </c:strRef>
          </c:cat>
          <c:val>
            <c:numRef>
              <c:f>graficas!$B$46:$B$49</c:f>
              <c:numCache>
                <c:formatCode>#,##0,,</c:formatCode>
                <c:ptCount val="4"/>
                <c:pt idx="0">
                  <c:v>1873513474000</c:v>
                </c:pt>
                <c:pt idx="1">
                  <c:v>608976298000</c:v>
                </c:pt>
                <c:pt idx="2">
                  <c:v>70195537796</c:v>
                </c:pt>
                <c:pt idx="3">
                  <c:v>626238108746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A16-4A2A-87AC-8DCFB18FDE0E}"/>
            </c:ext>
          </c:extLst>
        </c:ser>
        <c:ser>
          <c:idx val="1"/>
          <c:order val="1"/>
          <c:tx>
            <c:strRef>
              <c:f>graficas!$C$45</c:f>
              <c:strCache>
                <c:ptCount val="1"/>
                <c:pt idx="0">
                  <c:v>EJECUCIÓN</c:v>
                </c:pt>
              </c:strCache>
            </c:strRef>
          </c:tx>
          <c:spPr>
            <a:solidFill>
              <a:schemeClr val="accent5">
                <a:lumMod val="75000"/>
              </a:schemeClr>
            </a:solidFill>
            <a:ln>
              <a:noFill/>
            </a:ln>
            <a:effectLst/>
          </c:spPr>
          <c:invertIfNegative val="0"/>
          <c:cat>
            <c:strRef>
              <c:f>graficas!$A$46:$A$49</c:f>
              <c:strCache>
                <c:ptCount val="4"/>
                <c:pt idx="0">
                  <c:v>VIGENCIA</c:v>
                </c:pt>
                <c:pt idx="1">
                  <c:v>PASIVOS</c:v>
                </c:pt>
                <c:pt idx="2">
                  <c:v>FUNCIONAMIENTO</c:v>
                </c:pt>
                <c:pt idx="3">
                  <c:v>RESERVAS</c:v>
                </c:pt>
              </c:strCache>
            </c:strRef>
          </c:cat>
          <c:val>
            <c:numRef>
              <c:f>graficas!$C$46:$C$49</c:f>
              <c:numCache>
                <c:formatCode>#,##0,,</c:formatCode>
                <c:ptCount val="4"/>
                <c:pt idx="0">
                  <c:v>111085573955</c:v>
                </c:pt>
                <c:pt idx="1">
                  <c:v>113295598065</c:v>
                </c:pt>
                <c:pt idx="2">
                  <c:v>13066713557</c:v>
                </c:pt>
                <c:pt idx="3">
                  <c:v>105581658813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A16-4A2A-87AC-8DCFB18FDE0E}"/>
            </c:ext>
          </c:extLst>
        </c:ser>
        <c:ser>
          <c:idx val="2"/>
          <c:order val="2"/>
          <c:tx>
            <c:strRef>
              <c:f>graficas!$D$45</c:f>
              <c:strCache>
                <c:ptCount val="1"/>
                <c:pt idx="0">
                  <c:v>GIRO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graficas!$A$46:$A$49</c:f>
              <c:strCache>
                <c:ptCount val="4"/>
                <c:pt idx="0">
                  <c:v>VIGENCIA</c:v>
                </c:pt>
                <c:pt idx="1">
                  <c:v>PASIVOS</c:v>
                </c:pt>
                <c:pt idx="2">
                  <c:v>FUNCIONAMIENTO</c:v>
                </c:pt>
                <c:pt idx="3">
                  <c:v>RESERVAS</c:v>
                </c:pt>
              </c:strCache>
            </c:strRef>
          </c:cat>
          <c:val>
            <c:numRef>
              <c:f>graficas!$D$46:$D$49</c:f>
              <c:numCache>
                <c:formatCode>#,##0,,</c:formatCode>
                <c:ptCount val="4"/>
                <c:pt idx="0">
                  <c:v>8377270942</c:v>
                </c:pt>
                <c:pt idx="1">
                  <c:v>111528681320</c:v>
                </c:pt>
                <c:pt idx="2">
                  <c:v>12855900494</c:v>
                </c:pt>
                <c:pt idx="3">
                  <c:v>105581658813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3A16-4A2A-87AC-8DCFB18FDE0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99"/>
        <c:axId val="1386357296"/>
        <c:axId val="1386358128"/>
        <c:extLst>
          <c:ext xmlns:c15="http://schemas.microsoft.com/office/drawing/2012/chart" uri="{02D57815-91ED-43cb-92C2-25804820EDAC}">
            <c15:filteredBarSeries>
              <c15:ser>
                <c:idx val="3"/>
                <c:order val="3"/>
                <c:tx>
                  <c:strRef>
                    <c:extLst>
                      <c:ext uri="{02D57815-91ED-43cb-92C2-25804820EDAC}">
                        <c15:formulaRef>
                          <c15:sqref>graficas!$E$45</c15:sqref>
                        </c15:formulaRef>
                      </c:ext>
                    </c:extLst>
                    <c:strCache>
                      <c:ptCount val="1"/>
                      <c:pt idx="0">
                        <c:v>% EJE</c:v>
                      </c:pt>
                    </c:strCache>
                  </c:strRef>
                </c:tx>
                <c:spPr>
                  <a:solidFill>
                    <a:schemeClr val="accent4"/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>
                      <c:ext uri="{02D57815-91ED-43cb-92C2-25804820EDAC}">
                        <c15:formulaRef>
                          <c15:sqref>graficas!$A$46:$A$49</c15:sqref>
                        </c15:formulaRef>
                      </c:ext>
                    </c:extLst>
                    <c:strCache>
                      <c:ptCount val="4"/>
                      <c:pt idx="0">
                        <c:v>VIGENCIA</c:v>
                      </c:pt>
                      <c:pt idx="1">
                        <c:v>PASIVOS</c:v>
                      </c:pt>
                      <c:pt idx="2">
                        <c:v>FUNCIONAMIENTO</c:v>
                      </c:pt>
                      <c:pt idx="3">
                        <c:v>RESERVAS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graficas!$E$46:$E$49</c15:sqref>
                        </c15:formulaRef>
                      </c:ext>
                    </c:extLst>
                    <c:numCache>
                      <c:formatCode>0.00%</c:formatCode>
                      <c:ptCount val="4"/>
                      <c:pt idx="0">
                        <c:v>5.9292647475776838E-2</c:v>
                      </c:pt>
                      <c:pt idx="1">
                        <c:v>0.18604270549951682</c:v>
                      </c:pt>
                      <c:pt idx="2">
                        <c:v>0.18614735305503408</c:v>
                      </c:pt>
                      <c:pt idx="3">
                        <c:v>0.16859666848512336</c:v>
                      </c:pt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03-3A16-4A2A-87AC-8DCFB18FDE0E}"/>
                  </c:ext>
                </c:extLst>
              </c15:ser>
            </c15:filteredBarSeries>
          </c:ext>
        </c:extLst>
      </c:barChart>
      <c:catAx>
        <c:axId val="138635729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cap="none" spc="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1386358128"/>
        <c:crosses val="autoZero"/>
        <c:auto val="1"/>
        <c:lblAlgn val="ctr"/>
        <c:lblOffset val="100"/>
        <c:noMultiLvlLbl val="0"/>
      </c:catAx>
      <c:valAx>
        <c:axId val="138635812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min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inorGridlines>
        <c:numFmt formatCode="#,##0,,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1386357296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>
            <a:solidFill>
              <a:schemeClr val="tx1">
                <a:lumMod val="15000"/>
                <a:lumOff val="85000"/>
              </a:schemeClr>
            </a:solidFill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</c:dTable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400"/>
      </a:pPr>
      <a:endParaRPr lang="es-CO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GRÁFICAS!$B$2</c:f>
              <c:strCache>
                <c:ptCount val="1"/>
                <c:pt idx="0">
                  <c:v>Apropiación Inicial</c:v>
                </c:pt>
              </c:strCache>
            </c:strRef>
          </c:tx>
          <c:spPr>
            <a:solidFill>
              <a:srgbClr val="1F4E79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GRÁFICAS!$A$4:$A$7</c:f>
              <c:strCache>
                <c:ptCount val="4"/>
                <c:pt idx="0">
                  <c:v>Funcionamiento</c:v>
                </c:pt>
                <c:pt idx="1">
                  <c:v>Inversión</c:v>
                </c:pt>
                <c:pt idx="2">
                  <c:v>Pasivos</c:v>
                </c:pt>
                <c:pt idx="3">
                  <c:v>Reservas</c:v>
                </c:pt>
              </c:strCache>
            </c:strRef>
          </c:cat>
          <c:val>
            <c:numRef>
              <c:f>GRÁFICAS!$B$4:$B$7</c:f>
              <c:numCache>
                <c:formatCode>#,###,,</c:formatCode>
                <c:ptCount val="4"/>
                <c:pt idx="0">
                  <c:v>29552359000</c:v>
                </c:pt>
                <c:pt idx="1">
                  <c:v>130096195000</c:v>
                </c:pt>
                <c:pt idx="2">
                  <c:v>4237494000</c:v>
                </c:pt>
                <c:pt idx="3">
                  <c:v>40227340989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12E-40AB-86BD-2A8CF5EC7E22}"/>
            </c:ext>
          </c:extLst>
        </c:ser>
        <c:ser>
          <c:idx val="1"/>
          <c:order val="1"/>
          <c:tx>
            <c:strRef>
              <c:f>GRÁFICAS!$C$2</c:f>
              <c:strCache>
                <c:ptCount val="1"/>
                <c:pt idx="0">
                  <c:v>Total Compromisos</c:v>
                </c:pt>
              </c:strCache>
            </c:strRef>
          </c:tx>
          <c:spPr>
            <a:solidFill>
              <a:srgbClr val="548235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GRÁFICAS!$A$4:$A$7</c:f>
              <c:strCache>
                <c:ptCount val="4"/>
                <c:pt idx="0">
                  <c:v>Funcionamiento</c:v>
                </c:pt>
                <c:pt idx="1">
                  <c:v>Inversión</c:v>
                </c:pt>
                <c:pt idx="2">
                  <c:v>Pasivos</c:v>
                </c:pt>
                <c:pt idx="3">
                  <c:v>Reservas</c:v>
                </c:pt>
              </c:strCache>
            </c:strRef>
          </c:cat>
          <c:val>
            <c:numRef>
              <c:f>GRÁFICAS!$C$4:$C$7</c:f>
              <c:numCache>
                <c:formatCode>#,###,,</c:formatCode>
                <c:ptCount val="4"/>
                <c:pt idx="0">
                  <c:v>5462661504</c:v>
                </c:pt>
                <c:pt idx="1">
                  <c:v>53752390028</c:v>
                </c:pt>
                <c:pt idx="2">
                  <c:v>0</c:v>
                </c:pt>
                <c:pt idx="3">
                  <c:v>25054919209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12E-40AB-86BD-2A8CF5EC7E22}"/>
            </c:ext>
          </c:extLst>
        </c:ser>
        <c:ser>
          <c:idx val="2"/>
          <c:order val="2"/>
          <c:tx>
            <c:strRef>
              <c:f>GRÁFICAS!$D$2</c:f>
              <c:strCache>
                <c:ptCount val="1"/>
                <c:pt idx="0">
                  <c:v>Total Giros</c:v>
                </c:pt>
              </c:strCache>
            </c:strRef>
          </c:tx>
          <c:spPr>
            <a:solidFill>
              <a:srgbClr val="A5A5A5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GRÁFICAS!$A$4:$A$7</c:f>
              <c:strCache>
                <c:ptCount val="4"/>
                <c:pt idx="0">
                  <c:v>Funcionamiento</c:v>
                </c:pt>
                <c:pt idx="1">
                  <c:v>Inversión</c:v>
                </c:pt>
                <c:pt idx="2">
                  <c:v>Pasivos</c:v>
                </c:pt>
                <c:pt idx="3">
                  <c:v>Reservas</c:v>
                </c:pt>
              </c:strCache>
            </c:strRef>
          </c:cat>
          <c:val>
            <c:numRef>
              <c:f>GRÁFICAS!$D$4:$D$7</c:f>
              <c:numCache>
                <c:formatCode>#,###,,</c:formatCode>
                <c:ptCount val="4"/>
                <c:pt idx="0">
                  <c:v>4460669518</c:v>
                </c:pt>
                <c:pt idx="1">
                  <c:v>6472342355</c:v>
                </c:pt>
                <c:pt idx="2">
                  <c:v>0</c:v>
                </c:pt>
                <c:pt idx="3">
                  <c:v>25054919209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C12E-40AB-86BD-2A8CF5EC7E2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914316687"/>
        <c:axId val="914322095"/>
      </c:barChart>
      <c:catAx>
        <c:axId val="914316687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914322095"/>
        <c:crosses val="autoZero"/>
        <c:auto val="1"/>
        <c:lblAlgn val="ctr"/>
        <c:lblOffset val="100"/>
        <c:noMultiLvlLbl val="0"/>
      </c:catAx>
      <c:valAx>
        <c:axId val="914322095"/>
        <c:scaling>
          <c:orientation val="minMax"/>
        </c:scaling>
        <c:delete val="0"/>
        <c:axPos val="l"/>
        <c:numFmt formatCode="#,###,,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914316687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CO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GRÁFICAS!$B$2</c:f>
              <c:strCache>
                <c:ptCount val="1"/>
                <c:pt idx="0">
                  <c:v>Apropiación Inicial</c:v>
                </c:pt>
              </c:strCache>
            </c:strRef>
          </c:tx>
          <c:spPr>
            <a:solidFill>
              <a:srgbClr val="1F4E79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GRÁFICAS!$A$27:$A$30</c:f>
              <c:strCache>
                <c:ptCount val="4"/>
                <c:pt idx="0">
                  <c:v>Funcionamiento</c:v>
                </c:pt>
                <c:pt idx="1">
                  <c:v>Inversión</c:v>
                </c:pt>
                <c:pt idx="2">
                  <c:v>Pasivos</c:v>
                </c:pt>
                <c:pt idx="3">
                  <c:v>Reservas</c:v>
                </c:pt>
              </c:strCache>
            </c:strRef>
          </c:cat>
          <c:val>
            <c:numRef>
              <c:f>GRÁFICAS!$B$27:$B$30</c:f>
              <c:numCache>
                <c:formatCode>#,###,,</c:formatCode>
                <c:ptCount val="4"/>
                <c:pt idx="0">
                  <c:v>29022359000</c:v>
                </c:pt>
                <c:pt idx="1">
                  <c:v>129624195000</c:v>
                </c:pt>
                <c:pt idx="2">
                  <c:v>4237494000</c:v>
                </c:pt>
                <c:pt idx="3">
                  <c:v>40227340989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406-46EE-997D-75C27907B239}"/>
            </c:ext>
          </c:extLst>
        </c:ser>
        <c:ser>
          <c:idx val="1"/>
          <c:order val="1"/>
          <c:tx>
            <c:strRef>
              <c:f>GRÁFICAS!$C$2</c:f>
              <c:strCache>
                <c:ptCount val="1"/>
                <c:pt idx="0">
                  <c:v>Total Compromisos</c:v>
                </c:pt>
              </c:strCache>
            </c:strRef>
          </c:tx>
          <c:spPr>
            <a:solidFill>
              <a:srgbClr val="548235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GRÁFICAS!$A$27:$A$30</c:f>
              <c:strCache>
                <c:ptCount val="4"/>
                <c:pt idx="0">
                  <c:v>Funcionamiento</c:v>
                </c:pt>
                <c:pt idx="1">
                  <c:v>Inversión</c:v>
                </c:pt>
                <c:pt idx="2">
                  <c:v>Pasivos</c:v>
                </c:pt>
                <c:pt idx="3">
                  <c:v>Reservas</c:v>
                </c:pt>
              </c:strCache>
            </c:strRef>
          </c:cat>
          <c:val>
            <c:numRef>
              <c:f>GRÁFICAS!$C$27:$C$30</c:f>
              <c:numCache>
                <c:formatCode>#,###,,</c:formatCode>
                <c:ptCount val="4"/>
                <c:pt idx="0">
                  <c:v>5462661504</c:v>
                </c:pt>
                <c:pt idx="1">
                  <c:v>53752390028</c:v>
                </c:pt>
                <c:pt idx="2">
                  <c:v>0</c:v>
                </c:pt>
                <c:pt idx="3">
                  <c:v>25054919209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406-46EE-997D-75C27907B239}"/>
            </c:ext>
          </c:extLst>
        </c:ser>
        <c:ser>
          <c:idx val="2"/>
          <c:order val="2"/>
          <c:tx>
            <c:strRef>
              <c:f>GRÁFICAS!$D$2</c:f>
              <c:strCache>
                <c:ptCount val="1"/>
                <c:pt idx="0">
                  <c:v>Total Giros</c:v>
                </c:pt>
              </c:strCache>
            </c:strRef>
          </c:tx>
          <c:spPr>
            <a:solidFill>
              <a:srgbClr val="A5A5A5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GRÁFICAS!$A$27:$A$30</c:f>
              <c:strCache>
                <c:ptCount val="4"/>
                <c:pt idx="0">
                  <c:v>Funcionamiento</c:v>
                </c:pt>
                <c:pt idx="1">
                  <c:v>Inversión</c:v>
                </c:pt>
                <c:pt idx="2">
                  <c:v>Pasivos</c:v>
                </c:pt>
                <c:pt idx="3">
                  <c:v>Reservas</c:v>
                </c:pt>
              </c:strCache>
            </c:strRef>
          </c:cat>
          <c:val>
            <c:numRef>
              <c:f>GRÁFICAS!$D$27:$D$30</c:f>
              <c:numCache>
                <c:formatCode>#,###,,</c:formatCode>
                <c:ptCount val="4"/>
                <c:pt idx="0">
                  <c:v>4460669518</c:v>
                </c:pt>
                <c:pt idx="1">
                  <c:v>6472342355</c:v>
                </c:pt>
                <c:pt idx="2">
                  <c:v>0</c:v>
                </c:pt>
                <c:pt idx="3">
                  <c:v>25054919209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5406-46EE-997D-75C27907B23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914316687"/>
        <c:axId val="914322095"/>
      </c:barChart>
      <c:catAx>
        <c:axId val="914316687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914322095"/>
        <c:crosses val="autoZero"/>
        <c:auto val="1"/>
        <c:lblAlgn val="ctr"/>
        <c:lblOffset val="100"/>
        <c:noMultiLvlLbl val="0"/>
      </c:catAx>
      <c:valAx>
        <c:axId val="914322095"/>
        <c:scaling>
          <c:orientation val="minMax"/>
        </c:scaling>
        <c:delete val="0"/>
        <c:axPos val="l"/>
        <c:numFmt formatCode="#,###,,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914316687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CO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867926712985614"/>
          <c:y val="6.7940552016985137E-2"/>
          <c:w val="0.87132073287014389"/>
          <c:h val="0.8547844258321213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GRÁFICAS!$B$2</c:f>
              <c:strCache>
                <c:ptCount val="1"/>
                <c:pt idx="0">
                  <c:v>Apropiación Inicial</c:v>
                </c:pt>
              </c:strCache>
            </c:strRef>
          </c:tx>
          <c:spPr>
            <a:solidFill>
              <a:srgbClr val="1F4E79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GRÁFICAS!$A$8:$A$11</c:f>
              <c:numCache>
                <c:formatCode>General</c:formatCode>
                <c:ptCount val="4"/>
                <c:pt idx="0">
                  <c:v>7858</c:v>
                </c:pt>
                <c:pt idx="1">
                  <c:v>7903</c:v>
                </c:pt>
                <c:pt idx="2">
                  <c:v>7859</c:v>
                </c:pt>
                <c:pt idx="3">
                  <c:v>7860</c:v>
                </c:pt>
              </c:numCache>
            </c:numRef>
          </c:cat>
          <c:val>
            <c:numRef>
              <c:f>GRÁFICAS!$B$8:$B$11</c:f>
              <c:numCache>
                <c:formatCode>#,###,,</c:formatCode>
                <c:ptCount val="4"/>
                <c:pt idx="0">
                  <c:v>102670831000</c:v>
                </c:pt>
                <c:pt idx="1">
                  <c:v>4008049000</c:v>
                </c:pt>
                <c:pt idx="2">
                  <c:v>18213467000</c:v>
                </c:pt>
                <c:pt idx="3">
                  <c:v>5203848000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504-426E-BDD0-83CFCD7B2AC9}"/>
            </c:ext>
          </c:extLst>
        </c:ser>
        <c:ser>
          <c:idx val="1"/>
          <c:order val="1"/>
          <c:tx>
            <c:strRef>
              <c:f>GRÁFICAS!$C$2</c:f>
              <c:strCache>
                <c:ptCount val="1"/>
                <c:pt idx="0">
                  <c:v>Total Compromisos</c:v>
                </c:pt>
              </c:strCache>
            </c:strRef>
          </c:tx>
          <c:spPr>
            <a:solidFill>
              <a:srgbClr val="548235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GRÁFICAS!$A$8:$A$11</c:f>
              <c:numCache>
                <c:formatCode>General</c:formatCode>
                <c:ptCount val="4"/>
                <c:pt idx="0">
                  <c:v>7858</c:v>
                </c:pt>
                <c:pt idx="1">
                  <c:v>7903</c:v>
                </c:pt>
                <c:pt idx="2">
                  <c:v>7859</c:v>
                </c:pt>
                <c:pt idx="3">
                  <c:v>7860</c:v>
                </c:pt>
              </c:numCache>
            </c:numRef>
          </c:cat>
          <c:val>
            <c:numRef>
              <c:f>GRÁFICAS!$C$8:$C$11</c:f>
              <c:numCache>
                <c:formatCode>#,###,,</c:formatCode>
                <c:ptCount val="4"/>
                <c:pt idx="0">
                  <c:v>41400117105</c:v>
                </c:pt>
                <c:pt idx="1">
                  <c:v>1397803172</c:v>
                </c:pt>
                <c:pt idx="2">
                  <c:v>8606721477</c:v>
                </c:pt>
                <c:pt idx="3">
                  <c:v>2347748274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504-426E-BDD0-83CFCD7B2AC9}"/>
            </c:ext>
          </c:extLst>
        </c:ser>
        <c:ser>
          <c:idx val="2"/>
          <c:order val="2"/>
          <c:tx>
            <c:strRef>
              <c:f>GRÁFICAS!$D$2</c:f>
              <c:strCache>
                <c:ptCount val="1"/>
                <c:pt idx="0">
                  <c:v>Total Giros</c:v>
                </c:pt>
              </c:strCache>
            </c:strRef>
          </c:tx>
          <c:spPr>
            <a:solidFill>
              <a:srgbClr val="A5A5A5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GRÁFICAS!$A$8:$A$11</c:f>
              <c:numCache>
                <c:formatCode>General</c:formatCode>
                <c:ptCount val="4"/>
                <c:pt idx="0">
                  <c:v>7858</c:v>
                </c:pt>
                <c:pt idx="1">
                  <c:v>7903</c:v>
                </c:pt>
                <c:pt idx="2">
                  <c:v>7859</c:v>
                </c:pt>
                <c:pt idx="3">
                  <c:v>7860</c:v>
                </c:pt>
              </c:numCache>
            </c:numRef>
          </c:cat>
          <c:val>
            <c:numRef>
              <c:f>GRÁFICAS!$D$8:$D$11</c:f>
              <c:numCache>
                <c:formatCode>#,###,,</c:formatCode>
                <c:ptCount val="4"/>
                <c:pt idx="0">
                  <c:v>4729509792</c:v>
                </c:pt>
                <c:pt idx="1">
                  <c:v>17337799</c:v>
                </c:pt>
                <c:pt idx="2">
                  <c:v>1464339899</c:v>
                </c:pt>
                <c:pt idx="3">
                  <c:v>261154865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7504-426E-BDD0-83CFCD7B2AC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914316687"/>
        <c:axId val="914322095"/>
      </c:barChart>
      <c:catAx>
        <c:axId val="914316687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914322095"/>
        <c:crosses val="autoZero"/>
        <c:auto val="1"/>
        <c:lblAlgn val="ctr"/>
        <c:lblOffset val="100"/>
        <c:noMultiLvlLbl val="0"/>
      </c:catAx>
      <c:valAx>
        <c:axId val="914322095"/>
        <c:scaling>
          <c:orientation val="minMax"/>
        </c:scaling>
        <c:delete val="0"/>
        <c:axPos val="l"/>
        <c:numFmt formatCode="#,###,,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914316687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CO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Hoja2!$C$59</c:f>
              <c:strCache>
                <c:ptCount val="1"/>
                <c:pt idx="0">
                  <c:v>Rec Disponible</c:v>
                </c:pt>
              </c:strCache>
            </c:strRef>
          </c:tx>
          <c:spPr>
            <a:solidFill>
              <a:schemeClr val="tx2"/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/>
              <a:bevelB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8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Hoja2!$B$60</c:f>
              <c:strCache>
                <c:ptCount val="1"/>
                <c:pt idx="0">
                  <c:v>TOTAL GASTOS</c:v>
                </c:pt>
              </c:strCache>
            </c:strRef>
          </c:cat>
          <c:val>
            <c:numRef>
              <c:f>Hoja2!$C$60</c:f>
              <c:numCache>
                <c:formatCode>_(* #,##0.00_);_(* \(#,##0.00\);_(* "-"??_);_(@_)</c:formatCode>
                <c:ptCount val="1"/>
                <c:pt idx="0">
                  <c:v>5102133.0215579998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123-47A7-8F09-564AD57A492C}"/>
            </c:ext>
          </c:extLst>
        </c:ser>
        <c:ser>
          <c:idx val="1"/>
          <c:order val="1"/>
          <c:tx>
            <c:strRef>
              <c:f>Hoja2!$D$59</c:f>
              <c:strCache>
                <c:ptCount val="1"/>
                <c:pt idx="0">
                  <c:v>Ejecutado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cat>
            <c:strRef>
              <c:f>Hoja2!$B$60</c:f>
              <c:strCache>
                <c:ptCount val="1"/>
                <c:pt idx="0">
                  <c:v>TOTAL GASTOS</c:v>
                </c:pt>
              </c:strCache>
            </c:strRef>
          </c:cat>
          <c:val>
            <c:numRef>
              <c:f>Hoja2!$D$60</c:f>
              <c:numCache>
                <c:formatCode>_(* #,##0.00_);_(* \(#,##0.00\);_(* "-"??_);_(@_)</c:formatCode>
                <c:ptCount val="1"/>
                <c:pt idx="0">
                  <c:v>2866644.25519263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123-47A7-8F09-564AD57A492C}"/>
            </c:ext>
          </c:extLst>
        </c:ser>
        <c:ser>
          <c:idx val="3"/>
          <c:order val="3"/>
          <c:tx>
            <c:strRef>
              <c:f>Hoja2!$F$59</c:f>
              <c:strCache>
                <c:ptCount val="1"/>
                <c:pt idx="0">
                  <c:v>Giros</c:v>
                </c:pt>
              </c:strCache>
            </c:strRef>
          </c:tx>
          <c:spPr>
            <a:solidFill>
              <a:schemeClr val="bg1">
                <a:lumMod val="65000"/>
              </a:schemeClr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cat>
            <c:strRef>
              <c:f>Hoja2!$B$60</c:f>
              <c:strCache>
                <c:ptCount val="1"/>
                <c:pt idx="0">
                  <c:v>TOTAL GASTOS</c:v>
                </c:pt>
              </c:strCache>
            </c:strRef>
          </c:cat>
          <c:val>
            <c:numRef>
              <c:f>Hoja2!$F$60</c:f>
              <c:numCache>
                <c:formatCode>_(* #,##0.00_);_(* \(#,##0.00\);_(* "-"??_);_(@_)</c:formatCode>
                <c:ptCount val="1"/>
                <c:pt idx="0">
                  <c:v>921233.69747899997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5123-47A7-8F09-564AD57A492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564453640"/>
        <c:axId val="564453968"/>
        <c:extLst>
          <c:ext xmlns:c15="http://schemas.microsoft.com/office/drawing/2012/chart" uri="{02D57815-91ED-43cb-92C2-25804820EDAC}">
            <c15:filteredBarSeries>
              <c15:ser>
                <c:idx val="2"/>
                <c:order val="2"/>
                <c:tx>
                  <c:strRef>
                    <c:extLst>
                      <c:ext uri="{02D57815-91ED-43cb-92C2-25804820EDAC}">
                        <c15:formulaRef>
                          <c15:sqref>Hoja2!$E$59</c15:sqref>
                        </c15:formulaRef>
                      </c:ext>
                    </c:extLst>
                    <c:strCache>
                      <c:ptCount val="1"/>
                      <c:pt idx="0">
                        <c:v>%</c:v>
                      </c:pt>
                    </c:strCache>
                  </c:strRef>
                </c:tx>
                <c:spPr>
                  <a:solidFill>
                    <a:schemeClr val="accent3"/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>
                      <c:ext uri="{02D57815-91ED-43cb-92C2-25804820EDAC}">
                        <c15:formulaRef>
                          <c15:sqref>Hoja2!$B$60</c15:sqref>
                        </c15:formulaRef>
                      </c:ext>
                    </c:extLst>
                    <c:strCache>
                      <c:ptCount val="1"/>
                      <c:pt idx="0">
                        <c:v>TOTAL GASTOS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Hoja2!$E$60</c15:sqref>
                        </c15:formulaRef>
                      </c:ext>
                    </c:extLst>
                    <c:numCache>
                      <c:formatCode>0%</c:formatCode>
                      <c:ptCount val="1"/>
                      <c:pt idx="0">
                        <c:v>0.5618521200996176</c:v>
                      </c:pt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03-5123-47A7-8F09-564AD57A492C}"/>
                  </c:ext>
                </c:extLst>
              </c15:ser>
            </c15:filteredBarSeries>
            <c15:filteredBarSeries>
              <c15:ser>
                <c:idx val="4"/>
                <c:order val="4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Hoja2!$G$59</c15:sqref>
                        </c15:formulaRef>
                      </c:ext>
                    </c:extLst>
                    <c:strCache>
                      <c:ptCount val="1"/>
                      <c:pt idx="0">
                        <c:v>%</c:v>
                      </c:pt>
                    </c:strCache>
                  </c:strRef>
                </c:tx>
                <c:spPr>
                  <a:solidFill>
                    <a:schemeClr val="accent5"/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Hoja2!$B$60</c15:sqref>
                        </c15:formulaRef>
                      </c:ext>
                    </c:extLst>
                    <c:strCache>
                      <c:ptCount val="1"/>
                      <c:pt idx="0">
                        <c:v>TOTAL GASTOS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Hoja2!$G$60</c15:sqref>
                        </c15:formulaRef>
                      </c:ext>
                    </c:extLst>
                    <c:numCache>
                      <c:formatCode>0%</c:formatCode>
                      <c:ptCount val="1"/>
                      <c:pt idx="0">
                        <c:v>0.18055854161122789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4-5123-47A7-8F09-564AD57A492C}"/>
                  </c:ext>
                </c:extLst>
              </c15:ser>
            </c15:filteredBarSeries>
          </c:ext>
        </c:extLst>
      </c:barChart>
      <c:catAx>
        <c:axId val="564453640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564453968"/>
        <c:crosses val="autoZero"/>
        <c:auto val="1"/>
        <c:lblAlgn val="ctr"/>
        <c:lblOffset val="100"/>
        <c:noMultiLvlLbl val="0"/>
      </c:catAx>
      <c:valAx>
        <c:axId val="56445396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_(* #,##0.00_);_(* \(#,##0.00\);_(* &quot;-&quot;??_);_(@_)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56445364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s-CO"/>
        </a:p>
      </c:txPr>
    </c:legend>
    <c:plotVisOnly val="1"/>
    <c:dispBlanksAs val="gap"/>
    <c:showDLblsOverMax val="0"/>
  </c:chart>
  <c:spPr>
    <a:noFill/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 sz="1400">
          <a:solidFill>
            <a:schemeClr val="tx1"/>
          </a:solidFill>
        </a:defRPr>
      </a:pPr>
      <a:endParaRPr lang="es-CO"/>
    </a:p>
  </c:txPr>
  <c:externalData r:id="rId3">
    <c:autoUpdate val="0"/>
  </c:externalData>
  <c:userShapes r:id="rId4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s-CO" sz="1400" b="1">
                <a:solidFill>
                  <a:schemeClr val="tx1"/>
                </a:solidFill>
              </a:rPr>
              <a:t>EJECUCIÓN</a:t>
            </a:r>
            <a:r>
              <a:rPr lang="es-CO" sz="1400" b="1" baseline="0">
                <a:solidFill>
                  <a:schemeClr val="tx1"/>
                </a:solidFill>
              </a:rPr>
              <a:t> </a:t>
            </a:r>
            <a:r>
              <a:rPr lang="es-CO" sz="1400" b="1">
                <a:solidFill>
                  <a:schemeClr val="tx1"/>
                </a:solidFill>
              </a:rPr>
              <a:t>FUNCIONAMIENTO</a:t>
            </a:r>
          </a:p>
        </c:rich>
      </c:tx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GENERAL!$D$9</c:f>
              <c:strCache>
                <c:ptCount val="1"/>
                <c:pt idx="0">
                  <c:v>Rec. Disponibles</c:v>
                </c:pt>
              </c:strCache>
            </c:strRef>
          </c:tx>
          <c:spPr>
            <a:solidFill>
              <a:schemeClr val="tx2"/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/>
              <a:bevelB/>
            </a:sp3d>
          </c:spPr>
          <c:invertIfNegative val="0"/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600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CO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0-2DFC-4D38-A252-E8A1AA16427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GENERAL!$C$10</c:f>
              <c:strCache>
                <c:ptCount val="1"/>
                <c:pt idx="0">
                  <c:v>Funcionamiento</c:v>
                </c:pt>
              </c:strCache>
            </c:strRef>
          </c:cat>
          <c:val>
            <c:numRef>
              <c:f>GENERAL!$D$10</c:f>
              <c:numCache>
                <c:formatCode>_(* #,##0.00_);_(* \(#,##0.00\);_(* "-"??_);_(@_)</c:formatCode>
                <c:ptCount val="1"/>
                <c:pt idx="0">
                  <c:v>146511.19493699999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B35-4B05-8CAA-24E44C075F45}"/>
            </c:ext>
          </c:extLst>
        </c:ser>
        <c:ser>
          <c:idx val="1"/>
          <c:order val="1"/>
          <c:tx>
            <c:strRef>
              <c:f>GENERAL!$E$9</c:f>
              <c:strCache>
                <c:ptCount val="1"/>
                <c:pt idx="0">
                  <c:v>Compromisos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cat>
            <c:strRef>
              <c:f>GENERAL!$C$10</c:f>
              <c:strCache>
                <c:ptCount val="1"/>
                <c:pt idx="0">
                  <c:v>Funcionamiento</c:v>
                </c:pt>
              </c:strCache>
            </c:strRef>
          </c:cat>
          <c:val>
            <c:numRef>
              <c:f>GENERAL!$E$10</c:f>
              <c:numCache>
                <c:formatCode>_(* #,##0.00_);_(* \(#,##0.00\);_(* "-"??_);_(@_)</c:formatCode>
                <c:ptCount val="1"/>
                <c:pt idx="0">
                  <c:v>43525.262665499999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B35-4B05-8CAA-24E44C075F45}"/>
            </c:ext>
          </c:extLst>
        </c:ser>
        <c:ser>
          <c:idx val="2"/>
          <c:order val="2"/>
          <c:tx>
            <c:strRef>
              <c:f>GENERAL!$F$9</c:f>
              <c:strCache>
                <c:ptCount val="1"/>
                <c:pt idx="0">
                  <c:v>Giros</c:v>
                </c:pt>
              </c:strCache>
            </c:strRef>
          </c:tx>
          <c:spPr>
            <a:solidFill>
              <a:schemeClr val="bg1">
                <a:lumMod val="65000"/>
              </a:schemeClr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/>
              <a:bevelB/>
            </a:sp3d>
          </c:spPr>
          <c:invertIfNegative val="0"/>
          <c:cat>
            <c:strRef>
              <c:f>GENERAL!$C$10</c:f>
              <c:strCache>
                <c:ptCount val="1"/>
                <c:pt idx="0">
                  <c:v>Funcionamiento</c:v>
                </c:pt>
              </c:strCache>
            </c:strRef>
          </c:cat>
          <c:val>
            <c:numRef>
              <c:f>GENERAL!$F$10</c:f>
              <c:numCache>
                <c:formatCode>_(* #,##0.00_);_(* \(#,##0.00\);_(* "-"??_);_(@_)</c:formatCode>
                <c:ptCount val="1"/>
                <c:pt idx="0">
                  <c:v>22402.279686999998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CB35-4B05-8CAA-24E44C075F4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512472424"/>
        <c:axId val="512472752"/>
      </c:barChart>
      <c:catAx>
        <c:axId val="512472424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512472752"/>
        <c:crosses val="autoZero"/>
        <c:auto val="1"/>
        <c:lblAlgn val="ctr"/>
        <c:lblOffset val="100"/>
        <c:noMultiLvlLbl val="0"/>
      </c:catAx>
      <c:valAx>
        <c:axId val="51247275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_(* #,##0.00_);_(* \(#,##0.00\);_(* &quot;-&quot;??_);_(@_)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51247242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1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s-CO"/>
        </a:p>
      </c:txPr>
    </c:legend>
    <c:plotVisOnly val="1"/>
    <c:dispBlanksAs val="gap"/>
    <c:showDLblsOverMax val="0"/>
  </c:chart>
  <c:spPr>
    <a:noFill/>
    <a:ln w="9525" cap="flat" cmpd="sng" algn="ctr">
      <a:solidFill>
        <a:schemeClr val="tx1">
          <a:lumMod val="15000"/>
          <a:lumOff val="85000"/>
        </a:schemeClr>
      </a:solidFill>
      <a:round/>
    </a:ln>
    <a:effectLst/>
    <a:scene3d>
      <a:camera prst="orthographicFront"/>
      <a:lightRig rig="threePt" dir="t"/>
    </a:scene3d>
    <a:sp3d>
      <a:bevelT/>
    </a:sp3d>
  </c:spPr>
  <c:txPr>
    <a:bodyPr/>
    <a:lstStyle/>
    <a:p>
      <a:pPr>
        <a:defRPr/>
      </a:pPr>
      <a:endParaRPr lang="es-CO"/>
    </a:p>
  </c:txPr>
  <c:externalData r:id="rId1">
    <c:autoUpdate val="0"/>
  </c:externalData>
  <c:userShapes r:id="rId2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1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b="0" kern="1200" cap="none" spc="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dk1">
          <a:lumMod val="15000"/>
          <a:lumOff val="85000"/>
        </a:schemeClr>
      </a:solidFill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8100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Marker>
  <cs:dataPointMarkerLayout symbol="circle" size="8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tx1">
        <a:lumMod val="65000"/>
        <a:lumOff val="35000"/>
      </a:schemeClr>
    </cs:fontRef>
    <cs:defRPr sz="2000" b="0" kern="1200" cap="none" spc="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round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21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b="0" kern="1200" cap="none" spc="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dk1">
          <a:lumMod val="15000"/>
          <a:lumOff val="85000"/>
        </a:schemeClr>
      </a:solidFill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8100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Marker>
  <cs:dataPointMarkerLayout symbol="circle" size="8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tx1">
        <a:lumMod val="65000"/>
        <a:lumOff val="35000"/>
      </a:schemeClr>
    </cs:fontRef>
    <cs:defRPr sz="2000" b="0" kern="1200" cap="none" spc="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round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0.52438</cdr:x>
      <cdr:y>0.63839</cdr:y>
    </cdr:from>
    <cdr:to>
      <cdr:x>0.62427</cdr:x>
      <cdr:y>0.72774</cdr:y>
    </cdr:to>
    <cdr:sp macro="" textlink="">
      <cdr:nvSpPr>
        <cdr:cNvPr id="2" name="CuadroTexto 1">
          <a:extLst xmlns:a="http://schemas.openxmlformats.org/drawingml/2006/main">
            <a:ext uri="{FF2B5EF4-FFF2-40B4-BE49-F238E27FC236}">
              <a16:creationId xmlns:a16="http://schemas.microsoft.com/office/drawing/2014/main" id="{DE8A3EE9-65A1-4E24-A164-6F4A731A4651}"/>
            </a:ext>
          </a:extLst>
        </cdr:cNvPr>
        <cdr:cNvSpPr txBox="1"/>
      </cdr:nvSpPr>
      <cdr:spPr>
        <a:xfrm xmlns:a="http://schemas.openxmlformats.org/drawingml/2006/main">
          <a:off x="3897450" y="2269265"/>
          <a:ext cx="742446" cy="31760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es-ES" sz="1800" b="1" dirty="0"/>
            <a:t>56%</a:t>
          </a:r>
          <a:endParaRPr lang="es-CO" sz="1600" b="1" dirty="0"/>
        </a:p>
      </cdr:txBody>
    </cdr:sp>
  </cdr:relSizeAnchor>
  <cdr:relSizeAnchor xmlns:cdr="http://schemas.openxmlformats.org/drawingml/2006/chartDrawing">
    <cdr:from>
      <cdr:x>0.72173</cdr:x>
      <cdr:y>0.74069</cdr:y>
    </cdr:from>
    <cdr:to>
      <cdr:x>0.81873</cdr:x>
      <cdr:y>0.84646</cdr:y>
    </cdr:to>
    <cdr:sp macro="" textlink="">
      <cdr:nvSpPr>
        <cdr:cNvPr id="3" name="CuadroTexto 2">
          <a:extLst xmlns:a="http://schemas.openxmlformats.org/drawingml/2006/main">
            <a:ext uri="{FF2B5EF4-FFF2-40B4-BE49-F238E27FC236}">
              <a16:creationId xmlns:a16="http://schemas.microsoft.com/office/drawing/2014/main" id="{3167DAB5-CF1E-4A51-9174-B8EC3CB3680B}"/>
            </a:ext>
          </a:extLst>
        </cdr:cNvPr>
        <cdr:cNvSpPr txBox="1"/>
      </cdr:nvSpPr>
      <cdr:spPr>
        <a:xfrm xmlns:a="http://schemas.openxmlformats.org/drawingml/2006/main">
          <a:off x="5364242" y="2632901"/>
          <a:ext cx="720996" cy="375969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s-ES" sz="1800" b="1" dirty="0"/>
            <a:t>18%</a:t>
          </a:r>
          <a:endParaRPr lang="es-CO" sz="1800" b="1" dirty="0"/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0.67656</cdr:x>
      <cdr:y>0.7594</cdr:y>
    </cdr:from>
    <cdr:to>
      <cdr:x>0.81821</cdr:x>
      <cdr:y>0.88745</cdr:y>
    </cdr:to>
    <cdr:sp macro="" textlink="">
      <cdr:nvSpPr>
        <cdr:cNvPr id="2" name="CuadroTexto 1">
          <a:extLst xmlns:a="http://schemas.openxmlformats.org/drawingml/2006/main">
            <a:ext uri="{FF2B5EF4-FFF2-40B4-BE49-F238E27FC236}">
              <a16:creationId xmlns:a16="http://schemas.microsoft.com/office/drawing/2014/main" id="{8E742925-EFD4-4A10-A837-79C56CD36DDD}"/>
            </a:ext>
          </a:extLst>
        </cdr:cNvPr>
        <cdr:cNvSpPr txBox="1"/>
      </cdr:nvSpPr>
      <cdr:spPr>
        <a:xfrm xmlns:a="http://schemas.openxmlformats.org/drawingml/2006/main">
          <a:off x="3608798" y="2672013"/>
          <a:ext cx="755597" cy="45056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s-ES" sz="1600" b="1" dirty="0"/>
            <a:t>15.2%</a:t>
          </a:r>
          <a:endParaRPr lang="es-CO" sz="1400" b="1" dirty="0"/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0.52236</cdr:x>
      <cdr:y>0.66233</cdr:y>
    </cdr:from>
    <cdr:to>
      <cdr:x>0.66144</cdr:x>
      <cdr:y>0.75887</cdr:y>
    </cdr:to>
    <cdr:sp macro="" textlink="">
      <cdr:nvSpPr>
        <cdr:cNvPr id="2" name="CuadroTexto 1">
          <a:extLst xmlns:a="http://schemas.openxmlformats.org/drawingml/2006/main">
            <a:ext uri="{FF2B5EF4-FFF2-40B4-BE49-F238E27FC236}">
              <a16:creationId xmlns:a16="http://schemas.microsoft.com/office/drawing/2014/main" id="{6340D848-1134-4E5F-AD71-56E139CC67F3}"/>
            </a:ext>
          </a:extLst>
        </cdr:cNvPr>
        <cdr:cNvSpPr txBox="1"/>
      </cdr:nvSpPr>
      <cdr:spPr>
        <a:xfrm xmlns:a="http://schemas.openxmlformats.org/drawingml/2006/main">
          <a:off x="2624958" y="2313553"/>
          <a:ext cx="698890" cy="33720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s-ES" sz="1600" b="1" dirty="0"/>
            <a:t>57.8%</a:t>
          </a:r>
          <a:endParaRPr lang="es-CO" sz="1600" b="1" dirty="0"/>
        </a:p>
      </cdr:txBody>
    </cdr:sp>
  </cdr:relSizeAnchor>
  <cdr:relSizeAnchor xmlns:cdr="http://schemas.openxmlformats.org/drawingml/2006/chartDrawing">
    <cdr:from>
      <cdr:x>0.68198</cdr:x>
      <cdr:y>0.76751</cdr:y>
    </cdr:from>
    <cdr:to>
      <cdr:x>0.85068</cdr:x>
      <cdr:y>0.86878</cdr:y>
    </cdr:to>
    <cdr:sp macro="" textlink="">
      <cdr:nvSpPr>
        <cdr:cNvPr id="3" name="CuadroTexto 2">
          <a:extLst xmlns:a="http://schemas.openxmlformats.org/drawingml/2006/main">
            <a:ext uri="{FF2B5EF4-FFF2-40B4-BE49-F238E27FC236}">
              <a16:creationId xmlns:a16="http://schemas.microsoft.com/office/drawing/2014/main" id="{B51AA859-CEAC-42D7-9BD6-CA106AAA76DA}"/>
            </a:ext>
          </a:extLst>
        </cdr:cNvPr>
        <cdr:cNvSpPr txBox="1"/>
      </cdr:nvSpPr>
      <cdr:spPr>
        <a:xfrm xmlns:a="http://schemas.openxmlformats.org/drawingml/2006/main">
          <a:off x="3427087" y="2680957"/>
          <a:ext cx="847734" cy="35374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s-ES" sz="1600" b="1" dirty="0"/>
            <a:t>18,4%</a:t>
          </a:r>
          <a:endParaRPr lang="es-CO" sz="1400" b="1" dirty="0"/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3" name="Marcador de fecha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A87F13AC-D46F-4632-B074-FAFF2067B078}" type="datetimeFigureOut">
              <a:rPr lang="es-CO" smtClean="0"/>
              <a:t>27/05/21</a:t>
            </a:fld>
            <a:endParaRPr lang="es-CO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B868498C-5B4A-4263-9CA8-3720A73605D4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87398449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5C1667BF-72AC-4210-B20D-72C697719E02}" type="datetimeFigureOut">
              <a:rPr lang="es-CO" smtClean="0"/>
              <a:t>27/05/21</a:t>
            </a:fld>
            <a:endParaRPr lang="es-CO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s-CO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F8DA6FB3-E5C5-4C2E-8D94-ABEBB39AFA43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5791807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B1708E-BB9B-4008-8944-3436F983FEE2}" type="slidenum">
              <a:rPr lang="es-CO" smtClean="0"/>
              <a:t>5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109642728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AD50F4B-F356-40B0-A41D-A465A4E2B830}" type="slidenum">
              <a:rPr kumimoji="0" lang="es-CO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30</a:t>
            </a:fld>
            <a:endParaRPr kumimoji="0" lang="es-CO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474958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9745018-F6BD-4F11-9D93-105F709D2ED9}" type="slidenum">
              <a:rPr kumimoji="0" lang="es-CO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34</a:t>
            </a:fld>
            <a:endParaRPr kumimoji="0" lang="es-CO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5007698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B1708E-BB9B-4008-8944-3436F983FEE2}" type="slidenum">
              <a:rPr lang="es-CO" smtClean="0"/>
              <a:t>6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310085319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3B1708E-BB9B-4008-8944-3436F983FEE2}" type="slidenum">
              <a:rPr kumimoji="0" lang="es-CO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s-CO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1129248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3B1708E-BB9B-4008-8944-3436F983FEE2}" type="slidenum">
              <a:rPr kumimoji="0" lang="es-CO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s-CO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3538737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MX" dirty="0"/>
              <a:t>El porcentaje 36,13% es sin reservas y con las reservas sube a 41,29% </a:t>
            </a:r>
          </a:p>
          <a:p>
            <a:r>
              <a:rPr lang="es-MX" dirty="0"/>
              <a:t>El valor de la apropiación inicial no contempla la reservas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8DA6FB3-E5C5-4C2E-8D94-ABEBB39AFA43}" type="slidenum">
              <a:rPr kumimoji="0" lang="es-CO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s-CO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6414539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MX" dirty="0"/>
              <a:t>Reducción por constitución de reservas en Fuente 12, en cumplimiento del Acuerdo 5 de 1998 - Artículo 1ro: "En cada vigencia el Gobierno Distrital reducirá el Presupuesto de Gastos de Funcionamiento cuando las reservas constituidas para ellos, superen el 4% del Presupuesto del año inmediatamente anterior. Igual operación realizará sobre las apropiaciones de inversión, cuando las reservas para tal fin excedan el 20% del presupuesto de inversión del año anterior“. </a:t>
            </a:r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8DA6FB3-E5C5-4C2E-8D94-ABEBB39AFA43}" type="slidenum">
              <a:rPr kumimoji="0" lang="es-CO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s-CO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2637812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MX" dirty="0"/>
              <a:t>El porcentaje 36,35% es sin reservas y con las reservas sube a 41,51% </a:t>
            </a:r>
          </a:p>
          <a:p>
            <a:r>
              <a:rPr lang="es-MX" dirty="0"/>
              <a:t>El valor de la apropiación disponible no contempla la reservas</a:t>
            </a:r>
          </a:p>
          <a:p>
            <a:endParaRPr lang="es-MX" dirty="0"/>
          </a:p>
          <a:p>
            <a:r>
              <a:rPr lang="es-MX" b="1" dirty="0"/>
              <a:t>Reducción Total:</a:t>
            </a:r>
            <a:r>
              <a:rPr lang="es-MX" b="1" baseline="0" dirty="0"/>
              <a:t> </a:t>
            </a:r>
            <a:r>
              <a:rPr lang="es-MX" baseline="0" dirty="0"/>
              <a:t>$1.002.000.000</a:t>
            </a:r>
          </a:p>
          <a:p>
            <a:r>
              <a:rPr lang="es-MX" b="1" baseline="0" dirty="0"/>
              <a:t>Funcionamiento:</a:t>
            </a:r>
            <a:r>
              <a:rPr lang="es-MX" baseline="0" dirty="0"/>
              <a:t> 530.000.000</a:t>
            </a:r>
          </a:p>
          <a:p>
            <a:r>
              <a:rPr lang="es-MX" b="1" baseline="0" dirty="0"/>
              <a:t>7858: </a:t>
            </a:r>
            <a:r>
              <a:rPr lang="es-MX" baseline="0" dirty="0"/>
              <a:t>387.040.000</a:t>
            </a:r>
          </a:p>
          <a:p>
            <a:r>
              <a:rPr lang="es-MX" b="1" baseline="0" dirty="0"/>
              <a:t>7859:</a:t>
            </a:r>
            <a:r>
              <a:rPr lang="es-MX" baseline="0" dirty="0"/>
              <a:t> 66.080.000</a:t>
            </a:r>
          </a:p>
          <a:p>
            <a:r>
              <a:rPr lang="es-MX" b="1" baseline="0" dirty="0"/>
              <a:t>7860: </a:t>
            </a:r>
            <a:r>
              <a:rPr lang="es-MX" baseline="0" dirty="0"/>
              <a:t>18.880.000</a:t>
            </a:r>
            <a:endParaRPr lang="es-MX" dirty="0"/>
          </a:p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8DA6FB3-E5C5-4C2E-8D94-ABEBB39AFA43}" type="slidenum">
              <a:rPr kumimoji="0" lang="es-CO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s-CO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1816368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MX" dirty="0"/>
              <a:t>La apropiación inicial no esta sumando</a:t>
            </a:r>
            <a:r>
              <a:rPr lang="es-MX" baseline="0" dirty="0"/>
              <a:t> la solicitud de reducción.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8DA6FB3-E5C5-4C2E-8D94-ABEBB39AFA43}" type="slidenum">
              <a:rPr kumimoji="0" lang="es-CO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s-CO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795698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B1708E-BB9B-4008-8944-3436F983FEE2}" type="slidenum">
              <a:rPr lang="es-CO" smtClean="0"/>
              <a:t>26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34910644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editar el estilo de subtítulo del patrón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A5C871-FC7D-494D-B54C-2D7F1D1034E4}" type="datetimeFigureOut">
              <a:rPr lang="es-CO" smtClean="0"/>
              <a:t>27/05/21</a:t>
            </a:fld>
            <a:endParaRPr 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12BCF-9E6F-4E85-9916-5A03442FDAB7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6222075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A5C871-FC7D-494D-B54C-2D7F1D1034E4}" type="datetimeFigureOut">
              <a:rPr lang="es-CO" smtClean="0"/>
              <a:t>27/05/21</a:t>
            </a:fld>
            <a:endParaRPr 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12BCF-9E6F-4E85-9916-5A03442FDAB7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8609791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A5C871-FC7D-494D-B54C-2D7F1D1034E4}" type="datetimeFigureOut">
              <a:rPr lang="es-CO" smtClean="0"/>
              <a:t>27/05/21</a:t>
            </a:fld>
            <a:endParaRPr 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12BCF-9E6F-4E85-9916-5A03442FDAB7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9421105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6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Número de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79163816"/>
      </p:ext>
    </p:extLst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5/27/21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4024299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2095044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594A8B-C8FF-43D7-A294-E66C7603800E}" type="datetimeFigureOut">
              <a:rPr lang="es-CO" smtClean="0"/>
              <a:t>27/05/21</a:t>
            </a:fld>
            <a:endParaRPr 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223873-B517-4FDF-B17B-2902F44511E3}" type="slidenum">
              <a:rPr lang="es-CO" smtClean="0"/>
              <a:t>‹Nº›</a:t>
            </a:fld>
            <a:endParaRPr lang="es-CO"/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id="{7A81A168-DCCD-4765-985A-C16C34558DC2}"/>
              </a:ext>
            </a:extLst>
          </p:cNvPr>
          <p:cNvSpPr/>
          <p:nvPr userDrawn="1"/>
        </p:nvSpPr>
        <p:spPr>
          <a:xfrm>
            <a:off x="11182662" y="987922"/>
            <a:ext cx="884420" cy="179882"/>
          </a:xfrm>
          <a:prstGeom prst="rect">
            <a:avLst/>
          </a:prstGeom>
          <a:solidFill>
            <a:srgbClr val="B4040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07605255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594A8B-C8FF-43D7-A294-E66C7603800E}" type="datetimeFigureOut">
              <a:rPr lang="es-CO" smtClean="0"/>
              <a:t>27/05/21</a:t>
            </a:fld>
            <a:endParaRPr 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223873-B517-4FDF-B17B-2902F44511E3}" type="slidenum">
              <a:rPr lang="es-CO" smtClean="0"/>
              <a:t>‹Nº›</a:t>
            </a:fld>
            <a:endParaRPr lang="es-CO"/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id="{0181621C-524B-4438-B1E0-6A540AEB8B69}"/>
              </a:ext>
            </a:extLst>
          </p:cNvPr>
          <p:cNvSpPr/>
          <p:nvPr userDrawn="1"/>
        </p:nvSpPr>
        <p:spPr>
          <a:xfrm>
            <a:off x="11182662" y="987922"/>
            <a:ext cx="884420" cy="179882"/>
          </a:xfrm>
          <a:prstGeom prst="rect">
            <a:avLst/>
          </a:prstGeom>
          <a:solidFill>
            <a:srgbClr val="B4040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14844539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594A8B-C8FF-43D7-A294-E66C7603800E}" type="datetimeFigureOut">
              <a:rPr lang="es-CO" smtClean="0"/>
              <a:t>27/05/21</a:t>
            </a:fld>
            <a:endParaRPr 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223873-B517-4FDF-B17B-2902F44511E3}" type="slidenum">
              <a:rPr lang="es-CO" smtClean="0"/>
              <a:t>‹Nº›</a:t>
            </a:fld>
            <a:endParaRPr lang="es-CO"/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id="{D730738C-47C4-41A7-89DF-2BC2367A2316}"/>
              </a:ext>
            </a:extLst>
          </p:cNvPr>
          <p:cNvSpPr/>
          <p:nvPr userDrawn="1"/>
        </p:nvSpPr>
        <p:spPr>
          <a:xfrm>
            <a:off x="11182662" y="987922"/>
            <a:ext cx="884420" cy="179882"/>
          </a:xfrm>
          <a:prstGeom prst="rect">
            <a:avLst/>
          </a:prstGeom>
          <a:solidFill>
            <a:srgbClr val="B4040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97843168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594A8B-C8FF-43D7-A294-E66C7603800E}" type="datetimeFigureOut">
              <a:rPr lang="es-CO" smtClean="0"/>
              <a:t>27/05/21</a:t>
            </a:fld>
            <a:endParaRPr lang="es-C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223873-B517-4FDF-B17B-2902F44511E3}" type="slidenum">
              <a:rPr lang="es-CO" smtClean="0"/>
              <a:t>‹Nº›</a:t>
            </a:fld>
            <a:endParaRPr lang="es-CO"/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8CFBD57F-CB6C-447F-ABB4-85B96A16162C}"/>
              </a:ext>
            </a:extLst>
          </p:cNvPr>
          <p:cNvSpPr/>
          <p:nvPr userDrawn="1"/>
        </p:nvSpPr>
        <p:spPr>
          <a:xfrm>
            <a:off x="11182662" y="987922"/>
            <a:ext cx="884420" cy="179882"/>
          </a:xfrm>
          <a:prstGeom prst="rect">
            <a:avLst/>
          </a:prstGeom>
          <a:solidFill>
            <a:srgbClr val="B4040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35764907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594A8B-C8FF-43D7-A294-E66C7603800E}" type="datetimeFigureOut">
              <a:rPr lang="es-CO" smtClean="0"/>
              <a:t>27/05/21</a:t>
            </a:fld>
            <a:endParaRPr lang="es-CO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223873-B517-4FDF-B17B-2902F44511E3}" type="slidenum">
              <a:rPr lang="es-CO" smtClean="0"/>
              <a:t>‹Nº›</a:t>
            </a:fld>
            <a:endParaRPr lang="es-CO"/>
          </a:p>
        </p:txBody>
      </p:sp>
      <p:sp>
        <p:nvSpPr>
          <p:cNvPr id="10" name="Rectángulo 9">
            <a:extLst>
              <a:ext uri="{FF2B5EF4-FFF2-40B4-BE49-F238E27FC236}">
                <a16:creationId xmlns:a16="http://schemas.microsoft.com/office/drawing/2014/main" id="{FAFAE0FF-7D9D-4583-96FF-0EFD48BBD6CF}"/>
              </a:ext>
            </a:extLst>
          </p:cNvPr>
          <p:cNvSpPr/>
          <p:nvPr userDrawn="1"/>
        </p:nvSpPr>
        <p:spPr>
          <a:xfrm>
            <a:off x="11182662" y="987922"/>
            <a:ext cx="884420" cy="179882"/>
          </a:xfrm>
          <a:prstGeom prst="rect">
            <a:avLst/>
          </a:prstGeom>
          <a:solidFill>
            <a:srgbClr val="B4040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368676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A5C871-FC7D-494D-B54C-2D7F1D1034E4}" type="datetimeFigureOut">
              <a:rPr lang="es-CO" smtClean="0"/>
              <a:t>27/05/21</a:t>
            </a:fld>
            <a:endParaRPr 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12BCF-9E6F-4E85-9916-5A03442FDAB7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70483638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594A8B-C8FF-43D7-A294-E66C7603800E}" type="datetimeFigureOut">
              <a:rPr lang="es-CO" smtClean="0"/>
              <a:t>27/05/21</a:t>
            </a:fld>
            <a:endParaRPr lang="es-CO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223873-B517-4FDF-B17B-2902F44511E3}" type="slidenum">
              <a:rPr lang="es-CO" smtClean="0"/>
              <a:t>‹Nº›</a:t>
            </a:fld>
            <a:endParaRPr lang="es-CO"/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5D39C2AC-E5B2-4EFA-B8A2-055F65F316F8}"/>
              </a:ext>
            </a:extLst>
          </p:cNvPr>
          <p:cNvSpPr/>
          <p:nvPr userDrawn="1"/>
        </p:nvSpPr>
        <p:spPr>
          <a:xfrm>
            <a:off x="11182662" y="987922"/>
            <a:ext cx="884420" cy="179882"/>
          </a:xfrm>
          <a:prstGeom prst="rect">
            <a:avLst/>
          </a:prstGeom>
          <a:solidFill>
            <a:srgbClr val="B4040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15800477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594A8B-C8FF-43D7-A294-E66C7603800E}" type="datetimeFigureOut">
              <a:rPr lang="es-CO" smtClean="0"/>
              <a:t>27/05/21</a:t>
            </a:fld>
            <a:endParaRPr lang="es-CO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223873-B517-4FDF-B17B-2902F44511E3}" type="slidenum">
              <a:rPr lang="es-CO" smtClean="0"/>
              <a:t>‹Nº›</a:t>
            </a:fld>
            <a:endParaRPr lang="es-CO"/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65DF9423-2737-4568-B64E-FBEEF9FC402A}"/>
              </a:ext>
            </a:extLst>
          </p:cNvPr>
          <p:cNvSpPr/>
          <p:nvPr userDrawn="1"/>
        </p:nvSpPr>
        <p:spPr>
          <a:xfrm>
            <a:off x="11182662" y="987922"/>
            <a:ext cx="884420" cy="179882"/>
          </a:xfrm>
          <a:prstGeom prst="rect">
            <a:avLst/>
          </a:prstGeom>
          <a:solidFill>
            <a:srgbClr val="B4040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1108823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594A8B-C8FF-43D7-A294-E66C7603800E}" type="datetimeFigureOut">
              <a:rPr lang="es-CO" smtClean="0"/>
              <a:t>27/05/21</a:t>
            </a:fld>
            <a:endParaRPr lang="es-C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223873-B517-4FDF-B17B-2902F44511E3}" type="slidenum">
              <a:rPr lang="es-CO" smtClean="0"/>
              <a:t>‹Nº›</a:t>
            </a:fld>
            <a:endParaRPr lang="es-CO"/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7F6454E7-5C56-404E-A9F7-89FA55663983}"/>
              </a:ext>
            </a:extLst>
          </p:cNvPr>
          <p:cNvSpPr/>
          <p:nvPr userDrawn="1"/>
        </p:nvSpPr>
        <p:spPr>
          <a:xfrm>
            <a:off x="11182662" y="987922"/>
            <a:ext cx="884420" cy="179882"/>
          </a:xfrm>
          <a:prstGeom prst="rect">
            <a:avLst/>
          </a:prstGeom>
          <a:solidFill>
            <a:srgbClr val="B4040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82644398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O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594A8B-C8FF-43D7-A294-E66C7603800E}" type="datetimeFigureOut">
              <a:rPr lang="es-CO" smtClean="0"/>
              <a:t>27/05/21</a:t>
            </a:fld>
            <a:endParaRPr lang="es-C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223873-B517-4FDF-B17B-2902F44511E3}" type="slidenum">
              <a:rPr lang="es-CO" smtClean="0"/>
              <a:t>‹Nº›</a:t>
            </a:fld>
            <a:endParaRPr lang="es-CO"/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0F35F4D8-BC5C-4A3B-95EE-EC372243831F}"/>
              </a:ext>
            </a:extLst>
          </p:cNvPr>
          <p:cNvSpPr/>
          <p:nvPr userDrawn="1"/>
        </p:nvSpPr>
        <p:spPr>
          <a:xfrm>
            <a:off x="11182662" y="987922"/>
            <a:ext cx="884420" cy="179882"/>
          </a:xfrm>
          <a:prstGeom prst="rect">
            <a:avLst/>
          </a:prstGeom>
          <a:solidFill>
            <a:srgbClr val="B4040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67286681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594A8B-C8FF-43D7-A294-E66C7603800E}" type="datetimeFigureOut">
              <a:rPr lang="es-CO" smtClean="0"/>
              <a:t>27/05/21</a:t>
            </a:fld>
            <a:endParaRPr 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223873-B517-4FDF-B17B-2902F44511E3}" type="slidenum">
              <a:rPr lang="es-CO" smtClean="0"/>
              <a:t>‹Nº›</a:t>
            </a:fld>
            <a:endParaRPr lang="es-CO"/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id="{6935E7B5-E12D-4F37-BE1A-B129F79CD876}"/>
              </a:ext>
            </a:extLst>
          </p:cNvPr>
          <p:cNvSpPr/>
          <p:nvPr userDrawn="1"/>
        </p:nvSpPr>
        <p:spPr>
          <a:xfrm>
            <a:off x="11182662" y="987922"/>
            <a:ext cx="884420" cy="179882"/>
          </a:xfrm>
          <a:prstGeom prst="rect">
            <a:avLst/>
          </a:prstGeom>
          <a:solidFill>
            <a:srgbClr val="B4040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36528386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594A8B-C8FF-43D7-A294-E66C7603800E}" type="datetimeFigureOut">
              <a:rPr lang="es-CO" smtClean="0"/>
              <a:t>27/05/21</a:t>
            </a:fld>
            <a:endParaRPr 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223873-B517-4FDF-B17B-2902F44511E3}" type="slidenum">
              <a:rPr lang="es-CO" smtClean="0"/>
              <a:t>‹Nº›</a:t>
            </a:fld>
            <a:endParaRPr lang="es-CO"/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id="{BE9CFB4F-4CC9-418A-96CC-3283B4A71C41}"/>
              </a:ext>
            </a:extLst>
          </p:cNvPr>
          <p:cNvSpPr/>
          <p:nvPr userDrawn="1"/>
        </p:nvSpPr>
        <p:spPr>
          <a:xfrm>
            <a:off x="11182662" y="987922"/>
            <a:ext cx="884420" cy="179882"/>
          </a:xfrm>
          <a:prstGeom prst="rect">
            <a:avLst/>
          </a:prstGeom>
          <a:solidFill>
            <a:srgbClr val="B4040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69623410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2184186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/>
          <p:nvPr/>
        </p:nvSpPr>
        <p:spPr>
          <a:xfrm flipH="1">
            <a:off x="633" y="-19567"/>
            <a:ext cx="12192000" cy="6877600"/>
          </a:xfrm>
          <a:prstGeom prst="rect">
            <a:avLst/>
          </a:prstGeom>
          <a:solidFill>
            <a:srgbClr val="FFFFFF">
              <a:alpha val="5154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" name="Google Shape;10;p2"/>
          <p:cNvSpPr/>
          <p:nvPr/>
        </p:nvSpPr>
        <p:spPr>
          <a:xfrm>
            <a:off x="1578400" y="0"/>
            <a:ext cx="10614000" cy="5526000"/>
          </a:xfrm>
          <a:prstGeom prst="rect">
            <a:avLst/>
          </a:prstGeom>
          <a:solidFill>
            <a:schemeClr val="accent2">
              <a:alpha val="74990"/>
            </a:scheme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" name="Google Shape;11;p2"/>
          <p:cNvSpPr/>
          <p:nvPr/>
        </p:nvSpPr>
        <p:spPr>
          <a:xfrm>
            <a:off x="0" y="2532632"/>
            <a:ext cx="2100000" cy="4325600"/>
          </a:xfrm>
          <a:prstGeom prst="rect">
            <a:avLst/>
          </a:prstGeom>
          <a:solidFill>
            <a:srgbClr val="00C3B1">
              <a:alpha val="5345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FFD5D5"/>
              </a:solidFill>
            </a:endParaRPr>
          </a:p>
        </p:txBody>
      </p:sp>
      <p:sp>
        <p:nvSpPr>
          <p:cNvPr id="12" name="Google Shape;12;p2"/>
          <p:cNvSpPr txBox="1">
            <a:spLocks noGrp="1"/>
          </p:cNvSpPr>
          <p:nvPr>
            <p:ph type="ctrTitle"/>
          </p:nvPr>
        </p:nvSpPr>
        <p:spPr>
          <a:xfrm>
            <a:off x="6262900" y="1760300"/>
            <a:ext cx="4822400" cy="221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None/>
              <a:defRPr sz="80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None/>
              <a:defRPr sz="6933">
                <a:solidFill>
                  <a:srgbClr val="434343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None/>
              <a:defRPr sz="6933">
                <a:solidFill>
                  <a:srgbClr val="434343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None/>
              <a:defRPr sz="6933">
                <a:solidFill>
                  <a:srgbClr val="434343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None/>
              <a:defRPr sz="6933">
                <a:solidFill>
                  <a:srgbClr val="434343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None/>
              <a:defRPr sz="6933">
                <a:solidFill>
                  <a:srgbClr val="434343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None/>
              <a:defRPr sz="6933">
                <a:solidFill>
                  <a:srgbClr val="434343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None/>
              <a:defRPr sz="6933">
                <a:solidFill>
                  <a:srgbClr val="434343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None/>
              <a:defRPr sz="6933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subTitle" idx="1"/>
          </p:nvPr>
        </p:nvSpPr>
        <p:spPr>
          <a:xfrm>
            <a:off x="8406567" y="4185600"/>
            <a:ext cx="2678800" cy="74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 sz="1867"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None/>
              <a:defRPr sz="3733">
                <a:solidFill>
                  <a:srgbClr val="434343"/>
                </a:solidFill>
              </a:defRPr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None/>
              <a:defRPr sz="3733">
                <a:solidFill>
                  <a:srgbClr val="434343"/>
                </a:solidFill>
              </a:defRPr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None/>
              <a:defRPr sz="3733">
                <a:solidFill>
                  <a:srgbClr val="434343"/>
                </a:solidFill>
              </a:defRPr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None/>
              <a:defRPr sz="3733">
                <a:solidFill>
                  <a:srgbClr val="434343"/>
                </a:solidFill>
              </a:defRPr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None/>
              <a:defRPr sz="3733">
                <a:solidFill>
                  <a:srgbClr val="434343"/>
                </a:solidFill>
              </a:defRPr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None/>
              <a:defRPr sz="3733">
                <a:solidFill>
                  <a:srgbClr val="434343"/>
                </a:solidFill>
              </a:defRPr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None/>
              <a:defRPr sz="3733">
                <a:solidFill>
                  <a:srgbClr val="434343"/>
                </a:solidFill>
              </a:defRPr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None/>
              <a:defRPr sz="3733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16150788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7"/>
          <p:cNvSpPr/>
          <p:nvPr/>
        </p:nvSpPr>
        <p:spPr>
          <a:xfrm rot="828" flipH="1">
            <a:off x="5550400" y="6639381"/>
            <a:ext cx="6641600" cy="218800"/>
          </a:xfrm>
          <a:prstGeom prst="rect">
            <a:avLst/>
          </a:prstGeom>
          <a:solidFill>
            <a:srgbClr val="00C3B1">
              <a:alpha val="5345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FFD5D5"/>
              </a:solidFill>
            </a:endParaRPr>
          </a:p>
        </p:txBody>
      </p:sp>
      <p:sp>
        <p:nvSpPr>
          <p:cNvPr id="42" name="Google Shape;42;p7"/>
          <p:cNvSpPr/>
          <p:nvPr/>
        </p:nvSpPr>
        <p:spPr>
          <a:xfrm flipH="1">
            <a:off x="0" y="0"/>
            <a:ext cx="433600" cy="6196400"/>
          </a:xfrm>
          <a:prstGeom prst="rect">
            <a:avLst/>
          </a:prstGeom>
          <a:solidFill>
            <a:schemeClr val="accent2">
              <a:alpha val="74990"/>
            </a:scheme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FFD5D5"/>
              </a:solidFill>
            </a:endParaRPr>
          </a:p>
        </p:txBody>
      </p:sp>
      <p:sp>
        <p:nvSpPr>
          <p:cNvPr id="43" name="Google Shape;43;p7"/>
          <p:cNvSpPr/>
          <p:nvPr/>
        </p:nvSpPr>
        <p:spPr>
          <a:xfrm rot="984" flipH="1">
            <a:off x="10185200" y="6529765"/>
            <a:ext cx="1397200" cy="218800"/>
          </a:xfrm>
          <a:prstGeom prst="rect">
            <a:avLst/>
          </a:prstGeom>
          <a:solidFill>
            <a:schemeClr val="accent2">
              <a:alpha val="74990"/>
            </a:scheme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FFD5D5"/>
              </a:solidFill>
            </a:endParaRPr>
          </a:p>
        </p:txBody>
      </p:sp>
      <p:sp>
        <p:nvSpPr>
          <p:cNvPr id="44" name="Google Shape;44;p7"/>
          <p:cNvSpPr/>
          <p:nvPr/>
        </p:nvSpPr>
        <p:spPr>
          <a:xfrm rot="-5398897" flipH="1">
            <a:off x="11351600" y="3212400"/>
            <a:ext cx="1247200" cy="433200"/>
          </a:xfrm>
          <a:prstGeom prst="rect">
            <a:avLst/>
          </a:prstGeom>
          <a:solidFill>
            <a:srgbClr val="00C3B1">
              <a:alpha val="5345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FFD5D5"/>
              </a:solidFill>
            </a:endParaRPr>
          </a:p>
        </p:txBody>
      </p:sp>
      <p:sp>
        <p:nvSpPr>
          <p:cNvPr id="45" name="Google Shape;45;p7"/>
          <p:cNvSpPr txBox="1">
            <a:spLocks noGrp="1"/>
          </p:cNvSpPr>
          <p:nvPr>
            <p:ph type="ctrTitle"/>
          </p:nvPr>
        </p:nvSpPr>
        <p:spPr>
          <a:xfrm>
            <a:off x="960000" y="720000"/>
            <a:ext cx="10272000" cy="54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D9D9D9"/>
              </a:buClr>
              <a:buSzPts val="1800"/>
              <a:buNone/>
              <a:defRPr sz="2400">
                <a:solidFill>
                  <a:srgbClr val="D9D9D9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D9D9D9"/>
              </a:buClr>
              <a:buSzPts val="1800"/>
              <a:buNone/>
              <a:defRPr sz="2400">
                <a:solidFill>
                  <a:srgbClr val="D9D9D9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D9D9D9"/>
              </a:buClr>
              <a:buSzPts val="1800"/>
              <a:buNone/>
              <a:defRPr sz="2400">
                <a:solidFill>
                  <a:srgbClr val="D9D9D9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D9D9D9"/>
              </a:buClr>
              <a:buSzPts val="1800"/>
              <a:buNone/>
              <a:defRPr sz="2400">
                <a:solidFill>
                  <a:srgbClr val="D9D9D9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D9D9D9"/>
              </a:buClr>
              <a:buSzPts val="1800"/>
              <a:buNone/>
              <a:defRPr sz="2400">
                <a:solidFill>
                  <a:srgbClr val="D9D9D9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D9D9D9"/>
              </a:buClr>
              <a:buSzPts val="1800"/>
              <a:buNone/>
              <a:defRPr sz="2400">
                <a:solidFill>
                  <a:srgbClr val="D9D9D9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D9D9D9"/>
              </a:buClr>
              <a:buSzPts val="1800"/>
              <a:buNone/>
              <a:defRPr sz="2400">
                <a:solidFill>
                  <a:srgbClr val="D9D9D9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D9D9D9"/>
              </a:buClr>
              <a:buSzPts val="1800"/>
              <a:buNone/>
              <a:defRPr sz="2400">
                <a:solidFill>
                  <a:srgbClr val="D9D9D9"/>
                </a:solidFill>
              </a:defRPr>
            </a:lvl9pPr>
          </a:lstStyle>
          <a:p>
            <a:endParaRPr/>
          </a:p>
        </p:txBody>
      </p:sp>
      <p:sp>
        <p:nvSpPr>
          <p:cNvPr id="46" name="Google Shape;46;p7"/>
          <p:cNvSpPr txBox="1">
            <a:spLocks noGrp="1"/>
          </p:cNvSpPr>
          <p:nvPr>
            <p:ph type="body" idx="1"/>
          </p:nvPr>
        </p:nvSpPr>
        <p:spPr>
          <a:xfrm>
            <a:off x="1018317" y="2041167"/>
            <a:ext cx="5136800" cy="340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31789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500"/>
              <a:buFont typeface="Roboto Slab"/>
              <a:buChar char="●"/>
              <a:defRPr>
                <a:solidFill>
                  <a:srgbClr val="073763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marL="1219170" lvl="1" indent="-423323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Roboto Slab"/>
              <a:buChar char="○"/>
              <a:defRPr>
                <a:solidFill>
                  <a:srgbClr val="073763"/>
                </a:solidFill>
              </a:defRPr>
            </a:lvl2pPr>
            <a:lvl3pPr marL="1828754" lvl="2" indent="-423323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Roboto Slab"/>
              <a:buChar char="■"/>
              <a:defRPr>
                <a:solidFill>
                  <a:srgbClr val="073763"/>
                </a:solidFill>
              </a:defRPr>
            </a:lvl3pPr>
            <a:lvl4pPr marL="2438339" lvl="3" indent="-423323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Roboto Slab"/>
              <a:buChar char="●"/>
              <a:defRPr>
                <a:solidFill>
                  <a:srgbClr val="073763"/>
                </a:solidFill>
              </a:defRPr>
            </a:lvl4pPr>
            <a:lvl5pPr marL="3047924" lvl="4" indent="-423323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Roboto Slab"/>
              <a:buChar char="○"/>
              <a:defRPr>
                <a:solidFill>
                  <a:srgbClr val="073763"/>
                </a:solidFill>
              </a:defRPr>
            </a:lvl5pPr>
            <a:lvl6pPr marL="3657509" lvl="5" indent="-423323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Roboto Slab"/>
              <a:buChar char="■"/>
              <a:defRPr>
                <a:solidFill>
                  <a:srgbClr val="073763"/>
                </a:solidFill>
              </a:defRPr>
            </a:lvl6pPr>
            <a:lvl7pPr marL="4267093" lvl="6" indent="-423323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Roboto Slab"/>
              <a:buChar char="●"/>
              <a:defRPr>
                <a:solidFill>
                  <a:srgbClr val="073763"/>
                </a:solidFill>
              </a:defRPr>
            </a:lvl7pPr>
            <a:lvl8pPr marL="4876678" lvl="7" indent="-423323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Roboto Slab"/>
              <a:buChar char="○"/>
              <a:defRPr>
                <a:solidFill>
                  <a:srgbClr val="073763"/>
                </a:solidFill>
              </a:defRPr>
            </a:lvl8pPr>
            <a:lvl9pPr marL="5486263" lvl="8" indent="-423323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Roboto Slab"/>
              <a:buChar char="■"/>
              <a:defRPr>
                <a:solidFill>
                  <a:srgbClr val="073763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18971517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8"/>
          <p:cNvSpPr/>
          <p:nvPr/>
        </p:nvSpPr>
        <p:spPr>
          <a:xfrm>
            <a:off x="192401" y="3529447"/>
            <a:ext cx="192400" cy="1210800"/>
          </a:xfrm>
          <a:prstGeom prst="rect">
            <a:avLst/>
          </a:prstGeom>
          <a:solidFill>
            <a:schemeClr val="accent2">
              <a:alpha val="74990"/>
            </a:scheme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1" name="Google Shape;51;p8"/>
          <p:cNvSpPr/>
          <p:nvPr/>
        </p:nvSpPr>
        <p:spPr>
          <a:xfrm>
            <a:off x="11484000" y="4560400"/>
            <a:ext cx="708000" cy="2297600"/>
          </a:xfrm>
          <a:prstGeom prst="rect">
            <a:avLst/>
          </a:prstGeom>
          <a:solidFill>
            <a:srgbClr val="00C3B1">
              <a:alpha val="5345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2" name="Google Shape;52;p8"/>
          <p:cNvSpPr txBox="1">
            <a:spLocks noGrp="1"/>
          </p:cNvSpPr>
          <p:nvPr>
            <p:ph type="title"/>
          </p:nvPr>
        </p:nvSpPr>
        <p:spPr>
          <a:xfrm>
            <a:off x="3312200" y="1821900"/>
            <a:ext cx="5567600" cy="313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96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endParaRPr/>
          </a:p>
        </p:txBody>
      </p:sp>
      <p:sp>
        <p:nvSpPr>
          <p:cNvPr id="53" name="Google Shape;53;p8"/>
          <p:cNvSpPr/>
          <p:nvPr/>
        </p:nvSpPr>
        <p:spPr>
          <a:xfrm rot="-5398897" flipH="1">
            <a:off x="-527400" y="3333000"/>
            <a:ext cx="1247200" cy="192000"/>
          </a:xfrm>
          <a:prstGeom prst="rect">
            <a:avLst/>
          </a:prstGeom>
          <a:solidFill>
            <a:srgbClr val="00C3B1">
              <a:alpha val="5345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FFD5D5"/>
              </a:solidFill>
            </a:endParaRPr>
          </a:p>
        </p:txBody>
      </p:sp>
      <p:sp>
        <p:nvSpPr>
          <p:cNvPr id="54" name="Google Shape;54;p8"/>
          <p:cNvSpPr/>
          <p:nvPr/>
        </p:nvSpPr>
        <p:spPr>
          <a:xfrm rot="5400000">
            <a:off x="10951000" y="-355645"/>
            <a:ext cx="184400" cy="2297600"/>
          </a:xfrm>
          <a:prstGeom prst="rect">
            <a:avLst/>
          </a:prstGeom>
          <a:solidFill>
            <a:schemeClr val="accent2">
              <a:alpha val="74990"/>
            </a:scheme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5" name="Google Shape;55;p8"/>
          <p:cNvSpPr/>
          <p:nvPr/>
        </p:nvSpPr>
        <p:spPr>
          <a:xfrm rot="670" flipH="1">
            <a:off x="-200" y="6638861"/>
            <a:ext cx="2051200" cy="218800"/>
          </a:xfrm>
          <a:prstGeom prst="rect">
            <a:avLst/>
          </a:prstGeom>
          <a:solidFill>
            <a:srgbClr val="00C3B1">
              <a:alpha val="5345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FFD5D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72137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A5C871-FC7D-494D-B54C-2D7F1D1034E4}" type="datetimeFigureOut">
              <a:rPr lang="es-CO" smtClean="0"/>
              <a:t>27/05/21</a:t>
            </a:fld>
            <a:endParaRPr 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12BCF-9E6F-4E85-9916-5A03442FDAB7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82905842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1"/>
          <p:cNvSpPr/>
          <p:nvPr/>
        </p:nvSpPr>
        <p:spPr>
          <a:xfrm>
            <a:off x="0" y="6098200"/>
            <a:ext cx="5320000" cy="414400"/>
          </a:xfrm>
          <a:prstGeom prst="rect">
            <a:avLst/>
          </a:prstGeom>
          <a:solidFill>
            <a:srgbClr val="00C3B1">
              <a:alpha val="5345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1" name="Google Shape;71;p11"/>
          <p:cNvSpPr/>
          <p:nvPr/>
        </p:nvSpPr>
        <p:spPr>
          <a:xfrm rot="10800000">
            <a:off x="2943433" y="548533"/>
            <a:ext cx="9249600" cy="143600"/>
          </a:xfrm>
          <a:prstGeom prst="rect">
            <a:avLst/>
          </a:prstGeom>
          <a:solidFill>
            <a:schemeClr val="accent2">
              <a:alpha val="74990"/>
            </a:scheme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2" name="Google Shape;72;p11"/>
          <p:cNvSpPr/>
          <p:nvPr/>
        </p:nvSpPr>
        <p:spPr>
          <a:xfrm rot="10800000">
            <a:off x="9193400" y="620333"/>
            <a:ext cx="2381200" cy="392800"/>
          </a:xfrm>
          <a:prstGeom prst="rect">
            <a:avLst/>
          </a:prstGeom>
          <a:solidFill>
            <a:schemeClr val="accent6">
              <a:alpha val="53450"/>
            </a:scheme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3" name="Google Shape;73;p11"/>
          <p:cNvSpPr/>
          <p:nvPr/>
        </p:nvSpPr>
        <p:spPr>
          <a:xfrm rot="10800000">
            <a:off x="7744200" y="5196967"/>
            <a:ext cx="3830400" cy="184400"/>
          </a:xfrm>
          <a:prstGeom prst="rect">
            <a:avLst/>
          </a:prstGeom>
          <a:solidFill>
            <a:schemeClr val="accent2">
              <a:alpha val="74990"/>
            </a:scheme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4" name="Google Shape;74;p11"/>
          <p:cNvSpPr txBox="1">
            <a:spLocks noGrp="1"/>
          </p:cNvSpPr>
          <p:nvPr>
            <p:ph type="title" hasCustomPrompt="1"/>
          </p:nvPr>
        </p:nvSpPr>
        <p:spPr>
          <a:xfrm>
            <a:off x="5892367" y="1831017"/>
            <a:ext cx="5256800" cy="225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>
                <a:solidFill>
                  <a:schemeClr val="accen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75" name="Google Shape;75;p11"/>
          <p:cNvSpPr txBox="1">
            <a:spLocks noGrp="1"/>
          </p:cNvSpPr>
          <p:nvPr>
            <p:ph type="body" idx="1"/>
          </p:nvPr>
        </p:nvSpPr>
        <p:spPr>
          <a:xfrm>
            <a:off x="7918152" y="4255184"/>
            <a:ext cx="3169600" cy="77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609585" lvl="0" indent="-423323" algn="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>
                <a:solidFill>
                  <a:schemeClr val="accent2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marL="1219170" lvl="1" indent="-423323" algn="ctr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 algn="ctr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 algn="ct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 algn="ctr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 algn="ctr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 algn="ct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 algn="ctr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 algn="ctr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0969516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A5C871-FC7D-494D-B54C-2D7F1D1034E4}" type="datetimeFigureOut">
              <a:rPr lang="es-CO" smtClean="0"/>
              <a:t>27/05/21</a:t>
            </a:fld>
            <a:endParaRPr lang="es-C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12BCF-9E6F-4E85-9916-5A03442FDAB7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1295564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A5C871-FC7D-494D-B54C-2D7F1D1034E4}" type="datetimeFigureOut">
              <a:rPr lang="es-CO" smtClean="0"/>
              <a:t>27/05/21</a:t>
            </a:fld>
            <a:endParaRPr lang="es-CO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12BCF-9E6F-4E85-9916-5A03442FDAB7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5132174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A5C871-FC7D-494D-B54C-2D7F1D1034E4}" type="datetimeFigureOut">
              <a:rPr lang="es-CO" smtClean="0"/>
              <a:t>27/05/21</a:t>
            </a:fld>
            <a:endParaRPr lang="es-CO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12BCF-9E6F-4E85-9916-5A03442FDAB7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3298004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A5C871-FC7D-494D-B54C-2D7F1D1034E4}" type="datetimeFigureOut">
              <a:rPr lang="es-CO" smtClean="0"/>
              <a:t>27/05/21</a:t>
            </a:fld>
            <a:endParaRPr lang="es-CO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12BCF-9E6F-4E85-9916-5A03442FDAB7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6784767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A5C871-FC7D-494D-B54C-2D7F1D1034E4}" type="datetimeFigureOut">
              <a:rPr lang="es-CO" smtClean="0"/>
              <a:t>27/05/21</a:t>
            </a:fld>
            <a:endParaRPr lang="es-C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12BCF-9E6F-4E85-9916-5A03442FDAB7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4766417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O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A5C871-FC7D-494D-B54C-2D7F1D1034E4}" type="datetimeFigureOut">
              <a:rPr lang="es-CO" smtClean="0"/>
              <a:t>27/05/21</a:t>
            </a:fld>
            <a:endParaRPr lang="es-C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12BCF-9E6F-4E85-9916-5A03442FDAB7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6073364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4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6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Relationship Id="rId14" Type="http://schemas.openxmlformats.org/officeDocument/2006/relationships/image" Target="../media/image2.jpeg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9.xml"/><Relationship Id="rId2" Type="http://schemas.openxmlformats.org/officeDocument/2006/relationships/slideLayout" Target="../slideLayouts/slideLayout28.xml"/><Relationship Id="rId1" Type="http://schemas.openxmlformats.org/officeDocument/2006/relationships/slideLayout" Target="../slideLayouts/slideLayout27.xml"/><Relationship Id="rId5" Type="http://schemas.openxmlformats.org/officeDocument/2006/relationships/theme" Target="../theme/theme4.xml"/><Relationship Id="rId4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A5C871-FC7D-494D-B54C-2D7F1D1034E4}" type="datetimeFigureOut">
              <a:rPr lang="es-CO" smtClean="0"/>
              <a:t>27/05/21</a:t>
            </a:fld>
            <a:endParaRPr 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F12BCF-9E6F-4E85-9916-5A03442FDAB7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932547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ángulo 5">
            <a:extLst>
              <a:ext uri="{FF2B5EF4-FFF2-40B4-BE49-F238E27FC236}">
                <a16:creationId xmlns:a16="http://schemas.microsoft.com/office/drawing/2014/main" id="{5F8BADCE-791A-4B72-97D1-88CE06EBD034}"/>
              </a:ext>
            </a:extLst>
          </p:cNvPr>
          <p:cNvSpPr/>
          <p:nvPr userDrawn="1"/>
        </p:nvSpPr>
        <p:spPr>
          <a:xfrm>
            <a:off x="0" y="0"/>
            <a:ext cx="12192000" cy="59501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sz="1272"/>
          </a:p>
        </p:txBody>
      </p:sp>
      <p:pic>
        <p:nvPicPr>
          <p:cNvPr id="3" name="Imagen 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9106" y="-19690"/>
            <a:ext cx="1135761" cy="7003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13891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</p:sldLayoutIdLst>
  <p:txStyles>
    <p:titleStyle>
      <a:lvl1pPr algn="ctr" defTabSz="1085625" rtl="0" eaLnBrk="1" latinLnBrk="0" hangingPunct="1">
        <a:spcBef>
          <a:spcPct val="0"/>
        </a:spcBef>
        <a:buNone/>
        <a:defRPr sz="523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07110" indent="-407110" algn="l" defTabSz="1085625" rtl="0" eaLnBrk="1" latinLnBrk="0" hangingPunct="1">
        <a:spcBef>
          <a:spcPct val="20000"/>
        </a:spcBef>
        <a:buFont typeface="Arial" pitchFamily="34" charset="0"/>
        <a:buChar char="•"/>
        <a:defRPr sz="3817" kern="1200">
          <a:solidFill>
            <a:schemeClr val="tx1"/>
          </a:solidFill>
          <a:latin typeface="+mn-lt"/>
          <a:ea typeface="+mn-ea"/>
          <a:cs typeface="+mn-cs"/>
        </a:defRPr>
      </a:lvl1pPr>
      <a:lvl2pPr marL="882071" indent="-339258" algn="l" defTabSz="1085625" rtl="0" eaLnBrk="1" latinLnBrk="0" hangingPunct="1">
        <a:spcBef>
          <a:spcPct val="20000"/>
        </a:spcBef>
        <a:buFont typeface="Arial" pitchFamily="34" charset="0"/>
        <a:buChar char="–"/>
        <a:defRPr sz="3322" kern="1200">
          <a:solidFill>
            <a:schemeClr val="tx1"/>
          </a:solidFill>
          <a:latin typeface="+mn-lt"/>
          <a:ea typeface="+mn-ea"/>
          <a:cs typeface="+mn-cs"/>
        </a:defRPr>
      </a:lvl2pPr>
      <a:lvl3pPr marL="1357032" indent="-271406" algn="l" defTabSz="1085625" rtl="0" eaLnBrk="1" latinLnBrk="0" hangingPunct="1">
        <a:spcBef>
          <a:spcPct val="20000"/>
        </a:spcBef>
        <a:buFont typeface="Arial" pitchFamily="34" charset="0"/>
        <a:buChar char="•"/>
        <a:defRPr sz="2827" kern="1200">
          <a:solidFill>
            <a:schemeClr val="tx1"/>
          </a:solidFill>
          <a:latin typeface="+mn-lt"/>
          <a:ea typeface="+mn-ea"/>
          <a:cs typeface="+mn-cs"/>
        </a:defRPr>
      </a:lvl3pPr>
      <a:lvl4pPr marL="1899844" indent="-271406" algn="l" defTabSz="1085625" rtl="0" eaLnBrk="1" latinLnBrk="0" hangingPunct="1">
        <a:spcBef>
          <a:spcPct val="20000"/>
        </a:spcBef>
        <a:buFont typeface="Arial" pitchFamily="34" charset="0"/>
        <a:buChar char="–"/>
        <a:defRPr sz="2403" kern="1200">
          <a:solidFill>
            <a:schemeClr val="tx1"/>
          </a:solidFill>
          <a:latin typeface="+mn-lt"/>
          <a:ea typeface="+mn-ea"/>
          <a:cs typeface="+mn-cs"/>
        </a:defRPr>
      </a:lvl4pPr>
      <a:lvl5pPr marL="2442657" indent="-271406" algn="l" defTabSz="1085625" rtl="0" eaLnBrk="1" latinLnBrk="0" hangingPunct="1">
        <a:spcBef>
          <a:spcPct val="20000"/>
        </a:spcBef>
        <a:buFont typeface="Arial" pitchFamily="34" charset="0"/>
        <a:buChar char="»"/>
        <a:defRPr sz="2403" kern="1200">
          <a:solidFill>
            <a:schemeClr val="tx1"/>
          </a:solidFill>
          <a:latin typeface="+mn-lt"/>
          <a:ea typeface="+mn-ea"/>
          <a:cs typeface="+mn-cs"/>
        </a:defRPr>
      </a:lvl5pPr>
      <a:lvl6pPr marL="2985470" indent="-271406" algn="l" defTabSz="1085625" rtl="0" eaLnBrk="1" latinLnBrk="0" hangingPunct="1">
        <a:spcBef>
          <a:spcPct val="20000"/>
        </a:spcBef>
        <a:buFont typeface="Arial" pitchFamily="34" charset="0"/>
        <a:buChar char="•"/>
        <a:defRPr sz="2403" kern="1200">
          <a:solidFill>
            <a:schemeClr val="tx1"/>
          </a:solidFill>
          <a:latin typeface="+mn-lt"/>
          <a:ea typeface="+mn-ea"/>
          <a:cs typeface="+mn-cs"/>
        </a:defRPr>
      </a:lvl6pPr>
      <a:lvl7pPr marL="3528283" indent="-271406" algn="l" defTabSz="1085625" rtl="0" eaLnBrk="1" latinLnBrk="0" hangingPunct="1">
        <a:spcBef>
          <a:spcPct val="20000"/>
        </a:spcBef>
        <a:buFont typeface="Arial" pitchFamily="34" charset="0"/>
        <a:buChar char="•"/>
        <a:defRPr sz="2403" kern="1200">
          <a:solidFill>
            <a:schemeClr val="tx1"/>
          </a:solidFill>
          <a:latin typeface="+mn-lt"/>
          <a:ea typeface="+mn-ea"/>
          <a:cs typeface="+mn-cs"/>
        </a:defRPr>
      </a:lvl7pPr>
      <a:lvl8pPr marL="4071096" indent="-271406" algn="l" defTabSz="1085625" rtl="0" eaLnBrk="1" latinLnBrk="0" hangingPunct="1">
        <a:spcBef>
          <a:spcPct val="20000"/>
        </a:spcBef>
        <a:buFont typeface="Arial" pitchFamily="34" charset="0"/>
        <a:buChar char="•"/>
        <a:defRPr sz="2403" kern="1200">
          <a:solidFill>
            <a:schemeClr val="tx1"/>
          </a:solidFill>
          <a:latin typeface="+mn-lt"/>
          <a:ea typeface="+mn-ea"/>
          <a:cs typeface="+mn-cs"/>
        </a:defRPr>
      </a:lvl8pPr>
      <a:lvl9pPr marL="4613909" indent="-271406" algn="l" defTabSz="1085625" rtl="0" eaLnBrk="1" latinLnBrk="0" hangingPunct="1">
        <a:spcBef>
          <a:spcPct val="20000"/>
        </a:spcBef>
        <a:buFont typeface="Arial" pitchFamily="34" charset="0"/>
        <a:buChar char="•"/>
        <a:defRPr sz="240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1085625" rtl="0" eaLnBrk="1" latinLnBrk="0" hangingPunct="1">
        <a:defRPr sz="2120" kern="1200">
          <a:solidFill>
            <a:schemeClr val="tx1"/>
          </a:solidFill>
          <a:latin typeface="+mn-lt"/>
          <a:ea typeface="+mn-ea"/>
          <a:cs typeface="+mn-cs"/>
        </a:defRPr>
      </a:lvl1pPr>
      <a:lvl2pPr marL="542813" algn="l" defTabSz="1085625" rtl="0" eaLnBrk="1" latinLnBrk="0" hangingPunct="1">
        <a:defRPr sz="2120" kern="1200">
          <a:solidFill>
            <a:schemeClr val="tx1"/>
          </a:solidFill>
          <a:latin typeface="+mn-lt"/>
          <a:ea typeface="+mn-ea"/>
          <a:cs typeface="+mn-cs"/>
        </a:defRPr>
      </a:lvl2pPr>
      <a:lvl3pPr marL="1085625" algn="l" defTabSz="1085625" rtl="0" eaLnBrk="1" latinLnBrk="0" hangingPunct="1">
        <a:defRPr sz="2120" kern="1200">
          <a:solidFill>
            <a:schemeClr val="tx1"/>
          </a:solidFill>
          <a:latin typeface="+mn-lt"/>
          <a:ea typeface="+mn-ea"/>
          <a:cs typeface="+mn-cs"/>
        </a:defRPr>
      </a:lvl3pPr>
      <a:lvl4pPr marL="1628438" algn="l" defTabSz="1085625" rtl="0" eaLnBrk="1" latinLnBrk="0" hangingPunct="1">
        <a:defRPr sz="2120" kern="1200">
          <a:solidFill>
            <a:schemeClr val="tx1"/>
          </a:solidFill>
          <a:latin typeface="+mn-lt"/>
          <a:ea typeface="+mn-ea"/>
          <a:cs typeface="+mn-cs"/>
        </a:defRPr>
      </a:lvl4pPr>
      <a:lvl5pPr marL="2171251" algn="l" defTabSz="1085625" rtl="0" eaLnBrk="1" latinLnBrk="0" hangingPunct="1">
        <a:defRPr sz="2120" kern="1200">
          <a:solidFill>
            <a:schemeClr val="tx1"/>
          </a:solidFill>
          <a:latin typeface="+mn-lt"/>
          <a:ea typeface="+mn-ea"/>
          <a:cs typeface="+mn-cs"/>
        </a:defRPr>
      </a:lvl5pPr>
      <a:lvl6pPr marL="2714064" algn="l" defTabSz="1085625" rtl="0" eaLnBrk="1" latinLnBrk="0" hangingPunct="1">
        <a:defRPr sz="2120" kern="1200">
          <a:solidFill>
            <a:schemeClr val="tx1"/>
          </a:solidFill>
          <a:latin typeface="+mn-lt"/>
          <a:ea typeface="+mn-ea"/>
          <a:cs typeface="+mn-cs"/>
        </a:defRPr>
      </a:lvl6pPr>
      <a:lvl7pPr marL="3256877" algn="l" defTabSz="1085625" rtl="0" eaLnBrk="1" latinLnBrk="0" hangingPunct="1">
        <a:defRPr sz="2120" kern="1200">
          <a:solidFill>
            <a:schemeClr val="tx1"/>
          </a:solidFill>
          <a:latin typeface="+mn-lt"/>
          <a:ea typeface="+mn-ea"/>
          <a:cs typeface="+mn-cs"/>
        </a:defRPr>
      </a:lvl7pPr>
      <a:lvl8pPr marL="3799690" algn="l" defTabSz="1085625" rtl="0" eaLnBrk="1" latinLnBrk="0" hangingPunct="1">
        <a:defRPr sz="2120" kern="1200">
          <a:solidFill>
            <a:schemeClr val="tx1"/>
          </a:solidFill>
          <a:latin typeface="+mn-lt"/>
          <a:ea typeface="+mn-ea"/>
          <a:cs typeface="+mn-cs"/>
        </a:defRPr>
      </a:lvl8pPr>
      <a:lvl9pPr marL="4342502" algn="l" defTabSz="1085625" rtl="0" eaLnBrk="1" latinLnBrk="0" hangingPunct="1">
        <a:defRPr sz="212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gray"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594A8B-C8FF-43D7-A294-E66C7603800E}" type="datetimeFigureOut">
              <a:rPr lang="es-CO" smtClean="0"/>
              <a:t>27/05/21</a:t>
            </a:fld>
            <a:endParaRPr 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223873-B517-4FDF-B17B-2902F44511E3}" type="slidenum">
              <a:rPr lang="es-CO" smtClean="0"/>
              <a:t>‹Nº›</a:t>
            </a:fld>
            <a:endParaRPr lang="es-CO"/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id="{A73D69EB-E09B-4357-A30F-DA1D1810B83A}"/>
              </a:ext>
            </a:extLst>
          </p:cNvPr>
          <p:cNvSpPr/>
          <p:nvPr userDrawn="1"/>
        </p:nvSpPr>
        <p:spPr>
          <a:xfrm>
            <a:off x="11182662" y="987922"/>
            <a:ext cx="884420" cy="179882"/>
          </a:xfrm>
          <a:prstGeom prst="rect">
            <a:avLst/>
          </a:prstGeom>
          <a:solidFill>
            <a:srgbClr val="B4040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891700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2" r:id="rId2"/>
    <p:sldLayoutId id="2147483683" r:id="rId3"/>
    <p:sldLayoutId id="2147483684" r:id="rId4"/>
    <p:sldLayoutId id="2147483685" r:id="rId5"/>
    <p:sldLayoutId id="2147483686" r:id="rId6"/>
    <p:sldLayoutId id="2147483687" r:id="rId7"/>
    <p:sldLayoutId id="2147483688" r:id="rId8"/>
    <p:sldLayoutId id="2147483689" r:id="rId9"/>
    <p:sldLayoutId id="2147483690" r:id="rId10"/>
    <p:sldLayoutId id="2147483691" r:id="rId11"/>
    <p:sldLayoutId id="2147483692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960000" y="720000"/>
            <a:ext cx="10272000" cy="53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Fira Sans Extra Condensed Medium"/>
              <a:buNone/>
              <a:defRPr sz="2800">
                <a:solidFill>
                  <a:schemeClr val="accent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800"/>
              <a:buFont typeface="Fira Sans Extra Condensed Medium"/>
              <a:buNone/>
              <a:defRPr sz="2800">
                <a:solidFill>
                  <a:srgbClr val="666666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800"/>
              <a:buFont typeface="Fira Sans Extra Condensed Medium"/>
              <a:buNone/>
              <a:defRPr sz="2800">
                <a:solidFill>
                  <a:srgbClr val="666666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800"/>
              <a:buFont typeface="Fira Sans Extra Condensed Medium"/>
              <a:buNone/>
              <a:defRPr sz="2800">
                <a:solidFill>
                  <a:srgbClr val="666666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800"/>
              <a:buFont typeface="Fira Sans Extra Condensed Medium"/>
              <a:buNone/>
              <a:defRPr sz="2800">
                <a:solidFill>
                  <a:srgbClr val="666666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800"/>
              <a:buFont typeface="Fira Sans Extra Condensed Medium"/>
              <a:buNone/>
              <a:defRPr sz="2800">
                <a:solidFill>
                  <a:srgbClr val="666666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800"/>
              <a:buFont typeface="Fira Sans Extra Condensed Medium"/>
              <a:buNone/>
              <a:defRPr sz="2800">
                <a:solidFill>
                  <a:srgbClr val="666666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800"/>
              <a:buFont typeface="Fira Sans Extra Condensed Medium"/>
              <a:buNone/>
              <a:defRPr sz="2800">
                <a:solidFill>
                  <a:srgbClr val="666666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800"/>
              <a:buFont typeface="Fira Sans Extra Condensed Medium"/>
              <a:buNone/>
              <a:defRPr sz="2800">
                <a:solidFill>
                  <a:srgbClr val="666666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952233" y="1602333"/>
            <a:ext cx="10288800" cy="453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Roboto Slab"/>
              <a:buChar char="●"/>
              <a:defRPr>
                <a:solidFill>
                  <a:schemeClr val="accent2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Char char="○"/>
              <a:defRPr>
                <a:solidFill>
                  <a:schemeClr val="accent2"/>
                </a:solidFill>
              </a:defRPr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Char char="■"/>
              <a:defRPr>
                <a:solidFill>
                  <a:schemeClr val="accent2"/>
                </a:solidFill>
              </a:defRPr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Char char="●"/>
              <a:defRPr>
                <a:solidFill>
                  <a:schemeClr val="accent2"/>
                </a:solidFill>
              </a:defRPr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Char char="○"/>
              <a:defRPr>
                <a:solidFill>
                  <a:schemeClr val="accent2"/>
                </a:solidFill>
              </a:defRPr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Char char="■"/>
              <a:defRPr>
                <a:solidFill>
                  <a:schemeClr val="accent2"/>
                </a:solidFill>
              </a:defRPr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Char char="●"/>
              <a:defRPr>
                <a:solidFill>
                  <a:schemeClr val="accent2"/>
                </a:solidFill>
              </a:defRPr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Char char="○"/>
              <a:defRPr>
                <a:solidFill>
                  <a:schemeClr val="accent2"/>
                </a:solidFill>
              </a:defRPr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Char char="■"/>
              <a:defRPr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576288972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94" r:id="rId1"/>
    <p:sldLayoutId id="2147483695" r:id="rId2"/>
    <p:sldLayoutId id="2147483696" r:id="rId3"/>
    <p:sldLayoutId id="2147483697" r:id="rId4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28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9.emf"/><Relationship Id="rId4" Type="http://schemas.openxmlformats.org/officeDocument/2006/relationships/package" Target="../embeddings/Hoja_de_c_lculo_de_Microsoft_Excel5.xlsx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28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11.emf"/><Relationship Id="rId4" Type="http://schemas.openxmlformats.org/officeDocument/2006/relationships/package" Target="../embeddings/Hoja_de_c_lculo_de_Microsoft_Excel6.xlsx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6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6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Imagen 30" descr="Un grupo de personas en una montaña&#10;&#10;Descripción generada automáticamente">
            <a:extLst>
              <a:ext uri="{FF2B5EF4-FFF2-40B4-BE49-F238E27FC236}">
                <a16:creationId xmlns:a16="http://schemas.microsoft.com/office/drawing/2014/main" id="{3B072A8B-F725-E348-ABE1-4EFB6B8F833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240"/>
          <a:stretch/>
        </p:blipFill>
        <p:spPr>
          <a:xfrm>
            <a:off x="0" y="-32558"/>
            <a:ext cx="12192000" cy="6337396"/>
          </a:xfrm>
          <a:prstGeom prst="rect">
            <a:avLst/>
          </a:prstGeom>
        </p:spPr>
      </p:pic>
      <p:sp>
        <p:nvSpPr>
          <p:cNvPr id="2" name="object 2"/>
          <p:cNvSpPr/>
          <p:nvPr/>
        </p:nvSpPr>
        <p:spPr>
          <a:xfrm>
            <a:off x="9012835" y="6271201"/>
            <a:ext cx="3179233" cy="582567"/>
          </a:xfrm>
          <a:custGeom>
            <a:avLst/>
            <a:gdLst/>
            <a:ahLst/>
            <a:cxnLst/>
            <a:rect l="l" t="t" r="r" b="b"/>
            <a:pathLst>
              <a:path w="4768850" h="281940">
                <a:moveTo>
                  <a:pt x="0" y="281937"/>
                </a:moveTo>
                <a:lnTo>
                  <a:pt x="4768748" y="281937"/>
                </a:lnTo>
                <a:lnTo>
                  <a:pt x="4768748" y="0"/>
                </a:lnTo>
                <a:lnTo>
                  <a:pt x="0" y="0"/>
                </a:lnTo>
                <a:lnTo>
                  <a:pt x="0" y="281937"/>
                </a:lnTo>
                <a:close/>
              </a:path>
            </a:pathLst>
          </a:custGeom>
          <a:solidFill>
            <a:srgbClr val="1C2046"/>
          </a:solidFill>
        </p:spPr>
        <p:txBody>
          <a:bodyPr wrap="square" lIns="0" tIns="0" rIns="0" bIns="0" rtlCol="0"/>
          <a:lstStyle/>
          <a:p>
            <a:endParaRPr sz="1200" dirty="0"/>
          </a:p>
        </p:txBody>
      </p:sp>
      <p:sp>
        <p:nvSpPr>
          <p:cNvPr id="3" name="object 3"/>
          <p:cNvSpPr/>
          <p:nvPr/>
        </p:nvSpPr>
        <p:spPr>
          <a:xfrm>
            <a:off x="5707384" y="6273800"/>
            <a:ext cx="3305810" cy="580034"/>
          </a:xfrm>
          <a:custGeom>
            <a:avLst/>
            <a:gdLst/>
            <a:ahLst/>
            <a:cxnLst/>
            <a:rect l="l" t="t" r="r" b="b"/>
            <a:pathLst>
              <a:path w="4958715" h="290829">
                <a:moveTo>
                  <a:pt x="0" y="290728"/>
                </a:moveTo>
                <a:lnTo>
                  <a:pt x="4958176" y="290728"/>
                </a:lnTo>
                <a:lnTo>
                  <a:pt x="4958176" y="0"/>
                </a:lnTo>
                <a:lnTo>
                  <a:pt x="0" y="0"/>
                </a:lnTo>
                <a:lnTo>
                  <a:pt x="0" y="290728"/>
                </a:lnTo>
                <a:close/>
              </a:path>
            </a:pathLst>
          </a:custGeom>
          <a:solidFill>
            <a:srgbClr val="DDDDDD"/>
          </a:solidFill>
        </p:spPr>
        <p:txBody>
          <a:bodyPr wrap="square" lIns="0" tIns="0" rIns="0" bIns="0" rtlCol="0"/>
          <a:lstStyle/>
          <a:p>
            <a:endParaRPr sz="1200" dirty="0"/>
          </a:p>
        </p:txBody>
      </p:sp>
      <p:sp>
        <p:nvSpPr>
          <p:cNvPr id="4" name="object 4"/>
          <p:cNvSpPr/>
          <p:nvPr/>
        </p:nvSpPr>
        <p:spPr>
          <a:xfrm>
            <a:off x="0" y="6271315"/>
            <a:ext cx="5707380" cy="582567"/>
          </a:xfrm>
          <a:custGeom>
            <a:avLst/>
            <a:gdLst/>
            <a:ahLst/>
            <a:cxnLst/>
            <a:rect l="l" t="t" r="r" b="b"/>
            <a:pathLst>
              <a:path w="8561070" h="292100">
                <a:moveTo>
                  <a:pt x="0" y="291927"/>
                </a:moveTo>
                <a:lnTo>
                  <a:pt x="8561075" y="291927"/>
                </a:lnTo>
                <a:lnTo>
                  <a:pt x="8561075" y="0"/>
                </a:lnTo>
                <a:lnTo>
                  <a:pt x="0" y="0"/>
                </a:lnTo>
                <a:lnTo>
                  <a:pt x="0" y="291927"/>
                </a:lnTo>
                <a:close/>
              </a:path>
            </a:pathLst>
          </a:custGeom>
          <a:solidFill>
            <a:srgbClr val="31CE39"/>
          </a:solidFill>
        </p:spPr>
        <p:txBody>
          <a:bodyPr wrap="square" lIns="0" tIns="0" rIns="0" bIns="0" rtlCol="0"/>
          <a:lstStyle/>
          <a:p>
            <a:endParaRPr sz="1200" dirty="0"/>
          </a:p>
        </p:txBody>
      </p:sp>
      <p:sp>
        <p:nvSpPr>
          <p:cNvPr id="10" name="Rectángulo 9">
            <a:extLst>
              <a:ext uri="{FF2B5EF4-FFF2-40B4-BE49-F238E27FC236}">
                <a16:creationId xmlns:a16="http://schemas.microsoft.com/office/drawing/2014/main" id="{D16B204E-2508-0B4A-8611-483BC0492A13}"/>
              </a:ext>
            </a:extLst>
          </p:cNvPr>
          <p:cNvSpPr/>
          <p:nvPr/>
        </p:nvSpPr>
        <p:spPr>
          <a:xfrm>
            <a:off x="0" y="3632994"/>
            <a:ext cx="12192000" cy="3220773"/>
          </a:xfrm>
          <a:prstGeom prst="rect">
            <a:avLst/>
          </a:prstGeom>
          <a:solidFill>
            <a:srgbClr val="1C20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sz="1200"/>
          </a:p>
        </p:txBody>
      </p:sp>
      <p:sp>
        <p:nvSpPr>
          <p:cNvPr id="33" name="Rectángulo 32">
            <a:extLst>
              <a:ext uri="{FF2B5EF4-FFF2-40B4-BE49-F238E27FC236}">
                <a16:creationId xmlns:a16="http://schemas.microsoft.com/office/drawing/2014/main" id="{945FCF77-0B3A-7845-B7C9-E0CA93CC66FB}"/>
              </a:ext>
            </a:extLst>
          </p:cNvPr>
          <p:cNvSpPr/>
          <p:nvPr/>
        </p:nvSpPr>
        <p:spPr>
          <a:xfrm>
            <a:off x="471948" y="2264300"/>
            <a:ext cx="11277600" cy="2670401"/>
          </a:xfrm>
          <a:prstGeom prst="rect">
            <a:avLst/>
          </a:prstGeom>
          <a:solidFill>
            <a:schemeClr val="bg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sz="1200"/>
          </a:p>
        </p:txBody>
      </p:sp>
      <p:sp>
        <p:nvSpPr>
          <p:cNvPr id="9" name="Rectángulo 8"/>
          <p:cNvSpPr/>
          <p:nvPr/>
        </p:nvSpPr>
        <p:spPr>
          <a:xfrm>
            <a:off x="368037" y="2376105"/>
            <a:ext cx="11455925" cy="850605"/>
          </a:xfrm>
          <a:prstGeom prst="rect">
            <a:avLst/>
          </a:prstGeom>
          <a:noFill/>
        </p:spPr>
        <p:txBody>
          <a:bodyPr wrap="square" lIns="0" tIns="0" rIns="0" bIns="0" rtlCol="0"/>
          <a:lstStyle/>
          <a:p>
            <a:pPr algn="ctr"/>
            <a:r>
              <a:rPr lang="es-CO" sz="4000" spc="-3" dirty="0">
                <a:solidFill>
                  <a:srgbClr val="31CE39"/>
                </a:solidFill>
                <a:latin typeface="Arial Black"/>
                <a:ea typeface="+mj-ea"/>
                <a:cs typeface="Arial Black"/>
              </a:rPr>
              <a:t>Secretaría Distrital de Movilidad</a:t>
            </a:r>
          </a:p>
        </p:txBody>
      </p:sp>
      <p:sp>
        <p:nvSpPr>
          <p:cNvPr id="16" name="Rectángulo 15">
            <a:extLst>
              <a:ext uri="{FF2B5EF4-FFF2-40B4-BE49-F238E27FC236}">
                <a16:creationId xmlns:a16="http://schemas.microsoft.com/office/drawing/2014/main" id="{7C317436-E883-944C-80C3-DC940040F89B}"/>
              </a:ext>
            </a:extLst>
          </p:cNvPr>
          <p:cNvSpPr/>
          <p:nvPr/>
        </p:nvSpPr>
        <p:spPr>
          <a:xfrm>
            <a:off x="715713" y="3600394"/>
            <a:ext cx="1079007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O" sz="3600" spc="-3" dirty="0">
                <a:solidFill>
                  <a:srgbClr val="1C2046"/>
                </a:solidFill>
                <a:latin typeface="Arial Black"/>
                <a:cs typeface="Arial Black"/>
              </a:rPr>
              <a:t>Ejecución Presupuestal</a:t>
            </a:r>
          </a:p>
          <a:p>
            <a:pPr algn="ctr"/>
            <a:r>
              <a:rPr lang="es-CO" sz="3600" spc="-3" dirty="0">
                <a:solidFill>
                  <a:srgbClr val="1C2046"/>
                </a:solidFill>
                <a:latin typeface="Arial Black"/>
                <a:cs typeface="Arial Black"/>
              </a:rPr>
              <a:t>2021</a:t>
            </a:r>
          </a:p>
        </p:txBody>
      </p:sp>
      <p:pic>
        <p:nvPicPr>
          <p:cNvPr id="15" name="Imagen 14" descr="Imagen que contiene dibujo&#10;&#10;Descripción generada automáticamente">
            <a:extLst>
              <a:ext uri="{FF2B5EF4-FFF2-40B4-BE49-F238E27FC236}">
                <a16:creationId xmlns:a16="http://schemas.microsoft.com/office/drawing/2014/main" id="{22F3949A-F2DE-C546-9CA1-A6A649C9DA5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464"/>
          <a:stretch/>
        </p:blipFill>
        <p:spPr>
          <a:xfrm>
            <a:off x="4410394" y="4971173"/>
            <a:ext cx="3317761" cy="20211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674397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/>
          <p:cNvSpPr/>
          <p:nvPr/>
        </p:nvSpPr>
        <p:spPr>
          <a:xfrm>
            <a:off x="11037774" y="0"/>
            <a:ext cx="1154226" cy="418890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ctángulo 9"/>
          <p:cNvSpPr/>
          <p:nvPr/>
        </p:nvSpPr>
        <p:spPr>
          <a:xfrm>
            <a:off x="0" y="6573328"/>
            <a:ext cx="12192000" cy="284672"/>
          </a:xfrm>
          <a:prstGeom prst="rect">
            <a:avLst/>
          </a:prstGeom>
          <a:solidFill>
            <a:srgbClr val="B0E40A"/>
          </a:solidFill>
          <a:ln>
            <a:solidFill>
              <a:srgbClr val="B0E40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1" name="Imagen 10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72930" y="5655983"/>
            <a:ext cx="2719070" cy="758825"/>
          </a:xfrm>
          <a:prstGeom prst="rect">
            <a:avLst/>
          </a:prstGeom>
        </p:spPr>
      </p:pic>
      <p:sp>
        <p:nvSpPr>
          <p:cNvPr id="7" name="object 2"/>
          <p:cNvSpPr/>
          <p:nvPr/>
        </p:nvSpPr>
        <p:spPr>
          <a:xfrm>
            <a:off x="1" y="0"/>
            <a:ext cx="12192000" cy="836244"/>
          </a:xfrm>
          <a:custGeom>
            <a:avLst/>
            <a:gdLst/>
            <a:ahLst/>
            <a:cxnLst/>
            <a:rect l="l" t="t" r="r" b="b"/>
            <a:pathLst>
              <a:path w="18285460" h="2118995">
                <a:moveTo>
                  <a:pt x="0" y="2118860"/>
                </a:moveTo>
                <a:lnTo>
                  <a:pt x="18285180" y="2118860"/>
                </a:lnTo>
                <a:lnTo>
                  <a:pt x="18285180" y="0"/>
                </a:lnTo>
                <a:lnTo>
                  <a:pt x="0" y="0"/>
                </a:lnTo>
                <a:lnTo>
                  <a:pt x="0" y="2118860"/>
                </a:lnTo>
                <a:close/>
              </a:path>
            </a:pathLst>
          </a:custGeom>
          <a:solidFill>
            <a:srgbClr val="1C2046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object 3"/>
          <p:cNvSpPr txBox="1">
            <a:spLocks/>
          </p:cNvSpPr>
          <p:nvPr/>
        </p:nvSpPr>
        <p:spPr>
          <a:xfrm>
            <a:off x="117475" y="24232"/>
            <a:ext cx="9789795" cy="787780"/>
          </a:xfrm>
          <a:prstGeom prst="rect">
            <a:avLst/>
          </a:prstGeom>
        </p:spPr>
        <p:txBody>
          <a:bodyPr vert="horz" wrap="square" lIns="0" tIns="12065" rIns="0" bIns="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2700" marR="5080" lvl="0" indent="0" algn="l" defTabSz="914400" rtl="0" eaLnBrk="1" fontAlgn="auto" latinLnBrk="0" hangingPunct="1">
              <a:lnSpc>
                <a:spcPct val="90000"/>
              </a:lnSpc>
              <a:spcBef>
                <a:spcPts val="95"/>
              </a:spcBef>
              <a:spcAft>
                <a:spcPts val="0"/>
              </a:spcAft>
              <a:buClrTx/>
              <a:buSzTx/>
              <a:buFontTx/>
              <a:buNone/>
              <a:tabLst>
                <a:tab pos="1028700" algn="l"/>
                <a:tab pos="1841500" algn="l"/>
                <a:tab pos="2491740" algn="l"/>
                <a:tab pos="3433445" algn="l"/>
                <a:tab pos="3710940" algn="l"/>
                <a:tab pos="4450080" algn="l"/>
                <a:tab pos="6245225" algn="l"/>
              </a:tabLst>
              <a:defRPr/>
            </a:pPr>
            <a:r>
              <a:rPr kumimoji="0" lang="es-CO" sz="2800" b="0" i="0" u="none" strike="noStrike" kern="1200" cap="none" spc="50" normalizeH="0" baseline="0" noProof="0" dirty="0">
                <a:ln>
                  <a:noFill/>
                </a:ln>
                <a:solidFill>
                  <a:prstClr val="white">
                    <a:lumMod val="85000"/>
                  </a:prstClr>
                </a:solidFill>
                <a:effectLst/>
                <a:uLnTx/>
                <a:uFillTx/>
                <a:latin typeface="Arial Black" panose="020B0A04020102020204" pitchFamily="34" charset="0"/>
                <a:ea typeface="+mj-ea"/>
                <a:cs typeface="+mj-cs"/>
              </a:rPr>
              <a:t>Reducción Presupuestal en Tramite – Presupuesto de Funcionamiento </a:t>
            </a:r>
            <a:endParaRPr kumimoji="0" lang="es-CO" sz="2000" b="0" i="0" u="none" strike="noStrike" kern="1200" cap="none" spc="50" normalizeH="0" baseline="0" noProof="0" dirty="0">
              <a:ln>
                <a:noFill/>
              </a:ln>
              <a:solidFill>
                <a:prstClr val="white">
                  <a:lumMod val="85000"/>
                </a:prstClr>
              </a:solidFill>
              <a:effectLst/>
              <a:uLnTx/>
              <a:uFillTx/>
              <a:latin typeface="Arial Black" panose="020B0A04020102020204" pitchFamily="34" charset="0"/>
              <a:ea typeface="+mj-ea"/>
              <a:cs typeface="+mj-cs"/>
            </a:endParaRPr>
          </a:p>
        </p:txBody>
      </p:sp>
      <p:graphicFrame>
        <p:nvGraphicFramePr>
          <p:cNvPr id="8" name="Tabla 7">
            <a:extLst>
              <a:ext uri="{FF2B5EF4-FFF2-40B4-BE49-F238E27FC236}">
                <a16:creationId xmlns:a16="http://schemas.microsoft.com/office/drawing/2014/main" id="{ADDFC604-01AD-4BDF-99D5-E5CF3636CA59}"/>
              </a:ext>
            </a:extLst>
          </p:cNvPr>
          <p:cNvGraphicFramePr>
            <a:graphicFrameLocks noGrp="1"/>
          </p:cNvGraphicFramePr>
          <p:nvPr/>
        </p:nvGraphicFramePr>
        <p:xfrm>
          <a:off x="3103419" y="2438400"/>
          <a:ext cx="5819864" cy="1893456"/>
        </p:xfrm>
        <a:graphic>
          <a:graphicData uri="http://schemas.openxmlformats.org/drawingml/2006/table">
            <a:tbl>
              <a:tblPr/>
              <a:tblGrid>
                <a:gridCol w="3456100">
                  <a:extLst>
                    <a:ext uri="{9D8B030D-6E8A-4147-A177-3AD203B41FA5}">
                      <a16:colId xmlns:a16="http://schemas.microsoft.com/office/drawing/2014/main" val="1352992463"/>
                    </a:ext>
                  </a:extLst>
                </a:gridCol>
                <a:gridCol w="1181882">
                  <a:extLst>
                    <a:ext uri="{9D8B030D-6E8A-4147-A177-3AD203B41FA5}">
                      <a16:colId xmlns:a16="http://schemas.microsoft.com/office/drawing/2014/main" val="3774021678"/>
                    </a:ext>
                  </a:extLst>
                </a:gridCol>
                <a:gridCol w="1181882">
                  <a:extLst>
                    <a:ext uri="{9D8B030D-6E8A-4147-A177-3AD203B41FA5}">
                      <a16:colId xmlns:a16="http://schemas.microsoft.com/office/drawing/2014/main" val="1613971240"/>
                    </a:ext>
                  </a:extLst>
                </a:gridCol>
              </a:tblGrid>
              <a:tr h="469494">
                <a:tc gridSpan="3">
                  <a:txBody>
                    <a:bodyPr/>
                    <a:lstStyle/>
                    <a:p>
                      <a:pPr algn="l" fontAlgn="b"/>
                      <a:r>
                        <a:rPr lang="es-419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REDUCCIÓN FUNCIONAMIENTO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419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 fontAlgn="b"/>
                      <a:endParaRPr lang="es-419" sz="2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06791175"/>
                  </a:ext>
                </a:extLst>
              </a:tr>
              <a:tr h="484974">
                <a:tc>
                  <a:txBody>
                    <a:bodyPr/>
                    <a:lstStyle/>
                    <a:p>
                      <a:pPr algn="l" fontAlgn="b"/>
                      <a:r>
                        <a:rPr lang="es-419" sz="2400" b="0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APROPIACIÓN INICIAL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419" sz="2400" b="0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72,785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s-419" sz="2400" b="0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56483039"/>
                  </a:ext>
                </a:extLst>
              </a:tr>
              <a:tr h="469494">
                <a:tc>
                  <a:txBody>
                    <a:bodyPr/>
                    <a:lstStyle/>
                    <a:p>
                      <a:pPr algn="l" fontAlgn="b"/>
                      <a:r>
                        <a:rPr lang="es-419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(-) Reducción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419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2,589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419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3,56%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72295109"/>
                  </a:ext>
                </a:extLst>
              </a:tr>
              <a:tr h="469494">
                <a:tc>
                  <a:txBody>
                    <a:bodyPr/>
                    <a:lstStyle/>
                    <a:p>
                      <a:pPr algn="l" fontAlgn="b"/>
                      <a:r>
                        <a:rPr lang="es-419" sz="2400" b="0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APROPIACIÓN FINAL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419" sz="2400" b="0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70,196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s-419" sz="2400" b="0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3109111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6442231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V="1">
            <a:off x="1" y="6649669"/>
            <a:ext cx="12191999" cy="191008"/>
          </a:xfrm>
          <a:prstGeom prst="rect">
            <a:avLst/>
          </a:prstGeom>
        </p:spPr>
      </p:pic>
      <p:sp>
        <p:nvSpPr>
          <p:cNvPr id="11" name="object 2"/>
          <p:cNvSpPr/>
          <p:nvPr/>
        </p:nvSpPr>
        <p:spPr>
          <a:xfrm>
            <a:off x="1" y="0"/>
            <a:ext cx="12192000" cy="785066"/>
          </a:xfrm>
          <a:custGeom>
            <a:avLst/>
            <a:gdLst/>
            <a:ahLst/>
            <a:cxnLst/>
            <a:rect l="l" t="t" r="r" b="b"/>
            <a:pathLst>
              <a:path w="18285460" h="2118995">
                <a:moveTo>
                  <a:pt x="0" y="2118860"/>
                </a:moveTo>
                <a:lnTo>
                  <a:pt x="18285180" y="2118860"/>
                </a:lnTo>
                <a:lnTo>
                  <a:pt x="18285180" y="0"/>
                </a:lnTo>
                <a:lnTo>
                  <a:pt x="0" y="0"/>
                </a:lnTo>
                <a:lnTo>
                  <a:pt x="0" y="2118860"/>
                </a:lnTo>
                <a:close/>
              </a:path>
            </a:pathLst>
          </a:custGeom>
          <a:solidFill>
            <a:srgbClr val="1C2046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object 3"/>
          <p:cNvSpPr txBox="1">
            <a:spLocks/>
          </p:cNvSpPr>
          <p:nvPr/>
        </p:nvSpPr>
        <p:spPr>
          <a:xfrm>
            <a:off x="219330" y="107150"/>
            <a:ext cx="9789795" cy="745204"/>
          </a:xfrm>
          <a:prstGeom prst="rect">
            <a:avLst/>
          </a:prstGeom>
        </p:spPr>
        <p:txBody>
          <a:bodyPr vert="horz" wrap="square" lIns="0" tIns="12065" rIns="0" bIns="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2700" marR="5080" lvl="0" indent="0" algn="l" defTabSz="914400" rtl="0" eaLnBrk="1" fontAlgn="auto" latinLnBrk="0" hangingPunct="1">
              <a:lnSpc>
                <a:spcPct val="90000"/>
              </a:lnSpc>
              <a:spcBef>
                <a:spcPts val="95"/>
              </a:spcBef>
              <a:spcAft>
                <a:spcPts val="0"/>
              </a:spcAft>
              <a:buClrTx/>
              <a:buSzTx/>
              <a:buFontTx/>
              <a:buNone/>
              <a:tabLst>
                <a:tab pos="1028700" algn="l"/>
                <a:tab pos="1841500" algn="l"/>
                <a:tab pos="2491740" algn="l"/>
                <a:tab pos="3433445" algn="l"/>
                <a:tab pos="3710940" algn="l"/>
                <a:tab pos="4450080" algn="l"/>
                <a:tab pos="6245225" algn="l"/>
              </a:tabLst>
              <a:defRPr/>
            </a:pPr>
            <a:r>
              <a:rPr kumimoji="0" lang="es-419" sz="2400" b="0" i="0" u="none" strike="noStrike" kern="1200" cap="none" spc="50" normalizeH="0" baseline="0" noProof="0" dirty="0">
                <a:ln>
                  <a:noFill/>
                </a:ln>
                <a:solidFill>
                  <a:prstClr val="white">
                    <a:lumMod val="85000"/>
                  </a:prstClr>
                </a:solidFill>
                <a:effectLst/>
                <a:uLnTx/>
                <a:uFillTx/>
                <a:latin typeface="Arial Black" panose="020B0A04020102020204" pitchFamily="34" charset="0"/>
                <a:ea typeface="+mj-ea"/>
                <a:cs typeface="+mj-cs"/>
              </a:rPr>
              <a:t>EJECUCIÓN POR PROYECTOS DE INVERSIÓN</a:t>
            </a:r>
          </a:p>
          <a:p>
            <a:pPr marL="12700" marR="5080" lvl="0" indent="0" algn="l" defTabSz="914400" rtl="0" eaLnBrk="1" fontAlgn="auto" latinLnBrk="0" hangingPunct="1">
              <a:lnSpc>
                <a:spcPct val="90000"/>
              </a:lnSpc>
              <a:spcBef>
                <a:spcPts val="95"/>
              </a:spcBef>
              <a:spcAft>
                <a:spcPts val="0"/>
              </a:spcAft>
              <a:buClrTx/>
              <a:buSzTx/>
              <a:buFontTx/>
              <a:buNone/>
              <a:tabLst>
                <a:tab pos="1028700" algn="l"/>
                <a:tab pos="1841500" algn="l"/>
                <a:tab pos="2491740" algn="l"/>
                <a:tab pos="3433445" algn="l"/>
                <a:tab pos="3710940" algn="l"/>
                <a:tab pos="4450080" algn="l"/>
                <a:tab pos="6245225" algn="l"/>
              </a:tabLst>
              <a:defRPr/>
            </a:pPr>
            <a:r>
              <a:rPr kumimoji="0" lang="es-CO" sz="2800" b="0" i="0" u="none" strike="noStrike" kern="1200" cap="none" spc="0" normalizeH="0" baseline="0" noProof="0" dirty="0">
                <a:ln>
                  <a:noFill/>
                </a:ln>
                <a:solidFill>
                  <a:srgbClr val="31CE39"/>
                </a:solidFill>
                <a:effectLst/>
                <a:uLnTx/>
                <a:uFillTx/>
                <a:latin typeface="Arial Black"/>
                <a:ea typeface="+mj-ea"/>
                <a:cs typeface="Arial Black"/>
              </a:rPr>
              <a:t>22-abr-2021</a:t>
            </a:r>
          </a:p>
        </p:txBody>
      </p:sp>
      <p:sp>
        <p:nvSpPr>
          <p:cNvPr id="9" name="CuadroTexto 8"/>
          <p:cNvSpPr txBox="1"/>
          <p:nvPr/>
        </p:nvSpPr>
        <p:spPr>
          <a:xfrm>
            <a:off x="1" y="6300354"/>
            <a:ext cx="25814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1400" b="0" i="0" u="none" strike="noStrike" kern="1200" cap="none" spc="0" normalizeH="0" baseline="0" noProof="0" dirty="0">
                <a:ln>
                  <a:noFill/>
                </a:ln>
                <a:solidFill>
                  <a:srgbClr val="3B383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Cifras en millones de pesos</a:t>
            </a:r>
          </a:p>
        </p:txBody>
      </p:sp>
      <p:graphicFrame>
        <p:nvGraphicFramePr>
          <p:cNvPr id="4" name="Tabla 3">
            <a:extLst>
              <a:ext uri="{FF2B5EF4-FFF2-40B4-BE49-F238E27FC236}">
                <a16:creationId xmlns:a16="http://schemas.microsoft.com/office/drawing/2014/main" id="{89C9D78D-EB75-4FC0-AFA7-FB4B70C24E7D}"/>
              </a:ext>
            </a:extLst>
          </p:cNvPr>
          <p:cNvGraphicFramePr>
            <a:graphicFrameLocks noGrp="1"/>
          </p:cNvGraphicFramePr>
          <p:nvPr/>
        </p:nvGraphicFramePr>
        <p:xfrm>
          <a:off x="567397" y="1512975"/>
          <a:ext cx="11057206" cy="3832049"/>
        </p:xfrm>
        <a:graphic>
          <a:graphicData uri="http://schemas.openxmlformats.org/drawingml/2006/table">
            <a:tbl>
              <a:tblPr/>
              <a:tblGrid>
                <a:gridCol w="1756672">
                  <a:extLst>
                    <a:ext uri="{9D8B030D-6E8A-4147-A177-3AD203B41FA5}">
                      <a16:colId xmlns:a16="http://schemas.microsoft.com/office/drawing/2014/main" val="3157445402"/>
                    </a:ext>
                  </a:extLst>
                </a:gridCol>
                <a:gridCol w="3518713">
                  <a:extLst>
                    <a:ext uri="{9D8B030D-6E8A-4147-A177-3AD203B41FA5}">
                      <a16:colId xmlns:a16="http://schemas.microsoft.com/office/drawing/2014/main" val="820580914"/>
                    </a:ext>
                  </a:extLst>
                </a:gridCol>
                <a:gridCol w="1125415">
                  <a:extLst>
                    <a:ext uri="{9D8B030D-6E8A-4147-A177-3AD203B41FA5}">
                      <a16:colId xmlns:a16="http://schemas.microsoft.com/office/drawing/2014/main" val="1437202211"/>
                    </a:ext>
                  </a:extLst>
                </a:gridCol>
                <a:gridCol w="1209822">
                  <a:extLst>
                    <a:ext uri="{9D8B030D-6E8A-4147-A177-3AD203B41FA5}">
                      <a16:colId xmlns:a16="http://schemas.microsoft.com/office/drawing/2014/main" val="3695911359"/>
                    </a:ext>
                  </a:extLst>
                </a:gridCol>
                <a:gridCol w="928467">
                  <a:extLst>
                    <a:ext uri="{9D8B030D-6E8A-4147-A177-3AD203B41FA5}">
                      <a16:colId xmlns:a16="http://schemas.microsoft.com/office/drawing/2014/main" val="3421626185"/>
                    </a:ext>
                  </a:extLst>
                </a:gridCol>
                <a:gridCol w="970671">
                  <a:extLst>
                    <a:ext uri="{9D8B030D-6E8A-4147-A177-3AD203B41FA5}">
                      <a16:colId xmlns:a16="http://schemas.microsoft.com/office/drawing/2014/main" val="1674169029"/>
                    </a:ext>
                  </a:extLst>
                </a:gridCol>
                <a:gridCol w="858129">
                  <a:extLst>
                    <a:ext uri="{9D8B030D-6E8A-4147-A177-3AD203B41FA5}">
                      <a16:colId xmlns:a16="http://schemas.microsoft.com/office/drawing/2014/main" val="2945948127"/>
                    </a:ext>
                  </a:extLst>
                </a:gridCol>
                <a:gridCol w="689317">
                  <a:extLst>
                    <a:ext uri="{9D8B030D-6E8A-4147-A177-3AD203B41FA5}">
                      <a16:colId xmlns:a16="http://schemas.microsoft.com/office/drawing/2014/main" val="4185897785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 fontAlgn="ctr"/>
                      <a:r>
                        <a:rPr lang="es-419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PROYECTO</a:t>
                      </a:r>
                    </a:p>
                  </a:txBody>
                  <a:tcPr marL="7525" marR="7525" marT="7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419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NOMBRE PROYECTO</a:t>
                      </a:r>
                    </a:p>
                  </a:txBody>
                  <a:tcPr marL="7525" marR="7525" marT="7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419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VIGENCIA</a:t>
                      </a:r>
                    </a:p>
                  </a:txBody>
                  <a:tcPr marL="7525" marR="7525" marT="7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419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EJECUCIÓN</a:t>
                      </a:r>
                    </a:p>
                  </a:txBody>
                  <a:tcPr marL="7525" marR="7525" marT="7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419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% EJE</a:t>
                      </a:r>
                    </a:p>
                  </a:txBody>
                  <a:tcPr marL="7525" marR="7525" marT="7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419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PASIVOS</a:t>
                      </a:r>
                    </a:p>
                  </a:txBody>
                  <a:tcPr marL="7525" marR="7525" marT="7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419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GIRO</a:t>
                      </a:r>
                    </a:p>
                  </a:txBody>
                  <a:tcPr marL="7525" marR="7525" marT="7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419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% GIRO</a:t>
                      </a:r>
                    </a:p>
                  </a:txBody>
                  <a:tcPr marL="7525" marR="7525" marT="7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59297734"/>
                  </a:ext>
                </a:extLst>
              </a:tr>
              <a:tr h="506609">
                <a:tc>
                  <a:txBody>
                    <a:bodyPr/>
                    <a:lstStyle/>
                    <a:p>
                      <a:pPr algn="ctr" fontAlgn="ctr"/>
                      <a:r>
                        <a:rPr lang="es-419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7716</a:t>
                      </a:r>
                    </a:p>
                  </a:txBody>
                  <a:tcPr marL="7525" marR="7525" marT="7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419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FORTALECIMIENTO Y EFECTIVIDAD INSTITUCIONAL DE LA GESTIÓN PÚBLICA DEL IDU</a:t>
                      </a:r>
                    </a:p>
                  </a:txBody>
                  <a:tcPr marL="7525" marR="7525" marT="7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419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144,941</a:t>
                      </a:r>
                    </a:p>
                  </a:txBody>
                  <a:tcPr marL="7525" marR="7525" marT="7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419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74,371</a:t>
                      </a:r>
                    </a:p>
                  </a:txBody>
                  <a:tcPr marL="7525" marR="7525" marT="7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419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51.3%</a:t>
                      </a:r>
                    </a:p>
                  </a:txBody>
                  <a:tcPr marL="7525" marR="7525" marT="7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419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2,811</a:t>
                      </a:r>
                    </a:p>
                  </a:txBody>
                  <a:tcPr marL="7525" marR="7525" marT="7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419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1,213</a:t>
                      </a:r>
                    </a:p>
                  </a:txBody>
                  <a:tcPr marL="7525" marR="7525" marT="7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419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43.2%</a:t>
                      </a:r>
                    </a:p>
                  </a:txBody>
                  <a:tcPr marL="7525" marR="7525" marT="7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043009"/>
                  </a:ext>
                </a:extLst>
              </a:tr>
              <a:tr h="340024">
                <a:tc>
                  <a:txBody>
                    <a:bodyPr/>
                    <a:lstStyle/>
                    <a:p>
                      <a:pPr algn="ctr" fontAlgn="ctr"/>
                      <a:r>
                        <a:rPr lang="es-419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7761</a:t>
                      </a:r>
                    </a:p>
                  </a:txBody>
                  <a:tcPr marL="7525" marR="7525" marT="7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419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INFRAES PARA ESPACIO PÚBLICO Y ÁREAS VERDES DE LA CIUDAD</a:t>
                      </a:r>
                    </a:p>
                  </a:txBody>
                  <a:tcPr marL="7525" marR="7525" marT="7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419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331,859</a:t>
                      </a:r>
                    </a:p>
                  </a:txBody>
                  <a:tcPr marL="7525" marR="7525" marT="7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419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16,771</a:t>
                      </a:r>
                    </a:p>
                  </a:txBody>
                  <a:tcPr marL="7525" marR="7525" marT="7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419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5.1%</a:t>
                      </a:r>
                    </a:p>
                  </a:txBody>
                  <a:tcPr marL="7525" marR="7525" marT="7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419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144,287</a:t>
                      </a:r>
                    </a:p>
                  </a:txBody>
                  <a:tcPr marL="7525" marR="7525" marT="7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419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15,641</a:t>
                      </a:r>
                    </a:p>
                  </a:txBody>
                  <a:tcPr marL="7525" marR="7525" marT="7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419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10.8%</a:t>
                      </a:r>
                    </a:p>
                  </a:txBody>
                  <a:tcPr marL="7525" marR="7525" marT="7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35716867"/>
                  </a:ext>
                </a:extLst>
              </a:tr>
              <a:tr h="506609">
                <a:tc>
                  <a:txBody>
                    <a:bodyPr/>
                    <a:lstStyle/>
                    <a:p>
                      <a:pPr algn="ctr" fontAlgn="ctr"/>
                      <a:r>
                        <a:rPr lang="es-419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7763</a:t>
                      </a:r>
                    </a:p>
                  </a:txBody>
                  <a:tcPr marL="7525" marR="7525" marT="7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419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CONSTRUCCIÓN DE VÍAS Y CICLOINFRAESTRUCTURA PARA LA MOVILIDAD SOSTENIBLE</a:t>
                      </a:r>
                    </a:p>
                  </a:txBody>
                  <a:tcPr marL="7525" marR="7525" marT="7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419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742,286</a:t>
                      </a:r>
                    </a:p>
                  </a:txBody>
                  <a:tcPr marL="7525" marR="7525" marT="7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419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15,862</a:t>
                      </a:r>
                    </a:p>
                  </a:txBody>
                  <a:tcPr marL="7525" marR="7525" marT="7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419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2.1%</a:t>
                      </a:r>
                    </a:p>
                  </a:txBody>
                  <a:tcPr marL="7525" marR="7525" marT="7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419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418,462</a:t>
                      </a:r>
                    </a:p>
                  </a:txBody>
                  <a:tcPr marL="7525" marR="7525" marT="7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419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78,124</a:t>
                      </a:r>
                    </a:p>
                  </a:txBody>
                  <a:tcPr marL="7525" marR="7525" marT="7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419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18.7%</a:t>
                      </a:r>
                    </a:p>
                  </a:txBody>
                  <a:tcPr marL="7525" marR="7525" marT="7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73834912"/>
                  </a:ext>
                </a:extLst>
              </a:tr>
              <a:tr h="506609">
                <a:tc>
                  <a:txBody>
                    <a:bodyPr/>
                    <a:lstStyle/>
                    <a:p>
                      <a:pPr algn="ctr" fontAlgn="ctr"/>
                      <a:r>
                        <a:rPr lang="es-419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7779</a:t>
                      </a:r>
                    </a:p>
                  </a:txBody>
                  <a:tcPr marL="7525" marR="7525" marT="7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419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CONSERVACIÓN DE VÍAS Y CICLOINFRAESTRUCTURA PARA LA MOVILIDAD SOSTENIBLE</a:t>
                      </a:r>
                    </a:p>
                  </a:txBody>
                  <a:tcPr marL="7525" marR="7525" marT="7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419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399,547</a:t>
                      </a:r>
                    </a:p>
                  </a:txBody>
                  <a:tcPr marL="7525" marR="7525" marT="7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419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1,941</a:t>
                      </a:r>
                    </a:p>
                  </a:txBody>
                  <a:tcPr marL="7525" marR="7525" marT="7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419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0.5%</a:t>
                      </a:r>
                    </a:p>
                  </a:txBody>
                  <a:tcPr marL="7525" marR="7525" marT="7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419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36,725</a:t>
                      </a:r>
                    </a:p>
                  </a:txBody>
                  <a:tcPr marL="7525" marR="7525" marT="7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419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10,252</a:t>
                      </a:r>
                    </a:p>
                  </a:txBody>
                  <a:tcPr marL="7525" marR="7525" marT="7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419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27.9%</a:t>
                      </a:r>
                    </a:p>
                  </a:txBody>
                  <a:tcPr marL="7525" marR="7525" marT="7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18701672"/>
                  </a:ext>
                </a:extLst>
              </a:tr>
              <a:tr h="673195">
                <a:tc>
                  <a:txBody>
                    <a:bodyPr/>
                    <a:lstStyle/>
                    <a:p>
                      <a:pPr algn="ctr" fontAlgn="ctr"/>
                      <a:r>
                        <a:rPr lang="es-419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7782</a:t>
                      </a:r>
                    </a:p>
                  </a:txBody>
                  <a:tcPr marL="7525" marR="7525" marT="7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419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INFRAESTRUCTURA PARA EL SISTEMA INTEGRADO DE TRANSPORTE PÚBLICO SOSTENIBLE</a:t>
                      </a:r>
                    </a:p>
                  </a:txBody>
                  <a:tcPr marL="7525" marR="7525" marT="7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419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203,931</a:t>
                      </a:r>
                    </a:p>
                  </a:txBody>
                  <a:tcPr marL="7525" marR="7525" marT="7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419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2,141</a:t>
                      </a:r>
                    </a:p>
                  </a:txBody>
                  <a:tcPr marL="7525" marR="7525" marT="7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419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1.0%</a:t>
                      </a:r>
                    </a:p>
                  </a:txBody>
                  <a:tcPr marL="7525" marR="7525" marT="7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419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6,690</a:t>
                      </a:r>
                    </a:p>
                  </a:txBody>
                  <a:tcPr marL="7525" marR="7525" marT="7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419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6,298</a:t>
                      </a:r>
                    </a:p>
                  </a:txBody>
                  <a:tcPr marL="7525" marR="7525" marT="7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419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94.1%</a:t>
                      </a:r>
                    </a:p>
                  </a:txBody>
                  <a:tcPr marL="7525" marR="7525" marT="7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94703248"/>
                  </a:ext>
                </a:extLst>
              </a:tr>
              <a:tr h="340024">
                <a:tc>
                  <a:txBody>
                    <a:bodyPr/>
                    <a:lstStyle/>
                    <a:p>
                      <a:pPr algn="ctr" fontAlgn="ctr"/>
                      <a:r>
                        <a:rPr lang="es-419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7786</a:t>
                      </a:r>
                    </a:p>
                  </a:txBody>
                  <a:tcPr marL="7525" marR="7525" marT="7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419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INSERCIÓN URBANA AL REGIOTRAM</a:t>
                      </a:r>
                    </a:p>
                  </a:txBody>
                  <a:tcPr marL="7525" marR="7525" marT="7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419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183,500</a:t>
                      </a:r>
                    </a:p>
                  </a:txBody>
                  <a:tcPr marL="7525" marR="7525" marT="7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419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7525" marR="7525" marT="7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419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0.0%</a:t>
                      </a:r>
                    </a:p>
                  </a:txBody>
                  <a:tcPr marL="7525" marR="7525" marT="7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419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7525" marR="7525" marT="7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419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7525" marR="7525" marT="7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419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0.0%</a:t>
                      </a:r>
                    </a:p>
                  </a:txBody>
                  <a:tcPr marL="7525" marR="7525" marT="7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17831211"/>
                  </a:ext>
                </a:extLst>
              </a:tr>
              <a:tr h="173439">
                <a:tc>
                  <a:txBody>
                    <a:bodyPr/>
                    <a:lstStyle/>
                    <a:p>
                      <a:pPr algn="ctr" fontAlgn="ctr"/>
                      <a:r>
                        <a:rPr lang="es-419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TOTAL</a:t>
                      </a:r>
                    </a:p>
                  </a:txBody>
                  <a:tcPr marL="7525" marR="7525" marT="7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419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525" marR="7525" marT="7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419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2,006,063</a:t>
                      </a:r>
                    </a:p>
                  </a:txBody>
                  <a:tcPr marL="7525" marR="7525" marT="7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419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111,086</a:t>
                      </a:r>
                    </a:p>
                  </a:txBody>
                  <a:tcPr marL="7525" marR="7525" marT="7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419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5.5%</a:t>
                      </a:r>
                    </a:p>
                  </a:txBody>
                  <a:tcPr marL="7525" marR="7525" marT="7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419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608,976</a:t>
                      </a:r>
                    </a:p>
                  </a:txBody>
                  <a:tcPr marL="7525" marR="7525" marT="7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419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111,529</a:t>
                      </a:r>
                    </a:p>
                  </a:txBody>
                  <a:tcPr marL="7525" marR="7525" marT="7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419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18.3%</a:t>
                      </a:r>
                    </a:p>
                  </a:txBody>
                  <a:tcPr marL="7525" marR="7525" marT="7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4054097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4520764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ángulo 9"/>
          <p:cNvSpPr/>
          <p:nvPr/>
        </p:nvSpPr>
        <p:spPr>
          <a:xfrm>
            <a:off x="0" y="6573328"/>
            <a:ext cx="12192000" cy="284672"/>
          </a:xfrm>
          <a:prstGeom prst="rect">
            <a:avLst/>
          </a:prstGeom>
          <a:solidFill>
            <a:srgbClr val="B0E40A"/>
          </a:solidFill>
          <a:ln>
            <a:solidFill>
              <a:srgbClr val="B0E40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CuadroTexto 17"/>
          <p:cNvSpPr txBox="1"/>
          <p:nvPr/>
        </p:nvSpPr>
        <p:spPr>
          <a:xfrm>
            <a:off x="10057577" y="6292735"/>
            <a:ext cx="228985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Cifras en millones de pesos</a:t>
            </a:r>
          </a:p>
        </p:txBody>
      </p:sp>
      <p:sp>
        <p:nvSpPr>
          <p:cNvPr id="12" name="object 2"/>
          <p:cNvSpPr/>
          <p:nvPr/>
        </p:nvSpPr>
        <p:spPr>
          <a:xfrm>
            <a:off x="1" y="0"/>
            <a:ext cx="12192000" cy="836244"/>
          </a:xfrm>
          <a:custGeom>
            <a:avLst/>
            <a:gdLst/>
            <a:ahLst/>
            <a:cxnLst/>
            <a:rect l="l" t="t" r="r" b="b"/>
            <a:pathLst>
              <a:path w="18285460" h="2118995">
                <a:moveTo>
                  <a:pt x="0" y="2118860"/>
                </a:moveTo>
                <a:lnTo>
                  <a:pt x="18285180" y="2118860"/>
                </a:lnTo>
                <a:lnTo>
                  <a:pt x="18285180" y="0"/>
                </a:lnTo>
                <a:lnTo>
                  <a:pt x="0" y="0"/>
                </a:lnTo>
                <a:lnTo>
                  <a:pt x="0" y="2118860"/>
                </a:lnTo>
                <a:close/>
              </a:path>
            </a:pathLst>
          </a:custGeom>
          <a:solidFill>
            <a:srgbClr val="1C2046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object 3"/>
          <p:cNvSpPr txBox="1">
            <a:spLocks/>
          </p:cNvSpPr>
          <p:nvPr/>
        </p:nvSpPr>
        <p:spPr>
          <a:xfrm>
            <a:off x="117475" y="29695"/>
            <a:ext cx="10552439" cy="720582"/>
          </a:xfrm>
          <a:prstGeom prst="rect">
            <a:avLst/>
          </a:prstGeom>
        </p:spPr>
        <p:txBody>
          <a:bodyPr vert="horz" wrap="square" lIns="0" tIns="12065" rIns="0" bIns="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2700" marR="5080" lvl="0" indent="0" algn="l" defTabSz="914400" rtl="0" eaLnBrk="1" fontAlgn="auto" latinLnBrk="0" hangingPunct="1">
              <a:lnSpc>
                <a:spcPct val="90000"/>
              </a:lnSpc>
              <a:spcBef>
                <a:spcPts val="95"/>
              </a:spcBef>
              <a:spcAft>
                <a:spcPts val="0"/>
              </a:spcAft>
              <a:buClrTx/>
              <a:buSzTx/>
              <a:buFontTx/>
              <a:buNone/>
              <a:tabLst>
                <a:tab pos="1028700" algn="l"/>
                <a:tab pos="1841500" algn="l"/>
                <a:tab pos="2491740" algn="l"/>
                <a:tab pos="3433445" algn="l"/>
                <a:tab pos="3710940" algn="l"/>
                <a:tab pos="4450080" algn="l"/>
                <a:tab pos="6245225" algn="l"/>
              </a:tabLst>
              <a:defRPr/>
            </a:pPr>
            <a:r>
              <a:rPr kumimoji="0" lang="es-CO" sz="2800" b="0" i="0" u="none" strike="noStrike" kern="1200" cap="none" spc="50" normalizeH="0" baseline="0" noProof="0" dirty="0">
                <a:ln>
                  <a:noFill/>
                </a:ln>
                <a:solidFill>
                  <a:prstClr val="white">
                    <a:lumMod val="85000"/>
                  </a:prstClr>
                </a:solidFill>
                <a:effectLst/>
                <a:uLnTx/>
                <a:uFillTx/>
                <a:latin typeface="Arial Black" panose="020B0A04020102020204" pitchFamily="34" charset="0"/>
                <a:ea typeface="+mj-ea"/>
                <a:cs typeface="+mj-cs"/>
              </a:rPr>
              <a:t>Ejecución Presupuestal IDU 2021 – Con reducción</a:t>
            </a:r>
          </a:p>
          <a:p>
            <a:pPr marL="12700" marR="508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>
                <a:tab pos="1028700" algn="l"/>
                <a:tab pos="1841500" algn="l"/>
                <a:tab pos="2491740" algn="l"/>
                <a:tab pos="3433445" algn="l"/>
                <a:tab pos="3710940" algn="l"/>
                <a:tab pos="4450080" algn="l"/>
                <a:tab pos="6245225" algn="l"/>
              </a:tabLst>
              <a:defRPr/>
            </a:pPr>
            <a:r>
              <a:rPr kumimoji="0" lang="es-CO" sz="2000" b="0" i="0" u="none" strike="noStrike" kern="1200" cap="none" spc="0" normalizeH="0" baseline="0" noProof="0" dirty="0">
                <a:ln>
                  <a:noFill/>
                </a:ln>
                <a:solidFill>
                  <a:srgbClr val="31CE39"/>
                </a:solidFill>
                <a:effectLst/>
                <a:uLnTx/>
                <a:uFillTx/>
                <a:latin typeface="Arial Black"/>
                <a:ea typeface="+mj-ea"/>
                <a:cs typeface="Arial Black"/>
              </a:rPr>
              <a:t>22-abr-2021</a:t>
            </a:r>
          </a:p>
        </p:txBody>
      </p:sp>
      <p:sp>
        <p:nvSpPr>
          <p:cNvPr id="30" name="CuadroTexto 29"/>
          <p:cNvSpPr txBox="1"/>
          <p:nvPr/>
        </p:nvSpPr>
        <p:spPr>
          <a:xfrm>
            <a:off x="190217" y="2402627"/>
            <a:ext cx="2072638" cy="15209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1800" b="1" i="0" u="none" strike="noStrike" kern="1200" cap="none" spc="0" normalizeH="0" baseline="0" noProof="0" dirty="0">
                <a:ln>
                  <a:noFill/>
                </a:ln>
                <a:solidFill>
                  <a:srgbClr val="44546A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Ejecución Presupuestal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1800" b="1" i="0" u="none" strike="noStrike" kern="1200" cap="none" spc="0" normalizeH="0" baseline="0" noProof="0" dirty="0">
                <a:ln>
                  <a:noFill/>
                </a:ln>
                <a:solidFill>
                  <a:srgbClr val="44546A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2021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sz="1800" b="1" i="0" u="none" strike="noStrike" kern="1200" cap="none" spc="0" normalizeH="0" baseline="0" noProof="0" dirty="0">
              <a:ln>
                <a:noFill/>
              </a:ln>
              <a:solidFill>
                <a:srgbClr val="44546A">
                  <a:lumMod val="50000"/>
                </a:srgb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12700" marR="508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>
                <a:tab pos="1028700" algn="l"/>
                <a:tab pos="1841500" algn="l"/>
                <a:tab pos="2491740" algn="l"/>
                <a:tab pos="3433445" algn="l"/>
                <a:tab pos="3710940" algn="l"/>
                <a:tab pos="4450080" algn="l"/>
                <a:tab pos="6245225" algn="l"/>
              </a:tabLst>
              <a:defRPr/>
            </a:pPr>
            <a:r>
              <a:rPr kumimoji="0" lang="es-CO" sz="2000" b="0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Arial Black"/>
                <a:ea typeface="+mn-ea"/>
                <a:cs typeface="Arial Black"/>
              </a:rPr>
              <a:t>9.04%</a:t>
            </a:r>
          </a:p>
        </p:txBody>
      </p:sp>
      <p:graphicFrame>
        <p:nvGraphicFramePr>
          <p:cNvPr id="19" name="Gráfico 18">
            <a:extLst>
              <a:ext uri="{FF2B5EF4-FFF2-40B4-BE49-F238E27FC236}">
                <a16:creationId xmlns:a16="http://schemas.microsoft.com/office/drawing/2014/main" id="{87CA6D21-CBFE-4315-AB4F-88046666CE5D}"/>
              </a:ext>
            </a:extLst>
          </p:cNvPr>
          <p:cNvGraphicFramePr>
            <a:graphicFrameLocks/>
          </p:cNvGraphicFramePr>
          <p:nvPr/>
        </p:nvGraphicFramePr>
        <p:xfrm>
          <a:off x="1594672" y="1587520"/>
          <a:ext cx="10597328" cy="420261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4" name="CuadroTexto 3"/>
          <p:cNvSpPr txBox="1"/>
          <p:nvPr/>
        </p:nvSpPr>
        <p:spPr>
          <a:xfrm>
            <a:off x="6096000" y="3295516"/>
            <a:ext cx="1174750" cy="381000"/>
          </a:xfrm>
          <a:prstGeom prst="rect">
            <a:avLst/>
          </a:prstGeom>
          <a:solidFill>
            <a:sysClr val="window" lastClr="FFFFFF"/>
          </a:solidFill>
          <a:ln w="9525" cmpd="sng">
            <a:noFill/>
          </a:ln>
          <a:effectLst/>
        </p:spPr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1600" b="0" i="0" u="none" strike="noStrike" kern="0" cap="none" spc="0" normalizeH="0" baseline="0" noProof="0" dirty="0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18.60%</a:t>
            </a:r>
          </a:p>
        </p:txBody>
      </p:sp>
      <p:sp>
        <p:nvSpPr>
          <p:cNvPr id="32" name="CuadroTexto 3">
            <a:extLst>
              <a:ext uri="{FF2B5EF4-FFF2-40B4-BE49-F238E27FC236}">
                <a16:creationId xmlns:a16="http://schemas.microsoft.com/office/drawing/2014/main" id="{76DA1AA0-1FD3-4E30-BF70-9F7DC993F778}"/>
              </a:ext>
            </a:extLst>
          </p:cNvPr>
          <p:cNvSpPr txBox="1"/>
          <p:nvPr/>
        </p:nvSpPr>
        <p:spPr>
          <a:xfrm>
            <a:off x="8346831" y="3923556"/>
            <a:ext cx="1174750" cy="381000"/>
          </a:xfrm>
          <a:prstGeom prst="rect">
            <a:avLst/>
          </a:prstGeom>
          <a:solidFill>
            <a:sysClr val="window" lastClr="FFFFFF"/>
          </a:solidFill>
          <a:ln w="9525" cmpd="sng">
            <a:noFill/>
          </a:ln>
          <a:effectLst/>
        </p:spPr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1600" b="0" i="0" u="none" strike="noStrike" kern="0" cap="none" spc="0" normalizeH="0" baseline="0" noProof="0" dirty="0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18.61%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sz="1600" b="0" i="0" u="none" strike="noStrike" kern="0" cap="none" spc="0" normalizeH="0" baseline="0" noProof="0" dirty="0">
              <a:ln>
                <a:noFill/>
              </a:ln>
              <a:solidFill>
                <a:srgbClr val="1F497D">
                  <a:lumMod val="50000"/>
                </a:srgbClr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+mn-cs"/>
            </a:endParaRPr>
          </a:p>
        </p:txBody>
      </p:sp>
      <p:sp>
        <p:nvSpPr>
          <p:cNvPr id="13" name="CuadroTexto 3">
            <a:extLst>
              <a:ext uri="{FF2B5EF4-FFF2-40B4-BE49-F238E27FC236}">
                <a16:creationId xmlns:a16="http://schemas.microsoft.com/office/drawing/2014/main" id="{3D871F8E-68B0-4D80-B5E3-C6F50E9D233A}"/>
              </a:ext>
            </a:extLst>
          </p:cNvPr>
          <p:cNvSpPr txBox="1"/>
          <p:nvPr/>
        </p:nvSpPr>
        <p:spPr>
          <a:xfrm>
            <a:off x="10516520" y="3307828"/>
            <a:ext cx="1174750" cy="381000"/>
          </a:xfrm>
          <a:prstGeom prst="rect">
            <a:avLst/>
          </a:prstGeom>
          <a:solidFill>
            <a:sysClr val="window" lastClr="FFFFFF"/>
          </a:solidFill>
          <a:ln w="9525" cmpd="sng">
            <a:noFill/>
          </a:ln>
          <a:effectLst/>
        </p:spPr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1600" b="0" i="0" u="none" strike="noStrike" kern="0" cap="none" spc="0" normalizeH="0" baseline="0" noProof="0" dirty="0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16.86%</a:t>
            </a:r>
          </a:p>
        </p:txBody>
      </p:sp>
      <p:sp>
        <p:nvSpPr>
          <p:cNvPr id="15" name="CuadroTexto 3">
            <a:extLst>
              <a:ext uri="{FF2B5EF4-FFF2-40B4-BE49-F238E27FC236}">
                <a16:creationId xmlns:a16="http://schemas.microsoft.com/office/drawing/2014/main" id="{5B28E3B5-5A79-407A-B562-F1228FFC0978}"/>
              </a:ext>
            </a:extLst>
          </p:cNvPr>
          <p:cNvSpPr txBox="1"/>
          <p:nvPr/>
        </p:nvSpPr>
        <p:spPr>
          <a:xfrm>
            <a:off x="3631648" y="1457210"/>
            <a:ext cx="1174750" cy="381000"/>
          </a:xfrm>
          <a:prstGeom prst="rect">
            <a:avLst/>
          </a:prstGeom>
          <a:solidFill>
            <a:sysClr val="window" lastClr="FFFFFF"/>
          </a:solidFill>
          <a:ln w="9525" cmpd="sng">
            <a:noFill/>
          </a:ln>
          <a:effectLst/>
        </p:spPr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1600" b="0" i="0" u="none" strike="noStrike" kern="0" cap="none" spc="0" normalizeH="0" baseline="0" noProof="0" dirty="0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5.93%</a:t>
            </a:r>
          </a:p>
        </p:txBody>
      </p:sp>
    </p:spTree>
    <p:extLst>
      <p:ext uri="{BB962C8B-B14F-4D97-AF65-F5344CB8AC3E}">
        <p14:creationId xmlns:p14="http://schemas.microsoft.com/office/powerpoint/2010/main" val="272013187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V="1">
            <a:off x="1" y="6649669"/>
            <a:ext cx="12191999" cy="191008"/>
          </a:xfrm>
          <a:prstGeom prst="rect">
            <a:avLst/>
          </a:prstGeom>
        </p:spPr>
      </p:pic>
      <p:sp>
        <p:nvSpPr>
          <p:cNvPr id="8" name="object 2"/>
          <p:cNvSpPr/>
          <p:nvPr/>
        </p:nvSpPr>
        <p:spPr>
          <a:xfrm>
            <a:off x="1" y="0"/>
            <a:ext cx="12192000" cy="785066"/>
          </a:xfrm>
          <a:custGeom>
            <a:avLst/>
            <a:gdLst/>
            <a:ahLst/>
            <a:cxnLst/>
            <a:rect l="l" t="t" r="r" b="b"/>
            <a:pathLst>
              <a:path w="18285460" h="2118995">
                <a:moveTo>
                  <a:pt x="0" y="2118860"/>
                </a:moveTo>
                <a:lnTo>
                  <a:pt x="18285180" y="2118860"/>
                </a:lnTo>
                <a:lnTo>
                  <a:pt x="18285180" y="0"/>
                </a:lnTo>
                <a:lnTo>
                  <a:pt x="0" y="0"/>
                </a:lnTo>
                <a:lnTo>
                  <a:pt x="0" y="2118860"/>
                </a:lnTo>
                <a:close/>
              </a:path>
            </a:pathLst>
          </a:custGeom>
          <a:solidFill>
            <a:srgbClr val="1C2046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object 3"/>
          <p:cNvSpPr txBox="1">
            <a:spLocks noGrp="1"/>
          </p:cNvSpPr>
          <p:nvPr>
            <p:ph type="title"/>
          </p:nvPr>
        </p:nvSpPr>
        <p:spPr>
          <a:xfrm>
            <a:off x="228566" y="423310"/>
            <a:ext cx="11578423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s-CO" sz="2400" dirty="0">
                <a:solidFill>
                  <a:srgbClr val="31CE39"/>
                </a:solidFill>
                <a:latin typeface="Arial Black"/>
                <a:ea typeface="+mn-ea"/>
                <a:cs typeface="Arial Black"/>
              </a:rPr>
              <a:t>Con Reducción</a:t>
            </a:r>
          </a:p>
        </p:txBody>
      </p:sp>
      <p:sp>
        <p:nvSpPr>
          <p:cNvPr id="11" name="object 3"/>
          <p:cNvSpPr txBox="1">
            <a:spLocks/>
          </p:cNvSpPr>
          <p:nvPr/>
        </p:nvSpPr>
        <p:spPr>
          <a:xfrm>
            <a:off x="228566" y="56170"/>
            <a:ext cx="9789795" cy="399981"/>
          </a:xfrm>
          <a:prstGeom prst="rect">
            <a:avLst/>
          </a:prstGeom>
        </p:spPr>
        <p:txBody>
          <a:bodyPr vert="horz" wrap="square" lIns="0" tIns="12065" rIns="0" bIns="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2700" marR="5080" lvl="0" indent="0" algn="l" defTabSz="914400" rtl="0" eaLnBrk="1" fontAlgn="auto" latinLnBrk="0" hangingPunct="1">
              <a:lnSpc>
                <a:spcPct val="90000"/>
              </a:lnSpc>
              <a:spcBef>
                <a:spcPts val="95"/>
              </a:spcBef>
              <a:spcAft>
                <a:spcPts val="0"/>
              </a:spcAft>
              <a:buClrTx/>
              <a:buSzTx/>
              <a:buFontTx/>
              <a:buNone/>
              <a:tabLst>
                <a:tab pos="1028700" algn="l"/>
                <a:tab pos="1841500" algn="l"/>
                <a:tab pos="2491740" algn="l"/>
                <a:tab pos="3433445" algn="l"/>
                <a:tab pos="3710940" algn="l"/>
                <a:tab pos="4450080" algn="l"/>
                <a:tab pos="6245225" algn="l"/>
              </a:tabLst>
              <a:defRPr/>
            </a:pPr>
            <a:r>
              <a:rPr kumimoji="0" lang="es-419" sz="2800" b="0" i="0" u="none" strike="noStrike" kern="1200" cap="none" spc="50" normalizeH="0" baseline="0" noProof="0" dirty="0">
                <a:ln>
                  <a:noFill/>
                </a:ln>
                <a:solidFill>
                  <a:prstClr val="white">
                    <a:lumMod val="85000"/>
                  </a:prstClr>
                </a:solidFill>
                <a:effectLst/>
                <a:uLnTx/>
                <a:uFillTx/>
                <a:latin typeface="Arial Black" panose="020B0A04020102020204" pitchFamily="34" charset="0"/>
                <a:ea typeface="+mj-ea"/>
                <a:cs typeface="+mj-cs"/>
              </a:rPr>
              <a:t>EJECUCIÓN POR PROYECTOS DE INVERSIÓN</a:t>
            </a:r>
          </a:p>
        </p:txBody>
      </p:sp>
      <p:sp>
        <p:nvSpPr>
          <p:cNvPr id="9" name="CuadroTexto 8"/>
          <p:cNvSpPr txBox="1"/>
          <p:nvPr/>
        </p:nvSpPr>
        <p:spPr>
          <a:xfrm>
            <a:off x="1" y="6300354"/>
            <a:ext cx="25814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1400" b="0" i="0" u="none" strike="noStrike" kern="1200" cap="none" spc="0" normalizeH="0" baseline="0" noProof="0" dirty="0">
                <a:ln>
                  <a:noFill/>
                </a:ln>
                <a:solidFill>
                  <a:srgbClr val="3B383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Cifras en millones de pesos</a:t>
            </a:r>
          </a:p>
        </p:txBody>
      </p:sp>
      <p:graphicFrame>
        <p:nvGraphicFramePr>
          <p:cNvPr id="4" name="Tabla 3">
            <a:extLst>
              <a:ext uri="{FF2B5EF4-FFF2-40B4-BE49-F238E27FC236}">
                <a16:creationId xmlns:a16="http://schemas.microsoft.com/office/drawing/2014/main" id="{9A6E6DEF-6319-4B35-BBE4-27F5B3D3AD26}"/>
              </a:ext>
            </a:extLst>
          </p:cNvPr>
          <p:cNvGraphicFramePr>
            <a:graphicFrameLocks noGrp="1"/>
          </p:cNvGraphicFramePr>
          <p:nvPr/>
        </p:nvGraphicFramePr>
        <p:xfrm>
          <a:off x="89986" y="1585340"/>
          <a:ext cx="11855582" cy="3687320"/>
        </p:xfrm>
        <a:graphic>
          <a:graphicData uri="http://schemas.openxmlformats.org/drawingml/2006/table">
            <a:tbl>
              <a:tblPr/>
              <a:tblGrid>
                <a:gridCol w="1708199">
                  <a:extLst>
                    <a:ext uri="{9D8B030D-6E8A-4147-A177-3AD203B41FA5}">
                      <a16:colId xmlns:a16="http://schemas.microsoft.com/office/drawing/2014/main" val="3583855782"/>
                    </a:ext>
                  </a:extLst>
                </a:gridCol>
                <a:gridCol w="3957598">
                  <a:extLst>
                    <a:ext uri="{9D8B030D-6E8A-4147-A177-3AD203B41FA5}">
                      <a16:colId xmlns:a16="http://schemas.microsoft.com/office/drawing/2014/main" val="4061761767"/>
                    </a:ext>
                  </a:extLst>
                </a:gridCol>
                <a:gridCol w="1322363">
                  <a:extLst>
                    <a:ext uri="{9D8B030D-6E8A-4147-A177-3AD203B41FA5}">
                      <a16:colId xmlns:a16="http://schemas.microsoft.com/office/drawing/2014/main" val="865074716"/>
                    </a:ext>
                  </a:extLst>
                </a:gridCol>
                <a:gridCol w="1252025">
                  <a:extLst>
                    <a:ext uri="{9D8B030D-6E8A-4147-A177-3AD203B41FA5}">
                      <a16:colId xmlns:a16="http://schemas.microsoft.com/office/drawing/2014/main" val="2508869076"/>
                    </a:ext>
                  </a:extLst>
                </a:gridCol>
                <a:gridCol w="900332">
                  <a:extLst>
                    <a:ext uri="{9D8B030D-6E8A-4147-A177-3AD203B41FA5}">
                      <a16:colId xmlns:a16="http://schemas.microsoft.com/office/drawing/2014/main" val="907298785"/>
                    </a:ext>
                  </a:extLst>
                </a:gridCol>
                <a:gridCol w="1041009">
                  <a:extLst>
                    <a:ext uri="{9D8B030D-6E8A-4147-A177-3AD203B41FA5}">
                      <a16:colId xmlns:a16="http://schemas.microsoft.com/office/drawing/2014/main" val="1791035592"/>
                    </a:ext>
                  </a:extLst>
                </a:gridCol>
                <a:gridCol w="815926">
                  <a:extLst>
                    <a:ext uri="{9D8B030D-6E8A-4147-A177-3AD203B41FA5}">
                      <a16:colId xmlns:a16="http://schemas.microsoft.com/office/drawing/2014/main" val="4254793647"/>
                    </a:ext>
                  </a:extLst>
                </a:gridCol>
                <a:gridCol w="858130">
                  <a:extLst>
                    <a:ext uri="{9D8B030D-6E8A-4147-A177-3AD203B41FA5}">
                      <a16:colId xmlns:a16="http://schemas.microsoft.com/office/drawing/2014/main" val="1386919928"/>
                    </a:ext>
                  </a:extLst>
                </a:gridCol>
              </a:tblGrid>
              <a:tr h="158035">
                <a:tc>
                  <a:txBody>
                    <a:bodyPr/>
                    <a:lstStyle/>
                    <a:p>
                      <a:pPr algn="ctr" fontAlgn="ctr"/>
                      <a:r>
                        <a:rPr lang="es-419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PROYECTO</a:t>
                      </a:r>
                    </a:p>
                  </a:txBody>
                  <a:tcPr marL="7525" marR="7525" marT="7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419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NOMBRE PROYECTO</a:t>
                      </a:r>
                    </a:p>
                  </a:txBody>
                  <a:tcPr marL="7525" marR="7525" marT="7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419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VIGENCIA</a:t>
                      </a:r>
                    </a:p>
                  </a:txBody>
                  <a:tcPr marL="7525" marR="7525" marT="7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419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EJECUCIÓN</a:t>
                      </a:r>
                    </a:p>
                  </a:txBody>
                  <a:tcPr marL="7525" marR="7525" marT="7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419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% EJE</a:t>
                      </a:r>
                    </a:p>
                  </a:txBody>
                  <a:tcPr marL="7525" marR="7525" marT="7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419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PASIVOS</a:t>
                      </a:r>
                    </a:p>
                  </a:txBody>
                  <a:tcPr marL="7525" marR="7525" marT="7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419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GIRO</a:t>
                      </a:r>
                    </a:p>
                  </a:txBody>
                  <a:tcPr marL="7525" marR="7525" marT="7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419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% GIRO</a:t>
                      </a:r>
                    </a:p>
                  </a:txBody>
                  <a:tcPr marL="7525" marR="7525" marT="7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12880470"/>
                  </a:ext>
                </a:extLst>
              </a:tr>
              <a:tr h="451529">
                <a:tc>
                  <a:txBody>
                    <a:bodyPr/>
                    <a:lstStyle/>
                    <a:p>
                      <a:pPr algn="ctr" fontAlgn="ctr"/>
                      <a:r>
                        <a:rPr lang="es-419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7716</a:t>
                      </a:r>
                    </a:p>
                  </a:txBody>
                  <a:tcPr marL="7525" marR="7525" marT="7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419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FORTALECIMIENTO Y EFECTIVIDAD INSTITUCIONAL DE LA GESTIÓN PÚBLICA DEL IDU</a:t>
                      </a:r>
                    </a:p>
                  </a:txBody>
                  <a:tcPr marL="7525" marR="7525" marT="7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419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144,941</a:t>
                      </a:r>
                    </a:p>
                  </a:txBody>
                  <a:tcPr marL="7525" marR="7525" marT="7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419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74,371</a:t>
                      </a:r>
                    </a:p>
                  </a:txBody>
                  <a:tcPr marL="7525" marR="7525" marT="7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419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51.3%</a:t>
                      </a:r>
                    </a:p>
                  </a:txBody>
                  <a:tcPr marL="7525" marR="7525" marT="7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419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2,811</a:t>
                      </a:r>
                    </a:p>
                  </a:txBody>
                  <a:tcPr marL="7525" marR="7525" marT="7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419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1,213</a:t>
                      </a:r>
                    </a:p>
                  </a:txBody>
                  <a:tcPr marL="7525" marR="7525" marT="7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419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43.2%</a:t>
                      </a:r>
                    </a:p>
                  </a:txBody>
                  <a:tcPr marL="7525" marR="7525" marT="7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74773753"/>
                  </a:ext>
                </a:extLst>
              </a:tr>
              <a:tr h="301019">
                <a:tc>
                  <a:txBody>
                    <a:bodyPr/>
                    <a:lstStyle/>
                    <a:p>
                      <a:pPr algn="ctr" fontAlgn="ctr"/>
                      <a:r>
                        <a:rPr lang="es-419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7761</a:t>
                      </a:r>
                    </a:p>
                  </a:txBody>
                  <a:tcPr marL="7525" marR="7525" marT="7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419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INFRAES PARA ESPACIO PÚBLICO Y ÁREAS VERDES DE LA CIUDAD</a:t>
                      </a:r>
                    </a:p>
                  </a:txBody>
                  <a:tcPr marL="7525" marR="7525" marT="7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419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274,904</a:t>
                      </a:r>
                    </a:p>
                  </a:txBody>
                  <a:tcPr marL="7525" marR="7525" marT="7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419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16,771</a:t>
                      </a:r>
                    </a:p>
                  </a:txBody>
                  <a:tcPr marL="7525" marR="7525" marT="7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419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6.1%</a:t>
                      </a:r>
                    </a:p>
                  </a:txBody>
                  <a:tcPr marL="7525" marR="7525" marT="7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419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144,287</a:t>
                      </a:r>
                    </a:p>
                  </a:txBody>
                  <a:tcPr marL="7525" marR="7525" marT="7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419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15,641</a:t>
                      </a:r>
                    </a:p>
                  </a:txBody>
                  <a:tcPr marL="7525" marR="7525" marT="7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419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10.8%</a:t>
                      </a:r>
                    </a:p>
                  </a:txBody>
                  <a:tcPr marL="7525" marR="7525" marT="7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96565358"/>
                  </a:ext>
                </a:extLst>
              </a:tr>
              <a:tr h="451529">
                <a:tc>
                  <a:txBody>
                    <a:bodyPr/>
                    <a:lstStyle/>
                    <a:p>
                      <a:pPr algn="ctr" fontAlgn="ctr"/>
                      <a:r>
                        <a:rPr lang="es-419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7763</a:t>
                      </a:r>
                    </a:p>
                  </a:txBody>
                  <a:tcPr marL="7525" marR="7525" marT="7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419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CONSTRUCCIÓN DE VÍAS Y CICLOINFRAESTRUCTURA PARA LA MOVILIDAD SOSTENIBLE</a:t>
                      </a:r>
                    </a:p>
                  </a:txBody>
                  <a:tcPr marL="7525" marR="7525" marT="7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419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741,699</a:t>
                      </a:r>
                    </a:p>
                  </a:txBody>
                  <a:tcPr marL="7525" marR="7525" marT="7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419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15,862</a:t>
                      </a:r>
                    </a:p>
                  </a:txBody>
                  <a:tcPr marL="7525" marR="7525" marT="7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419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2.1%</a:t>
                      </a:r>
                    </a:p>
                  </a:txBody>
                  <a:tcPr marL="7525" marR="7525" marT="7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419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418,462</a:t>
                      </a:r>
                    </a:p>
                  </a:txBody>
                  <a:tcPr marL="7525" marR="7525" marT="7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419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78,124</a:t>
                      </a:r>
                    </a:p>
                  </a:txBody>
                  <a:tcPr marL="7525" marR="7525" marT="7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419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18.7%</a:t>
                      </a:r>
                    </a:p>
                  </a:txBody>
                  <a:tcPr marL="7525" marR="7525" marT="7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29555468"/>
                  </a:ext>
                </a:extLst>
              </a:tr>
              <a:tr h="451529">
                <a:tc>
                  <a:txBody>
                    <a:bodyPr/>
                    <a:lstStyle/>
                    <a:p>
                      <a:pPr algn="ctr" fontAlgn="ctr"/>
                      <a:r>
                        <a:rPr lang="es-419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7779</a:t>
                      </a:r>
                    </a:p>
                  </a:txBody>
                  <a:tcPr marL="7525" marR="7525" marT="7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419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CONSERVACIÓN DE VÍAS Y CICLOINFRAESTRUCTURA PARA LA MOVILIDAD SOSTENIBLE</a:t>
                      </a:r>
                    </a:p>
                  </a:txBody>
                  <a:tcPr marL="7525" marR="7525" marT="7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419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335,816</a:t>
                      </a:r>
                    </a:p>
                  </a:txBody>
                  <a:tcPr marL="7525" marR="7525" marT="7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419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1,941</a:t>
                      </a:r>
                    </a:p>
                  </a:txBody>
                  <a:tcPr marL="7525" marR="7525" marT="7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419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0.6%</a:t>
                      </a:r>
                    </a:p>
                  </a:txBody>
                  <a:tcPr marL="7525" marR="7525" marT="7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419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36,725</a:t>
                      </a:r>
                    </a:p>
                  </a:txBody>
                  <a:tcPr marL="7525" marR="7525" marT="7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419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10,252</a:t>
                      </a:r>
                    </a:p>
                  </a:txBody>
                  <a:tcPr marL="7525" marR="7525" marT="7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419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27.9%</a:t>
                      </a:r>
                    </a:p>
                  </a:txBody>
                  <a:tcPr marL="7525" marR="7525" marT="7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86904604"/>
                  </a:ext>
                </a:extLst>
              </a:tr>
              <a:tr h="451529">
                <a:tc>
                  <a:txBody>
                    <a:bodyPr/>
                    <a:lstStyle/>
                    <a:p>
                      <a:pPr algn="ctr" fontAlgn="ctr"/>
                      <a:r>
                        <a:rPr lang="es-419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7782</a:t>
                      </a:r>
                    </a:p>
                  </a:txBody>
                  <a:tcPr marL="7525" marR="7525" marT="7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419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INFRAESTRUCTURA PARA EL SISTEMA INTEGRADO DE TRANSPORTE PÚBLICO SOSTENIBLE</a:t>
                      </a:r>
                    </a:p>
                  </a:txBody>
                  <a:tcPr marL="7525" marR="7525" marT="7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419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192,654</a:t>
                      </a:r>
                    </a:p>
                  </a:txBody>
                  <a:tcPr marL="7525" marR="7525" marT="7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419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2,141</a:t>
                      </a:r>
                    </a:p>
                  </a:txBody>
                  <a:tcPr marL="7525" marR="7525" marT="7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419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1.1%</a:t>
                      </a:r>
                    </a:p>
                  </a:txBody>
                  <a:tcPr marL="7525" marR="7525" marT="7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419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6,690</a:t>
                      </a:r>
                    </a:p>
                  </a:txBody>
                  <a:tcPr marL="7525" marR="7525" marT="7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419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6,298</a:t>
                      </a:r>
                    </a:p>
                  </a:txBody>
                  <a:tcPr marL="7525" marR="7525" marT="7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419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94.1%</a:t>
                      </a:r>
                    </a:p>
                  </a:txBody>
                  <a:tcPr marL="7525" marR="7525" marT="7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34073372"/>
                  </a:ext>
                </a:extLst>
              </a:tr>
              <a:tr h="152015">
                <a:tc>
                  <a:txBody>
                    <a:bodyPr/>
                    <a:lstStyle/>
                    <a:p>
                      <a:pPr algn="ctr" fontAlgn="ctr"/>
                      <a:r>
                        <a:rPr lang="es-419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7786</a:t>
                      </a:r>
                    </a:p>
                  </a:txBody>
                  <a:tcPr marL="7525" marR="7525" marT="7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419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INSERCIÓN URBANA AL REGIOTRAM</a:t>
                      </a:r>
                    </a:p>
                  </a:txBody>
                  <a:tcPr marL="7525" marR="7525" marT="7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419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183,500</a:t>
                      </a:r>
                    </a:p>
                  </a:txBody>
                  <a:tcPr marL="7525" marR="7525" marT="7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419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7525" marR="7525" marT="7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419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0.0%</a:t>
                      </a:r>
                    </a:p>
                  </a:txBody>
                  <a:tcPr marL="7525" marR="7525" marT="7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419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7525" marR="7525" marT="7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419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7525" marR="7525" marT="7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419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0.0%</a:t>
                      </a:r>
                    </a:p>
                  </a:txBody>
                  <a:tcPr marL="7525" marR="7525" marT="7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54855241"/>
                  </a:ext>
                </a:extLst>
              </a:tr>
              <a:tr h="158035">
                <a:tc>
                  <a:txBody>
                    <a:bodyPr/>
                    <a:lstStyle/>
                    <a:p>
                      <a:pPr algn="ctr" fontAlgn="ctr"/>
                      <a:r>
                        <a:rPr lang="es-419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TOTAL</a:t>
                      </a:r>
                    </a:p>
                  </a:txBody>
                  <a:tcPr marL="7525" marR="7525" marT="7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419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525" marR="7525" marT="7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419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1,873,513</a:t>
                      </a:r>
                    </a:p>
                  </a:txBody>
                  <a:tcPr marL="7525" marR="7525" marT="7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419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111,086</a:t>
                      </a:r>
                    </a:p>
                  </a:txBody>
                  <a:tcPr marL="7525" marR="7525" marT="7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419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5.9%</a:t>
                      </a:r>
                    </a:p>
                  </a:txBody>
                  <a:tcPr marL="7525" marR="7525" marT="7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419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608,976</a:t>
                      </a:r>
                    </a:p>
                  </a:txBody>
                  <a:tcPr marL="7525" marR="7525" marT="7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419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111,529</a:t>
                      </a:r>
                    </a:p>
                  </a:txBody>
                  <a:tcPr marL="7525" marR="7525" marT="7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419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18.3%</a:t>
                      </a:r>
                    </a:p>
                  </a:txBody>
                  <a:tcPr marL="7525" marR="7525" marT="7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7119473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5133377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Imagen 30" descr="Un grupo de personas en una montaña&#10;&#10;Descripción generada automáticamente">
            <a:extLst>
              <a:ext uri="{FF2B5EF4-FFF2-40B4-BE49-F238E27FC236}">
                <a16:creationId xmlns:a16="http://schemas.microsoft.com/office/drawing/2014/main" id="{3B072A8B-F725-E348-ABE1-4EFB6B8F833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240"/>
          <a:stretch/>
        </p:blipFill>
        <p:spPr>
          <a:xfrm>
            <a:off x="0" y="-32558"/>
            <a:ext cx="12192000" cy="6337396"/>
          </a:xfrm>
          <a:prstGeom prst="rect">
            <a:avLst/>
          </a:prstGeom>
        </p:spPr>
      </p:pic>
      <p:sp>
        <p:nvSpPr>
          <p:cNvPr id="2" name="object 2"/>
          <p:cNvSpPr/>
          <p:nvPr/>
        </p:nvSpPr>
        <p:spPr>
          <a:xfrm>
            <a:off x="9012835" y="6271201"/>
            <a:ext cx="3179233" cy="582567"/>
          </a:xfrm>
          <a:custGeom>
            <a:avLst/>
            <a:gdLst/>
            <a:ahLst/>
            <a:cxnLst/>
            <a:rect l="l" t="t" r="r" b="b"/>
            <a:pathLst>
              <a:path w="4768850" h="281940">
                <a:moveTo>
                  <a:pt x="0" y="281937"/>
                </a:moveTo>
                <a:lnTo>
                  <a:pt x="4768748" y="281937"/>
                </a:lnTo>
                <a:lnTo>
                  <a:pt x="4768748" y="0"/>
                </a:lnTo>
                <a:lnTo>
                  <a:pt x="0" y="0"/>
                </a:lnTo>
                <a:lnTo>
                  <a:pt x="0" y="281937"/>
                </a:lnTo>
                <a:close/>
              </a:path>
            </a:pathLst>
          </a:custGeom>
          <a:solidFill>
            <a:srgbClr val="1C2046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5707384" y="6273800"/>
            <a:ext cx="3305810" cy="580034"/>
          </a:xfrm>
          <a:custGeom>
            <a:avLst/>
            <a:gdLst/>
            <a:ahLst/>
            <a:cxnLst/>
            <a:rect l="l" t="t" r="r" b="b"/>
            <a:pathLst>
              <a:path w="4958715" h="290829">
                <a:moveTo>
                  <a:pt x="0" y="290728"/>
                </a:moveTo>
                <a:lnTo>
                  <a:pt x="4958176" y="290728"/>
                </a:lnTo>
                <a:lnTo>
                  <a:pt x="4958176" y="0"/>
                </a:lnTo>
                <a:lnTo>
                  <a:pt x="0" y="0"/>
                </a:lnTo>
                <a:lnTo>
                  <a:pt x="0" y="290728"/>
                </a:lnTo>
                <a:close/>
              </a:path>
            </a:pathLst>
          </a:custGeom>
          <a:solidFill>
            <a:srgbClr val="DDDDDD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0" y="6271315"/>
            <a:ext cx="5707380" cy="582567"/>
          </a:xfrm>
          <a:custGeom>
            <a:avLst/>
            <a:gdLst/>
            <a:ahLst/>
            <a:cxnLst/>
            <a:rect l="l" t="t" r="r" b="b"/>
            <a:pathLst>
              <a:path w="8561070" h="292100">
                <a:moveTo>
                  <a:pt x="0" y="291927"/>
                </a:moveTo>
                <a:lnTo>
                  <a:pt x="8561075" y="291927"/>
                </a:lnTo>
                <a:lnTo>
                  <a:pt x="8561075" y="0"/>
                </a:lnTo>
                <a:lnTo>
                  <a:pt x="0" y="0"/>
                </a:lnTo>
                <a:lnTo>
                  <a:pt x="0" y="291927"/>
                </a:lnTo>
                <a:close/>
              </a:path>
            </a:pathLst>
          </a:custGeom>
          <a:solidFill>
            <a:srgbClr val="31CE39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ctángulo 9">
            <a:extLst>
              <a:ext uri="{FF2B5EF4-FFF2-40B4-BE49-F238E27FC236}">
                <a16:creationId xmlns:a16="http://schemas.microsoft.com/office/drawing/2014/main" id="{D16B204E-2508-0B4A-8611-483BC0492A13}"/>
              </a:ext>
            </a:extLst>
          </p:cNvPr>
          <p:cNvSpPr/>
          <p:nvPr/>
        </p:nvSpPr>
        <p:spPr>
          <a:xfrm>
            <a:off x="0" y="3632994"/>
            <a:ext cx="12192000" cy="3220773"/>
          </a:xfrm>
          <a:prstGeom prst="rect">
            <a:avLst/>
          </a:prstGeom>
          <a:solidFill>
            <a:srgbClr val="1C20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3" name="Rectángulo 32">
            <a:extLst>
              <a:ext uri="{FF2B5EF4-FFF2-40B4-BE49-F238E27FC236}">
                <a16:creationId xmlns:a16="http://schemas.microsoft.com/office/drawing/2014/main" id="{945FCF77-0B3A-7845-B7C9-E0CA93CC66FB}"/>
              </a:ext>
            </a:extLst>
          </p:cNvPr>
          <p:cNvSpPr/>
          <p:nvPr/>
        </p:nvSpPr>
        <p:spPr>
          <a:xfrm>
            <a:off x="471948" y="2264300"/>
            <a:ext cx="11277600" cy="2670401"/>
          </a:xfrm>
          <a:prstGeom prst="rect">
            <a:avLst/>
          </a:prstGeom>
          <a:solidFill>
            <a:schemeClr val="bg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Rectángulo 8"/>
          <p:cNvSpPr/>
          <p:nvPr/>
        </p:nvSpPr>
        <p:spPr>
          <a:xfrm>
            <a:off x="14748" y="2476185"/>
            <a:ext cx="11455925" cy="850605"/>
          </a:xfrm>
          <a:prstGeom prst="rect">
            <a:avLst/>
          </a:prstGeom>
          <a:noFill/>
        </p:spPr>
        <p:txBody>
          <a:bodyPr wrap="square" lIns="0" tIns="0" rIns="0" bIns="0" rtlCol="0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4000" b="0" i="0" u="none" strike="noStrike" kern="1200" cap="none" spc="-3" normalizeH="0" baseline="0" noProof="0" dirty="0">
                <a:ln>
                  <a:noFill/>
                </a:ln>
                <a:solidFill>
                  <a:srgbClr val="31CE39"/>
                </a:solidFill>
                <a:effectLst/>
                <a:uLnTx/>
                <a:uFillTx/>
                <a:latin typeface="Arial Black"/>
                <a:ea typeface="+mn-ea"/>
                <a:cs typeface="Arial Black"/>
              </a:rPr>
              <a:t>Unidad de Mantenimiento Vial</a:t>
            </a:r>
          </a:p>
        </p:txBody>
      </p:sp>
      <p:sp>
        <p:nvSpPr>
          <p:cNvPr id="16" name="Rectángulo 15">
            <a:extLst>
              <a:ext uri="{FF2B5EF4-FFF2-40B4-BE49-F238E27FC236}">
                <a16:creationId xmlns:a16="http://schemas.microsoft.com/office/drawing/2014/main" id="{7C317436-E883-944C-80C3-DC940040F89B}"/>
              </a:ext>
            </a:extLst>
          </p:cNvPr>
          <p:cNvSpPr/>
          <p:nvPr/>
        </p:nvSpPr>
        <p:spPr>
          <a:xfrm>
            <a:off x="715713" y="3599500"/>
            <a:ext cx="1079007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3600" b="0" i="0" u="none" strike="noStrike" kern="1200" cap="none" spc="-3" normalizeH="0" baseline="0" noProof="0" dirty="0">
                <a:ln>
                  <a:noFill/>
                </a:ln>
                <a:solidFill>
                  <a:srgbClr val="1C2046"/>
                </a:solidFill>
                <a:effectLst/>
                <a:uLnTx/>
                <a:uFillTx/>
                <a:latin typeface="Arial Black"/>
                <a:ea typeface="+mn-ea"/>
                <a:cs typeface="Arial Black"/>
              </a:rPr>
              <a:t>Ejecución Presupuestal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3600" b="0" i="0" u="none" strike="noStrike" kern="1200" cap="none" spc="-3" normalizeH="0" baseline="0" noProof="0" dirty="0">
                <a:ln>
                  <a:noFill/>
                </a:ln>
                <a:solidFill>
                  <a:srgbClr val="1C2046"/>
                </a:solidFill>
                <a:effectLst/>
                <a:uLnTx/>
                <a:uFillTx/>
                <a:latin typeface="Arial Black"/>
                <a:ea typeface="+mn-ea"/>
                <a:cs typeface="Arial Black"/>
              </a:rPr>
              <a:t>2021</a:t>
            </a:r>
          </a:p>
        </p:txBody>
      </p:sp>
      <p:pic>
        <p:nvPicPr>
          <p:cNvPr id="15" name="Imagen 14" descr="Imagen que contiene dibujo&#10;&#10;Descripción generada automáticamente">
            <a:extLst>
              <a:ext uri="{FF2B5EF4-FFF2-40B4-BE49-F238E27FC236}">
                <a16:creationId xmlns:a16="http://schemas.microsoft.com/office/drawing/2014/main" id="{22F3949A-F2DE-C546-9CA1-A6A649C9DA5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464"/>
          <a:stretch/>
        </p:blipFill>
        <p:spPr>
          <a:xfrm>
            <a:off x="4410394" y="4971173"/>
            <a:ext cx="3317761" cy="20211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611780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ángulo 9"/>
          <p:cNvSpPr/>
          <p:nvPr/>
        </p:nvSpPr>
        <p:spPr>
          <a:xfrm>
            <a:off x="0" y="6573328"/>
            <a:ext cx="12192000" cy="284672"/>
          </a:xfrm>
          <a:prstGeom prst="rect">
            <a:avLst/>
          </a:prstGeom>
          <a:solidFill>
            <a:srgbClr val="B0E40A"/>
          </a:solidFill>
          <a:ln>
            <a:solidFill>
              <a:srgbClr val="B0E40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1" name="Imagen 10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225" y="5990498"/>
            <a:ext cx="1805940" cy="582431"/>
          </a:xfrm>
          <a:prstGeom prst="rect">
            <a:avLst/>
          </a:prstGeom>
        </p:spPr>
      </p:pic>
      <p:sp>
        <p:nvSpPr>
          <p:cNvPr id="18" name="CuadroTexto 17"/>
          <p:cNvSpPr txBox="1"/>
          <p:nvPr/>
        </p:nvSpPr>
        <p:spPr>
          <a:xfrm>
            <a:off x="9061784" y="-945585"/>
            <a:ext cx="542223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Cifras en millones de pesos</a:t>
            </a:r>
          </a:p>
        </p:txBody>
      </p:sp>
      <p:sp>
        <p:nvSpPr>
          <p:cNvPr id="14" name="CuadroTexto 3"/>
          <p:cNvSpPr txBox="1"/>
          <p:nvPr/>
        </p:nvSpPr>
        <p:spPr>
          <a:xfrm>
            <a:off x="3650348" y="5259359"/>
            <a:ext cx="1174750" cy="381000"/>
          </a:xfrm>
          <a:prstGeom prst="rect">
            <a:avLst/>
          </a:prstGeom>
          <a:solidFill>
            <a:sysClr val="window" lastClr="FFFFFF"/>
          </a:solidFill>
          <a:ln w="9525" cmpd="sng">
            <a:noFill/>
          </a:ln>
          <a:effectLst/>
        </p:spPr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1400" b="0" i="0" u="none" strike="noStrike" kern="0" cap="none" spc="0" normalizeH="0" baseline="0" noProof="0" dirty="0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18,48%</a:t>
            </a:r>
          </a:p>
        </p:txBody>
      </p:sp>
      <p:sp>
        <p:nvSpPr>
          <p:cNvPr id="16" name="CuadroTexto 4"/>
          <p:cNvSpPr txBox="1"/>
          <p:nvPr/>
        </p:nvSpPr>
        <p:spPr>
          <a:xfrm>
            <a:off x="6110426" y="3975794"/>
            <a:ext cx="1174750" cy="381000"/>
          </a:xfrm>
          <a:prstGeom prst="rect">
            <a:avLst/>
          </a:prstGeom>
          <a:solidFill>
            <a:sysClr val="window" lastClr="FFFFFF"/>
          </a:solidFill>
          <a:ln w="9525" cmpd="sng">
            <a:noFill/>
          </a:ln>
          <a:effectLst/>
        </p:spPr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1400" b="0" i="0" u="none" strike="noStrike" kern="0" cap="none" spc="0" normalizeH="0" baseline="0" noProof="0" dirty="0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41,32%</a:t>
            </a:r>
          </a:p>
        </p:txBody>
      </p:sp>
      <p:sp>
        <p:nvSpPr>
          <p:cNvPr id="19" name="CuadroTexto 5"/>
          <p:cNvSpPr txBox="1"/>
          <p:nvPr/>
        </p:nvSpPr>
        <p:spPr>
          <a:xfrm>
            <a:off x="8433417" y="5438999"/>
            <a:ext cx="738864" cy="375195"/>
          </a:xfrm>
          <a:prstGeom prst="rect">
            <a:avLst/>
          </a:prstGeom>
          <a:solidFill>
            <a:sysClr val="window" lastClr="FFFFFF"/>
          </a:solidFill>
          <a:ln w="9525" cmpd="sng">
            <a:noFill/>
          </a:ln>
          <a:effectLst/>
        </p:spPr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1400" b="0" i="0" u="none" strike="noStrike" kern="0" cap="none" spc="0" normalizeH="0" baseline="0" noProof="0" dirty="0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0%</a:t>
            </a:r>
          </a:p>
        </p:txBody>
      </p:sp>
      <p:sp>
        <p:nvSpPr>
          <p:cNvPr id="20" name="CuadroTexto 6"/>
          <p:cNvSpPr txBox="1"/>
          <p:nvPr/>
        </p:nvSpPr>
        <p:spPr>
          <a:xfrm>
            <a:off x="10715908" y="4736259"/>
            <a:ext cx="1016000" cy="333375"/>
          </a:xfrm>
          <a:prstGeom prst="rect">
            <a:avLst/>
          </a:prstGeom>
          <a:solidFill>
            <a:sysClr val="window" lastClr="FFFFFF"/>
          </a:solidFill>
          <a:ln w="9525" cmpd="sng">
            <a:noFill/>
          </a:ln>
          <a:effectLst/>
        </p:spPr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1400" b="0" i="0" u="none" strike="noStrike" kern="0" cap="none" spc="0" normalizeH="0" baseline="0" noProof="0" dirty="0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62,28%</a:t>
            </a:r>
          </a:p>
        </p:txBody>
      </p:sp>
      <p:sp>
        <p:nvSpPr>
          <p:cNvPr id="12" name="object 2"/>
          <p:cNvSpPr/>
          <p:nvPr/>
        </p:nvSpPr>
        <p:spPr>
          <a:xfrm>
            <a:off x="1" y="0"/>
            <a:ext cx="12192000" cy="836244"/>
          </a:xfrm>
          <a:custGeom>
            <a:avLst/>
            <a:gdLst/>
            <a:ahLst/>
            <a:cxnLst/>
            <a:rect l="l" t="t" r="r" b="b"/>
            <a:pathLst>
              <a:path w="18285460" h="2118995">
                <a:moveTo>
                  <a:pt x="0" y="2118860"/>
                </a:moveTo>
                <a:lnTo>
                  <a:pt x="18285180" y="2118860"/>
                </a:lnTo>
                <a:lnTo>
                  <a:pt x="18285180" y="0"/>
                </a:lnTo>
                <a:lnTo>
                  <a:pt x="0" y="0"/>
                </a:lnTo>
                <a:lnTo>
                  <a:pt x="0" y="2118860"/>
                </a:lnTo>
                <a:close/>
              </a:path>
            </a:pathLst>
          </a:custGeom>
          <a:solidFill>
            <a:srgbClr val="1C2046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object 3"/>
          <p:cNvSpPr txBox="1">
            <a:spLocks/>
          </p:cNvSpPr>
          <p:nvPr/>
        </p:nvSpPr>
        <p:spPr>
          <a:xfrm>
            <a:off x="117475" y="57831"/>
            <a:ext cx="9789795" cy="720582"/>
          </a:xfrm>
          <a:prstGeom prst="rect">
            <a:avLst/>
          </a:prstGeom>
        </p:spPr>
        <p:txBody>
          <a:bodyPr vert="horz" wrap="square" lIns="0" tIns="12065" rIns="0" bIns="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2700" marR="5080" lvl="0" indent="0" algn="l" defTabSz="914400" rtl="0" eaLnBrk="1" fontAlgn="auto" latinLnBrk="0" hangingPunct="1">
              <a:lnSpc>
                <a:spcPct val="90000"/>
              </a:lnSpc>
              <a:spcBef>
                <a:spcPts val="95"/>
              </a:spcBef>
              <a:spcAft>
                <a:spcPts val="0"/>
              </a:spcAft>
              <a:buClrTx/>
              <a:buSzTx/>
              <a:buFontTx/>
              <a:buNone/>
              <a:tabLst>
                <a:tab pos="1028700" algn="l"/>
                <a:tab pos="1841500" algn="l"/>
                <a:tab pos="2491740" algn="l"/>
                <a:tab pos="3433445" algn="l"/>
                <a:tab pos="3710940" algn="l"/>
                <a:tab pos="4450080" algn="l"/>
                <a:tab pos="6245225" algn="l"/>
              </a:tabLst>
              <a:defRPr/>
            </a:pPr>
            <a:r>
              <a:rPr kumimoji="0" lang="es-CO" sz="2800" b="0" i="0" u="none" strike="noStrike" kern="1200" cap="none" spc="50" normalizeH="0" baseline="0" noProof="0" dirty="0">
                <a:ln>
                  <a:noFill/>
                </a:ln>
                <a:solidFill>
                  <a:prstClr val="white">
                    <a:lumMod val="85000"/>
                  </a:prstClr>
                </a:solidFill>
                <a:effectLst/>
                <a:uLnTx/>
                <a:uFillTx/>
                <a:latin typeface="Arial Black" panose="020B0A04020102020204" pitchFamily="34" charset="0"/>
                <a:ea typeface="+mj-ea"/>
                <a:cs typeface="+mj-cs"/>
              </a:rPr>
              <a:t>Ejecución Presupuestal UMV 2021</a:t>
            </a:r>
          </a:p>
          <a:p>
            <a:pPr marL="12700" marR="508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>
                <a:tab pos="1028700" algn="l"/>
                <a:tab pos="1841500" algn="l"/>
                <a:tab pos="2491740" algn="l"/>
                <a:tab pos="3433445" algn="l"/>
                <a:tab pos="3710940" algn="l"/>
                <a:tab pos="4450080" algn="l"/>
                <a:tab pos="6245225" algn="l"/>
              </a:tabLst>
              <a:defRPr/>
            </a:pPr>
            <a:r>
              <a:rPr kumimoji="0" lang="es-CO" sz="2000" b="0" i="0" u="none" strike="noStrike" kern="1200" cap="none" spc="0" normalizeH="0" baseline="0" noProof="0" dirty="0">
                <a:ln>
                  <a:noFill/>
                </a:ln>
                <a:solidFill>
                  <a:srgbClr val="31CE39"/>
                </a:solidFill>
                <a:effectLst/>
                <a:uLnTx/>
                <a:uFillTx/>
                <a:latin typeface="Arial Black"/>
                <a:ea typeface="+mj-ea"/>
                <a:cs typeface="Arial Black"/>
              </a:rPr>
              <a:t>23 de abril de 2021</a:t>
            </a:r>
          </a:p>
        </p:txBody>
      </p:sp>
      <p:sp>
        <p:nvSpPr>
          <p:cNvPr id="25" name="CuadroTexto 24"/>
          <p:cNvSpPr txBox="1"/>
          <p:nvPr/>
        </p:nvSpPr>
        <p:spPr>
          <a:xfrm>
            <a:off x="9816523" y="794072"/>
            <a:ext cx="30848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Cifras en millones de pesos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Fuente: </a:t>
            </a:r>
            <a:r>
              <a:rPr kumimoji="0" lang="es-MX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BogData</a:t>
            </a:r>
            <a:endParaRPr kumimoji="0" lang="es-MX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graphicFrame>
        <p:nvGraphicFramePr>
          <p:cNvPr id="15" name="Gráfico 14"/>
          <p:cNvGraphicFramePr>
            <a:graphicFrameLocks/>
          </p:cNvGraphicFramePr>
          <p:nvPr/>
        </p:nvGraphicFramePr>
        <p:xfrm>
          <a:off x="1760099" y="1972116"/>
          <a:ext cx="10390909" cy="45468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3" name="Rectángulo 22">
            <a:extLst>
              <a:ext uri="{FF2B5EF4-FFF2-40B4-BE49-F238E27FC236}">
                <a16:creationId xmlns:a16="http://schemas.microsoft.com/office/drawing/2014/main" id="{5662E5D8-8DCD-4F67-BB43-D4046CC715BF}"/>
              </a:ext>
            </a:extLst>
          </p:cNvPr>
          <p:cNvSpPr/>
          <p:nvPr/>
        </p:nvSpPr>
        <p:spPr>
          <a:xfrm>
            <a:off x="9962723" y="1920240"/>
            <a:ext cx="271722" cy="271722"/>
          </a:xfrm>
          <a:prstGeom prst="rect">
            <a:avLst/>
          </a:prstGeom>
          <a:solidFill>
            <a:srgbClr val="1F4E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sz="1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" name="Rectángulo 23">
            <a:extLst>
              <a:ext uri="{FF2B5EF4-FFF2-40B4-BE49-F238E27FC236}">
                <a16:creationId xmlns:a16="http://schemas.microsoft.com/office/drawing/2014/main" id="{DAC116B2-DF4B-45C8-84A0-2B51516EB69A}"/>
              </a:ext>
            </a:extLst>
          </p:cNvPr>
          <p:cNvSpPr/>
          <p:nvPr/>
        </p:nvSpPr>
        <p:spPr>
          <a:xfrm>
            <a:off x="9962723" y="2352303"/>
            <a:ext cx="271722" cy="271722"/>
          </a:xfrm>
          <a:prstGeom prst="rect">
            <a:avLst/>
          </a:prstGeom>
          <a:solidFill>
            <a:srgbClr val="5482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sz="1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6" name="Rectángulo 25">
            <a:extLst>
              <a:ext uri="{FF2B5EF4-FFF2-40B4-BE49-F238E27FC236}">
                <a16:creationId xmlns:a16="http://schemas.microsoft.com/office/drawing/2014/main" id="{2EFB003C-DE8F-49DD-9015-3E5F7DEC5637}"/>
              </a:ext>
            </a:extLst>
          </p:cNvPr>
          <p:cNvSpPr/>
          <p:nvPr/>
        </p:nvSpPr>
        <p:spPr>
          <a:xfrm>
            <a:off x="9981545" y="2796423"/>
            <a:ext cx="271722" cy="271722"/>
          </a:xfrm>
          <a:prstGeom prst="rect">
            <a:avLst/>
          </a:prstGeom>
          <a:solidFill>
            <a:srgbClr val="A5A5A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7" name="CuadroTexto 26">
            <a:extLst>
              <a:ext uri="{FF2B5EF4-FFF2-40B4-BE49-F238E27FC236}">
                <a16:creationId xmlns:a16="http://schemas.microsoft.com/office/drawing/2014/main" id="{621D6E64-2C4F-4B80-A235-60B5C3AF4EB3}"/>
              </a:ext>
            </a:extLst>
          </p:cNvPr>
          <p:cNvSpPr txBox="1"/>
          <p:nvPr/>
        </p:nvSpPr>
        <p:spPr>
          <a:xfrm>
            <a:off x="10391087" y="1888287"/>
            <a:ext cx="184366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Apropiación Inicial</a:t>
            </a:r>
          </a:p>
        </p:txBody>
      </p:sp>
      <p:sp>
        <p:nvSpPr>
          <p:cNvPr id="28" name="CuadroTexto 27">
            <a:extLst>
              <a:ext uri="{FF2B5EF4-FFF2-40B4-BE49-F238E27FC236}">
                <a16:creationId xmlns:a16="http://schemas.microsoft.com/office/drawing/2014/main" id="{19A3B39B-7283-4803-A095-B825D37D3552}"/>
              </a:ext>
            </a:extLst>
          </p:cNvPr>
          <p:cNvSpPr txBox="1"/>
          <p:nvPr/>
        </p:nvSpPr>
        <p:spPr>
          <a:xfrm>
            <a:off x="10400283" y="2303316"/>
            <a:ext cx="218326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Compromisos</a:t>
            </a:r>
          </a:p>
        </p:txBody>
      </p:sp>
      <p:sp>
        <p:nvSpPr>
          <p:cNvPr id="29" name="CuadroTexto 28">
            <a:extLst>
              <a:ext uri="{FF2B5EF4-FFF2-40B4-BE49-F238E27FC236}">
                <a16:creationId xmlns:a16="http://schemas.microsoft.com/office/drawing/2014/main" id="{53196CC8-9606-4987-B568-3B4A3F346284}"/>
              </a:ext>
            </a:extLst>
          </p:cNvPr>
          <p:cNvSpPr txBox="1"/>
          <p:nvPr/>
        </p:nvSpPr>
        <p:spPr>
          <a:xfrm>
            <a:off x="10419049" y="2766586"/>
            <a:ext cx="160971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Giros</a:t>
            </a:r>
          </a:p>
        </p:txBody>
      </p:sp>
      <p:sp>
        <p:nvSpPr>
          <p:cNvPr id="31" name="Rectángulo 30"/>
          <p:cNvSpPr/>
          <p:nvPr/>
        </p:nvSpPr>
        <p:spPr>
          <a:xfrm>
            <a:off x="605314" y="981459"/>
            <a:ext cx="7828103" cy="726097"/>
          </a:xfrm>
          <a:prstGeom prst="rect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2" name="CuadroTexto 31">
            <a:extLst>
              <a:ext uri="{FF2B5EF4-FFF2-40B4-BE49-F238E27FC236}">
                <a16:creationId xmlns:a16="http://schemas.microsoft.com/office/drawing/2014/main" id="{8ED91CAA-619E-4B89-8520-E97895C54C90}"/>
              </a:ext>
            </a:extLst>
          </p:cNvPr>
          <p:cNvSpPr txBox="1"/>
          <p:nvPr/>
        </p:nvSpPr>
        <p:spPr>
          <a:xfrm>
            <a:off x="5036163" y="1203396"/>
            <a:ext cx="107426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000" b="1" i="0" u="none" strike="noStrike" kern="1200" cap="none" spc="0" normalizeH="0" baseline="0" noProof="0" dirty="0">
                <a:ln>
                  <a:noFill/>
                </a:ln>
                <a:solidFill>
                  <a:srgbClr val="1F4E7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36,13%</a:t>
            </a:r>
            <a:endParaRPr kumimoji="0" lang="es-CO" sz="2000" b="1" i="0" u="none" strike="noStrike" kern="1200" cap="none" spc="0" normalizeH="0" baseline="0" noProof="0" dirty="0">
              <a:ln>
                <a:noFill/>
              </a:ln>
              <a:solidFill>
                <a:srgbClr val="1F4E79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3" name="CuadroTexto 32">
            <a:extLst>
              <a:ext uri="{FF2B5EF4-FFF2-40B4-BE49-F238E27FC236}">
                <a16:creationId xmlns:a16="http://schemas.microsoft.com/office/drawing/2014/main" id="{BC6E69FE-3B47-4498-A05F-2D553DABDBAA}"/>
              </a:ext>
            </a:extLst>
          </p:cNvPr>
          <p:cNvSpPr txBox="1"/>
          <p:nvPr/>
        </p:nvSpPr>
        <p:spPr>
          <a:xfrm>
            <a:off x="3086657" y="1023118"/>
            <a:ext cx="2004359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Total Compromisos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$59.215</a:t>
            </a:r>
            <a:endParaRPr kumimoji="0" lang="es-CO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4" name="CuadroTexto 33">
            <a:extLst>
              <a:ext uri="{FF2B5EF4-FFF2-40B4-BE49-F238E27FC236}">
                <a16:creationId xmlns:a16="http://schemas.microsoft.com/office/drawing/2014/main" id="{BC6E69FE-3B47-4498-A05F-2D553DABDBAA}"/>
              </a:ext>
            </a:extLst>
          </p:cNvPr>
          <p:cNvSpPr txBox="1"/>
          <p:nvPr/>
        </p:nvSpPr>
        <p:spPr>
          <a:xfrm>
            <a:off x="6022592" y="1042973"/>
            <a:ext cx="1571991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Total Giros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$10.933</a:t>
            </a:r>
            <a:endParaRPr kumimoji="0" lang="es-CO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5" name="CuadroTexto 34">
            <a:extLst>
              <a:ext uri="{FF2B5EF4-FFF2-40B4-BE49-F238E27FC236}">
                <a16:creationId xmlns:a16="http://schemas.microsoft.com/office/drawing/2014/main" id="{8ED91CAA-619E-4B89-8520-E97895C54C90}"/>
              </a:ext>
            </a:extLst>
          </p:cNvPr>
          <p:cNvSpPr txBox="1"/>
          <p:nvPr/>
        </p:nvSpPr>
        <p:spPr>
          <a:xfrm>
            <a:off x="7566893" y="1178187"/>
            <a:ext cx="87637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000" b="1" i="0" u="none" strike="noStrike" kern="1200" cap="none" spc="0" normalizeH="0" baseline="0" noProof="0" dirty="0">
                <a:ln>
                  <a:noFill/>
                </a:ln>
                <a:solidFill>
                  <a:srgbClr val="1F4E7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6,67%</a:t>
            </a:r>
            <a:endParaRPr kumimoji="0" lang="es-CO" sz="2000" b="1" i="0" u="none" strike="noStrike" kern="1200" cap="none" spc="0" normalizeH="0" baseline="0" noProof="0" dirty="0">
              <a:ln>
                <a:noFill/>
              </a:ln>
              <a:solidFill>
                <a:srgbClr val="1F4E79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6" name="CuadroTexto 35">
            <a:extLst>
              <a:ext uri="{FF2B5EF4-FFF2-40B4-BE49-F238E27FC236}">
                <a16:creationId xmlns:a16="http://schemas.microsoft.com/office/drawing/2014/main" id="{BC6E69FE-3B47-4498-A05F-2D553DABDBAA}"/>
              </a:ext>
            </a:extLst>
          </p:cNvPr>
          <p:cNvSpPr txBox="1"/>
          <p:nvPr/>
        </p:nvSpPr>
        <p:spPr>
          <a:xfrm>
            <a:off x="605314" y="1009036"/>
            <a:ext cx="2536196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Total Apropiación Inicial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$163.886</a:t>
            </a:r>
            <a:endParaRPr kumimoji="0" lang="es-CO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8328174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ángulo 9"/>
          <p:cNvSpPr/>
          <p:nvPr/>
        </p:nvSpPr>
        <p:spPr>
          <a:xfrm>
            <a:off x="0" y="6573328"/>
            <a:ext cx="12192000" cy="284672"/>
          </a:xfrm>
          <a:prstGeom prst="rect">
            <a:avLst/>
          </a:prstGeom>
          <a:solidFill>
            <a:srgbClr val="B0E40A"/>
          </a:solidFill>
          <a:ln>
            <a:solidFill>
              <a:srgbClr val="B0E40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1" name="Imagen 10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72930" y="5655983"/>
            <a:ext cx="2719070" cy="758825"/>
          </a:xfrm>
          <a:prstGeom prst="rect">
            <a:avLst/>
          </a:prstGeom>
        </p:spPr>
      </p:pic>
      <p:sp>
        <p:nvSpPr>
          <p:cNvPr id="7" name="object 2"/>
          <p:cNvSpPr/>
          <p:nvPr/>
        </p:nvSpPr>
        <p:spPr>
          <a:xfrm>
            <a:off x="1" y="0"/>
            <a:ext cx="12192000" cy="836244"/>
          </a:xfrm>
          <a:custGeom>
            <a:avLst/>
            <a:gdLst/>
            <a:ahLst/>
            <a:cxnLst/>
            <a:rect l="l" t="t" r="r" b="b"/>
            <a:pathLst>
              <a:path w="18285460" h="2118995">
                <a:moveTo>
                  <a:pt x="0" y="2118860"/>
                </a:moveTo>
                <a:lnTo>
                  <a:pt x="18285180" y="2118860"/>
                </a:lnTo>
                <a:lnTo>
                  <a:pt x="18285180" y="0"/>
                </a:lnTo>
                <a:lnTo>
                  <a:pt x="0" y="0"/>
                </a:lnTo>
                <a:lnTo>
                  <a:pt x="0" y="2118860"/>
                </a:lnTo>
                <a:close/>
              </a:path>
            </a:pathLst>
          </a:custGeom>
          <a:solidFill>
            <a:srgbClr val="1C2046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srgbClr val="1F4E79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object 3"/>
          <p:cNvSpPr txBox="1">
            <a:spLocks/>
          </p:cNvSpPr>
          <p:nvPr/>
        </p:nvSpPr>
        <p:spPr>
          <a:xfrm>
            <a:off x="117475" y="218131"/>
            <a:ext cx="9789795" cy="399981"/>
          </a:xfrm>
          <a:prstGeom prst="rect">
            <a:avLst/>
          </a:prstGeom>
        </p:spPr>
        <p:txBody>
          <a:bodyPr vert="horz" wrap="square" lIns="0" tIns="12065" rIns="0" bIns="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2700" marR="5080" lvl="0" indent="0" algn="l" defTabSz="914400" rtl="0" eaLnBrk="1" fontAlgn="auto" latinLnBrk="0" hangingPunct="1">
              <a:lnSpc>
                <a:spcPct val="90000"/>
              </a:lnSpc>
              <a:spcBef>
                <a:spcPts val="95"/>
              </a:spcBef>
              <a:spcAft>
                <a:spcPts val="0"/>
              </a:spcAft>
              <a:buClrTx/>
              <a:buSzTx/>
              <a:buFontTx/>
              <a:buNone/>
              <a:tabLst>
                <a:tab pos="1028700" algn="l"/>
                <a:tab pos="1841500" algn="l"/>
                <a:tab pos="2491740" algn="l"/>
                <a:tab pos="3433445" algn="l"/>
                <a:tab pos="3710940" algn="l"/>
                <a:tab pos="4450080" algn="l"/>
                <a:tab pos="6245225" algn="l"/>
              </a:tabLst>
              <a:defRPr/>
            </a:pPr>
            <a:r>
              <a:rPr kumimoji="0" lang="es-CO" sz="2800" b="0" i="0" u="none" strike="noStrike" kern="1200" cap="none" spc="50" normalizeH="0" baseline="0" noProof="0" dirty="0">
                <a:ln>
                  <a:noFill/>
                </a:ln>
                <a:solidFill>
                  <a:prstClr val="white">
                    <a:lumMod val="85000"/>
                  </a:prstClr>
                </a:solidFill>
                <a:effectLst/>
                <a:uLnTx/>
                <a:uFillTx/>
                <a:latin typeface="Arial Black" panose="020B0A04020102020204" pitchFamily="34" charset="0"/>
                <a:ea typeface="+mj-ea"/>
                <a:cs typeface="+mj-cs"/>
              </a:rPr>
              <a:t>Reducción Presupuestal en Trámite 2021</a:t>
            </a:r>
            <a:endParaRPr kumimoji="0" lang="es-CO" sz="2000" b="0" i="0" u="none" strike="noStrike" kern="1200" cap="none" spc="50" normalizeH="0" baseline="0" noProof="0" dirty="0">
              <a:ln>
                <a:noFill/>
              </a:ln>
              <a:solidFill>
                <a:prstClr val="white">
                  <a:lumMod val="85000"/>
                </a:prstClr>
              </a:solidFill>
              <a:effectLst/>
              <a:uLnTx/>
              <a:uFillTx/>
              <a:latin typeface="Arial Black" panose="020B0A04020102020204" pitchFamily="34" charset="0"/>
              <a:ea typeface="+mj-ea"/>
              <a:cs typeface="+mj-cs"/>
            </a:endParaRPr>
          </a:p>
        </p:txBody>
      </p:sp>
      <p:graphicFrame>
        <p:nvGraphicFramePr>
          <p:cNvPr id="12" name="Tabla 11"/>
          <p:cNvGraphicFramePr>
            <a:graphicFrameLocks noGrp="1"/>
          </p:cNvGraphicFramePr>
          <p:nvPr/>
        </p:nvGraphicFramePr>
        <p:xfrm>
          <a:off x="1409700" y="994764"/>
          <a:ext cx="9372600" cy="4366027"/>
        </p:xfrm>
        <a:graphic>
          <a:graphicData uri="http://schemas.openxmlformats.org/drawingml/2006/table">
            <a:tbl>
              <a:tblPr/>
              <a:tblGrid>
                <a:gridCol w="3644901">
                  <a:extLst>
                    <a:ext uri="{9D8B030D-6E8A-4147-A177-3AD203B41FA5}">
                      <a16:colId xmlns:a16="http://schemas.microsoft.com/office/drawing/2014/main" val="1900770440"/>
                    </a:ext>
                  </a:extLst>
                </a:gridCol>
                <a:gridCol w="3950528">
                  <a:extLst>
                    <a:ext uri="{9D8B030D-6E8A-4147-A177-3AD203B41FA5}">
                      <a16:colId xmlns:a16="http://schemas.microsoft.com/office/drawing/2014/main" val="1442293137"/>
                    </a:ext>
                  </a:extLst>
                </a:gridCol>
                <a:gridCol w="1777171">
                  <a:extLst>
                    <a:ext uri="{9D8B030D-6E8A-4147-A177-3AD203B41FA5}">
                      <a16:colId xmlns:a16="http://schemas.microsoft.com/office/drawing/2014/main" val="3665879126"/>
                    </a:ext>
                  </a:extLst>
                </a:gridCol>
              </a:tblGrid>
              <a:tr h="576373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ÍTEM</a:t>
                      </a:r>
                    </a:p>
                  </a:txBody>
                  <a:tcPr marL="7180" marR="7180" marT="71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VALOR A REDUCIR</a:t>
                      </a:r>
                    </a:p>
                  </a:txBody>
                  <a:tcPr marL="7180" marR="7180" marT="71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2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%</a:t>
                      </a:r>
                    </a:p>
                  </a:txBody>
                  <a:tcPr marL="7180" marR="7180" marT="71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69880976"/>
                  </a:ext>
                </a:extLst>
              </a:tr>
              <a:tr h="540350"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20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APROPIACIÓN INICIAL</a:t>
                      </a:r>
                    </a:p>
                  </a:txBody>
                  <a:tcPr marL="7180" marR="7180" marT="71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22A35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es-CO" sz="20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$ 163.886.048.000</a:t>
                      </a:r>
                    </a:p>
                  </a:txBody>
                  <a:tcPr marL="7180" marR="7180" marT="71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22A3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3948076"/>
                  </a:ext>
                </a:extLst>
              </a:tr>
              <a:tr h="540350">
                <a:tc>
                  <a:txBody>
                    <a:bodyPr/>
                    <a:lstStyle/>
                    <a:p>
                      <a:pPr algn="l" rtl="0" fontAlgn="b"/>
                      <a:r>
                        <a:rPr lang="es-CO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(-) Funcionamiento</a:t>
                      </a:r>
                    </a:p>
                  </a:txBody>
                  <a:tcPr marL="7180" marR="7180" marT="718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CO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$ 530.000.000</a:t>
                      </a:r>
                    </a:p>
                  </a:txBody>
                  <a:tcPr marL="7180" marR="7180" marT="718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CO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0,32%</a:t>
                      </a:r>
                    </a:p>
                  </a:txBody>
                  <a:tcPr marL="7180" marR="7180" marT="718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10059283"/>
                  </a:ext>
                </a:extLst>
              </a:tr>
              <a:tr h="540350">
                <a:tc>
                  <a:txBody>
                    <a:bodyPr/>
                    <a:lstStyle/>
                    <a:p>
                      <a:pPr algn="l" rtl="0" fontAlgn="b"/>
                      <a:r>
                        <a:rPr lang="es-CO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(-) Proyecto 7858</a:t>
                      </a:r>
                    </a:p>
                  </a:txBody>
                  <a:tcPr marL="7180" marR="7180" marT="718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CO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$ 387.040.000</a:t>
                      </a:r>
                    </a:p>
                  </a:txBody>
                  <a:tcPr marL="7180" marR="7180" marT="718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CO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0,24%</a:t>
                      </a:r>
                    </a:p>
                  </a:txBody>
                  <a:tcPr marL="7180" marR="7180" marT="718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73041938"/>
                  </a:ext>
                </a:extLst>
              </a:tr>
              <a:tr h="540350">
                <a:tc>
                  <a:txBody>
                    <a:bodyPr/>
                    <a:lstStyle/>
                    <a:p>
                      <a:pPr algn="l" rtl="0" fontAlgn="b"/>
                      <a:r>
                        <a:rPr lang="es-CO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(-) Proyecto 7859</a:t>
                      </a:r>
                    </a:p>
                  </a:txBody>
                  <a:tcPr marL="7180" marR="7180" marT="718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CO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$ 66.080.000</a:t>
                      </a:r>
                    </a:p>
                  </a:txBody>
                  <a:tcPr marL="7180" marR="7180" marT="718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CO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0,04%</a:t>
                      </a:r>
                    </a:p>
                  </a:txBody>
                  <a:tcPr marL="7180" marR="7180" marT="718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81870670"/>
                  </a:ext>
                </a:extLst>
              </a:tr>
              <a:tr h="540350">
                <a:tc>
                  <a:txBody>
                    <a:bodyPr/>
                    <a:lstStyle/>
                    <a:p>
                      <a:pPr algn="l" rtl="0" fontAlgn="b"/>
                      <a:r>
                        <a:rPr lang="es-CO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(-) Proyecto 7860</a:t>
                      </a:r>
                    </a:p>
                  </a:txBody>
                  <a:tcPr marL="7180" marR="7180" marT="718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CO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$ 18.880.000</a:t>
                      </a:r>
                    </a:p>
                  </a:txBody>
                  <a:tcPr marL="7180" marR="7180" marT="718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CO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0,01%</a:t>
                      </a:r>
                    </a:p>
                  </a:txBody>
                  <a:tcPr marL="7180" marR="7180" marT="718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63497049"/>
                  </a:ext>
                </a:extLst>
              </a:tr>
              <a:tr h="540350"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1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Total Reducción</a:t>
                      </a:r>
                    </a:p>
                  </a:txBody>
                  <a:tcPr marL="7180" marR="7180" marT="71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-$ 1.002.000.000</a:t>
                      </a:r>
                    </a:p>
                  </a:txBody>
                  <a:tcPr marL="7180" marR="7180" marT="71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0,61%</a:t>
                      </a:r>
                    </a:p>
                  </a:txBody>
                  <a:tcPr marL="7180" marR="7180" marT="71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62637496"/>
                  </a:ext>
                </a:extLst>
              </a:tr>
              <a:tr h="547554"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20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APROPIACIÓN FINAL</a:t>
                      </a:r>
                    </a:p>
                  </a:txBody>
                  <a:tcPr marL="7180" marR="7180" marT="71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22A35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es-CO" sz="20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$ 162.884.048.000</a:t>
                      </a:r>
                    </a:p>
                  </a:txBody>
                  <a:tcPr marL="7180" marR="7180" marT="71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22A3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28053019"/>
                  </a:ext>
                </a:extLst>
              </a:tr>
            </a:tbl>
          </a:graphicData>
        </a:graphic>
      </p:graphicFrame>
      <p:sp>
        <p:nvSpPr>
          <p:cNvPr id="13" name="Rectángulo 12"/>
          <p:cNvSpPr/>
          <p:nvPr/>
        </p:nvSpPr>
        <p:spPr>
          <a:xfrm>
            <a:off x="220980" y="5580749"/>
            <a:ext cx="11750040" cy="9925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 marR="5080" lvl="0" indent="0" algn="l" defTabSz="914400" rtl="0" eaLnBrk="1" fontAlgn="auto" latinLnBrk="0" hangingPunct="1">
              <a:lnSpc>
                <a:spcPct val="100000"/>
              </a:lnSpc>
              <a:spcBef>
                <a:spcPts val="95"/>
              </a:spcBef>
              <a:spcAft>
                <a:spcPts val="0"/>
              </a:spcAft>
              <a:buClrTx/>
              <a:buSzTx/>
              <a:buFontTx/>
              <a:buNone/>
              <a:tabLst>
                <a:tab pos="1028700" algn="l"/>
                <a:tab pos="1841500" algn="l"/>
                <a:tab pos="2491740" algn="l"/>
                <a:tab pos="3433445" algn="l"/>
                <a:tab pos="3710940" algn="l"/>
                <a:tab pos="4450080" algn="l"/>
                <a:tab pos="6245225" algn="l"/>
              </a:tabLst>
              <a:defRPr/>
            </a:pPr>
            <a:r>
              <a:rPr kumimoji="0" lang="es-MX" sz="1400" b="0" i="0" u="none" strike="noStrike" kern="1200" cap="none" spc="0" normalizeH="0" baseline="0" noProof="0" dirty="0">
                <a:ln>
                  <a:noFill/>
                </a:ln>
                <a:solidFill>
                  <a:srgbClr val="1F4E79"/>
                </a:solidFill>
                <a:effectLst/>
                <a:uLnTx/>
                <a:uFillTx/>
                <a:latin typeface="Arial Black"/>
                <a:ea typeface="+mn-ea"/>
                <a:cs typeface="Arial Black"/>
              </a:rPr>
              <a:t>7858 - Conservación de la Malla Vial Distrital y Ciclo-infraestructura de Bogotá</a:t>
            </a:r>
          </a:p>
          <a:p>
            <a:pPr marL="12700" marR="5080" lvl="0" indent="0" algn="l" defTabSz="914400" rtl="0" eaLnBrk="1" fontAlgn="auto" latinLnBrk="0" hangingPunct="1">
              <a:lnSpc>
                <a:spcPct val="100000"/>
              </a:lnSpc>
              <a:spcBef>
                <a:spcPts val="95"/>
              </a:spcBef>
              <a:spcAft>
                <a:spcPts val="0"/>
              </a:spcAft>
              <a:buClrTx/>
              <a:buSzTx/>
              <a:buFontTx/>
              <a:buNone/>
              <a:tabLst>
                <a:tab pos="1028700" algn="l"/>
                <a:tab pos="1841500" algn="l"/>
                <a:tab pos="2491740" algn="l"/>
                <a:tab pos="3433445" algn="l"/>
                <a:tab pos="3710940" algn="l"/>
                <a:tab pos="4450080" algn="l"/>
                <a:tab pos="6245225" algn="l"/>
              </a:tabLst>
              <a:defRPr/>
            </a:pPr>
            <a:r>
              <a:rPr kumimoji="0" lang="es-MX" sz="1400" b="0" i="0" u="none" strike="noStrike" kern="1200" cap="none" spc="0" normalizeH="0" baseline="0" noProof="0" dirty="0">
                <a:ln>
                  <a:noFill/>
                </a:ln>
                <a:solidFill>
                  <a:srgbClr val="1F4E79"/>
                </a:solidFill>
                <a:effectLst/>
                <a:uLnTx/>
                <a:uFillTx/>
                <a:latin typeface="Arial Black"/>
                <a:ea typeface="+mn-ea"/>
                <a:cs typeface="Arial Black"/>
              </a:rPr>
              <a:t>7859 – Fortalecimiento Institucional</a:t>
            </a:r>
          </a:p>
          <a:p>
            <a:pPr marL="12700" marR="5080" lvl="0" indent="0" algn="l" defTabSz="914400" rtl="0" eaLnBrk="1" fontAlgn="auto" latinLnBrk="0" hangingPunct="1">
              <a:lnSpc>
                <a:spcPct val="100000"/>
              </a:lnSpc>
              <a:spcBef>
                <a:spcPts val="95"/>
              </a:spcBef>
              <a:spcAft>
                <a:spcPts val="0"/>
              </a:spcAft>
              <a:buClrTx/>
              <a:buSzTx/>
              <a:buFontTx/>
              <a:buNone/>
              <a:tabLst>
                <a:tab pos="1028700" algn="l"/>
                <a:tab pos="1841500" algn="l"/>
                <a:tab pos="2491740" algn="l"/>
                <a:tab pos="3433445" algn="l"/>
                <a:tab pos="3710940" algn="l"/>
                <a:tab pos="4450080" algn="l"/>
                <a:tab pos="6245225" algn="l"/>
              </a:tabLst>
              <a:defRPr/>
            </a:pPr>
            <a:r>
              <a:rPr kumimoji="0" lang="es-MX" sz="1400" b="0" i="0" u="none" strike="noStrike" kern="1200" cap="none" spc="0" normalizeH="0" baseline="0" noProof="0" dirty="0">
                <a:ln>
                  <a:noFill/>
                </a:ln>
                <a:solidFill>
                  <a:srgbClr val="1F4E79"/>
                </a:solidFill>
                <a:effectLst/>
                <a:uLnTx/>
                <a:uFillTx/>
                <a:latin typeface="Arial Black"/>
                <a:ea typeface="+mn-ea"/>
                <a:cs typeface="Arial Black"/>
              </a:rPr>
              <a:t>7860 – Fortalecimiento de los componentes de TI para la transformación digital</a:t>
            </a:r>
          </a:p>
          <a:p>
            <a:pPr marL="12700" marR="5080" lvl="0" indent="0" algn="l" defTabSz="914400" rtl="0" eaLnBrk="1" fontAlgn="auto" latinLnBrk="0" hangingPunct="1">
              <a:lnSpc>
                <a:spcPct val="100000"/>
              </a:lnSpc>
              <a:spcBef>
                <a:spcPts val="95"/>
              </a:spcBef>
              <a:spcAft>
                <a:spcPts val="0"/>
              </a:spcAft>
              <a:buClrTx/>
              <a:buSzTx/>
              <a:buFontTx/>
              <a:buNone/>
              <a:tabLst>
                <a:tab pos="1028700" algn="l"/>
                <a:tab pos="1841500" algn="l"/>
                <a:tab pos="2491740" algn="l"/>
                <a:tab pos="3433445" algn="l"/>
                <a:tab pos="3710940" algn="l"/>
                <a:tab pos="4450080" algn="l"/>
                <a:tab pos="6245225" algn="l"/>
              </a:tabLst>
              <a:defRPr/>
            </a:pPr>
            <a:endParaRPr kumimoji="0" lang="es-MX" sz="1400" b="0" i="0" u="none" strike="noStrike" kern="1200" cap="none" spc="0" normalizeH="0" baseline="0" noProof="0" dirty="0">
              <a:ln>
                <a:noFill/>
              </a:ln>
              <a:solidFill>
                <a:srgbClr val="1F4E79"/>
              </a:solidFill>
              <a:effectLst/>
              <a:uLnTx/>
              <a:uFillTx/>
              <a:latin typeface="Arial Black"/>
              <a:ea typeface="+mn-ea"/>
              <a:cs typeface="Arial Black"/>
            </a:endParaRPr>
          </a:p>
        </p:txBody>
      </p:sp>
    </p:spTree>
    <p:extLst>
      <p:ext uri="{BB962C8B-B14F-4D97-AF65-F5344CB8AC3E}">
        <p14:creationId xmlns:p14="http://schemas.microsoft.com/office/powerpoint/2010/main" val="188833903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ángulo 9"/>
          <p:cNvSpPr/>
          <p:nvPr/>
        </p:nvSpPr>
        <p:spPr>
          <a:xfrm>
            <a:off x="0" y="6573328"/>
            <a:ext cx="12192000" cy="284672"/>
          </a:xfrm>
          <a:prstGeom prst="rect">
            <a:avLst/>
          </a:prstGeom>
          <a:solidFill>
            <a:srgbClr val="B0E40A"/>
          </a:solidFill>
          <a:ln>
            <a:solidFill>
              <a:srgbClr val="B0E40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CuadroTexto 3"/>
          <p:cNvSpPr txBox="1"/>
          <p:nvPr/>
        </p:nvSpPr>
        <p:spPr>
          <a:xfrm>
            <a:off x="3216761" y="5472584"/>
            <a:ext cx="1174750" cy="381000"/>
          </a:xfrm>
          <a:prstGeom prst="rect">
            <a:avLst/>
          </a:prstGeom>
          <a:solidFill>
            <a:sysClr val="window" lastClr="FFFFFF"/>
          </a:solidFill>
          <a:ln w="9525" cmpd="sng">
            <a:noFill/>
          </a:ln>
          <a:effectLst/>
        </p:spPr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1600" b="0" i="0" u="none" strike="noStrike" kern="0" cap="none" spc="0" normalizeH="0" baseline="0" noProof="0" dirty="0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18,82%</a:t>
            </a:r>
          </a:p>
        </p:txBody>
      </p:sp>
      <p:sp>
        <p:nvSpPr>
          <p:cNvPr id="13" name="CuadroTexto 4"/>
          <p:cNvSpPr txBox="1"/>
          <p:nvPr/>
        </p:nvSpPr>
        <p:spPr>
          <a:xfrm>
            <a:off x="5934710" y="3683358"/>
            <a:ext cx="1174750" cy="381000"/>
          </a:xfrm>
          <a:prstGeom prst="rect">
            <a:avLst/>
          </a:prstGeom>
          <a:solidFill>
            <a:sysClr val="window" lastClr="FFFFFF"/>
          </a:solidFill>
          <a:ln w="9525" cmpd="sng">
            <a:noFill/>
          </a:ln>
          <a:effectLst/>
        </p:spPr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1600" b="0" i="0" u="none" strike="noStrike" kern="0" cap="none" spc="0" normalizeH="0" baseline="0" noProof="0" dirty="0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41,47%</a:t>
            </a:r>
          </a:p>
        </p:txBody>
      </p:sp>
      <p:sp>
        <p:nvSpPr>
          <p:cNvPr id="15" name="CuadroTexto 5"/>
          <p:cNvSpPr txBox="1"/>
          <p:nvPr/>
        </p:nvSpPr>
        <p:spPr>
          <a:xfrm>
            <a:off x="7910964" y="5472584"/>
            <a:ext cx="1174750" cy="381000"/>
          </a:xfrm>
          <a:prstGeom prst="rect">
            <a:avLst/>
          </a:prstGeom>
          <a:solidFill>
            <a:sysClr val="window" lastClr="FFFFFF"/>
          </a:solidFill>
          <a:ln w="9525" cmpd="sng">
            <a:noFill/>
          </a:ln>
          <a:effectLst/>
        </p:spPr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1600" b="0" i="0" u="none" strike="noStrike" kern="0" cap="none" spc="0" normalizeH="0" baseline="0" noProof="0" dirty="0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0%</a:t>
            </a:r>
          </a:p>
        </p:txBody>
      </p:sp>
      <p:sp>
        <p:nvSpPr>
          <p:cNvPr id="17" name="CuadroTexto 6"/>
          <p:cNvSpPr txBox="1"/>
          <p:nvPr/>
        </p:nvSpPr>
        <p:spPr>
          <a:xfrm>
            <a:off x="10761192" y="4703477"/>
            <a:ext cx="1016000" cy="333375"/>
          </a:xfrm>
          <a:prstGeom prst="rect">
            <a:avLst/>
          </a:prstGeom>
          <a:solidFill>
            <a:sysClr val="window" lastClr="FFFFFF"/>
          </a:solidFill>
          <a:ln w="9525" cmpd="sng">
            <a:noFill/>
          </a:ln>
          <a:effectLst/>
        </p:spPr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1600" b="0" i="0" u="none" strike="noStrike" kern="0" cap="none" spc="0" normalizeH="0" baseline="0" noProof="0" dirty="0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62,28%</a:t>
            </a:r>
          </a:p>
        </p:txBody>
      </p:sp>
      <p:sp>
        <p:nvSpPr>
          <p:cNvPr id="12" name="object 2"/>
          <p:cNvSpPr/>
          <p:nvPr/>
        </p:nvSpPr>
        <p:spPr>
          <a:xfrm>
            <a:off x="1" y="0"/>
            <a:ext cx="12192000" cy="836244"/>
          </a:xfrm>
          <a:custGeom>
            <a:avLst/>
            <a:gdLst/>
            <a:ahLst/>
            <a:cxnLst/>
            <a:rect l="l" t="t" r="r" b="b"/>
            <a:pathLst>
              <a:path w="18285460" h="2118995">
                <a:moveTo>
                  <a:pt x="0" y="2118860"/>
                </a:moveTo>
                <a:lnTo>
                  <a:pt x="18285180" y="2118860"/>
                </a:lnTo>
                <a:lnTo>
                  <a:pt x="18285180" y="0"/>
                </a:lnTo>
                <a:lnTo>
                  <a:pt x="0" y="0"/>
                </a:lnTo>
                <a:lnTo>
                  <a:pt x="0" y="2118860"/>
                </a:lnTo>
                <a:close/>
              </a:path>
            </a:pathLst>
          </a:custGeom>
          <a:solidFill>
            <a:srgbClr val="1C2046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object 3"/>
          <p:cNvSpPr txBox="1">
            <a:spLocks/>
          </p:cNvSpPr>
          <p:nvPr/>
        </p:nvSpPr>
        <p:spPr>
          <a:xfrm>
            <a:off x="117475" y="57831"/>
            <a:ext cx="10552439" cy="720582"/>
          </a:xfrm>
          <a:prstGeom prst="rect">
            <a:avLst/>
          </a:prstGeom>
        </p:spPr>
        <p:txBody>
          <a:bodyPr vert="horz" wrap="square" lIns="0" tIns="12065" rIns="0" bIns="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2700" marR="5080" lvl="0" indent="0" algn="l" defTabSz="914400" rtl="0" eaLnBrk="1" fontAlgn="auto" latinLnBrk="0" hangingPunct="1">
              <a:lnSpc>
                <a:spcPct val="90000"/>
              </a:lnSpc>
              <a:spcBef>
                <a:spcPts val="95"/>
              </a:spcBef>
              <a:spcAft>
                <a:spcPts val="0"/>
              </a:spcAft>
              <a:buClrTx/>
              <a:buSzTx/>
              <a:buFontTx/>
              <a:buNone/>
              <a:tabLst>
                <a:tab pos="1028700" algn="l"/>
                <a:tab pos="1841500" algn="l"/>
                <a:tab pos="2491740" algn="l"/>
                <a:tab pos="3433445" algn="l"/>
                <a:tab pos="3710940" algn="l"/>
                <a:tab pos="4450080" algn="l"/>
                <a:tab pos="6245225" algn="l"/>
              </a:tabLst>
              <a:defRPr/>
            </a:pPr>
            <a:r>
              <a:rPr kumimoji="0" lang="es-CO" sz="2800" b="0" i="0" u="none" strike="noStrike" kern="1200" cap="none" spc="50" normalizeH="0" baseline="0" noProof="0" dirty="0">
                <a:ln>
                  <a:noFill/>
                </a:ln>
                <a:solidFill>
                  <a:prstClr val="white">
                    <a:lumMod val="85000"/>
                  </a:prstClr>
                </a:solidFill>
                <a:effectLst/>
                <a:uLnTx/>
                <a:uFillTx/>
                <a:latin typeface="Arial Black" panose="020B0A04020102020204" pitchFamily="34" charset="0"/>
                <a:ea typeface="+mj-ea"/>
                <a:cs typeface="+mj-cs"/>
              </a:rPr>
              <a:t>Ejecución Presupuestal UMV 2021 – Con Reducción</a:t>
            </a:r>
          </a:p>
          <a:p>
            <a:pPr marL="12700" marR="508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>
                <a:tab pos="1028700" algn="l"/>
                <a:tab pos="1841500" algn="l"/>
                <a:tab pos="2491740" algn="l"/>
                <a:tab pos="3433445" algn="l"/>
                <a:tab pos="3710940" algn="l"/>
                <a:tab pos="4450080" algn="l"/>
                <a:tab pos="6245225" algn="l"/>
              </a:tabLst>
              <a:defRPr/>
            </a:pPr>
            <a:r>
              <a:rPr kumimoji="0" lang="es-CO" sz="2000" b="0" i="0" u="none" strike="noStrike" kern="1200" cap="none" spc="0" normalizeH="0" baseline="0" noProof="0" dirty="0">
                <a:ln>
                  <a:noFill/>
                </a:ln>
                <a:solidFill>
                  <a:srgbClr val="31CE39"/>
                </a:solidFill>
                <a:effectLst/>
                <a:uLnTx/>
                <a:uFillTx/>
                <a:latin typeface="Arial Black"/>
                <a:ea typeface="+mj-ea"/>
                <a:cs typeface="Arial Black"/>
              </a:rPr>
              <a:t>24 de abril de 2021</a:t>
            </a:r>
          </a:p>
        </p:txBody>
      </p:sp>
      <p:graphicFrame>
        <p:nvGraphicFramePr>
          <p:cNvPr id="32" name="Gráfico 31"/>
          <p:cNvGraphicFramePr>
            <a:graphicFrameLocks/>
          </p:cNvGraphicFramePr>
          <p:nvPr/>
        </p:nvGraphicFramePr>
        <p:xfrm>
          <a:off x="1218744" y="1764113"/>
          <a:ext cx="10973256" cy="48690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3" name="Rectángulo 32">
            <a:extLst>
              <a:ext uri="{FF2B5EF4-FFF2-40B4-BE49-F238E27FC236}">
                <a16:creationId xmlns:a16="http://schemas.microsoft.com/office/drawing/2014/main" id="{5662E5D8-8DCD-4F67-BB43-D4046CC715BF}"/>
              </a:ext>
            </a:extLst>
          </p:cNvPr>
          <p:cNvSpPr/>
          <p:nvPr/>
        </p:nvSpPr>
        <p:spPr>
          <a:xfrm>
            <a:off x="9919970" y="2235396"/>
            <a:ext cx="271722" cy="271722"/>
          </a:xfrm>
          <a:prstGeom prst="rect">
            <a:avLst/>
          </a:prstGeom>
          <a:solidFill>
            <a:srgbClr val="1F4E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sz="1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4" name="Rectángulo 33">
            <a:extLst>
              <a:ext uri="{FF2B5EF4-FFF2-40B4-BE49-F238E27FC236}">
                <a16:creationId xmlns:a16="http://schemas.microsoft.com/office/drawing/2014/main" id="{DAC116B2-DF4B-45C8-84A0-2B51516EB69A}"/>
              </a:ext>
            </a:extLst>
          </p:cNvPr>
          <p:cNvSpPr/>
          <p:nvPr/>
        </p:nvSpPr>
        <p:spPr>
          <a:xfrm>
            <a:off x="9919970" y="2667459"/>
            <a:ext cx="271722" cy="271722"/>
          </a:xfrm>
          <a:prstGeom prst="rect">
            <a:avLst/>
          </a:prstGeom>
          <a:solidFill>
            <a:srgbClr val="5482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sz="1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5" name="Rectángulo 34">
            <a:extLst>
              <a:ext uri="{FF2B5EF4-FFF2-40B4-BE49-F238E27FC236}">
                <a16:creationId xmlns:a16="http://schemas.microsoft.com/office/drawing/2014/main" id="{2EFB003C-DE8F-49DD-9015-3E5F7DEC5637}"/>
              </a:ext>
            </a:extLst>
          </p:cNvPr>
          <p:cNvSpPr/>
          <p:nvPr/>
        </p:nvSpPr>
        <p:spPr>
          <a:xfrm>
            <a:off x="9929167" y="3099734"/>
            <a:ext cx="271722" cy="271722"/>
          </a:xfrm>
          <a:prstGeom prst="rect">
            <a:avLst/>
          </a:prstGeom>
          <a:solidFill>
            <a:srgbClr val="A5A5A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sz="1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6" name="CuadroTexto 35">
            <a:extLst>
              <a:ext uri="{FF2B5EF4-FFF2-40B4-BE49-F238E27FC236}">
                <a16:creationId xmlns:a16="http://schemas.microsoft.com/office/drawing/2014/main" id="{621D6E64-2C4F-4B80-A235-60B5C3AF4EB3}"/>
              </a:ext>
            </a:extLst>
          </p:cNvPr>
          <p:cNvSpPr txBox="1"/>
          <p:nvPr/>
        </p:nvSpPr>
        <p:spPr>
          <a:xfrm>
            <a:off x="10348334" y="2203443"/>
            <a:ext cx="184366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Apropiación Inicial</a:t>
            </a:r>
          </a:p>
        </p:txBody>
      </p:sp>
      <p:sp>
        <p:nvSpPr>
          <p:cNvPr id="37" name="CuadroTexto 36">
            <a:extLst>
              <a:ext uri="{FF2B5EF4-FFF2-40B4-BE49-F238E27FC236}">
                <a16:creationId xmlns:a16="http://schemas.microsoft.com/office/drawing/2014/main" id="{19A3B39B-7283-4803-A095-B825D37D3552}"/>
              </a:ext>
            </a:extLst>
          </p:cNvPr>
          <p:cNvSpPr txBox="1"/>
          <p:nvPr/>
        </p:nvSpPr>
        <p:spPr>
          <a:xfrm>
            <a:off x="10357530" y="2618472"/>
            <a:ext cx="218326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Compromisos</a:t>
            </a:r>
          </a:p>
        </p:txBody>
      </p:sp>
      <p:sp>
        <p:nvSpPr>
          <p:cNvPr id="38" name="CuadroTexto 37">
            <a:extLst>
              <a:ext uri="{FF2B5EF4-FFF2-40B4-BE49-F238E27FC236}">
                <a16:creationId xmlns:a16="http://schemas.microsoft.com/office/drawing/2014/main" id="{53196CC8-9606-4987-B568-3B4A3F346284}"/>
              </a:ext>
            </a:extLst>
          </p:cNvPr>
          <p:cNvSpPr txBox="1"/>
          <p:nvPr/>
        </p:nvSpPr>
        <p:spPr>
          <a:xfrm>
            <a:off x="10357530" y="3082303"/>
            <a:ext cx="160971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1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Giros</a:t>
            </a:r>
          </a:p>
        </p:txBody>
      </p:sp>
      <p:pic>
        <p:nvPicPr>
          <p:cNvPr id="39" name="Imagen 38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90897"/>
            <a:ext cx="1805940" cy="582431"/>
          </a:xfrm>
          <a:prstGeom prst="rect">
            <a:avLst/>
          </a:prstGeom>
        </p:spPr>
      </p:pic>
      <p:sp>
        <p:nvSpPr>
          <p:cNvPr id="40" name="Rectángulo 39"/>
          <p:cNvSpPr/>
          <p:nvPr/>
        </p:nvSpPr>
        <p:spPr>
          <a:xfrm>
            <a:off x="605314" y="981459"/>
            <a:ext cx="7828103" cy="726097"/>
          </a:xfrm>
          <a:prstGeom prst="rect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1" name="CuadroTexto 40">
            <a:extLst>
              <a:ext uri="{FF2B5EF4-FFF2-40B4-BE49-F238E27FC236}">
                <a16:creationId xmlns:a16="http://schemas.microsoft.com/office/drawing/2014/main" id="{8ED91CAA-619E-4B89-8520-E97895C54C90}"/>
              </a:ext>
            </a:extLst>
          </p:cNvPr>
          <p:cNvSpPr txBox="1"/>
          <p:nvPr/>
        </p:nvSpPr>
        <p:spPr>
          <a:xfrm>
            <a:off x="5036163" y="1203396"/>
            <a:ext cx="107426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000" b="1" i="0" u="none" strike="noStrike" kern="1200" cap="none" spc="0" normalizeH="0" baseline="0" noProof="0" dirty="0">
                <a:ln>
                  <a:noFill/>
                </a:ln>
                <a:solidFill>
                  <a:srgbClr val="1F4E7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36,35%</a:t>
            </a:r>
            <a:endParaRPr kumimoji="0" lang="es-CO" sz="2000" b="1" i="0" u="none" strike="noStrike" kern="1200" cap="none" spc="0" normalizeH="0" baseline="0" noProof="0" dirty="0">
              <a:ln>
                <a:noFill/>
              </a:ln>
              <a:solidFill>
                <a:srgbClr val="1F4E79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2" name="CuadroTexto 41">
            <a:extLst>
              <a:ext uri="{FF2B5EF4-FFF2-40B4-BE49-F238E27FC236}">
                <a16:creationId xmlns:a16="http://schemas.microsoft.com/office/drawing/2014/main" id="{BC6E69FE-3B47-4498-A05F-2D553DABDBAA}"/>
              </a:ext>
            </a:extLst>
          </p:cNvPr>
          <p:cNvSpPr txBox="1"/>
          <p:nvPr/>
        </p:nvSpPr>
        <p:spPr>
          <a:xfrm>
            <a:off x="3086657" y="1023118"/>
            <a:ext cx="2004359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Total Compromisos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$59.215</a:t>
            </a:r>
            <a:endParaRPr kumimoji="0" lang="es-CO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3" name="CuadroTexto 42">
            <a:extLst>
              <a:ext uri="{FF2B5EF4-FFF2-40B4-BE49-F238E27FC236}">
                <a16:creationId xmlns:a16="http://schemas.microsoft.com/office/drawing/2014/main" id="{BC6E69FE-3B47-4498-A05F-2D553DABDBAA}"/>
              </a:ext>
            </a:extLst>
          </p:cNvPr>
          <p:cNvSpPr txBox="1"/>
          <p:nvPr/>
        </p:nvSpPr>
        <p:spPr>
          <a:xfrm>
            <a:off x="6022592" y="1042973"/>
            <a:ext cx="1571991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Total Giros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$10.933</a:t>
            </a:r>
            <a:endParaRPr kumimoji="0" lang="es-CO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4" name="CuadroTexto 43">
            <a:extLst>
              <a:ext uri="{FF2B5EF4-FFF2-40B4-BE49-F238E27FC236}">
                <a16:creationId xmlns:a16="http://schemas.microsoft.com/office/drawing/2014/main" id="{8ED91CAA-619E-4B89-8520-E97895C54C90}"/>
              </a:ext>
            </a:extLst>
          </p:cNvPr>
          <p:cNvSpPr txBox="1"/>
          <p:nvPr/>
        </p:nvSpPr>
        <p:spPr>
          <a:xfrm>
            <a:off x="7566893" y="1178187"/>
            <a:ext cx="87637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000" b="1" i="0" u="none" strike="noStrike" kern="1200" cap="none" spc="0" normalizeH="0" baseline="0" noProof="0" dirty="0">
                <a:ln>
                  <a:noFill/>
                </a:ln>
                <a:solidFill>
                  <a:srgbClr val="1F4E7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6,71%</a:t>
            </a:r>
            <a:endParaRPr kumimoji="0" lang="es-CO" sz="2000" b="1" i="0" u="none" strike="noStrike" kern="1200" cap="none" spc="0" normalizeH="0" baseline="0" noProof="0" dirty="0">
              <a:ln>
                <a:noFill/>
              </a:ln>
              <a:solidFill>
                <a:srgbClr val="1F4E79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5" name="CuadroTexto 44">
            <a:extLst>
              <a:ext uri="{FF2B5EF4-FFF2-40B4-BE49-F238E27FC236}">
                <a16:creationId xmlns:a16="http://schemas.microsoft.com/office/drawing/2014/main" id="{BC6E69FE-3B47-4498-A05F-2D553DABDBAA}"/>
              </a:ext>
            </a:extLst>
          </p:cNvPr>
          <p:cNvSpPr txBox="1"/>
          <p:nvPr/>
        </p:nvSpPr>
        <p:spPr>
          <a:xfrm>
            <a:off x="605314" y="1009036"/>
            <a:ext cx="2536196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Total Apropiación Disponible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$162.884</a:t>
            </a:r>
            <a:endParaRPr kumimoji="0" lang="es-CO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6" name="CuadroTexto 45"/>
          <p:cNvSpPr txBox="1"/>
          <p:nvPr/>
        </p:nvSpPr>
        <p:spPr>
          <a:xfrm>
            <a:off x="9816523" y="794072"/>
            <a:ext cx="30848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Cifras en millones de pesos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Fuente: </a:t>
            </a:r>
            <a:r>
              <a:rPr kumimoji="0" lang="es-MX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BogData</a:t>
            </a:r>
            <a:endParaRPr kumimoji="0" lang="es-MX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5" name="CuadroTexto 24"/>
          <p:cNvSpPr txBox="1"/>
          <p:nvPr/>
        </p:nvSpPr>
        <p:spPr>
          <a:xfrm>
            <a:off x="8641948" y="6608207"/>
            <a:ext cx="341277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NOTA: </a:t>
            </a:r>
            <a:r>
              <a:rPr kumimoji="0" lang="es-MX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Reducción total: </a:t>
            </a:r>
            <a:r>
              <a:rPr kumimoji="0" lang="es-MX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$1.002.000.000</a:t>
            </a:r>
          </a:p>
        </p:txBody>
      </p:sp>
    </p:spTree>
    <p:extLst>
      <p:ext uri="{BB962C8B-B14F-4D97-AF65-F5344CB8AC3E}">
        <p14:creationId xmlns:p14="http://schemas.microsoft.com/office/powerpoint/2010/main" val="328591187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ángulo 9"/>
          <p:cNvSpPr/>
          <p:nvPr/>
        </p:nvSpPr>
        <p:spPr>
          <a:xfrm>
            <a:off x="0" y="6573328"/>
            <a:ext cx="12192000" cy="284672"/>
          </a:xfrm>
          <a:prstGeom prst="rect">
            <a:avLst/>
          </a:prstGeom>
          <a:solidFill>
            <a:srgbClr val="B0E40A"/>
          </a:solidFill>
          <a:ln>
            <a:solidFill>
              <a:srgbClr val="B0E40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CuadroTexto 3"/>
          <p:cNvSpPr txBox="1"/>
          <p:nvPr/>
        </p:nvSpPr>
        <p:spPr>
          <a:xfrm>
            <a:off x="3141510" y="3732776"/>
            <a:ext cx="1174750" cy="381000"/>
          </a:xfrm>
          <a:prstGeom prst="rect">
            <a:avLst/>
          </a:prstGeom>
          <a:solidFill>
            <a:sysClr val="window" lastClr="FFFFFF"/>
          </a:solidFill>
          <a:ln w="9525" cmpd="sng">
            <a:noFill/>
          </a:ln>
          <a:effectLst/>
        </p:spPr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1600" b="0" i="0" u="none" strike="noStrike" kern="0" cap="none" spc="0" normalizeH="0" baseline="0" noProof="0" dirty="0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40,3%</a:t>
            </a:r>
          </a:p>
        </p:txBody>
      </p:sp>
      <p:sp>
        <p:nvSpPr>
          <p:cNvPr id="13" name="CuadroTexto 4"/>
          <p:cNvSpPr txBox="1"/>
          <p:nvPr/>
        </p:nvSpPr>
        <p:spPr>
          <a:xfrm>
            <a:off x="5371886" y="4919624"/>
            <a:ext cx="1174750" cy="381000"/>
          </a:xfrm>
          <a:prstGeom prst="rect">
            <a:avLst/>
          </a:prstGeom>
          <a:solidFill>
            <a:sysClr val="window" lastClr="FFFFFF"/>
          </a:solidFill>
          <a:ln w="9525" cmpd="sng">
            <a:noFill/>
          </a:ln>
          <a:effectLst/>
        </p:spPr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1600" b="0" i="0" u="none" strike="noStrike" kern="0" cap="none" spc="0" normalizeH="0" baseline="0" noProof="0" dirty="0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35%</a:t>
            </a:r>
          </a:p>
        </p:txBody>
      </p:sp>
      <p:sp>
        <p:nvSpPr>
          <p:cNvPr id="15" name="CuadroTexto 5"/>
          <p:cNvSpPr txBox="1"/>
          <p:nvPr/>
        </p:nvSpPr>
        <p:spPr>
          <a:xfrm>
            <a:off x="7594583" y="4743392"/>
            <a:ext cx="666974" cy="371050"/>
          </a:xfrm>
          <a:prstGeom prst="rect">
            <a:avLst/>
          </a:prstGeom>
          <a:solidFill>
            <a:sysClr val="window" lastClr="FFFFFF"/>
          </a:solidFill>
          <a:ln w="9525" cmpd="sng">
            <a:noFill/>
          </a:ln>
          <a:effectLst/>
        </p:spPr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1600" b="0" i="0" u="none" strike="noStrike" kern="0" cap="none" spc="0" normalizeH="0" baseline="0" noProof="0" dirty="0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47%</a:t>
            </a:r>
          </a:p>
        </p:txBody>
      </p:sp>
      <p:sp>
        <p:nvSpPr>
          <p:cNvPr id="17" name="CuadroTexto 6"/>
          <p:cNvSpPr txBox="1"/>
          <p:nvPr/>
        </p:nvSpPr>
        <p:spPr>
          <a:xfrm>
            <a:off x="9825720" y="4953961"/>
            <a:ext cx="687122" cy="273075"/>
          </a:xfrm>
          <a:prstGeom prst="rect">
            <a:avLst/>
          </a:prstGeom>
          <a:solidFill>
            <a:sysClr val="window" lastClr="FFFFFF"/>
          </a:solidFill>
          <a:ln w="9525" cmpd="sng">
            <a:noFill/>
          </a:ln>
          <a:effectLst/>
        </p:spPr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1600" b="0" i="0" u="none" strike="noStrike" kern="0" cap="none" spc="0" normalizeH="0" baseline="0" noProof="0" dirty="0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45%</a:t>
            </a:r>
          </a:p>
        </p:txBody>
      </p:sp>
      <p:sp>
        <p:nvSpPr>
          <p:cNvPr id="12" name="object 2"/>
          <p:cNvSpPr/>
          <p:nvPr/>
        </p:nvSpPr>
        <p:spPr>
          <a:xfrm>
            <a:off x="1" y="0"/>
            <a:ext cx="12192000" cy="836244"/>
          </a:xfrm>
          <a:custGeom>
            <a:avLst/>
            <a:gdLst/>
            <a:ahLst/>
            <a:cxnLst/>
            <a:rect l="l" t="t" r="r" b="b"/>
            <a:pathLst>
              <a:path w="18285460" h="2118995">
                <a:moveTo>
                  <a:pt x="0" y="2118860"/>
                </a:moveTo>
                <a:lnTo>
                  <a:pt x="18285180" y="2118860"/>
                </a:lnTo>
                <a:lnTo>
                  <a:pt x="18285180" y="0"/>
                </a:lnTo>
                <a:lnTo>
                  <a:pt x="0" y="0"/>
                </a:lnTo>
                <a:lnTo>
                  <a:pt x="0" y="2118860"/>
                </a:lnTo>
                <a:close/>
              </a:path>
            </a:pathLst>
          </a:custGeom>
          <a:solidFill>
            <a:srgbClr val="1C2046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object 3"/>
          <p:cNvSpPr txBox="1">
            <a:spLocks/>
          </p:cNvSpPr>
          <p:nvPr/>
        </p:nvSpPr>
        <p:spPr>
          <a:xfrm>
            <a:off x="117475" y="57831"/>
            <a:ext cx="10552439" cy="720582"/>
          </a:xfrm>
          <a:prstGeom prst="rect">
            <a:avLst/>
          </a:prstGeom>
        </p:spPr>
        <p:txBody>
          <a:bodyPr vert="horz" wrap="square" lIns="0" tIns="12065" rIns="0" bIns="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2700" marR="5080" lvl="0" indent="0" algn="l" defTabSz="914400" rtl="0" eaLnBrk="1" fontAlgn="auto" latinLnBrk="0" hangingPunct="1">
              <a:lnSpc>
                <a:spcPct val="90000"/>
              </a:lnSpc>
              <a:spcBef>
                <a:spcPts val="95"/>
              </a:spcBef>
              <a:spcAft>
                <a:spcPts val="0"/>
              </a:spcAft>
              <a:buClrTx/>
              <a:buSzTx/>
              <a:buFontTx/>
              <a:buNone/>
              <a:tabLst>
                <a:tab pos="1028700" algn="l"/>
                <a:tab pos="1841500" algn="l"/>
                <a:tab pos="2491740" algn="l"/>
                <a:tab pos="3433445" algn="l"/>
                <a:tab pos="3710940" algn="l"/>
                <a:tab pos="4450080" algn="l"/>
                <a:tab pos="6245225" algn="l"/>
              </a:tabLst>
              <a:defRPr/>
            </a:pPr>
            <a:r>
              <a:rPr kumimoji="0" lang="es-CO" sz="2800" b="0" i="0" u="none" strike="noStrike" kern="1200" cap="none" spc="50" normalizeH="0" baseline="0" noProof="0" dirty="0">
                <a:ln>
                  <a:noFill/>
                </a:ln>
                <a:solidFill>
                  <a:prstClr val="white">
                    <a:lumMod val="85000"/>
                  </a:prstClr>
                </a:solidFill>
                <a:effectLst/>
                <a:uLnTx/>
                <a:uFillTx/>
                <a:latin typeface="Arial Black" panose="020B0A04020102020204" pitchFamily="34" charset="0"/>
                <a:ea typeface="+mj-ea"/>
                <a:cs typeface="+mj-cs"/>
              </a:rPr>
              <a:t>Ejecución Presupuestal UMV 2021 – Por Proyecto</a:t>
            </a:r>
          </a:p>
          <a:p>
            <a:pPr marL="12700" marR="508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>
                <a:tab pos="1028700" algn="l"/>
                <a:tab pos="1841500" algn="l"/>
                <a:tab pos="2491740" algn="l"/>
                <a:tab pos="3433445" algn="l"/>
                <a:tab pos="3710940" algn="l"/>
                <a:tab pos="4450080" algn="l"/>
                <a:tab pos="6245225" algn="l"/>
              </a:tabLst>
              <a:defRPr/>
            </a:pPr>
            <a:r>
              <a:rPr kumimoji="0" lang="es-CO" sz="2000" b="0" i="0" u="none" strike="noStrike" kern="1200" cap="none" spc="0" normalizeH="0" baseline="0" noProof="0" dirty="0">
                <a:ln>
                  <a:noFill/>
                </a:ln>
                <a:solidFill>
                  <a:srgbClr val="31CE39"/>
                </a:solidFill>
                <a:effectLst/>
                <a:uLnTx/>
                <a:uFillTx/>
                <a:latin typeface="Arial Black"/>
                <a:ea typeface="+mj-ea"/>
                <a:cs typeface="Arial Black"/>
              </a:rPr>
              <a:t>24 de abril de 2021</a:t>
            </a:r>
          </a:p>
        </p:txBody>
      </p:sp>
      <p:sp>
        <p:nvSpPr>
          <p:cNvPr id="33" name="Rectángulo 32">
            <a:extLst>
              <a:ext uri="{FF2B5EF4-FFF2-40B4-BE49-F238E27FC236}">
                <a16:creationId xmlns:a16="http://schemas.microsoft.com/office/drawing/2014/main" id="{5662E5D8-8DCD-4F67-BB43-D4046CC715BF}"/>
              </a:ext>
            </a:extLst>
          </p:cNvPr>
          <p:cNvSpPr/>
          <p:nvPr/>
        </p:nvSpPr>
        <p:spPr>
          <a:xfrm>
            <a:off x="9816523" y="2137837"/>
            <a:ext cx="271722" cy="271722"/>
          </a:xfrm>
          <a:prstGeom prst="rect">
            <a:avLst/>
          </a:prstGeom>
          <a:solidFill>
            <a:srgbClr val="1F4E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sz="1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4" name="Rectángulo 33">
            <a:extLst>
              <a:ext uri="{FF2B5EF4-FFF2-40B4-BE49-F238E27FC236}">
                <a16:creationId xmlns:a16="http://schemas.microsoft.com/office/drawing/2014/main" id="{DAC116B2-DF4B-45C8-84A0-2B51516EB69A}"/>
              </a:ext>
            </a:extLst>
          </p:cNvPr>
          <p:cNvSpPr/>
          <p:nvPr/>
        </p:nvSpPr>
        <p:spPr>
          <a:xfrm>
            <a:off x="9816523" y="2569900"/>
            <a:ext cx="271722" cy="271722"/>
          </a:xfrm>
          <a:prstGeom prst="rect">
            <a:avLst/>
          </a:prstGeom>
          <a:solidFill>
            <a:srgbClr val="5482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sz="1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5" name="Rectángulo 34">
            <a:extLst>
              <a:ext uri="{FF2B5EF4-FFF2-40B4-BE49-F238E27FC236}">
                <a16:creationId xmlns:a16="http://schemas.microsoft.com/office/drawing/2014/main" id="{2EFB003C-DE8F-49DD-9015-3E5F7DEC5637}"/>
              </a:ext>
            </a:extLst>
          </p:cNvPr>
          <p:cNvSpPr/>
          <p:nvPr/>
        </p:nvSpPr>
        <p:spPr>
          <a:xfrm>
            <a:off x="9825720" y="3002175"/>
            <a:ext cx="271722" cy="271722"/>
          </a:xfrm>
          <a:prstGeom prst="rect">
            <a:avLst/>
          </a:prstGeom>
          <a:solidFill>
            <a:srgbClr val="A5A5A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sz="1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6" name="CuadroTexto 35">
            <a:extLst>
              <a:ext uri="{FF2B5EF4-FFF2-40B4-BE49-F238E27FC236}">
                <a16:creationId xmlns:a16="http://schemas.microsoft.com/office/drawing/2014/main" id="{621D6E64-2C4F-4B80-A235-60B5C3AF4EB3}"/>
              </a:ext>
            </a:extLst>
          </p:cNvPr>
          <p:cNvSpPr txBox="1"/>
          <p:nvPr/>
        </p:nvSpPr>
        <p:spPr>
          <a:xfrm>
            <a:off x="10244887" y="2105884"/>
            <a:ext cx="184366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Apropiación Inicial</a:t>
            </a:r>
          </a:p>
        </p:txBody>
      </p:sp>
      <p:sp>
        <p:nvSpPr>
          <p:cNvPr id="37" name="CuadroTexto 36">
            <a:extLst>
              <a:ext uri="{FF2B5EF4-FFF2-40B4-BE49-F238E27FC236}">
                <a16:creationId xmlns:a16="http://schemas.microsoft.com/office/drawing/2014/main" id="{19A3B39B-7283-4803-A095-B825D37D3552}"/>
              </a:ext>
            </a:extLst>
          </p:cNvPr>
          <p:cNvSpPr txBox="1"/>
          <p:nvPr/>
        </p:nvSpPr>
        <p:spPr>
          <a:xfrm>
            <a:off x="10254083" y="2520913"/>
            <a:ext cx="218326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Compromisos</a:t>
            </a:r>
          </a:p>
        </p:txBody>
      </p:sp>
      <p:sp>
        <p:nvSpPr>
          <p:cNvPr id="38" name="CuadroTexto 37">
            <a:extLst>
              <a:ext uri="{FF2B5EF4-FFF2-40B4-BE49-F238E27FC236}">
                <a16:creationId xmlns:a16="http://schemas.microsoft.com/office/drawing/2014/main" id="{53196CC8-9606-4987-B568-3B4A3F346284}"/>
              </a:ext>
            </a:extLst>
          </p:cNvPr>
          <p:cNvSpPr txBox="1"/>
          <p:nvPr/>
        </p:nvSpPr>
        <p:spPr>
          <a:xfrm>
            <a:off x="10254083" y="2984744"/>
            <a:ext cx="160971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1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Giros</a:t>
            </a:r>
          </a:p>
        </p:txBody>
      </p:sp>
      <p:pic>
        <p:nvPicPr>
          <p:cNvPr id="39" name="Imagen 38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90897"/>
            <a:ext cx="1805940" cy="582431"/>
          </a:xfrm>
          <a:prstGeom prst="rect">
            <a:avLst/>
          </a:prstGeom>
        </p:spPr>
      </p:pic>
      <p:sp>
        <p:nvSpPr>
          <p:cNvPr id="40" name="Rectángulo 39"/>
          <p:cNvSpPr/>
          <p:nvPr/>
        </p:nvSpPr>
        <p:spPr>
          <a:xfrm>
            <a:off x="605314" y="981459"/>
            <a:ext cx="7828103" cy="726097"/>
          </a:xfrm>
          <a:prstGeom prst="rect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1" name="CuadroTexto 40">
            <a:extLst>
              <a:ext uri="{FF2B5EF4-FFF2-40B4-BE49-F238E27FC236}">
                <a16:creationId xmlns:a16="http://schemas.microsoft.com/office/drawing/2014/main" id="{8ED91CAA-619E-4B89-8520-E97895C54C90}"/>
              </a:ext>
            </a:extLst>
          </p:cNvPr>
          <p:cNvSpPr txBox="1"/>
          <p:nvPr/>
        </p:nvSpPr>
        <p:spPr>
          <a:xfrm>
            <a:off x="5036163" y="1203396"/>
            <a:ext cx="107426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000" b="1" i="0" u="none" strike="noStrike" kern="1200" cap="none" spc="0" normalizeH="0" baseline="0" noProof="0" dirty="0">
                <a:ln>
                  <a:noFill/>
                </a:ln>
                <a:solidFill>
                  <a:srgbClr val="1F4E7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41,3%</a:t>
            </a:r>
            <a:endParaRPr kumimoji="0" lang="es-CO" sz="2000" b="1" i="0" u="none" strike="noStrike" kern="1200" cap="none" spc="0" normalizeH="0" baseline="0" noProof="0" dirty="0">
              <a:ln>
                <a:noFill/>
              </a:ln>
              <a:solidFill>
                <a:srgbClr val="1F4E79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2" name="CuadroTexto 41">
            <a:extLst>
              <a:ext uri="{FF2B5EF4-FFF2-40B4-BE49-F238E27FC236}">
                <a16:creationId xmlns:a16="http://schemas.microsoft.com/office/drawing/2014/main" id="{BC6E69FE-3B47-4498-A05F-2D553DABDBAA}"/>
              </a:ext>
            </a:extLst>
          </p:cNvPr>
          <p:cNvSpPr txBox="1"/>
          <p:nvPr/>
        </p:nvSpPr>
        <p:spPr>
          <a:xfrm>
            <a:off x="3086657" y="1023118"/>
            <a:ext cx="2004359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Total Compromisos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$53.752</a:t>
            </a:r>
            <a:endParaRPr kumimoji="0" lang="es-CO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3" name="CuadroTexto 42">
            <a:extLst>
              <a:ext uri="{FF2B5EF4-FFF2-40B4-BE49-F238E27FC236}">
                <a16:creationId xmlns:a16="http://schemas.microsoft.com/office/drawing/2014/main" id="{BC6E69FE-3B47-4498-A05F-2D553DABDBAA}"/>
              </a:ext>
            </a:extLst>
          </p:cNvPr>
          <p:cNvSpPr txBox="1"/>
          <p:nvPr/>
        </p:nvSpPr>
        <p:spPr>
          <a:xfrm>
            <a:off x="6022592" y="1042973"/>
            <a:ext cx="1571991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Total Giros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$6.472</a:t>
            </a:r>
            <a:endParaRPr kumimoji="0" lang="es-CO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4" name="CuadroTexto 43">
            <a:extLst>
              <a:ext uri="{FF2B5EF4-FFF2-40B4-BE49-F238E27FC236}">
                <a16:creationId xmlns:a16="http://schemas.microsoft.com/office/drawing/2014/main" id="{8ED91CAA-619E-4B89-8520-E97895C54C90}"/>
              </a:ext>
            </a:extLst>
          </p:cNvPr>
          <p:cNvSpPr txBox="1"/>
          <p:nvPr/>
        </p:nvSpPr>
        <p:spPr>
          <a:xfrm>
            <a:off x="7566893" y="1178187"/>
            <a:ext cx="87637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000" b="1" i="0" u="none" strike="noStrike" kern="1200" cap="none" spc="0" normalizeH="0" baseline="0" noProof="0" dirty="0">
                <a:ln>
                  <a:noFill/>
                </a:ln>
                <a:solidFill>
                  <a:srgbClr val="1F4E7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5,0%</a:t>
            </a:r>
            <a:endParaRPr kumimoji="0" lang="es-CO" sz="2000" b="1" i="0" u="none" strike="noStrike" kern="1200" cap="none" spc="0" normalizeH="0" baseline="0" noProof="0" dirty="0">
              <a:ln>
                <a:noFill/>
              </a:ln>
              <a:solidFill>
                <a:srgbClr val="1F4E79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5" name="CuadroTexto 44">
            <a:extLst>
              <a:ext uri="{FF2B5EF4-FFF2-40B4-BE49-F238E27FC236}">
                <a16:creationId xmlns:a16="http://schemas.microsoft.com/office/drawing/2014/main" id="{BC6E69FE-3B47-4498-A05F-2D553DABDBAA}"/>
              </a:ext>
            </a:extLst>
          </p:cNvPr>
          <p:cNvSpPr txBox="1"/>
          <p:nvPr/>
        </p:nvSpPr>
        <p:spPr>
          <a:xfrm>
            <a:off x="605314" y="1009036"/>
            <a:ext cx="2536196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Total Apropiación Inicial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$130.096</a:t>
            </a:r>
            <a:endParaRPr kumimoji="0" lang="es-CO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6" name="CuadroTexto 45"/>
          <p:cNvSpPr txBox="1"/>
          <p:nvPr/>
        </p:nvSpPr>
        <p:spPr>
          <a:xfrm>
            <a:off x="9816523" y="794072"/>
            <a:ext cx="30848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Cifras en millones de pesos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Fuente: </a:t>
            </a:r>
            <a:r>
              <a:rPr kumimoji="0" lang="es-MX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BogData</a:t>
            </a:r>
            <a:endParaRPr kumimoji="0" lang="es-MX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graphicFrame>
        <p:nvGraphicFramePr>
          <p:cNvPr id="24" name="Gráfico 23"/>
          <p:cNvGraphicFramePr>
            <a:graphicFrameLocks/>
          </p:cNvGraphicFramePr>
          <p:nvPr/>
        </p:nvGraphicFramePr>
        <p:xfrm>
          <a:off x="605314" y="1781595"/>
          <a:ext cx="10367486" cy="414433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84761136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Imagen 30" descr="Un grupo de personas en una montaña&#10;&#10;Descripción generada automáticamente">
            <a:extLst>
              <a:ext uri="{FF2B5EF4-FFF2-40B4-BE49-F238E27FC236}">
                <a16:creationId xmlns:a16="http://schemas.microsoft.com/office/drawing/2014/main" id="{3B072A8B-F725-E348-ABE1-4EFB6B8F833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240"/>
          <a:stretch/>
        </p:blipFill>
        <p:spPr>
          <a:xfrm>
            <a:off x="0" y="-32558"/>
            <a:ext cx="12192000" cy="6337396"/>
          </a:xfrm>
          <a:prstGeom prst="rect">
            <a:avLst/>
          </a:prstGeom>
        </p:spPr>
      </p:pic>
      <p:sp>
        <p:nvSpPr>
          <p:cNvPr id="2" name="object 2"/>
          <p:cNvSpPr/>
          <p:nvPr/>
        </p:nvSpPr>
        <p:spPr>
          <a:xfrm>
            <a:off x="9012835" y="6271201"/>
            <a:ext cx="3179233" cy="582567"/>
          </a:xfrm>
          <a:custGeom>
            <a:avLst/>
            <a:gdLst/>
            <a:ahLst/>
            <a:cxnLst/>
            <a:rect l="l" t="t" r="r" b="b"/>
            <a:pathLst>
              <a:path w="4768850" h="281940">
                <a:moveTo>
                  <a:pt x="0" y="281937"/>
                </a:moveTo>
                <a:lnTo>
                  <a:pt x="4768748" y="281937"/>
                </a:lnTo>
                <a:lnTo>
                  <a:pt x="4768748" y="0"/>
                </a:lnTo>
                <a:lnTo>
                  <a:pt x="0" y="0"/>
                </a:lnTo>
                <a:lnTo>
                  <a:pt x="0" y="281937"/>
                </a:lnTo>
                <a:close/>
              </a:path>
            </a:pathLst>
          </a:custGeom>
          <a:solidFill>
            <a:srgbClr val="1C2046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5707384" y="6273800"/>
            <a:ext cx="3305810" cy="580034"/>
          </a:xfrm>
          <a:custGeom>
            <a:avLst/>
            <a:gdLst/>
            <a:ahLst/>
            <a:cxnLst/>
            <a:rect l="l" t="t" r="r" b="b"/>
            <a:pathLst>
              <a:path w="4958715" h="290829">
                <a:moveTo>
                  <a:pt x="0" y="290728"/>
                </a:moveTo>
                <a:lnTo>
                  <a:pt x="4958176" y="290728"/>
                </a:lnTo>
                <a:lnTo>
                  <a:pt x="4958176" y="0"/>
                </a:lnTo>
                <a:lnTo>
                  <a:pt x="0" y="0"/>
                </a:lnTo>
                <a:lnTo>
                  <a:pt x="0" y="290728"/>
                </a:lnTo>
                <a:close/>
              </a:path>
            </a:pathLst>
          </a:custGeom>
          <a:solidFill>
            <a:srgbClr val="DDDDDD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0" y="6271315"/>
            <a:ext cx="5707380" cy="582567"/>
          </a:xfrm>
          <a:custGeom>
            <a:avLst/>
            <a:gdLst/>
            <a:ahLst/>
            <a:cxnLst/>
            <a:rect l="l" t="t" r="r" b="b"/>
            <a:pathLst>
              <a:path w="8561070" h="292100">
                <a:moveTo>
                  <a:pt x="0" y="291927"/>
                </a:moveTo>
                <a:lnTo>
                  <a:pt x="8561075" y="291927"/>
                </a:lnTo>
                <a:lnTo>
                  <a:pt x="8561075" y="0"/>
                </a:lnTo>
                <a:lnTo>
                  <a:pt x="0" y="0"/>
                </a:lnTo>
                <a:lnTo>
                  <a:pt x="0" y="291927"/>
                </a:lnTo>
                <a:close/>
              </a:path>
            </a:pathLst>
          </a:custGeom>
          <a:solidFill>
            <a:srgbClr val="31CE39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ctángulo 9">
            <a:extLst>
              <a:ext uri="{FF2B5EF4-FFF2-40B4-BE49-F238E27FC236}">
                <a16:creationId xmlns:a16="http://schemas.microsoft.com/office/drawing/2014/main" id="{D16B204E-2508-0B4A-8611-483BC0492A13}"/>
              </a:ext>
            </a:extLst>
          </p:cNvPr>
          <p:cNvSpPr/>
          <p:nvPr/>
        </p:nvSpPr>
        <p:spPr>
          <a:xfrm>
            <a:off x="0" y="3632994"/>
            <a:ext cx="12192000" cy="3220773"/>
          </a:xfrm>
          <a:prstGeom prst="rect">
            <a:avLst/>
          </a:prstGeom>
          <a:solidFill>
            <a:srgbClr val="1C20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3" name="Rectángulo 32">
            <a:extLst>
              <a:ext uri="{FF2B5EF4-FFF2-40B4-BE49-F238E27FC236}">
                <a16:creationId xmlns:a16="http://schemas.microsoft.com/office/drawing/2014/main" id="{945FCF77-0B3A-7845-B7C9-E0CA93CC66FB}"/>
              </a:ext>
            </a:extLst>
          </p:cNvPr>
          <p:cNvSpPr/>
          <p:nvPr/>
        </p:nvSpPr>
        <p:spPr>
          <a:xfrm>
            <a:off x="471948" y="2264300"/>
            <a:ext cx="11277600" cy="2670401"/>
          </a:xfrm>
          <a:prstGeom prst="rect">
            <a:avLst/>
          </a:prstGeom>
          <a:solidFill>
            <a:schemeClr val="bg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Rectángulo 8"/>
          <p:cNvSpPr/>
          <p:nvPr/>
        </p:nvSpPr>
        <p:spPr>
          <a:xfrm>
            <a:off x="14748" y="2476185"/>
            <a:ext cx="11455925" cy="850605"/>
          </a:xfrm>
          <a:prstGeom prst="rect">
            <a:avLst/>
          </a:prstGeom>
          <a:noFill/>
        </p:spPr>
        <p:txBody>
          <a:bodyPr wrap="square" lIns="0" tIns="0" rIns="0" bIns="0" rtlCol="0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4000" b="0" i="0" u="none" strike="noStrike" kern="1200" cap="none" spc="-3" normalizeH="0" baseline="0" noProof="0" dirty="0">
                <a:ln>
                  <a:noFill/>
                </a:ln>
                <a:solidFill>
                  <a:srgbClr val="31CE39"/>
                </a:solidFill>
                <a:effectLst/>
                <a:uLnTx/>
                <a:uFillTx/>
                <a:latin typeface="Arial Black"/>
                <a:ea typeface="+mn-ea"/>
                <a:cs typeface="Arial Black"/>
              </a:rPr>
              <a:t>Transmilenio S.A.</a:t>
            </a:r>
          </a:p>
        </p:txBody>
      </p:sp>
      <p:sp>
        <p:nvSpPr>
          <p:cNvPr id="16" name="Rectángulo 15">
            <a:extLst>
              <a:ext uri="{FF2B5EF4-FFF2-40B4-BE49-F238E27FC236}">
                <a16:creationId xmlns:a16="http://schemas.microsoft.com/office/drawing/2014/main" id="{7C317436-E883-944C-80C3-DC940040F89B}"/>
              </a:ext>
            </a:extLst>
          </p:cNvPr>
          <p:cNvSpPr/>
          <p:nvPr/>
        </p:nvSpPr>
        <p:spPr>
          <a:xfrm>
            <a:off x="715713" y="3599500"/>
            <a:ext cx="1079007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3600" b="0" i="0" u="none" strike="noStrike" kern="1200" cap="none" spc="-3" normalizeH="0" baseline="0" noProof="0" dirty="0">
                <a:ln>
                  <a:noFill/>
                </a:ln>
                <a:solidFill>
                  <a:srgbClr val="1C2046"/>
                </a:solidFill>
                <a:effectLst/>
                <a:uLnTx/>
                <a:uFillTx/>
                <a:latin typeface="Arial Black"/>
                <a:ea typeface="+mn-ea"/>
                <a:cs typeface="Arial Black"/>
              </a:rPr>
              <a:t>Ejecución Presupuestal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3600" b="0" i="0" u="none" strike="noStrike" kern="1200" cap="none" spc="-3" normalizeH="0" baseline="0" noProof="0" dirty="0">
                <a:ln>
                  <a:noFill/>
                </a:ln>
                <a:solidFill>
                  <a:srgbClr val="1C2046"/>
                </a:solidFill>
                <a:effectLst/>
                <a:uLnTx/>
                <a:uFillTx/>
                <a:latin typeface="Arial Black"/>
                <a:ea typeface="+mn-ea"/>
                <a:cs typeface="Arial Black"/>
              </a:rPr>
              <a:t>2021</a:t>
            </a:r>
          </a:p>
        </p:txBody>
      </p:sp>
      <p:pic>
        <p:nvPicPr>
          <p:cNvPr id="15" name="Imagen 14" descr="Imagen que contiene dibujo&#10;&#10;Descripción generada automáticamente">
            <a:extLst>
              <a:ext uri="{FF2B5EF4-FFF2-40B4-BE49-F238E27FC236}">
                <a16:creationId xmlns:a16="http://schemas.microsoft.com/office/drawing/2014/main" id="{22F3949A-F2DE-C546-9CA1-A6A649C9DA5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464"/>
          <a:stretch/>
        </p:blipFill>
        <p:spPr>
          <a:xfrm>
            <a:off x="4410394" y="4971173"/>
            <a:ext cx="3317761" cy="20211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54036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" name="Gráfico 1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76967964"/>
              </p:ext>
            </p:extLst>
          </p:nvPr>
        </p:nvGraphicFramePr>
        <p:xfrm>
          <a:off x="2485993" y="1036711"/>
          <a:ext cx="9578187" cy="547878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0" name="Rectángulo 9"/>
          <p:cNvSpPr/>
          <p:nvPr/>
        </p:nvSpPr>
        <p:spPr>
          <a:xfrm>
            <a:off x="0" y="6573328"/>
            <a:ext cx="12192000" cy="284672"/>
          </a:xfrm>
          <a:prstGeom prst="rect">
            <a:avLst/>
          </a:prstGeom>
          <a:solidFill>
            <a:srgbClr val="B0E40A"/>
          </a:solidFill>
          <a:ln>
            <a:solidFill>
              <a:srgbClr val="B0E40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pic>
        <p:nvPicPr>
          <p:cNvPr id="11" name="Imagen 10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" y="5990897"/>
            <a:ext cx="1805940" cy="582431"/>
          </a:xfrm>
          <a:prstGeom prst="rect">
            <a:avLst/>
          </a:prstGeom>
        </p:spPr>
      </p:pic>
      <p:sp>
        <p:nvSpPr>
          <p:cNvPr id="18" name="CuadroTexto 17"/>
          <p:cNvSpPr txBox="1"/>
          <p:nvPr/>
        </p:nvSpPr>
        <p:spPr>
          <a:xfrm>
            <a:off x="9061784" y="-945585"/>
            <a:ext cx="542223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400" dirty="0"/>
              <a:t>Cifras en millones de pesos</a:t>
            </a:r>
          </a:p>
        </p:txBody>
      </p:sp>
      <p:sp>
        <p:nvSpPr>
          <p:cNvPr id="14" name="CuadroTexto 3"/>
          <p:cNvSpPr txBox="1"/>
          <p:nvPr/>
        </p:nvSpPr>
        <p:spPr>
          <a:xfrm>
            <a:off x="4759911" y="2890234"/>
            <a:ext cx="1174750" cy="381000"/>
          </a:xfrm>
          <a:prstGeom prst="rect">
            <a:avLst/>
          </a:prstGeom>
          <a:solidFill>
            <a:sysClr val="window" lastClr="FFFFFF"/>
          </a:solidFill>
          <a:ln w="9525" cmpd="sng">
            <a:noFill/>
          </a:ln>
          <a:effectLst/>
        </p:spPr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1600" b="0" i="0" u="none" strike="noStrike" kern="0" cap="none" spc="0" normalizeH="0" baseline="0" noProof="0" dirty="0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30,33%</a:t>
            </a:r>
          </a:p>
        </p:txBody>
      </p:sp>
      <p:sp>
        <p:nvSpPr>
          <p:cNvPr id="16" name="CuadroTexto 4"/>
          <p:cNvSpPr txBox="1"/>
          <p:nvPr/>
        </p:nvSpPr>
        <p:spPr>
          <a:xfrm>
            <a:off x="6575610" y="4496191"/>
            <a:ext cx="1174750" cy="381000"/>
          </a:xfrm>
          <a:prstGeom prst="rect">
            <a:avLst/>
          </a:prstGeom>
          <a:solidFill>
            <a:sysClr val="window" lastClr="FFFFFF"/>
          </a:solidFill>
          <a:ln w="9525" cmpd="sng">
            <a:noFill/>
          </a:ln>
          <a:effectLst/>
        </p:spPr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CO" sz="1600" kern="0" dirty="0">
                <a:solidFill>
                  <a:srgbClr val="1F497D">
                    <a:lumMod val="50000"/>
                  </a:srgbClr>
                </a:solidFill>
                <a:latin typeface="Arial Black" panose="020B0A04020102020204" pitchFamily="34" charset="0"/>
              </a:rPr>
              <a:t>17,59</a:t>
            </a:r>
            <a:r>
              <a:rPr kumimoji="0" lang="es-CO" sz="1600" b="0" i="0" u="none" strike="noStrike" kern="0" cap="none" spc="0" normalizeH="0" baseline="0" noProof="0" dirty="0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%</a:t>
            </a:r>
          </a:p>
        </p:txBody>
      </p:sp>
      <p:sp>
        <p:nvSpPr>
          <p:cNvPr id="19" name="CuadroTexto 5"/>
          <p:cNvSpPr txBox="1"/>
          <p:nvPr/>
        </p:nvSpPr>
        <p:spPr>
          <a:xfrm>
            <a:off x="8732520" y="4496191"/>
            <a:ext cx="1174750" cy="381000"/>
          </a:xfrm>
          <a:prstGeom prst="rect">
            <a:avLst/>
          </a:prstGeom>
          <a:solidFill>
            <a:sysClr val="window" lastClr="FFFFFF"/>
          </a:solidFill>
          <a:ln w="9525" cmpd="sng">
            <a:noFill/>
          </a:ln>
          <a:effectLst/>
        </p:spPr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1600" b="0" i="0" u="none" strike="noStrike" kern="0" cap="none" spc="0" normalizeH="0" baseline="0" noProof="0" dirty="0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25,04%</a:t>
            </a:r>
          </a:p>
        </p:txBody>
      </p:sp>
      <p:sp>
        <p:nvSpPr>
          <p:cNvPr id="20" name="CuadroTexto 6"/>
          <p:cNvSpPr txBox="1"/>
          <p:nvPr/>
        </p:nvSpPr>
        <p:spPr>
          <a:xfrm>
            <a:off x="10499084" y="3976398"/>
            <a:ext cx="1016000" cy="333375"/>
          </a:xfrm>
          <a:prstGeom prst="rect">
            <a:avLst/>
          </a:prstGeom>
          <a:solidFill>
            <a:sysClr val="window" lastClr="FFFFFF"/>
          </a:solidFill>
          <a:ln w="9525" cmpd="sng">
            <a:noFill/>
          </a:ln>
          <a:effectLst/>
        </p:spPr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1600" b="0" i="0" u="none" strike="noStrike" kern="0" cap="none" spc="0" normalizeH="0" baseline="0" noProof="0" dirty="0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50,88%</a:t>
            </a:r>
          </a:p>
        </p:txBody>
      </p:sp>
      <p:sp>
        <p:nvSpPr>
          <p:cNvPr id="12" name="object 2"/>
          <p:cNvSpPr/>
          <p:nvPr/>
        </p:nvSpPr>
        <p:spPr>
          <a:xfrm>
            <a:off x="1" y="0"/>
            <a:ext cx="12192000" cy="836244"/>
          </a:xfrm>
          <a:custGeom>
            <a:avLst/>
            <a:gdLst/>
            <a:ahLst/>
            <a:cxnLst/>
            <a:rect l="l" t="t" r="r" b="b"/>
            <a:pathLst>
              <a:path w="18285460" h="2118995">
                <a:moveTo>
                  <a:pt x="0" y="2118860"/>
                </a:moveTo>
                <a:lnTo>
                  <a:pt x="18285180" y="2118860"/>
                </a:lnTo>
                <a:lnTo>
                  <a:pt x="18285180" y="0"/>
                </a:lnTo>
                <a:lnTo>
                  <a:pt x="0" y="0"/>
                </a:lnTo>
                <a:lnTo>
                  <a:pt x="0" y="2118860"/>
                </a:lnTo>
                <a:close/>
              </a:path>
            </a:pathLst>
          </a:custGeom>
          <a:solidFill>
            <a:srgbClr val="1C2046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3" name="object 3"/>
          <p:cNvSpPr txBox="1">
            <a:spLocks/>
          </p:cNvSpPr>
          <p:nvPr/>
        </p:nvSpPr>
        <p:spPr>
          <a:xfrm>
            <a:off x="117475" y="57831"/>
            <a:ext cx="9789795" cy="720582"/>
          </a:xfrm>
          <a:prstGeom prst="rect">
            <a:avLst/>
          </a:prstGeom>
        </p:spPr>
        <p:txBody>
          <a:bodyPr vert="horz" wrap="square" lIns="0" tIns="12065" rIns="0" bIns="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2700" marR="5080">
              <a:spcBef>
                <a:spcPts val="95"/>
              </a:spcBef>
              <a:tabLst>
                <a:tab pos="1028700" algn="l"/>
                <a:tab pos="1841500" algn="l"/>
                <a:tab pos="2491740" algn="l"/>
                <a:tab pos="3433445" algn="l"/>
                <a:tab pos="3710940" algn="l"/>
                <a:tab pos="4450080" algn="l"/>
                <a:tab pos="6245225" algn="l"/>
              </a:tabLst>
            </a:pPr>
            <a:r>
              <a:rPr lang="es-CO" sz="2800" spc="50" dirty="0">
                <a:solidFill>
                  <a:schemeClr val="bg1">
                    <a:lumMod val="85000"/>
                  </a:schemeClr>
                </a:solidFill>
                <a:latin typeface="Arial Black" panose="020B0A04020102020204" pitchFamily="34" charset="0"/>
              </a:rPr>
              <a:t>Ejecución Presupuestal SDM 2021</a:t>
            </a:r>
          </a:p>
          <a:p>
            <a:pPr marL="12700" marR="5080">
              <a:lnSpc>
                <a:spcPct val="100000"/>
              </a:lnSpc>
              <a:spcBef>
                <a:spcPts val="100"/>
              </a:spcBef>
              <a:tabLst>
                <a:tab pos="1028700" algn="l"/>
                <a:tab pos="1841500" algn="l"/>
                <a:tab pos="2491740" algn="l"/>
                <a:tab pos="3433445" algn="l"/>
                <a:tab pos="3710940" algn="l"/>
                <a:tab pos="4450080" algn="l"/>
                <a:tab pos="6245225" algn="l"/>
              </a:tabLst>
              <a:defRPr/>
            </a:pPr>
            <a:r>
              <a:rPr lang="es-CO" sz="2000" dirty="0">
                <a:solidFill>
                  <a:srgbClr val="31CE39"/>
                </a:solidFill>
                <a:latin typeface="Arial Black"/>
                <a:ea typeface="+mn-ea"/>
                <a:cs typeface="Arial Black"/>
              </a:rPr>
              <a:t>23 de abril de 2021</a:t>
            </a:r>
          </a:p>
        </p:txBody>
      </p:sp>
      <p:sp>
        <p:nvSpPr>
          <p:cNvPr id="25" name="CuadroTexto 24"/>
          <p:cNvSpPr txBox="1"/>
          <p:nvPr/>
        </p:nvSpPr>
        <p:spPr>
          <a:xfrm>
            <a:off x="81607" y="5706225"/>
            <a:ext cx="228985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1200" dirty="0">
                <a:latin typeface="Arial" panose="020B0604020202020204" pitchFamily="34" charset="0"/>
                <a:cs typeface="Arial" panose="020B0604020202020204" pitchFamily="34" charset="0"/>
              </a:rPr>
              <a:t>Cifras en millones de pesos</a:t>
            </a:r>
          </a:p>
        </p:txBody>
      </p:sp>
      <p:sp>
        <p:nvSpPr>
          <p:cNvPr id="2" name="CuadroTexto 1"/>
          <p:cNvSpPr txBox="1"/>
          <p:nvPr/>
        </p:nvSpPr>
        <p:spPr>
          <a:xfrm>
            <a:off x="260268" y="1901471"/>
            <a:ext cx="2295776" cy="20749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Ejecución Presupuestal de inversión</a:t>
            </a:r>
          </a:p>
          <a:p>
            <a:r>
              <a:rPr lang="es-CO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2021</a:t>
            </a:r>
          </a:p>
          <a:p>
            <a:r>
              <a:rPr lang="es-CO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s-CO" b="1" dirty="0" err="1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Vigencia+Pasivos</a:t>
            </a:r>
            <a:r>
              <a:rPr lang="es-CO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</a:p>
          <a:p>
            <a:endParaRPr lang="es-CO" b="1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700" marR="5080">
              <a:spcBef>
                <a:spcPts val="100"/>
              </a:spcBef>
              <a:tabLst>
                <a:tab pos="1028700" algn="l"/>
                <a:tab pos="1841500" algn="l"/>
                <a:tab pos="2491740" algn="l"/>
                <a:tab pos="3433445" algn="l"/>
                <a:tab pos="3710940" algn="l"/>
                <a:tab pos="4450080" algn="l"/>
                <a:tab pos="6245225" algn="l"/>
              </a:tabLst>
              <a:defRPr/>
            </a:pPr>
            <a:r>
              <a:rPr lang="es-CO" sz="2000" dirty="0">
                <a:solidFill>
                  <a:schemeClr val="accent6">
                    <a:lumMod val="50000"/>
                  </a:schemeClr>
                </a:solidFill>
                <a:latin typeface="Arial Black"/>
                <a:cs typeface="Arial Black"/>
              </a:rPr>
              <a:t>29,12%</a:t>
            </a:r>
          </a:p>
        </p:txBody>
      </p:sp>
    </p:spTree>
    <p:extLst>
      <p:ext uri="{BB962C8B-B14F-4D97-AF65-F5344CB8AC3E}">
        <p14:creationId xmlns:p14="http://schemas.microsoft.com/office/powerpoint/2010/main" val="140865857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uadroTexto 5">
            <a:extLst>
              <a:ext uri="{FF2B5EF4-FFF2-40B4-BE49-F238E27FC236}">
                <a16:creationId xmlns:a16="http://schemas.microsoft.com/office/drawing/2014/main" id="{492DD2D2-AD2C-45FD-9750-FE5041B03269}"/>
              </a:ext>
            </a:extLst>
          </p:cNvPr>
          <p:cNvSpPr txBox="1"/>
          <p:nvPr/>
        </p:nvSpPr>
        <p:spPr>
          <a:xfrm>
            <a:off x="361333" y="100822"/>
            <a:ext cx="7242298" cy="4601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390" b="1" dirty="0">
                <a:solidFill>
                  <a:schemeClr val="bg1"/>
                </a:solidFill>
              </a:rPr>
              <a:t>2. Total Ejecución Gastos</a:t>
            </a:r>
          </a:p>
        </p:txBody>
      </p:sp>
      <p:sp>
        <p:nvSpPr>
          <p:cNvPr id="7" name="1 Rectángulo">
            <a:extLst>
              <a:ext uri="{FF2B5EF4-FFF2-40B4-BE49-F238E27FC236}">
                <a16:creationId xmlns:a16="http://schemas.microsoft.com/office/drawing/2014/main" id="{15103F4A-4DE0-4C9D-9E38-86CB34E287D3}"/>
              </a:ext>
            </a:extLst>
          </p:cNvPr>
          <p:cNvSpPr/>
          <p:nvPr/>
        </p:nvSpPr>
        <p:spPr>
          <a:xfrm>
            <a:off x="361333" y="779203"/>
            <a:ext cx="6169971" cy="3533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O" sz="1696" b="1" dirty="0">
                <a:latin typeface="Arial" panose="020B0604020202020204" pitchFamily="34" charset="0"/>
                <a:cs typeface="Arial" panose="020B0604020202020204" pitchFamily="34" charset="0"/>
              </a:rPr>
              <a:t>En Millones de Pesos </a:t>
            </a:r>
          </a:p>
        </p:txBody>
      </p:sp>
      <p:graphicFrame>
        <p:nvGraphicFramePr>
          <p:cNvPr id="8" name="Gráfico 7">
            <a:extLst>
              <a:ext uri="{FF2B5EF4-FFF2-40B4-BE49-F238E27FC236}">
                <a16:creationId xmlns:a16="http://schemas.microsoft.com/office/drawing/2014/main" id="{314787F6-460B-4246-BE30-CEEE372EC3E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69954989"/>
              </p:ext>
            </p:extLst>
          </p:nvPr>
        </p:nvGraphicFramePr>
        <p:xfrm>
          <a:off x="2159110" y="1454183"/>
          <a:ext cx="7432492" cy="355467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4" name="Tabla 3">
            <a:extLst>
              <a:ext uri="{FF2B5EF4-FFF2-40B4-BE49-F238E27FC236}">
                <a16:creationId xmlns:a16="http://schemas.microsoft.com/office/drawing/2014/main" id="{A714F7F6-6199-45F5-8B4D-E0997A60F132}"/>
              </a:ext>
            </a:extLst>
          </p:cNvPr>
          <p:cNvGraphicFramePr>
            <a:graphicFrameLocks noGrp="1"/>
          </p:cNvGraphicFramePr>
          <p:nvPr/>
        </p:nvGraphicFramePr>
        <p:xfrm>
          <a:off x="2159110" y="5245291"/>
          <a:ext cx="7432490" cy="707738"/>
        </p:xfrm>
        <a:graphic>
          <a:graphicData uri="http://schemas.openxmlformats.org/drawingml/2006/table">
            <a:tbl>
              <a:tblPr/>
              <a:tblGrid>
                <a:gridCol w="2418448">
                  <a:extLst>
                    <a:ext uri="{9D8B030D-6E8A-4147-A177-3AD203B41FA5}">
                      <a16:colId xmlns:a16="http://schemas.microsoft.com/office/drawing/2014/main" val="2098039371"/>
                    </a:ext>
                  </a:extLst>
                </a:gridCol>
                <a:gridCol w="1421030">
                  <a:extLst>
                    <a:ext uri="{9D8B030D-6E8A-4147-A177-3AD203B41FA5}">
                      <a16:colId xmlns:a16="http://schemas.microsoft.com/office/drawing/2014/main" val="4179138018"/>
                    </a:ext>
                  </a:extLst>
                </a:gridCol>
                <a:gridCol w="1467243">
                  <a:extLst>
                    <a:ext uri="{9D8B030D-6E8A-4147-A177-3AD203B41FA5}">
                      <a16:colId xmlns:a16="http://schemas.microsoft.com/office/drawing/2014/main" val="130406108"/>
                    </a:ext>
                  </a:extLst>
                </a:gridCol>
                <a:gridCol w="492932">
                  <a:extLst>
                    <a:ext uri="{9D8B030D-6E8A-4147-A177-3AD203B41FA5}">
                      <a16:colId xmlns:a16="http://schemas.microsoft.com/office/drawing/2014/main" val="2161708021"/>
                    </a:ext>
                  </a:extLst>
                </a:gridCol>
                <a:gridCol w="1139905">
                  <a:extLst>
                    <a:ext uri="{9D8B030D-6E8A-4147-A177-3AD203B41FA5}">
                      <a16:colId xmlns:a16="http://schemas.microsoft.com/office/drawing/2014/main" val="3616980142"/>
                    </a:ext>
                  </a:extLst>
                </a:gridCol>
                <a:gridCol w="492932">
                  <a:extLst>
                    <a:ext uri="{9D8B030D-6E8A-4147-A177-3AD203B41FA5}">
                      <a16:colId xmlns:a16="http://schemas.microsoft.com/office/drawing/2014/main" val="4050773909"/>
                    </a:ext>
                  </a:extLst>
                </a:gridCol>
              </a:tblGrid>
              <a:tr h="353869"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RESUMEN GENERAL</a:t>
                      </a:r>
                    </a:p>
                  </a:txBody>
                  <a:tcPr marL="6732" marR="6732" marT="67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Rec. Disponible</a:t>
                      </a:r>
                    </a:p>
                  </a:txBody>
                  <a:tcPr marL="6732" marR="6732" marT="67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Ejecutado</a:t>
                      </a:r>
                    </a:p>
                  </a:txBody>
                  <a:tcPr marL="6732" marR="6732" marT="67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%</a:t>
                      </a:r>
                    </a:p>
                  </a:txBody>
                  <a:tcPr marL="6732" marR="6732" marT="67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Giros</a:t>
                      </a:r>
                    </a:p>
                  </a:txBody>
                  <a:tcPr marL="6732" marR="6732" marT="67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%</a:t>
                      </a:r>
                    </a:p>
                  </a:txBody>
                  <a:tcPr marL="6732" marR="6732" marT="67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70716124"/>
                  </a:ext>
                </a:extLst>
              </a:tr>
              <a:tr h="353869">
                <a:tc>
                  <a:txBody>
                    <a:bodyPr/>
                    <a:lstStyle/>
                    <a:p>
                      <a:pPr algn="l" fontAlgn="b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 GASTOS</a:t>
                      </a:r>
                    </a:p>
                  </a:txBody>
                  <a:tcPr marL="6732" marR="6732" marT="67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5.102.133,02 </a:t>
                      </a:r>
                    </a:p>
                  </a:txBody>
                  <a:tcPr marL="6732" marR="6732" marT="67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2.866.644,26 </a:t>
                      </a:r>
                    </a:p>
                  </a:txBody>
                  <a:tcPr marL="6732" marR="6732" marT="67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56%</a:t>
                      </a:r>
                    </a:p>
                  </a:txBody>
                  <a:tcPr marL="6732" marR="6732" marT="67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921.233,70 </a:t>
                      </a:r>
                    </a:p>
                  </a:txBody>
                  <a:tcPr marL="6732" marR="6732" marT="67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18%</a:t>
                      </a:r>
                    </a:p>
                  </a:txBody>
                  <a:tcPr marL="6732" marR="6732" marT="67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26641771"/>
                  </a:ext>
                </a:extLst>
              </a:tr>
            </a:tbl>
          </a:graphicData>
        </a:graphic>
      </p:graphicFrame>
      <p:sp>
        <p:nvSpPr>
          <p:cNvPr id="9" name="Rectángulo 8"/>
          <p:cNvSpPr/>
          <p:nvPr/>
        </p:nvSpPr>
        <p:spPr>
          <a:xfrm>
            <a:off x="0" y="6573328"/>
            <a:ext cx="12192000" cy="284672"/>
          </a:xfrm>
          <a:prstGeom prst="rect">
            <a:avLst/>
          </a:prstGeom>
          <a:solidFill>
            <a:srgbClr val="B0E40A"/>
          </a:solidFill>
          <a:ln>
            <a:solidFill>
              <a:srgbClr val="B0E40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" name="Imagen 9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05146" y="6112042"/>
            <a:ext cx="1086853" cy="461286"/>
          </a:xfrm>
          <a:prstGeom prst="rect">
            <a:avLst/>
          </a:prstGeom>
        </p:spPr>
      </p:pic>
      <p:sp>
        <p:nvSpPr>
          <p:cNvPr id="11" name="object 2"/>
          <p:cNvSpPr/>
          <p:nvPr/>
        </p:nvSpPr>
        <p:spPr>
          <a:xfrm>
            <a:off x="1" y="0"/>
            <a:ext cx="12192000" cy="542765"/>
          </a:xfrm>
          <a:custGeom>
            <a:avLst/>
            <a:gdLst/>
            <a:ahLst/>
            <a:cxnLst/>
            <a:rect l="l" t="t" r="r" b="b"/>
            <a:pathLst>
              <a:path w="18285460" h="2118995">
                <a:moveTo>
                  <a:pt x="0" y="2118860"/>
                </a:moveTo>
                <a:lnTo>
                  <a:pt x="18285180" y="2118860"/>
                </a:lnTo>
                <a:lnTo>
                  <a:pt x="18285180" y="0"/>
                </a:lnTo>
                <a:lnTo>
                  <a:pt x="0" y="0"/>
                </a:lnTo>
                <a:lnTo>
                  <a:pt x="0" y="2118860"/>
                </a:lnTo>
                <a:close/>
              </a:path>
            </a:pathLst>
          </a:custGeom>
          <a:solidFill>
            <a:srgbClr val="1C2046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492DD2D2-AD2C-45FD-9750-FE5041B03269}"/>
              </a:ext>
            </a:extLst>
          </p:cNvPr>
          <p:cNvSpPr txBox="1"/>
          <p:nvPr/>
        </p:nvSpPr>
        <p:spPr>
          <a:xfrm>
            <a:off x="152799" y="-61410"/>
            <a:ext cx="10246510" cy="6127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382" b="1" dirty="0">
                <a:solidFill>
                  <a:schemeClr val="bg1"/>
                </a:solidFill>
              </a:rPr>
              <a:t>Total Ejecución Gastos</a:t>
            </a:r>
          </a:p>
        </p:txBody>
      </p:sp>
    </p:spTree>
    <p:extLst>
      <p:ext uri="{BB962C8B-B14F-4D97-AF65-F5344CB8AC3E}">
        <p14:creationId xmlns:p14="http://schemas.microsoft.com/office/powerpoint/2010/main" val="119478636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uadroTexto 12">
            <a:extLst>
              <a:ext uri="{FF2B5EF4-FFF2-40B4-BE49-F238E27FC236}">
                <a16:creationId xmlns:a16="http://schemas.microsoft.com/office/drawing/2014/main" id="{118DD314-557B-4FCF-9F52-A0F3AA800010}"/>
              </a:ext>
            </a:extLst>
          </p:cNvPr>
          <p:cNvSpPr txBox="1"/>
          <p:nvPr/>
        </p:nvSpPr>
        <p:spPr>
          <a:xfrm>
            <a:off x="361333" y="100822"/>
            <a:ext cx="7242298" cy="4601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390" b="1" dirty="0">
                <a:solidFill>
                  <a:schemeClr val="bg1"/>
                </a:solidFill>
              </a:rPr>
              <a:t>2. Ejecución Presupuestal Gastos 2021</a:t>
            </a:r>
          </a:p>
        </p:txBody>
      </p:sp>
      <p:sp>
        <p:nvSpPr>
          <p:cNvPr id="5" name="1 Rectángulo">
            <a:extLst>
              <a:ext uri="{FF2B5EF4-FFF2-40B4-BE49-F238E27FC236}">
                <a16:creationId xmlns:a16="http://schemas.microsoft.com/office/drawing/2014/main" id="{1285FA07-3F64-464C-8C89-89360889128B}"/>
              </a:ext>
            </a:extLst>
          </p:cNvPr>
          <p:cNvSpPr/>
          <p:nvPr/>
        </p:nvSpPr>
        <p:spPr>
          <a:xfrm>
            <a:off x="242682" y="787383"/>
            <a:ext cx="6169971" cy="3533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O" sz="1696" b="1" dirty="0">
                <a:latin typeface="Arial" panose="020B0604020202020204" pitchFamily="34" charset="0"/>
                <a:cs typeface="Arial" panose="020B0604020202020204" pitchFamily="34" charset="0"/>
              </a:rPr>
              <a:t>En Millones de Pesos </a:t>
            </a:r>
          </a:p>
        </p:txBody>
      </p:sp>
      <p:graphicFrame>
        <p:nvGraphicFramePr>
          <p:cNvPr id="6" name="Gráfico 5">
            <a:extLst>
              <a:ext uri="{FF2B5EF4-FFF2-40B4-BE49-F238E27FC236}">
                <a16:creationId xmlns:a16="http://schemas.microsoft.com/office/drawing/2014/main" id="{00ABFF88-4893-4404-B23B-C96EFD54A31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25544736"/>
              </p:ext>
            </p:extLst>
          </p:nvPr>
        </p:nvGraphicFramePr>
        <p:xfrm>
          <a:off x="668234" y="1374850"/>
          <a:ext cx="5334075" cy="35185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7" name="Gráfico 6">
            <a:extLst>
              <a:ext uri="{FF2B5EF4-FFF2-40B4-BE49-F238E27FC236}">
                <a16:creationId xmlns:a16="http://schemas.microsoft.com/office/drawing/2014/main" id="{7A8C62D6-D9E3-43B8-8D88-3E7EA7B3348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33168490"/>
              </p:ext>
            </p:extLst>
          </p:nvPr>
        </p:nvGraphicFramePr>
        <p:xfrm>
          <a:off x="6498578" y="1374849"/>
          <a:ext cx="5025188" cy="349305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0" name="Tabla 9">
            <a:extLst>
              <a:ext uri="{FF2B5EF4-FFF2-40B4-BE49-F238E27FC236}">
                <a16:creationId xmlns:a16="http://schemas.microsoft.com/office/drawing/2014/main" id="{2AA7061A-42E2-4524-B784-82900535D911}"/>
              </a:ext>
            </a:extLst>
          </p:cNvPr>
          <p:cNvGraphicFramePr>
            <a:graphicFrameLocks noGrp="1"/>
          </p:cNvGraphicFramePr>
          <p:nvPr/>
        </p:nvGraphicFramePr>
        <p:xfrm>
          <a:off x="2966991" y="5095351"/>
          <a:ext cx="6682320" cy="1153911"/>
        </p:xfrm>
        <a:graphic>
          <a:graphicData uri="http://schemas.openxmlformats.org/drawingml/2006/table">
            <a:tbl>
              <a:tblPr/>
              <a:tblGrid>
                <a:gridCol w="1199922">
                  <a:extLst>
                    <a:ext uri="{9D8B030D-6E8A-4147-A177-3AD203B41FA5}">
                      <a16:colId xmlns:a16="http://schemas.microsoft.com/office/drawing/2014/main" val="1212817377"/>
                    </a:ext>
                  </a:extLst>
                </a:gridCol>
                <a:gridCol w="1479212">
                  <a:extLst>
                    <a:ext uri="{9D8B030D-6E8A-4147-A177-3AD203B41FA5}">
                      <a16:colId xmlns:a16="http://schemas.microsoft.com/office/drawing/2014/main" val="3229176726"/>
                    </a:ext>
                  </a:extLst>
                </a:gridCol>
                <a:gridCol w="1586103">
                  <a:extLst>
                    <a:ext uri="{9D8B030D-6E8A-4147-A177-3AD203B41FA5}">
                      <a16:colId xmlns:a16="http://schemas.microsoft.com/office/drawing/2014/main" val="97513432"/>
                    </a:ext>
                  </a:extLst>
                </a:gridCol>
                <a:gridCol w="527552">
                  <a:extLst>
                    <a:ext uri="{9D8B030D-6E8A-4147-A177-3AD203B41FA5}">
                      <a16:colId xmlns:a16="http://schemas.microsoft.com/office/drawing/2014/main" val="2976494112"/>
                    </a:ext>
                  </a:extLst>
                </a:gridCol>
                <a:gridCol w="1365427">
                  <a:extLst>
                    <a:ext uri="{9D8B030D-6E8A-4147-A177-3AD203B41FA5}">
                      <a16:colId xmlns:a16="http://schemas.microsoft.com/office/drawing/2014/main" val="26695640"/>
                    </a:ext>
                  </a:extLst>
                </a:gridCol>
                <a:gridCol w="524104">
                  <a:extLst>
                    <a:ext uri="{9D8B030D-6E8A-4147-A177-3AD203B41FA5}">
                      <a16:colId xmlns:a16="http://schemas.microsoft.com/office/drawing/2014/main" val="1384218683"/>
                    </a:ext>
                  </a:extLst>
                </a:gridCol>
              </a:tblGrid>
              <a:tr h="250313">
                <a:tc>
                  <a:txBody>
                    <a:bodyPr/>
                    <a:lstStyle/>
                    <a:p>
                      <a:pPr algn="ctr" fontAlgn="b"/>
                      <a:r>
                        <a:rPr lang="es-CO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Tipo presupuesto</a:t>
                      </a:r>
                    </a:p>
                  </a:txBody>
                  <a:tcPr marL="6732" marR="6732" marT="67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Rec. Disponibles</a:t>
                      </a:r>
                    </a:p>
                  </a:txBody>
                  <a:tcPr marL="6732" marR="6732" marT="67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3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Compromisos</a:t>
                      </a:r>
                    </a:p>
                  </a:txBody>
                  <a:tcPr marL="6732" marR="6732" marT="67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3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%</a:t>
                      </a:r>
                    </a:p>
                  </a:txBody>
                  <a:tcPr marL="6732" marR="6732" marT="67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3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Giros</a:t>
                      </a:r>
                    </a:p>
                  </a:txBody>
                  <a:tcPr marL="6732" marR="6732" marT="67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3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%</a:t>
                      </a:r>
                    </a:p>
                  </a:txBody>
                  <a:tcPr marL="6732" marR="6732" marT="67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33137416"/>
                  </a:ext>
                </a:extLst>
              </a:tr>
              <a:tr h="250313">
                <a:tc>
                  <a:txBody>
                    <a:bodyPr/>
                    <a:lstStyle/>
                    <a:p>
                      <a:pPr algn="ctr" fontAlgn="b"/>
                      <a:r>
                        <a:rPr lang="es-CO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Funcionamiento</a:t>
                      </a:r>
                    </a:p>
                  </a:txBody>
                  <a:tcPr marL="6732" marR="6732" marT="67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                146.511,19 </a:t>
                      </a:r>
                    </a:p>
                  </a:txBody>
                  <a:tcPr marL="6732" marR="6732" marT="67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                    43.525,26 </a:t>
                      </a:r>
                    </a:p>
                  </a:txBody>
                  <a:tcPr marL="6732" marR="6732" marT="67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29,71%</a:t>
                      </a:r>
                    </a:p>
                  </a:txBody>
                  <a:tcPr marL="6732" marR="6732" marT="67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               22.402,28 </a:t>
                      </a:r>
                    </a:p>
                  </a:txBody>
                  <a:tcPr marL="6732" marR="6732" marT="67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15,29%</a:t>
                      </a:r>
                    </a:p>
                  </a:txBody>
                  <a:tcPr marL="6732" marR="6732" marT="67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88616418"/>
                  </a:ext>
                </a:extLst>
              </a:tr>
              <a:tr h="250313">
                <a:tc>
                  <a:txBody>
                    <a:bodyPr/>
                    <a:lstStyle/>
                    <a:p>
                      <a:pPr algn="ctr" fontAlgn="b"/>
                      <a:r>
                        <a:rPr lang="es-CO" sz="13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Inversion</a:t>
                      </a:r>
                    </a:p>
                  </a:txBody>
                  <a:tcPr marL="6732" marR="6732" marT="67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             4.883.791,27 </a:t>
                      </a:r>
                    </a:p>
                  </a:txBody>
                  <a:tcPr marL="6732" marR="6732" marT="67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                2.823.118,99 </a:t>
                      </a:r>
                    </a:p>
                  </a:txBody>
                  <a:tcPr marL="6732" marR="6732" marT="67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57,81%</a:t>
                      </a:r>
                    </a:p>
                  </a:txBody>
                  <a:tcPr marL="6732" marR="6732" marT="67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             898.831,42 </a:t>
                      </a:r>
                    </a:p>
                  </a:txBody>
                  <a:tcPr marL="6732" marR="6732" marT="67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18,40%</a:t>
                      </a:r>
                    </a:p>
                  </a:txBody>
                  <a:tcPr marL="6732" marR="6732" marT="67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79401408"/>
                  </a:ext>
                </a:extLst>
              </a:tr>
              <a:tr h="250313">
                <a:tc>
                  <a:txBody>
                    <a:bodyPr/>
                    <a:lstStyle/>
                    <a:p>
                      <a:pPr algn="ctr" fontAlgn="b"/>
                      <a:r>
                        <a:rPr lang="es-CO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Total</a:t>
                      </a:r>
                    </a:p>
                  </a:txBody>
                  <a:tcPr marL="6732" marR="6732" marT="67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3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             5.030.302,47 </a:t>
                      </a:r>
                    </a:p>
                  </a:txBody>
                  <a:tcPr marL="6732" marR="6732" marT="67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3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                2.866.644,26 </a:t>
                      </a:r>
                    </a:p>
                  </a:txBody>
                  <a:tcPr marL="6732" marR="6732" marT="67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3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56,99%</a:t>
                      </a:r>
                    </a:p>
                  </a:txBody>
                  <a:tcPr marL="6732" marR="6732" marT="67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             921.233,70 </a:t>
                      </a:r>
                    </a:p>
                  </a:txBody>
                  <a:tcPr marL="6732" marR="6732" marT="67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18,31%</a:t>
                      </a:r>
                    </a:p>
                  </a:txBody>
                  <a:tcPr marL="6732" marR="6732" marT="67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26316182"/>
                  </a:ext>
                </a:extLst>
              </a:tr>
            </a:tbl>
          </a:graphicData>
        </a:graphic>
      </p:graphicFrame>
      <p:sp>
        <p:nvSpPr>
          <p:cNvPr id="2" name="CuadroTexto 1">
            <a:extLst>
              <a:ext uri="{FF2B5EF4-FFF2-40B4-BE49-F238E27FC236}">
                <a16:creationId xmlns:a16="http://schemas.microsoft.com/office/drawing/2014/main" id="{C458039E-0284-4BBD-81E9-8EC8FDC78F85}"/>
              </a:ext>
            </a:extLst>
          </p:cNvPr>
          <p:cNvSpPr txBox="1"/>
          <p:nvPr/>
        </p:nvSpPr>
        <p:spPr>
          <a:xfrm>
            <a:off x="3327667" y="3916854"/>
            <a:ext cx="73528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600" b="1" dirty="0"/>
              <a:t>29,7%</a:t>
            </a:r>
            <a:endParaRPr lang="es-CO" sz="6000" b="1" dirty="0"/>
          </a:p>
        </p:txBody>
      </p:sp>
      <p:sp>
        <p:nvSpPr>
          <p:cNvPr id="8" name="Rectángulo 7"/>
          <p:cNvSpPr/>
          <p:nvPr/>
        </p:nvSpPr>
        <p:spPr>
          <a:xfrm>
            <a:off x="0" y="6573328"/>
            <a:ext cx="12192000" cy="284672"/>
          </a:xfrm>
          <a:prstGeom prst="rect">
            <a:avLst/>
          </a:prstGeom>
          <a:solidFill>
            <a:srgbClr val="B0E40A"/>
          </a:solidFill>
          <a:ln>
            <a:solidFill>
              <a:srgbClr val="B0E40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9" name="Imagen 8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05146" y="6112042"/>
            <a:ext cx="1086853" cy="461286"/>
          </a:xfrm>
          <a:prstGeom prst="rect">
            <a:avLst/>
          </a:prstGeom>
        </p:spPr>
      </p:pic>
      <p:sp>
        <p:nvSpPr>
          <p:cNvPr id="11" name="object 2"/>
          <p:cNvSpPr/>
          <p:nvPr/>
        </p:nvSpPr>
        <p:spPr>
          <a:xfrm>
            <a:off x="1" y="0"/>
            <a:ext cx="12192000" cy="542765"/>
          </a:xfrm>
          <a:custGeom>
            <a:avLst/>
            <a:gdLst/>
            <a:ahLst/>
            <a:cxnLst/>
            <a:rect l="l" t="t" r="r" b="b"/>
            <a:pathLst>
              <a:path w="18285460" h="2118995">
                <a:moveTo>
                  <a:pt x="0" y="2118860"/>
                </a:moveTo>
                <a:lnTo>
                  <a:pt x="18285180" y="2118860"/>
                </a:lnTo>
                <a:lnTo>
                  <a:pt x="18285180" y="0"/>
                </a:lnTo>
                <a:lnTo>
                  <a:pt x="0" y="0"/>
                </a:lnTo>
                <a:lnTo>
                  <a:pt x="0" y="2118860"/>
                </a:lnTo>
                <a:close/>
              </a:path>
            </a:pathLst>
          </a:custGeom>
          <a:solidFill>
            <a:srgbClr val="1C2046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118DD314-557B-4FCF-9F52-A0F3AA800010}"/>
              </a:ext>
            </a:extLst>
          </p:cNvPr>
          <p:cNvSpPr txBox="1"/>
          <p:nvPr/>
        </p:nvSpPr>
        <p:spPr>
          <a:xfrm>
            <a:off x="138051" y="-65715"/>
            <a:ext cx="10246510" cy="6127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382" b="1" dirty="0">
                <a:solidFill>
                  <a:schemeClr val="bg1"/>
                </a:solidFill>
              </a:rPr>
              <a:t>Ejecución Presupuestal Gastos 2021</a:t>
            </a:r>
          </a:p>
        </p:txBody>
      </p:sp>
    </p:spTree>
    <p:extLst>
      <p:ext uri="{BB962C8B-B14F-4D97-AF65-F5344CB8AC3E}">
        <p14:creationId xmlns:p14="http://schemas.microsoft.com/office/powerpoint/2010/main" val="381777460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uadroTexto 12">
            <a:extLst>
              <a:ext uri="{FF2B5EF4-FFF2-40B4-BE49-F238E27FC236}">
                <a16:creationId xmlns:a16="http://schemas.microsoft.com/office/drawing/2014/main" id="{118DD314-557B-4FCF-9F52-A0F3AA800010}"/>
              </a:ext>
            </a:extLst>
          </p:cNvPr>
          <p:cNvSpPr txBox="1"/>
          <p:nvPr/>
        </p:nvSpPr>
        <p:spPr>
          <a:xfrm>
            <a:off x="361332" y="100822"/>
            <a:ext cx="8168485" cy="4601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390" b="1" dirty="0">
                <a:solidFill>
                  <a:schemeClr val="bg1"/>
                </a:solidFill>
              </a:rPr>
              <a:t>2. Ejecución Presupuestal de Inversión</a:t>
            </a:r>
          </a:p>
        </p:txBody>
      </p:sp>
      <p:sp>
        <p:nvSpPr>
          <p:cNvPr id="11" name="1 Rectángulo">
            <a:extLst>
              <a:ext uri="{FF2B5EF4-FFF2-40B4-BE49-F238E27FC236}">
                <a16:creationId xmlns:a16="http://schemas.microsoft.com/office/drawing/2014/main" id="{9DAE5C04-0886-4711-A93C-F396A922F3BC}"/>
              </a:ext>
            </a:extLst>
          </p:cNvPr>
          <p:cNvSpPr/>
          <p:nvPr/>
        </p:nvSpPr>
        <p:spPr>
          <a:xfrm>
            <a:off x="949639" y="904971"/>
            <a:ext cx="6169971" cy="3533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O" sz="1696" b="1" dirty="0">
                <a:latin typeface="Arial" panose="020B0604020202020204" pitchFamily="34" charset="0"/>
                <a:cs typeface="Arial" panose="020B0604020202020204" pitchFamily="34" charset="0"/>
              </a:rPr>
              <a:t>En Millones de Pesos </a:t>
            </a:r>
          </a:p>
        </p:txBody>
      </p:sp>
      <p:graphicFrame>
        <p:nvGraphicFramePr>
          <p:cNvPr id="7" name="Gráfico 6">
            <a:extLst>
              <a:ext uri="{FF2B5EF4-FFF2-40B4-BE49-F238E27FC236}">
                <a16:creationId xmlns:a16="http://schemas.microsoft.com/office/drawing/2014/main" id="{D1B72B48-EB76-4C2E-9C0D-E3C572E7A33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15174586"/>
              </p:ext>
            </p:extLst>
          </p:nvPr>
        </p:nvGraphicFramePr>
        <p:xfrm>
          <a:off x="751091" y="1374851"/>
          <a:ext cx="10721716" cy="50304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Rectángulo 4"/>
          <p:cNvSpPr/>
          <p:nvPr/>
        </p:nvSpPr>
        <p:spPr>
          <a:xfrm>
            <a:off x="0" y="6573328"/>
            <a:ext cx="12192000" cy="284672"/>
          </a:xfrm>
          <a:prstGeom prst="rect">
            <a:avLst/>
          </a:prstGeom>
          <a:solidFill>
            <a:srgbClr val="B0E40A"/>
          </a:solidFill>
          <a:ln>
            <a:solidFill>
              <a:srgbClr val="B0E40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Imagen 5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05146" y="6112042"/>
            <a:ext cx="1086853" cy="461286"/>
          </a:xfrm>
          <a:prstGeom prst="rect">
            <a:avLst/>
          </a:prstGeom>
        </p:spPr>
      </p:pic>
      <p:sp>
        <p:nvSpPr>
          <p:cNvPr id="8" name="object 2"/>
          <p:cNvSpPr/>
          <p:nvPr/>
        </p:nvSpPr>
        <p:spPr>
          <a:xfrm>
            <a:off x="1" y="0"/>
            <a:ext cx="12192000" cy="542765"/>
          </a:xfrm>
          <a:custGeom>
            <a:avLst/>
            <a:gdLst/>
            <a:ahLst/>
            <a:cxnLst/>
            <a:rect l="l" t="t" r="r" b="b"/>
            <a:pathLst>
              <a:path w="18285460" h="2118995">
                <a:moveTo>
                  <a:pt x="0" y="2118860"/>
                </a:moveTo>
                <a:lnTo>
                  <a:pt x="18285180" y="2118860"/>
                </a:lnTo>
                <a:lnTo>
                  <a:pt x="18285180" y="0"/>
                </a:lnTo>
                <a:lnTo>
                  <a:pt x="0" y="0"/>
                </a:lnTo>
                <a:lnTo>
                  <a:pt x="0" y="2118860"/>
                </a:lnTo>
                <a:close/>
              </a:path>
            </a:pathLst>
          </a:custGeom>
          <a:solidFill>
            <a:srgbClr val="1C2046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118DD314-557B-4FCF-9F52-A0F3AA800010}"/>
              </a:ext>
            </a:extLst>
          </p:cNvPr>
          <p:cNvSpPr txBox="1"/>
          <p:nvPr/>
        </p:nvSpPr>
        <p:spPr>
          <a:xfrm>
            <a:off x="197045" y="-19587"/>
            <a:ext cx="11556893" cy="6127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382" b="1" dirty="0">
                <a:solidFill>
                  <a:schemeClr val="bg1"/>
                </a:solidFill>
              </a:rPr>
              <a:t>Ejecución Presupuestal de Inversión</a:t>
            </a:r>
          </a:p>
        </p:txBody>
      </p:sp>
    </p:spTree>
    <p:extLst>
      <p:ext uri="{BB962C8B-B14F-4D97-AF65-F5344CB8AC3E}">
        <p14:creationId xmlns:p14="http://schemas.microsoft.com/office/powerpoint/2010/main" val="306324287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Imagen 30" descr="Un grupo de personas en una montaña&#10;&#10;Descripción generada automáticamente">
            <a:extLst>
              <a:ext uri="{FF2B5EF4-FFF2-40B4-BE49-F238E27FC236}">
                <a16:creationId xmlns:a16="http://schemas.microsoft.com/office/drawing/2014/main" id="{3B072A8B-F725-E348-ABE1-4EFB6B8F833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240"/>
          <a:stretch/>
        </p:blipFill>
        <p:spPr>
          <a:xfrm>
            <a:off x="0" y="-32558"/>
            <a:ext cx="12192000" cy="6337396"/>
          </a:xfrm>
          <a:prstGeom prst="rect">
            <a:avLst/>
          </a:prstGeom>
        </p:spPr>
      </p:pic>
      <p:sp>
        <p:nvSpPr>
          <p:cNvPr id="2" name="object 2"/>
          <p:cNvSpPr/>
          <p:nvPr/>
        </p:nvSpPr>
        <p:spPr>
          <a:xfrm>
            <a:off x="9012835" y="6271201"/>
            <a:ext cx="3179233" cy="582567"/>
          </a:xfrm>
          <a:custGeom>
            <a:avLst/>
            <a:gdLst/>
            <a:ahLst/>
            <a:cxnLst/>
            <a:rect l="l" t="t" r="r" b="b"/>
            <a:pathLst>
              <a:path w="4768850" h="281940">
                <a:moveTo>
                  <a:pt x="0" y="281937"/>
                </a:moveTo>
                <a:lnTo>
                  <a:pt x="4768748" y="281937"/>
                </a:lnTo>
                <a:lnTo>
                  <a:pt x="4768748" y="0"/>
                </a:lnTo>
                <a:lnTo>
                  <a:pt x="0" y="0"/>
                </a:lnTo>
                <a:lnTo>
                  <a:pt x="0" y="281937"/>
                </a:lnTo>
                <a:close/>
              </a:path>
            </a:pathLst>
          </a:custGeom>
          <a:solidFill>
            <a:srgbClr val="1C2046"/>
          </a:solidFill>
        </p:spPr>
        <p:txBody>
          <a:bodyPr wrap="square" lIns="0" tIns="0" rIns="0" bIns="0" rtlCol="0"/>
          <a:lstStyle/>
          <a:p>
            <a:endParaRPr sz="1200" dirty="0"/>
          </a:p>
        </p:txBody>
      </p:sp>
      <p:sp>
        <p:nvSpPr>
          <p:cNvPr id="3" name="object 3"/>
          <p:cNvSpPr/>
          <p:nvPr/>
        </p:nvSpPr>
        <p:spPr>
          <a:xfrm>
            <a:off x="5707384" y="6273800"/>
            <a:ext cx="3305810" cy="580034"/>
          </a:xfrm>
          <a:custGeom>
            <a:avLst/>
            <a:gdLst/>
            <a:ahLst/>
            <a:cxnLst/>
            <a:rect l="l" t="t" r="r" b="b"/>
            <a:pathLst>
              <a:path w="4958715" h="290829">
                <a:moveTo>
                  <a:pt x="0" y="290728"/>
                </a:moveTo>
                <a:lnTo>
                  <a:pt x="4958176" y="290728"/>
                </a:lnTo>
                <a:lnTo>
                  <a:pt x="4958176" y="0"/>
                </a:lnTo>
                <a:lnTo>
                  <a:pt x="0" y="0"/>
                </a:lnTo>
                <a:lnTo>
                  <a:pt x="0" y="290728"/>
                </a:lnTo>
                <a:close/>
              </a:path>
            </a:pathLst>
          </a:custGeom>
          <a:solidFill>
            <a:srgbClr val="DDDDDD"/>
          </a:solidFill>
        </p:spPr>
        <p:txBody>
          <a:bodyPr wrap="square" lIns="0" tIns="0" rIns="0" bIns="0" rtlCol="0"/>
          <a:lstStyle/>
          <a:p>
            <a:endParaRPr sz="1200" dirty="0"/>
          </a:p>
        </p:txBody>
      </p:sp>
      <p:sp>
        <p:nvSpPr>
          <p:cNvPr id="4" name="object 4"/>
          <p:cNvSpPr/>
          <p:nvPr/>
        </p:nvSpPr>
        <p:spPr>
          <a:xfrm>
            <a:off x="0" y="6271315"/>
            <a:ext cx="5707380" cy="582567"/>
          </a:xfrm>
          <a:custGeom>
            <a:avLst/>
            <a:gdLst/>
            <a:ahLst/>
            <a:cxnLst/>
            <a:rect l="l" t="t" r="r" b="b"/>
            <a:pathLst>
              <a:path w="8561070" h="292100">
                <a:moveTo>
                  <a:pt x="0" y="291927"/>
                </a:moveTo>
                <a:lnTo>
                  <a:pt x="8561075" y="291927"/>
                </a:lnTo>
                <a:lnTo>
                  <a:pt x="8561075" y="0"/>
                </a:lnTo>
                <a:lnTo>
                  <a:pt x="0" y="0"/>
                </a:lnTo>
                <a:lnTo>
                  <a:pt x="0" y="291927"/>
                </a:lnTo>
                <a:close/>
              </a:path>
            </a:pathLst>
          </a:custGeom>
          <a:solidFill>
            <a:srgbClr val="31CE39"/>
          </a:solidFill>
        </p:spPr>
        <p:txBody>
          <a:bodyPr wrap="square" lIns="0" tIns="0" rIns="0" bIns="0" rtlCol="0"/>
          <a:lstStyle/>
          <a:p>
            <a:endParaRPr sz="1200" dirty="0"/>
          </a:p>
        </p:txBody>
      </p:sp>
      <p:sp>
        <p:nvSpPr>
          <p:cNvPr id="10" name="Rectángulo 9">
            <a:extLst>
              <a:ext uri="{FF2B5EF4-FFF2-40B4-BE49-F238E27FC236}">
                <a16:creationId xmlns:a16="http://schemas.microsoft.com/office/drawing/2014/main" id="{D16B204E-2508-0B4A-8611-483BC0492A13}"/>
              </a:ext>
            </a:extLst>
          </p:cNvPr>
          <p:cNvSpPr/>
          <p:nvPr/>
        </p:nvSpPr>
        <p:spPr>
          <a:xfrm>
            <a:off x="0" y="3632994"/>
            <a:ext cx="12192000" cy="3220773"/>
          </a:xfrm>
          <a:prstGeom prst="rect">
            <a:avLst/>
          </a:prstGeom>
          <a:solidFill>
            <a:srgbClr val="1C20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sz="1200"/>
          </a:p>
        </p:txBody>
      </p:sp>
      <p:sp>
        <p:nvSpPr>
          <p:cNvPr id="33" name="Rectángulo 32">
            <a:extLst>
              <a:ext uri="{FF2B5EF4-FFF2-40B4-BE49-F238E27FC236}">
                <a16:creationId xmlns:a16="http://schemas.microsoft.com/office/drawing/2014/main" id="{945FCF77-0B3A-7845-B7C9-E0CA93CC66FB}"/>
              </a:ext>
            </a:extLst>
          </p:cNvPr>
          <p:cNvSpPr/>
          <p:nvPr/>
        </p:nvSpPr>
        <p:spPr>
          <a:xfrm>
            <a:off x="471948" y="2264300"/>
            <a:ext cx="11277600" cy="2670401"/>
          </a:xfrm>
          <a:prstGeom prst="rect">
            <a:avLst/>
          </a:prstGeom>
          <a:solidFill>
            <a:schemeClr val="bg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sz="1200"/>
          </a:p>
        </p:txBody>
      </p:sp>
      <p:sp>
        <p:nvSpPr>
          <p:cNvPr id="9" name="Rectángulo 8"/>
          <p:cNvSpPr/>
          <p:nvPr/>
        </p:nvSpPr>
        <p:spPr>
          <a:xfrm>
            <a:off x="368037" y="2376105"/>
            <a:ext cx="11455925" cy="850605"/>
          </a:xfrm>
          <a:prstGeom prst="rect">
            <a:avLst/>
          </a:prstGeom>
          <a:noFill/>
        </p:spPr>
        <p:txBody>
          <a:bodyPr wrap="square" lIns="0" tIns="0" rIns="0" bIns="0" rtlCol="0"/>
          <a:lstStyle/>
          <a:p>
            <a:pPr algn="ctr"/>
            <a:r>
              <a:rPr lang="es-CO" sz="4000" spc="-3" dirty="0">
                <a:solidFill>
                  <a:srgbClr val="31CE39"/>
                </a:solidFill>
                <a:latin typeface="Arial Black"/>
                <a:ea typeface="+mj-ea"/>
                <a:cs typeface="Arial Black"/>
              </a:rPr>
              <a:t>Empresa Metro de Bogotá</a:t>
            </a:r>
          </a:p>
        </p:txBody>
      </p:sp>
      <p:sp>
        <p:nvSpPr>
          <p:cNvPr id="16" name="Rectángulo 15">
            <a:extLst>
              <a:ext uri="{FF2B5EF4-FFF2-40B4-BE49-F238E27FC236}">
                <a16:creationId xmlns:a16="http://schemas.microsoft.com/office/drawing/2014/main" id="{7C317436-E883-944C-80C3-DC940040F89B}"/>
              </a:ext>
            </a:extLst>
          </p:cNvPr>
          <p:cNvSpPr/>
          <p:nvPr/>
        </p:nvSpPr>
        <p:spPr>
          <a:xfrm>
            <a:off x="715713" y="3600394"/>
            <a:ext cx="1079007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O" sz="3600" spc="-3" dirty="0">
                <a:solidFill>
                  <a:srgbClr val="1C2046"/>
                </a:solidFill>
                <a:latin typeface="Arial Black"/>
                <a:cs typeface="Arial Black"/>
              </a:rPr>
              <a:t>Ejecución Presupuestal</a:t>
            </a:r>
          </a:p>
          <a:p>
            <a:pPr algn="ctr"/>
            <a:r>
              <a:rPr lang="es-CO" sz="3600" spc="-3" dirty="0">
                <a:solidFill>
                  <a:srgbClr val="1C2046"/>
                </a:solidFill>
                <a:latin typeface="Arial Black"/>
                <a:cs typeface="Arial Black"/>
              </a:rPr>
              <a:t>2021</a:t>
            </a:r>
          </a:p>
        </p:txBody>
      </p:sp>
      <p:pic>
        <p:nvPicPr>
          <p:cNvPr id="15" name="Imagen 14" descr="Imagen que contiene dibujo&#10;&#10;Descripción generada automáticamente">
            <a:extLst>
              <a:ext uri="{FF2B5EF4-FFF2-40B4-BE49-F238E27FC236}">
                <a16:creationId xmlns:a16="http://schemas.microsoft.com/office/drawing/2014/main" id="{22F3949A-F2DE-C546-9CA1-A6A649C9DA5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464"/>
          <a:stretch/>
        </p:blipFill>
        <p:spPr>
          <a:xfrm>
            <a:off x="4410394" y="4971173"/>
            <a:ext cx="3317761" cy="20211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614059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7" name="Gráfico 16">
            <a:extLst>
              <a:ext uri="{FF2B5EF4-FFF2-40B4-BE49-F238E27FC236}">
                <a16:creationId xmlns:a16="http://schemas.microsoft.com/office/drawing/2014/main" id="{FD8AEF99-F402-4BD7-8FD2-CC5A719C3B74}"/>
              </a:ext>
            </a:extLst>
          </p:cNvPr>
          <p:cNvGraphicFramePr>
            <a:graphicFrameLocks/>
          </p:cNvGraphicFramePr>
          <p:nvPr/>
        </p:nvGraphicFramePr>
        <p:xfrm>
          <a:off x="2176120" y="1262931"/>
          <a:ext cx="9825663" cy="55149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0" name="Rectángulo 9"/>
          <p:cNvSpPr/>
          <p:nvPr/>
        </p:nvSpPr>
        <p:spPr>
          <a:xfrm>
            <a:off x="0" y="6573328"/>
            <a:ext cx="12192000" cy="284672"/>
          </a:xfrm>
          <a:prstGeom prst="rect">
            <a:avLst/>
          </a:prstGeom>
          <a:solidFill>
            <a:srgbClr val="B0E40A"/>
          </a:solidFill>
          <a:ln>
            <a:solidFill>
              <a:srgbClr val="B0E40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8" name="CuadroTexto 17"/>
          <p:cNvSpPr txBox="1"/>
          <p:nvPr/>
        </p:nvSpPr>
        <p:spPr>
          <a:xfrm>
            <a:off x="9061784" y="-945585"/>
            <a:ext cx="542223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400" dirty="0"/>
              <a:t>Cifras en millones de pesos</a:t>
            </a:r>
          </a:p>
        </p:txBody>
      </p:sp>
      <p:sp>
        <p:nvSpPr>
          <p:cNvPr id="14" name="CuadroTexto 3"/>
          <p:cNvSpPr txBox="1"/>
          <p:nvPr/>
        </p:nvSpPr>
        <p:spPr>
          <a:xfrm>
            <a:off x="4334041" y="3848977"/>
            <a:ext cx="1174750" cy="381000"/>
          </a:xfrm>
          <a:prstGeom prst="rect">
            <a:avLst/>
          </a:prstGeom>
          <a:noFill/>
          <a:ln w="9525" cmpd="sng">
            <a:noFill/>
          </a:ln>
          <a:effectLst/>
        </p:spPr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1600" b="0" i="0" u="none" strike="noStrike" kern="0" cap="none" spc="0" normalizeH="0" baseline="0" noProof="0" dirty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31,78%</a:t>
            </a:r>
          </a:p>
        </p:txBody>
      </p:sp>
      <p:sp>
        <p:nvSpPr>
          <p:cNvPr id="16" name="CuadroTexto 4"/>
          <p:cNvSpPr txBox="1"/>
          <p:nvPr/>
        </p:nvSpPr>
        <p:spPr>
          <a:xfrm>
            <a:off x="6337799" y="4690553"/>
            <a:ext cx="1174750" cy="381000"/>
          </a:xfrm>
          <a:prstGeom prst="rect">
            <a:avLst/>
          </a:prstGeom>
          <a:noFill/>
          <a:ln w="9525" cmpd="sng">
            <a:noFill/>
          </a:ln>
          <a:effectLst/>
        </p:spPr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CO" sz="1600" kern="0" dirty="0">
                <a:solidFill>
                  <a:srgbClr val="ED7D31"/>
                </a:solidFill>
                <a:latin typeface="Arial Black" panose="020B0A04020102020204" pitchFamily="34" charset="0"/>
              </a:rPr>
              <a:t>92,92</a:t>
            </a:r>
            <a:r>
              <a:rPr kumimoji="0" lang="es-CO" sz="1600" b="0" i="0" u="none" strike="noStrike" kern="0" cap="none" spc="0" normalizeH="0" baseline="0" noProof="0" dirty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%</a:t>
            </a:r>
          </a:p>
        </p:txBody>
      </p:sp>
      <p:sp>
        <p:nvSpPr>
          <p:cNvPr id="19" name="CuadroTexto 5"/>
          <p:cNvSpPr txBox="1"/>
          <p:nvPr/>
        </p:nvSpPr>
        <p:spPr>
          <a:xfrm>
            <a:off x="8451927" y="4826522"/>
            <a:ext cx="1174750" cy="381000"/>
          </a:xfrm>
          <a:prstGeom prst="rect">
            <a:avLst/>
          </a:prstGeom>
          <a:noFill/>
          <a:ln w="9525" cmpd="sng">
            <a:noFill/>
          </a:ln>
          <a:effectLst/>
        </p:spPr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1600" b="0" i="0" u="none" strike="noStrike" kern="0" cap="none" spc="0" normalizeH="0" baseline="0" noProof="0" dirty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30,01%</a:t>
            </a:r>
          </a:p>
        </p:txBody>
      </p:sp>
      <p:sp>
        <p:nvSpPr>
          <p:cNvPr id="20" name="CuadroTexto 6"/>
          <p:cNvSpPr txBox="1"/>
          <p:nvPr/>
        </p:nvSpPr>
        <p:spPr>
          <a:xfrm>
            <a:off x="10426151" y="4835493"/>
            <a:ext cx="1016000" cy="333375"/>
          </a:xfrm>
          <a:prstGeom prst="rect">
            <a:avLst/>
          </a:prstGeom>
          <a:noFill/>
          <a:ln w="9525" cmpd="sng">
            <a:noFill/>
          </a:ln>
          <a:effectLst/>
        </p:spPr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1600" b="0" i="0" u="none" strike="noStrike" kern="0" cap="none" spc="0" normalizeH="0" baseline="0" noProof="0" dirty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100%</a:t>
            </a:r>
          </a:p>
        </p:txBody>
      </p:sp>
      <p:sp>
        <p:nvSpPr>
          <p:cNvPr id="12" name="object 2"/>
          <p:cNvSpPr/>
          <p:nvPr/>
        </p:nvSpPr>
        <p:spPr>
          <a:xfrm>
            <a:off x="1" y="0"/>
            <a:ext cx="12192000" cy="836244"/>
          </a:xfrm>
          <a:custGeom>
            <a:avLst/>
            <a:gdLst/>
            <a:ahLst/>
            <a:cxnLst/>
            <a:rect l="l" t="t" r="r" b="b"/>
            <a:pathLst>
              <a:path w="18285460" h="2118995">
                <a:moveTo>
                  <a:pt x="0" y="2118860"/>
                </a:moveTo>
                <a:lnTo>
                  <a:pt x="18285180" y="2118860"/>
                </a:lnTo>
                <a:lnTo>
                  <a:pt x="18285180" y="0"/>
                </a:lnTo>
                <a:lnTo>
                  <a:pt x="0" y="0"/>
                </a:lnTo>
                <a:lnTo>
                  <a:pt x="0" y="2118860"/>
                </a:lnTo>
                <a:close/>
              </a:path>
            </a:pathLst>
          </a:custGeom>
          <a:solidFill>
            <a:srgbClr val="1C2046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3" name="object 3"/>
          <p:cNvSpPr txBox="1">
            <a:spLocks/>
          </p:cNvSpPr>
          <p:nvPr/>
        </p:nvSpPr>
        <p:spPr>
          <a:xfrm>
            <a:off x="117475" y="57831"/>
            <a:ext cx="9789795" cy="720582"/>
          </a:xfrm>
          <a:prstGeom prst="rect">
            <a:avLst/>
          </a:prstGeom>
        </p:spPr>
        <p:txBody>
          <a:bodyPr vert="horz" wrap="square" lIns="0" tIns="12065" rIns="0" bIns="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2700" marR="5080">
              <a:spcBef>
                <a:spcPts val="95"/>
              </a:spcBef>
              <a:tabLst>
                <a:tab pos="1028700" algn="l"/>
                <a:tab pos="1841500" algn="l"/>
                <a:tab pos="2491740" algn="l"/>
                <a:tab pos="3433445" algn="l"/>
                <a:tab pos="3710940" algn="l"/>
                <a:tab pos="4450080" algn="l"/>
                <a:tab pos="6245225" algn="l"/>
              </a:tabLst>
            </a:pPr>
            <a:r>
              <a:rPr lang="es-CO" sz="2800" spc="50" dirty="0">
                <a:solidFill>
                  <a:schemeClr val="bg1">
                    <a:lumMod val="85000"/>
                  </a:schemeClr>
                </a:solidFill>
                <a:latin typeface="Arial Black" panose="020B0A04020102020204" pitchFamily="34" charset="0"/>
              </a:rPr>
              <a:t>Ejecución Presupuestal EMB 2021</a:t>
            </a:r>
          </a:p>
          <a:p>
            <a:pPr marL="12700" marR="5080">
              <a:lnSpc>
                <a:spcPct val="100000"/>
              </a:lnSpc>
              <a:spcBef>
                <a:spcPts val="100"/>
              </a:spcBef>
              <a:tabLst>
                <a:tab pos="1028700" algn="l"/>
                <a:tab pos="1841500" algn="l"/>
                <a:tab pos="2491740" algn="l"/>
                <a:tab pos="3433445" algn="l"/>
                <a:tab pos="3710940" algn="l"/>
                <a:tab pos="4450080" algn="l"/>
                <a:tab pos="6245225" algn="l"/>
              </a:tabLst>
              <a:defRPr/>
            </a:pPr>
            <a:r>
              <a:rPr lang="es-CO" sz="2000" dirty="0">
                <a:solidFill>
                  <a:srgbClr val="31CE39"/>
                </a:solidFill>
                <a:latin typeface="Arial Black"/>
                <a:ea typeface="+mn-ea"/>
                <a:cs typeface="Arial Black"/>
              </a:rPr>
              <a:t>23 de abril de 2021</a:t>
            </a:r>
          </a:p>
        </p:txBody>
      </p:sp>
      <p:sp>
        <p:nvSpPr>
          <p:cNvPr id="25" name="CuadroTexto 24"/>
          <p:cNvSpPr txBox="1"/>
          <p:nvPr/>
        </p:nvSpPr>
        <p:spPr>
          <a:xfrm>
            <a:off x="8919149" y="6274372"/>
            <a:ext cx="28537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CO" sz="1200" dirty="0">
                <a:latin typeface="Arial" panose="020B0604020202020204" pitchFamily="34" charset="0"/>
                <a:cs typeface="Arial" panose="020B0604020202020204" pitchFamily="34" charset="0"/>
              </a:rPr>
              <a:t>Cifras en millones de pesos</a:t>
            </a:r>
          </a:p>
        </p:txBody>
      </p:sp>
      <p:sp>
        <p:nvSpPr>
          <p:cNvPr id="2" name="CuadroTexto 1"/>
          <p:cNvSpPr txBox="1"/>
          <p:nvPr/>
        </p:nvSpPr>
        <p:spPr>
          <a:xfrm>
            <a:off x="117475" y="2781456"/>
            <a:ext cx="235590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Funcionamiento </a:t>
            </a:r>
          </a:p>
          <a:p>
            <a:pPr algn="ctr"/>
            <a:r>
              <a:rPr lang="es-CO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y </a:t>
            </a:r>
          </a:p>
          <a:p>
            <a:pPr algn="ctr"/>
            <a:r>
              <a:rPr lang="es-CO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Servicio a la deuda</a:t>
            </a:r>
          </a:p>
        </p:txBody>
      </p:sp>
    </p:spTree>
    <p:extLst>
      <p:ext uri="{BB962C8B-B14F-4D97-AF65-F5344CB8AC3E}">
        <p14:creationId xmlns:p14="http://schemas.microsoft.com/office/powerpoint/2010/main" val="276634225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" name="Gráfico 14">
            <a:extLst>
              <a:ext uri="{FF2B5EF4-FFF2-40B4-BE49-F238E27FC236}">
                <a16:creationId xmlns:a16="http://schemas.microsoft.com/office/drawing/2014/main" id="{24D1CF31-8CAF-4503-A22C-7E5E831CD5BE}"/>
              </a:ext>
            </a:extLst>
          </p:cNvPr>
          <p:cNvGraphicFramePr>
            <a:graphicFrameLocks/>
          </p:cNvGraphicFramePr>
          <p:nvPr/>
        </p:nvGraphicFramePr>
        <p:xfrm>
          <a:off x="2248862" y="1094282"/>
          <a:ext cx="9524039" cy="518009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0" name="Rectángulo 9"/>
          <p:cNvSpPr/>
          <p:nvPr/>
        </p:nvSpPr>
        <p:spPr>
          <a:xfrm>
            <a:off x="0" y="6573328"/>
            <a:ext cx="12192000" cy="284672"/>
          </a:xfrm>
          <a:prstGeom prst="rect">
            <a:avLst/>
          </a:prstGeom>
          <a:solidFill>
            <a:srgbClr val="B0E40A"/>
          </a:solidFill>
          <a:ln>
            <a:solidFill>
              <a:srgbClr val="B0E40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8" name="CuadroTexto 17"/>
          <p:cNvSpPr txBox="1"/>
          <p:nvPr/>
        </p:nvSpPr>
        <p:spPr>
          <a:xfrm>
            <a:off x="9061784" y="-945585"/>
            <a:ext cx="542223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400" dirty="0"/>
              <a:t>Cifras en millones de pesos</a:t>
            </a:r>
          </a:p>
        </p:txBody>
      </p:sp>
      <p:sp>
        <p:nvSpPr>
          <p:cNvPr id="14" name="CuadroTexto 3"/>
          <p:cNvSpPr txBox="1"/>
          <p:nvPr/>
        </p:nvSpPr>
        <p:spPr>
          <a:xfrm>
            <a:off x="5248756" y="3048000"/>
            <a:ext cx="1174750" cy="381000"/>
          </a:xfrm>
          <a:prstGeom prst="rect">
            <a:avLst/>
          </a:prstGeom>
          <a:noFill/>
          <a:ln w="9525" cmpd="sng">
            <a:noFill/>
          </a:ln>
          <a:effectLst/>
        </p:spPr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1600" b="0" i="0" u="none" strike="noStrike" kern="0" cap="none" spc="0" normalizeH="0" baseline="0" noProof="0" dirty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43,79%</a:t>
            </a:r>
          </a:p>
        </p:txBody>
      </p:sp>
      <p:sp>
        <p:nvSpPr>
          <p:cNvPr id="16" name="CuadroTexto 4"/>
          <p:cNvSpPr txBox="1"/>
          <p:nvPr/>
        </p:nvSpPr>
        <p:spPr>
          <a:xfrm>
            <a:off x="9171275" y="2667000"/>
            <a:ext cx="1174750" cy="381000"/>
          </a:xfrm>
          <a:prstGeom prst="rect">
            <a:avLst/>
          </a:prstGeom>
          <a:noFill/>
          <a:ln w="9525" cmpd="sng">
            <a:noFill/>
          </a:ln>
          <a:effectLst/>
        </p:spPr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CO" sz="1600" kern="0" dirty="0">
                <a:solidFill>
                  <a:srgbClr val="ED7D31"/>
                </a:solidFill>
                <a:latin typeface="Arial Black" panose="020B0A04020102020204" pitchFamily="34" charset="0"/>
              </a:rPr>
              <a:t>99,73</a:t>
            </a:r>
            <a:r>
              <a:rPr kumimoji="0" lang="es-CO" sz="1600" b="0" i="0" u="none" strike="noStrike" kern="0" cap="none" spc="0" normalizeH="0" baseline="0" noProof="0" dirty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%</a:t>
            </a:r>
          </a:p>
        </p:txBody>
      </p:sp>
      <p:sp>
        <p:nvSpPr>
          <p:cNvPr id="12" name="object 2"/>
          <p:cNvSpPr/>
          <p:nvPr/>
        </p:nvSpPr>
        <p:spPr>
          <a:xfrm>
            <a:off x="1" y="0"/>
            <a:ext cx="12192000" cy="836244"/>
          </a:xfrm>
          <a:custGeom>
            <a:avLst/>
            <a:gdLst/>
            <a:ahLst/>
            <a:cxnLst/>
            <a:rect l="l" t="t" r="r" b="b"/>
            <a:pathLst>
              <a:path w="18285460" h="2118995">
                <a:moveTo>
                  <a:pt x="0" y="2118860"/>
                </a:moveTo>
                <a:lnTo>
                  <a:pt x="18285180" y="2118860"/>
                </a:lnTo>
                <a:lnTo>
                  <a:pt x="18285180" y="0"/>
                </a:lnTo>
                <a:lnTo>
                  <a:pt x="0" y="0"/>
                </a:lnTo>
                <a:lnTo>
                  <a:pt x="0" y="2118860"/>
                </a:lnTo>
                <a:close/>
              </a:path>
            </a:pathLst>
          </a:custGeom>
          <a:solidFill>
            <a:srgbClr val="1C2046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3" name="object 3"/>
          <p:cNvSpPr txBox="1">
            <a:spLocks/>
          </p:cNvSpPr>
          <p:nvPr/>
        </p:nvSpPr>
        <p:spPr>
          <a:xfrm>
            <a:off x="117475" y="57831"/>
            <a:ext cx="9789795" cy="720582"/>
          </a:xfrm>
          <a:prstGeom prst="rect">
            <a:avLst/>
          </a:prstGeom>
        </p:spPr>
        <p:txBody>
          <a:bodyPr vert="horz" wrap="square" lIns="0" tIns="12065" rIns="0" bIns="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2700" marR="5080">
              <a:spcBef>
                <a:spcPts val="95"/>
              </a:spcBef>
              <a:tabLst>
                <a:tab pos="1028700" algn="l"/>
                <a:tab pos="1841500" algn="l"/>
                <a:tab pos="2491740" algn="l"/>
                <a:tab pos="3433445" algn="l"/>
                <a:tab pos="3710940" algn="l"/>
                <a:tab pos="4450080" algn="l"/>
                <a:tab pos="6245225" algn="l"/>
              </a:tabLst>
            </a:pPr>
            <a:r>
              <a:rPr lang="es-CO" sz="2800" spc="50" dirty="0">
                <a:solidFill>
                  <a:schemeClr val="bg1">
                    <a:lumMod val="85000"/>
                  </a:schemeClr>
                </a:solidFill>
                <a:latin typeface="Arial Black" panose="020B0A04020102020204" pitchFamily="34" charset="0"/>
              </a:rPr>
              <a:t>Ejecución Presupuestal EMB 2021</a:t>
            </a:r>
          </a:p>
          <a:p>
            <a:pPr marL="12700" marR="5080">
              <a:lnSpc>
                <a:spcPct val="100000"/>
              </a:lnSpc>
              <a:spcBef>
                <a:spcPts val="100"/>
              </a:spcBef>
              <a:tabLst>
                <a:tab pos="1028700" algn="l"/>
                <a:tab pos="1841500" algn="l"/>
                <a:tab pos="2491740" algn="l"/>
                <a:tab pos="3433445" algn="l"/>
                <a:tab pos="3710940" algn="l"/>
                <a:tab pos="4450080" algn="l"/>
                <a:tab pos="6245225" algn="l"/>
              </a:tabLst>
              <a:defRPr/>
            </a:pPr>
            <a:r>
              <a:rPr lang="es-CO" sz="2000" dirty="0">
                <a:solidFill>
                  <a:srgbClr val="31CE39"/>
                </a:solidFill>
                <a:latin typeface="Arial Black"/>
                <a:ea typeface="+mn-ea"/>
                <a:cs typeface="Arial Black"/>
              </a:rPr>
              <a:t>23 de abril de 2021</a:t>
            </a:r>
          </a:p>
        </p:txBody>
      </p:sp>
      <p:sp>
        <p:nvSpPr>
          <p:cNvPr id="25" name="CuadroTexto 24"/>
          <p:cNvSpPr txBox="1"/>
          <p:nvPr/>
        </p:nvSpPr>
        <p:spPr>
          <a:xfrm>
            <a:off x="8919149" y="6274372"/>
            <a:ext cx="28537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CO" sz="1200" dirty="0">
                <a:latin typeface="Arial" panose="020B0604020202020204" pitchFamily="34" charset="0"/>
                <a:cs typeface="Arial" panose="020B0604020202020204" pitchFamily="34" charset="0"/>
              </a:rPr>
              <a:t>Cifras en millones de pesos</a:t>
            </a:r>
          </a:p>
        </p:txBody>
      </p:sp>
      <p:sp>
        <p:nvSpPr>
          <p:cNvPr id="2" name="CuadroTexto 1"/>
          <p:cNvSpPr txBox="1"/>
          <p:nvPr/>
        </p:nvSpPr>
        <p:spPr>
          <a:xfrm>
            <a:off x="190217" y="2967335"/>
            <a:ext cx="20586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24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Inversión</a:t>
            </a:r>
          </a:p>
        </p:txBody>
      </p:sp>
    </p:spTree>
    <p:extLst>
      <p:ext uri="{BB962C8B-B14F-4D97-AF65-F5344CB8AC3E}">
        <p14:creationId xmlns:p14="http://schemas.microsoft.com/office/powerpoint/2010/main" val="285591041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a 4">
            <a:extLst>
              <a:ext uri="{FF2B5EF4-FFF2-40B4-BE49-F238E27FC236}">
                <a16:creationId xmlns:a16="http://schemas.microsoft.com/office/drawing/2014/main" id="{6A9CA83D-A5C6-4962-B744-4E404C541AAA}"/>
              </a:ext>
            </a:extLst>
          </p:cNvPr>
          <p:cNvGraphicFramePr>
            <a:graphicFrameLocks noGrp="1"/>
          </p:cNvGraphicFramePr>
          <p:nvPr/>
        </p:nvGraphicFramePr>
        <p:xfrm>
          <a:off x="771187" y="1352691"/>
          <a:ext cx="10835793" cy="4084320"/>
        </p:xfrm>
        <a:graphic>
          <a:graphicData uri="http://schemas.openxmlformats.org/drawingml/2006/table">
            <a:tbl>
              <a:tblPr/>
              <a:tblGrid>
                <a:gridCol w="942401">
                  <a:extLst>
                    <a:ext uri="{9D8B030D-6E8A-4147-A177-3AD203B41FA5}">
                      <a16:colId xmlns:a16="http://schemas.microsoft.com/office/drawing/2014/main" val="1266373765"/>
                    </a:ext>
                  </a:extLst>
                </a:gridCol>
                <a:gridCol w="1728191">
                  <a:extLst>
                    <a:ext uri="{9D8B030D-6E8A-4147-A177-3AD203B41FA5}">
                      <a16:colId xmlns:a16="http://schemas.microsoft.com/office/drawing/2014/main" val="4015786020"/>
                    </a:ext>
                  </a:extLst>
                </a:gridCol>
                <a:gridCol w="4023323">
                  <a:extLst>
                    <a:ext uri="{9D8B030D-6E8A-4147-A177-3AD203B41FA5}">
                      <a16:colId xmlns:a16="http://schemas.microsoft.com/office/drawing/2014/main" val="2236456397"/>
                    </a:ext>
                  </a:extLst>
                </a:gridCol>
                <a:gridCol w="1603947">
                  <a:extLst>
                    <a:ext uri="{9D8B030D-6E8A-4147-A177-3AD203B41FA5}">
                      <a16:colId xmlns:a16="http://schemas.microsoft.com/office/drawing/2014/main" val="1610467394"/>
                    </a:ext>
                  </a:extLst>
                </a:gridCol>
                <a:gridCol w="1528997">
                  <a:extLst>
                    <a:ext uri="{9D8B030D-6E8A-4147-A177-3AD203B41FA5}">
                      <a16:colId xmlns:a16="http://schemas.microsoft.com/office/drawing/2014/main" val="555852354"/>
                    </a:ext>
                  </a:extLst>
                </a:gridCol>
                <a:gridCol w="1008934">
                  <a:extLst>
                    <a:ext uri="{9D8B030D-6E8A-4147-A177-3AD203B41FA5}">
                      <a16:colId xmlns:a16="http://schemas.microsoft.com/office/drawing/2014/main" val="2802574703"/>
                    </a:ext>
                  </a:extLst>
                </a:gridCol>
              </a:tblGrid>
              <a:tr h="771525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6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Código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8572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6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Proyecto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8572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6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Principales Inversiones EMB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8572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6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 Apropiación 2021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8572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6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% Compromisos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8572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es-CO" sz="1600" b="1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68368733"/>
                  </a:ext>
                </a:extLst>
              </a:tr>
              <a:tr h="771525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7501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PLMB - VF </a:t>
                      </a:r>
                    </a:p>
                    <a:p>
                      <a:pPr algn="l" rtl="0" fontAlgn="ctr"/>
                      <a:r>
                        <a:rPr lang="es-CO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(2016 - 2020)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80000" indent="180000" algn="l" rtl="0" fontAlgn="ctr">
                        <a:buFont typeface="Arial" panose="020B0604020202020204" pitchFamily="34" charset="0"/>
                        <a:buChar char="•"/>
                      </a:pPr>
                      <a:r>
                        <a:rPr lang="es-MX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Concesión PLMB-T1</a:t>
                      </a:r>
                    </a:p>
                    <a:p>
                      <a:pPr marL="180000" indent="180000" algn="l" rtl="0" fontAlgn="ctr">
                        <a:buFont typeface="Arial" panose="020B0604020202020204" pitchFamily="34" charset="0"/>
                        <a:buChar char="•"/>
                      </a:pPr>
                      <a:r>
                        <a:rPr lang="es-MX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PMO</a:t>
                      </a:r>
                    </a:p>
                    <a:p>
                      <a:pPr marL="180000" indent="180000" algn="l" rtl="0" fontAlgn="ctr">
                        <a:buFont typeface="Arial" panose="020B0604020202020204" pitchFamily="34" charset="0"/>
                        <a:buChar char="•"/>
                      </a:pPr>
                      <a:r>
                        <a:rPr lang="es-MX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Encargo Fiduciario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192.407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100,00%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es-CO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35932697"/>
                  </a:ext>
                </a:extLst>
              </a:tr>
              <a:tr h="771525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7519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PLMB - PDD (2020 - 2024)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80000" indent="180000" algn="l" rtl="0" fontAlgn="ctr">
                        <a:buFont typeface="Arial" panose="020B0604020202020204" pitchFamily="34" charset="0"/>
                        <a:buChar char="•"/>
                      </a:pPr>
                      <a:r>
                        <a:rPr lang="es-MX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Gestión Predial</a:t>
                      </a:r>
                    </a:p>
                    <a:p>
                      <a:pPr marL="180000" indent="180000" algn="l" rtl="0" fontAlgn="ctr">
                        <a:buFont typeface="Arial" panose="020B0604020202020204" pitchFamily="34" charset="0"/>
                        <a:buChar char="•"/>
                      </a:pPr>
                      <a:r>
                        <a:rPr lang="es-MX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Traslado de Redes</a:t>
                      </a:r>
                    </a:p>
                    <a:p>
                      <a:pPr marL="180000" indent="180000" algn="l" rtl="0" fontAlgn="ctr">
                        <a:buFont typeface="Arial" panose="020B0604020202020204" pitchFamily="34" charset="0"/>
                        <a:buChar char="•"/>
                      </a:pPr>
                      <a:r>
                        <a:rPr lang="es-MX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Interventoría PLMB -T1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418.002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12,37%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es-CO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11876786"/>
                  </a:ext>
                </a:extLst>
              </a:tr>
              <a:tr h="514350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7520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Fase 2 de la PLMB.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80000" indent="180000" algn="l" defTabSz="914400" rtl="0" eaLnBrk="1" fontAlgn="ctr" latinLnBrk="0" hangingPunct="1">
                        <a:buFont typeface="Arial" panose="020B0604020202020204" pitchFamily="34" charset="0"/>
                        <a:buChar char="•"/>
                      </a:pPr>
                      <a:r>
                        <a:rPr lang="es-MX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Desarrollo de factibilidad y estructuración de la línea 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45.320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95,06%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es-CO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32479424"/>
                  </a:ext>
                </a:extLst>
              </a:tr>
              <a:tr h="514350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7518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Fortalecimiento institucional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80000" indent="180000" algn="l" rtl="0" fontAlgn="ctr">
                        <a:buFont typeface="Arial" panose="020B0604020202020204" pitchFamily="34" charset="0"/>
                        <a:buChar char="•"/>
                      </a:pPr>
                      <a:r>
                        <a:rPr lang="es-MX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Sistema de Gestión Documental</a:t>
                      </a:r>
                    </a:p>
                    <a:p>
                      <a:pPr marL="180000" indent="180000" algn="l" rtl="0" fontAlgn="ctr">
                        <a:buFont typeface="Arial" panose="020B0604020202020204" pitchFamily="34" charset="0"/>
                        <a:buChar char="•"/>
                      </a:pPr>
                      <a:r>
                        <a:rPr lang="es-MX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Software Institucional (ERP).</a:t>
                      </a:r>
                    </a:p>
                    <a:p>
                      <a:pPr marL="180000" indent="180000" algn="l" rtl="0" fontAlgn="ctr">
                        <a:buFont typeface="Arial" panose="020B0604020202020204" pitchFamily="34" charset="0"/>
                        <a:buChar char="•"/>
                      </a:pPr>
                      <a:r>
                        <a:rPr lang="es-MX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Licencias y seguridad de la información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1035,15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37,47%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es-CO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38581379"/>
                  </a:ext>
                </a:extLst>
              </a:tr>
              <a:tr h="514350">
                <a:tc gridSpan="3">
                  <a:txBody>
                    <a:bodyPr/>
                    <a:lstStyle/>
                    <a:p>
                      <a:pPr algn="l" rtl="0" fontAlgn="ctr"/>
                      <a:r>
                        <a:rPr lang="es-CO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TOTAL - INVERSION DIRECTA EMB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 rtl="0" fontAlgn="ctr"/>
                      <a:endParaRPr lang="es-CO" sz="16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656.764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43,79%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es-CO" sz="16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14382074"/>
                  </a:ext>
                </a:extLst>
              </a:tr>
            </a:tbl>
          </a:graphicData>
        </a:graphic>
      </p:graphicFrame>
      <p:sp>
        <p:nvSpPr>
          <p:cNvPr id="3" name="Elipse 2"/>
          <p:cNvSpPr/>
          <p:nvPr/>
        </p:nvSpPr>
        <p:spPr>
          <a:xfrm>
            <a:off x="10899541" y="2302093"/>
            <a:ext cx="396000" cy="396000"/>
          </a:xfrm>
          <a:prstGeom prst="ellipse">
            <a:avLst/>
          </a:prstGeom>
          <a:solidFill>
            <a:srgbClr val="00B050">
              <a:alpha val="66000"/>
            </a:srgb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0" name="Elipse 9"/>
          <p:cNvSpPr/>
          <p:nvPr/>
        </p:nvSpPr>
        <p:spPr>
          <a:xfrm>
            <a:off x="10899541" y="4351300"/>
            <a:ext cx="396000" cy="396000"/>
          </a:xfrm>
          <a:prstGeom prst="ellipse">
            <a:avLst/>
          </a:prstGeom>
          <a:solidFill>
            <a:srgbClr val="FFC000">
              <a:alpha val="66000"/>
            </a:srgb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4" name="Elipse 13"/>
          <p:cNvSpPr/>
          <p:nvPr/>
        </p:nvSpPr>
        <p:spPr>
          <a:xfrm>
            <a:off x="10899541" y="3726937"/>
            <a:ext cx="396000" cy="396000"/>
          </a:xfrm>
          <a:prstGeom prst="ellipse">
            <a:avLst/>
          </a:prstGeom>
          <a:solidFill>
            <a:srgbClr val="00B050">
              <a:alpha val="66000"/>
            </a:srgb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5" name="Elipse 14"/>
          <p:cNvSpPr/>
          <p:nvPr/>
        </p:nvSpPr>
        <p:spPr>
          <a:xfrm>
            <a:off x="10899541" y="3082074"/>
            <a:ext cx="396000" cy="396000"/>
          </a:xfrm>
          <a:prstGeom prst="ellipse">
            <a:avLst/>
          </a:prstGeom>
          <a:solidFill>
            <a:srgbClr val="FF0000">
              <a:alpha val="66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7" name="Elipse 16">
            <a:extLst>
              <a:ext uri="{FF2B5EF4-FFF2-40B4-BE49-F238E27FC236}">
                <a16:creationId xmlns:a16="http://schemas.microsoft.com/office/drawing/2014/main" id="{F8DC2418-457C-444A-8C7C-5A80A0ADF491}"/>
              </a:ext>
            </a:extLst>
          </p:cNvPr>
          <p:cNvSpPr/>
          <p:nvPr/>
        </p:nvSpPr>
        <p:spPr>
          <a:xfrm>
            <a:off x="10899541" y="4980510"/>
            <a:ext cx="396000" cy="396000"/>
          </a:xfrm>
          <a:prstGeom prst="ellipse">
            <a:avLst/>
          </a:prstGeom>
          <a:solidFill>
            <a:srgbClr val="FFC000">
              <a:alpha val="66000"/>
            </a:srgb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V="1">
            <a:off x="1" y="6649669"/>
            <a:ext cx="12191999" cy="191008"/>
          </a:xfrm>
          <a:prstGeom prst="rect">
            <a:avLst/>
          </a:prstGeom>
        </p:spPr>
      </p:pic>
      <p:sp>
        <p:nvSpPr>
          <p:cNvPr id="11" name="object 2"/>
          <p:cNvSpPr/>
          <p:nvPr/>
        </p:nvSpPr>
        <p:spPr>
          <a:xfrm>
            <a:off x="1" y="0"/>
            <a:ext cx="12192000" cy="785066"/>
          </a:xfrm>
          <a:custGeom>
            <a:avLst/>
            <a:gdLst/>
            <a:ahLst/>
            <a:cxnLst/>
            <a:rect l="l" t="t" r="r" b="b"/>
            <a:pathLst>
              <a:path w="18285460" h="2118995">
                <a:moveTo>
                  <a:pt x="0" y="2118860"/>
                </a:moveTo>
                <a:lnTo>
                  <a:pt x="18285180" y="2118860"/>
                </a:lnTo>
                <a:lnTo>
                  <a:pt x="18285180" y="0"/>
                </a:lnTo>
                <a:lnTo>
                  <a:pt x="0" y="0"/>
                </a:lnTo>
                <a:lnTo>
                  <a:pt x="0" y="2118860"/>
                </a:lnTo>
                <a:close/>
              </a:path>
            </a:pathLst>
          </a:custGeom>
          <a:solidFill>
            <a:srgbClr val="1C2046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2" name="object 3"/>
          <p:cNvSpPr txBox="1">
            <a:spLocks noGrp="1"/>
          </p:cNvSpPr>
          <p:nvPr>
            <p:ph type="title"/>
          </p:nvPr>
        </p:nvSpPr>
        <p:spPr>
          <a:xfrm>
            <a:off x="228566" y="423310"/>
            <a:ext cx="11578423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s-CO" sz="2400" dirty="0">
                <a:solidFill>
                  <a:srgbClr val="31CE39"/>
                </a:solidFill>
                <a:latin typeface="Arial Black"/>
                <a:ea typeface="+mn-ea"/>
                <a:cs typeface="Arial Black"/>
              </a:rPr>
              <a:t>Por proyectos de inversión EMB</a:t>
            </a:r>
          </a:p>
        </p:txBody>
      </p:sp>
      <p:sp>
        <p:nvSpPr>
          <p:cNvPr id="13" name="object 3"/>
          <p:cNvSpPr txBox="1">
            <a:spLocks/>
          </p:cNvSpPr>
          <p:nvPr/>
        </p:nvSpPr>
        <p:spPr>
          <a:xfrm>
            <a:off x="228566" y="56170"/>
            <a:ext cx="11378415" cy="399981"/>
          </a:xfrm>
          <a:prstGeom prst="rect">
            <a:avLst/>
          </a:prstGeom>
        </p:spPr>
        <p:txBody>
          <a:bodyPr vert="horz" wrap="square" lIns="0" tIns="12065" rIns="0" bIns="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2700" marR="5080">
              <a:spcBef>
                <a:spcPts val="95"/>
              </a:spcBef>
              <a:tabLst>
                <a:tab pos="1028700" algn="l"/>
                <a:tab pos="1841500" algn="l"/>
                <a:tab pos="2491740" algn="l"/>
                <a:tab pos="3433445" algn="l"/>
                <a:tab pos="3710940" algn="l"/>
                <a:tab pos="4450080" algn="l"/>
                <a:tab pos="6245225" algn="l"/>
              </a:tabLst>
            </a:pPr>
            <a:r>
              <a:rPr lang="es-CO" sz="2800" spc="50" dirty="0">
                <a:solidFill>
                  <a:schemeClr val="bg1">
                    <a:lumMod val="85000"/>
                  </a:schemeClr>
                </a:solidFill>
                <a:latin typeface="Arial Black" panose="020B0A04020102020204" pitchFamily="34" charset="0"/>
              </a:rPr>
              <a:t>Avance en la Ejecución Presupuestal (Compromisos)</a:t>
            </a:r>
            <a:endParaRPr lang="es-CO" sz="2800" dirty="0">
              <a:latin typeface="Arial Black" panose="020B0A04020102020204" pitchFamily="34" charset="0"/>
            </a:endParaRPr>
          </a:p>
        </p:txBody>
      </p:sp>
      <p:sp>
        <p:nvSpPr>
          <p:cNvPr id="9" name="CuadroTexto 8"/>
          <p:cNvSpPr txBox="1"/>
          <p:nvPr/>
        </p:nvSpPr>
        <p:spPr>
          <a:xfrm>
            <a:off x="0" y="6183124"/>
            <a:ext cx="635390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400" dirty="0">
                <a:solidFill>
                  <a:srgbClr val="3B383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Cifras en millones de pesos</a:t>
            </a:r>
          </a:p>
          <a:p>
            <a:r>
              <a:rPr lang="es-CO" sz="1400" dirty="0">
                <a:solidFill>
                  <a:srgbClr val="3B383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Sólo inversión directa</a:t>
            </a:r>
          </a:p>
        </p:txBody>
      </p:sp>
    </p:spTree>
    <p:extLst>
      <p:ext uri="{BB962C8B-B14F-4D97-AF65-F5344CB8AC3E}">
        <p14:creationId xmlns:p14="http://schemas.microsoft.com/office/powerpoint/2010/main" val="75102561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Imagen 30" descr="Un grupo de personas en una montaña&#10;&#10;Descripción generada automáticamente">
            <a:extLst>
              <a:ext uri="{FF2B5EF4-FFF2-40B4-BE49-F238E27FC236}">
                <a16:creationId xmlns:a16="http://schemas.microsoft.com/office/drawing/2014/main" id="{3B072A8B-F725-E348-ABE1-4EFB6B8F833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240"/>
          <a:stretch/>
        </p:blipFill>
        <p:spPr>
          <a:xfrm>
            <a:off x="0" y="-32558"/>
            <a:ext cx="12192000" cy="6337396"/>
          </a:xfrm>
          <a:prstGeom prst="rect">
            <a:avLst/>
          </a:prstGeom>
        </p:spPr>
      </p:pic>
      <p:sp>
        <p:nvSpPr>
          <p:cNvPr id="2" name="object 2"/>
          <p:cNvSpPr/>
          <p:nvPr/>
        </p:nvSpPr>
        <p:spPr>
          <a:xfrm>
            <a:off x="9012835" y="6271201"/>
            <a:ext cx="3179233" cy="582567"/>
          </a:xfrm>
          <a:custGeom>
            <a:avLst/>
            <a:gdLst/>
            <a:ahLst/>
            <a:cxnLst/>
            <a:rect l="l" t="t" r="r" b="b"/>
            <a:pathLst>
              <a:path w="4768850" h="281940">
                <a:moveTo>
                  <a:pt x="0" y="281937"/>
                </a:moveTo>
                <a:lnTo>
                  <a:pt x="4768748" y="281937"/>
                </a:lnTo>
                <a:lnTo>
                  <a:pt x="4768748" y="0"/>
                </a:lnTo>
                <a:lnTo>
                  <a:pt x="0" y="0"/>
                </a:lnTo>
                <a:lnTo>
                  <a:pt x="0" y="281937"/>
                </a:lnTo>
                <a:close/>
              </a:path>
            </a:pathLst>
          </a:custGeom>
          <a:solidFill>
            <a:srgbClr val="1C2046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5707384" y="6273800"/>
            <a:ext cx="3305810" cy="580034"/>
          </a:xfrm>
          <a:custGeom>
            <a:avLst/>
            <a:gdLst/>
            <a:ahLst/>
            <a:cxnLst/>
            <a:rect l="l" t="t" r="r" b="b"/>
            <a:pathLst>
              <a:path w="4958715" h="290829">
                <a:moveTo>
                  <a:pt x="0" y="290728"/>
                </a:moveTo>
                <a:lnTo>
                  <a:pt x="4958176" y="290728"/>
                </a:lnTo>
                <a:lnTo>
                  <a:pt x="4958176" y="0"/>
                </a:lnTo>
                <a:lnTo>
                  <a:pt x="0" y="0"/>
                </a:lnTo>
                <a:lnTo>
                  <a:pt x="0" y="290728"/>
                </a:lnTo>
                <a:close/>
              </a:path>
            </a:pathLst>
          </a:custGeom>
          <a:solidFill>
            <a:srgbClr val="DDDDDD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0" y="6271315"/>
            <a:ext cx="5707380" cy="582567"/>
          </a:xfrm>
          <a:custGeom>
            <a:avLst/>
            <a:gdLst/>
            <a:ahLst/>
            <a:cxnLst/>
            <a:rect l="l" t="t" r="r" b="b"/>
            <a:pathLst>
              <a:path w="8561070" h="292100">
                <a:moveTo>
                  <a:pt x="0" y="291927"/>
                </a:moveTo>
                <a:lnTo>
                  <a:pt x="8561075" y="291927"/>
                </a:lnTo>
                <a:lnTo>
                  <a:pt x="8561075" y="0"/>
                </a:lnTo>
                <a:lnTo>
                  <a:pt x="0" y="0"/>
                </a:lnTo>
                <a:lnTo>
                  <a:pt x="0" y="291927"/>
                </a:lnTo>
                <a:close/>
              </a:path>
            </a:pathLst>
          </a:custGeom>
          <a:solidFill>
            <a:srgbClr val="31CE39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ctángulo 9">
            <a:extLst>
              <a:ext uri="{FF2B5EF4-FFF2-40B4-BE49-F238E27FC236}">
                <a16:creationId xmlns:a16="http://schemas.microsoft.com/office/drawing/2014/main" id="{D16B204E-2508-0B4A-8611-483BC0492A13}"/>
              </a:ext>
            </a:extLst>
          </p:cNvPr>
          <p:cNvSpPr/>
          <p:nvPr/>
        </p:nvSpPr>
        <p:spPr>
          <a:xfrm>
            <a:off x="0" y="3632994"/>
            <a:ext cx="12192000" cy="3220773"/>
          </a:xfrm>
          <a:prstGeom prst="rect">
            <a:avLst/>
          </a:prstGeom>
          <a:solidFill>
            <a:srgbClr val="1C20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3" name="Rectángulo 32">
            <a:extLst>
              <a:ext uri="{FF2B5EF4-FFF2-40B4-BE49-F238E27FC236}">
                <a16:creationId xmlns:a16="http://schemas.microsoft.com/office/drawing/2014/main" id="{945FCF77-0B3A-7845-B7C9-E0CA93CC66FB}"/>
              </a:ext>
            </a:extLst>
          </p:cNvPr>
          <p:cNvSpPr/>
          <p:nvPr/>
        </p:nvSpPr>
        <p:spPr>
          <a:xfrm>
            <a:off x="471948" y="2264300"/>
            <a:ext cx="11277600" cy="2670401"/>
          </a:xfrm>
          <a:prstGeom prst="rect">
            <a:avLst/>
          </a:prstGeom>
          <a:solidFill>
            <a:schemeClr val="bg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Rectángulo 8"/>
          <p:cNvSpPr/>
          <p:nvPr/>
        </p:nvSpPr>
        <p:spPr>
          <a:xfrm>
            <a:off x="382785" y="2538142"/>
            <a:ext cx="11455925" cy="850605"/>
          </a:xfrm>
          <a:prstGeom prst="rect">
            <a:avLst/>
          </a:prstGeom>
          <a:noFill/>
        </p:spPr>
        <p:txBody>
          <a:bodyPr wrap="square" lIns="0" tIns="0" rIns="0" bIns="0" rtlCol="0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4000" b="0" i="0" u="none" strike="noStrike" kern="1200" cap="none" spc="-3" normalizeH="0" baseline="0" noProof="0" dirty="0">
                <a:ln>
                  <a:noFill/>
                </a:ln>
                <a:solidFill>
                  <a:srgbClr val="31CE39"/>
                </a:solidFill>
                <a:effectLst/>
                <a:uLnTx/>
                <a:uFillTx/>
                <a:latin typeface="Arial Black"/>
                <a:ea typeface="+mn-ea"/>
                <a:cs typeface="Arial Black"/>
              </a:rPr>
              <a:t>Terminal de Transportes de Bogotá</a:t>
            </a:r>
          </a:p>
        </p:txBody>
      </p:sp>
      <p:sp>
        <p:nvSpPr>
          <p:cNvPr id="16" name="Rectángulo 15">
            <a:extLst>
              <a:ext uri="{FF2B5EF4-FFF2-40B4-BE49-F238E27FC236}">
                <a16:creationId xmlns:a16="http://schemas.microsoft.com/office/drawing/2014/main" id="{7C317436-E883-944C-80C3-DC940040F89B}"/>
              </a:ext>
            </a:extLst>
          </p:cNvPr>
          <p:cNvSpPr/>
          <p:nvPr/>
        </p:nvSpPr>
        <p:spPr>
          <a:xfrm>
            <a:off x="715713" y="3599500"/>
            <a:ext cx="1079007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3600" b="0" i="0" u="none" strike="noStrike" kern="1200" cap="none" spc="-3" normalizeH="0" baseline="0" noProof="0" dirty="0">
                <a:ln>
                  <a:noFill/>
                </a:ln>
                <a:solidFill>
                  <a:srgbClr val="1C2046"/>
                </a:solidFill>
                <a:effectLst/>
                <a:uLnTx/>
                <a:uFillTx/>
                <a:latin typeface="Arial Black"/>
                <a:ea typeface="+mn-ea"/>
                <a:cs typeface="Arial Black"/>
              </a:rPr>
              <a:t>Ejecución Presupuestal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3600" b="0" i="0" u="none" strike="noStrike" kern="1200" cap="none" spc="-3" normalizeH="0" baseline="0" noProof="0" dirty="0">
                <a:ln>
                  <a:noFill/>
                </a:ln>
                <a:solidFill>
                  <a:srgbClr val="1C2046"/>
                </a:solidFill>
                <a:effectLst/>
                <a:uLnTx/>
                <a:uFillTx/>
                <a:latin typeface="Arial Black"/>
                <a:ea typeface="+mn-ea"/>
                <a:cs typeface="Arial Black"/>
              </a:rPr>
              <a:t>2021</a:t>
            </a:r>
          </a:p>
        </p:txBody>
      </p:sp>
      <p:pic>
        <p:nvPicPr>
          <p:cNvPr id="15" name="Imagen 14" descr="Imagen que contiene dibujo&#10;&#10;Descripción generada automáticamente">
            <a:extLst>
              <a:ext uri="{FF2B5EF4-FFF2-40B4-BE49-F238E27FC236}">
                <a16:creationId xmlns:a16="http://schemas.microsoft.com/office/drawing/2014/main" id="{22F3949A-F2DE-C546-9CA1-A6A649C9DA5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464"/>
          <a:stretch/>
        </p:blipFill>
        <p:spPr>
          <a:xfrm>
            <a:off x="4410394" y="4971173"/>
            <a:ext cx="3317761" cy="20211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899470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uadroTexto 5">
            <a:extLst>
              <a:ext uri="{FF2B5EF4-FFF2-40B4-BE49-F238E27FC236}">
                <a16:creationId xmlns:a16="http://schemas.microsoft.com/office/drawing/2014/main" id="{4C7FAB49-07D7-4E4E-8A73-2ECB8B44337B}"/>
              </a:ext>
            </a:extLst>
          </p:cNvPr>
          <p:cNvSpPr txBox="1"/>
          <p:nvPr/>
        </p:nvSpPr>
        <p:spPr>
          <a:xfrm>
            <a:off x="3775707" y="733909"/>
            <a:ext cx="4982454" cy="379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1219170">
              <a:buClr>
                <a:srgbClr val="000000"/>
              </a:buClr>
            </a:pPr>
            <a:r>
              <a:rPr lang="es-CO" sz="1867" kern="0" dirty="0">
                <a:solidFill>
                  <a:srgbClr val="00B050"/>
                </a:solidFill>
                <a:latin typeface="Roboto Slab" pitchFamily="2" charset="0"/>
                <a:ea typeface="Roboto Slab" pitchFamily="2" charset="0"/>
                <a:cs typeface="Arial"/>
                <a:sym typeface="Arial"/>
              </a:rPr>
              <a:t>Corte 23 de Abril de 2021(Millones de pesos)</a:t>
            </a:r>
            <a:endParaRPr lang="es-CO" sz="1867" kern="0" dirty="0">
              <a:solidFill>
                <a:srgbClr val="000000"/>
              </a:solidFill>
              <a:latin typeface="Roboto Slab" pitchFamily="2" charset="0"/>
              <a:ea typeface="Roboto Slab" pitchFamily="2" charset="0"/>
              <a:cs typeface="Arial"/>
              <a:sym typeface="Arial"/>
            </a:endParaRPr>
          </a:p>
        </p:txBody>
      </p:sp>
      <p:sp>
        <p:nvSpPr>
          <p:cNvPr id="7" name="Título 7">
            <a:extLst>
              <a:ext uri="{FF2B5EF4-FFF2-40B4-BE49-F238E27FC236}">
                <a16:creationId xmlns:a16="http://schemas.microsoft.com/office/drawing/2014/main" id="{C0460387-2DB5-4306-9AEB-4FDFC907CDA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21205" y="163039"/>
            <a:ext cx="10272000" cy="540800"/>
          </a:xfrm>
        </p:spPr>
        <p:txBody>
          <a:bodyPr/>
          <a:lstStyle/>
          <a:p>
            <a:r>
              <a:rPr lang="es-CO" dirty="0"/>
              <a:t>Ejecución presupuestal de ingresos</a:t>
            </a: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BDB793BE-6383-492C-9542-A3E563561B2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65677" y="215647"/>
            <a:ext cx="1329600" cy="343263"/>
          </a:xfrm>
          <a:prstGeom prst="rect">
            <a:avLst/>
          </a:prstGeom>
        </p:spPr>
      </p:pic>
      <p:graphicFrame>
        <p:nvGraphicFramePr>
          <p:cNvPr id="3" name="Objeto 2">
            <a:extLst>
              <a:ext uri="{FF2B5EF4-FFF2-40B4-BE49-F238E27FC236}">
                <a16:creationId xmlns:a16="http://schemas.microsoft.com/office/drawing/2014/main" id="{F9785602-DEB4-458F-9311-B72F73A6616D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391673" y="1299294"/>
          <a:ext cx="9131064" cy="474326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8" name="Worksheet" r:id="rId4" imgW="7829485" imgH="4067188" progId="Excel.Sheet.12">
                  <p:embed/>
                </p:oleObj>
              </mc:Choice>
              <mc:Fallback>
                <p:oleObj name="Worksheet" r:id="rId4" imgW="7829485" imgH="4067188" progId="Excel.Sheet.12">
                  <p:embed/>
                  <p:pic>
                    <p:nvPicPr>
                      <p:cNvPr id="3" name="Objeto 2">
                        <a:extLst>
                          <a:ext uri="{FF2B5EF4-FFF2-40B4-BE49-F238E27FC236}">
                            <a16:creationId xmlns:a16="http://schemas.microsoft.com/office/drawing/2014/main" id="{F9785602-DEB4-458F-9311-B72F73A6616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391673" y="1299294"/>
                        <a:ext cx="9131064" cy="474326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06731627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7">
            <a:extLst>
              <a:ext uri="{FF2B5EF4-FFF2-40B4-BE49-F238E27FC236}">
                <a16:creationId xmlns:a16="http://schemas.microsoft.com/office/drawing/2014/main" id="{7D15D47F-3EC2-4960-9013-EB6B29CEC19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21205" y="163039"/>
            <a:ext cx="10272000" cy="540800"/>
          </a:xfrm>
        </p:spPr>
        <p:txBody>
          <a:bodyPr/>
          <a:lstStyle/>
          <a:p>
            <a:r>
              <a:rPr lang="es-CO" dirty="0"/>
              <a:t>Ejecución presupuestal de gastos</a:t>
            </a: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83A482A4-B817-4CEB-BE04-FEF8F00D1F7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65677" y="215647"/>
            <a:ext cx="1329600" cy="343263"/>
          </a:xfrm>
          <a:prstGeom prst="rect">
            <a:avLst/>
          </a:prstGeom>
        </p:spPr>
      </p:pic>
      <p:sp>
        <p:nvSpPr>
          <p:cNvPr id="11" name="CuadroTexto 10">
            <a:extLst>
              <a:ext uri="{FF2B5EF4-FFF2-40B4-BE49-F238E27FC236}">
                <a16:creationId xmlns:a16="http://schemas.microsoft.com/office/drawing/2014/main" id="{4C7FAB49-07D7-4E4E-8A73-2ECB8B44337B}"/>
              </a:ext>
            </a:extLst>
          </p:cNvPr>
          <p:cNvSpPr txBox="1"/>
          <p:nvPr/>
        </p:nvSpPr>
        <p:spPr>
          <a:xfrm>
            <a:off x="3775707" y="733909"/>
            <a:ext cx="4982454" cy="379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1219170">
              <a:buClr>
                <a:srgbClr val="000000"/>
              </a:buClr>
            </a:pPr>
            <a:r>
              <a:rPr lang="es-CO" sz="1867" kern="0" dirty="0">
                <a:solidFill>
                  <a:srgbClr val="00B050"/>
                </a:solidFill>
                <a:latin typeface="Roboto Slab" pitchFamily="2" charset="0"/>
                <a:ea typeface="Roboto Slab" pitchFamily="2" charset="0"/>
                <a:cs typeface="Arial"/>
                <a:sym typeface="Arial"/>
              </a:rPr>
              <a:t>Corte 23 de Abril de 2021(Millones de pesos)</a:t>
            </a:r>
            <a:endParaRPr lang="es-CO" sz="1867" kern="0" dirty="0">
              <a:solidFill>
                <a:srgbClr val="000000"/>
              </a:solidFill>
              <a:latin typeface="Roboto Slab" pitchFamily="2" charset="0"/>
              <a:ea typeface="Roboto Slab" pitchFamily="2" charset="0"/>
              <a:cs typeface="Arial"/>
              <a:sym typeface="Arial"/>
            </a:endParaRPr>
          </a:p>
        </p:txBody>
      </p:sp>
      <p:graphicFrame>
        <p:nvGraphicFramePr>
          <p:cNvPr id="3" name="Objeto 2">
            <a:extLst>
              <a:ext uri="{FF2B5EF4-FFF2-40B4-BE49-F238E27FC236}">
                <a16:creationId xmlns:a16="http://schemas.microsoft.com/office/drawing/2014/main" id="{567F5BC3-6C95-4AAA-8E12-8AE151FC4C36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779855" y="1121021"/>
          <a:ext cx="9019124" cy="5288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2" name="Worksheet" r:id="rId4" imgW="7829485" imgH="4590921" progId="Excel.Sheet.12">
                  <p:embed/>
                </p:oleObj>
              </mc:Choice>
              <mc:Fallback>
                <p:oleObj name="Worksheet" r:id="rId4" imgW="7829485" imgH="4590921" progId="Excel.Sheet.12">
                  <p:embed/>
                  <p:pic>
                    <p:nvPicPr>
                      <p:cNvPr id="3" name="Objeto 2">
                        <a:extLst>
                          <a:ext uri="{FF2B5EF4-FFF2-40B4-BE49-F238E27FC236}">
                            <a16:creationId xmlns:a16="http://schemas.microsoft.com/office/drawing/2014/main" id="{567F5BC3-6C95-4AAA-8E12-8AE151FC4C3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779855" y="1121021"/>
                        <a:ext cx="9019124" cy="5288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6187349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/>
          <p:cNvSpPr/>
          <p:nvPr/>
        </p:nvSpPr>
        <p:spPr>
          <a:xfrm>
            <a:off x="11037774" y="0"/>
            <a:ext cx="1154226" cy="418890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0" name="Rectángulo 9"/>
          <p:cNvSpPr/>
          <p:nvPr/>
        </p:nvSpPr>
        <p:spPr>
          <a:xfrm>
            <a:off x="0" y="6573328"/>
            <a:ext cx="12192000" cy="284672"/>
          </a:xfrm>
          <a:prstGeom prst="rect">
            <a:avLst/>
          </a:prstGeom>
          <a:solidFill>
            <a:srgbClr val="B0E40A"/>
          </a:solidFill>
          <a:ln>
            <a:solidFill>
              <a:srgbClr val="B0E40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pic>
        <p:nvPicPr>
          <p:cNvPr id="11" name="Imagen 10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72930" y="5655983"/>
            <a:ext cx="2719070" cy="758825"/>
          </a:xfrm>
          <a:prstGeom prst="rect">
            <a:avLst/>
          </a:prstGeom>
        </p:spPr>
      </p:pic>
      <p:graphicFrame>
        <p:nvGraphicFramePr>
          <p:cNvPr id="8" name="Tabla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29535923"/>
              </p:ext>
            </p:extLst>
          </p:nvPr>
        </p:nvGraphicFramePr>
        <p:xfrm>
          <a:off x="1952324" y="1334897"/>
          <a:ext cx="8681263" cy="3669791"/>
        </p:xfrm>
        <a:graphic>
          <a:graphicData uri="http://schemas.openxmlformats.org/drawingml/2006/table">
            <a:tbl>
              <a:tblPr/>
              <a:tblGrid>
                <a:gridCol w="4229182">
                  <a:extLst>
                    <a:ext uri="{9D8B030D-6E8A-4147-A177-3AD203B41FA5}">
                      <a16:colId xmlns:a16="http://schemas.microsoft.com/office/drawing/2014/main" val="3790419977"/>
                    </a:ext>
                  </a:extLst>
                </a:gridCol>
                <a:gridCol w="3245671">
                  <a:extLst>
                    <a:ext uri="{9D8B030D-6E8A-4147-A177-3AD203B41FA5}">
                      <a16:colId xmlns:a16="http://schemas.microsoft.com/office/drawing/2014/main" val="1198053490"/>
                    </a:ext>
                  </a:extLst>
                </a:gridCol>
                <a:gridCol w="1206410">
                  <a:extLst>
                    <a:ext uri="{9D8B030D-6E8A-4147-A177-3AD203B41FA5}">
                      <a16:colId xmlns:a16="http://schemas.microsoft.com/office/drawing/2014/main" val="3814938923"/>
                    </a:ext>
                  </a:extLst>
                </a:gridCol>
              </a:tblGrid>
              <a:tr h="693794">
                <a:tc>
                  <a:txBody>
                    <a:bodyPr/>
                    <a:lstStyle/>
                    <a:p>
                      <a:pPr algn="ctr" rtl="0" fontAlgn="b"/>
                      <a:r>
                        <a:rPr lang="es-CO" sz="2400" b="1" i="0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ÍTEM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2400" b="1" i="0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VALOR A REDUCIR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2400" b="1" i="0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6339027"/>
                  </a:ext>
                </a:extLst>
              </a:tr>
              <a:tr h="558738">
                <a:tc>
                  <a:txBody>
                    <a:bodyPr/>
                    <a:lstStyle/>
                    <a:p>
                      <a:pPr algn="l" rtl="0" fontAlgn="b"/>
                      <a:r>
                        <a:rPr lang="es-CO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APROPIACIÓN INICIAL DE LA VIGENCIA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$ 389.955.427.144</a:t>
                      </a:r>
                      <a:r>
                        <a:rPr lang="es-CO" sz="2400" b="0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2400" b="0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6087298"/>
                  </a:ext>
                </a:extLst>
              </a:tr>
              <a:tr h="558738">
                <a:tc>
                  <a:txBody>
                    <a:bodyPr/>
                    <a:lstStyle/>
                    <a:p>
                      <a:pPr algn="l" fontAlgn="b"/>
                      <a:r>
                        <a:rPr lang="es-CO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(-) Multas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$ 60.678.559.979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15,56%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54243819"/>
                  </a:ext>
                </a:extLst>
              </a:tr>
              <a:tr h="558738">
                <a:tc>
                  <a:txBody>
                    <a:bodyPr/>
                    <a:lstStyle/>
                    <a:p>
                      <a:pPr algn="l" fontAlgn="b"/>
                      <a:r>
                        <a:rPr lang="es-CO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(-) Derechos de Tránsito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$ 3.013.000.000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0,77%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7509104"/>
                  </a:ext>
                </a:extLst>
              </a:tr>
              <a:tr h="558738">
                <a:tc>
                  <a:txBody>
                    <a:bodyPr/>
                    <a:lstStyle/>
                    <a:p>
                      <a:pPr algn="l" fontAlgn="b"/>
                      <a:r>
                        <a:rPr lang="es-CO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Total Reducción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 $ 63.691.559.979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16,33%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62886697"/>
                  </a:ext>
                </a:extLst>
              </a:tr>
              <a:tr h="558738">
                <a:tc>
                  <a:txBody>
                    <a:bodyPr/>
                    <a:lstStyle/>
                    <a:p>
                      <a:pPr algn="l" rtl="0" fontAlgn="b"/>
                      <a:r>
                        <a:rPr lang="es-CO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APROPIACIÓN FINAL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$ 326.263.867.165</a:t>
                      </a:r>
                      <a:endParaRPr lang="es-CO" sz="2400" b="0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2400" b="0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27332188"/>
                  </a:ext>
                </a:extLst>
              </a:tr>
            </a:tbl>
          </a:graphicData>
        </a:graphic>
      </p:graphicFrame>
      <p:sp>
        <p:nvSpPr>
          <p:cNvPr id="7" name="object 2"/>
          <p:cNvSpPr/>
          <p:nvPr/>
        </p:nvSpPr>
        <p:spPr>
          <a:xfrm>
            <a:off x="1" y="0"/>
            <a:ext cx="12192000" cy="836244"/>
          </a:xfrm>
          <a:custGeom>
            <a:avLst/>
            <a:gdLst/>
            <a:ahLst/>
            <a:cxnLst/>
            <a:rect l="l" t="t" r="r" b="b"/>
            <a:pathLst>
              <a:path w="18285460" h="2118995">
                <a:moveTo>
                  <a:pt x="0" y="2118860"/>
                </a:moveTo>
                <a:lnTo>
                  <a:pt x="18285180" y="2118860"/>
                </a:lnTo>
                <a:lnTo>
                  <a:pt x="18285180" y="0"/>
                </a:lnTo>
                <a:lnTo>
                  <a:pt x="0" y="0"/>
                </a:lnTo>
                <a:lnTo>
                  <a:pt x="0" y="2118860"/>
                </a:lnTo>
                <a:close/>
              </a:path>
            </a:pathLst>
          </a:custGeom>
          <a:solidFill>
            <a:srgbClr val="1C2046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9" name="object 3"/>
          <p:cNvSpPr txBox="1">
            <a:spLocks/>
          </p:cNvSpPr>
          <p:nvPr/>
        </p:nvSpPr>
        <p:spPr>
          <a:xfrm>
            <a:off x="117475" y="218131"/>
            <a:ext cx="9789795" cy="399981"/>
          </a:xfrm>
          <a:prstGeom prst="rect">
            <a:avLst/>
          </a:prstGeom>
        </p:spPr>
        <p:txBody>
          <a:bodyPr vert="horz" wrap="square" lIns="0" tIns="12065" rIns="0" bIns="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2700" marR="5080">
              <a:spcBef>
                <a:spcPts val="95"/>
              </a:spcBef>
              <a:tabLst>
                <a:tab pos="1028700" algn="l"/>
                <a:tab pos="1841500" algn="l"/>
                <a:tab pos="2491740" algn="l"/>
                <a:tab pos="3433445" algn="l"/>
                <a:tab pos="3710940" algn="l"/>
                <a:tab pos="4450080" algn="l"/>
                <a:tab pos="6245225" algn="l"/>
              </a:tabLst>
            </a:pPr>
            <a:r>
              <a:rPr lang="es-CO" sz="2800" spc="50" dirty="0">
                <a:solidFill>
                  <a:schemeClr val="bg1">
                    <a:lumMod val="85000"/>
                  </a:schemeClr>
                </a:solidFill>
                <a:latin typeface="Arial Black" panose="020B0A04020102020204" pitchFamily="34" charset="0"/>
              </a:rPr>
              <a:t>Reducción Presupuestal 2021</a:t>
            </a:r>
            <a:endParaRPr lang="es-CO" sz="2000" spc="50" dirty="0">
              <a:solidFill>
                <a:schemeClr val="bg1">
                  <a:lumMod val="85000"/>
                </a:schemeClr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496260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32 Título"/>
          <p:cNvSpPr txBox="1">
            <a:spLocks/>
          </p:cNvSpPr>
          <p:nvPr/>
        </p:nvSpPr>
        <p:spPr>
          <a:xfrm>
            <a:off x="1169081" y="3179687"/>
            <a:ext cx="9600615" cy="1396562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36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METAS SECTOR MOVILIDAD</a:t>
            </a:r>
          </a:p>
        </p:txBody>
      </p:sp>
      <p:sp>
        <p:nvSpPr>
          <p:cNvPr id="8" name="8 Marcador de texto"/>
          <p:cNvSpPr txBox="1">
            <a:spLocks/>
          </p:cNvSpPr>
          <p:nvPr/>
        </p:nvSpPr>
        <p:spPr>
          <a:xfrm>
            <a:off x="1565760" y="1251623"/>
            <a:ext cx="8035440" cy="365125"/>
          </a:xfrm>
          <a:prstGeom prst="rect">
            <a:avLst/>
          </a:prstGeom>
        </p:spPr>
        <p:txBody>
          <a:bodyPr anchor="b"/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sz="2200" b="0" i="0" u="none" strike="noStrike" kern="1200" cap="none" spc="0" normalizeH="0" baseline="0" noProof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Franklin Gothic Medium" panose="020B06030201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047333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a 4">
            <a:extLst>
              <a:ext uri="{FF2B5EF4-FFF2-40B4-BE49-F238E27FC236}">
                <a16:creationId xmlns:a16="http://schemas.microsoft.com/office/drawing/2014/main" id="{92C8D4C7-6A48-4B0C-A97C-B88D92EE26F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61301048"/>
              </p:ext>
            </p:extLst>
          </p:nvPr>
        </p:nvGraphicFramePr>
        <p:xfrm>
          <a:off x="1106335" y="451238"/>
          <a:ext cx="9466637" cy="573815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742015">
                  <a:extLst>
                    <a:ext uri="{9D8B030D-6E8A-4147-A177-3AD203B41FA5}">
                      <a16:colId xmlns:a16="http://schemas.microsoft.com/office/drawing/2014/main" val="3753237274"/>
                    </a:ext>
                  </a:extLst>
                </a:gridCol>
                <a:gridCol w="764192">
                  <a:extLst>
                    <a:ext uri="{9D8B030D-6E8A-4147-A177-3AD203B41FA5}">
                      <a16:colId xmlns:a16="http://schemas.microsoft.com/office/drawing/2014/main" val="3777414789"/>
                    </a:ext>
                  </a:extLst>
                </a:gridCol>
                <a:gridCol w="852570">
                  <a:extLst>
                    <a:ext uri="{9D8B030D-6E8A-4147-A177-3AD203B41FA5}">
                      <a16:colId xmlns:a16="http://schemas.microsoft.com/office/drawing/2014/main" val="878373918"/>
                    </a:ext>
                  </a:extLst>
                </a:gridCol>
                <a:gridCol w="1069608">
                  <a:extLst>
                    <a:ext uri="{9D8B030D-6E8A-4147-A177-3AD203B41FA5}">
                      <a16:colId xmlns:a16="http://schemas.microsoft.com/office/drawing/2014/main" val="2775328841"/>
                    </a:ext>
                  </a:extLst>
                </a:gridCol>
                <a:gridCol w="1069608">
                  <a:extLst>
                    <a:ext uri="{9D8B030D-6E8A-4147-A177-3AD203B41FA5}">
                      <a16:colId xmlns:a16="http://schemas.microsoft.com/office/drawing/2014/main" val="2113706415"/>
                    </a:ext>
                  </a:extLst>
                </a:gridCol>
                <a:gridCol w="968644">
                  <a:extLst>
                    <a:ext uri="{9D8B030D-6E8A-4147-A177-3AD203B41FA5}">
                      <a16:colId xmlns:a16="http://schemas.microsoft.com/office/drawing/2014/main" val="3263606389"/>
                    </a:ext>
                  </a:extLst>
                </a:gridCol>
              </a:tblGrid>
              <a:tr h="543215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1" kern="1200" dirty="0" err="1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Indicador</a:t>
                      </a:r>
                      <a:r>
                        <a:rPr lang="en-GB" sz="1400" b="1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*</a:t>
                      </a:r>
                    </a:p>
                  </a:txBody>
                  <a:tcPr marT="45721" marB="45721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4040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1" dirty="0" err="1">
                          <a:solidFill>
                            <a:schemeClr val="bg1"/>
                          </a:solidFill>
                          <a:latin typeface="+mn-lt"/>
                        </a:rPr>
                        <a:t>Avance</a:t>
                      </a:r>
                      <a:r>
                        <a:rPr lang="en-GB" sz="1400" b="1" dirty="0">
                          <a:solidFill>
                            <a:schemeClr val="bg1"/>
                          </a:solidFill>
                          <a:latin typeface="+mn-lt"/>
                        </a:rPr>
                        <a:t> 2020</a:t>
                      </a:r>
                    </a:p>
                  </a:txBody>
                  <a:tcPr marT="45721" marB="45721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4040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1" dirty="0">
                          <a:solidFill>
                            <a:schemeClr val="bg1"/>
                          </a:solidFill>
                          <a:latin typeface="+mn-lt"/>
                        </a:rPr>
                        <a:t>Meta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1" dirty="0">
                          <a:solidFill>
                            <a:schemeClr val="bg1"/>
                          </a:solidFill>
                          <a:latin typeface="+mn-lt"/>
                        </a:rPr>
                        <a:t>2020</a:t>
                      </a:r>
                    </a:p>
                  </a:txBody>
                  <a:tcPr marT="45721" marB="45721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4040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1" kern="1200" dirty="0" err="1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Avance</a:t>
                      </a:r>
                      <a:r>
                        <a:rPr lang="en-GB" sz="1400" b="1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 2021</a:t>
                      </a:r>
                    </a:p>
                  </a:txBody>
                  <a:tcPr marT="45721" marB="45721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4040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1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Meta 2021</a:t>
                      </a:r>
                    </a:p>
                  </a:txBody>
                  <a:tcPr marT="45721" marB="45721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4040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1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Meta </a:t>
                      </a:r>
                      <a:r>
                        <a:rPr lang="en-GB" sz="1400" b="1" kern="1200" dirty="0" err="1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cuatrienio</a:t>
                      </a:r>
                      <a:endParaRPr lang="en-GB" sz="1400" b="1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T="45721" marB="45721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4040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49974949"/>
                  </a:ext>
                </a:extLst>
              </a:tr>
              <a:tr h="495300">
                <a:tc>
                  <a:txBody>
                    <a:bodyPr/>
                    <a:lstStyle/>
                    <a:p>
                      <a:pPr algn="l" fontAlgn="ctr"/>
                      <a:r>
                        <a:rPr lang="es-CO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Porcentaje de gasto en transporte público de hogares estratos 1 y</a:t>
                      </a:r>
                      <a:r>
                        <a:rPr lang="es-CO" sz="1400" b="0" i="0" u="none" strike="noStrike" baseline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 2 (Propósito 1) </a:t>
                      </a:r>
                      <a:endParaRPr lang="es-CO" sz="14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-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-</a:t>
                      </a:r>
                      <a:endParaRPr lang="es-CO" sz="16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 25% E2</a:t>
                      </a:r>
                    </a:p>
                    <a:p>
                      <a:pPr algn="ctr" fontAlgn="b"/>
                      <a:r>
                        <a:rPr lang="es-CO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23,5% E1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15%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42096107"/>
                  </a:ext>
                </a:extLst>
              </a:tr>
              <a:tr h="495300">
                <a:tc>
                  <a:txBody>
                    <a:bodyPr/>
                    <a:lstStyle/>
                    <a:p>
                      <a:pPr algn="l" fontAlgn="ctr"/>
                      <a:r>
                        <a:rPr lang="es-CO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Número de víctimas fatales por siniestros viales para cada uno de los actores de la vía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371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473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101</a:t>
                      </a:r>
                      <a:endParaRPr lang="es-CO" sz="16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449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404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71785301"/>
                  </a:ext>
                </a:extLst>
              </a:tr>
              <a:tr h="495300">
                <a:tc>
                  <a:txBody>
                    <a:bodyPr/>
                    <a:lstStyle/>
                    <a:p>
                      <a:pPr algn="l" fontAlgn="ctr"/>
                      <a:r>
                        <a:rPr lang="es-CO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Km. de </a:t>
                      </a:r>
                      <a:r>
                        <a:rPr lang="es-CO" sz="1400" b="0" i="0" u="none" strike="noStrike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ciclorruta</a:t>
                      </a:r>
                      <a:r>
                        <a:rPr lang="es-CO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 intervenida (construidos y mantenidos)</a:t>
                      </a:r>
                    </a:p>
                    <a:p>
                      <a:pPr algn="l" fontAlgn="ctr"/>
                      <a:r>
                        <a:rPr lang="es-CO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- </a:t>
                      </a:r>
                      <a:r>
                        <a:rPr lang="es-CO" sz="1400" b="0" i="0" u="none" strike="noStrike" baseline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IDU+SDM+UMV</a:t>
                      </a:r>
                      <a:endParaRPr lang="es-CO" sz="14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38,88*</a:t>
                      </a:r>
                      <a:endParaRPr lang="es-CO" sz="16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51,98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9,37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51,17 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470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480434"/>
                  </a:ext>
                </a:extLst>
              </a:tr>
              <a:tr h="495300">
                <a:tc>
                  <a:txBody>
                    <a:bodyPr/>
                    <a:lstStyle/>
                    <a:p>
                      <a:pPr algn="l" fontAlgn="ctr"/>
                      <a:r>
                        <a:rPr lang="es-CO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Tiempo promedio de viaje en los 14 corredores principales de la ciudad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6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43,85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50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45,16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50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50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52970195"/>
                  </a:ext>
                </a:extLst>
              </a:tr>
              <a:tr h="495300">
                <a:tc>
                  <a:txBody>
                    <a:bodyPr/>
                    <a:lstStyle/>
                    <a:p>
                      <a:pPr algn="l" fontAlgn="ctr"/>
                      <a:r>
                        <a:rPr lang="es-CO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Aumentar en 20% la oferta de transporte público del SITP - Número de sillas adicionales (buses/sillas) del SITP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45.078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66.781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73.046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158.606 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166.954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82188859"/>
                  </a:ext>
                </a:extLst>
              </a:tr>
              <a:tr h="495300">
                <a:tc>
                  <a:txBody>
                    <a:bodyPr/>
                    <a:lstStyle/>
                    <a:p>
                      <a:pPr algn="l" fontAlgn="ctr"/>
                      <a:r>
                        <a:rPr lang="es-CO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Número de cupos de </a:t>
                      </a:r>
                      <a:r>
                        <a:rPr lang="es-CO" sz="1400" b="0" i="0" u="none" strike="noStrike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cicloparqueaderos</a:t>
                      </a:r>
                      <a:r>
                        <a:rPr lang="es-CO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 implementados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885**</a:t>
                      </a:r>
                      <a:endParaRPr lang="es-CO" sz="16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885**</a:t>
                      </a:r>
                      <a:endParaRPr lang="es-CO" sz="16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1.876***</a:t>
                      </a:r>
                      <a:endParaRPr lang="es-CO" sz="16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1.328</a:t>
                      </a:r>
                      <a:endParaRPr lang="es-CO" sz="16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5.000****</a:t>
                      </a:r>
                      <a:endParaRPr lang="es-CO" sz="16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18023136"/>
                  </a:ext>
                </a:extLst>
              </a:tr>
              <a:tr h="495300">
                <a:tc>
                  <a:txBody>
                    <a:bodyPr/>
                    <a:lstStyle/>
                    <a:p>
                      <a:pPr algn="l" fontAlgn="ctr"/>
                      <a:r>
                        <a:rPr lang="es-CO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Minutos reducidos en el acceso al Transporte Público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23.56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23.56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23.56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23.55 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21.21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24209290"/>
                  </a:ext>
                </a:extLst>
              </a:tr>
              <a:tr h="495300">
                <a:tc>
                  <a:txBody>
                    <a:bodyPr/>
                    <a:lstStyle/>
                    <a:p>
                      <a:pPr algn="l" fontAlgn="ctr"/>
                      <a:r>
                        <a:rPr lang="es-CO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Número de Cables aéreos implementados y estructurados</a:t>
                      </a:r>
                      <a:r>
                        <a:rPr lang="es-CO" sz="1400" b="0" i="0" u="none" strike="noStrike" baseline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 (</a:t>
                      </a:r>
                      <a:r>
                        <a:rPr lang="es-CO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La meta trazadora</a:t>
                      </a:r>
                      <a:r>
                        <a:rPr lang="es-CO" sz="1400" b="0" i="0" u="none" strike="noStrike" baseline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 es iniciar la construcción de un cable</a:t>
                      </a:r>
                      <a:r>
                        <a:rPr lang="es-CO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)</a:t>
                      </a:r>
                      <a:r>
                        <a:rPr lang="es-CO" sz="1400" b="0" i="0" u="none" strike="noStrike" baseline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s-CO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Cables de Usaquén y C. Bolívar: en 2021 factibilidad y en 2022 inician estudios y diseños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6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59453004"/>
                  </a:ext>
                </a:extLst>
              </a:tr>
              <a:tr h="495300">
                <a:tc>
                  <a:txBody>
                    <a:bodyPr/>
                    <a:lstStyle/>
                    <a:p>
                      <a:pPr algn="l" fontAlgn="ctr"/>
                      <a:r>
                        <a:rPr lang="es-CO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Porcentaje de avance en la gestión para la inserción urbana del </a:t>
                      </a:r>
                      <a:r>
                        <a:rPr lang="es-CO" sz="1400" b="0" i="0" u="none" strike="noStrike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Regiotram</a:t>
                      </a:r>
                      <a:r>
                        <a:rPr lang="es-CO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 de Occidente, diseñar una estrategia de apoyo a la estructuración del </a:t>
                      </a:r>
                      <a:r>
                        <a:rPr lang="es-CO" sz="1400" b="0" i="0" u="none" strike="noStrike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Regiotram</a:t>
                      </a:r>
                      <a:r>
                        <a:rPr lang="es-CO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 Norte y estructuración del </a:t>
                      </a:r>
                      <a:r>
                        <a:rPr lang="es-CO" sz="1400" b="0" i="0" u="none" strike="noStrike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Regiotram</a:t>
                      </a:r>
                      <a:r>
                        <a:rPr lang="es-CO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 Sur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6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6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6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20%</a:t>
                      </a:r>
                    </a:p>
                    <a:p>
                      <a:pPr algn="ctr" fontAlgn="b"/>
                      <a:r>
                        <a:rPr lang="es-CO" sz="12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(Avance en 2 </a:t>
                      </a:r>
                      <a:r>
                        <a:rPr lang="es-CO" sz="1200" b="0" i="0" u="none" strike="noStrike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Regiotram</a:t>
                      </a:r>
                      <a:r>
                        <a:rPr lang="es-CO" sz="12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100%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74751811"/>
                  </a:ext>
                </a:extLst>
              </a:tr>
            </a:tbl>
          </a:graphicData>
        </a:graphic>
      </p:graphicFrame>
      <p:sp>
        <p:nvSpPr>
          <p:cNvPr id="26" name="Estrella: 5 puntas 1">
            <a:extLst>
              <a:ext uri="{FF2B5EF4-FFF2-40B4-BE49-F238E27FC236}">
                <a16:creationId xmlns:a16="http://schemas.microsoft.com/office/drawing/2014/main" id="{BE41AA3A-76AF-4A4A-8A2B-24C3E8477E64}"/>
              </a:ext>
            </a:extLst>
          </p:cNvPr>
          <p:cNvSpPr/>
          <p:nvPr/>
        </p:nvSpPr>
        <p:spPr>
          <a:xfrm>
            <a:off x="577929" y="2616662"/>
            <a:ext cx="309489" cy="295421"/>
          </a:xfrm>
          <a:prstGeom prst="star5">
            <a:avLst/>
          </a:prstGeom>
          <a:solidFill>
            <a:srgbClr val="B4040E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7" name="Estrella: 5 puntas 1">
            <a:extLst>
              <a:ext uri="{FF2B5EF4-FFF2-40B4-BE49-F238E27FC236}">
                <a16:creationId xmlns:a16="http://schemas.microsoft.com/office/drawing/2014/main" id="{C735A87F-5D65-4B4E-82EB-AD12E8AE4757}"/>
              </a:ext>
            </a:extLst>
          </p:cNvPr>
          <p:cNvSpPr/>
          <p:nvPr/>
        </p:nvSpPr>
        <p:spPr>
          <a:xfrm>
            <a:off x="577929" y="3060310"/>
            <a:ext cx="309489" cy="295421"/>
          </a:xfrm>
          <a:prstGeom prst="star5">
            <a:avLst/>
          </a:prstGeom>
          <a:solidFill>
            <a:srgbClr val="B4040E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8" name="Estrella: 5 puntas 1">
            <a:extLst>
              <a:ext uri="{FF2B5EF4-FFF2-40B4-BE49-F238E27FC236}">
                <a16:creationId xmlns:a16="http://schemas.microsoft.com/office/drawing/2014/main" id="{CA75B49D-8FA7-CF46-8D1B-CE751B5EC012}"/>
              </a:ext>
            </a:extLst>
          </p:cNvPr>
          <p:cNvSpPr/>
          <p:nvPr/>
        </p:nvSpPr>
        <p:spPr>
          <a:xfrm>
            <a:off x="577929" y="3603152"/>
            <a:ext cx="309489" cy="295421"/>
          </a:xfrm>
          <a:prstGeom prst="star5">
            <a:avLst/>
          </a:prstGeom>
          <a:solidFill>
            <a:srgbClr val="B4040E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9" name="Estrella: 5 puntas 1">
            <a:extLst>
              <a:ext uri="{FF2B5EF4-FFF2-40B4-BE49-F238E27FC236}">
                <a16:creationId xmlns:a16="http://schemas.microsoft.com/office/drawing/2014/main" id="{28332AA4-6A9C-324F-87D1-EEE86EC4690B}"/>
              </a:ext>
            </a:extLst>
          </p:cNvPr>
          <p:cNvSpPr/>
          <p:nvPr/>
        </p:nvSpPr>
        <p:spPr>
          <a:xfrm>
            <a:off x="577929" y="4119262"/>
            <a:ext cx="309489" cy="295421"/>
          </a:xfrm>
          <a:prstGeom prst="star5">
            <a:avLst/>
          </a:prstGeom>
          <a:solidFill>
            <a:srgbClr val="B4040E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0" name="Estrella: 5 puntas 1">
            <a:extLst>
              <a:ext uri="{FF2B5EF4-FFF2-40B4-BE49-F238E27FC236}">
                <a16:creationId xmlns:a16="http://schemas.microsoft.com/office/drawing/2014/main" id="{94C9596E-32CB-FB44-BE27-CBDF2810A334}"/>
              </a:ext>
            </a:extLst>
          </p:cNvPr>
          <p:cNvSpPr/>
          <p:nvPr/>
        </p:nvSpPr>
        <p:spPr>
          <a:xfrm>
            <a:off x="577929" y="4754141"/>
            <a:ext cx="309489" cy="295421"/>
          </a:xfrm>
          <a:prstGeom prst="star5">
            <a:avLst/>
          </a:prstGeom>
          <a:solidFill>
            <a:srgbClr val="B4040E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1" name="Estrella: 5 puntas 1">
            <a:extLst>
              <a:ext uri="{FF2B5EF4-FFF2-40B4-BE49-F238E27FC236}">
                <a16:creationId xmlns:a16="http://schemas.microsoft.com/office/drawing/2014/main" id="{6F5B4371-6B7C-4E44-A06C-ACE01C8A02BC}"/>
              </a:ext>
            </a:extLst>
          </p:cNvPr>
          <p:cNvSpPr/>
          <p:nvPr/>
        </p:nvSpPr>
        <p:spPr>
          <a:xfrm>
            <a:off x="577928" y="5561466"/>
            <a:ext cx="309489" cy="295421"/>
          </a:xfrm>
          <a:prstGeom prst="star5">
            <a:avLst/>
          </a:prstGeom>
          <a:solidFill>
            <a:srgbClr val="B4040E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2" name="Estrella: 5 puntas 1">
            <a:extLst>
              <a:ext uri="{FF2B5EF4-FFF2-40B4-BE49-F238E27FC236}">
                <a16:creationId xmlns:a16="http://schemas.microsoft.com/office/drawing/2014/main" id="{1725D490-608F-C942-91B1-AA81C9D3F590}"/>
              </a:ext>
            </a:extLst>
          </p:cNvPr>
          <p:cNvSpPr/>
          <p:nvPr/>
        </p:nvSpPr>
        <p:spPr>
          <a:xfrm>
            <a:off x="577929" y="1150154"/>
            <a:ext cx="309489" cy="295421"/>
          </a:xfrm>
          <a:prstGeom prst="star5">
            <a:avLst/>
          </a:prstGeom>
          <a:solidFill>
            <a:srgbClr val="B4040E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3" name="Estrella: 5 puntas 1">
            <a:extLst>
              <a:ext uri="{FF2B5EF4-FFF2-40B4-BE49-F238E27FC236}">
                <a16:creationId xmlns:a16="http://schemas.microsoft.com/office/drawing/2014/main" id="{0CC101FF-314A-E148-BD09-354215A84DB2}"/>
              </a:ext>
            </a:extLst>
          </p:cNvPr>
          <p:cNvSpPr/>
          <p:nvPr/>
        </p:nvSpPr>
        <p:spPr>
          <a:xfrm>
            <a:off x="577929" y="1593802"/>
            <a:ext cx="309489" cy="295421"/>
          </a:xfrm>
          <a:prstGeom prst="star5">
            <a:avLst/>
          </a:prstGeom>
          <a:solidFill>
            <a:srgbClr val="B4040E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4" name="Estrella: 5 puntas 1">
            <a:extLst>
              <a:ext uri="{FF2B5EF4-FFF2-40B4-BE49-F238E27FC236}">
                <a16:creationId xmlns:a16="http://schemas.microsoft.com/office/drawing/2014/main" id="{ED5B9387-A7B9-D042-916C-472359453FAB}"/>
              </a:ext>
            </a:extLst>
          </p:cNvPr>
          <p:cNvSpPr/>
          <p:nvPr/>
        </p:nvSpPr>
        <p:spPr>
          <a:xfrm>
            <a:off x="577929" y="2136644"/>
            <a:ext cx="309489" cy="295421"/>
          </a:xfrm>
          <a:prstGeom prst="star5">
            <a:avLst/>
          </a:prstGeom>
          <a:solidFill>
            <a:srgbClr val="B4040E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36" name="Grupo 35">
            <a:extLst>
              <a:ext uri="{FF2B5EF4-FFF2-40B4-BE49-F238E27FC236}">
                <a16:creationId xmlns:a16="http://schemas.microsoft.com/office/drawing/2014/main" id="{A2F2CEE1-08E5-42B8-A99E-7372D6386B2B}"/>
              </a:ext>
            </a:extLst>
          </p:cNvPr>
          <p:cNvGrpSpPr/>
          <p:nvPr/>
        </p:nvGrpSpPr>
        <p:grpSpPr>
          <a:xfrm>
            <a:off x="1491059" y="6217904"/>
            <a:ext cx="4302174" cy="530681"/>
            <a:chOff x="1248289" y="6194473"/>
            <a:chExt cx="4302174" cy="530681"/>
          </a:xfrm>
        </p:grpSpPr>
        <p:sp>
          <p:nvSpPr>
            <p:cNvPr id="37" name="Estrella: 5 puntas 36">
              <a:extLst>
                <a:ext uri="{FF2B5EF4-FFF2-40B4-BE49-F238E27FC236}">
                  <a16:creationId xmlns:a16="http://schemas.microsoft.com/office/drawing/2014/main" id="{9FE2B7DE-35ED-4BA5-9317-2CB22E751A4B}"/>
                </a:ext>
              </a:extLst>
            </p:cNvPr>
            <p:cNvSpPr/>
            <p:nvPr/>
          </p:nvSpPr>
          <p:spPr>
            <a:xfrm>
              <a:off x="1248289" y="6463544"/>
              <a:ext cx="309489" cy="246862"/>
            </a:xfrm>
            <a:prstGeom prst="star5">
              <a:avLst/>
            </a:prstGeom>
            <a:solidFill>
              <a:srgbClr val="FFB71C"/>
            </a:solidFill>
            <a:ln>
              <a:solidFill>
                <a:srgbClr val="FFB71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CO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8" name="CuadroTexto 37">
              <a:extLst>
                <a:ext uri="{FF2B5EF4-FFF2-40B4-BE49-F238E27FC236}">
                  <a16:creationId xmlns:a16="http://schemas.microsoft.com/office/drawing/2014/main" id="{963206B9-ED62-4CB7-81D2-5363D7AEB072}"/>
                </a:ext>
              </a:extLst>
            </p:cNvPr>
            <p:cNvSpPr txBox="1"/>
            <p:nvPr/>
          </p:nvSpPr>
          <p:spPr>
            <a:xfrm>
              <a:off x="1642141" y="6463544"/>
              <a:ext cx="3908322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CO" sz="11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Meta de proyecto estratégico</a:t>
              </a:r>
            </a:p>
          </p:txBody>
        </p:sp>
        <p:sp>
          <p:nvSpPr>
            <p:cNvPr id="39" name="Estrella: 5 puntas 15">
              <a:extLst>
                <a:ext uri="{FF2B5EF4-FFF2-40B4-BE49-F238E27FC236}">
                  <a16:creationId xmlns:a16="http://schemas.microsoft.com/office/drawing/2014/main" id="{B91BB9E7-F14D-4F1D-B1D9-BB25F5D7D3AD}"/>
                </a:ext>
              </a:extLst>
            </p:cNvPr>
            <p:cNvSpPr/>
            <p:nvPr/>
          </p:nvSpPr>
          <p:spPr>
            <a:xfrm>
              <a:off x="1248290" y="6194473"/>
              <a:ext cx="309489" cy="246862"/>
            </a:xfrm>
            <a:prstGeom prst="star5">
              <a:avLst/>
            </a:prstGeom>
            <a:solidFill>
              <a:srgbClr val="C00000"/>
            </a:solidFill>
            <a:ln>
              <a:solidFill>
                <a:srgbClr val="B4040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CO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0" name="CuadroTexto 39">
              <a:extLst>
                <a:ext uri="{FF2B5EF4-FFF2-40B4-BE49-F238E27FC236}">
                  <a16:creationId xmlns:a16="http://schemas.microsoft.com/office/drawing/2014/main" id="{EC7C3C15-2B88-4B58-8E47-DDE1C890F14A}"/>
                </a:ext>
              </a:extLst>
            </p:cNvPr>
            <p:cNvSpPr txBox="1"/>
            <p:nvPr/>
          </p:nvSpPr>
          <p:spPr>
            <a:xfrm>
              <a:off x="1628118" y="6196010"/>
              <a:ext cx="3908322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CO" sz="11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Meta trazadora</a:t>
              </a:r>
            </a:p>
          </p:txBody>
        </p:sp>
      </p:grpSp>
      <p:sp>
        <p:nvSpPr>
          <p:cNvPr id="44" name="Estrella: 5 puntas 36">
            <a:extLst>
              <a:ext uri="{FF2B5EF4-FFF2-40B4-BE49-F238E27FC236}">
                <a16:creationId xmlns:a16="http://schemas.microsoft.com/office/drawing/2014/main" id="{9FE2B7DE-35ED-4BA5-9317-2CB22E751A4B}"/>
              </a:ext>
            </a:extLst>
          </p:cNvPr>
          <p:cNvSpPr/>
          <p:nvPr/>
        </p:nvSpPr>
        <p:spPr>
          <a:xfrm>
            <a:off x="226279" y="3600135"/>
            <a:ext cx="351650" cy="284790"/>
          </a:xfrm>
          <a:prstGeom prst="star5">
            <a:avLst/>
          </a:prstGeom>
          <a:solidFill>
            <a:srgbClr val="FFB71C"/>
          </a:solidFill>
          <a:ln>
            <a:solidFill>
              <a:srgbClr val="FFB71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CuadroTexto 1"/>
          <p:cNvSpPr txBox="1"/>
          <p:nvPr/>
        </p:nvSpPr>
        <p:spPr>
          <a:xfrm>
            <a:off x="2998972" y="6214200"/>
            <a:ext cx="9528308" cy="30777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 * Incluye I/20: 57,22 km   ** Datos SDM y TT     *** 1.327 IDU, 516 sellos 33 terminal ****Meta PDD 5mil, meta interna 50mil </a:t>
            </a:r>
            <a:endParaRPr kumimoji="0" lang="es-CO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45" name="CuadroTexto 44">
            <a:extLst>
              <a:ext uri="{FF2B5EF4-FFF2-40B4-BE49-F238E27FC236}">
                <a16:creationId xmlns:a16="http://schemas.microsoft.com/office/drawing/2014/main" id="{CC8E46D2-84C2-486B-9A4F-BE7F1C0EB8BA}"/>
              </a:ext>
            </a:extLst>
          </p:cNvPr>
          <p:cNvSpPr txBox="1"/>
          <p:nvPr/>
        </p:nvSpPr>
        <p:spPr>
          <a:xfrm>
            <a:off x="1355190" y="45998"/>
            <a:ext cx="88799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400" b="1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Tablero de control de las metas trazadoras del sector</a:t>
            </a:r>
          </a:p>
        </p:txBody>
      </p:sp>
      <p:sp>
        <p:nvSpPr>
          <p:cNvPr id="47" name="CuadroTexto 46"/>
          <p:cNvSpPr txBox="1"/>
          <p:nvPr/>
        </p:nvSpPr>
        <p:spPr>
          <a:xfrm>
            <a:off x="7672680" y="6469651"/>
            <a:ext cx="45193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CO" dirty="0"/>
              <a:t>Corte 31 de marzo de 2021</a:t>
            </a:r>
          </a:p>
        </p:txBody>
      </p:sp>
    </p:spTree>
    <p:extLst>
      <p:ext uri="{BB962C8B-B14F-4D97-AF65-F5344CB8AC3E}">
        <p14:creationId xmlns:p14="http://schemas.microsoft.com/office/powerpoint/2010/main" val="307934574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Tabla 4">
            <a:extLst>
              <a:ext uri="{FF2B5EF4-FFF2-40B4-BE49-F238E27FC236}">
                <a16:creationId xmlns:a16="http://schemas.microsoft.com/office/drawing/2014/main" id="{B502FFFF-BEB0-0948-8526-496C8937BB9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05978192"/>
              </p:ext>
            </p:extLst>
          </p:nvPr>
        </p:nvGraphicFramePr>
        <p:xfrm>
          <a:off x="684776" y="842513"/>
          <a:ext cx="9711445" cy="435864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643571">
                  <a:extLst>
                    <a:ext uri="{9D8B030D-6E8A-4147-A177-3AD203B41FA5}">
                      <a16:colId xmlns:a16="http://schemas.microsoft.com/office/drawing/2014/main" val="3753237274"/>
                    </a:ext>
                  </a:extLst>
                </a:gridCol>
                <a:gridCol w="901968">
                  <a:extLst>
                    <a:ext uri="{9D8B030D-6E8A-4147-A177-3AD203B41FA5}">
                      <a16:colId xmlns:a16="http://schemas.microsoft.com/office/drawing/2014/main" val="3777414789"/>
                    </a:ext>
                  </a:extLst>
                </a:gridCol>
                <a:gridCol w="876796">
                  <a:extLst>
                    <a:ext uri="{9D8B030D-6E8A-4147-A177-3AD203B41FA5}">
                      <a16:colId xmlns:a16="http://schemas.microsoft.com/office/drawing/2014/main" val="878373918"/>
                    </a:ext>
                  </a:extLst>
                </a:gridCol>
                <a:gridCol w="941695">
                  <a:extLst>
                    <a:ext uri="{9D8B030D-6E8A-4147-A177-3AD203B41FA5}">
                      <a16:colId xmlns:a16="http://schemas.microsoft.com/office/drawing/2014/main" val="1997470835"/>
                    </a:ext>
                  </a:extLst>
                </a:gridCol>
                <a:gridCol w="1160060">
                  <a:extLst>
                    <a:ext uri="{9D8B030D-6E8A-4147-A177-3AD203B41FA5}">
                      <a16:colId xmlns:a16="http://schemas.microsoft.com/office/drawing/2014/main" val="3263606389"/>
                    </a:ext>
                  </a:extLst>
                </a:gridCol>
                <a:gridCol w="1187355">
                  <a:extLst>
                    <a:ext uri="{9D8B030D-6E8A-4147-A177-3AD203B41FA5}">
                      <a16:colId xmlns:a16="http://schemas.microsoft.com/office/drawing/2014/main" val="1844914855"/>
                    </a:ext>
                  </a:extLst>
                </a:gridCol>
              </a:tblGrid>
              <a:tr h="777241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1" err="1">
                          <a:solidFill>
                            <a:schemeClr val="bg1"/>
                          </a:solidFill>
                          <a:latin typeface="+mn-lt"/>
                        </a:rPr>
                        <a:t>Indicador</a:t>
                      </a:r>
                      <a:endParaRPr lang="en-GB" sz="1800" b="1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T="45721" marB="45721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4040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dirty="0" err="1">
                          <a:solidFill>
                            <a:schemeClr val="bg1"/>
                          </a:solidFill>
                          <a:latin typeface="+mn-lt"/>
                        </a:rPr>
                        <a:t>Avance</a:t>
                      </a:r>
                      <a:r>
                        <a:rPr lang="en-GB" sz="1400" dirty="0">
                          <a:solidFill>
                            <a:schemeClr val="bg1"/>
                          </a:solidFill>
                          <a:latin typeface="+mn-lt"/>
                        </a:rPr>
                        <a:t> 2020</a:t>
                      </a:r>
                    </a:p>
                  </a:txBody>
                  <a:tcPr marT="45721" marB="45721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4040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dirty="0">
                          <a:solidFill>
                            <a:schemeClr val="bg1"/>
                          </a:solidFill>
                          <a:latin typeface="+mn-lt"/>
                        </a:rPr>
                        <a:t>Meta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dirty="0">
                          <a:solidFill>
                            <a:schemeClr val="bg1"/>
                          </a:solidFill>
                          <a:latin typeface="+mn-lt"/>
                        </a:rPr>
                        <a:t>2020</a:t>
                      </a:r>
                    </a:p>
                  </a:txBody>
                  <a:tcPr marT="45721" marB="45721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4040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1" kern="1200" dirty="0" err="1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Avance</a:t>
                      </a:r>
                      <a:r>
                        <a:rPr lang="en-GB" sz="1400" b="1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 2021</a:t>
                      </a:r>
                    </a:p>
                  </a:txBody>
                  <a:tcPr marT="45721" marB="45721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4040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1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Meta 2021</a:t>
                      </a:r>
                    </a:p>
                  </a:txBody>
                  <a:tcPr marT="45721" marB="45721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4040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1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Meta </a:t>
                      </a:r>
                      <a:r>
                        <a:rPr lang="en-GB" sz="1400" b="1" kern="1200" dirty="0" err="1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cuatrienio</a:t>
                      </a:r>
                      <a:endParaRPr lang="en-GB" sz="1400" b="1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T="45721" marB="45721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4040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49974949"/>
                  </a:ext>
                </a:extLst>
              </a:tr>
              <a:tr h="495300">
                <a:tc>
                  <a:txBody>
                    <a:bodyPr/>
                    <a:lstStyle/>
                    <a:p>
                      <a:pPr algn="l" fontAlgn="ctr"/>
                      <a:r>
                        <a:rPr lang="es-CO" sz="20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Número de jóvenes fallecidos por siniestros viales en jóvenes entre 14 y 28 años - SDM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20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150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20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172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20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36</a:t>
                      </a:r>
                      <a:endParaRPr lang="es-CO" sz="20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20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163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20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146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08418516"/>
                  </a:ext>
                </a:extLst>
              </a:tr>
              <a:tr h="495300">
                <a:tc>
                  <a:txBody>
                    <a:bodyPr/>
                    <a:lstStyle/>
                    <a:p>
                      <a:pPr algn="l" fontAlgn="ctr"/>
                      <a:r>
                        <a:rPr lang="es-CO" sz="20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Crear Sistema de Micromovilidad + Publicidad Exterior visual - SDM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20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70%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20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70%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20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10%</a:t>
                      </a:r>
                      <a:endParaRPr lang="es-CO" sz="20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20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 100%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20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100%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76180756"/>
                  </a:ext>
                </a:extLst>
              </a:tr>
              <a:tr h="495300">
                <a:tc>
                  <a:txBody>
                    <a:bodyPr/>
                    <a:lstStyle/>
                    <a:p>
                      <a:pPr algn="l" fontAlgn="ctr"/>
                      <a:r>
                        <a:rPr lang="es-CO" sz="20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Avance en la estructuración y puesta en marcha del</a:t>
                      </a:r>
                      <a:r>
                        <a:rPr lang="es-CO" sz="2000" b="0" i="0" u="none" strike="noStrike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s-CO" sz="20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modelo estacionamiento en vía* TTSA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20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8%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20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8%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20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23,6%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20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100% 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20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100%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04279916"/>
                  </a:ext>
                </a:extLst>
              </a:tr>
              <a:tr h="495300">
                <a:tc>
                  <a:txBody>
                    <a:bodyPr/>
                    <a:lstStyle/>
                    <a:p>
                      <a:pPr algn="l" fontAlgn="ctr"/>
                      <a:r>
                        <a:rPr lang="es-CO" sz="20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Número de viajes en bicicleta – SDM**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20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880.367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20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880.367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20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665.000</a:t>
                      </a:r>
                      <a:endParaRPr lang="es-CO" sz="105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20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889.171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20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1.320.551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36668425"/>
                  </a:ext>
                </a:extLst>
              </a:tr>
              <a:tr h="495300">
                <a:tc>
                  <a:txBody>
                    <a:bodyPr/>
                    <a:lstStyle/>
                    <a:p>
                      <a:pPr algn="l" fontAlgn="ctr"/>
                      <a:r>
                        <a:rPr lang="es-CO" sz="20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Número de vehículos de cero y bajas emisiones en el parque automotor de Bogotá - SDM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20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3.586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20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2.400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20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4.100</a:t>
                      </a:r>
                      <a:endParaRPr lang="es-CO" sz="20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20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4.100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20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6.500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08180064"/>
                  </a:ext>
                </a:extLst>
              </a:tr>
            </a:tbl>
          </a:graphicData>
        </a:graphic>
      </p:graphicFrame>
      <p:sp>
        <p:nvSpPr>
          <p:cNvPr id="17" name="Estrella: 5 puntas 1">
            <a:extLst>
              <a:ext uri="{FF2B5EF4-FFF2-40B4-BE49-F238E27FC236}">
                <a16:creationId xmlns:a16="http://schemas.microsoft.com/office/drawing/2014/main" id="{CCD65CC3-68B2-4249-88AF-256F7E593381}"/>
              </a:ext>
            </a:extLst>
          </p:cNvPr>
          <p:cNvSpPr/>
          <p:nvPr/>
        </p:nvSpPr>
        <p:spPr>
          <a:xfrm>
            <a:off x="167737" y="2369745"/>
            <a:ext cx="404853" cy="443581"/>
          </a:xfrm>
          <a:prstGeom prst="star5">
            <a:avLst/>
          </a:prstGeom>
          <a:solidFill>
            <a:srgbClr val="FFB71C"/>
          </a:solidFill>
          <a:ln>
            <a:solidFill>
              <a:srgbClr val="FFB71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4" name="Estrella: 5 puntas 1">
            <a:extLst>
              <a:ext uri="{FF2B5EF4-FFF2-40B4-BE49-F238E27FC236}">
                <a16:creationId xmlns:a16="http://schemas.microsoft.com/office/drawing/2014/main" id="{BED6D32C-04DE-A449-A592-874A4E8E2344}"/>
              </a:ext>
            </a:extLst>
          </p:cNvPr>
          <p:cNvSpPr/>
          <p:nvPr/>
        </p:nvSpPr>
        <p:spPr>
          <a:xfrm>
            <a:off x="167737" y="3171894"/>
            <a:ext cx="404853" cy="475759"/>
          </a:xfrm>
          <a:prstGeom prst="star5">
            <a:avLst/>
          </a:prstGeom>
          <a:solidFill>
            <a:srgbClr val="FFB71C"/>
          </a:solidFill>
          <a:ln>
            <a:solidFill>
              <a:srgbClr val="FFB71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8" name="CuadroTexto 27">
            <a:extLst>
              <a:ext uri="{FF2B5EF4-FFF2-40B4-BE49-F238E27FC236}">
                <a16:creationId xmlns:a16="http://schemas.microsoft.com/office/drawing/2014/main" id="{B233D7B5-1E3F-4B94-8A6D-1E9A3B718E7A}"/>
              </a:ext>
            </a:extLst>
          </p:cNvPr>
          <p:cNvSpPr txBox="1"/>
          <p:nvPr/>
        </p:nvSpPr>
        <p:spPr>
          <a:xfrm>
            <a:off x="1044210" y="11516"/>
            <a:ext cx="887996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400" b="1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Tablero de control de las principales metas del sector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400" b="1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SDM - TT</a:t>
            </a:r>
          </a:p>
        </p:txBody>
      </p:sp>
      <p:grpSp>
        <p:nvGrpSpPr>
          <p:cNvPr id="29" name="Grupo 28">
            <a:extLst>
              <a:ext uri="{FF2B5EF4-FFF2-40B4-BE49-F238E27FC236}">
                <a16:creationId xmlns:a16="http://schemas.microsoft.com/office/drawing/2014/main" id="{B68D5497-6377-4340-A59A-B66B562A2671}"/>
              </a:ext>
            </a:extLst>
          </p:cNvPr>
          <p:cNvGrpSpPr/>
          <p:nvPr/>
        </p:nvGrpSpPr>
        <p:grpSpPr>
          <a:xfrm>
            <a:off x="8719753" y="5730493"/>
            <a:ext cx="4288150" cy="624478"/>
            <a:chOff x="1807850" y="6194473"/>
            <a:chExt cx="4288150" cy="624478"/>
          </a:xfrm>
        </p:grpSpPr>
        <p:sp>
          <p:nvSpPr>
            <p:cNvPr id="30" name="Estrella: 5 puntas 29">
              <a:extLst>
                <a:ext uri="{FF2B5EF4-FFF2-40B4-BE49-F238E27FC236}">
                  <a16:creationId xmlns:a16="http://schemas.microsoft.com/office/drawing/2014/main" id="{16DEE4D2-5255-4A9C-B1AA-A3E23EFE9B25}"/>
                </a:ext>
              </a:extLst>
            </p:cNvPr>
            <p:cNvSpPr/>
            <p:nvPr/>
          </p:nvSpPr>
          <p:spPr>
            <a:xfrm>
              <a:off x="1807850" y="6572089"/>
              <a:ext cx="309489" cy="246862"/>
            </a:xfrm>
            <a:prstGeom prst="star5">
              <a:avLst/>
            </a:prstGeom>
            <a:solidFill>
              <a:srgbClr val="FFB71C"/>
            </a:solidFill>
            <a:ln>
              <a:solidFill>
                <a:srgbClr val="FFB71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CO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1" name="CuadroTexto 30">
              <a:extLst>
                <a:ext uri="{FF2B5EF4-FFF2-40B4-BE49-F238E27FC236}">
                  <a16:creationId xmlns:a16="http://schemas.microsoft.com/office/drawing/2014/main" id="{F5F95C99-ADC5-4C3E-BD3E-035224FA6137}"/>
                </a:ext>
              </a:extLst>
            </p:cNvPr>
            <p:cNvSpPr txBox="1"/>
            <p:nvPr/>
          </p:nvSpPr>
          <p:spPr>
            <a:xfrm>
              <a:off x="2187678" y="6557341"/>
              <a:ext cx="3908322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CO" sz="11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Meta de proyecto estratégico</a:t>
              </a:r>
            </a:p>
          </p:txBody>
        </p:sp>
        <p:sp>
          <p:nvSpPr>
            <p:cNvPr id="32" name="Estrella: 5 puntas 15">
              <a:extLst>
                <a:ext uri="{FF2B5EF4-FFF2-40B4-BE49-F238E27FC236}">
                  <a16:creationId xmlns:a16="http://schemas.microsoft.com/office/drawing/2014/main" id="{B53AEA8E-594A-428B-B9D3-A2267F1DB4CD}"/>
                </a:ext>
              </a:extLst>
            </p:cNvPr>
            <p:cNvSpPr/>
            <p:nvPr/>
          </p:nvSpPr>
          <p:spPr>
            <a:xfrm>
              <a:off x="1807850" y="6194473"/>
              <a:ext cx="309489" cy="246862"/>
            </a:xfrm>
            <a:prstGeom prst="star5">
              <a:avLst/>
            </a:prstGeom>
            <a:solidFill>
              <a:srgbClr val="C00000"/>
            </a:solidFill>
            <a:ln>
              <a:solidFill>
                <a:srgbClr val="B4040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CO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3" name="CuadroTexto 32">
              <a:extLst>
                <a:ext uri="{FF2B5EF4-FFF2-40B4-BE49-F238E27FC236}">
                  <a16:creationId xmlns:a16="http://schemas.microsoft.com/office/drawing/2014/main" id="{07087CE6-905F-4471-91CC-306547A0CAC7}"/>
                </a:ext>
              </a:extLst>
            </p:cNvPr>
            <p:cNvSpPr txBox="1"/>
            <p:nvPr/>
          </p:nvSpPr>
          <p:spPr>
            <a:xfrm>
              <a:off x="2187678" y="6196010"/>
              <a:ext cx="3908322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CO" sz="11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Meta trazadora</a:t>
              </a:r>
            </a:p>
          </p:txBody>
        </p:sp>
      </p:grpSp>
      <p:sp>
        <p:nvSpPr>
          <p:cNvPr id="2" name="Rectángulo 1"/>
          <p:cNvSpPr/>
          <p:nvPr/>
        </p:nvSpPr>
        <p:spPr>
          <a:xfrm>
            <a:off x="829295" y="5580045"/>
            <a:ext cx="804520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* Definición de la operación pública y de esquema parcial para inicio de operación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** Partición modal sin incluir viajes peatonales: 12% en bicicleta en 2020</a:t>
            </a:r>
          </a:p>
        </p:txBody>
      </p:sp>
      <p:sp>
        <p:nvSpPr>
          <p:cNvPr id="18" name="CuadroTexto 17"/>
          <p:cNvSpPr txBox="1"/>
          <p:nvPr/>
        </p:nvSpPr>
        <p:spPr>
          <a:xfrm>
            <a:off x="1710813" y="6354971"/>
            <a:ext cx="45193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dirty="0"/>
              <a:t>Corte 31 de marzo de 2021</a:t>
            </a:r>
          </a:p>
        </p:txBody>
      </p:sp>
    </p:spTree>
    <p:extLst>
      <p:ext uri="{BB962C8B-B14F-4D97-AF65-F5344CB8AC3E}">
        <p14:creationId xmlns:p14="http://schemas.microsoft.com/office/powerpoint/2010/main" val="401648254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Tabla 4">
            <a:extLst>
              <a:ext uri="{FF2B5EF4-FFF2-40B4-BE49-F238E27FC236}">
                <a16:creationId xmlns:a16="http://schemas.microsoft.com/office/drawing/2014/main" id="{B502FFFF-BEB0-0948-8526-496C8937BB9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89733423"/>
              </p:ext>
            </p:extLst>
          </p:nvPr>
        </p:nvGraphicFramePr>
        <p:xfrm>
          <a:off x="921310" y="1838972"/>
          <a:ext cx="9575343" cy="293941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611309">
                  <a:extLst>
                    <a:ext uri="{9D8B030D-6E8A-4147-A177-3AD203B41FA5}">
                      <a16:colId xmlns:a16="http://schemas.microsoft.com/office/drawing/2014/main" val="3753237274"/>
                    </a:ext>
                  </a:extLst>
                </a:gridCol>
                <a:gridCol w="883354">
                  <a:extLst>
                    <a:ext uri="{9D8B030D-6E8A-4147-A177-3AD203B41FA5}">
                      <a16:colId xmlns:a16="http://schemas.microsoft.com/office/drawing/2014/main" val="3777414789"/>
                    </a:ext>
                  </a:extLst>
                </a:gridCol>
                <a:gridCol w="840886">
                  <a:extLst>
                    <a:ext uri="{9D8B030D-6E8A-4147-A177-3AD203B41FA5}">
                      <a16:colId xmlns:a16="http://schemas.microsoft.com/office/drawing/2014/main" val="878373918"/>
                    </a:ext>
                  </a:extLst>
                </a:gridCol>
                <a:gridCol w="860707">
                  <a:extLst>
                    <a:ext uri="{9D8B030D-6E8A-4147-A177-3AD203B41FA5}">
                      <a16:colId xmlns:a16="http://schemas.microsoft.com/office/drawing/2014/main" val="1997470835"/>
                    </a:ext>
                  </a:extLst>
                </a:gridCol>
                <a:gridCol w="1164437">
                  <a:extLst>
                    <a:ext uri="{9D8B030D-6E8A-4147-A177-3AD203B41FA5}">
                      <a16:colId xmlns:a16="http://schemas.microsoft.com/office/drawing/2014/main" val="3263606389"/>
                    </a:ext>
                  </a:extLst>
                </a:gridCol>
                <a:gridCol w="1214650">
                  <a:extLst>
                    <a:ext uri="{9D8B030D-6E8A-4147-A177-3AD203B41FA5}">
                      <a16:colId xmlns:a16="http://schemas.microsoft.com/office/drawing/2014/main" val="1844914855"/>
                    </a:ext>
                  </a:extLst>
                </a:gridCol>
              </a:tblGrid>
              <a:tr h="777241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b="1" err="1">
                          <a:solidFill>
                            <a:schemeClr val="bg1"/>
                          </a:solidFill>
                          <a:latin typeface="+mj-lt"/>
                        </a:rPr>
                        <a:t>Indicador</a:t>
                      </a:r>
                      <a:endParaRPr lang="en-GB" sz="2000" b="1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 marT="45721" marB="45721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4040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dirty="0" err="1">
                          <a:solidFill>
                            <a:schemeClr val="bg1"/>
                          </a:solidFill>
                          <a:latin typeface="+mj-lt"/>
                        </a:rPr>
                        <a:t>Avance</a:t>
                      </a:r>
                      <a:r>
                        <a:rPr lang="en-GB" sz="1400" dirty="0">
                          <a:solidFill>
                            <a:schemeClr val="bg1"/>
                          </a:solidFill>
                          <a:latin typeface="+mj-lt"/>
                        </a:rPr>
                        <a:t> 2020</a:t>
                      </a:r>
                    </a:p>
                  </a:txBody>
                  <a:tcPr marT="45721" marB="45721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4040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dirty="0">
                          <a:solidFill>
                            <a:schemeClr val="bg1"/>
                          </a:solidFill>
                          <a:latin typeface="+mj-lt"/>
                        </a:rPr>
                        <a:t>Meta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dirty="0">
                          <a:solidFill>
                            <a:schemeClr val="bg1"/>
                          </a:solidFill>
                          <a:latin typeface="+mj-lt"/>
                        </a:rPr>
                        <a:t>2020</a:t>
                      </a:r>
                    </a:p>
                  </a:txBody>
                  <a:tcPr marT="45721" marB="45721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4040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1" kern="1200" dirty="0" err="1">
                          <a:solidFill>
                            <a:schemeClr val="bg1"/>
                          </a:solidFill>
                          <a:latin typeface="+mj-lt"/>
                          <a:ea typeface="+mn-ea"/>
                          <a:cs typeface="+mn-cs"/>
                        </a:rPr>
                        <a:t>Avance</a:t>
                      </a:r>
                      <a:r>
                        <a:rPr lang="en-GB" sz="1400" b="1" kern="1200" dirty="0">
                          <a:solidFill>
                            <a:schemeClr val="bg1"/>
                          </a:solidFill>
                          <a:latin typeface="+mj-lt"/>
                          <a:ea typeface="+mn-ea"/>
                          <a:cs typeface="+mn-cs"/>
                        </a:rPr>
                        <a:t> 2021</a:t>
                      </a:r>
                    </a:p>
                  </a:txBody>
                  <a:tcPr marT="45721" marB="45721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4040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1" kern="1200" dirty="0">
                          <a:solidFill>
                            <a:schemeClr val="bg1"/>
                          </a:solidFill>
                          <a:latin typeface="+mj-lt"/>
                          <a:ea typeface="+mn-ea"/>
                          <a:cs typeface="+mn-cs"/>
                        </a:rPr>
                        <a:t>Meta 2021</a:t>
                      </a:r>
                    </a:p>
                  </a:txBody>
                  <a:tcPr marT="45721" marB="45721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4040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1" kern="1200" dirty="0">
                          <a:solidFill>
                            <a:schemeClr val="bg1"/>
                          </a:solidFill>
                          <a:latin typeface="+mj-lt"/>
                          <a:ea typeface="+mn-ea"/>
                          <a:cs typeface="+mn-cs"/>
                        </a:rPr>
                        <a:t>Meta </a:t>
                      </a:r>
                      <a:r>
                        <a:rPr lang="en-GB" sz="1400" b="1" kern="1200" dirty="0" err="1">
                          <a:solidFill>
                            <a:schemeClr val="bg1"/>
                          </a:solidFill>
                          <a:latin typeface="+mj-lt"/>
                          <a:ea typeface="+mn-ea"/>
                          <a:cs typeface="+mn-cs"/>
                        </a:rPr>
                        <a:t>cuatrienio</a:t>
                      </a:r>
                      <a:endParaRPr lang="en-GB" sz="1400" b="1" kern="1200" dirty="0">
                        <a:solidFill>
                          <a:schemeClr val="bg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T="45721" marB="45721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4040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49974949"/>
                  </a:ext>
                </a:extLst>
              </a:tr>
              <a:tr h="495300">
                <a:tc>
                  <a:txBody>
                    <a:bodyPr/>
                    <a:lstStyle/>
                    <a:p>
                      <a:pPr algn="l" fontAlgn="ctr"/>
                      <a:r>
                        <a:rPr lang="es-CO" sz="20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Avance en la estructuración del operador público - TMSA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20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20%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20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20%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20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60%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20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100%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2000" b="0" i="0" u="none" strike="noStrike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100%</a:t>
                      </a:r>
                      <a:endParaRPr lang="es-CO" sz="20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04279916"/>
                  </a:ext>
                </a:extLst>
              </a:tr>
              <a:tr h="446860">
                <a:tc>
                  <a:txBody>
                    <a:bodyPr/>
                    <a:lstStyle/>
                    <a:p>
                      <a:pPr algn="l" fontAlgn="ctr"/>
                      <a:r>
                        <a:rPr lang="es-CO" sz="20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Porcentaje de avance del Proceso de contratación para la expansión de la PLMB - Fase 2 culminado – EMB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20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0%*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20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20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3,97%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20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20%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20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100%</a:t>
                      </a:r>
                      <a:endParaRPr lang="es-CO" sz="20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27788093"/>
                  </a:ext>
                </a:extLst>
              </a:tr>
              <a:tr h="495300">
                <a:tc>
                  <a:txBody>
                    <a:bodyPr/>
                    <a:lstStyle/>
                    <a:p>
                      <a:pPr algn="l" fontAlgn="ctr"/>
                      <a:r>
                        <a:rPr lang="es-CO" sz="20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Porcentaje de Avance en el ciclo del proyecto PLMB - Tramo 1 - EMB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20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19,91%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20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20,28%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20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20,49%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20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23,69%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20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60%</a:t>
                      </a:r>
                      <a:endParaRPr lang="es-CO" sz="20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44630066"/>
                  </a:ext>
                </a:extLst>
              </a:tr>
            </a:tbl>
          </a:graphicData>
        </a:graphic>
      </p:graphicFrame>
      <p:sp>
        <p:nvSpPr>
          <p:cNvPr id="24" name="Estrella: 5 puntas 1">
            <a:extLst>
              <a:ext uri="{FF2B5EF4-FFF2-40B4-BE49-F238E27FC236}">
                <a16:creationId xmlns:a16="http://schemas.microsoft.com/office/drawing/2014/main" id="{E7269E2C-A29E-234D-88A3-EE8B02F97577}"/>
              </a:ext>
            </a:extLst>
          </p:cNvPr>
          <p:cNvSpPr/>
          <p:nvPr/>
        </p:nvSpPr>
        <p:spPr>
          <a:xfrm>
            <a:off x="210414" y="2692483"/>
            <a:ext cx="560724" cy="465365"/>
          </a:xfrm>
          <a:prstGeom prst="star5">
            <a:avLst/>
          </a:prstGeom>
          <a:solidFill>
            <a:srgbClr val="FFB71C"/>
          </a:solidFill>
          <a:ln>
            <a:solidFill>
              <a:srgbClr val="FFB71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13EB46C2-962D-4F94-9037-28D5DA453579}"/>
              </a:ext>
            </a:extLst>
          </p:cNvPr>
          <p:cNvSpPr txBox="1"/>
          <p:nvPr/>
        </p:nvSpPr>
        <p:spPr>
          <a:xfrm>
            <a:off x="1315761" y="362571"/>
            <a:ext cx="887996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800" b="1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Tablero de control de las principales metas del sector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800" b="1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TMSA + EMB</a:t>
            </a:r>
          </a:p>
        </p:txBody>
      </p:sp>
      <p:grpSp>
        <p:nvGrpSpPr>
          <p:cNvPr id="17" name="Grupo 16">
            <a:extLst>
              <a:ext uri="{FF2B5EF4-FFF2-40B4-BE49-F238E27FC236}">
                <a16:creationId xmlns:a16="http://schemas.microsoft.com/office/drawing/2014/main" id="{73F01AB4-5DDA-4983-A812-57AF72BD609C}"/>
              </a:ext>
            </a:extLst>
          </p:cNvPr>
          <p:cNvGrpSpPr/>
          <p:nvPr/>
        </p:nvGrpSpPr>
        <p:grpSpPr>
          <a:xfrm>
            <a:off x="2405377" y="5622143"/>
            <a:ext cx="4288150" cy="624478"/>
            <a:chOff x="1807850" y="6194473"/>
            <a:chExt cx="4288150" cy="624478"/>
          </a:xfrm>
        </p:grpSpPr>
        <p:sp>
          <p:nvSpPr>
            <p:cNvPr id="18" name="Estrella: 5 puntas 17">
              <a:extLst>
                <a:ext uri="{FF2B5EF4-FFF2-40B4-BE49-F238E27FC236}">
                  <a16:creationId xmlns:a16="http://schemas.microsoft.com/office/drawing/2014/main" id="{1224D4EA-34C0-4DFA-ABD8-210EAFBA710D}"/>
                </a:ext>
              </a:extLst>
            </p:cNvPr>
            <p:cNvSpPr/>
            <p:nvPr/>
          </p:nvSpPr>
          <p:spPr>
            <a:xfrm>
              <a:off x="1807850" y="6572089"/>
              <a:ext cx="309489" cy="246862"/>
            </a:xfrm>
            <a:prstGeom prst="star5">
              <a:avLst/>
            </a:prstGeom>
            <a:solidFill>
              <a:srgbClr val="FFB71C"/>
            </a:solidFill>
            <a:ln>
              <a:solidFill>
                <a:srgbClr val="FFB71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CO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3" name="CuadroTexto 22">
              <a:extLst>
                <a:ext uri="{FF2B5EF4-FFF2-40B4-BE49-F238E27FC236}">
                  <a16:creationId xmlns:a16="http://schemas.microsoft.com/office/drawing/2014/main" id="{B3E16030-EE89-4D62-B639-36AC4A1F023F}"/>
                </a:ext>
              </a:extLst>
            </p:cNvPr>
            <p:cNvSpPr txBox="1"/>
            <p:nvPr/>
          </p:nvSpPr>
          <p:spPr>
            <a:xfrm>
              <a:off x="2187678" y="6557341"/>
              <a:ext cx="3908322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CO" sz="11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Meta de proyecto estratégico</a:t>
              </a:r>
            </a:p>
          </p:txBody>
        </p:sp>
        <p:sp>
          <p:nvSpPr>
            <p:cNvPr id="26" name="Estrella: 5 puntas 15">
              <a:extLst>
                <a:ext uri="{FF2B5EF4-FFF2-40B4-BE49-F238E27FC236}">
                  <a16:creationId xmlns:a16="http://schemas.microsoft.com/office/drawing/2014/main" id="{AD61A4EF-103A-40BE-A448-0E047D4543EE}"/>
                </a:ext>
              </a:extLst>
            </p:cNvPr>
            <p:cNvSpPr/>
            <p:nvPr/>
          </p:nvSpPr>
          <p:spPr>
            <a:xfrm>
              <a:off x="1807850" y="6194473"/>
              <a:ext cx="309489" cy="246862"/>
            </a:xfrm>
            <a:prstGeom prst="star5">
              <a:avLst/>
            </a:prstGeom>
            <a:solidFill>
              <a:srgbClr val="C00000"/>
            </a:solidFill>
            <a:ln>
              <a:solidFill>
                <a:srgbClr val="B4040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CO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7" name="CuadroTexto 26">
              <a:extLst>
                <a:ext uri="{FF2B5EF4-FFF2-40B4-BE49-F238E27FC236}">
                  <a16:creationId xmlns:a16="http://schemas.microsoft.com/office/drawing/2014/main" id="{037DF3FE-0CC9-4574-B667-144BAD9C3D94}"/>
                </a:ext>
              </a:extLst>
            </p:cNvPr>
            <p:cNvSpPr txBox="1"/>
            <p:nvPr/>
          </p:nvSpPr>
          <p:spPr>
            <a:xfrm>
              <a:off x="2187678" y="6196010"/>
              <a:ext cx="3908322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CO" sz="11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Meta trazadora</a:t>
              </a:r>
            </a:p>
          </p:txBody>
        </p:sp>
      </p:grpSp>
      <p:sp>
        <p:nvSpPr>
          <p:cNvPr id="2" name="CuadroTexto 1"/>
          <p:cNvSpPr txBox="1"/>
          <p:nvPr/>
        </p:nvSpPr>
        <p:spPr>
          <a:xfrm>
            <a:off x="787417" y="4820232"/>
            <a:ext cx="75240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* </a:t>
            </a:r>
            <a:r>
              <a:rPr kumimoji="0" lang="es-CO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Contrato FDN con recursos de funcionamiento. Evaluación de trazado. </a:t>
            </a:r>
          </a:p>
        </p:txBody>
      </p:sp>
      <p:sp>
        <p:nvSpPr>
          <p:cNvPr id="15" name="CuadroTexto 14"/>
          <p:cNvSpPr txBox="1"/>
          <p:nvPr/>
        </p:nvSpPr>
        <p:spPr>
          <a:xfrm>
            <a:off x="2405377" y="6395890"/>
            <a:ext cx="45193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dirty="0"/>
              <a:t>Corte 31 de marzo de 2021</a:t>
            </a:r>
          </a:p>
        </p:txBody>
      </p:sp>
    </p:spTree>
    <p:extLst>
      <p:ext uri="{BB962C8B-B14F-4D97-AF65-F5344CB8AC3E}">
        <p14:creationId xmlns:p14="http://schemas.microsoft.com/office/powerpoint/2010/main" val="165920625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a 4">
            <a:extLst>
              <a:ext uri="{FF2B5EF4-FFF2-40B4-BE49-F238E27FC236}">
                <a16:creationId xmlns:a16="http://schemas.microsoft.com/office/drawing/2014/main" id="{92C8D4C7-6A48-4B0C-A97C-B88D92EE26F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43344969"/>
              </p:ext>
            </p:extLst>
          </p:nvPr>
        </p:nvGraphicFramePr>
        <p:xfrm>
          <a:off x="290972" y="2116232"/>
          <a:ext cx="10928763" cy="322956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328583">
                  <a:extLst>
                    <a:ext uri="{9D8B030D-6E8A-4147-A177-3AD203B41FA5}">
                      <a16:colId xmlns:a16="http://schemas.microsoft.com/office/drawing/2014/main" val="3753237274"/>
                    </a:ext>
                  </a:extLst>
                </a:gridCol>
                <a:gridCol w="973589">
                  <a:extLst>
                    <a:ext uri="{9D8B030D-6E8A-4147-A177-3AD203B41FA5}">
                      <a16:colId xmlns:a16="http://schemas.microsoft.com/office/drawing/2014/main" val="3777414789"/>
                    </a:ext>
                  </a:extLst>
                </a:gridCol>
                <a:gridCol w="968991">
                  <a:extLst>
                    <a:ext uri="{9D8B030D-6E8A-4147-A177-3AD203B41FA5}">
                      <a16:colId xmlns:a16="http://schemas.microsoft.com/office/drawing/2014/main" val="878373918"/>
                    </a:ext>
                  </a:extLst>
                </a:gridCol>
                <a:gridCol w="1178365">
                  <a:extLst>
                    <a:ext uri="{9D8B030D-6E8A-4147-A177-3AD203B41FA5}">
                      <a16:colId xmlns:a16="http://schemas.microsoft.com/office/drawing/2014/main" val="859493188"/>
                    </a:ext>
                  </a:extLst>
                </a:gridCol>
                <a:gridCol w="1169050">
                  <a:extLst>
                    <a:ext uri="{9D8B030D-6E8A-4147-A177-3AD203B41FA5}">
                      <a16:colId xmlns:a16="http://schemas.microsoft.com/office/drawing/2014/main" val="3263606389"/>
                    </a:ext>
                  </a:extLst>
                </a:gridCol>
                <a:gridCol w="1310185">
                  <a:extLst>
                    <a:ext uri="{9D8B030D-6E8A-4147-A177-3AD203B41FA5}">
                      <a16:colId xmlns:a16="http://schemas.microsoft.com/office/drawing/2014/main" val="1844914855"/>
                    </a:ext>
                  </a:extLst>
                </a:gridCol>
              </a:tblGrid>
              <a:tr h="777241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400" b="1" err="1">
                          <a:solidFill>
                            <a:schemeClr val="bg1"/>
                          </a:solidFill>
                          <a:latin typeface="+mj-lt"/>
                        </a:rPr>
                        <a:t>Indicador</a:t>
                      </a:r>
                      <a:endParaRPr lang="en-GB" sz="2400" b="1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 marT="45721" marB="45721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4040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dirty="0" err="1">
                          <a:solidFill>
                            <a:schemeClr val="bg1"/>
                          </a:solidFill>
                          <a:latin typeface="+mj-lt"/>
                        </a:rPr>
                        <a:t>Avance</a:t>
                      </a:r>
                      <a:r>
                        <a:rPr lang="en-GB" sz="1400" dirty="0">
                          <a:solidFill>
                            <a:schemeClr val="bg1"/>
                          </a:solidFill>
                          <a:latin typeface="+mj-lt"/>
                        </a:rPr>
                        <a:t> 2020</a:t>
                      </a:r>
                    </a:p>
                  </a:txBody>
                  <a:tcPr marT="45721" marB="45721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4040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>
                          <a:solidFill>
                            <a:schemeClr val="bg1"/>
                          </a:solidFill>
                          <a:latin typeface="+mj-lt"/>
                        </a:rPr>
                        <a:t>Meta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>
                          <a:solidFill>
                            <a:schemeClr val="bg1"/>
                          </a:solidFill>
                          <a:latin typeface="+mj-lt"/>
                        </a:rPr>
                        <a:t>2020</a:t>
                      </a:r>
                    </a:p>
                  </a:txBody>
                  <a:tcPr marT="45721" marB="45721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4040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1" kern="1200" dirty="0" err="1">
                          <a:solidFill>
                            <a:schemeClr val="bg1"/>
                          </a:solidFill>
                          <a:latin typeface="+mj-lt"/>
                          <a:ea typeface="+mn-ea"/>
                          <a:cs typeface="+mn-cs"/>
                        </a:rPr>
                        <a:t>Avance</a:t>
                      </a:r>
                      <a:r>
                        <a:rPr lang="en-GB" sz="1400" b="1" kern="1200" dirty="0">
                          <a:solidFill>
                            <a:schemeClr val="bg1"/>
                          </a:solidFill>
                          <a:latin typeface="+mj-lt"/>
                          <a:ea typeface="+mn-ea"/>
                          <a:cs typeface="+mn-cs"/>
                        </a:rPr>
                        <a:t> 2021</a:t>
                      </a:r>
                    </a:p>
                  </a:txBody>
                  <a:tcPr marT="45721" marB="45721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4040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1" kern="1200" dirty="0">
                          <a:solidFill>
                            <a:schemeClr val="bg1"/>
                          </a:solidFill>
                          <a:latin typeface="+mj-lt"/>
                          <a:ea typeface="+mn-ea"/>
                          <a:cs typeface="+mn-cs"/>
                        </a:rPr>
                        <a:t>Meta 2021</a:t>
                      </a:r>
                    </a:p>
                  </a:txBody>
                  <a:tcPr marT="45721" marB="45721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4040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1" kern="1200" dirty="0">
                          <a:solidFill>
                            <a:schemeClr val="bg1"/>
                          </a:solidFill>
                          <a:latin typeface="+mj-lt"/>
                          <a:ea typeface="+mn-ea"/>
                          <a:cs typeface="+mn-cs"/>
                        </a:rPr>
                        <a:t>Meta </a:t>
                      </a:r>
                      <a:r>
                        <a:rPr lang="en-GB" sz="1400" b="1" kern="1200" dirty="0" err="1">
                          <a:solidFill>
                            <a:schemeClr val="bg1"/>
                          </a:solidFill>
                          <a:latin typeface="+mj-lt"/>
                          <a:ea typeface="+mn-ea"/>
                          <a:cs typeface="+mn-cs"/>
                        </a:rPr>
                        <a:t>cuatrienio</a:t>
                      </a:r>
                      <a:endParaRPr lang="en-GB" sz="1400" b="1" kern="1200" dirty="0">
                        <a:solidFill>
                          <a:schemeClr val="bg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T="45721" marB="45721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4040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49974949"/>
                  </a:ext>
                </a:extLst>
              </a:tr>
              <a:tr h="736831">
                <a:tc>
                  <a:txBody>
                    <a:bodyPr/>
                    <a:lstStyle/>
                    <a:p>
                      <a:pPr algn="l" fontAlgn="ctr"/>
                      <a:r>
                        <a:rPr lang="es-CO" sz="20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Número de metros cuadrados de espacio público conservados y construidos – IDU+UMV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20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35.918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20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365.919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20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142.665,47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20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779.118,2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20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4.107.477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71785301"/>
                  </a:ext>
                </a:extLst>
              </a:tr>
              <a:tr h="709684">
                <a:tc>
                  <a:txBody>
                    <a:bodyPr/>
                    <a:lstStyle/>
                    <a:p>
                      <a:pPr algn="l" fontAlgn="ctr"/>
                      <a:r>
                        <a:rPr lang="es-CO" sz="20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Kilómetros carril de malla vial conservada y construida – IDU+UMV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20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257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20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526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20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91,33</a:t>
                      </a:r>
                      <a:endParaRPr lang="es-CO" sz="20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20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548,29</a:t>
                      </a:r>
                      <a:endParaRPr lang="es-CO" sz="20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CO" sz="20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algn="ctr" fontAlgn="ctr"/>
                      <a:r>
                        <a:rPr lang="es-CO" sz="20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2.324</a:t>
                      </a:r>
                    </a:p>
                    <a:p>
                      <a:pPr algn="ctr" fontAlgn="ctr"/>
                      <a:endParaRPr lang="es-CO" sz="20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52970195"/>
                  </a:ext>
                </a:extLst>
              </a:tr>
              <a:tr h="791570">
                <a:tc>
                  <a:txBody>
                    <a:bodyPr/>
                    <a:lstStyle/>
                    <a:p>
                      <a:pPr algn="l" fontAlgn="ctr"/>
                      <a:r>
                        <a:rPr lang="es-CO" sz="20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Kilómetros de corredores de transporte masivo ejecutados – IDU (Av. 68, Av. C Cali, Caracas</a:t>
                      </a:r>
                      <a:r>
                        <a:rPr lang="es-CO" sz="2000" b="0" i="0" u="none" strike="noStrike" baseline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 y 7ma)</a:t>
                      </a:r>
                      <a:endParaRPr lang="es-CO" sz="20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20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20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20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20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  <a:endParaRPr lang="es-CO" sz="20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20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48,60</a:t>
                      </a:r>
                    </a:p>
                    <a:p>
                      <a:pPr algn="ctr" fontAlgn="ctr"/>
                      <a:r>
                        <a:rPr lang="es-CO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(20 km. 7ma)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38494706"/>
                  </a:ext>
                </a:extLst>
              </a:tr>
            </a:tbl>
          </a:graphicData>
        </a:graphic>
      </p:graphicFrame>
      <p:sp>
        <p:nvSpPr>
          <p:cNvPr id="16" name="CuadroTexto 15">
            <a:extLst>
              <a:ext uri="{FF2B5EF4-FFF2-40B4-BE49-F238E27FC236}">
                <a16:creationId xmlns:a16="http://schemas.microsoft.com/office/drawing/2014/main" id="{4C151659-406D-48F7-9A9F-02EB2B1DD23D}"/>
              </a:ext>
            </a:extLst>
          </p:cNvPr>
          <p:cNvSpPr txBox="1"/>
          <p:nvPr/>
        </p:nvSpPr>
        <p:spPr>
          <a:xfrm>
            <a:off x="1042805" y="494596"/>
            <a:ext cx="887996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800" b="1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Tablero de control de las principales metas del sector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800" b="1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IDU + UAERMV</a:t>
            </a:r>
          </a:p>
        </p:txBody>
      </p:sp>
      <p:sp>
        <p:nvSpPr>
          <p:cNvPr id="4" name="CuadroTexto 3"/>
          <p:cNvSpPr txBox="1"/>
          <p:nvPr/>
        </p:nvSpPr>
        <p:spPr>
          <a:xfrm>
            <a:off x="1371600" y="6105832"/>
            <a:ext cx="45193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dirty="0"/>
              <a:t>Corte 31 de marzo de 2021</a:t>
            </a:r>
          </a:p>
        </p:txBody>
      </p:sp>
    </p:spTree>
    <p:extLst>
      <p:ext uri="{BB962C8B-B14F-4D97-AF65-F5344CB8AC3E}">
        <p14:creationId xmlns:p14="http://schemas.microsoft.com/office/powerpoint/2010/main" val="171932281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2" name="image40.png" descr="image4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-227561" y="-1179686"/>
            <a:ext cx="15212520" cy="8742042"/>
          </a:xfrm>
          <a:prstGeom prst="rect">
            <a:avLst/>
          </a:prstGeom>
          <a:ln w="12700">
            <a:miter lim="400000"/>
          </a:ln>
        </p:spPr>
      </p:pic>
      <p:pic>
        <p:nvPicPr>
          <p:cNvPr id="813" name="image41.png" descr="image41.png"/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rot="2944">
            <a:off x="-617142" y="4412698"/>
            <a:ext cx="13426239" cy="574570"/>
          </a:xfrm>
          <a:prstGeom prst="rect">
            <a:avLst/>
          </a:prstGeom>
          <a:ln w="12700">
            <a:miter lim="400000"/>
          </a:ln>
          <a:effectLst>
            <a:reflection stA="0" endPos="40000" dir="5400000" sy="-100000" algn="bl" rotWithShape="0"/>
          </a:effectLst>
        </p:spPr>
      </p:pic>
      <p:pic>
        <p:nvPicPr>
          <p:cNvPr id="814" name="image42.png" descr="image42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03293" y="2076741"/>
            <a:ext cx="2985415" cy="1771989"/>
          </a:xfrm>
          <a:prstGeom prst="rect">
            <a:avLst/>
          </a:prstGeom>
          <a:ln w="12700">
            <a:miter lim="400000"/>
          </a:ln>
        </p:spPr>
      </p:pic>
      <p:sp>
        <p:nvSpPr>
          <p:cNvPr id="815" name="#BOGOTÁNOSMUEVE"/>
          <p:cNvSpPr txBox="1"/>
          <p:nvPr/>
        </p:nvSpPr>
        <p:spPr>
          <a:xfrm>
            <a:off x="4602724" y="4587448"/>
            <a:ext cx="2986554" cy="26159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22850" tIns="22850" rIns="22850" bIns="22850">
            <a:spAutoFit/>
          </a:bodyPr>
          <a:lstStyle>
            <a:lvl1pPr>
              <a:defRPr sz="2800">
                <a:solidFill>
                  <a:srgbClr val="FFFFFF"/>
                </a:solidFill>
                <a:latin typeface="+mj-lt"/>
                <a:ea typeface="+mj-ea"/>
                <a:cs typeface="+mj-cs"/>
                <a:sym typeface="Arial Black"/>
              </a:defRPr>
            </a:lvl1pPr>
          </a:lstStyle>
          <a:p>
            <a:pPr algn="ctr"/>
            <a:r>
              <a:rPr sz="1400" spc="400" dirty="0"/>
              <a:t>#BOGOTÁNOSMUEVE</a:t>
            </a:r>
          </a:p>
        </p:txBody>
      </p:sp>
      <p:sp>
        <p:nvSpPr>
          <p:cNvPr id="2" name="Rectángulo 1"/>
          <p:cNvSpPr/>
          <p:nvPr/>
        </p:nvSpPr>
        <p:spPr>
          <a:xfrm>
            <a:off x="2900516" y="5677522"/>
            <a:ext cx="6096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es-ES" b="1" dirty="0">
                <a:solidFill>
                  <a:schemeClr val="bg1"/>
                </a:solidFill>
                <a:latin typeface="Century Gothic" panose="020B0502020202020204" pitchFamily="34" charset="0"/>
              </a:rPr>
              <a:t>“UN NUEVO CONTRATO SOCIAL Y AMBIENTAL PARA LA BOGOTÁ DEL SIGLO XXI” </a:t>
            </a:r>
            <a:endParaRPr lang="es-CO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algn="ctr">
              <a:defRPr/>
            </a:pPr>
            <a:endParaRPr lang="es-CO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algn="ctr">
              <a:defRPr/>
            </a:pPr>
            <a:r>
              <a:rPr lang="es-CO" b="1" dirty="0">
                <a:solidFill>
                  <a:schemeClr val="bg1"/>
                </a:solidFill>
                <a:latin typeface="Century Gothic" panose="020B0502020202020204" pitchFamily="34" charset="0"/>
              </a:rPr>
              <a:t>¡Gracias!</a:t>
            </a:r>
          </a:p>
        </p:txBody>
      </p:sp>
    </p:spTree>
    <p:extLst>
      <p:ext uri="{BB962C8B-B14F-4D97-AF65-F5344CB8AC3E}">
        <p14:creationId xmlns:p14="http://schemas.microsoft.com/office/powerpoint/2010/main" val="1403462162"/>
      </p:ext>
    </p:extLst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1" name="Gráfico 3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72745284"/>
              </p:ext>
            </p:extLst>
          </p:nvPr>
        </p:nvGraphicFramePr>
        <p:xfrm>
          <a:off x="2910348" y="1146971"/>
          <a:ext cx="8298425" cy="522433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0" name="Rectángulo 9"/>
          <p:cNvSpPr/>
          <p:nvPr/>
        </p:nvSpPr>
        <p:spPr>
          <a:xfrm>
            <a:off x="0" y="6573328"/>
            <a:ext cx="12192000" cy="284672"/>
          </a:xfrm>
          <a:prstGeom prst="rect">
            <a:avLst/>
          </a:prstGeom>
          <a:solidFill>
            <a:srgbClr val="B0E40A"/>
          </a:solidFill>
          <a:ln>
            <a:solidFill>
              <a:srgbClr val="B0E40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8" name="CuadroTexto 17"/>
          <p:cNvSpPr txBox="1"/>
          <p:nvPr/>
        </p:nvSpPr>
        <p:spPr>
          <a:xfrm>
            <a:off x="111718" y="6265550"/>
            <a:ext cx="228985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1200" dirty="0">
                <a:latin typeface="Arial" panose="020B0604020202020204" pitchFamily="34" charset="0"/>
                <a:cs typeface="Arial" panose="020B0604020202020204" pitchFamily="34" charset="0"/>
              </a:rPr>
              <a:t>Cifras en millones de pesos</a:t>
            </a:r>
          </a:p>
        </p:txBody>
      </p:sp>
      <p:sp>
        <p:nvSpPr>
          <p:cNvPr id="13" name="CuadroTexto 4"/>
          <p:cNvSpPr txBox="1"/>
          <p:nvPr/>
        </p:nvSpPr>
        <p:spPr>
          <a:xfrm>
            <a:off x="6096000" y="3378136"/>
            <a:ext cx="1174750" cy="381000"/>
          </a:xfrm>
          <a:prstGeom prst="rect">
            <a:avLst/>
          </a:prstGeom>
          <a:solidFill>
            <a:sysClr val="window" lastClr="FFFFFF"/>
          </a:solidFill>
          <a:ln w="9525" cmpd="sng">
            <a:noFill/>
          </a:ln>
          <a:effectLst/>
        </p:spPr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1600" b="0" i="0" u="none" strike="noStrike" kern="0" cap="none" spc="0" normalizeH="0" baseline="0" noProof="0" dirty="0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30,33%</a:t>
            </a:r>
          </a:p>
        </p:txBody>
      </p:sp>
      <p:sp>
        <p:nvSpPr>
          <p:cNvPr id="15" name="CuadroTexto 5"/>
          <p:cNvSpPr txBox="1"/>
          <p:nvPr/>
        </p:nvSpPr>
        <p:spPr>
          <a:xfrm>
            <a:off x="9377177" y="2874187"/>
            <a:ext cx="1174750" cy="381000"/>
          </a:xfrm>
          <a:prstGeom prst="rect">
            <a:avLst/>
          </a:prstGeom>
          <a:solidFill>
            <a:sysClr val="window" lastClr="FFFFFF"/>
          </a:solidFill>
          <a:ln w="9525" cmpd="sng">
            <a:noFill/>
          </a:ln>
          <a:effectLst/>
        </p:spPr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1600" b="0" i="0" u="none" strike="noStrike" kern="0" cap="none" spc="0" normalizeH="0" baseline="0" noProof="0" dirty="0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36,24%</a:t>
            </a:r>
          </a:p>
        </p:txBody>
      </p:sp>
      <p:sp>
        <p:nvSpPr>
          <p:cNvPr id="12" name="object 2"/>
          <p:cNvSpPr/>
          <p:nvPr/>
        </p:nvSpPr>
        <p:spPr>
          <a:xfrm>
            <a:off x="1" y="0"/>
            <a:ext cx="12192000" cy="836244"/>
          </a:xfrm>
          <a:custGeom>
            <a:avLst/>
            <a:gdLst/>
            <a:ahLst/>
            <a:cxnLst/>
            <a:rect l="l" t="t" r="r" b="b"/>
            <a:pathLst>
              <a:path w="18285460" h="2118995">
                <a:moveTo>
                  <a:pt x="0" y="2118860"/>
                </a:moveTo>
                <a:lnTo>
                  <a:pt x="18285180" y="2118860"/>
                </a:lnTo>
                <a:lnTo>
                  <a:pt x="18285180" y="0"/>
                </a:lnTo>
                <a:lnTo>
                  <a:pt x="0" y="0"/>
                </a:lnTo>
                <a:lnTo>
                  <a:pt x="0" y="2118860"/>
                </a:lnTo>
                <a:close/>
              </a:path>
            </a:pathLst>
          </a:custGeom>
          <a:solidFill>
            <a:srgbClr val="1C2046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6" name="object 3"/>
          <p:cNvSpPr txBox="1">
            <a:spLocks/>
          </p:cNvSpPr>
          <p:nvPr/>
        </p:nvSpPr>
        <p:spPr>
          <a:xfrm>
            <a:off x="117475" y="57831"/>
            <a:ext cx="10552439" cy="720582"/>
          </a:xfrm>
          <a:prstGeom prst="rect">
            <a:avLst/>
          </a:prstGeom>
        </p:spPr>
        <p:txBody>
          <a:bodyPr vert="horz" wrap="square" lIns="0" tIns="12065" rIns="0" bIns="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2700" marR="5080">
              <a:spcBef>
                <a:spcPts val="95"/>
              </a:spcBef>
              <a:tabLst>
                <a:tab pos="1028700" algn="l"/>
                <a:tab pos="1841500" algn="l"/>
                <a:tab pos="2491740" algn="l"/>
                <a:tab pos="3433445" algn="l"/>
                <a:tab pos="3710940" algn="l"/>
                <a:tab pos="4450080" algn="l"/>
                <a:tab pos="6245225" algn="l"/>
              </a:tabLst>
            </a:pPr>
            <a:r>
              <a:rPr lang="es-CO" sz="2800" spc="50" dirty="0">
                <a:solidFill>
                  <a:schemeClr val="bg1">
                    <a:lumMod val="85000"/>
                  </a:schemeClr>
                </a:solidFill>
                <a:latin typeface="Arial Black" panose="020B0A04020102020204" pitchFamily="34" charset="0"/>
              </a:rPr>
              <a:t>Ejecución de la vigencia 2021 – Con reducción</a:t>
            </a:r>
          </a:p>
          <a:p>
            <a:pPr marL="12700" marR="5080">
              <a:lnSpc>
                <a:spcPct val="100000"/>
              </a:lnSpc>
              <a:spcBef>
                <a:spcPts val="100"/>
              </a:spcBef>
              <a:tabLst>
                <a:tab pos="1028700" algn="l"/>
                <a:tab pos="1841500" algn="l"/>
                <a:tab pos="2491740" algn="l"/>
                <a:tab pos="3433445" algn="l"/>
                <a:tab pos="3710940" algn="l"/>
                <a:tab pos="4450080" algn="l"/>
                <a:tab pos="6245225" algn="l"/>
              </a:tabLst>
              <a:defRPr/>
            </a:pPr>
            <a:r>
              <a:rPr lang="es-CO" sz="2000" dirty="0">
                <a:solidFill>
                  <a:srgbClr val="31CE39"/>
                </a:solidFill>
                <a:latin typeface="Arial Black"/>
                <a:ea typeface="+mn-ea"/>
                <a:cs typeface="Arial Black"/>
              </a:rPr>
              <a:t>23 de abril de 2021</a:t>
            </a:r>
          </a:p>
        </p:txBody>
      </p:sp>
      <p:sp>
        <p:nvSpPr>
          <p:cNvPr id="32" name="CuadroTexto 31"/>
          <p:cNvSpPr txBox="1"/>
          <p:nvPr/>
        </p:nvSpPr>
        <p:spPr>
          <a:xfrm>
            <a:off x="190217" y="2402627"/>
            <a:ext cx="2295776" cy="20749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Ejecución Presupuestal de inversión</a:t>
            </a:r>
          </a:p>
          <a:p>
            <a:r>
              <a:rPr lang="es-CO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2021</a:t>
            </a:r>
          </a:p>
          <a:p>
            <a:r>
              <a:rPr lang="es-CO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s-CO" b="1" dirty="0" err="1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Vigencia+Pasivos</a:t>
            </a:r>
            <a:r>
              <a:rPr lang="es-CO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</a:p>
          <a:p>
            <a:endParaRPr lang="es-CO" b="1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700" marR="5080">
              <a:spcBef>
                <a:spcPts val="100"/>
              </a:spcBef>
              <a:tabLst>
                <a:tab pos="1028700" algn="l"/>
                <a:tab pos="1841500" algn="l"/>
                <a:tab pos="2491740" algn="l"/>
                <a:tab pos="3433445" algn="l"/>
                <a:tab pos="3710940" algn="l"/>
                <a:tab pos="4450080" algn="l"/>
                <a:tab pos="6245225" algn="l"/>
              </a:tabLst>
              <a:defRPr/>
            </a:pPr>
            <a:r>
              <a:rPr lang="es-CO" sz="2000" dirty="0">
                <a:solidFill>
                  <a:schemeClr val="accent6">
                    <a:lumMod val="50000"/>
                  </a:schemeClr>
                </a:solidFill>
                <a:latin typeface="Arial Black"/>
                <a:cs typeface="Arial Black"/>
              </a:rPr>
              <a:t>34,17%</a:t>
            </a:r>
          </a:p>
        </p:txBody>
      </p:sp>
    </p:spTree>
    <p:extLst>
      <p:ext uri="{BB962C8B-B14F-4D97-AF65-F5344CB8AC3E}">
        <p14:creationId xmlns:p14="http://schemas.microsoft.com/office/powerpoint/2010/main" val="7318287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V="1">
            <a:off x="1" y="6649669"/>
            <a:ext cx="12191999" cy="191008"/>
          </a:xfrm>
          <a:prstGeom prst="rect">
            <a:avLst/>
          </a:prstGeom>
        </p:spPr>
      </p:pic>
      <p:sp>
        <p:nvSpPr>
          <p:cNvPr id="11" name="object 2"/>
          <p:cNvSpPr/>
          <p:nvPr/>
        </p:nvSpPr>
        <p:spPr>
          <a:xfrm>
            <a:off x="1" y="0"/>
            <a:ext cx="12192000" cy="785066"/>
          </a:xfrm>
          <a:custGeom>
            <a:avLst/>
            <a:gdLst/>
            <a:ahLst/>
            <a:cxnLst/>
            <a:rect l="l" t="t" r="r" b="b"/>
            <a:pathLst>
              <a:path w="18285460" h="2118995">
                <a:moveTo>
                  <a:pt x="0" y="2118860"/>
                </a:moveTo>
                <a:lnTo>
                  <a:pt x="18285180" y="2118860"/>
                </a:lnTo>
                <a:lnTo>
                  <a:pt x="18285180" y="0"/>
                </a:lnTo>
                <a:lnTo>
                  <a:pt x="0" y="0"/>
                </a:lnTo>
                <a:lnTo>
                  <a:pt x="0" y="2118860"/>
                </a:lnTo>
                <a:close/>
              </a:path>
            </a:pathLst>
          </a:custGeom>
          <a:solidFill>
            <a:srgbClr val="1C2046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2" name="object 3"/>
          <p:cNvSpPr txBox="1">
            <a:spLocks noGrp="1"/>
          </p:cNvSpPr>
          <p:nvPr>
            <p:ph type="title"/>
          </p:nvPr>
        </p:nvSpPr>
        <p:spPr>
          <a:xfrm>
            <a:off x="228566" y="423310"/>
            <a:ext cx="11578423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s-CO" sz="2400" dirty="0">
                <a:solidFill>
                  <a:srgbClr val="31CE39"/>
                </a:solidFill>
                <a:latin typeface="Arial Black"/>
                <a:ea typeface="+mn-ea"/>
                <a:cs typeface="Arial Black"/>
              </a:rPr>
              <a:t>Por proyectos de inversión – Unidad 1</a:t>
            </a:r>
          </a:p>
        </p:txBody>
      </p:sp>
      <p:sp>
        <p:nvSpPr>
          <p:cNvPr id="13" name="object 3"/>
          <p:cNvSpPr txBox="1">
            <a:spLocks/>
          </p:cNvSpPr>
          <p:nvPr/>
        </p:nvSpPr>
        <p:spPr>
          <a:xfrm>
            <a:off x="228566" y="56170"/>
            <a:ext cx="11378415" cy="399981"/>
          </a:xfrm>
          <a:prstGeom prst="rect">
            <a:avLst/>
          </a:prstGeom>
        </p:spPr>
        <p:txBody>
          <a:bodyPr vert="horz" wrap="square" lIns="0" tIns="12065" rIns="0" bIns="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2700" marR="5080">
              <a:spcBef>
                <a:spcPts val="95"/>
              </a:spcBef>
              <a:tabLst>
                <a:tab pos="1028700" algn="l"/>
                <a:tab pos="1841500" algn="l"/>
                <a:tab pos="2491740" algn="l"/>
                <a:tab pos="3433445" algn="l"/>
                <a:tab pos="3710940" algn="l"/>
                <a:tab pos="4450080" algn="l"/>
                <a:tab pos="6245225" algn="l"/>
              </a:tabLst>
            </a:pPr>
            <a:r>
              <a:rPr lang="es-CO" sz="2800" spc="50" dirty="0">
                <a:solidFill>
                  <a:schemeClr val="bg1">
                    <a:lumMod val="85000"/>
                  </a:schemeClr>
                </a:solidFill>
                <a:latin typeface="Arial Black" panose="020B0A04020102020204" pitchFamily="34" charset="0"/>
              </a:rPr>
              <a:t>Avance en la Ejecución Presupuestal (Compromisos)</a:t>
            </a:r>
            <a:endParaRPr lang="es-CO" sz="2800" dirty="0">
              <a:latin typeface="Arial Black" panose="020B0A04020102020204" pitchFamily="34" charset="0"/>
            </a:endParaRPr>
          </a:p>
        </p:txBody>
      </p:sp>
      <p:graphicFrame>
        <p:nvGraphicFramePr>
          <p:cNvPr id="2" name="Tab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19105284"/>
              </p:ext>
            </p:extLst>
          </p:nvPr>
        </p:nvGraphicFramePr>
        <p:xfrm>
          <a:off x="1662036" y="1172606"/>
          <a:ext cx="8867927" cy="4466027"/>
        </p:xfrm>
        <a:graphic>
          <a:graphicData uri="http://schemas.openxmlformats.org/drawingml/2006/table">
            <a:tbl>
              <a:tblPr/>
              <a:tblGrid>
                <a:gridCol w="1088018">
                  <a:extLst>
                    <a:ext uri="{9D8B030D-6E8A-4147-A177-3AD203B41FA5}">
                      <a16:colId xmlns:a16="http://schemas.microsoft.com/office/drawing/2014/main" val="136088445"/>
                    </a:ext>
                  </a:extLst>
                </a:gridCol>
                <a:gridCol w="4635311">
                  <a:extLst>
                    <a:ext uri="{9D8B030D-6E8A-4147-A177-3AD203B41FA5}">
                      <a16:colId xmlns:a16="http://schemas.microsoft.com/office/drawing/2014/main" val="2283606676"/>
                    </a:ext>
                  </a:extLst>
                </a:gridCol>
                <a:gridCol w="1448534">
                  <a:extLst>
                    <a:ext uri="{9D8B030D-6E8A-4147-A177-3AD203B41FA5}">
                      <a16:colId xmlns:a16="http://schemas.microsoft.com/office/drawing/2014/main" val="1320426908"/>
                    </a:ext>
                  </a:extLst>
                </a:gridCol>
                <a:gridCol w="1696064">
                  <a:extLst>
                    <a:ext uri="{9D8B030D-6E8A-4147-A177-3AD203B41FA5}">
                      <a16:colId xmlns:a16="http://schemas.microsoft.com/office/drawing/2014/main" val="2578207087"/>
                    </a:ext>
                  </a:extLst>
                </a:gridCol>
              </a:tblGrid>
              <a:tr h="652701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6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CÓDIGO</a:t>
                      </a:r>
                    </a:p>
                  </a:txBody>
                  <a:tcPr marL="9065" marR="9065" marT="90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6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PROYECTO DE INVERSIÓN</a:t>
                      </a:r>
                    </a:p>
                  </a:txBody>
                  <a:tcPr marL="9065" marR="9065" marT="90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6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 VALOR 2021</a:t>
                      </a:r>
                    </a:p>
                  </a:txBody>
                  <a:tcPr marL="9065" marR="9065" marT="90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6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% EJECUCIÓN</a:t>
                      </a:r>
                    </a:p>
                  </a:txBody>
                  <a:tcPr marL="9065" marR="9065" marT="90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51923838"/>
                  </a:ext>
                </a:extLst>
              </a:tr>
              <a:tr h="435134"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es-CO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UNIDAD 1</a:t>
                      </a:r>
                    </a:p>
                  </a:txBody>
                  <a:tcPr marL="9065" marR="9065" marT="90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49.825</a:t>
                      </a:r>
                    </a:p>
                  </a:txBody>
                  <a:tcPr marL="9065" marR="9065" marT="90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34,17%</a:t>
                      </a:r>
                    </a:p>
                  </a:txBody>
                  <a:tcPr marL="9065" marR="9065" marT="90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60805873"/>
                  </a:ext>
                </a:extLst>
              </a:tr>
              <a:tr h="503736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7574</a:t>
                      </a:r>
                    </a:p>
                  </a:txBody>
                  <a:tcPr marL="9065" marR="9065" marT="90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Fortalecimiento de la gestión documental de la secretaría distrital de movilidad</a:t>
                      </a:r>
                    </a:p>
                  </a:txBody>
                  <a:tcPr marL="9065" marR="9065" marT="90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5.218</a:t>
                      </a:r>
                    </a:p>
                  </a:txBody>
                  <a:tcPr marL="9065" marR="9065" marT="90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24,13%</a:t>
                      </a:r>
                    </a:p>
                  </a:txBody>
                  <a:tcPr marL="9065" marR="9065" marT="90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20213599"/>
                  </a:ext>
                </a:extLst>
              </a:tr>
              <a:tr h="445477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7568</a:t>
                      </a:r>
                    </a:p>
                  </a:txBody>
                  <a:tcPr marL="9065" marR="9065" marT="90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Fortalecimiento institucional de la secretaria distrital de movilidad</a:t>
                      </a:r>
                    </a:p>
                  </a:txBody>
                  <a:tcPr marL="9065" marR="9065" marT="90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11.584</a:t>
                      </a:r>
                    </a:p>
                  </a:txBody>
                  <a:tcPr marL="9065" marR="9065" marT="90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31,98%</a:t>
                      </a:r>
                    </a:p>
                  </a:txBody>
                  <a:tcPr marL="9065" marR="9065" marT="90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78499488"/>
                  </a:ext>
                </a:extLst>
              </a:tr>
              <a:tr h="870268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7570</a:t>
                      </a:r>
                    </a:p>
                  </a:txBody>
                  <a:tcPr marL="9065" marR="9065" marT="90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Actualización mantenimiento y gestión de tecnologías de la información y las comunicaciones para la secretaría distrital de movilidad de bogotá</a:t>
                      </a:r>
                    </a:p>
                  </a:txBody>
                  <a:tcPr marL="9065" marR="9065" marT="90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16.934</a:t>
                      </a:r>
                    </a:p>
                  </a:txBody>
                  <a:tcPr marL="9065" marR="9065" marT="90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9,97%</a:t>
                      </a:r>
                    </a:p>
                  </a:txBody>
                  <a:tcPr marL="9065" marR="9065" marT="90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8216548"/>
                  </a:ext>
                </a:extLst>
              </a:tr>
              <a:tr h="652701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7563</a:t>
                      </a:r>
                    </a:p>
                  </a:txBody>
                  <a:tcPr marL="9065" marR="9065" marT="90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Fortalecimiento de herramientas para la prevención de la corrupción en la secretaria distrital de movilidad</a:t>
                      </a:r>
                    </a:p>
                  </a:txBody>
                  <a:tcPr marL="9065" marR="9065" marT="90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214</a:t>
                      </a:r>
                    </a:p>
                  </a:txBody>
                  <a:tcPr marL="9065" marR="9065" marT="90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65,88%</a:t>
                      </a:r>
                    </a:p>
                  </a:txBody>
                  <a:tcPr marL="9065" marR="9065" marT="90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78593923"/>
                  </a:ext>
                </a:extLst>
              </a:tr>
              <a:tr h="652701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7589</a:t>
                      </a:r>
                    </a:p>
                  </a:txBody>
                  <a:tcPr marL="9065" marR="9065" marT="90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Desarrollo de la gestión jurídica en la Secretaría Distrital de Movilidad en Bogotá</a:t>
                      </a:r>
                    </a:p>
                  </a:txBody>
                  <a:tcPr marL="9065" marR="9065" marT="90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15.877</a:t>
                      </a:r>
                    </a:p>
                  </a:txBody>
                  <a:tcPr marL="9065" marR="9065" marT="90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64.43%</a:t>
                      </a:r>
                    </a:p>
                  </a:txBody>
                  <a:tcPr marL="9065" marR="9065" marT="90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69200520"/>
                  </a:ext>
                </a:extLst>
              </a:tr>
            </a:tbl>
          </a:graphicData>
        </a:graphic>
      </p:graphicFrame>
      <p:sp>
        <p:nvSpPr>
          <p:cNvPr id="9" name="CuadroTexto 8"/>
          <p:cNvSpPr txBox="1"/>
          <p:nvPr/>
        </p:nvSpPr>
        <p:spPr>
          <a:xfrm>
            <a:off x="0" y="6183124"/>
            <a:ext cx="635390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400" dirty="0">
                <a:solidFill>
                  <a:srgbClr val="3B383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Cifras en millones de pesos</a:t>
            </a:r>
          </a:p>
          <a:p>
            <a:r>
              <a:rPr lang="es-CO" sz="1400" dirty="0">
                <a:solidFill>
                  <a:srgbClr val="3B383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Sólo inversión directa con reducción incluida</a:t>
            </a:r>
          </a:p>
        </p:txBody>
      </p:sp>
      <p:sp>
        <p:nvSpPr>
          <p:cNvPr id="3" name="Elipse 2"/>
          <p:cNvSpPr/>
          <p:nvPr/>
        </p:nvSpPr>
        <p:spPr>
          <a:xfrm>
            <a:off x="10663084" y="4365523"/>
            <a:ext cx="412955" cy="368709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0" name="Elipse 9"/>
          <p:cNvSpPr/>
          <p:nvPr/>
        </p:nvSpPr>
        <p:spPr>
          <a:xfrm>
            <a:off x="10663084" y="2825189"/>
            <a:ext cx="412955" cy="368709"/>
          </a:xfrm>
          <a:prstGeom prst="ellipse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4" name="Elipse 13"/>
          <p:cNvSpPr/>
          <p:nvPr/>
        </p:nvSpPr>
        <p:spPr>
          <a:xfrm>
            <a:off x="10663084" y="5109335"/>
            <a:ext cx="412955" cy="368709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5" name="Elipse 14"/>
          <p:cNvSpPr/>
          <p:nvPr/>
        </p:nvSpPr>
        <p:spPr>
          <a:xfrm>
            <a:off x="10663084" y="3595356"/>
            <a:ext cx="412955" cy="368709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6" name="Elipse 15"/>
          <p:cNvSpPr/>
          <p:nvPr/>
        </p:nvSpPr>
        <p:spPr>
          <a:xfrm>
            <a:off x="10663084" y="2291519"/>
            <a:ext cx="412955" cy="368709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3266929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V="1">
            <a:off x="1" y="6649669"/>
            <a:ext cx="12191999" cy="191008"/>
          </a:xfrm>
          <a:prstGeom prst="rect">
            <a:avLst/>
          </a:prstGeom>
        </p:spPr>
      </p:pic>
      <p:sp>
        <p:nvSpPr>
          <p:cNvPr id="8" name="object 2"/>
          <p:cNvSpPr/>
          <p:nvPr/>
        </p:nvSpPr>
        <p:spPr>
          <a:xfrm>
            <a:off x="1" y="0"/>
            <a:ext cx="12192000" cy="785066"/>
          </a:xfrm>
          <a:custGeom>
            <a:avLst/>
            <a:gdLst/>
            <a:ahLst/>
            <a:cxnLst/>
            <a:rect l="l" t="t" r="r" b="b"/>
            <a:pathLst>
              <a:path w="18285460" h="2118995">
                <a:moveTo>
                  <a:pt x="0" y="2118860"/>
                </a:moveTo>
                <a:lnTo>
                  <a:pt x="18285180" y="2118860"/>
                </a:lnTo>
                <a:lnTo>
                  <a:pt x="18285180" y="0"/>
                </a:lnTo>
                <a:lnTo>
                  <a:pt x="0" y="0"/>
                </a:lnTo>
                <a:lnTo>
                  <a:pt x="0" y="2118860"/>
                </a:lnTo>
                <a:close/>
              </a:path>
            </a:pathLst>
          </a:custGeom>
          <a:solidFill>
            <a:srgbClr val="1C2046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0" name="object 3"/>
          <p:cNvSpPr txBox="1">
            <a:spLocks noGrp="1"/>
          </p:cNvSpPr>
          <p:nvPr>
            <p:ph type="title"/>
          </p:nvPr>
        </p:nvSpPr>
        <p:spPr>
          <a:xfrm>
            <a:off x="228566" y="423310"/>
            <a:ext cx="11578423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s-CO" sz="2400" dirty="0">
                <a:solidFill>
                  <a:srgbClr val="31CE39"/>
                </a:solidFill>
                <a:latin typeface="Arial Black"/>
                <a:ea typeface="+mn-ea"/>
                <a:cs typeface="Arial Black"/>
              </a:rPr>
              <a:t>Por proyectos de inversión – Unidad 2</a:t>
            </a:r>
          </a:p>
        </p:txBody>
      </p:sp>
      <p:graphicFrame>
        <p:nvGraphicFramePr>
          <p:cNvPr id="2" name="Tab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88049045"/>
              </p:ext>
            </p:extLst>
          </p:nvPr>
        </p:nvGraphicFramePr>
        <p:xfrm>
          <a:off x="562140" y="953201"/>
          <a:ext cx="11067719" cy="5140112"/>
        </p:xfrm>
        <a:graphic>
          <a:graphicData uri="http://schemas.openxmlformats.org/drawingml/2006/table">
            <a:tbl>
              <a:tblPr/>
              <a:tblGrid>
                <a:gridCol w="1205355">
                  <a:extLst>
                    <a:ext uri="{9D8B030D-6E8A-4147-A177-3AD203B41FA5}">
                      <a16:colId xmlns:a16="http://schemas.microsoft.com/office/drawing/2014/main" val="2139812300"/>
                    </a:ext>
                  </a:extLst>
                </a:gridCol>
                <a:gridCol w="5889539">
                  <a:extLst>
                    <a:ext uri="{9D8B030D-6E8A-4147-A177-3AD203B41FA5}">
                      <a16:colId xmlns:a16="http://schemas.microsoft.com/office/drawing/2014/main" val="2036609099"/>
                    </a:ext>
                  </a:extLst>
                </a:gridCol>
                <a:gridCol w="2076524">
                  <a:extLst>
                    <a:ext uri="{9D8B030D-6E8A-4147-A177-3AD203B41FA5}">
                      <a16:colId xmlns:a16="http://schemas.microsoft.com/office/drawing/2014/main" val="373654921"/>
                    </a:ext>
                  </a:extLst>
                </a:gridCol>
                <a:gridCol w="1896301">
                  <a:extLst>
                    <a:ext uri="{9D8B030D-6E8A-4147-A177-3AD203B41FA5}">
                      <a16:colId xmlns:a16="http://schemas.microsoft.com/office/drawing/2014/main" val="4099820882"/>
                    </a:ext>
                  </a:extLst>
                </a:gridCol>
              </a:tblGrid>
              <a:tr h="318391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8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CÓDIGO</a:t>
                      </a:r>
                    </a:p>
                  </a:txBody>
                  <a:tcPr marL="4422" marR="4422" marT="44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8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PROYECTO DE INVERSIÓN</a:t>
                      </a:r>
                    </a:p>
                  </a:txBody>
                  <a:tcPr marL="4422" marR="4422" marT="44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8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 VALOR 2021</a:t>
                      </a:r>
                    </a:p>
                  </a:txBody>
                  <a:tcPr marL="4422" marR="4422" marT="44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8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% EJECUCIÓN</a:t>
                      </a:r>
                    </a:p>
                  </a:txBody>
                  <a:tcPr marL="4422" marR="4422" marT="44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26249224"/>
                  </a:ext>
                </a:extLst>
              </a:tr>
              <a:tr h="212260"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es-CO" sz="1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UNIDAD 2</a:t>
                      </a:r>
                    </a:p>
                  </a:txBody>
                  <a:tcPr marL="4422" marR="4422" marT="44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276.439</a:t>
                      </a:r>
                    </a:p>
                  </a:txBody>
                  <a:tcPr marL="4422" marR="4422" marT="44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36,62%</a:t>
                      </a:r>
                    </a:p>
                  </a:txBody>
                  <a:tcPr marL="4422" marR="4422" marT="44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31070154"/>
                  </a:ext>
                </a:extLst>
              </a:tr>
              <a:tr h="212260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7573</a:t>
                      </a:r>
                    </a:p>
                  </a:txBody>
                  <a:tcPr marL="4422" marR="4422" marT="44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Apoyo a las acciones de regulación y control de tránsito y transporte</a:t>
                      </a:r>
                    </a:p>
                  </a:txBody>
                  <a:tcPr marL="4422" marR="4422" marT="44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37.319</a:t>
                      </a:r>
                    </a:p>
                  </a:txBody>
                  <a:tcPr marL="4422" marR="4422" marT="44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40,46%</a:t>
                      </a:r>
                    </a:p>
                  </a:txBody>
                  <a:tcPr marL="4422" marR="4422" marT="44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38199647"/>
                  </a:ext>
                </a:extLst>
              </a:tr>
              <a:tr h="424521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7576</a:t>
                      </a:r>
                    </a:p>
                  </a:txBody>
                  <a:tcPr marL="4422" marR="4422" marT="44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Consolidación del programa niñas y niños primero para mejorar las experiencias de viaje de la población estudiantil en Bogotá</a:t>
                      </a:r>
                    </a:p>
                  </a:txBody>
                  <a:tcPr marL="4422" marR="4422" marT="44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10.717</a:t>
                      </a:r>
                    </a:p>
                  </a:txBody>
                  <a:tcPr marL="4422" marR="4422" marT="44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33,42%</a:t>
                      </a:r>
                    </a:p>
                  </a:txBody>
                  <a:tcPr marL="4422" marR="4422" marT="44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01152567"/>
                  </a:ext>
                </a:extLst>
              </a:tr>
              <a:tr h="320748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7578</a:t>
                      </a:r>
                    </a:p>
                  </a:txBody>
                  <a:tcPr marL="4422" marR="4422" marT="44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Fortalecimiento de la gestión y control de la movilidad en Bogotá</a:t>
                      </a:r>
                    </a:p>
                  </a:txBody>
                  <a:tcPr marL="4422" marR="4422" marT="44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92.115</a:t>
                      </a:r>
                    </a:p>
                  </a:txBody>
                  <a:tcPr marL="4422" marR="4422" marT="44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27,34%</a:t>
                      </a:r>
                    </a:p>
                  </a:txBody>
                  <a:tcPr marL="4422" marR="4422" marT="44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77311602"/>
                  </a:ext>
                </a:extLst>
              </a:tr>
              <a:tr h="424521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7587</a:t>
                      </a:r>
                    </a:p>
                  </a:txBody>
                  <a:tcPr marL="4422" marR="4422" marT="44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Implementación de señalización para mejorar las condiciones de seguridad vial, movilidad y accesibilidad en Bogotá</a:t>
                      </a:r>
                    </a:p>
                  </a:txBody>
                  <a:tcPr marL="4422" marR="4422" marT="44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44.066</a:t>
                      </a:r>
                    </a:p>
                  </a:txBody>
                  <a:tcPr marL="4422" marR="4422" marT="44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9,25%</a:t>
                      </a:r>
                    </a:p>
                  </a:txBody>
                  <a:tcPr marL="4422" marR="4422" marT="44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97604938"/>
                  </a:ext>
                </a:extLst>
              </a:tr>
              <a:tr h="424521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7596</a:t>
                      </a:r>
                    </a:p>
                  </a:txBody>
                  <a:tcPr marL="4422" marR="4422" marT="44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Desarrollo de Lineamientos estratégicos e insumos con enfoques diferenciales para mejorar la movilidad en Bogotá</a:t>
                      </a:r>
                    </a:p>
                  </a:txBody>
                  <a:tcPr marL="4422" marR="4422" marT="44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5.215</a:t>
                      </a:r>
                    </a:p>
                  </a:txBody>
                  <a:tcPr marL="4422" marR="4422" marT="44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27,48%</a:t>
                      </a:r>
                    </a:p>
                  </a:txBody>
                  <a:tcPr marL="4422" marR="4422" marT="44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44905562"/>
                  </a:ext>
                </a:extLst>
              </a:tr>
              <a:tr h="424521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7588</a:t>
                      </a:r>
                    </a:p>
                  </a:txBody>
                  <a:tcPr marL="4422" marR="4422" marT="44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Fortalecimiento de una movilidad sostenible y accesible para Bogotá y su Región</a:t>
                      </a:r>
                    </a:p>
                  </a:txBody>
                  <a:tcPr marL="4422" marR="4422" marT="44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7.916</a:t>
                      </a:r>
                    </a:p>
                  </a:txBody>
                  <a:tcPr marL="4422" marR="4422" marT="44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55,47%</a:t>
                      </a:r>
                    </a:p>
                  </a:txBody>
                  <a:tcPr marL="4422" marR="4422" marT="44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89518200"/>
                  </a:ext>
                </a:extLst>
              </a:tr>
              <a:tr h="328362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7583</a:t>
                      </a:r>
                    </a:p>
                  </a:txBody>
                  <a:tcPr marL="4422" marR="4422" marT="44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Implementación del sistema de transportes de bajas y cero emisiones</a:t>
                      </a:r>
                    </a:p>
                  </a:txBody>
                  <a:tcPr marL="4422" marR="4422" marT="44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4.937</a:t>
                      </a:r>
                    </a:p>
                  </a:txBody>
                  <a:tcPr marL="4422" marR="4422" marT="44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54,75%</a:t>
                      </a:r>
                    </a:p>
                  </a:txBody>
                  <a:tcPr marL="4422" marR="4422" marT="44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9571569"/>
                  </a:ext>
                </a:extLst>
              </a:tr>
              <a:tr h="212260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7579</a:t>
                      </a:r>
                    </a:p>
                  </a:txBody>
                  <a:tcPr marL="4422" marR="4422" marT="44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Implementación del plan distrital de seguridad vial en Bogotá</a:t>
                      </a:r>
                    </a:p>
                  </a:txBody>
                  <a:tcPr marL="4422" marR="4422" marT="44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9.544</a:t>
                      </a:r>
                    </a:p>
                  </a:txBody>
                  <a:tcPr marL="4422" marR="4422" marT="44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69,37%</a:t>
                      </a:r>
                    </a:p>
                  </a:txBody>
                  <a:tcPr marL="4422" marR="4422" marT="44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83614321"/>
                  </a:ext>
                </a:extLst>
              </a:tr>
              <a:tr h="424521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7581</a:t>
                      </a:r>
                    </a:p>
                  </a:txBody>
                  <a:tcPr marL="4422" marR="4422" marT="44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Fortalecimiento de la comunicación y la cultura para la movilidad como elementos constructivos y pedagógicos del nuevo contrato social</a:t>
                      </a:r>
                    </a:p>
                  </a:txBody>
                  <a:tcPr marL="4422" marR="4422" marT="44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5.458</a:t>
                      </a:r>
                    </a:p>
                  </a:txBody>
                  <a:tcPr marL="4422" marR="4422" marT="44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84,70%</a:t>
                      </a:r>
                    </a:p>
                  </a:txBody>
                  <a:tcPr marL="4422" marR="4422" marT="44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66106399"/>
                  </a:ext>
                </a:extLst>
              </a:tr>
              <a:tr h="424521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7595</a:t>
                      </a:r>
                    </a:p>
                  </a:txBody>
                  <a:tcPr marL="4422" marR="4422" marT="44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Implementación de estrategias de participación ciudadana para una movilidad segura, incluyente, sostenible y accesible en Bogotá</a:t>
                      </a:r>
                    </a:p>
                  </a:txBody>
                  <a:tcPr marL="4422" marR="4422" marT="44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3.511</a:t>
                      </a:r>
                    </a:p>
                  </a:txBody>
                  <a:tcPr marL="4422" marR="4422" marT="44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70,54%</a:t>
                      </a:r>
                    </a:p>
                  </a:txBody>
                  <a:tcPr marL="4422" marR="4422" marT="44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90536205"/>
                  </a:ext>
                </a:extLst>
              </a:tr>
              <a:tr h="424521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7653</a:t>
                      </a:r>
                    </a:p>
                  </a:txBody>
                  <a:tcPr marL="4422" marR="4422" marT="44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Implementación de políticas integrales y transparentes al servicio de la ciudadanía</a:t>
                      </a:r>
                    </a:p>
                  </a:txBody>
                  <a:tcPr marL="4422" marR="4422" marT="44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27.470</a:t>
                      </a:r>
                    </a:p>
                  </a:txBody>
                  <a:tcPr marL="4422" marR="4422" marT="44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44,98%</a:t>
                      </a:r>
                    </a:p>
                  </a:txBody>
                  <a:tcPr marL="4422" marR="4422" marT="44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14172318"/>
                  </a:ext>
                </a:extLst>
              </a:tr>
              <a:tr h="318391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7593</a:t>
                      </a:r>
                    </a:p>
                  </a:txBody>
                  <a:tcPr marL="4422" marR="4422" marT="44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Investigación por infracción a las normas de tránsito y transporte público </a:t>
                      </a:r>
                    </a:p>
                  </a:txBody>
                  <a:tcPr marL="4422" marR="4422" marT="44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28.167</a:t>
                      </a:r>
                    </a:p>
                  </a:txBody>
                  <a:tcPr marL="4422" marR="4422" marT="44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66,34%</a:t>
                      </a:r>
                    </a:p>
                  </a:txBody>
                  <a:tcPr marL="4422" marR="4422" marT="44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42133646"/>
                  </a:ext>
                </a:extLst>
              </a:tr>
            </a:tbl>
          </a:graphicData>
        </a:graphic>
      </p:graphicFrame>
      <p:sp>
        <p:nvSpPr>
          <p:cNvPr id="12" name="object 3"/>
          <p:cNvSpPr txBox="1">
            <a:spLocks/>
          </p:cNvSpPr>
          <p:nvPr/>
        </p:nvSpPr>
        <p:spPr>
          <a:xfrm>
            <a:off x="228566" y="56170"/>
            <a:ext cx="11378415" cy="399981"/>
          </a:xfrm>
          <a:prstGeom prst="rect">
            <a:avLst/>
          </a:prstGeom>
        </p:spPr>
        <p:txBody>
          <a:bodyPr vert="horz" wrap="square" lIns="0" tIns="12065" rIns="0" bIns="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2700" marR="5080">
              <a:spcBef>
                <a:spcPts val="95"/>
              </a:spcBef>
              <a:tabLst>
                <a:tab pos="1028700" algn="l"/>
                <a:tab pos="1841500" algn="l"/>
                <a:tab pos="2491740" algn="l"/>
                <a:tab pos="3433445" algn="l"/>
                <a:tab pos="3710940" algn="l"/>
                <a:tab pos="4450080" algn="l"/>
                <a:tab pos="6245225" algn="l"/>
              </a:tabLst>
            </a:pPr>
            <a:r>
              <a:rPr lang="es-CO" sz="2800" spc="50" dirty="0">
                <a:solidFill>
                  <a:schemeClr val="bg1">
                    <a:lumMod val="85000"/>
                  </a:schemeClr>
                </a:solidFill>
                <a:latin typeface="Arial Black" panose="020B0A04020102020204" pitchFamily="34" charset="0"/>
              </a:rPr>
              <a:t>Avance en la Ejecución Presupuestal (Compromisos)</a:t>
            </a:r>
            <a:endParaRPr lang="es-CO" sz="2800" dirty="0">
              <a:latin typeface="Arial Black" panose="020B0A04020102020204" pitchFamily="34" charset="0"/>
            </a:endParaRPr>
          </a:p>
        </p:txBody>
      </p:sp>
      <p:sp>
        <p:nvSpPr>
          <p:cNvPr id="13" name="CuadroTexto 12"/>
          <p:cNvSpPr txBox="1"/>
          <p:nvPr/>
        </p:nvSpPr>
        <p:spPr>
          <a:xfrm>
            <a:off x="0" y="6183124"/>
            <a:ext cx="635390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400" dirty="0">
                <a:solidFill>
                  <a:srgbClr val="3B383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Cifras en millones de pesos</a:t>
            </a:r>
          </a:p>
          <a:p>
            <a:r>
              <a:rPr lang="es-CO" sz="1400" dirty="0">
                <a:solidFill>
                  <a:srgbClr val="3B383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Sólo inversión directa con reducción incluida</a:t>
            </a:r>
          </a:p>
        </p:txBody>
      </p:sp>
      <p:sp>
        <p:nvSpPr>
          <p:cNvPr id="9" name="Elipse 8"/>
          <p:cNvSpPr/>
          <p:nvPr/>
        </p:nvSpPr>
        <p:spPr>
          <a:xfrm>
            <a:off x="11719196" y="3466575"/>
            <a:ext cx="412955" cy="368709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1" name="Elipse 10"/>
          <p:cNvSpPr/>
          <p:nvPr/>
        </p:nvSpPr>
        <p:spPr>
          <a:xfrm>
            <a:off x="11719200" y="1807551"/>
            <a:ext cx="412955" cy="368709"/>
          </a:xfrm>
          <a:prstGeom prst="ellipse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4" name="Elipse 13"/>
          <p:cNvSpPr/>
          <p:nvPr/>
        </p:nvSpPr>
        <p:spPr>
          <a:xfrm>
            <a:off x="11719200" y="2229852"/>
            <a:ext cx="412955" cy="368709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6" name="Elipse 15"/>
          <p:cNvSpPr/>
          <p:nvPr/>
        </p:nvSpPr>
        <p:spPr>
          <a:xfrm>
            <a:off x="11719199" y="2613309"/>
            <a:ext cx="412955" cy="368709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7" name="Elipse 16"/>
          <p:cNvSpPr/>
          <p:nvPr/>
        </p:nvSpPr>
        <p:spPr>
          <a:xfrm>
            <a:off x="11719198" y="3038454"/>
            <a:ext cx="412955" cy="368709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9" name="Elipse 18"/>
          <p:cNvSpPr/>
          <p:nvPr/>
        </p:nvSpPr>
        <p:spPr>
          <a:xfrm>
            <a:off x="11719197" y="1456842"/>
            <a:ext cx="412955" cy="368709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20" name="Elipse 19"/>
          <p:cNvSpPr/>
          <p:nvPr/>
        </p:nvSpPr>
        <p:spPr>
          <a:xfrm>
            <a:off x="11719195" y="3863617"/>
            <a:ext cx="412955" cy="368709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21" name="Elipse 20"/>
          <p:cNvSpPr/>
          <p:nvPr/>
        </p:nvSpPr>
        <p:spPr>
          <a:xfrm>
            <a:off x="11719194" y="4117474"/>
            <a:ext cx="412955" cy="368709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22" name="Elipse 21"/>
          <p:cNvSpPr/>
          <p:nvPr/>
        </p:nvSpPr>
        <p:spPr>
          <a:xfrm>
            <a:off x="11719193" y="4542269"/>
            <a:ext cx="412955" cy="368709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23" name="Elipse 22"/>
          <p:cNvSpPr/>
          <p:nvPr/>
        </p:nvSpPr>
        <p:spPr>
          <a:xfrm>
            <a:off x="11719192" y="4953204"/>
            <a:ext cx="412955" cy="368709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24" name="Elipse 23"/>
          <p:cNvSpPr/>
          <p:nvPr/>
        </p:nvSpPr>
        <p:spPr>
          <a:xfrm>
            <a:off x="11719191" y="5383571"/>
            <a:ext cx="412955" cy="368709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25" name="Elipse 24"/>
          <p:cNvSpPr/>
          <p:nvPr/>
        </p:nvSpPr>
        <p:spPr>
          <a:xfrm>
            <a:off x="11719191" y="5767028"/>
            <a:ext cx="412955" cy="368709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5662472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Imagen 30" descr="Un grupo de personas en una montaña&#10;&#10;Descripción generada automáticamente">
            <a:extLst>
              <a:ext uri="{FF2B5EF4-FFF2-40B4-BE49-F238E27FC236}">
                <a16:creationId xmlns:a16="http://schemas.microsoft.com/office/drawing/2014/main" id="{3B072A8B-F725-E348-ABE1-4EFB6B8F833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240"/>
          <a:stretch/>
        </p:blipFill>
        <p:spPr>
          <a:xfrm>
            <a:off x="0" y="-32558"/>
            <a:ext cx="12192000" cy="6337396"/>
          </a:xfrm>
          <a:prstGeom prst="rect">
            <a:avLst/>
          </a:prstGeom>
        </p:spPr>
      </p:pic>
      <p:sp>
        <p:nvSpPr>
          <p:cNvPr id="2" name="object 2"/>
          <p:cNvSpPr/>
          <p:nvPr/>
        </p:nvSpPr>
        <p:spPr>
          <a:xfrm>
            <a:off x="9012835" y="6271201"/>
            <a:ext cx="3179233" cy="582567"/>
          </a:xfrm>
          <a:custGeom>
            <a:avLst/>
            <a:gdLst/>
            <a:ahLst/>
            <a:cxnLst/>
            <a:rect l="l" t="t" r="r" b="b"/>
            <a:pathLst>
              <a:path w="4768850" h="281940">
                <a:moveTo>
                  <a:pt x="0" y="281937"/>
                </a:moveTo>
                <a:lnTo>
                  <a:pt x="4768748" y="281937"/>
                </a:lnTo>
                <a:lnTo>
                  <a:pt x="4768748" y="0"/>
                </a:lnTo>
                <a:lnTo>
                  <a:pt x="0" y="0"/>
                </a:lnTo>
                <a:lnTo>
                  <a:pt x="0" y="281937"/>
                </a:lnTo>
                <a:close/>
              </a:path>
            </a:pathLst>
          </a:custGeom>
          <a:solidFill>
            <a:srgbClr val="1C2046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5707384" y="6273800"/>
            <a:ext cx="3305810" cy="580034"/>
          </a:xfrm>
          <a:custGeom>
            <a:avLst/>
            <a:gdLst/>
            <a:ahLst/>
            <a:cxnLst/>
            <a:rect l="l" t="t" r="r" b="b"/>
            <a:pathLst>
              <a:path w="4958715" h="290829">
                <a:moveTo>
                  <a:pt x="0" y="290728"/>
                </a:moveTo>
                <a:lnTo>
                  <a:pt x="4958176" y="290728"/>
                </a:lnTo>
                <a:lnTo>
                  <a:pt x="4958176" y="0"/>
                </a:lnTo>
                <a:lnTo>
                  <a:pt x="0" y="0"/>
                </a:lnTo>
                <a:lnTo>
                  <a:pt x="0" y="290728"/>
                </a:lnTo>
                <a:close/>
              </a:path>
            </a:pathLst>
          </a:custGeom>
          <a:solidFill>
            <a:srgbClr val="DDDDDD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0" y="6271315"/>
            <a:ext cx="5707380" cy="582567"/>
          </a:xfrm>
          <a:custGeom>
            <a:avLst/>
            <a:gdLst/>
            <a:ahLst/>
            <a:cxnLst/>
            <a:rect l="l" t="t" r="r" b="b"/>
            <a:pathLst>
              <a:path w="8561070" h="292100">
                <a:moveTo>
                  <a:pt x="0" y="291927"/>
                </a:moveTo>
                <a:lnTo>
                  <a:pt x="8561075" y="291927"/>
                </a:lnTo>
                <a:lnTo>
                  <a:pt x="8561075" y="0"/>
                </a:lnTo>
                <a:lnTo>
                  <a:pt x="0" y="0"/>
                </a:lnTo>
                <a:lnTo>
                  <a:pt x="0" y="291927"/>
                </a:lnTo>
                <a:close/>
              </a:path>
            </a:pathLst>
          </a:custGeom>
          <a:solidFill>
            <a:srgbClr val="31CE39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ctángulo 9">
            <a:extLst>
              <a:ext uri="{FF2B5EF4-FFF2-40B4-BE49-F238E27FC236}">
                <a16:creationId xmlns:a16="http://schemas.microsoft.com/office/drawing/2014/main" id="{D16B204E-2508-0B4A-8611-483BC0492A13}"/>
              </a:ext>
            </a:extLst>
          </p:cNvPr>
          <p:cNvSpPr/>
          <p:nvPr/>
        </p:nvSpPr>
        <p:spPr>
          <a:xfrm>
            <a:off x="0" y="3632994"/>
            <a:ext cx="12192000" cy="3220773"/>
          </a:xfrm>
          <a:prstGeom prst="rect">
            <a:avLst/>
          </a:prstGeom>
          <a:solidFill>
            <a:srgbClr val="1C20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3" name="Rectángulo 32">
            <a:extLst>
              <a:ext uri="{FF2B5EF4-FFF2-40B4-BE49-F238E27FC236}">
                <a16:creationId xmlns:a16="http://schemas.microsoft.com/office/drawing/2014/main" id="{945FCF77-0B3A-7845-B7C9-E0CA93CC66FB}"/>
              </a:ext>
            </a:extLst>
          </p:cNvPr>
          <p:cNvSpPr/>
          <p:nvPr/>
        </p:nvSpPr>
        <p:spPr>
          <a:xfrm>
            <a:off x="471948" y="2264300"/>
            <a:ext cx="11277600" cy="2670401"/>
          </a:xfrm>
          <a:prstGeom prst="rect">
            <a:avLst/>
          </a:prstGeom>
          <a:solidFill>
            <a:schemeClr val="bg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Rectángulo 8"/>
          <p:cNvSpPr/>
          <p:nvPr/>
        </p:nvSpPr>
        <p:spPr>
          <a:xfrm>
            <a:off x="14748" y="2476185"/>
            <a:ext cx="11455925" cy="850605"/>
          </a:xfrm>
          <a:prstGeom prst="rect">
            <a:avLst/>
          </a:prstGeom>
          <a:noFill/>
        </p:spPr>
        <p:txBody>
          <a:bodyPr wrap="square" lIns="0" tIns="0" rIns="0" bIns="0" rtlCol="0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4000" b="0" i="0" u="none" strike="noStrike" kern="1200" cap="none" spc="-3" normalizeH="0" baseline="0" noProof="0" dirty="0">
                <a:ln>
                  <a:noFill/>
                </a:ln>
                <a:solidFill>
                  <a:srgbClr val="31CE39"/>
                </a:solidFill>
                <a:effectLst/>
                <a:uLnTx/>
                <a:uFillTx/>
                <a:latin typeface="Arial Black"/>
                <a:ea typeface="+mn-ea"/>
                <a:cs typeface="Arial Black"/>
              </a:rPr>
              <a:t>Instituto de Desarrollo Urbano IDU</a:t>
            </a:r>
          </a:p>
        </p:txBody>
      </p:sp>
      <p:sp>
        <p:nvSpPr>
          <p:cNvPr id="16" name="Rectángulo 15">
            <a:extLst>
              <a:ext uri="{FF2B5EF4-FFF2-40B4-BE49-F238E27FC236}">
                <a16:creationId xmlns:a16="http://schemas.microsoft.com/office/drawing/2014/main" id="{7C317436-E883-944C-80C3-DC940040F89B}"/>
              </a:ext>
            </a:extLst>
          </p:cNvPr>
          <p:cNvSpPr/>
          <p:nvPr/>
        </p:nvSpPr>
        <p:spPr>
          <a:xfrm>
            <a:off x="715713" y="3599500"/>
            <a:ext cx="1079007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3600" b="0" i="0" u="none" strike="noStrike" kern="1200" cap="none" spc="-3" normalizeH="0" baseline="0" noProof="0" dirty="0">
                <a:ln>
                  <a:noFill/>
                </a:ln>
                <a:solidFill>
                  <a:srgbClr val="1C2046"/>
                </a:solidFill>
                <a:effectLst/>
                <a:uLnTx/>
                <a:uFillTx/>
                <a:latin typeface="Arial Black"/>
                <a:ea typeface="+mn-ea"/>
                <a:cs typeface="Arial Black"/>
              </a:rPr>
              <a:t>Ejecución Presupuestal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3600" b="0" i="0" u="none" strike="noStrike" kern="1200" cap="none" spc="-3" normalizeH="0" baseline="0" noProof="0" dirty="0">
                <a:ln>
                  <a:noFill/>
                </a:ln>
                <a:solidFill>
                  <a:srgbClr val="1C2046"/>
                </a:solidFill>
                <a:effectLst/>
                <a:uLnTx/>
                <a:uFillTx/>
                <a:latin typeface="Arial Black"/>
                <a:ea typeface="+mn-ea"/>
                <a:cs typeface="Arial Black"/>
              </a:rPr>
              <a:t>2021</a:t>
            </a:r>
          </a:p>
        </p:txBody>
      </p:sp>
      <p:pic>
        <p:nvPicPr>
          <p:cNvPr id="15" name="Imagen 14" descr="Imagen que contiene dibujo&#10;&#10;Descripción generada automáticamente">
            <a:extLst>
              <a:ext uri="{FF2B5EF4-FFF2-40B4-BE49-F238E27FC236}">
                <a16:creationId xmlns:a16="http://schemas.microsoft.com/office/drawing/2014/main" id="{22F3949A-F2DE-C546-9CA1-A6A649C9DA5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464"/>
          <a:stretch/>
        </p:blipFill>
        <p:spPr>
          <a:xfrm>
            <a:off x="4410394" y="4971173"/>
            <a:ext cx="3317761" cy="20211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6029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ángulo 9"/>
          <p:cNvSpPr/>
          <p:nvPr/>
        </p:nvSpPr>
        <p:spPr>
          <a:xfrm>
            <a:off x="0" y="6573328"/>
            <a:ext cx="12192000" cy="284672"/>
          </a:xfrm>
          <a:prstGeom prst="rect">
            <a:avLst/>
          </a:prstGeom>
          <a:solidFill>
            <a:srgbClr val="B0E40A"/>
          </a:solidFill>
          <a:ln>
            <a:solidFill>
              <a:srgbClr val="B0E40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1" name="Imagen 10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" y="5990897"/>
            <a:ext cx="1805940" cy="582431"/>
          </a:xfrm>
          <a:prstGeom prst="rect">
            <a:avLst/>
          </a:prstGeom>
        </p:spPr>
      </p:pic>
      <p:sp>
        <p:nvSpPr>
          <p:cNvPr id="18" name="CuadroTexto 17"/>
          <p:cNvSpPr txBox="1"/>
          <p:nvPr/>
        </p:nvSpPr>
        <p:spPr>
          <a:xfrm>
            <a:off x="9061784" y="-945585"/>
            <a:ext cx="542223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Cifras en millones de pesos</a:t>
            </a:r>
          </a:p>
        </p:txBody>
      </p:sp>
      <p:sp>
        <p:nvSpPr>
          <p:cNvPr id="12" name="object 2"/>
          <p:cNvSpPr/>
          <p:nvPr/>
        </p:nvSpPr>
        <p:spPr>
          <a:xfrm>
            <a:off x="1" y="0"/>
            <a:ext cx="12192000" cy="836244"/>
          </a:xfrm>
          <a:custGeom>
            <a:avLst/>
            <a:gdLst/>
            <a:ahLst/>
            <a:cxnLst/>
            <a:rect l="l" t="t" r="r" b="b"/>
            <a:pathLst>
              <a:path w="18285460" h="2118995">
                <a:moveTo>
                  <a:pt x="0" y="2118860"/>
                </a:moveTo>
                <a:lnTo>
                  <a:pt x="18285180" y="2118860"/>
                </a:lnTo>
                <a:lnTo>
                  <a:pt x="18285180" y="0"/>
                </a:lnTo>
                <a:lnTo>
                  <a:pt x="0" y="0"/>
                </a:lnTo>
                <a:lnTo>
                  <a:pt x="0" y="2118860"/>
                </a:lnTo>
                <a:close/>
              </a:path>
            </a:pathLst>
          </a:custGeom>
          <a:solidFill>
            <a:srgbClr val="1C2046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object 3"/>
          <p:cNvSpPr txBox="1">
            <a:spLocks/>
          </p:cNvSpPr>
          <p:nvPr/>
        </p:nvSpPr>
        <p:spPr>
          <a:xfrm>
            <a:off x="117475" y="17820"/>
            <a:ext cx="9789795" cy="800604"/>
          </a:xfrm>
          <a:prstGeom prst="rect">
            <a:avLst/>
          </a:prstGeom>
        </p:spPr>
        <p:txBody>
          <a:bodyPr vert="horz" wrap="square" lIns="0" tIns="12065" rIns="0" bIns="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2700" marR="5080" lvl="0" indent="0" algn="l" defTabSz="914400" rtl="0" eaLnBrk="1" fontAlgn="auto" latinLnBrk="0" hangingPunct="1">
              <a:lnSpc>
                <a:spcPct val="90000"/>
              </a:lnSpc>
              <a:spcBef>
                <a:spcPts val="95"/>
              </a:spcBef>
              <a:spcAft>
                <a:spcPts val="0"/>
              </a:spcAft>
              <a:buClrTx/>
              <a:buSzTx/>
              <a:buFontTx/>
              <a:buNone/>
              <a:tabLst>
                <a:tab pos="1028700" algn="l"/>
                <a:tab pos="1841500" algn="l"/>
                <a:tab pos="2491740" algn="l"/>
                <a:tab pos="3433445" algn="l"/>
                <a:tab pos="3710940" algn="l"/>
                <a:tab pos="4450080" algn="l"/>
                <a:tab pos="6245225" algn="l"/>
              </a:tabLst>
              <a:defRPr/>
            </a:pPr>
            <a:r>
              <a:rPr kumimoji="0" lang="es-CO" sz="2800" b="0" i="0" u="none" strike="noStrike" kern="1200" cap="none" spc="50" normalizeH="0" baseline="0" noProof="0" dirty="0">
                <a:ln>
                  <a:noFill/>
                </a:ln>
                <a:solidFill>
                  <a:prstClr val="white">
                    <a:lumMod val="85000"/>
                  </a:prstClr>
                </a:solidFill>
                <a:effectLst/>
                <a:uLnTx/>
                <a:uFillTx/>
                <a:latin typeface="Arial Black" panose="020B0A04020102020204" pitchFamily="34" charset="0"/>
                <a:ea typeface="+mj-ea"/>
                <a:cs typeface="+mj-cs"/>
              </a:rPr>
              <a:t>Ejecución Presupuestal IDU 2021</a:t>
            </a:r>
          </a:p>
          <a:p>
            <a:pPr marL="12700" marR="5080" lvl="0" indent="0" algn="l" defTabSz="914400" rtl="0" eaLnBrk="1" fontAlgn="auto" latinLnBrk="0" hangingPunct="1">
              <a:lnSpc>
                <a:spcPct val="90000"/>
              </a:lnSpc>
              <a:spcBef>
                <a:spcPts val="95"/>
              </a:spcBef>
              <a:spcAft>
                <a:spcPts val="0"/>
              </a:spcAft>
              <a:buClrTx/>
              <a:buSzTx/>
              <a:buFontTx/>
              <a:buNone/>
              <a:tabLst>
                <a:tab pos="1028700" algn="l"/>
                <a:tab pos="1841500" algn="l"/>
                <a:tab pos="2491740" algn="l"/>
                <a:tab pos="3433445" algn="l"/>
                <a:tab pos="3710940" algn="l"/>
                <a:tab pos="4450080" algn="l"/>
                <a:tab pos="6245225" algn="l"/>
              </a:tabLst>
              <a:defRPr/>
            </a:pPr>
            <a:r>
              <a:rPr kumimoji="0" lang="es-CO" sz="2800" b="0" i="0" u="none" strike="noStrike" kern="1200" cap="none" spc="0" normalizeH="0" baseline="0" noProof="0" dirty="0">
                <a:ln>
                  <a:noFill/>
                </a:ln>
                <a:solidFill>
                  <a:srgbClr val="31CE39"/>
                </a:solidFill>
                <a:effectLst/>
                <a:uLnTx/>
                <a:uFillTx/>
                <a:latin typeface="Arial Black"/>
                <a:ea typeface="+mj-ea"/>
                <a:cs typeface="Arial Black"/>
              </a:rPr>
              <a:t>22-abr-2021</a:t>
            </a:r>
          </a:p>
        </p:txBody>
      </p:sp>
      <p:sp>
        <p:nvSpPr>
          <p:cNvPr id="25" name="CuadroTexto 24"/>
          <p:cNvSpPr txBox="1"/>
          <p:nvPr/>
        </p:nvSpPr>
        <p:spPr>
          <a:xfrm>
            <a:off x="10027465" y="6118942"/>
            <a:ext cx="228985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Cifras en millones de pesos</a:t>
            </a:r>
          </a:p>
        </p:txBody>
      </p:sp>
      <p:sp>
        <p:nvSpPr>
          <p:cNvPr id="2" name="CuadroTexto 1"/>
          <p:cNvSpPr txBox="1"/>
          <p:nvPr/>
        </p:nvSpPr>
        <p:spPr>
          <a:xfrm>
            <a:off x="2" y="2263886"/>
            <a:ext cx="2072638" cy="15209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1800" b="1" i="0" u="none" strike="noStrike" kern="1200" cap="none" spc="0" normalizeH="0" baseline="0" noProof="0" dirty="0">
                <a:ln>
                  <a:noFill/>
                </a:ln>
                <a:solidFill>
                  <a:srgbClr val="44546A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Ejecución Presupuestal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1800" b="1" i="0" u="none" strike="noStrike" kern="1200" cap="none" spc="0" normalizeH="0" baseline="0" noProof="0" dirty="0">
                <a:ln>
                  <a:noFill/>
                </a:ln>
                <a:solidFill>
                  <a:srgbClr val="44546A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2021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sz="1800" b="1" i="0" u="none" strike="noStrike" kern="1200" cap="none" spc="0" normalizeH="0" baseline="0" noProof="0" dirty="0">
              <a:ln>
                <a:noFill/>
              </a:ln>
              <a:solidFill>
                <a:srgbClr val="44546A">
                  <a:lumMod val="50000"/>
                </a:srgb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12700" marR="508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>
                <a:tab pos="1028700" algn="l"/>
                <a:tab pos="1841500" algn="l"/>
                <a:tab pos="2491740" algn="l"/>
                <a:tab pos="3433445" algn="l"/>
                <a:tab pos="3710940" algn="l"/>
                <a:tab pos="4450080" algn="l"/>
                <a:tab pos="6245225" algn="l"/>
              </a:tabLst>
              <a:defRPr/>
            </a:pPr>
            <a:r>
              <a:rPr kumimoji="0" lang="es-CO" sz="2000" b="0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Arial Black"/>
                <a:ea typeface="+mn-ea"/>
                <a:cs typeface="Arial Black"/>
              </a:rPr>
              <a:t>8.58%</a:t>
            </a:r>
          </a:p>
        </p:txBody>
      </p:sp>
      <p:graphicFrame>
        <p:nvGraphicFramePr>
          <p:cNvPr id="14" name="Gráfico 13">
            <a:extLst>
              <a:ext uri="{FF2B5EF4-FFF2-40B4-BE49-F238E27FC236}">
                <a16:creationId xmlns:a16="http://schemas.microsoft.com/office/drawing/2014/main" id="{1925C3A5-27AA-488C-A218-F68F3DA1B7F2}"/>
              </a:ext>
            </a:extLst>
          </p:cNvPr>
          <p:cNvGraphicFramePr>
            <a:graphicFrameLocks/>
          </p:cNvGraphicFramePr>
          <p:nvPr/>
        </p:nvGraphicFramePr>
        <p:xfrm>
          <a:off x="838087" y="1641376"/>
          <a:ext cx="11479237" cy="428687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0" name="CuadroTexto 6"/>
          <p:cNvSpPr txBox="1"/>
          <p:nvPr/>
        </p:nvSpPr>
        <p:spPr>
          <a:xfrm>
            <a:off x="3009900" y="1930511"/>
            <a:ext cx="1016000" cy="333375"/>
          </a:xfrm>
          <a:prstGeom prst="rect">
            <a:avLst/>
          </a:prstGeom>
          <a:solidFill>
            <a:sysClr val="window" lastClr="FFFFFF"/>
          </a:solidFill>
          <a:ln w="9525" cmpd="sng">
            <a:noFill/>
          </a:ln>
          <a:effectLst/>
        </p:spPr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1600" b="0" i="0" u="none" strike="noStrike" kern="0" cap="none" spc="0" normalizeH="0" baseline="0" noProof="0" dirty="0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5.54%</a:t>
            </a:r>
          </a:p>
        </p:txBody>
      </p:sp>
      <p:sp>
        <p:nvSpPr>
          <p:cNvPr id="22" name="CuadroTexto 6">
            <a:extLst>
              <a:ext uri="{FF2B5EF4-FFF2-40B4-BE49-F238E27FC236}">
                <a16:creationId xmlns:a16="http://schemas.microsoft.com/office/drawing/2014/main" id="{9AD9A7DF-B144-4B9C-83CB-336EDBE6FFCB}"/>
              </a:ext>
            </a:extLst>
          </p:cNvPr>
          <p:cNvSpPr txBox="1"/>
          <p:nvPr/>
        </p:nvSpPr>
        <p:spPr>
          <a:xfrm>
            <a:off x="5670982" y="3662252"/>
            <a:ext cx="1016000" cy="333375"/>
          </a:xfrm>
          <a:prstGeom prst="rect">
            <a:avLst/>
          </a:prstGeom>
          <a:solidFill>
            <a:sysClr val="window" lastClr="FFFFFF"/>
          </a:solidFill>
          <a:ln w="9525" cmpd="sng">
            <a:noFill/>
          </a:ln>
          <a:effectLst/>
        </p:spPr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1600" b="0" i="0" u="none" strike="noStrike" kern="0" cap="none" spc="0" normalizeH="0" baseline="0" noProof="0" dirty="0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18.60%</a:t>
            </a:r>
          </a:p>
        </p:txBody>
      </p:sp>
      <p:sp>
        <p:nvSpPr>
          <p:cNvPr id="23" name="CuadroTexto 6">
            <a:extLst>
              <a:ext uri="{FF2B5EF4-FFF2-40B4-BE49-F238E27FC236}">
                <a16:creationId xmlns:a16="http://schemas.microsoft.com/office/drawing/2014/main" id="{B5801296-5577-4E66-969E-D96F010744A6}"/>
              </a:ext>
            </a:extLst>
          </p:cNvPr>
          <p:cNvSpPr txBox="1"/>
          <p:nvPr/>
        </p:nvSpPr>
        <p:spPr>
          <a:xfrm>
            <a:off x="8045784" y="4111418"/>
            <a:ext cx="1016000" cy="333375"/>
          </a:xfrm>
          <a:prstGeom prst="rect">
            <a:avLst/>
          </a:prstGeom>
          <a:solidFill>
            <a:sysClr val="window" lastClr="FFFFFF"/>
          </a:solidFill>
          <a:ln w="9525" cmpd="sng">
            <a:noFill/>
          </a:ln>
          <a:effectLst/>
        </p:spPr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1600" b="0" i="0" u="none" strike="noStrike" kern="0" cap="none" spc="0" normalizeH="0" baseline="0" noProof="0" dirty="0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17.95%</a:t>
            </a:r>
          </a:p>
        </p:txBody>
      </p:sp>
      <p:sp>
        <p:nvSpPr>
          <p:cNvPr id="24" name="CuadroTexto 6">
            <a:extLst>
              <a:ext uri="{FF2B5EF4-FFF2-40B4-BE49-F238E27FC236}">
                <a16:creationId xmlns:a16="http://schemas.microsoft.com/office/drawing/2014/main" id="{D9A2A2BA-D6AB-4C23-B689-DB21C793D02D}"/>
              </a:ext>
            </a:extLst>
          </p:cNvPr>
          <p:cNvSpPr txBox="1"/>
          <p:nvPr/>
        </p:nvSpPr>
        <p:spPr>
          <a:xfrm>
            <a:off x="10664394" y="3640366"/>
            <a:ext cx="1016000" cy="333375"/>
          </a:xfrm>
          <a:prstGeom prst="rect">
            <a:avLst/>
          </a:prstGeom>
          <a:solidFill>
            <a:sysClr val="window" lastClr="FFFFFF"/>
          </a:solidFill>
          <a:ln w="9525" cmpd="sng">
            <a:noFill/>
          </a:ln>
          <a:effectLst/>
        </p:spPr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1600" b="0" i="0" u="none" strike="noStrike" kern="0" cap="none" spc="0" normalizeH="0" baseline="0" noProof="0" dirty="0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16.86%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sz="1600" b="0" i="0" u="none" strike="noStrike" kern="0" cap="none" spc="0" normalizeH="0" baseline="0" noProof="0" dirty="0">
              <a:ln>
                <a:noFill/>
              </a:ln>
              <a:solidFill>
                <a:srgbClr val="1F497D">
                  <a:lumMod val="50000"/>
                </a:srgbClr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+mn-cs"/>
            </a:endParaRPr>
          </a:p>
        </p:txBody>
      </p:sp>
      <p:sp>
        <p:nvSpPr>
          <p:cNvPr id="3" name="CuadroTexto 2"/>
          <p:cNvSpPr txBox="1"/>
          <p:nvPr/>
        </p:nvSpPr>
        <p:spPr>
          <a:xfrm>
            <a:off x="2589737" y="6175666"/>
            <a:ext cx="64720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*El % de ejecución se basa en inversión directa ( vigencia + pasivos)</a:t>
            </a:r>
          </a:p>
        </p:txBody>
      </p:sp>
    </p:spTree>
    <p:extLst>
      <p:ext uri="{BB962C8B-B14F-4D97-AF65-F5344CB8AC3E}">
        <p14:creationId xmlns:p14="http://schemas.microsoft.com/office/powerpoint/2010/main" val="361042018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/>
          <p:cNvSpPr/>
          <p:nvPr/>
        </p:nvSpPr>
        <p:spPr>
          <a:xfrm>
            <a:off x="11037774" y="0"/>
            <a:ext cx="1154226" cy="418890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ctángulo 9"/>
          <p:cNvSpPr/>
          <p:nvPr/>
        </p:nvSpPr>
        <p:spPr>
          <a:xfrm>
            <a:off x="0" y="6573328"/>
            <a:ext cx="12192000" cy="284672"/>
          </a:xfrm>
          <a:prstGeom prst="rect">
            <a:avLst/>
          </a:prstGeom>
          <a:solidFill>
            <a:srgbClr val="B0E40A"/>
          </a:solidFill>
          <a:ln>
            <a:solidFill>
              <a:srgbClr val="B0E40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1" name="Imagen 10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72930" y="5655983"/>
            <a:ext cx="2719070" cy="758825"/>
          </a:xfrm>
          <a:prstGeom prst="rect">
            <a:avLst/>
          </a:prstGeom>
        </p:spPr>
      </p:pic>
      <p:sp>
        <p:nvSpPr>
          <p:cNvPr id="7" name="object 2"/>
          <p:cNvSpPr/>
          <p:nvPr/>
        </p:nvSpPr>
        <p:spPr>
          <a:xfrm>
            <a:off x="1" y="0"/>
            <a:ext cx="12192000" cy="836244"/>
          </a:xfrm>
          <a:custGeom>
            <a:avLst/>
            <a:gdLst/>
            <a:ahLst/>
            <a:cxnLst/>
            <a:rect l="l" t="t" r="r" b="b"/>
            <a:pathLst>
              <a:path w="18285460" h="2118995">
                <a:moveTo>
                  <a:pt x="0" y="2118860"/>
                </a:moveTo>
                <a:lnTo>
                  <a:pt x="18285180" y="2118860"/>
                </a:lnTo>
                <a:lnTo>
                  <a:pt x="18285180" y="0"/>
                </a:lnTo>
                <a:lnTo>
                  <a:pt x="0" y="0"/>
                </a:lnTo>
                <a:lnTo>
                  <a:pt x="0" y="2118860"/>
                </a:lnTo>
                <a:close/>
              </a:path>
            </a:pathLst>
          </a:custGeom>
          <a:solidFill>
            <a:srgbClr val="1C2046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object 3"/>
          <p:cNvSpPr txBox="1">
            <a:spLocks/>
          </p:cNvSpPr>
          <p:nvPr/>
        </p:nvSpPr>
        <p:spPr>
          <a:xfrm>
            <a:off x="117475" y="24232"/>
            <a:ext cx="9789795" cy="787780"/>
          </a:xfrm>
          <a:prstGeom prst="rect">
            <a:avLst/>
          </a:prstGeom>
        </p:spPr>
        <p:txBody>
          <a:bodyPr vert="horz" wrap="square" lIns="0" tIns="12065" rIns="0" bIns="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2700" marR="5080" lvl="0" indent="0" algn="l" defTabSz="914400" rtl="0" eaLnBrk="1" fontAlgn="auto" latinLnBrk="0" hangingPunct="1">
              <a:lnSpc>
                <a:spcPct val="90000"/>
              </a:lnSpc>
              <a:spcBef>
                <a:spcPts val="95"/>
              </a:spcBef>
              <a:spcAft>
                <a:spcPts val="0"/>
              </a:spcAft>
              <a:buClrTx/>
              <a:buSzTx/>
              <a:buFontTx/>
              <a:buNone/>
              <a:tabLst>
                <a:tab pos="1028700" algn="l"/>
                <a:tab pos="1841500" algn="l"/>
                <a:tab pos="2491740" algn="l"/>
                <a:tab pos="3433445" algn="l"/>
                <a:tab pos="3710940" algn="l"/>
                <a:tab pos="4450080" algn="l"/>
                <a:tab pos="6245225" algn="l"/>
              </a:tabLst>
              <a:defRPr/>
            </a:pPr>
            <a:r>
              <a:rPr kumimoji="0" lang="es-CO" sz="2800" b="0" i="0" u="none" strike="noStrike" kern="1200" cap="none" spc="50" normalizeH="0" baseline="0" noProof="0" dirty="0">
                <a:ln>
                  <a:noFill/>
                </a:ln>
                <a:solidFill>
                  <a:prstClr val="white">
                    <a:lumMod val="85000"/>
                  </a:prstClr>
                </a:solidFill>
                <a:effectLst/>
                <a:uLnTx/>
                <a:uFillTx/>
                <a:latin typeface="Arial Black" panose="020B0A04020102020204" pitchFamily="34" charset="0"/>
                <a:ea typeface="+mj-ea"/>
                <a:cs typeface="+mj-cs"/>
              </a:rPr>
              <a:t>Reducción Presupuestal en Trámite – Presupuesto de Inversión</a:t>
            </a:r>
            <a:endParaRPr kumimoji="0" lang="es-CO" sz="2000" b="0" i="0" u="none" strike="noStrike" kern="1200" cap="none" spc="50" normalizeH="0" baseline="0" noProof="0" dirty="0">
              <a:ln>
                <a:noFill/>
              </a:ln>
              <a:solidFill>
                <a:prstClr val="white">
                  <a:lumMod val="85000"/>
                </a:prstClr>
              </a:solidFill>
              <a:effectLst/>
              <a:uLnTx/>
              <a:uFillTx/>
              <a:latin typeface="Arial Black" panose="020B0A04020102020204" pitchFamily="34" charset="0"/>
              <a:ea typeface="+mj-ea"/>
              <a:cs typeface="+mj-cs"/>
            </a:endParaRPr>
          </a:p>
        </p:txBody>
      </p:sp>
      <p:graphicFrame>
        <p:nvGraphicFramePr>
          <p:cNvPr id="6" name="Tabla 5">
            <a:extLst>
              <a:ext uri="{FF2B5EF4-FFF2-40B4-BE49-F238E27FC236}">
                <a16:creationId xmlns:a16="http://schemas.microsoft.com/office/drawing/2014/main" id="{F82EEAAA-2662-46A1-AE09-421081DC8CA1}"/>
              </a:ext>
            </a:extLst>
          </p:cNvPr>
          <p:cNvGraphicFramePr>
            <a:graphicFrameLocks noGrp="1"/>
          </p:cNvGraphicFramePr>
          <p:nvPr/>
        </p:nvGraphicFramePr>
        <p:xfrm>
          <a:off x="934057" y="994764"/>
          <a:ext cx="10323886" cy="4693905"/>
        </p:xfrm>
        <a:graphic>
          <a:graphicData uri="http://schemas.openxmlformats.org/drawingml/2006/table">
            <a:tbl>
              <a:tblPr/>
              <a:tblGrid>
                <a:gridCol w="1600300">
                  <a:extLst>
                    <a:ext uri="{9D8B030D-6E8A-4147-A177-3AD203B41FA5}">
                      <a16:colId xmlns:a16="http://schemas.microsoft.com/office/drawing/2014/main" val="1105919183"/>
                    </a:ext>
                  </a:extLst>
                </a:gridCol>
                <a:gridCol w="4372303">
                  <a:extLst>
                    <a:ext uri="{9D8B030D-6E8A-4147-A177-3AD203B41FA5}">
                      <a16:colId xmlns:a16="http://schemas.microsoft.com/office/drawing/2014/main" val="1516316086"/>
                    </a:ext>
                  </a:extLst>
                </a:gridCol>
                <a:gridCol w="3510456">
                  <a:extLst>
                    <a:ext uri="{9D8B030D-6E8A-4147-A177-3AD203B41FA5}">
                      <a16:colId xmlns:a16="http://schemas.microsoft.com/office/drawing/2014/main" val="3279499633"/>
                    </a:ext>
                  </a:extLst>
                </a:gridCol>
                <a:gridCol w="840827">
                  <a:extLst>
                    <a:ext uri="{9D8B030D-6E8A-4147-A177-3AD203B41FA5}">
                      <a16:colId xmlns:a16="http://schemas.microsoft.com/office/drawing/2014/main" val="1697439806"/>
                    </a:ext>
                  </a:extLst>
                </a:gridCol>
              </a:tblGrid>
              <a:tr h="270507">
                <a:tc>
                  <a:txBody>
                    <a:bodyPr/>
                    <a:lstStyle/>
                    <a:p>
                      <a:pPr algn="ctr" fontAlgn="ctr"/>
                      <a:r>
                        <a:rPr lang="es-419" sz="1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CÓDIGO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419" sz="1800" b="1" i="0" u="none" strike="noStrike">
                          <a:solidFill>
                            <a:srgbClr val="222A35"/>
                          </a:solidFill>
                          <a:effectLst/>
                          <a:latin typeface="Arial" panose="020B0604020202020204" pitchFamily="34" charset="0"/>
                        </a:rPr>
                        <a:t>ÍTEM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419" sz="1800" b="1" i="0" u="none" strike="noStrike">
                          <a:solidFill>
                            <a:srgbClr val="222A35"/>
                          </a:solidFill>
                          <a:effectLst/>
                          <a:latin typeface="Arial" panose="020B0604020202020204" pitchFamily="34" charset="0"/>
                        </a:rPr>
                        <a:t>VALOR A REDUCIR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419" sz="1800" b="1" i="0" u="none" strike="noStrike">
                          <a:solidFill>
                            <a:srgbClr val="222A35"/>
                          </a:solidFill>
                          <a:effectLst/>
                          <a:latin typeface="Arial" panose="020B0604020202020204" pitchFamily="34" charset="0"/>
                        </a:rPr>
                        <a:t>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60550325"/>
                  </a:ext>
                </a:extLst>
              </a:tr>
              <a:tr h="270507">
                <a:tc>
                  <a:txBody>
                    <a:bodyPr/>
                    <a:lstStyle/>
                    <a:p>
                      <a:pPr algn="ctr" fontAlgn="ctr"/>
                      <a:r>
                        <a:rPr lang="es-419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22B3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419" sz="18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APROPIACIÓN INICIAL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22B3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419" sz="18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 $                 2,006,063,474,000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22B3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419" sz="1800" b="0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22B3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69836770"/>
                  </a:ext>
                </a:extLst>
              </a:tr>
              <a:tr h="811523">
                <a:tc>
                  <a:txBody>
                    <a:bodyPr/>
                    <a:lstStyle/>
                    <a:p>
                      <a:pPr algn="ctr" fontAlgn="ctr"/>
                      <a:r>
                        <a:rPr lang="es-419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7761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419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(-) INFRAES PARA ESPACIO PÚBLICO Y ÁREAS VERDES DE LA CIUDAD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419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$                      56,955,147,753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419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2,84%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47182851"/>
                  </a:ext>
                </a:extLst>
              </a:tr>
              <a:tr h="811523">
                <a:tc>
                  <a:txBody>
                    <a:bodyPr/>
                    <a:lstStyle/>
                    <a:p>
                      <a:pPr algn="ctr" fontAlgn="ctr"/>
                      <a:r>
                        <a:rPr lang="es-419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7763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419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(-)CONSTRUCCIÓN DE VÍAS Y CICLOINFRAESTRUCTURA PARA LA MOVILIDAD SOSTENIBLE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419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$                            586,792,247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419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0,03%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61526553"/>
                  </a:ext>
                </a:extLst>
              </a:tr>
              <a:tr h="811523">
                <a:tc>
                  <a:txBody>
                    <a:bodyPr/>
                    <a:lstStyle/>
                    <a:p>
                      <a:pPr algn="ctr" fontAlgn="ctr"/>
                      <a:r>
                        <a:rPr lang="es-419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7779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419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(-) CONSERVACIÓN DE VÍAS Y CICLOINFRAESTRUCTURA PARA LA MOVILIDAD SOSTENIBLE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419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$                      63,731,060,000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419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3,18%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94318539"/>
                  </a:ext>
                </a:extLst>
              </a:tr>
              <a:tr h="1082032">
                <a:tc>
                  <a:txBody>
                    <a:bodyPr/>
                    <a:lstStyle/>
                    <a:p>
                      <a:pPr algn="ctr" fontAlgn="ctr"/>
                      <a:r>
                        <a:rPr lang="es-419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7782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419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(-) INFRAESTRUCTURA PARA EL SISTEMA INTEGRADO DE TRANSPORTE PÚBLICO SOSTENIBLE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419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$                      11,277,000,000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419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0,56%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12778216"/>
                  </a:ext>
                </a:extLst>
              </a:tr>
              <a:tr h="270507">
                <a:tc>
                  <a:txBody>
                    <a:bodyPr/>
                    <a:lstStyle/>
                    <a:p>
                      <a:pPr algn="ctr" fontAlgn="ctr"/>
                      <a:r>
                        <a:rPr lang="es-419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419" sz="1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Total Reducción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419" sz="1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$                    132,550,000,000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419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6,61%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76419916"/>
                  </a:ext>
                </a:extLst>
              </a:tr>
              <a:tr h="270507">
                <a:tc>
                  <a:txBody>
                    <a:bodyPr/>
                    <a:lstStyle/>
                    <a:p>
                      <a:pPr algn="ctr" fontAlgn="ctr"/>
                      <a:r>
                        <a:rPr lang="es-419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419" sz="18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APROPIACIÓN FINAL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22A35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419" sz="18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 $                 1,873,513,474,000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22A3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419" sz="1800" b="0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22A3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88972154"/>
                  </a:ext>
                </a:extLst>
              </a:tr>
            </a:tbl>
          </a:graphicData>
        </a:graphic>
      </p:graphicFrame>
      <p:sp>
        <p:nvSpPr>
          <p:cNvPr id="2" name="CuadroTexto 1"/>
          <p:cNvSpPr txBox="1"/>
          <p:nvPr/>
        </p:nvSpPr>
        <p:spPr>
          <a:xfrm>
            <a:off x="568432" y="5902765"/>
            <a:ext cx="46350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Reducción presupuestal solicitada por la SDH, de la fuente Gestión de Activos</a:t>
            </a:r>
          </a:p>
        </p:txBody>
      </p:sp>
    </p:spTree>
    <p:extLst>
      <p:ext uri="{BB962C8B-B14F-4D97-AF65-F5344CB8AC3E}">
        <p14:creationId xmlns:p14="http://schemas.microsoft.com/office/powerpoint/2010/main" val="2307594286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3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FUENTE PRESENTACION INSTITUCIONAL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Insurance Plan by Slidesgo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00D6C0"/>
      </a:accent1>
      <a:accent2>
        <a:srgbClr val="073763"/>
      </a:accent2>
      <a:accent3>
        <a:srgbClr val="0B5394"/>
      </a:accent3>
      <a:accent4>
        <a:srgbClr val="3D85C6"/>
      </a:accent4>
      <a:accent5>
        <a:srgbClr val="008275"/>
      </a:accent5>
      <a:accent6>
        <a:srgbClr val="00AE9D"/>
      </a:accent6>
      <a:hlink>
        <a:srgbClr val="073763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15477</TotalTime>
  <Words>2477</Words>
  <Application>Microsoft Macintosh PowerPoint</Application>
  <PresentationFormat>Panorámica</PresentationFormat>
  <Paragraphs>770</Paragraphs>
  <Slides>35</Slides>
  <Notes>11</Notes>
  <HiddenSlides>0</HiddenSlides>
  <MMClips>0</MMClips>
  <ScaleCrop>false</ScaleCrop>
  <HeadingPairs>
    <vt:vector size="8" baseType="variant">
      <vt:variant>
        <vt:lpstr>Fuentes usadas</vt:lpstr>
      </vt:variant>
      <vt:variant>
        <vt:i4>9</vt:i4>
      </vt:variant>
      <vt:variant>
        <vt:lpstr>Tema</vt:lpstr>
      </vt:variant>
      <vt:variant>
        <vt:i4>4</vt:i4>
      </vt:variant>
      <vt:variant>
        <vt:lpstr>Servidores OLE incrustados</vt:lpstr>
      </vt:variant>
      <vt:variant>
        <vt:i4>1</vt:i4>
      </vt:variant>
      <vt:variant>
        <vt:lpstr>Títulos de diapositiva</vt:lpstr>
      </vt:variant>
      <vt:variant>
        <vt:i4>35</vt:i4>
      </vt:variant>
    </vt:vector>
  </HeadingPairs>
  <TitlesOfParts>
    <vt:vector size="49" baseType="lpstr">
      <vt:lpstr>Arial</vt:lpstr>
      <vt:lpstr>Arial Black</vt:lpstr>
      <vt:lpstr>Calibri</vt:lpstr>
      <vt:lpstr>Calibri Light</vt:lpstr>
      <vt:lpstr>Century Gothic</vt:lpstr>
      <vt:lpstr>Fira Sans Extra Condensed Medium</vt:lpstr>
      <vt:lpstr>Franklin Gothic Medium</vt:lpstr>
      <vt:lpstr>Roboto Slab</vt:lpstr>
      <vt:lpstr>Tahoma</vt:lpstr>
      <vt:lpstr>Tema de Office</vt:lpstr>
      <vt:lpstr>3_Tema de Office</vt:lpstr>
      <vt:lpstr>2_Tema de Office</vt:lpstr>
      <vt:lpstr>Insurance Plan by Slidesgo</vt:lpstr>
      <vt:lpstr>Worksheet</vt:lpstr>
      <vt:lpstr>Presentación de PowerPoint</vt:lpstr>
      <vt:lpstr>Presentación de PowerPoint</vt:lpstr>
      <vt:lpstr>Presentación de PowerPoint</vt:lpstr>
      <vt:lpstr>Presentación de PowerPoint</vt:lpstr>
      <vt:lpstr>Por proyectos de inversión – Unidad 1</vt:lpstr>
      <vt:lpstr>Por proyectos de inversión – Unidad 2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Con Reducción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Por proyectos de inversión EMB</vt:lpstr>
      <vt:lpstr>Presentación de PowerPoint</vt:lpstr>
      <vt:lpstr>Ejecución presupuestal de ingresos</vt:lpstr>
      <vt:lpstr>Ejecución presupuestal de gastos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Secretaria Distrital de Movilidad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Comisión de Personal Enero 2020</dc:title>
  <dc:creator>Diana Lizeth Mora Vargas</dc:creator>
  <cp:lastModifiedBy>Microsoft Office User</cp:lastModifiedBy>
  <cp:revision>436</cp:revision>
  <cp:lastPrinted>2020-01-23T21:14:44Z</cp:lastPrinted>
  <dcterms:created xsi:type="dcterms:W3CDTF">2020-01-22T11:26:47Z</dcterms:created>
  <dcterms:modified xsi:type="dcterms:W3CDTF">2021-05-31T16:35:39Z</dcterms:modified>
</cp:coreProperties>
</file>