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 id="2147483672" r:id="rId3"/>
    <p:sldMasterId id="2147483675" r:id="rId4"/>
    <p:sldMasterId id="2147483687" r:id="rId5"/>
  </p:sldMasterIdLst>
  <p:notesMasterIdLst>
    <p:notesMasterId r:id="rId77"/>
  </p:notesMasterIdLst>
  <p:sldIdLst>
    <p:sldId id="256" r:id="rId6"/>
    <p:sldId id="260" r:id="rId7"/>
    <p:sldId id="305" r:id="rId8"/>
    <p:sldId id="306" r:id="rId9"/>
    <p:sldId id="307" r:id="rId10"/>
    <p:sldId id="308" r:id="rId11"/>
    <p:sldId id="309" r:id="rId12"/>
    <p:sldId id="310" r:id="rId13"/>
    <p:sldId id="311" r:id="rId14"/>
    <p:sldId id="312" r:id="rId15"/>
    <p:sldId id="313" r:id="rId16"/>
    <p:sldId id="314" r:id="rId17"/>
    <p:sldId id="315"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17" r:id="rId42"/>
    <p:sldId id="318" r:id="rId43"/>
    <p:sldId id="319" r:id="rId44"/>
    <p:sldId id="320" r:id="rId45"/>
    <p:sldId id="321" r:id="rId46"/>
    <p:sldId id="322" r:id="rId47"/>
    <p:sldId id="323" r:id="rId48"/>
    <p:sldId id="324" r:id="rId49"/>
    <p:sldId id="325" r:id="rId50"/>
    <p:sldId id="326" r:id="rId51"/>
    <p:sldId id="327" r:id="rId52"/>
    <p:sldId id="328" r:id="rId53"/>
    <p:sldId id="329" r:id="rId54"/>
    <p:sldId id="330" r:id="rId55"/>
    <p:sldId id="331" r:id="rId56"/>
    <p:sldId id="332" r:id="rId57"/>
    <p:sldId id="333" r:id="rId58"/>
    <p:sldId id="334" r:id="rId59"/>
    <p:sldId id="335" r:id="rId60"/>
    <p:sldId id="336" r:id="rId61"/>
    <p:sldId id="337" r:id="rId62"/>
    <p:sldId id="338" r:id="rId63"/>
    <p:sldId id="339" r:id="rId64"/>
    <p:sldId id="340" r:id="rId65"/>
    <p:sldId id="341" r:id="rId66"/>
    <p:sldId id="342" r:id="rId67"/>
    <p:sldId id="343" r:id="rId68"/>
    <p:sldId id="344" r:id="rId69"/>
    <p:sldId id="345" r:id="rId70"/>
    <p:sldId id="346" r:id="rId71"/>
    <p:sldId id="347" r:id="rId72"/>
    <p:sldId id="348" r:id="rId73"/>
    <p:sldId id="349" r:id="rId74"/>
    <p:sldId id="350" r:id="rId75"/>
    <p:sldId id="281" r:id="rId7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D000"/>
    <a:srgbClr val="4C531E"/>
    <a:srgbClr val="C8D423"/>
    <a:srgbClr val="879225"/>
    <a:srgbClr val="FFB718"/>
    <a:srgbClr val="E2C200"/>
    <a:srgbClr val="E2B40B"/>
    <a:srgbClr val="E2D200"/>
    <a:srgbClr val="E20202"/>
    <a:srgbClr val="EB02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9" autoAdjust="0"/>
    <p:restoredTop sz="92945" autoAdjust="0"/>
  </p:normalViewPr>
  <p:slideViewPr>
    <p:cSldViewPr snapToGrid="0">
      <p:cViewPr varScale="1">
        <p:scale>
          <a:sx n="64" d="100"/>
          <a:sy n="64" d="100"/>
        </p:scale>
        <p:origin x="764" y="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37"/>
    </mc:Choice>
    <mc:Fallback>
      <c:style val="37"/>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Hoja1!$B$1</c:f>
              <c:strCache>
                <c:ptCount val="1"/>
                <c:pt idx="0">
                  <c:v>No. de veces que se repite el proceso FRECUENCIA</c:v>
                </c:pt>
              </c:strCache>
            </c:strRef>
          </c:tx>
          <c:invertIfNegative val="0"/>
          <c:dPt>
            <c:idx val="1"/>
            <c:invertIfNegative val="0"/>
            <c:bubble3D val="0"/>
            <c:spPr>
              <a:solidFill>
                <a:srgbClr val="C00000"/>
              </a:solidFill>
            </c:spPr>
            <c:extLst>
              <c:ext xmlns:c16="http://schemas.microsoft.com/office/drawing/2014/chart" uri="{C3380CC4-5D6E-409C-BE32-E72D297353CC}">
                <c16:uniqueId val="{00000000-F443-4960-8C32-8D3B44D51AF3}"/>
              </c:ext>
            </c:extLst>
          </c:dPt>
          <c:dPt>
            <c:idx val="5"/>
            <c:invertIfNegative val="0"/>
            <c:bubble3D val="0"/>
            <c:spPr>
              <a:solidFill>
                <a:srgbClr val="C00000"/>
              </a:solidFill>
            </c:spPr>
            <c:extLst>
              <c:ext xmlns:c16="http://schemas.microsoft.com/office/drawing/2014/chart" uri="{C3380CC4-5D6E-409C-BE32-E72D297353CC}">
                <c16:uniqueId val="{00000001-F443-4960-8C32-8D3B44D51AF3}"/>
              </c:ext>
            </c:extLst>
          </c:dPt>
          <c:dPt>
            <c:idx val="6"/>
            <c:invertIfNegative val="0"/>
            <c:bubble3D val="0"/>
            <c:spPr>
              <a:solidFill>
                <a:srgbClr val="C00000"/>
              </a:solidFill>
            </c:spPr>
            <c:extLst>
              <c:ext xmlns:c16="http://schemas.microsoft.com/office/drawing/2014/chart" uri="{C3380CC4-5D6E-409C-BE32-E72D297353CC}">
                <c16:uniqueId val="{00000002-F443-4960-8C32-8D3B44D51AF3}"/>
              </c:ext>
            </c:extLst>
          </c:dPt>
          <c:dPt>
            <c:idx val="7"/>
            <c:invertIfNegative val="0"/>
            <c:bubble3D val="0"/>
            <c:spPr>
              <a:solidFill>
                <a:srgbClr val="C00000"/>
              </a:solidFill>
            </c:spPr>
            <c:extLst>
              <c:ext xmlns:c16="http://schemas.microsoft.com/office/drawing/2014/chart" uri="{C3380CC4-5D6E-409C-BE32-E72D297353CC}">
                <c16:uniqueId val="{00000003-F443-4960-8C32-8D3B44D51AF3}"/>
              </c:ext>
            </c:extLst>
          </c:dPt>
          <c:dPt>
            <c:idx val="8"/>
            <c:invertIfNegative val="0"/>
            <c:bubble3D val="0"/>
            <c:spPr>
              <a:solidFill>
                <a:srgbClr val="C00000"/>
              </a:solidFill>
            </c:spPr>
            <c:extLst>
              <c:ext xmlns:c16="http://schemas.microsoft.com/office/drawing/2014/chart" uri="{C3380CC4-5D6E-409C-BE32-E72D297353CC}">
                <c16:uniqueId val="{00000004-F443-4960-8C32-8D3B44D51AF3}"/>
              </c:ext>
            </c:extLst>
          </c:dPt>
          <c:dPt>
            <c:idx val="10"/>
            <c:invertIfNegative val="0"/>
            <c:bubble3D val="0"/>
            <c:spPr>
              <a:solidFill>
                <a:srgbClr val="C00000"/>
              </a:solidFill>
            </c:spPr>
            <c:extLst>
              <c:ext xmlns:c16="http://schemas.microsoft.com/office/drawing/2014/chart" uri="{C3380CC4-5D6E-409C-BE32-E72D297353CC}">
                <c16:uniqueId val="{00000005-F443-4960-8C32-8D3B44D51AF3}"/>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Hoja1!$A$2:$A$21</c:f>
              <c:strCache>
                <c:ptCount val="11"/>
                <c:pt idx="0">
                  <c:v>FALLA EN EL SERVICIO POR MAL ESTADO EN LA VÍA Y/O SEMAFORIZACIÓN</c:v>
                </c:pt>
                <c:pt idx="1">
                  <c:v>TRÁMITE CONTRAVENCIONAL </c:v>
                </c:pt>
                <c:pt idx="2">
                  <c:v>FALLA EN EL SERVICIO POR OTRO OPERADOR (TRANSPORTE PÚBLICO Y/O GRÚAS)</c:v>
                </c:pt>
                <c:pt idx="3">
                  <c:v>FALLA EN EL SERVICIO POR TRASPASO - CANCELACIÓN DE MATRICULA Y/O TARJETA DE OPERACIÓN DEL VEHÍCULO</c:v>
                </c:pt>
                <c:pt idx="4">
                  <c:v>FALLA EN EL SERVICIO POR TRASPASO - CANCELACIÓN DE MATRICULA Y/O TARJETA DE OPERACIÓN DEL VEHÍCULO</c:v>
                </c:pt>
                <c:pt idx="5">
                  <c:v>CONTRATO REALIDAD</c:v>
                </c:pt>
                <c:pt idx="6">
                  <c:v>TRÁMITE CONTRAVENCIONAL </c:v>
                </c:pt>
                <c:pt idx="7">
                  <c:v>LIQUIDACIÓN CONTRACTUAL POR VÍA JUDICIAL</c:v>
                </c:pt>
                <c:pt idx="8">
                  <c:v>NULIDAD DEL SILENCIO ADMINISTRATIVO CONTRA RESOLUCIÓN</c:v>
                </c:pt>
                <c:pt idx="9">
                  <c:v>FALLA EN EL SERVICIO POR TRASPASO - CANCELACIÓN DE MATRICULA Y/O TARJETA DE OPERACIÓN DEL VEHÍCULO</c:v>
                </c:pt>
                <c:pt idx="10">
                  <c:v>NULIDAD DE RESOLUCIÓN POR DESVINCULACION</c:v>
                </c:pt>
              </c:strCache>
            </c:strRef>
          </c:cat>
          <c:val>
            <c:numRef>
              <c:f>Hoja1!$B$2:$B$21</c:f>
              <c:numCache>
                <c:formatCode>General</c:formatCode>
                <c:ptCount val="11"/>
                <c:pt idx="0">
                  <c:v>53</c:v>
                </c:pt>
                <c:pt idx="1">
                  <c:v>33</c:v>
                </c:pt>
                <c:pt idx="2">
                  <c:v>32</c:v>
                </c:pt>
                <c:pt idx="3">
                  <c:v>22</c:v>
                </c:pt>
                <c:pt idx="4">
                  <c:v>13</c:v>
                </c:pt>
                <c:pt idx="5">
                  <c:v>15</c:v>
                </c:pt>
                <c:pt idx="6">
                  <c:v>12</c:v>
                </c:pt>
                <c:pt idx="7">
                  <c:v>8</c:v>
                </c:pt>
                <c:pt idx="8">
                  <c:v>7</c:v>
                </c:pt>
                <c:pt idx="9">
                  <c:v>5</c:v>
                </c:pt>
                <c:pt idx="10">
                  <c:v>5</c:v>
                </c:pt>
              </c:numCache>
            </c:numRef>
          </c:val>
          <c:extLst>
            <c:ext xmlns:c16="http://schemas.microsoft.com/office/drawing/2014/chart" uri="{C3380CC4-5D6E-409C-BE32-E72D297353CC}">
              <c16:uniqueId val="{00000000-30D2-4C5D-88D4-6FFD4B2AFF52}"/>
            </c:ext>
          </c:extLst>
        </c:ser>
        <c:dLbls>
          <c:showLegendKey val="0"/>
          <c:showVal val="0"/>
          <c:showCatName val="0"/>
          <c:showSerName val="0"/>
          <c:showPercent val="0"/>
          <c:showBubbleSize val="0"/>
        </c:dLbls>
        <c:gapWidth val="150"/>
        <c:shape val="box"/>
        <c:axId val="2040366856"/>
        <c:axId val="2085213144"/>
        <c:axId val="0"/>
      </c:bar3DChart>
      <c:catAx>
        <c:axId val="2040366856"/>
        <c:scaling>
          <c:orientation val="minMax"/>
        </c:scaling>
        <c:delete val="0"/>
        <c:axPos val="b"/>
        <c:numFmt formatCode="General" sourceLinked="0"/>
        <c:majorTickMark val="out"/>
        <c:minorTickMark val="none"/>
        <c:tickLblPos val="nextTo"/>
        <c:txPr>
          <a:bodyPr/>
          <a:lstStyle/>
          <a:p>
            <a:pPr>
              <a:defRPr sz="1000" b="1"/>
            </a:pPr>
            <a:endParaRPr lang="es-CO"/>
          </a:p>
        </c:txPr>
        <c:crossAx val="2085213144"/>
        <c:crosses val="autoZero"/>
        <c:auto val="1"/>
        <c:lblAlgn val="ctr"/>
        <c:lblOffset val="100"/>
        <c:noMultiLvlLbl val="0"/>
      </c:catAx>
      <c:valAx>
        <c:axId val="2085213144"/>
        <c:scaling>
          <c:orientation val="minMax"/>
        </c:scaling>
        <c:delete val="0"/>
        <c:axPos val="l"/>
        <c:majorGridlines/>
        <c:numFmt formatCode="General" sourceLinked="1"/>
        <c:majorTickMark val="out"/>
        <c:minorTickMark val="none"/>
        <c:tickLblPos val="nextTo"/>
        <c:crossAx val="2040366856"/>
        <c:crosses val="autoZero"/>
        <c:crossBetween val="between"/>
      </c:valAx>
    </c:plotArea>
    <c:plotVisOnly val="1"/>
    <c:dispBlanksAs val="gap"/>
    <c:showDLblsOverMax val="0"/>
  </c:chart>
  <c:txPr>
    <a:bodyPr/>
    <a:lstStyle/>
    <a:p>
      <a:pPr>
        <a:defRPr sz="1800"/>
      </a:pPr>
      <a:endParaRPr lang="es-CO"/>
    </a:p>
  </c:txPr>
  <c:externalData r:id="rId1">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22.png"/></Relationships>
</file>

<file path=ppt/diagrams/_rels/drawing1.xml.rels><?xml version="1.0" encoding="UTF-8" standalone="yes"?>
<Relationships xmlns="http://schemas.openxmlformats.org/package/2006/relationships"><Relationship Id="rId1"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13D203-02B0-49F9-9C40-3E13AE51922C}"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s-CO"/>
        </a:p>
      </dgm:t>
    </dgm:pt>
    <dgm:pt modelId="{866A4F98-7BDA-44DB-8610-C2D7A88EE5AC}">
      <dgm:prSet custT="1"/>
      <dgm:spPr/>
      <dgm:t>
        <a:bodyPr/>
        <a:lstStyle/>
        <a:p>
          <a:r>
            <a:rPr lang="es-CO" sz="4400" b="1" dirty="0"/>
            <a:t>POLÍTICA DE PREVENCIÓN APROBADA POR LA UMV</a:t>
          </a:r>
          <a:endParaRPr lang="es-CO" sz="4400" dirty="0"/>
        </a:p>
      </dgm:t>
    </dgm:pt>
    <dgm:pt modelId="{06663854-8048-407C-845A-4A8EAB8B124D}" type="parTrans" cxnId="{9DE4FF11-3BEF-47E5-B62F-4671D2611FF9}">
      <dgm:prSet/>
      <dgm:spPr/>
      <dgm:t>
        <a:bodyPr/>
        <a:lstStyle/>
        <a:p>
          <a:endParaRPr lang="es-CO"/>
        </a:p>
      </dgm:t>
    </dgm:pt>
    <dgm:pt modelId="{0A2E75A3-2F03-43EF-A7BE-E5BF4604D05E}" type="sibTrans" cxnId="{9DE4FF11-3BEF-47E5-B62F-4671D2611FF9}">
      <dgm:prSet/>
      <dgm:spPr/>
      <dgm:t>
        <a:bodyPr/>
        <a:lstStyle/>
        <a:p>
          <a:endParaRPr lang="es-CO"/>
        </a:p>
      </dgm:t>
    </dgm:pt>
    <dgm:pt modelId="{A28534A6-20BF-410C-852B-79B54C589AB9}" type="pres">
      <dgm:prSet presAssocID="{B913D203-02B0-49F9-9C40-3E13AE51922C}" presName="linearFlow" presStyleCnt="0">
        <dgm:presLayoutVars>
          <dgm:dir/>
          <dgm:resizeHandles val="exact"/>
        </dgm:presLayoutVars>
      </dgm:prSet>
      <dgm:spPr/>
      <dgm:t>
        <a:bodyPr/>
        <a:lstStyle/>
        <a:p>
          <a:endParaRPr lang="es-ES"/>
        </a:p>
      </dgm:t>
    </dgm:pt>
    <dgm:pt modelId="{586C3ADD-F462-476D-AC7A-5BC4083C27CE}" type="pres">
      <dgm:prSet presAssocID="{866A4F98-7BDA-44DB-8610-C2D7A88EE5AC}" presName="composite" presStyleCnt="0"/>
      <dgm:spPr/>
    </dgm:pt>
    <dgm:pt modelId="{4DF78EB1-2DBC-4B18-9CEF-D94B110CD1F3}" type="pres">
      <dgm:prSet presAssocID="{866A4F98-7BDA-44DB-8610-C2D7A88EE5AC}" presName="imgShp" presStyleLbl="fgImgPlace1" presStyleIdx="0" presStyleCnt="1" custScaleX="115715" custScaleY="111518"/>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s-ES"/>
        </a:p>
      </dgm:t>
    </dgm:pt>
    <dgm:pt modelId="{502FF519-78D9-482F-8509-18D9133470BF}" type="pres">
      <dgm:prSet presAssocID="{866A4F98-7BDA-44DB-8610-C2D7A88EE5AC}" presName="txShp" presStyleLbl="node1" presStyleIdx="0" presStyleCnt="1" custScaleX="110354" custScaleY="129345">
        <dgm:presLayoutVars>
          <dgm:bulletEnabled val="1"/>
        </dgm:presLayoutVars>
      </dgm:prSet>
      <dgm:spPr/>
      <dgm:t>
        <a:bodyPr/>
        <a:lstStyle/>
        <a:p>
          <a:endParaRPr lang="es-ES"/>
        </a:p>
      </dgm:t>
    </dgm:pt>
  </dgm:ptLst>
  <dgm:cxnLst>
    <dgm:cxn modelId="{7FCF0EA7-4335-4B53-BCA0-4D2420EA7BA5}" type="presOf" srcId="{B913D203-02B0-49F9-9C40-3E13AE51922C}" destId="{A28534A6-20BF-410C-852B-79B54C589AB9}" srcOrd="0" destOrd="0" presId="urn:microsoft.com/office/officeart/2005/8/layout/vList3"/>
    <dgm:cxn modelId="{9DE4FF11-3BEF-47E5-B62F-4671D2611FF9}" srcId="{B913D203-02B0-49F9-9C40-3E13AE51922C}" destId="{866A4F98-7BDA-44DB-8610-C2D7A88EE5AC}" srcOrd="0" destOrd="0" parTransId="{06663854-8048-407C-845A-4A8EAB8B124D}" sibTransId="{0A2E75A3-2F03-43EF-A7BE-E5BF4604D05E}"/>
    <dgm:cxn modelId="{B517344B-DB80-4B4A-965D-6685A90476BF}" type="presOf" srcId="{866A4F98-7BDA-44DB-8610-C2D7A88EE5AC}" destId="{502FF519-78D9-482F-8509-18D9133470BF}" srcOrd="0" destOrd="0" presId="urn:microsoft.com/office/officeart/2005/8/layout/vList3"/>
    <dgm:cxn modelId="{B597C91F-62A8-4069-9662-FF44C22E8934}" type="presParOf" srcId="{A28534A6-20BF-410C-852B-79B54C589AB9}" destId="{586C3ADD-F462-476D-AC7A-5BC4083C27CE}" srcOrd="0" destOrd="0" presId="urn:microsoft.com/office/officeart/2005/8/layout/vList3"/>
    <dgm:cxn modelId="{F53D5F23-5EF9-41F8-A832-136867745D40}" type="presParOf" srcId="{586C3ADD-F462-476D-AC7A-5BC4083C27CE}" destId="{4DF78EB1-2DBC-4B18-9CEF-D94B110CD1F3}" srcOrd="0" destOrd="0" presId="urn:microsoft.com/office/officeart/2005/8/layout/vList3"/>
    <dgm:cxn modelId="{29A3329F-54A2-4691-BAC2-B9B268FFA1D1}" type="presParOf" srcId="{586C3ADD-F462-476D-AC7A-5BC4083C27CE}" destId="{502FF519-78D9-482F-8509-18D9133470BF}"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1E0D2CF-CCFE-4D14-A670-748B6A5C315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660387EC-78F5-4E9E-BDBD-24BEF718126C}">
      <dgm:prSet phldrT="[Texto]" custT="1"/>
      <dgm:spPr/>
      <dgm:t>
        <a:bodyPr/>
        <a:lstStyle/>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066800">
            <a:lnSpc>
              <a:spcPct val="90000"/>
            </a:lnSpc>
            <a:spcBef>
              <a:spcPct val="0"/>
            </a:spcBef>
            <a:spcAft>
              <a:spcPct val="35000"/>
            </a:spcAft>
            <a:buFont typeface="Arial" panose="020B0604020202020204" pitchFamily="34" charset="0"/>
            <a:buNone/>
          </a:pPr>
          <a:r>
            <a:rPr lang="es-ES_tradnl" sz="2400" b="1" kern="1200" dirty="0">
              <a:solidFill>
                <a:srgbClr val="00B0F0"/>
              </a:solidFill>
              <a:latin typeface="Calibri" panose="020F0502020204030204"/>
              <a:ea typeface="+mn-ea"/>
              <a:cs typeface="+mn-cs"/>
            </a:rPr>
            <a:t>Política en materia de conflicto de intereses</a:t>
          </a:r>
          <a:endParaRPr lang="es-CO" sz="2400" b="1" kern="1200" dirty="0">
            <a:solidFill>
              <a:srgbClr val="00B0F0"/>
            </a:solidFill>
            <a:latin typeface="Calibri" panose="020F0502020204030204"/>
            <a:ea typeface="+mn-ea"/>
            <a:cs typeface="+mn-cs"/>
          </a:endParaRPr>
        </a:p>
      </dgm:t>
    </dgm:pt>
    <dgm:pt modelId="{77D4047F-D4D6-4E40-97BF-E52ED7EA5F23}" type="parTrans" cxnId="{9ADA7D15-C8D6-4243-8790-E3029E104951}">
      <dgm:prSet/>
      <dgm:spPr/>
      <dgm:t>
        <a:bodyPr/>
        <a:lstStyle/>
        <a:p>
          <a:endParaRPr lang="es-CO"/>
        </a:p>
      </dgm:t>
    </dgm:pt>
    <dgm:pt modelId="{349457DE-729B-4829-89A6-F5B247AEBC57}" type="sibTrans" cxnId="{9ADA7D15-C8D6-4243-8790-E3029E104951}">
      <dgm:prSet/>
      <dgm:spPr/>
      <dgm:t>
        <a:bodyPr/>
        <a:lstStyle/>
        <a:p>
          <a:endParaRPr lang="es-CO"/>
        </a:p>
      </dgm:t>
    </dgm:pt>
    <dgm:pt modelId="{1C9B69F6-EDDF-4162-A57E-A3A1188565C8}">
      <dgm:prSet phldrT="[Texto]" custT="1"/>
      <dgm:spPr/>
      <dgm:t>
        <a:bodyPr/>
        <a:lstStyle/>
        <a:p>
          <a:pPr algn="just"/>
          <a:r>
            <a:rPr lang="es-ES_tradnl" sz="1600" dirty="0"/>
            <a:t>La Empresa Metro de Bogotá proporcionará la información necesaria y los procedimientos que les permitan a sus administradores, servidores públicos y colaboradores, conocer, prevenir y gestionar de manera oportuna los posibles conflictos de interés que puedan presentarse con ocasión del ejercicio de sus funciones. </a:t>
          </a:r>
          <a:endParaRPr lang="es-CO" sz="1600" dirty="0"/>
        </a:p>
      </dgm:t>
    </dgm:pt>
    <dgm:pt modelId="{38F0A04D-BB79-4F69-9F61-E558DB3723E3}" type="parTrans" cxnId="{3CE6D4D4-57E7-401A-96ED-2E6F0B633CD0}">
      <dgm:prSet/>
      <dgm:spPr/>
      <dgm:t>
        <a:bodyPr/>
        <a:lstStyle/>
        <a:p>
          <a:endParaRPr lang="es-CO"/>
        </a:p>
      </dgm:t>
    </dgm:pt>
    <dgm:pt modelId="{EA4D0B9D-2A65-4804-B9AB-15951F5E0811}" type="sibTrans" cxnId="{3CE6D4D4-57E7-401A-96ED-2E6F0B633CD0}">
      <dgm:prSet/>
      <dgm:spPr/>
      <dgm:t>
        <a:bodyPr/>
        <a:lstStyle/>
        <a:p>
          <a:endParaRPr lang="es-CO"/>
        </a:p>
      </dgm:t>
    </dgm:pt>
    <dgm:pt modelId="{26262663-5616-4DD8-8314-D7FC74EE8FC0}">
      <dgm:prSet phldrT="[Texto]" custT="1"/>
      <dgm:spPr/>
      <dgm:t>
        <a:bodyPr/>
        <a:lstStyle/>
        <a:p>
          <a:pPr algn="just"/>
          <a:r>
            <a:rPr lang="es-ES_tradnl" sz="1600" dirty="0"/>
            <a:t>Se establecieron los siguientes formatos: (i) Declaración de intereses privados de la Empresa Metro De Bogotá S.A. Código: GL-FR-007 y, (</a:t>
          </a:r>
          <a:r>
            <a:rPr lang="es-ES_tradnl" sz="1600" dirty="0" err="1"/>
            <a:t>ii</a:t>
          </a:r>
          <a:r>
            <a:rPr lang="es-ES_tradnl" sz="1600" dirty="0"/>
            <a:t>) Declaración de conflicto de interés de la Empresa Metro De Bogotá - Código: GL-FR-006</a:t>
          </a:r>
          <a:endParaRPr lang="es-CO" sz="1600" dirty="0"/>
        </a:p>
      </dgm:t>
    </dgm:pt>
    <dgm:pt modelId="{86394050-B05A-4CB1-B026-1CBE19609234}" type="parTrans" cxnId="{8B7A7D92-517B-40CC-B56D-13AA0B1C36F4}">
      <dgm:prSet/>
      <dgm:spPr/>
      <dgm:t>
        <a:bodyPr/>
        <a:lstStyle/>
        <a:p>
          <a:endParaRPr lang="es-CO"/>
        </a:p>
      </dgm:t>
    </dgm:pt>
    <dgm:pt modelId="{662147D0-3BE7-407F-9E26-6A4AC910C6A5}" type="sibTrans" cxnId="{8B7A7D92-517B-40CC-B56D-13AA0B1C36F4}">
      <dgm:prSet/>
      <dgm:spPr/>
      <dgm:t>
        <a:bodyPr/>
        <a:lstStyle/>
        <a:p>
          <a:endParaRPr lang="es-CO"/>
        </a:p>
      </dgm:t>
    </dgm:pt>
    <dgm:pt modelId="{D1ABE860-68D0-4091-A8ED-46CD1CE75D21}">
      <dgm:prSet phldrT="[Texto]" custT="1"/>
      <dgm:spPr/>
      <dgm:t>
        <a:bodyPr/>
        <a:lstStyle/>
        <a:p>
          <a:pPr algn="just"/>
          <a:endParaRPr lang="es-CO" sz="1600" kern="1200" dirty="0">
            <a:solidFill>
              <a:prstClr val="black">
                <a:hueOff val="0"/>
                <a:satOff val="0"/>
                <a:lumOff val="0"/>
                <a:alphaOff val="0"/>
              </a:prstClr>
            </a:solidFill>
            <a:latin typeface="Calibri" panose="020F0502020204030204"/>
            <a:ea typeface="+mn-ea"/>
            <a:cs typeface="+mn-cs"/>
          </a:endParaRPr>
        </a:p>
      </dgm:t>
    </dgm:pt>
    <dgm:pt modelId="{690D990A-A77E-47A5-B81E-1931013CEF3C}" type="parTrans" cxnId="{CE822A96-21C0-4706-926C-CAD898AB75AD}">
      <dgm:prSet/>
      <dgm:spPr/>
      <dgm:t>
        <a:bodyPr/>
        <a:lstStyle/>
        <a:p>
          <a:endParaRPr lang="es-CO"/>
        </a:p>
      </dgm:t>
    </dgm:pt>
    <dgm:pt modelId="{3BA0555E-2DA8-4DEA-9237-408B1D5267BF}" type="sibTrans" cxnId="{CE822A96-21C0-4706-926C-CAD898AB75AD}">
      <dgm:prSet/>
      <dgm:spPr/>
      <dgm:t>
        <a:bodyPr/>
        <a:lstStyle/>
        <a:p>
          <a:endParaRPr lang="es-CO"/>
        </a:p>
      </dgm:t>
    </dgm:pt>
    <dgm:pt modelId="{3AD6EE7A-7373-4FF9-87E6-9BD375E19C97}">
      <dgm:prSet phldrT="[Texto]" custT="1"/>
      <dgm:spPr/>
      <dgm:t>
        <a:bodyPr/>
        <a:lstStyle/>
        <a:p>
          <a:pPr algn="just"/>
          <a:r>
            <a:rPr lang="es-ES_tradnl" sz="1600" dirty="0"/>
            <a:t>Los directivos, servidores públicos y colaboradores de la Empresa Metro de Bogotá S.A.</a:t>
          </a:r>
          <a:r>
            <a:rPr lang="es-ES_tradnl" sz="1600" b="1" dirty="0"/>
            <a:t>,</a:t>
          </a:r>
          <a:r>
            <a:rPr lang="es-ES_tradnl" sz="1600" dirty="0"/>
            <a:t> se encontrarán en una situación de conflicto de interés cuando su integridad y juicio puedan verse influenciados en el desarrollo de sus responsabilidades, por la posibilidad de escoger entre el interés de la empresa, el suyo propio o el de un tercero.</a:t>
          </a:r>
          <a:endParaRPr lang="es-CO" sz="1600" dirty="0"/>
        </a:p>
      </dgm:t>
    </dgm:pt>
    <dgm:pt modelId="{D96368FA-44D2-4BF6-B6FE-DF13F1338E28}" type="parTrans" cxnId="{17175C50-876C-4174-B40C-A47EB7EC55F9}">
      <dgm:prSet/>
      <dgm:spPr/>
      <dgm:t>
        <a:bodyPr/>
        <a:lstStyle/>
        <a:p>
          <a:endParaRPr lang="es-CO"/>
        </a:p>
      </dgm:t>
    </dgm:pt>
    <dgm:pt modelId="{8841DC62-4367-465E-9355-F350CC474454}" type="sibTrans" cxnId="{17175C50-876C-4174-B40C-A47EB7EC55F9}">
      <dgm:prSet/>
      <dgm:spPr/>
      <dgm:t>
        <a:bodyPr/>
        <a:lstStyle/>
        <a:p>
          <a:endParaRPr lang="es-CO"/>
        </a:p>
      </dgm:t>
    </dgm:pt>
    <dgm:pt modelId="{E5369EB7-D2C2-46B9-AABD-DE1BC479AFCF}" type="pres">
      <dgm:prSet presAssocID="{21E0D2CF-CCFE-4D14-A670-748B6A5C315F}" presName="vert0" presStyleCnt="0">
        <dgm:presLayoutVars>
          <dgm:dir/>
          <dgm:animOne val="branch"/>
          <dgm:animLvl val="lvl"/>
        </dgm:presLayoutVars>
      </dgm:prSet>
      <dgm:spPr/>
      <dgm:t>
        <a:bodyPr/>
        <a:lstStyle/>
        <a:p>
          <a:endParaRPr lang="es-ES"/>
        </a:p>
      </dgm:t>
    </dgm:pt>
    <dgm:pt modelId="{E6B7F8C1-A434-494A-AC11-1422F557A369}" type="pres">
      <dgm:prSet presAssocID="{660387EC-78F5-4E9E-BDBD-24BEF718126C}" presName="thickLine" presStyleLbl="alignNode1" presStyleIdx="0" presStyleCnt="2"/>
      <dgm:spPr/>
    </dgm:pt>
    <dgm:pt modelId="{268F0024-3D11-4AC5-B7B7-3C2BAA4882CA}" type="pres">
      <dgm:prSet presAssocID="{660387EC-78F5-4E9E-BDBD-24BEF718126C}" presName="horz1" presStyleCnt="0"/>
      <dgm:spPr/>
    </dgm:pt>
    <dgm:pt modelId="{9603F047-5BBB-42D5-A7E9-870FAC310B42}" type="pres">
      <dgm:prSet presAssocID="{660387EC-78F5-4E9E-BDBD-24BEF718126C}" presName="tx1" presStyleLbl="revTx" presStyleIdx="0" presStyleCnt="5"/>
      <dgm:spPr/>
      <dgm:t>
        <a:bodyPr/>
        <a:lstStyle/>
        <a:p>
          <a:endParaRPr lang="es-ES"/>
        </a:p>
      </dgm:t>
    </dgm:pt>
    <dgm:pt modelId="{683FE705-DE31-4FF5-B152-7585CE2112F4}" type="pres">
      <dgm:prSet presAssocID="{660387EC-78F5-4E9E-BDBD-24BEF718126C}" presName="vert1" presStyleCnt="0"/>
      <dgm:spPr/>
    </dgm:pt>
    <dgm:pt modelId="{54E32BD2-2E03-436B-B166-901BE620DD07}" type="pres">
      <dgm:prSet presAssocID="{3AD6EE7A-7373-4FF9-87E6-9BD375E19C97}" presName="vertSpace2a" presStyleCnt="0"/>
      <dgm:spPr/>
    </dgm:pt>
    <dgm:pt modelId="{F8D2D3FA-5CE5-4987-8B76-BB235B7471A7}" type="pres">
      <dgm:prSet presAssocID="{3AD6EE7A-7373-4FF9-87E6-9BD375E19C97}" presName="horz2" presStyleCnt="0"/>
      <dgm:spPr/>
    </dgm:pt>
    <dgm:pt modelId="{5679B7B5-CC49-4254-8EA1-49E0E36C7E57}" type="pres">
      <dgm:prSet presAssocID="{3AD6EE7A-7373-4FF9-87E6-9BD375E19C97}" presName="horzSpace2" presStyleCnt="0"/>
      <dgm:spPr/>
    </dgm:pt>
    <dgm:pt modelId="{BF8BE2DC-766D-43F5-AC07-5D5C92CB62AE}" type="pres">
      <dgm:prSet presAssocID="{3AD6EE7A-7373-4FF9-87E6-9BD375E19C97}" presName="tx2" presStyleLbl="revTx" presStyleIdx="1" presStyleCnt="5" custScaleY="149292"/>
      <dgm:spPr/>
      <dgm:t>
        <a:bodyPr/>
        <a:lstStyle/>
        <a:p>
          <a:endParaRPr lang="es-ES"/>
        </a:p>
      </dgm:t>
    </dgm:pt>
    <dgm:pt modelId="{0269CEB7-517E-4510-9201-BCAC1DFEC1A8}" type="pres">
      <dgm:prSet presAssocID="{3AD6EE7A-7373-4FF9-87E6-9BD375E19C97}" presName="vert2" presStyleCnt="0"/>
      <dgm:spPr/>
    </dgm:pt>
    <dgm:pt modelId="{0982C29F-F7A8-4621-B1A9-EA473811D469}" type="pres">
      <dgm:prSet presAssocID="{3AD6EE7A-7373-4FF9-87E6-9BD375E19C97}" presName="thinLine2b" presStyleLbl="callout" presStyleIdx="0" presStyleCnt="3"/>
      <dgm:spPr/>
    </dgm:pt>
    <dgm:pt modelId="{A5D2AC50-DA22-4C0E-A154-946A3F9587F7}" type="pres">
      <dgm:prSet presAssocID="{3AD6EE7A-7373-4FF9-87E6-9BD375E19C97}" presName="vertSpace2b" presStyleCnt="0"/>
      <dgm:spPr/>
    </dgm:pt>
    <dgm:pt modelId="{9D63D316-7A34-4CD5-8FBC-39C38A3A39CF}" type="pres">
      <dgm:prSet presAssocID="{1C9B69F6-EDDF-4162-A57E-A3A1188565C8}" presName="horz2" presStyleCnt="0"/>
      <dgm:spPr/>
    </dgm:pt>
    <dgm:pt modelId="{64E6AAFB-248D-457F-8A9E-B8DF4B84E974}" type="pres">
      <dgm:prSet presAssocID="{1C9B69F6-EDDF-4162-A57E-A3A1188565C8}" presName="horzSpace2" presStyleCnt="0"/>
      <dgm:spPr/>
    </dgm:pt>
    <dgm:pt modelId="{039E2855-1645-4A2B-A492-EA00873FA6F7}" type="pres">
      <dgm:prSet presAssocID="{1C9B69F6-EDDF-4162-A57E-A3A1188565C8}" presName="tx2" presStyleLbl="revTx" presStyleIdx="2" presStyleCnt="5" custScaleY="151916"/>
      <dgm:spPr/>
      <dgm:t>
        <a:bodyPr/>
        <a:lstStyle/>
        <a:p>
          <a:endParaRPr lang="es-ES"/>
        </a:p>
      </dgm:t>
    </dgm:pt>
    <dgm:pt modelId="{0C3AC186-B8FB-4B81-977A-B3DE67CF9048}" type="pres">
      <dgm:prSet presAssocID="{1C9B69F6-EDDF-4162-A57E-A3A1188565C8}" presName="vert2" presStyleCnt="0"/>
      <dgm:spPr/>
    </dgm:pt>
    <dgm:pt modelId="{2D1A3A63-C123-4ECB-A171-BDC1E58CA6D4}" type="pres">
      <dgm:prSet presAssocID="{1C9B69F6-EDDF-4162-A57E-A3A1188565C8}" presName="thinLine2b" presStyleLbl="callout" presStyleIdx="1" presStyleCnt="3"/>
      <dgm:spPr/>
    </dgm:pt>
    <dgm:pt modelId="{ABF4F7D5-63FB-4367-9D07-0EDA61D065C8}" type="pres">
      <dgm:prSet presAssocID="{1C9B69F6-EDDF-4162-A57E-A3A1188565C8}" presName="vertSpace2b" presStyleCnt="0"/>
      <dgm:spPr/>
    </dgm:pt>
    <dgm:pt modelId="{64C7BD93-12B6-4647-A891-1B6D5FCB7429}" type="pres">
      <dgm:prSet presAssocID="{26262663-5616-4DD8-8314-D7FC74EE8FC0}" presName="horz2" presStyleCnt="0"/>
      <dgm:spPr/>
    </dgm:pt>
    <dgm:pt modelId="{A11FE628-E05C-453B-9876-3B243159240F}" type="pres">
      <dgm:prSet presAssocID="{26262663-5616-4DD8-8314-D7FC74EE8FC0}" presName="horzSpace2" presStyleCnt="0"/>
      <dgm:spPr/>
    </dgm:pt>
    <dgm:pt modelId="{18E39134-08BB-4CF4-9988-5D1A4A4BA02E}" type="pres">
      <dgm:prSet presAssocID="{26262663-5616-4DD8-8314-D7FC74EE8FC0}" presName="tx2" presStyleLbl="revTx" presStyleIdx="3" presStyleCnt="5" custLinFactNeighborX="716" custLinFactNeighborY="2213"/>
      <dgm:spPr/>
      <dgm:t>
        <a:bodyPr/>
        <a:lstStyle/>
        <a:p>
          <a:endParaRPr lang="es-ES"/>
        </a:p>
      </dgm:t>
    </dgm:pt>
    <dgm:pt modelId="{0738A0A2-34EE-4903-B16B-FE427FC15F6C}" type="pres">
      <dgm:prSet presAssocID="{26262663-5616-4DD8-8314-D7FC74EE8FC0}" presName="vert2" presStyleCnt="0"/>
      <dgm:spPr/>
    </dgm:pt>
    <dgm:pt modelId="{693A4194-32F7-4D24-A4E1-1615B1370C5B}" type="pres">
      <dgm:prSet presAssocID="{26262663-5616-4DD8-8314-D7FC74EE8FC0}" presName="thinLine2b" presStyleLbl="callout" presStyleIdx="2" presStyleCnt="3"/>
      <dgm:spPr/>
    </dgm:pt>
    <dgm:pt modelId="{AC83F092-3709-45AF-9843-80DC253300DA}" type="pres">
      <dgm:prSet presAssocID="{26262663-5616-4DD8-8314-D7FC74EE8FC0}" presName="vertSpace2b" presStyleCnt="0"/>
      <dgm:spPr/>
    </dgm:pt>
    <dgm:pt modelId="{9F9E5064-40D6-40A3-9F1C-03400DD7E714}" type="pres">
      <dgm:prSet presAssocID="{D1ABE860-68D0-4091-A8ED-46CD1CE75D21}" presName="thickLine" presStyleLbl="alignNode1" presStyleIdx="1" presStyleCnt="2"/>
      <dgm:spPr/>
    </dgm:pt>
    <dgm:pt modelId="{1760F6D0-B224-47AE-97B6-874F693044ED}" type="pres">
      <dgm:prSet presAssocID="{D1ABE860-68D0-4091-A8ED-46CD1CE75D21}" presName="horz1" presStyleCnt="0"/>
      <dgm:spPr/>
    </dgm:pt>
    <dgm:pt modelId="{A6896A36-1260-41AE-88B0-9B03C46D631F}" type="pres">
      <dgm:prSet presAssocID="{D1ABE860-68D0-4091-A8ED-46CD1CE75D21}" presName="tx1" presStyleLbl="revTx" presStyleIdx="4" presStyleCnt="5"/>
      <dgm:spPr/>
      <dgm:t>
        <a:bodyPr/>
        <a:lstStyle/>
        <a:p>
          <a:endParaRPr lang="es-ES"/>
        </a:p>
      </dgm:t>
    </dgm:pt>
    <dgm:pt modelId="{8E45EA6C-A9CC-459F-A146-56F618672B72}" type="pres">
      <dgm:prSet presAssocID="{D1ABE860-68D0-4091-A8ED-46CD1CE75D21}" presName="vert1" presStyleCnt="0"/>
      <dgm:spPr/>
    </dgm:pt>
  </dgm:ptLst>
  <dgm:cxnLst>
    <dgm:cxn modelId="{9ADA7D15-C8D6-4243-8790-E3029E104951}" srcId="{21E0D2CF-CCFE-4D14-A670-748B6A5C315F}" destId="{660387EC-78F5-4E9E-BDBD-24BEF718126C}" srcOrd="0" destOrd="0" parTransId="{77D4047F-D4D6-4E40-97BF-E52ED7EA5F23}" sibTransId="{349457DE-729B-4829-89A6-F5B247AEBC57}"/>
    <dgm:cxn modelId="{3CE6D4D4-57E7-401A-96ED-2E6F0B633CD0}" srcId="{660387EC-78F5-4E9E-BDBD-24BEF718126C}" destId="{1C9B69F6-EDDF-4162-A57E-A3A1188565C8}" srcOrd="1" destOrd="0" parTransId="{38F0A04D-BB79-4F69-9F61-E558DB3723E3}" sibTransId="{EA4D0B9D-2A65-4804-B9AB-15951F5E0811}"/>
    <dgm:cxn modelId="{CE822A96-21C0-4706-926C-CAD898AB75AD}" srcId="{21E0D2CF-CCFE-4D14-A670-748B6A5C315F}" destId="{D1ABE860-68D0-4091-A8ED-46CD1CE75D21}" srcOrd="1" destOrd="0" parTransId="{690D990A-A77E-47A5-B81E-1931013CEF3C}" sibTransId="{3BA0555E-2DA8-4DEA-9237-408B1D5267BF}"/>
    <dgm:cxn modelId="{1A02BE04-F381-4CD3-9DB3-284E6DEEEE08}" type="presOf" srcId="{1C9B69F6-EDDF-4162-A57E-A3A1188565C8}" destId="{039E2855-1645-4A2B-A492-EA00873FA6F7}" srcOrd="0" destOrd="0" presId="urn:microsoft.com/office/officeart/2008/layout/LinedList"/>
    <dgm:cxn modelId="{8B7A7D92-517B-40CC-B56D-13AA0B1C36F4}" srcId="{660387EC-78F5-4E9E-BDBD-24BEF718126C}" destId="{26262663-5616-4DD8-8314-D7FC74EE8FC0}" srcOrd="2" destOrd="0" parTransId="{86394050-B05A-4CB1-B026-1CBE19609234}" sibTransId="{662147D0-3BE7-407F-9E26-6A4AC910C6A5}"/>
    <dgm:cxn modelId="{17175C50-876C-4174-B40C-A47EB7EC55F9}" srcId="{660387EC-78F5-4E9E-BDBD-24BEF718126C}" destId="{3AD6EE7A-7373-4FF9-87E6-9BD375E19C97}" srcOrd="0" destOrd="0" parTransId="{D96368FA-44D2-4BF6-B6FE-DF13F1338E28}" sibTransId="{8841DC62-4367-465E-9355-F350CC474454}"/>
    <dgm:cxn modelId="{8DD08D16-6294-45FF-AA5F-77D655E51652}" type="presOf" srcId="{660387EC-78F5-4E9E-BDBD-24BEF718126C}" destId="{9603F047-5BBB-42D5-A7E9-870FAC310B42}" srcOrd="0" destOrd="0" presId="urn:microsoft.com/office/officeart/2008/layout/LinedList"/>
    <dgm:cxn modelId="{A682AAC6-6FF5-4C5F-A87D-AD8B7631EB63}" type="presOf" srcId="{3AD6EE7A-7373-4FF9-87E6-9BD375E19C97}" destId="{BF8BE2DC-766D-43F5-AC07-5D5C92CB62AE}" srcOrd="0" destOrd="0" presId="urn:microsoft.com/office/officeart/2008/layout/LinedList"/>
    <dgm:cxn modelId="{D953DF02-1D33-487B-8D6F-996B5A5BE3C2}" type="presOf" srcId="{21E0D2CF-CCFE-4D14-A670-748B6A5C315F}" destId="{E5369EB7-D2C2-46B9-AABD-DE1BC479AFCF}" srcOrd="0" destOrd="0" presId="urn:microsoft.com/office/officeart/2008/layout/LinedList"/>
    <dgm:cxn modelId="{3158CE1E-0754-43E9-BF1A-5FCF30F2887C}" type="presOf" srcId="{26262663-5616-4DD8-8314-D7FC74EE8FC0}" destId="{18E39134-08BB-4CF4-9988-5D1A4A4BA02E}" srcOrd="0" destOrd="0" presId="urn:microsoft.com/office/officeart/2008/layout/LinedList"/>
    <dgm:cxn modelId="{EF6AF1E9-A83D-4011-807D-C838EF1CB5E9}" type="presOf" srcId="{D1ABE860-68D0-4091-A8ED-46CD1CE75D21}" destId="{A6896A36-1260-41AE-88B0-9B03C46D631F}" srcOrd="0" destOrd="0" presId="urn:microsoft.com/office/officeart/2008/layout/LinedList"/>
    <dgm:cxn modelId="{BBC0D722-5AD8-4B22-A969-21B665227C6F}" type="presParOf" srcId="{E5369EB7-D2C2-46B9-AABD-DE1BC479AFCF}" destId="{E6B7F8C1-A434-494A-AC11-1422F557A369}" srcOrd="0" destOrd="0" presId="urn:microsoft.com/office/officeart/2008/layout/LinedList"/>
    <dgm:cxn modelId="{95AEC4F7-44BB-498A-885A-BD01F35355B1}" type="presParOf" srcId="{E5369EB7-D2C2-46B9-AABD-DE1BC479AFCF}" destId="{268F0024-3D11-4AC5-B7B7-3C2BAA4882CA}" srcOrd="1" destOrd="0" presId="urn:microsoft.com/office/officeart/2008/layout/LinedList"/>
    <dgm:cxn modelId="{AE9305F6-6765-4E3F-BD1D-D1C884734774}" type="presParOf" srcId="{268F0024-3D11-4AC5-B7B7-3C2BAA4882CA}" destId="{9603F047-5BBB-42D5-A7E9-870FAC310B42}" srcOrd="0" destOrd="0" presId="urn:microsoft.com/office/officeart/2008/layout/LinedList"/>
    <dgm:cxn modelId="{EF6DFA72-3C9E-4600-A2C4-05FAC2B88C06}" type="presParOf" srcId="{268F0024-3D11-4AC5-B7B7-3C2BAA4882CA}" destId="{683FE705-DE31-4FF5-B152-7585CE2112F4}" srcOrd="1" destOrd="0" presId="urn:microsoft.com/office/officeart/2008/layout/LinedList"/>
    <dgm:cxn modelId="{8609393E-9DF9-4063-BF47-C9D99888B9A6}" type="presParOf" srcId="{683FE705-DE31-4FF5-B152-7585CE2112F4}" destId="{54E32BD2-2E03-436B-B166-901BE620DD07}" srcOrd="0" destOrd="0" presId="urn:microsoft.com/office/officeart/2008/layout/LinedList"/>
    <dgm:cxn modelId="{DC1C28D0-48B9-4432-AF20-F05DF3C1DCF5}" type="presParOf" srcId="{683FE705-DE31-4FF5-B152-7585CE2112F4}" destId="{F8D2D3FA-5CE5-4987-8B76-BB235B7471A7}" srcOrd="1" destOrd="0" presId="urn:microsoft.com/office/officeart/2008/layout/LinedList"/>
    <dgm:cxn modelId="{FB77B59E-0B2B-47C5-99DB-DF80349DCE2E}" type="presParOf" srcId="{F8D2D3FA-5CE5-4987-8B76-BB235B7471A7}" destId="{5679B7B5-CC49-4254-8EA1-49E0E36C7E57}" srcOrd="0" destOrd="0" presId="urn:microsoft.com/office/officeart/2008/layout/LinedList"/>
    <dgm:cxn modelId="{5EBE5B1D-B687-46D9-BDCA-B7A25F19BAD7}" type="presParOf" srcId="{F8D2D3FA-5CE5-4987-8B76-BB235B7471A7}" destId="{BF8BE2DC-766D-43F5-AC07-5D5C92CB62AE}" srcOrd="1" destOrd="0" presId="urn:microsoft.com/office/officeart/2008/layout/LinedList"/>
    <dgm:cxn modelId="{7D6F9A8A-0ED1-4AB5-B86C-1AF1780BB86D}" type="presParOf" srcId="{F8D2D3FA-5CE5-4987-8B76-BB235B7471A7}" destId="{0269CEB7-517E-4510-9201-BCAC1DFEC1A8}" srcOrd="2" destOrd="0" presId="urn:microsoft.com/office/officeart/2008/layout/LinedList"/>
    <dgm:cxn modelId="{9E792721-5B79-4C6F-8F73-46A0ED1031A1}" type="presParOf" srcId="{683FE705-DE31-4FF5-B152-7585CE2112F4}" destId="{0982C29F-F7A8-4621-B1A9-EA473811D469}" srcOrd="2" destOrd="0" presId="urn:microsoft.com/office/officeart/2008/layout/LinedList"/>
    <dgm:cxn modelId="{8EC2A1F4-DAB3-4F7F-8E80-A936140AD9A1}" type="presParOf" srcId="{683FE705-DE31-4FF5-B152-7585CE2112F4}" destId="{A5D2AC50-DA22-4C0E-A154-946A3F9587F7}" srcOrd="3" destOrd="0" presId="urn:microsoft.com/office/officeart/2008/layout/LinedList"/>
    <dgm:cxn modelId="{98EC1D6F-33F9-4B59-AE83-B4E0FFB83E9A}" type="presParOf" srcId="{683FE705-DE31-4FF5-B152-7585CE2112F4}" destId="{9D63D316-7A34-4CD5-8FBC-39C38A3A39CF}" srcOrd="4" destOrd="0" presId="urn:microsoft.com/office/officeart/2008/layout/LinedList"/>
    <dgm:cxn modelId="{DA19462C-8527-4F48-9A27-215168C0D136}" type="presParOf" srcId="{9D63D316-7A34-4CD5-8FBC-39C38A3A39CF}" destId="{64E6AAFB-248D-457F-8A9E-B8DF4B84E974}" srcOrd="0" destOrd="0" presId="urn:microsoft.com/office/officeart/2008/layout/LinedList"/>
    <dgm:cxn modelId="{116C2DCF-18F5-4A7C-AC82-B399720502AB}" type="presParOf" srcId="{9D63D316-7A34-4CD5-8FBC-39C38A3A39CF}" destId="{039E2855-1645-4A2B-A492-EA00873FA6F7}" srcOrd="1" destOrd="0" presId="urn:microsoft.com/office/officeart/2008/layout/LinedList"/>
    <dgm:cxn modelId="{31C65CEA-5A22-4F8E-9663-CCFAC244EC9F}" type="presParOf" srcId="{9D63D316-7A34-4CD5-8FBC-39C38A3A39CF}" destId="{0C3AC186-B8FB-4B81-977A-B3DE67CF9048}" srcOrd="2" destOrd="0" presId="urn:microsoft.com/office/officeart/2008/layout/LinedList"/>
    <dgm:cxn modelId="{2E151318-BCE7-4115-BB66-EDAE68E67232}" type="presParOf" srcId="{683FE705-DE31-4FF5-B152-7585CE2112F4}" destId="{2D1A3A63-C123-4ECB-A171-BDC1E58CA6D4}" srcOrd="5" destOrd="0" presId="urn:microsoft.com/office/officeart/2008/layout/LinedList"/>
    <dgm:cxn modelId="{6C8E7D0E-1AEA-4C7E-B6B3-79BD06015D8E}" type="presParOf" srcId="{683FE705-DE31-4FF5-B152-7585CE2112F4}" destId="{ABF4F7D5-63FB-4367-9D07-0EDA61D065C8}" srcOrd="6" destOrd="0" presId="urn:microsoft.com/office/officeart/2008/layout/LinedList"/>
    <dgm:cxn modelId="{F91E4069-67A2-4059-A284-4E836801FDCF}" type="presParOf" srcId="{683FE705-DE31-4FF5-B152-7585CE2112F4}" destId="{64C7BD93-12B6-4647-A891-1B6D5FCB7429}" srcOrd="7" destOrd="0" presId="urn:microsoft.com/office/officeart/2008/layout/LinedList"/>
    <dgm:cxn modelId="{4F682169-7216-417F-8270-05E4B31EC874}" type="presParOf" srcId="{64C7BD93-12B6-4647-A891-1B6D5FCB7429}" destId="{A11FE628-E05C-453B-9876-3B243159240F}" srcOrd="0" destOrd="0" presId="urn:microsoft.com/office/officeart/2008/layout/LinedList"/>
    <dgm:cxn modelId="{25C698BE-F42F-4DE5-BED6-4E8BDC10AB33}" type="presParOf" srcId="{64C7BD93-12B6-4647-A891-1B6D5FCB7429}" destId="{18E39134-08BB-4CF4-9988-5D1A4A4BA02E}" srcOrd="1" destOrd="0" presId="urn:microsoft.com/office/officeart/2008/layout/LinedList"/>
    <dgm:cxn modelId="{444F981C-8C32-495F-B08D-471AFDD91D6F}" type="presParOf" srcId="{64C7BD93-12B6-4647-A891-1B6D5FCB7429}" destId="{0738A0A2-34EE-4903-B16B-FE427FC15F6C}" srcOrd="2" destOrd="0" presId="urn:microsoft.com/office/officeart/2008/layout/LinedList"/>
    <dgm:cxn modelId="{D1915A51-7914-4F49-AD6D-14A62030E4D3}" type="presParOf" srcId="{683FE705-DE31-4FF5-B152-7585CE2112F4}" destId="{693A4194-32F7-4D24-A4E1-1615B1370C5B}" srcOrd="8" destOrd="0" presId="urn:microsoft.com/office/officeart/2008/layout/LinedList"/>
    <dgm:cxn modelId="{8E8BB4FF-C76A-46C2-8EC0-59370155554B}" type="presParOf" srcId="{683FE705-DE31-4FF5-B152-7585CE2112F4}" destId="{AC83F092-3709-45AF-9843-80DC253300DA}" srcOrd="9" destOrd="0" presId="urn:microsoft.com/office/officeart/2008/layout/LinedList"/>
    <dgm:cxn modelId="{A5DAC388-4FAD-43B9-BDD2-AFC284FE1255}" type="presParOf" srcId="{E5369EB7-D2C2-46B9-AABD-DE1BC479AFCF}" destId="{9F9E5064-40D6-40A3-9F1C-03400DD7E714}" srcOrd="2" destOrd="0" presId="urn:microsoft.com/office/officeart/2008/layout/LinedList"/>
    <dgm:cxn modelId="{46AB0D82-245D-4686-A5FE-8ABED58C0305}" type="presParOf" srcId="{E5369EB7-D2C2-46B9-AABD-DE1BC479AFCF}" destId="{1760F6D0-B224-47AE-97B6-874F693044ED}" srcOrd="3" destOrd="0" presId="urn:microsoft.com/office/officeart/2008/layout/LinedList"/>
    <dgm:cxn modelId="{926FCCA5-F897-4136-A262-FDF00B9480AA}" type="presParOf" srcId="{1760F6D0-B224-47AE-97B6-874F693044ED}" destId="{A6896A36-1260-41AE-88B0-9B03C46D631F}" srcOrd="0" destOrd="0" presId="urn:microsoft.com/office/officeart/2008/layout/LinedList"/>
    <dgm:cxn modelId="{4E9C815B-5BC6-4DD8-BE0B-010840A89000}" type="presParOf" srcId="{1760F6D0-B224-47AE-97B6-874F693044ED}" destId="{8E45EA6C-A9CC-459F-A146-56F618672B7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1E0D2CF-CCFE-4D14-A670-748B6A5C315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660387EC-78F5-4E9E-BDBD-24BEF718126C}">
      <dgm:prSet phldrT="[Texto]" custT="1"/>
      <dgm:spPr/>
      <dgm:t>
        <a:bodyPr/>
        <a:lstStyle/>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066800">
            <a:lnSpc>
              <a:spcPct val="90000"/>
            </a:lnSpc>
            <a:spcBef>
              <a:spcPct val="0"/>
            </a:spcBef>
            <a:spcAft>
              <a:spcPct val="35000"/>
            </a:spcAft>
            <a:buFont typeface="Arial" panose="020B0604020202020204" pitchFamily="34" charset="0"/>
            <a:buNone/>
          </a:pPr>
          <a:r>
            <a:rPr lang="es-ES_tradnl" sz="2300" b="1" kern="1200" dirty="0">
              <a:solidFill>
                <a:srgbClr val="00B0F0"/>
              </a:solidFill>
              <a:latin typeface="Calibri" panose="020F0502020204030204"/>
              <a:ea typeface="+mn-ea"/>
              <a:cs typeface="+mn-cs"/>
            </a:rPr>
            <a:t>Política en materia de gestión predial</a:t>
          </a:r>
          <a:endParaRPr lang="es-CO" sz="2300" b="1" kern="1200" dirty="0">
            <a:solidFill>
              <a:srgbClr val="00B0F0"/>
            </a:solidFill>
            <a:latin typeface="Calibri" panose="020F0502020204030204"/>
            <a:ea typeface="+mn-ea"/>
            <a:cs typeface="+mn-cs"/>
          </a:endParaRPr>
        </a:p>
      </dgm:t>
    </dgm:pt>
    <dgm:pt modelId="{77D4047F-D4D6-4E40-97BF-E52ED7EA5F23}" type="parTrans" cxnId="{9ADA7D15-C8D6-4243-8790-E3029E104951}">
      <dgm:prSet/>
      <dgm:spPr/>
      <dgm:t>
        <a:bodyPr/>
        <a:lstStyle/>
        <a:p>
          <a:endParaRPr lang="es-CO"/>
        </a:p>
      </dgm:t>
    </dgm:pt>
    <dgm:pt modelId="{349457DE-729B-4829-89A6-F5B247AEBC57}" type="sibTrans" cxnId="{9ADA7D15-C8D6-4243-8790-E3029E104951}">
      <dgm:prSet/>
      <dgm:spPr/>
      <dgm:t>
        <a:bodyPr/>
        <a:lstStyle/>
        <a:p>
          <a:endParaRPr lang="es-CO"/>
        </a:p>
      </dgm:t>
    </dgm:pt>
    <dgm:pt modelId="{1C9B69F6-EDDF-4162-A57E-A3A1188565C8}">
      <dgm:prSet phldrT="[Texto]" custT="1"/>
      <dgm:spPr/>
      <dgm:t>
        <a:bodyPr/>
        <a:lstStyle/>
        <a:p>
          <a:pPr algn="just"/>
          <a:r>
            <a:rPr lang="es-ES" sz="1600" dirty="0"/>
            <a:t>Oportunidad para objetar la oferta, dependiendo de la etapa en que se encuentre el proceso de adquisición predial</a:t>
          </a:r>
          <a:endParaRPr lang="es-CO" sz="1600" dirty="0"/>
        </a:p>
      </dgm:t>
    </dgm:pt>
    <dgm:pt modelId="{38F0A04D-BB79-4F69-9F61-E558DB3723E3}" type="parTrans" cxnId="{3CE6D4D4-57E7-401A-96ED-2E6F0B633CD0}">
      <dgm:prSet/>
      <dgm:spPr/>
      <dgm:t>
        <a:bodyPr/>
        <a:lstStyle/>
        <a:p>
          <a:endParaRPr lang="es-CO"/>
        </a:p>
      </dgm:t>
    </dgm:pt>
    <dgm:pt modelId="{EA4D0B9D-2A65-4804-B9AB-15951F5E0811}" type="sibTrans" cxnId="{3CE6D4D4-57E7-401A-96ED-2E6F0B633CD0}">
      <dgm:prSet/>
      <dgm:spPr/>
      <dgm:t>
        <a:bodyPr/>
        <a:lstStyle/>
        <a:p>
          <a:endParaRPr lang="es-CO"/>
        </a:p>
      </dgm:t>
    </dgm:pt>
    <dgm:pt modelId="{26262663-5616-4DD8-8314-D7FC74EE8FC0}">
      <dgm:prSet phldrT="[Texto]" custT="1"/>
      <dgm:spPr/>
      <dgm:t>
        <a:bodyPr/>
        <a:lstStyle/>
        <a:p>
          <a:pPr algn="just"/>
          <a:r>
            <a:rPr lang="es-ES" sz="1600" dirty="0"/>
            <a:t>Antes de la expedición del acto administrativo de oferta, se hace necesario consultar los registros públicos, con el fin de verificar la titularidad del derecho real de dominio sobre el inmueble que se va a ofertar.</a:t>
          </a:r>
          <a:endParaRPr lang="es-CO" sz="1600" dirty="0"/>
        </a:p>
      </dgm:t>
    </dgm:pt>
    <dgm:pt modelId="{86394050-B05A-4CB1-B026-1CBE19609234}" type="parTrans" cxnId="{8B7A7D92-517B-40CC-B56D-13AA0B1C36F4}">
      <dgm:prSet/>
      <dgm:spPr/>
      <dgm:t>
        <a:bodyPr/>
        <a:lstStyle/>
        <a:p>
          <a:endParaRPr lang="es-CO"/>
        </a:p>
      </dgm:t>
    </dgm:pt>
    <dgm:pt modelId="{662147D0-3BE7-407F-9E26-6A4AC910C6A5}" type="sibTrans" cxnId="{8B7A7D92-517B-40CC-B56D-13AA0B1C36F4}">
      <dgm:prSet/>
      <dgm:spPr/>
      <dgm:t>
        <a:bodyPr/>
        <a:lstStyle/>
        <a:p>
          <a:endParaRPr lang="es-CO"/>
        </a:p>
      </dgm:t>
    </dgm:pt>
    <dgm:pt modelId="{D1ABE860-68D0-4091-A8ED-46CD1CE75D21}">
      <dgm:prSet phldrT="[Texto]" custT="1"/>
      <dgm:spPr/>
      <dgm:t>
        <a:bodyPr/>
        <a:lstStyle/>
        <a:p>
          <a:pPr algn="just"/>
          <a:r>
            <a:rPr lang="es-ES" sz="1600" kern="1200" dirty="0"/>
            <a:t>Todos los informes y documentos provenientes de la EMB deben estar suscritos por las personas que lo elaboraron</a:t>
          </a:r>
          <a:endParaRPr lang="es-CO" sz="1600" kern="1200" dirty="0">
            <a:solidFill>
              <a:prstClr val="black">
                <a:hueOff val="0"/>
                <a:satOff val="0"/>
                <a:lumOff val="0"/>
                <a:alphaOff val="0"/>
              </a:prstClr>
            </a:solidFill>
            <a:latin typeface="Calibri" panose="020F0502020204030204"/>
            <a:ea typeface="+mn-ea"/>
            <a:cs typeface="+mn-cs"/>
          </a:endParaRPr>
        </a:p>
      </dgm:t>
    </dgm:pt>
    <dgm:pt modelId="{690D990A-A77E-47A5-B81E-1931013CEF3C}" type="parTrans" cxnId="{CE822A96-21C0-4706-926C-CAD898AB75AD}">
      <dgm:prSet/>
      <dgm:spPr/>
      <dgm:t>
        <a:bodyPr/>
        <a:lstStyle/>
        <a:p>
          <a:endParaRPr lang="es-CO"/>
        </a:p>
      </dgm:t>
    </dgm:pt>
    <dgm:pt modelId="{3BA0555E-2DA8-4DEA-9237-408B1D5267BF}" type="sibTrans" cxnId="{CE822A96-21C0-4706-926C-CAD898AB75AD}">
      <dgm:prSet/>
      <dgm:spPr/>
      <dgm:t>
        <a:bodyPr/>
        <a:lstStyle/>
        <a:p>
          <a:endParaRPr lang="es-CO"/>
        </a:p>
      </dgm:t>
    </dgm:pt>
    <dgm:pt modelId="{3AD6EE7A-7373-4FF9-87E6-9BD375E19C97}">
      <dgm:prSet phldrT="[Texto]" custT="1"/>
      <dgm:spPr/>
      <dgm:t>
        <a:bodyPr/>
        <a:lstStyle/>
        <a:p>
          <a:pPr algn="just"/>
          <a:r>
            <a:rPr lang="es-ES_tradnl" sz="1600" dirty="0"/>
            <a:t>Esta política tiene como finalidad mitigar, corregir o prevenir las situaciones que se presentan al interior de la Entidad relacionada con los procedimientos en materia de gestión predial, específicamente en temas relacionados con el trámite a las reclamaciones a los avalúos comerciales, así como en los reconocimientos económicos a que tienen derecho las unidades sociales en cumplimiento de la Política de Reasentamiento y Gestión Social y, el núcleo esencial del derecho de petición, en desarrollo de los trámites de gestión predial</a:t>
          </a:r>
          <a:endParaRPr lang="es-CO" sz="1600" dirty="0"/>
        </a:p>
      </dgm:t>
    </dgm:pt>
    <dgm:pt modelId="{D96368FA-44D2-4BF6-B6FE-DF13F1338E28}" type="parTrans" cxnId="{17175C50-876C-4174-B40C-A47EB7EC55F9}">
      <dgm:prSet/>
      <dgm:spPr/>
      <dgm:t>
        <a:bodyPr/>
        <a:lstStyle/>
        <a:p>
          <a:endParaRPr lang="es-CO"/>
        </a:p>
      </dgm:t>
    </dgm:pt>
    <dgm:pt modelId="{8841DC62-4367-465E-9355-F350CC474454}" type="sibTrans" cxnId="{17175C50-876C-4174-B40C-A47EB7EC55F9}">
      <dgm:prSet/>
      <dgm:spPr/>
      <dgm:t>
        <a:bodyPr/>
        <a:lstStyle/>
        <a:p>
          <a:endParaRPr lang="es-CO"/>
        </a:p>
      </dgm:t>
    </dgm:pt>
    <dgm:pt modelId="{7933E6C3-2CE2-422F-B045-587B765BABDB}">
      <dgm:prSet phldrT="[Texto]" custT="1"/>
      <dgm:spPr/>
      <dgm:t>
        <a:bodyPr/>
        <a:lstStyle/>
        <a:p>
          <a:pPr algn="just"/>
          <a:r>
            <a:rPr lang="es-ES" sz="1600" kern="1200" dirty="0"/>
            <a:t>Realizar una revisión exhaustiva del expediente administrativo, previo a la expedición de cualquier acto, con el fin de evitar que la actuación se torne ineficaz y no cumpla su finalidad.</a:t>
          </a:r>
          <a:endParaRPr lang="es-CO" sz="1600" kern="1200" dirty="0">
            <a:solidFill>
              <a:prstClr val="black">
                <a:hueOff val="0"/>
                <a:satOff val="0"/>
                <a:lumOff val="0"/>
                <a:alphaOff val="0"/>
              </a:prstClr>
            </a:solidFill>
            <a:latin typeface="Calibri" panose="020F0502020204030204"/>
            <a:ea typeface="+mn-ea"/>
            <a:cs typeface="+mn-cs"/>
          </a:endParaRPr>
        </a:p>
      </dgm:t>
    </dgm:pt>
    <dgm:pt modelId="{2137BBB5-14AA-4DDC-A52A-EE2371F0FCAE}" type="parTrans" cxnId="{1746D0B3-BA9C-4EDF-959C-9F7D9C437730}">
      <dgm:prSet/>
      <dgm:spPr/>
      <dgm:t>
        <a:bodyPr/>
        <a:lstStyle/>
        <a:p>
          <a:endParaRPr lang="es-CO"/>
        </a:p>
      </dgm:t>
    </dgm:pt>
    <dgm:pt modelId="{2EDBA7D2-1BDF-4C53-A94E-320B6398689D}" type="sibTrans" cxnId="{1746D0B3-BA9C-4EDF-959C-9F7D9C437730}">
      <dgm:prSet/>
      <dgm:spPr/>
      <dgm:t>
        <a:bodyPr/>
        <a:lstStyle/>
        <a:p>
          <a:endParaRPr lang="es-CO"/>
        </a:p>
      </dgm:t>
    </dgm:pt>
    <dgm:pt modelId="{E5369EB7-D2C2-46B9-AABD-DE1BC479AFCF}" type="pres">
      <dgm:prSet presAssocID="{21E0D2CF-CCFE-4D14-A670-748B6A5C315F}" presName="vert0" presStyleCnt="0">
        <dgm:presLayoutVars>
          <dgm:dir/>
          <dgm:animOne val="branch"/>
          <dgm:animLvl val="lvl"/>
        </dgm:presLayoutVars>
      </dgm:prSet>
      <dgm:spPr/>
      <dgm:t>
        <a:bodyPr/>
        <a:lstStyle/>
        <a:p>
          <a:endParaRPr lang="es-ES"/>
        </a:p>
      </dgm:t>
    </dgm:pt>
    <dgm:pt modelId="{E6B7F8C1-A434-494A-AC11-1422F557A369}" type="pres">
      <dgm:prSet presAssocID="{660387EC-78F5-4E9E-BDBD-24BEF718126C}" presName="thickLine" presStyleLbl="alignNode1" presStyleIdx="0" presStyleCnt="1"/>
      <dgm:spPr/>
    </dgm:pt>
    <dgm:pt modelId="{268F0024-3D11-4AC5-B7B7-3C2BAA4882CA}" type="pres">
      <dgm:prSet presAssocID="{660387EC-78F5-4E9E-BDBD-24BEF718126C}" presName="horz1" presStyleCnt="0"/>
      <dgm:spPr/>
    </dgm:pt>
    <dgm:pt modelId="{9603F047-5BBB-42D5-A7E9-870FAC310B42}" type="pres">
      <dgm:prSet presAssocID="{660387EC-78F5-4E9E-BDBD-24BEF718126C}" presName="tx1" presStyleLbl="revTx" presStyleIdx="0" presStyleCnt="6"/>
      <dgm:spPr/>
      <dgm:t>
        <a:bodyPr/>
        <a:lstStyle/>
        <a:p>
          <a:endParaRPr lang="es-ES"/>
        </a:p>
      </dgm:t>
    </dgm:pt>
    <dgm:pt modelId="{683FE705-DE31-4FF5-B152-7585CE2112F4}" type="pres">
      <dgm:prSet presAssocID="{660387EC-78F5-4E9E-BDBD-24BEF718126C}" presName="vert1" presStyleCnt="0"/>
      <dgm:spPr/>
    </dgm:pt>
    <dgm:pt modelId="{54E32BD2-2E03-436B-B166-901BE620DD07}" type="pres">
      <dgm:prSet presAssocID="{3AD6EE7A-7373-4FF9-87E6-9BD375E19C97}" presName="vertSpace2a" presStyleCnt="0"/>
      <dgm:spPr/>
    </dgm:pt>
    <dgm:pt modelId="{F8D2D3FA-5CE5-4987-8B76-BB235B7471A7}" type="pres">
      <dgm:prSet presAssocID="{3AD6EE7A-7373-4FF9-87E6-9BD375E19C97}" presName="horz2" presStyleCnt="0"/>
      <dgm:spPr/>
    </dgm:pt>
    <dgm:pt modelId="{5679B7B5-CC49-4254-8EA1-49E0E36C7E57}" type="pres">
      <dgm:prSet presAssocID="{3AD6EE7A-7373-4FF9-87E6-9BD375E19C97}" presName="horzSpace2" presStyleCnt="0"/>
      <dgm:spPr/>
    </dgm:pt>
    <dgm:pt modelId="{BF8BE2DC-766D-43F5-AC07-5D5C92CB62AE}" type="pres">
      <dgm:prSet presAssocID="{3AD6EE7A-7373-4FF9-87E6-9BD375E19C97}" presName="tx2" presStyleLbl="revTx" presStyleIdx="1" presStyleCnt="6" custScaleY="72707"/>
      <dgm:spPr/>
      <dgm:t>
        <a:bodyPr/>
        <a:lstStyle/>
        <a:p>
          <a:endParaRPr lang="es-ES"/>
        </a:p>
      </dgm:t>
    </dgm:pt>
    <dgm:pt modelId="{0269CEB7-517E-4510-9201-BCAC1DFEC1A8}" type="pres">
      <dgm:prSet presAssocID="{3AD6EE7A-7373-4FF9-87E6-9BD375E19C97}" presName="vert2" presStyleCnt="0"/>
      <dgm:spPr/>
    </dgm:pt>
    <dgm:pt modelId="{0982C29F-F7A8-4621-B1A9-EA473811D469}" type="pres">
      <dgm:prSet presAssocID="{3AD6EE7A-7373-4FF9-87E6-9BD375E19C97}" presName="thinLine2b" presStyleLbl="callout" presStyleIdx="0" presStyleCnt="5"/>
      <dgm:spPr/>
    </dgm:pt>
    <dgm:pt modelId="{A5D2AC50-DA22-4C0E-A154-946A3F9587F7}" type="pres">
      <dgm:prSet presAssocID="{3AD6EE7A-7373-4FF9-87E6-9BD375E19C97}" presName="vertSpace2b" presStyleCnt="0"/>
      <dgm:spPr/>
    </dgm:pt>
    <dgm:pt modelId="{9D63D316-7A34-4CD5-8FBC-39C38A3A39CF}" type="pres">
      <dgm:prSet presAssocID="{1C9B69F6-EDDF-4162-A57E-A3A1188565C8}" presName="horz2" presStyleCnt="0"/>
      <dgm:spPr/>
    </dgm:pt>
    <dgm:pt modelId="{64E6AAFB-248D-457F-8A9E-B8DF4B84E974}" type="pres">
      <dgm:prSet presAssocID="{1C9B69F6-EDDF-4162-A57E-A3A1188565C8}" presName="horzSpace2" presStyleCnt="0"/>
      <dgm:spPr/>
    </dgm:pt>
    <dgm:pt modelId="{039E2855-1645-4A2B-A492-EA00873FA6F7}" type="pres">
      <dgm:prSet presAssocID="{1C9B69F6-EDDF-4162-A57E-A3A1188565C8}" presName="tx2" presStyleLbl="revTx" presStyleIdx="2" presStyleCnt="6" custScaleY="42772" custLinFactNeighborX="0" custLinFactNeighborY="2459"/>
      <dgm:spPr/>
      <dgm:t>
        <a:bodyPr/>
        <a:lstStyle/>
        <a:p>
          <a:endParaRPr lang="es-ES"/>
        </a:p>
      </dgm:t>
    </dgm:pt>
    <dgm:pt modelId="{0C3AC186-B8FB-4B81-977A-B3DE67CF9048}" type="pres">
      <dgm:prSet presAssocID="{1C9B69F6-EDDF-4162-A57E-A3A1188565C8}" presName="vert2" presStyleCnt="0"/>
      <dgm:spPr/>
    </dgm:pt>
    <dgm:pt modelId="{2D1A3A63-C123-4ECB-A171-BDC1E58CA6D4}" type="pres">
      <dgm:prSet presAssocID="{1C9B69F6-EDDF-4162-A57E-A3A1188565C8}" presName="thinLine2b" presStyleLbl="callout" presStyleIdx="1" presStyleCnt="5"/>
      <dgm:spPr/>
    </dgm:pt>
    <dgm:pt modelId="{ABF4F7D5-63FB-4367-9D07-0EDA61D065C8}" type="pres">
      <dgm:prSet presAssocID="{1C9B69F6-EDDF-4162-A57E-A3A1188565C8}" presName="vertSpace2b" presStyleCnt="0"/>
      <dgm:spPr/>
    </dgm:pt>
    <dgm:pt modelId="{64C7BD93-12B6-4647-A891-1B6D5FCB7429}" type="pres">
      <dgm:prSet presAssocID="{26262663-5616-4DD8-8314-D7FC74EE8FC0}" presName="horz2" presStyleCnt="0"/>
      <dgm:spPr/>
    </dgm:pt>
    <dgm:pt modelId="{A11FE628-E05C-453B-9876-3B243159240F}" type="pres">
      <dgm:prSet presAssocID="{26262663-5616-4DD8-8314-D7FC74EE8FC0}" presName="horzSpace2" presStyleCnt="0"/>
      <dgm:spPr/>
    </dgm:pt>
    <dgm:pt modelId="{18E39134-08BB-4CF4-9988-5D1A4A4BA02E}" type="pres">
      <dgm:prSet presAssocID="{26262663-5616-4DD8-8314-D7FC74EE8FC0}" presName="tx2" presStyleLbl="revTx" presStyleIdx="3" presStyleCnt="6" custScaleY="36202" custLinFactNeighborX="716" custLinFactNeighborY="2213"/>
      <dgm:spPr/>
      <dgm:t>
        <a:bodyPr/>
        <a:lstStyle/>
        <a:p>
          <a:endParaRPr lang="es-ES"/>
        </a:p>
      </dgm:t>
    </dgm:pt>
    <dgm:pt modelId="{0738A0A2-34EE-4903-B16B-FE427FC15F6C}" type="pres">
      <dgm:prSet presAssocID="{26262663-5616-4DD8-8314-D7FC74EE8FC0}" presName="vert2" presStyleCnt="0"/>
      <dgm:spPr/>
    </dgm:pt>
    <dgm:pt modelId="{693A4194-32F7-4D24-A4E1-1615B1370C5B}" type="pres">
      <dgm:prSet presAssocID="{26262663-5616-4DD8-8314-D7FC74EE8FC0}" presName="thinLine2b" presStyleLbl="callout" presStyleIdx="2" presStyleCnt="5"/>
      <dgm:spPr/>
    </dgm:pt>
    <dgm:pt modelId="{AC83F092-3709-45AF-9843-80DC253300DA}" type="pres">
      <dgm:prSet presAssocID="{26262663-5616-4DD8-8314-D7FC74EE8FC0}" presName="vertSpace2b" presStyleCnt="0"/>
      <dgm:spPr/>
    </dgm:pt>
    <dgm:pt modelId="{B8213585-79C3-4FB2-A79E-4ABECD6C0796}" type="pres">
      <dgm:prSet presAssocID="{D1ABE860-68D0-4091-A8ED-46CD1CE75D21}" presName="horz2" presStyleCnt="0"/>
      <dgm:spPr/>
    </dgm:pt>
    <dgm:pt modelId="{DC3F2281-0F69-48D1-8452-929E1FCEAF38}" type="pres">
      <dgm:prSet presAssocID="{D1ABE860-68D0-4091-A8ED-46CD1CE75D21}" presName="horzSpace2" presStyleCnt="0"/>
      <dgm:spPr/>
    </dgm:pt>
    <dgm:pt modelId="{EF0C760A-F872-46FF-ABB1-02E89624C5DF}" type="pres">
      <dgm:prSet presAssocID="{D1ABE860-68D0-4091-A8ED-46CD1CE75D21}" presName="tx2" presStyleLbl="revTx" presStyleIdx="4" presStyleCnt="6" custScaleY="39112" custLinFactNeighborX="375" custLinFactNeighborY="-3643"/>
      <dgm:spPr/>
      <dgm:t>
        <a:bodyPr/>
        <a:lstStyle/>
        <a:p>
          <a:endParaRPr lang="es-ES"/>
        </a:p>
      </dgm:t>
    </dgm:pt>
    <dgm:pt modelId="{9016008D-0702-40E2-9A89-21EBC3A30D03}" type="pres">
      <dgm:prSet presAssocID="{D1ABE860-68D0-4091-A8ED-46CD1CE75D21}" presName="vert2" presStyleCnt="0"/>
      <dgm:spPr/>
    </dgm:pt>
    <dgm:pt modelId="{8198B811-2CD2-430B-AA77-2490699125C7}" type="pres">
      <dgm:prSet presAssocID="{D1ABE860-68D0-4091-A8ED-46CD1CE75D21}" presName="thinLine2b" presStyleLbl="callout" presStyleIdx="3" presStyleCnt="5"/>
      <dgm:spPr/>
    </dgm:pt>
    <dgm:pt modelId="{36B48168-5717-41C7-B792-506D1C462F4C}" type="pres">
      <dgm:prSet presAssocID="{D1ABE860-68D0-4091-A8ED-46CD1CE75D21}" presName="vertSpace2b" presStyleCnt="0"/>
      <dgm:spPr/>
    </dgm:pt>
    <dgm:pt modelId="{439075C9-C45C-427C-806E-C60F3B651BA8}" type="pres">
      <dgm:prSet presAssocID="{7933E6C3-2CE2-422F-B045-587B765BABDB}" presName="horz2" presStyleCnt="0"/>
      <dgm:spPr/>
    </dgm:pt>
    <dgm:pt modelId="{3E6EFDEF-B2A6-46B5-86B9-77E4D5BFE1D7}" type="pres">
      <dgm:prSet presAssocID="{7933E6C3-2CE2-422F-B045-587B765BABDB}" presName="horzSpace2" presStyleCnt="0"/>
      <dgm:spPr/>
    </dgm:pt>
    <dgm:pt modelId="{730AC957-1F0C-45A8-B1E7-C1A5B641EC95}" type="pres">
      <dgm:prSet presAssocID="{7933E6C3-2CE2-422F-B045-587B765BABDB}" presName="tx2" presStyleLbl="revTx" presStyleIdx="5" presStyleCnt="6" custScaleY="38449"/>
      <dgm:spPr/>
      <dgm:t>
        <a:bodyPr/>
        <a:lstStyle/>
        <a:p>
          <a:endParaRPr lang="es-ES"/>
        </a:p>
      </dgm:t>
    </dgm:pt>
    <dgm:pt modelId="{2A68BD1A-DE02-4F54-A7DA-BE84348156F1}" type="pres">
      <dgm:prSet presAssocID="{7933E6C3-2CE2-422F-B045-587B765BABDB}" presName="vert2" presStyleCnt="0"/>
      <dgm:spPr/>
    </dgm:pt>
    <dgm:pt modelId="{E115D1B8-6BAB-4720-9565-84B851ED769D}" type="pres">
      <dgm:prSet presAssocID="{7933E6C3-2CE2-422F-B045-587B765BABDB}" presName="thinLine2b" presStyleLbl="callout" presStyleIdx="4" presStyleCnt="5"/>
      <dgm:spPr/>
    </dgm:pt>
    <dgm:pt modelId="{B78CC6E2-2468-4B30-90CC-FCFA7C96FE78}" type="pres">
      <dgm:prSet presAssocID="{7933E6C3-2CE2-422F-B045-587B765BABDB}" presName="vertSpace2b" presStyleCnt="0"/>
      <dgm:spPr/>
    </dgm:pt>
  </dgm:ptLst>
  <dgm:cxnLst>
    <dgm:cxn modelId="{9ADA7D15-C8D6-4243-8790-E3029E104951}" srcId="{21E0D2CF-CCFE-4D14-A670-748B6A5C315F}" destId="{660387EC-78F5-4E9E-BDBD-24BEF718126C}" srcOrd="0" destOrd="0" parTransId="{77D4047F-D4D6-4E40-97BF-E52ED7EA5F23}" sibTransId="{349457DE-729B-4829-89A6-F5B247AEBC57}"/>
    <dgm:cxn modelId="{3CE6D4D4-57E7-401A-96ED-2E6F0B633CD0}" srcId="{660387EC-78F5-4E9E-BDBD-24BEF718126C}" destId="{1C9B69F6-EDDF-4162-A57E-A3A1188565C8}" srcOrd="1" destOrd="0" parTransId="{38F0A04D-BB79-4F69-9F61-E558DB3723E3}" sibTransId="{EA4D0B9D-2A65-4804-B9AB-15951F5E0811}"/>
    <dgm:cxn modelId="{1746D0B3-BA9C-4EDF-959C-9F7D9C437730}" srcId="{660387EC-78F5-4E9E-BDBD-24BEF718126C}" destId="{7933E6C3-2CE2-422F-B045-587B765BABDB}" srcOrd="4" destOrd="0" parTransId="{2137BBB5-14AA-4DDC-A52A-EE2371F0FCAE}" sibTransId="{2EDBA7D2-1BDF-4C53-A94E-320B6398689D}"/>
    <dgm:cxn modelId="{CE822A96-21C0-4706-926C-CAD898AB75AD}" srcId="{660387EC-78F5-4E9E-BDBD-24BEF718126C}" destId="{D1ABE860-68D0-4091-A8ED-46CD1CE75D21}" srcOrd="3" destOrd="0" parTransId="{690D990A-A77E-47A5-B81E-1931013CEF3C}" sibTransId="{3BA0555E-2DA8-4DEA-9237-408B1D5267BF}"/>
    <dgm:cxn modelId="{F0A461BB-9063-47F3-BE09-B97B19C81D1C}" type="presOf" srcId="{D1ABE860-68D0-4091-A8ED-46CD1CE75D21}" destId="{EF0C760A-F872-46FF-ABB1-02E89624C5DF}" srcOrd="0" destOrd="0" presId="urn:microsoft.com/office/officeart/2008/layout/LinedList"/>
    <dgm:cxn modelId="{1A02BE04-F381-4CD3-9DB3-284E6DEEEE08}" type="presOf" srcId="{1C9B69F6-EDDF-4162-A57E-A3A1188565C8}" destId="{039E2855-1645-4A2B-A492-EA00873FA6F7}" srcOrd="0" destOrd="0" presId="urn:microsoft.com/office/officeart/2008/layout/LinedList"/>
    <dgm:cxn modelId="{8B7A7D92-517B-40CC-B56D-13AA0B1C36F4}" srcId="{660387EC-78F5-4E9E-BDBD-24BEF718126C}" destId="{26262663-5616-4DD8-8314-D7FC74EE8FC0}" srcOrd="2" destOrd="0" parTransId="{86394050-B05A-4CB1-B026-1CBE19609234}" sibTransId="{662147D0-3BE7-407F-9E26-6A4AC910C6A5}"/>
    <dgm:cxn modelId="{17175C50-876C-4174-B40C-A47EB7EC55F9}" srcId="{660387EC-78F5-4E9E-BDBD-24BEF718126C}" destId="{3AD6EE7A-7373-4FF9-87E6-9BD375E19C97}" srcOrd="0" destOrd="0" parTransId="{D96368FA-44D2-4BF6-B6FE-DF13F1338E28}" sibTransId="{8841DC62-4367-465E-9355-F350CC474454}"/>
    <dgm:cxn modelId="{93696044-4A07-463E-8064-D0A0C5183A0D}" type="presOf" srcId="{7933E6C3-2CE2-422F-B045-587B765BABDB}" destId="{730AC957-1F0C-45A8-B1E7-C1A5B641EC95}" srcOrd="0" destOrd="0" presId="urn:microsoft.com/office/officeart/2008/layout/LinedList"/>
    <dgm:cxn modelId="{8DD08D16-6294-45FF-AA5F-77D655E51652}" type="presOf" srcId="{660387EC-78F5-4E9E-BDBD-24BEF718126C}" destId="{9603F047-5BBB-42D5-A7E9-870FAC310B42}" srcOrd="0" destOrd="0" presId="urn:microsoft.com/office/officeart/2008/layout/LinedList"/>
    <dgm:cxn modelId="{A682AAC6-6FF5-4C5F-A87D-AD8B7631EB63}" type="presOf" srcId="{3AD6EE7A-7373-4FF9-87E6-9BD375E19C97}" destId="{BF8BE2DC-766D-43F5-AC07-5D5C92CB62AE}" srcOrd="0" destOrd="0" presId="urn:microsoft.com/office/officeart/2008/layout/LinedList"/>
    <dgm:cxn modelId="{D953DF02-1D33-487B-8D6F-996B5A5BE3C2}" type="presOf" srcId="{21E0D2CF-CCFE-4D14-A670-748B6A5C315F}" destId="{E5369EB7-D2C2-46B9-AABD-DE1BC479AFCF}" srcOrd="0" destOrd="0" presId="urn:microsoft.com/office/officeart/2008/layout/LinedList"/>
    <dgm:cxn modelId="{3158CE1E-0754-43E9-BF1A-5FCF30F2887C}" type="presOf" srcId="{26262663-5616-4DD8-8314-D7FC74EE8FC0}" destId="{18E39134-08BB-4CF4-9988-5D1A4A4BA02E}" srcOrd="0" destOrd="0" presId="urn:microsoft.com/office/officeart/2008/layout/LinedList"/>
    <dgm:cxn modelId="{BBC0D722-5AD8-4B22-A969-21B665227C6F}" type="presParOf" srcId="{E5369EB7-D2C2-46B9-AABD-DE1BC479AFCF}" destId="{E6B7F8C1-A434-494A-AC11-1422F557A369}" srcOrd="0" destOrd="0" presId="urn:microsoft.com/office/officeart/2008/layout/LinedList"/>
    <dgm:cxn modelId="{95AEC4F7-44BB-498A-885A-BD01F35355B1}" type="presParOf" srcId="{E5369EB7-D2C2-46B9-AABD-DE1BC479AFCF}" destId="{268F0024-3D11-4AC5-B7B7-3C2BAA4882CA}" srcOrd="1" destOrd="0" presId="urn:microsoft.com/office/officeart/2008/layout/LinedList"/>
    <dgm:cxn modelId="{AE9305F6-6765-4E3F-BD1D-D1C884734774}" type="presParOf" srcId="{268F0024-3D11-4AC5-B7B7-3C2BAA4882CA}" destId="{9603F047-5BBB-42D5-A7E9-870FAC310B42}" srcOrd="0" destOrd="0" presId="urn:microsoft.com/office/officeart/2008/layout/LinedList"/>
    <dgm:cxn modelId="{EF6DFA72-3C9E-4600-A2C4-05FAC2B88C06}" type="presParOf" srcId="{268F0024-3D11-4AC5-B7B7-3C2BAA4882CA}" destId="{683FE705-DE31-4FF5-B152-7585CE2112F4}" srcOrd="1" destOrd="0" presId="urn:microsoft.com/office/officeart/2008/layout/LinedList"/>
    <dgm:cxn modelId="{8609393E-9DF9-4063-BF47-C9D99888B9A6}" type="presParOf" srcId="{683FE705-DE31-4FF5-B152-7585CE2112F4}" destId="{54E32BD2-2E03-436B-B166-901BE620DD07}" srcOrd="0" destOrd="0" presId="urn:microsoft.com/office/officeart/2008/layout/LinedList"/>
    <dgm:cxn modelId="{DC1C28D0-48B9-4432-AF20-F05DF3C1DCF5}" type="presParOf" srcId="{683FE705-DE31-4FF5-B152-7585CE2112F4}" destId="{F8D2D3FA-5CE5-4987-8B76-BB235B7471A7}" srcOrd="1" destOrd="0" presId="urn:microsoft.com/office/officeart/2008/layout/LinedList"/>
    <dgm:cxn modelId="{FB77B59E-0B2B-47C5-99DB-DF80349DCE2E}" type="presParOf" srcId="{F8D2D3FA-5CE5-4987-8B76-BB235B7471A7}" destId="{5679B7B5-CC49-4254-8EA1-49E0E36C7E57}" srcOrd="0" destOrd="0" presId="urn:microsoft.com/office/officeart/2008/layout/LinedList"/>
    <dgm:cxn modelId="{5EBE5B1D-B687-46D9-BDCA-B7A25F19BAD7}" type="presParOf" srcId="{F8D2D3FA-5CE5-4987-8B76-BB235B7471A7}" destId="{BF8BE2DC-766D-43F5-AC07-5D5C92CB62AE}" srcOrd="1" destOrd="0" presId="urn:microsoft.com/office/officeart/2008/layout/LinedList"/>
    <dgm:cxn modelId="{7D6F9A8A-0ED1-4AB5-B86C-1AF1780BB86D}" type="presParOf" srcId="{F8D2D3FA-5CE5-4987-8B76-BB235B7471A7}" destId="{0269CEB7-517E-4510-9201-BCAC1DFEC1A8}" srcOrd="2" destOrd="0" presId="urn:microsoft.com/office/officeart/2008/layout/LinedList"/>
    <dgm:cxn modelId="{9E792721-5B79-4C6F-8F73-46A0ED1031A1}" type="presParOf" srcId="{683FE705-DE31-4FF5-B152-7585CE2112F4}" destId="{0982C29F-F7A8-4621-B1A9-EA473811D469}" srcOrd="2" destOrd="0" presId="urn:microsoft.com/office/officeart/2008/layout/LinedList"/>
    <dgm:cxn modelId="{8EC2A1F4-DAB3-4F7F-8E80-A936140AD9A1}" type="presParOf" srcId="{683FE705-DE31-4FF5-B152-7585CE2112F4}" destId="{A5D2AC50-DA22-4C0E-A154-946A3F9587F7}" srcOrd="3" destOrd="0" presId="urn:microsoft.com/office/officeart/2008/layout/LinedList"/>
    <dgm:cxn modelId="{98EC1D6F-33F9-4B59-AE83-B4E0FFB83E9A}" type="presParOf" srcId="{683FE705-DE31-4FF5-B152-7585CE2112F4}" destId="{9D63D316-7A34-4CD5-8FBC-39C38A3A39CF}" srcOrd="4" destOrd="0" presId="urn:microsoft.com/office/officeart/2008/layout/LinedList"/>
    <dgm:cxn modelId="{DA19462C-8527-4F48-9A27-215168C0D136}" type="presParOf" srcId="{9D63D316-7A34-4CD5-8FBC-39C38A3A39CF}" destId="{64E6AAFB-248D-457F-8A9E-B8DF4B84E974}" srcOrd="0" destOrd="0" presId="urn:microsoft.com/office/officeart/2008/layout/LinedList"/>
    <dgm:cxn modelId="{116C2DCF-18F5-4A7C-AC82-B399720502AB}" type="presParOf" srcId="{9D63D316-7A34-4CD5-8FBC-39C38A3A39CF}" destId="{039E2855-1645-4A2B-A492-EA00873FA6F7}" srcOrd="1" destOrd="0" presId="urn:microsoft.com/office/officeart/2008/layout/LinedList"/>
    <dgm:cxn modelId="{31C65CEA-5A22-4F8E-9663-CCFAC244EC9F}" type="presParOf" srcId="{9D63D316-7A34-4CD5-8FBC-39C38A3A39CF}" destId="{0C3AC186-B8FB-4B81-977A-B3DE67CF9048}" srcOrd="2" destOrd="0" presId="urn:microsoft.com/office/officeart/2008/layout/LinedList"/>
    <dgm:cxn modelId="{2E151318-BCE7-4115-BB66-EDAE68E67232}" type="presParOf" srcId="{683FE705-DE31-4FF5-B152-7585CE2112F4}" destId="{2D1A3A63-C123-4ECB-A171-BDC1E58CA6D4}" srcOrd="5" destOrd="0" presId="urn:microsoft.com/office/officeart/2008/layout/LinedList"/>
    <dgm:cxn modelId="{6C8E7D0E-1AEA-4C7E-B6B3-79BD06015D8E}" type="presParOf" srcId="{683FE705-DE31-4FF5-B152-7585CE2112F4}" destId="{ABF4F7D5-63FB-4367-9D07-0EDA61D065C8}" srcOrd="6" destOrd="0" presId="urn:microsoft.com/office/officeart/2008/layout/LinedList"/>
    <dgm:cxn modelId="{F91E4069-67A2-4059-A284-4E836801FDCF}" type="presParOf" srcId="{683FE705-DE31-4FF5-B152-7585CE2112F4}" destId="{64C7BD93-12B6-4647-A891-1B6D5FCB7429}" srcOrd="7" destOrd="0" presId="urn:microsoft.com/office/officeart/2008/layout/LinedList"/>
    <dgm:cxn modelId="{4F682169-7216-417F-8270-05E4B31EC874}" type="presParOf" srcId="{64C7BD93-12B6-4647-A891-1B6D5FCB7429}" destId="{A11FE628-E05C-453B-9876-3B243159240F}" srcOrd="0" destOrd="0" presId="urn:microsoft.com/office/officeart/2008/layout/LinedList"/>
    <dgm:cxn modelId="{25C698BE-F42F-4DE5-BED6-4E8BDC10AB33}" type="presParOf" srcId="{64C7BD93-12B6-4647-A891-1B6D5FCB7429}" destId="{18E39134-08BB-4CF4-9988-5D1A4A4BA02E}" srcOrd="1" destOrd="0" presId="urn:microsoft.com/office/officeart/2008/layout/LinedList"/>
    <dgm:cxn modelId="{444F981C-8C32-495F-B08D-471AFDD91D6F}" type="presParOf" srcId="{64C7BD93-12B6-4647-A891-1B6D5FCB7429}" destId="{0738A0A2-34EE-4903-B16B-FE427FC15F6C}" srcOrd="2" destOrd="0" presId="urn:microsoft.com/office/officeart/2008/layout/LinedList"/>
    <dgm:cxn modelId="{D1915A51-7914-4F49-AD6D-14A62030E4D3}" type="presParOf" srcId="{683FE705-DE31-4FF5-B152-7585CE2112F4}" destId="{693A4194-32F7-4D24-A4E1-1615B1370C5B}" srcOrd="8" destOrd="0" presId="urn:microsoft.com/office/officeart/2008/layout/LinedList"/>
    <dgm:cxn modelId="{8E8BB4FF-C76A-46C2-8EC0-59370155554B}" type="presParOf" srcId="{683FE705-DE31-4FF5-B152-7585CE2112F4}" destId="{AC83F092-3709-45AF-9843-80DC253300DA}" srcOrd="9" destOrd="0" presId="urn:microsoft.com/office/officeart/2008/layout/LinedList"/>
    <dgm:cxn modelId="{4933B3A8-421E-4E89-BAE2-6CEE3B179624}" type="presParOf" srcId="{683FE705-DE31-4FF5-B152-7585CE2112F4}" destId="{B8213585-79C3-4FB2-A79E-4ABECD6C0796}" srcOrd="10" destOrd="0" presId="urn:microsoft.com/office/officeart/2008/layout/LinedList"/>
    <dgm:cxn modelId="{3BF2C186-4C33-48CC-A0A0-B4CF5BDE08B0}" type="presParOf" srcId="{B8213585-79C3-4FB2-A79E-4ABECD6C0796}" destId="{DC3F2281-0F69-48D1-8452-929E1FCEAF38}" srcOrd="0" destOrd="0" presId="urn:microsoft.com/office/officeart/2008/layout/LinedList"/>
    <dgm:cxn modelId="{097FC29F-4F04-456C-B9AB-6B0E34F68A64}" type="presParOf" srcId="{B8213585-79C3-4FB2-A79E-4ABECD6C0796}" destId="{EF0C760A-F872-46FF-ABB1-02E89624C5DF}" srcOrd="1" destOrd="0" presId="urn:microsoft.com/office/officeart/2008/layout/LinedList"/>
    <dgm:cxn modelId="{7A04EA90-7BA8-496E-933A-020E4C04B4BE}" type="presParOf" srcId="{B8213585-79C3-4FB2-A79E-4ABECD6C0796}" destId="{9016008D-0702-40E2-9A89-21EBC3A30D03}" srcOrd="2" destOrd="0" presId="urn:microsoft.com/office/officeart/2008/layout/LinedList"/>
    <dgm:cxn modelId="{5B5853A8-F646-490C-B1EC-D72AC612392E}" type="presParOf" srcId="{683FE705-DE31-4FF5-B152-7585CE2112F4}" destId="{8198B811-2CD2-430B-AA77-2490699125C7}" srcOrd="11" destOrd="0" presId="urn:microsoft.com/office/officeart/2008/layout/LinedList"/>
    <dgm:cxn modelId="{F9484D86-A990-46B6-A7E7-3EE005400399}" type="presParOf" srcId="{683FE705-DE31-4FF5-B152-7585CE2112F4}" destId="{36B48168-5717-41C7-B792-506D1C462F4C}" srcOrd="12" destOrd="0" presId="urn:microsoft.com/office/officeart/2008/layout/LinedList"/>
    <dgm:cxn modelId="{82348DE0-9D0E-4F99-AB32-0E4E269ABAFD}" type="presParOf" srcId="{683FE705-DE31-4FF5-B152-7585CE2112F4}" destId="{439075C9-C45C-427C-806E-C60F3B651BA8}" srcOrd="13" destOrd="0" presId="urn:microsoft.com/office/officeart/2008/layout/LinedList"/>
    <dgm:cxn modelId="{6B7A503D-220F-41CA-8BC3-638F1D0604D5}" type="presParOf" srcId="{439075C9-C45C-427C-806E-C60F3B651BA8}" destId="{3E6EFDEF-B2A6-46B5-86B9-77E4D5BFE1D7}" srcOrd="0" destOrd="0" presId="urn:microsoft.com/office/officeart/2008/layout/LinedList"/>
    <dgm:cxn modelId="{AD96C129-2D95-4AEC-A110-CF0B3A5D0499}" type="presParOf" srcId="{439075C9-C45C-427C-806E-C60F3B651BA8}" destId="{730AC957-1F0C-45A8-B1E7-C1A5B641EC95}" srcOrd="1" destOrd="0" presId="urn:microsoft.com/office/officeart/2008/layout/LinedList"/>
    <dgm:cxn modelId="{5B997647-AFB4-4F7D-9C85-82D57E960BAD}" type="presParOf" srcId="{439075C9-C45C-427C-806E-C60F3B651BA8}" destId="{2A68BD1A-DE02-4F54-A7DA-BE84348156F1}" srcOrd="2" destOrd="0" presId="urn:microsoft.com/office/officeart/2008/layout/LinedList"/>
    <dgm:cxn modelId="{8B37CA6E-305F-4D7F-9FF7-6B00C2F74C7F}" type="presParOf" srcId="{683FE705-DE31-4FF5-B152-7585CE2112F4}" destId="{E115D1B8-6BAB-4720-9565-84B851ED769D}" srcOrd="14" destOrd="0" presId="urn:microsoft.com/office/officeart/2008/layout/LinedList"/>
    <dgm:cxn modelId="{1127F439-51FF-4F76-99F8-8334CD666DD7}" type="presParOf" srcId="{683FE705-DE31-4FF5-B152-7585CE2112F4}" destId="{B78CC6E2-2468-4B30-90CC-FCFA7C96FE78}" srcOrd="15"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1E0D2CF-CCFE-4D14-A670-748B6A5C315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660387EC-78F5-4E9E-BDBD-24BEF718126C}">
      <dgm:prSet phldrT="[Texto]" custT="1"/>
      <dgm:spPr/>
      <dgm:t>
        <a:bodyPr/>
        <a:lstStyle/>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066800">
            <a:lnSpc>
              <a:spcPct val="90000"/>
            </a:lnSpc>
            <a:spcBef>
              <a:spcPct val="0"/>
            </a:spcBef>
            <a:spcAft>
              <a:spcPct val="35000"/>
            </a:spcAft>
            <a:buFont typeface="Arial" panose="020B0604020202020204" pitchFamily="34" charset="0"/>
            <a:buNone/>
          </a:pPr>
          <a:r>
            <a:rPr lang="es-ES_tradnl" sz="2300" b="1" kern="1200" dirty="0">
              <a:solidFill>
                <a:srgbClr val="00B0F0"/>
              </a:solidFill>
              <a:latin typeface="Calibri" panose="020F0502020204030204"/>
              <a:ea typeface="+mn-ea"/>
              <a:cs typeface="+mn-cs"/>
            </a:rPr>
            <a:t>Política en materia de gestión predial</a:t>
          </a:r>
          <a:endParaRPr lang="es-CO" sz="2300" b="1" kern="1200" dirty="0">
            <a:solidFill>
              <a:srgbClr val="00B0F0"/>
            </a:solidFill>
            <a:latin typeface="Calibri" panose="020F0502020204030204"/>
            <a:ea typeface="+mn-ea"/>
            <a:cs typeface="+mn-cs"/>
          </a:endParaRPr>
        </a:p>
      </dgm:t>
    </dgm:pt>
    <dgm:pt modelId="{77D4047F-D4D6-4E40-97BF-E52ED7EA5F23}" type="parTrans" cxnId="{9ADA7D15-C8D6-4243-8790-E3029E104951}">
      <dgm:prSet/>
      <dgm:spPr/>
      <dgm:t>
        <a:bodyPr/>
        <a:lstStyle/>
        <a:p>
          <a:endParaRPr lang="es-CO"/>
        </a:p>
      </dgm:t>
    </dgm:pt>
    <dgm:pt modelId="{349457DE-729B-4829-89A6-F5B247AEBC57}" type="sibTrans" cxnId="{9ADA7D15-C8D6-4243-8790-E3029E104951}">
      <dgm:prSet/>
      <dgm:spPr/>
      <dgm:t>
        <a:bodyPr/>
        <a:lstStyle/>
        <a:p>
          <a:endParaRPr lang="es-CO"/>
        </a:p>
      </dgm:t>
    </dgm:pt>
    <dgm:pt modelId="{1C9B69F6-EDDF-4162-A57E-A3A1188565C8}">
      <dgm:prSet phldrT="[Texto]" custT="1"/>
      <dgm:spPr/>
      <dgm:t>
        <a:bodyPr/>
        <a:lstStyle/>
        <a:p>
          <a:pPr algn="just"/>
          <a:r>
            <a:rPr lang="es-ES" sz="1600" dirty="0"/>
            <a:t>Cuando la petición tenga relación con el avalúo comercial se deberá realizar una evaluación completa de la respuesta que emita la entidad </a:t>
          </a:r>
          <a:r>
            <a:rPr lang="es-ES" sz="1600" dirty="0" err="1"/>
            <a:t>valuatoria</a:t>
          </a:r>
          <a:r>
            <a:rPr lang="es-ES" sz="1600" dirty="0"/>
            <a:t>, con el fin de verificar que la misma responda de fondo y de manera congruente lo solicitado y, en caso de ser necesario complementar o solicitar los ajustes que a juicio de la entidad procedan</a:t>
          </a:r>
          <a:endParaRPr lang="es-CO" sz="1600" dirty="0"/>
        </a:p>
      </dgm:t>
    </dgm:pt>
    <dgm:pt modelId="{38F0A04D-BB79-4F69-9F61-E558DB3723E3}" type="parTrans" cxnId="{3CE6D4D4-57E7-401A-96ED-2E6F0B633CD0}">
      <dgm:prSet/>
      <dgm:spPr/>
      <dgm:t>
        <a:bodyPr/>
        <a:lstStyle/>
        <a:p>
          <a:endParaRPr lang="es-CO"/>
        </a:p>
      </dgm:t>
    </dgm:pt>
    <dgm:pt modelId="{EA4D0B9D-2A65-4804-B9AB-15951F5E0811}" type="sibTrans" cxnId="{3CE6D4D4-57E7-401A-96ED-2E6F0B633CD0}">
      <dgm:prSet/>
      <dgm:spPr/>
      <dgm:t>
        <a:bodyPr/>
        <a:lstStyle/>
        <a:p>
          <a:endParaRPr lang="es-CO"/>
        </a:p>
      </dgm:t>
    </dgm:pt>
    <dgm:pt modelId="{26262663-5616-4DD8-8314-D7FC74EE8FC0}">
      <dgm:prSet phldrT="[Texto]" custT="1"/>
      <dgm:spPr/>
      <dgm:t>
        <a:bodyPr/>
        <a:lstStyle/>
        <a:p>
          <a:pPr algn="just"/>
          <a:r>
            <a:rPr lang="es-ES" sz="1600" dirty="0"/>
            <a:t>Las notificaciones deben ir dirigidas a cada una de las personas que son identificadas en el acto administrativo, salvo poder para representar</a:t>
          </a:r>
          <a:endParaRPr lang="es-CO" sz="1600" dirty="0"/>
        </a:p>
      </dgm:t>
    </dgm:pt>
    <dgm:pt modelId="{86394050-B05A-4CB1-B026-1CBE19609234}" type="parTrans" cxnId="{8B7A7D92-517B-40CC-B56D-13AA0B1C36F4}">
      <dgm:prSet/>
      <dgm:spPr/>
      <dgm:t>
        <a:bodyPr/>
        <a:lstStyle/>
        <a:p>
          <a:endParaRPr lang="es-CO"/>
        </a:p>
      </dgm:t>
    </dgm:pt>
    <dgm:pt modelId="{662147D0-3BE7-407F-9E26-6A4AC910C6A5}" type="sibTrans" cxnId="{8B7A7D92-517B-40CC-B56D-13AA0B1C36F4}">
      <dgm:prSet/>
      <dgm:spPr/>
      <dgm:t>
        <a:bodyPr/>
        <a:lstStyle/>
        <a:p>
          <a:endParaRPr lang="es-CO"/>
        </a:p>
      </dgm:t>
    </dgm:pt>
    <dgm:pt modelId="{3AD6EE7A-7373-4FF9-87E6-9BD375E19C97}">
      <dgm:prSet phldrT="[Texto]" custT="1"/>
      <dgm:spPr/>
      <dgm:t>
        <a:bodyPr/>
        <a:lstStyle/>
        <a:p>
          <a:pPr algn="just"/>
          <a:r>
            <a:rPr lang="es-ES" sz="1600" dirty="0"/>
            <a:t>La respuesta a los derechos de petición deberá ser de fondo, oportuna, congruente y tener notificación efectiva. </a:t>
          </a:r>
          <a:r>
            <a:rPr lang="es-CO" sz="1600" dirty="0"/>
            <a:t>Además deberá comunicarse al interesado a la dirección física o correo electrónico que se cuente para tal fin</a:t>
          </a:r>
        </a:p>
      </dgm:t>
    </dgm:pt>
    <dgm:pt modelId="{D96368FA-44D2-4BF6-B6FE-DF13F1338E28}" type="parTrans" cxnId="{17175C50-876C-4174-B40C-A47EB7EC55F9}">
      <dgm:prSet/>
      <dgm:spPr/>
      <dgm:t>
        <a:bodyPr/>
        <a:lstStyle/>
        <a:p>
          <a:endParaRPr lang="es-CO"/>
        </a:p>
      </dgm:t>
    </dgm:pt>
    <dgm:pt modelId="{8841DC62-4367-465E-9355-F350CC474454}" type="sibTrans" cxnId="{17175C50-876C-4174-B40C-A47EB7EC55F9}">
      <dgm:prSet/>
      <dgm:spPr/>
      <dgm:t>
        <a:bodyPr/>
        <a:lstStyle/>
        <a:p>
          <a:endParaRPr lang="es-CO"/>
        </a:p>
      </dgm:t>
    </dgm:pt>
    <dgm:pt modelId="{E5369EB7-D2C2-46B9-AABD-DE1BC479AFCF}" type="pres">
      <dgm:prSet presAssocID="{21E0D2CF-CCFE-4D14-A670-748B6A5C315F}" presName="vert0" presStyleCnt="0">
        <dgm:presLayoutVars>
          <dgm:dir/>
          <dgm:animOne val="branch"/>
          <dgm:animLvl val="lvl"/>
        </dgm:presLayoutVars>
      </dgm:prSet>
      <dgm:spPr/>
      <dgm:t>
        <a:bodyPr/>
        <a:lstStyle/>
        <a:p>
          <a:endParaRPr lang="es-ES"/>
        </a:p>
      </dgm:t>
    </dgm:pt>
    <dgm:pt modelId="{E6B7F8C1-A434-494A-AC11-1422F557A369}" type="pres">
      <dgm:prSet presAssocID="{660387EC-78F5-4E9E-BDBD-24BEF718126C}" presName="thickLine" presStyleLbl="alignNode1" presStyleIdx="0" presStyleCnt="1"/>
      <dgm:spPr/>
    </dgm:pt>
    <dgm:pt modelId="{268F0024-3D11-4AC5-B7B7-3C2BAA4882CA}" type="pres">
      <dgm:prSet presAssocID="{660387EC-78F5-4E9E-BDBD-24BEF718126C}" presName="horz1" presStyleCnt="0"/>
      <dgm:spPr/>
    </dgm:pt>
    <dgm:pt modelId="{9603F047-5BBB-42D5-A7E9-870FAC310B42}" type="pres">
      <dgm:prSet presAssocID="{660387EC-78F5-4E9E-BDBD-24BEF718126C}" presName="tx1" presStyleLbl="revTx" presStyleIdx="0" presStyleCnt="4"/>
      <dgm:spPr/>
      <dgm:t>
        <a:bodyPr/>
        <a:lstStyle/>
        <a:p>
          <a:endParaRPr lang="es-ES"/>
        </a:p>
      </dgm:t>
    </dgm:pt>
    <dgm:pt modelId="{683FE705-DE31-4FF5-B152-7585CE2112F4}" type="pres">
      <dgm:prSet presAssocID="{660387EC-78F5-4E9E-BDBD-24BEF718126C}" presName="vert1" presStyleCnt="0"/>
      <dgm:spPr/>
    </dgm:pt>
    <dgm:pt modelId="{54E32BD2-2E03-436B-B166-901BE620DD07}" type="pres">
      <dgm:prSet presAssocID="{3AD6EE7A-7373-4FF9-87E6-9BD375E19C97}" presName="vertSpace2a" presStyleCnt="0"/>
      <dgm:spPr/>
    </dgm:pt>
    <dgm:pt modelId="{F8D2D3FA-5CE5-4987-8B76-BB235B7471A7}" type="pres">
      <dgm:prSet presAssocID="{3AD6EE7A-7373-4FF9-87E6-9BD375E19C97}" presName="horz2" presStyleCnt="0"/>
      <dgm:spPr/>
    </dgm:pt>
    <dgm:pt modelId="{5679B7B5-CC49-4254-8EA1-49E0E36C7E57}" type="pres">
      <dgm:prSet presAssocID="{3AD6EE7A-7373-4FF9-87E6-9BD375E19C97}" presName="horzSpace2" presStyleCnt="0"/>
      <dgm:spPr/>
    </dgm:pt>
    <dgm:pt modelId="{BF8BE2DC-766D-43F5-AC07-5D5C92CB62AE}" type="pres">
      <dgm:prSet presAssocID="{3AD6EE7A-7373-4FF9-87E6-9BD375E19C97}" presName="tx2" presStyleLbl="revTx" presStyleIdx="1" presStyleCnt="4" custScaleY="32120"/>
      <dgm:spPr/>
      <dgm:t>
        <a:bodyPr/>
        <a:lstStyle/>
        <a:p>
          <a:endParaRPr lang="es-ES"/>
        </a:p>
      </dgm:t>
    </dgm:pt>
    <dgm:pt modelId="{0269CEB7-517E-4510-9201-BCAC1DFEC1A8}" type="pres">
      <dgm:prSet presAssocID="{3AD6EE7A-7373-4FF9-87E6-9BD375E19C97}" presName="vert2" presStyleCnt="0"/>
      <dgm:spPr/>
    </dgm:pt>
    <dgm:pt modelId="{0982C29F-F7A8-4621-B1A9-EA473811D469}" type="pres">
      <dgm:prSet presAssocID="{3AD6EE7A-7373-4FF9-87E6-9BD375E19C97}" presName="thinLine2b" presStyleLbl="callout" presStyleIdx="0" presStyleCnt="3"/>
      <dgm:spPr/>
    </dgm:pt>
    <dgm:pt modelId="{A5D2AC50-DA22-4C0E-A154-946A3F9587F7}" type="pres">
      <dgm:prSet presAssocID="{3AD6EE7A-7373-4FF9-87E6-9BD375E19C97}" presName="vertSpace2b" presStyleCnt="0"/>
      <dgm:spPr/>
    </dgm:pt>
    <dgm:pt modelId="{9D63D316-7A34-4CD5-8FBC-39C38A3A39CF}" type="pres">
      <dgm:prSet presAssocID="{1C9B69F6-EDDF-4162-A57E-A3A1188565C8}" presName="horz2" presStyleCnt="0"/>
      <dgm:spPr/>
    </dgm:pt>
    <dgm:pt modelId="{64E6AAFB-248D-457F-8A9E-B8DF4B84E974}" type="pres">
      <dgm:prSet presAssocID="{1C9B69F6-EDDF-4162-A57E-A3A1188565C8}" presName="horzSpace2" presStyleCnt="0"/>
      <dgm:spPr/>
    </dgm:pt>
    <dgm:pt modelId="{039E2855-1645-4A2B-A492-EA00873FA6F7}" type="pres">
      <dgm:prSet presAssocID="{1C9B69F6-EDDF-4162-A57E-A3A1188565C8}" presName="tx2" presStyleLbl="revTx" presStyleIdx="2" presStyleCnt="4" custScaleY="42772" custLinFactNeighborX="0" custLinFactNeighborY="2459"/>
      <dgm:spPr/>
      <dgm:t>
        <a:bodyPr/>
        <a:lstStyle/>
        <a:p>
          <a:endParaRPr lang="es-ES"/>
        </a:p>
      </dgm:t>
    </dgm:pt>
    <dgm:pt modelId="{0C3AC186-B8FB-4B81-977A-B3DE67CF9048}" type="pres">
      <dgm:prSet presAssocID="{1C9B69F6-EDDF-4162-A57E-A3A1188565C8}" presName="vert2" presStyleCnt="0"/>
      <dgm:spPr/>
    </dgm:pt>
    <dgm:pt modelId="{2D1A3A63-C123-4ECB-A171-BDC1E58CA6D4}" type="pres">
      <dgm:prSet presAssocID="{1C9B69F6-EDDF-4162-A57E-A3A1188565C8}" presName="thinLine2b" presStyleLbl="callout" presStyleIdx="1" presStyleCnt="3"/>
      <dgm:spPr/>
    </dgm:pt>
    <dgm:pt modelId="{ABF4F7D5-63FB-4367-9D07-0EDA61D065C8}" type="pres">
      <dgm:prSet presAssocID="{1C9B69F6-EDDF-4162-A57E-A3A1188565C8}" presName="vertSpace2b" presStyleCnt="0"/>
      <dgm:spPr/>
    </dgm:pt>
    <dgm:pt modelId="{64C7BD93-12B6-4647-A891-1B6D5FCB7429}" type="pres">
      <dgm:prSet presAssocID="{26262663-5616-4DD8-8314-D7FC74EE8FC0}" presName="horz2" presStyleCnt="0"/>
      <dgm:spPr/>
    </dgm:pt>
    <dgm:pt modelId="{A11FE628-E05C-453B-9876-3B243159240F}" type="pres">
      <dgm:prSet presAssocID="{26262663-5616-4DD8-8314-D7FC74EE8FC0}" presName="horzSpace2" presStyleCnt="0"/>
      <dgm:spPr/>
    </dgm:pt>
    <dgm:pt modelId="{18E39134-08BB-4CF4-9988-5D1A4A4BA02E}" type="pres">
      <dgm:prSet presAssocID="{26262663-5616-4DD8-8314-D7FC74EE8FC0}" presName="tx2" presStyleLbl="revTx" presStyleIdx="3" presStyleCnt="4" custScaleY="36202" custLinFactNeighborX="716" custLinFactNeighborY="2213"/>
      <dgm:spPr/>
      <dgm:t>
        <a:bodyPr/>
        <a:lstStyle/>
        <a:p>
          <a:endParaRPr lang="es-ES"/>
        </a:p>
      </dgm:t>
    </dgm:pt>
    <dgm:pt modelId="{0738A0A2-34EE-4903-B16B-FE427FC15F6C}" type="pres">
      <dgm:prSet presAssocID="{26262663-5616-4DD8-8314-D7FC74EE8FC0}" presName="vert2" presStyleCnt="0"/>
      <dgm:spPr/>
    </dgm:pt>
    <dgm:pt modelId="{693A4194-32F7-4D24-A4E1-1615B1370C5B}" type="pres">
      <dgm:prSet presAssocID="{26262663-5616-4DD8-8314-D7FC74EE8FC0}" presName="thinLine2b" presStyleLbl="callout" presStyleIdx="2" presStyleCnt="3"/>
      <dgm:spPr/>
    </dgm:pt>
    <dgm:pt modelId="{AC83F092-3709-45AF-9843-80DC253300DA}" type="pres">
      <dgm:prSet presAssocID="{26262663-5616-4DD8-8314-D7FC74EE8FC0}" presName="vertSpace2b" presStyleCnt="0"/>
      <dgm:spPr/>
    </dgm:pt>
  </dgm:ptLst>
  <dgm:cxnLst>
    <dgm:cxn modelId="{D953DF02-1D33-487B-8D6F-996B5A5BE3C2}" type="presOf" srcId="{21E0D2CF-CCFE-4D14-A670-748B6A5C315F}" destId="{E5369EB7-D2C2-46B9-AABD-DE1BC479AFCF}" srcOrd="0" destOrd="0" presId="urn:microsoft.com/office/officeart/2008/layout/LinedList"/>
    <dgm:cxn modelId="{8DD08D16-6294-45FF-AA5F-77D655E51652}" type="presOf" srcId="{660387EC-78F5-4E9E-BDBD-24BEF718126C}" destId="{9603F047-5BBB-42D5-A7E9-870FAC310B42}" srcOrd="0" destOrd="0" presId="urn:microsoft.com/office/officeart/2008/layout/LinedList"/>
    <dgm:cxn modelId="{8B7A7D92-517B-40CC-B56D-13AA0B1C36F4}" srcId="{660387EC-78F5-4E9E-BDBD-24BEF718126C}" destId="{26262663-5616-4DD8-8314-D7FC74EE8FC0}" srcOrd="2" destOrd="0" parTransId="{86394050-B05A-4CB1-B026-1CBE19609234}" sibTransId="{662147D0-3BE7-407F-9E26-6A4AC910C6A5}"/>
    <dgm:cxn modelId="{3158CE1E-0754-43E9-BF1A-5FCF30F2887C}" type="presOf" srcId="{26262663-5616-4DD8-8314-D7FC74EE8FC0}" destId="{18E39134-08BB-4CF4-9988-5D1A4A4BA02E}" srcOrd="0" destOrd="0" presId="urn:microsoft.com/office/officeart/2008/layout/LinedList"/>
    <dgm:cxn modelId="{9ADA7D15-C8D6-4243-8790-E3029E104951}" srcId="{21E0D2CF-CCFE-4D14-A670-748B6A5C315F}" destId="{660387EC-78F5-4E9E-BDBD-24BEF718126C}" srcOrd="0" destOrd="0" parTransId="{77D4047F-D4D6-4E40-97BF-E52ED7EA5F23}" sibTransId="{349457DE-729B-4829-89A6-F5B247AEBC57}"/>
    <dgm:cxn modelId="{3CE6D4D4-57E7-401A-96ED-2E6F0B633CD0}" srcId="{660387EC-78F5-4E9E-BDBD-24BEF718126C}" destId="{1C9B69F6-EDDF-4162-A57E-A3A1188565C8}" srcOrd="1" destOrd="0" parTransId="{38F0A04D-BB79-4F69-9F61-E558DB3723E3}" sibTransId="{EA4D0B9D-2A65-4804-B9AB-15951F5E0811}"/>
    <dgm:cxn modelId="{17175C50-876C-4174-B40C-A47EB7EC55F9}" srcId="{660387EC-78F5-4E9E-BDBD-24BEF718126C}" destId="{3AD6EE7A-7373-4FF9-87E6-9BD375E19C97}" srcOrd="0" destOrd="0" parTransId="{D96368FA-44D2-4BF6-B6FE-DF13F1338E28}" sibTransId="{8841DC62-4367-465E-9355-F350CC474454}"/>
    <dgm:cxn modelId="{1A02BE04-F381-4CD3-9DB3-284E6DEEEE08}" type="presOf" srcId="{1C9B69F6-EDDF-4162-A57E-A3A1188565C8}" destId="{039E2855-1645-4A2B-A492-EA00873FA6F7}" srcOrd="0" destOrd="0" presId="urn:microsoft.com/office/officeart/2008/layout/LinedList"/>
    <dgm:cxn modelId="{A682AAC6-6FF5-4C5F-A87D-AD8B7631EB63}" type="presOf" srcId="{3AD6EE7A-7373-4FF9-87E6-9BD375E19C97}" destId="{BF8BE2DC-766D-43F5-AC07-5D5C92CB62AE}" srcOrd="0" destOrd="0" presId="urn:microsoft.com/office/officeart/2008/layout/LinedList"/>
    <dgm:cxn modelId="{BBC0D722-5AD8-4B22-A969-21B665227C6F}" type="presParOf" srcId="{E5369EB7-D2C2-46B9-AABD-DE1BC479AFCF}" destId="{E6B7F8C1-A434-494A-AC11-1422F557A369}" srcOrd="0" destOrd="0" presId="urn:microsoft.com/office/officeart/2008/layout/LinedList"/>
    <dgm:cxn modelId="{95AEC4F7-44BB-498A-885A-BD01F35355B1}" type="presParOf" srcId="{E5369EB7-D2C2-46B9-AABD-DE1BC479AFCF}" destId="{268F0024-3D11-4AC5-B7B7-3C2BAA4882CA}" srcOrd="1" destOrd="0" presId="urn:microsoft.com/office/officeart/2008/layout/LinedList"/>
    <dgm:cxn modelId="{AE9305F6-6765-4E3F-BD1D-D1C884734774}" type="presParOf" srcId="{268F0024-3D11-4AC5-B7B7-3C2BAA4882CA}" destId="{9603F047-5BBB-42D5-A7E9-870FAC310B42}" srcOrd="0" destOrd="0" presId="urn:microsoft.com/office/officeart/2008/layout/LinedList"/>
    <dgm:cxn modelId="{EF6DFA72-3C9E-4600-A2C4-05FAC2B88C06}" type="presParOf" srcId="{268F0024-3D11-4AC5-B7B7-3C2BAA4882CA}" destId="{683FE705-DE31-4FF5-B152-7585CE2112F4}" srcOrd="1" destOrd="0" presId="urn:microsoft.com/office/officeart/2008/layout/LinedList"/>
    <dgm:cxn modelId="{8609393E-9DF9-4063-BF47-C9D99888B9A6}" type="presParOf" srcId="{683FE705-DE31-4FF5-B152-7585CE2112F4}" destId="{54E32BD2-2E03-436B-B166-901BE620DD07}" srcOrd="0" destOrd="0" presId="urn:microsoft.com/office/officeart/2008/layout/LinedList"/>
    <dgm:cxn modelId="{DC1C28D0-48B9-4432-AF20-F05DF3C1DCF5}" type="presParOf" srcId="{683FE705-DE31-4FF5-B152-7585CE2112F4}" destId="{F8D2D3FA-5CE5-4987-8B76-BB235B7471A7}" srcOrd="1" destOrd="0" presId="urn:microsoft.com/office/officeart/2008/layout/LinedList"/>
    <dgm:cxn modelId="{FB77B59E-0B2B-47C5-99DB-DF80349DCE2E}" type="presParOf" srcId="{F8D2D3FA-5CE5-4987-8B76-BB235B7471A7}" destId="{5679B7B5-CC49-4254-8EA1-49E0E36C7E57}" srcOrd="0" destOrd="0" presId="urn:microsoft.com/office/officeart/2008/layout/LinedList"/>
    <dgm:cxn modelId="{5EBE5B1D-B687-46D9-BDCA-B7A25F19BAD7}" type="presParOf" srcId="{F8D2D3FA-5CE5-4987-8B76-BB235B7471A7}" destId="{BF8BE2DC-766D-43F5-AC07-5D5C92CB62AE}" srcOrd="1" destOrd="0" presId="urn:microsoft.com/office/officeart/2008/layout/LinedList"/>
    <dgm:cxn modelId="{7D6F9A8A-0ED1-4AB5-B86C-1AF1780BB86D}" type="presParOf" srcId="{F8D2D3FA-5CE5-4987-8B76-BB235B7471A7}" destId="{0269CEB7-517E-4510-9201-BCAC1DFEC1A8}" srcOrd="2" destOrd="0" presId="urn:microsoft.com/office/officeart/2008/layout/LinedList"/>
    <dgm:cxn modelId="{9E792721-5B79-4C6F-8F73-46A0ED1031A1}" type="presParOf" srcId="{683FE705-DE31-4FF5-B152-7585CE2112F4}" destId="{0982C29F-F7A8-4621-B1A9-EA473811D469}" srcOrd="2" destOrd="0" presId="urn:microsoft.com/office/officeart/2008/layout/LinedList"/>
    <dgm:cxn modelId="{8EC2A1F4-DAB3-4F7F-8E80-A936140AD9A1}" type="presParOf" srcId="{683FE705-DE31-4FF5-B152-7585CE2112F4}" destId="{A5D2AC50-DA22-4C0E-A154-946A3F9587F7}" srcOrd="3" destOrd="0" presId="urn:microsoft.com/office/officeart/2008/layout/LinedList"/>
    <dgm:cxn modelId="{98EC1D6F-33F9-4B59-AE83-B4E0FFB83E9A}" type="presParOf" srcId="{683FE705-DE31-4FF5-B152-7585CE2112F4}" destId="{9D63D316-7A34-4CD5-8FBC-39C38A3A39CF}" srcOrd="4" destOrd="0" presId="urn:microsoft.com/office/officeart/2008/layout/LinedList"/>
    <dgm:cxn modelId="{DA19462C-8527-4F48-9A27-215168C0D136}" type="presParOf" srcId="{9D63D316-7A34-4CD5-8FBC-39C38A3A39CF}" destId="{64E6AAFB-248D-457F-8A9E-B8DF4B84E974}" srcOrd="0" destOrd="0" presId="urn:microsoft.com/office/officeart/2008/layout/LinedList"/>
    <dgm:cxn modelId="{116C2DCF-18F5-4A7C-AC82-B399720502AB}" type="presParOf" srcId="{9D63D316-7A34-4CD5-8FBC-39C38A3A39CF}" destId="{039E2855-1645-4A2B-A492-EA00873FA6F7}" srcOrd="1" destOrd="0" presId="urn:microsoft.com/office/officeart/2008/layout/LinedList"/>
    <dgm:cxn modelId="{31C65CEA-5A22-4F8E-9663-CCFAC244EC9F}" type="presParOf" srcId="{9D63D316-7A34-4CD5-8FBC-39C38A3A39CF}" destId="{0C3AC186-B8FB-4B81-977A-B3DE67CF9048}" srcOrd="2" destOrd="0" presId="urn:microsoft.com/office/officeart/2008/layout/LinedList"/>
    <dgm:cxn modelId="{2E151318-BCE7-4115-BB66-EDAE68E67232}" type="presParOf" srcId="{683FE705-DE31-4FF5-B152-7585CE2112F4}" destId="{2D1A3A63-C123-4ECB-A171-BDC1E58CA6D4}" srcOrd="5" destOrd="0" presId="urn:microsoft.com/office/officeart/2008/layout/LinedList"/>
    <dgm:cxn modelId="{6C8E7D0E-1AEA-4C7E-B6B3-79BD06015D8E}" type="presParOf" srcId="{683FE705-DE31-4FF5-B152-7585CE2112F4}" destId="{ABF4F7D5-63FB-4367-9D07-0EDA61D065C8}" srcOrd="6" destOrd="0" presId="urn:microsoft.com/office/officeart/2008/layout/LinedList"/>
    <dgm:cxn modelId="{F91E4069-67A2-4059-A284-4E836801FDCF}" type="presParOf" srcId="{683FE705-DE31-4FF5-B152-7585CE2112F4}" destId="{64C7BD93-12B6-4647-A891-1B6D5FCB7429}" srcOrd="7" destOrd="0" presId="urn:microsoft.com/office/officeart/2008/layout/LinedList"/>
    <dgm:cxn modelId="{4F682169-7216-417F-8270-05E4B31EC874}" type="presParOf" srcId="{64C7BD93-12B6-4647-A891-1B6D5FCB7429}" destId="{A11FE628-E05C-453B-9876-3B243159240F}" srcOrd="0" destOrd="0" presId="urn:microsoft.com/office/officeart/2008/layout/LinedList"/>
    <dgm:cxn modelId="{25C698BE-F42F-4DE5-BED6-4E8BDC10AB33}" type="presParOf" srcId="{64C7BD93-12B6-4647-A891-1B6D5FCB7429}" destId="{18E39134-08BB-4CF4-9988-5D1A4A4BA02E}" srcOrd="1" destOrd="0" presId="urn:microsoft.com/office/officeart/2008/layout/LinedList"/>
    <dgm:cxn modelId="{444F981C-8C32-495F-B08D-471AFDD91D6F}" type="presParOf" srcId="{64C7BD93-12B6-4647-A891-1B6D5FCB7429}" destId="{0738A0A2-34EE-4903-B16B-FE427FC15F6C}" srcOrd="2" destOrd="0" presId="urn:microsoft.com/office/officeart/2008/layout/LinedList"/>
    <dgm:cxn modelId="{D1915A51-7914-4F49-AD6D-14A62030E4D3}" type="presParOf" srcId="{683FE705-DE31-4FF5-B152-7585CE2112F4}" destId="{693A4194-32F7-4D24-A4E1-1615B1370C5B}" srcOrd="8" destOrd="0" presId="urn:microsoft.com/office/officeart/2008/layout/LinedList"/>
    <dgm:cxn modelId="{8E8BB4FF-C76A-46C2-8EC0-59370155554B}" type="presParOf" srcId="{683FE705-DE31-4FF5-B152-7585CE2112F4}" destId="{AC83F092-3709-45AF-9843-80DC253300DA}"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EF102A3-EA13-4E6E-BF2D-0FBE3E03AC7A}"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s-CO"/>
        </a:p>
      </dgm:t>
    </dgm:pt>
    <dgm:pt modelId="{1AD3BC86-4307-43F8-9C18-F2B8A300C805}">
      <dgm:prSet custT="1"/>
      <dgm:spPr/>
      <dgm:t>
        <a:bodyPr/>
        <a:lstStyle/>
        <a:p>
          <a:r>
            <a:rPr lang="es-CO" sz="3600" b="1" dirty="0" smtClean="0"/>
            <a:t>1. NECESIDAD Y PERTINENCIA DE LA POLÍTICA DE PREVENCIÓN DEL DAÑO ANTIJURÍDICO. </a:t>
          </a:r>
          <a:endParaRPr lang="es-CO" sz="3600" b="1" dirty="0">
            <a:latin typeface="Arial" panose="020B0604020202020204" pitchFamily="34" charset="0"/>
            <a:cs typeface="Arial" panose="020B0604020202020204" pitchFamily="34" charset="0"/>
          </a:endParaRPr>
        </a:p>
      </dgm:t>
    </dgm:pt>
    <dgm:pt modelId="{C5DDA2D8-9312-478D-B35C-65CF2F186F13}" type="parTrans" cxnId="{6702BC23-1D02-4BB4-910E-97B454575E5B}">
      <dgm:prSet/>
      <dgm:spPr/>
      <dgm:t>
        <a:bodyPr/>
        <a:lstStyle/>
        <a:p>
          <a:endParaRPr lang="es-CO">
            <a:latin typeface="Arial" panose="020B0604020202020204" pitchFamily="34" charset="0"/>
            <a:cs typeface="Arial" panose="020B0604020202020204" pitchFamily="34" charset="0"/>
          </a:endParaRPr>
        </a:p>
      </dgm:t>
    </dgm:pt>
    <dgm:pt modelId="{0935C0EC-2ECD-44A7-B4FD-CE0F452A002A}" type="sibTrans" cxnId="{6702BC23-1D02-4BB4-910E-97B454575E5B}">
      <dgm:prSet/>
      <dgm:spPr/>
      <dgm:t>
        <a:bodyPr/>
        <a:lstStyle/>
        <a:p>
          <a:endParaRPr lang="es-CO">
            <a:latin typeface="Arial" panose="020B0604020202020204" pitchFamily="34" charset="0"/>
            <a:cs typeface="Arial" panose="020B0604020202020204" pitchFamily="34" charset="0"/>
          </a:endParaRPr>
        </a:p>
      </dgm:t>
    </dgm:pt>
    <dgm:pt modelId="{81029480-161D-4A1B-B35B-0B84C1A5D671}" type="pres">
      <dgm:prSet presAssocID="{5EF102A3-EA13-4E6E-BF2D-0FBE3E03AC7A}" presName="Name0" presStyleCnt="0">
        <dgm:presLayoutVars>
          <dgm:dir/>
          <dgm:resizeHandles val="exact"/>
        </dgm:presLayoutVars>
      </dgm:prSet>
      <dgm:spPr/>
      <dgm:t>
        <a:bodyPr/>
        <a:lstStyle/>
        <a:p>
          <a:endParaRPr lang="es-ES"/>
        </a:p>
      </dgm:t>
    </dgm:pt>
    <dgm:pt modelId="{8757BE1C-2CCA-4001-8ABF-0346C8B7AB40}" type="pres">
      <dgm:prSet presAssocID="{5EF102A3-EA13-4E6E-BF2D-0FBE3E03AC7A}" presName="arrow" presStyleLbl="bgShp" presStyleIdx="0" presStyleCnt="1" custLinFactNeighborX="-6364" custLinFactNeighborY="13461"/>
      <dgm:spPr/>
    </dgm:pt>
    <dgm:pt modelId="{20F1B597-E5C0-43D6-B930-5B2E8757A69F}" type="pres">
      <dgm:prSet presAssocID="{5EF102A3-EA13-4E6E-BF2D-0FBE3E03AC7A}" presName="points" presStyleCnt="0"/>
      <dgm:spPr/>
    </dgm:pt>
    <dgm:pt modelId="{C5D320F1-ABBB-430A-A59C-59D6CDA3F674}" type="pres">
      <dgm:prSet presAssocID="{1AD3BC86-4307-43F8-9C18-F2B8A300C805}" presName="compositeA" presStyleCnt="0"/>
      <dgm:spPr/>
    </dgm:pt>
    <dgm:pt modelId="{073EE89A-68FF-46DB-B069-9504C6BF3E0B}" type="pres">
      <dgm:prSet presAssocID="{1AD3BC86-4307-43F8-9C18-F2B8A300C805}" presName="textA" presStyleLbl="revTx" presStyleIdx="0" presStyleCnt="1" custScaleX="111328">
        <dgm:presLayoutVars>
          <dgm:bulletEnabled val="1"/>
        </dgm:presLayoutVars>
      </dgm:prSet>
      <dgm:spPr/>
      <dgm:t>
        <a:bodyPr/>
        <a:lstStyle/>
        <a:p>
          <a:endParaRPr lang="es-ES"/>
        </a:p>
      </dgm:t>
    </dgm:pt>
    <dgm:pt modelId="{339A10C2-5343-46F2-8392-68AC950B2C53}" type="pres">
      <dgm:prSet presAssocID="{1AD3BC86-4307-43F8-9C18-F2B8A300C805}" presName="circleA" presStyleLbl="node1" presStyleIdx="0" presStyleCnt="1" custLinFactX="100000" custLinFactNeighborX="192202" custLinFactNeighborY="7897"/>
      <dgm:spPr/>
    </dgm:pt>
    <dgm:pt modelId="{BC72EF32-DDCC-4701-8A22-BCD5859E0D69}" type="pres">
      <dgm:prSet presAssocID="{1AD3BC86-4307-43F8-9C18-F2B8A300C805}" presName="spaceA" presStyleCnt="0"/>
      <dgm:spPr/>
    </dgm:pt>
  </dgm:ptLst>
  <dgm:cxnLst>
    <dgm:cxn modelId="{0FE14284-3E93-4340-AB98-95E1372F6AD7}" type="presOf" srcId="{1AD3BC86-4307-43F8-9C18-F2B8A300C805}" destId="{073EE89A-68FF-46DB-B069-9504C6BF3E0B}" srcOrd="0" destOrd="0" presId="urn:microsoft.com/office/officeart/2005/8/layout/hProcess11"/>
    <dgm:cxn modelId="{EC1D7F89-28B6-4C61-BB3E-2DCDB622D73E}" type="presOf" srcId="{5EF102A3-EA13-4E6E-BF2D-0FBE3E03AC7A}" destId="{81029480-161D-4A1B-B35B-0B84C1A5D671}" srcOrd="0" destOrd="0" presId="urn:microsoft.com/office/officeart/2005/8/layout/hProcess11"/>
    <dgm:cxn modelId="{6702BC23-1D02-4BB4-910E-97B454575E5B}" srcId="{5EF102A3-EA13-4E6E-BF2D-0FBE3E03AC7A}" destId="{1AD3BC86-4307-43F8-9C18-F2B8A300C805}" srcOrd="0" destOrd="0" parTransId="{C5DDA2D8-9312-478D-B35C-65CF2F186F13}" sibTransId="{0935C0EC-2ECD-44A7-B4FD-CE0F452A002A}"/>
    <dgm:cxn modelId="{DD70E2B1-522D-4D48-9763-C34EFDAF02A1}" type="presParOf" srcId="{81029480-161D-4A1B-B35B-0B84C1A5D671}" destId="{8757BE1C-2CCA-4001-8ABF-0346C8B7AB40}" srcOrd="0" destOrd="0" presId="urn:microsoft.com/office/officeart/2005/8/layout/hProcess11"/>
    <dgm:cxn modelId="{110F257A-BA29-4342-AB0B-A59B639B4C10}" type="presParOf" srcId="{81029480-161D-4A1B-B35B-0B84C1A5D671}" destId="{20F1B597-E5C0-43D6-B930-5B2E8757A69F}" srcOrd="1" destOrd="0" presId="urn:microsoft.com/office/officeart/2005/8/layout/hProcess11"/>
    <dgm:cxn modelId="{28B73CEE-8E62-4F03-B37B-F3C0857AB225}" type="presParOf" srcId="{20F1B597-E5C0-43D6-B930-5B2E8757A69F}" destId="{C5D320F1-ABBB-430A-A59C-59D6CDA3F674}" srcOrd="0" destOrd="0" presId="urn:microsoft.com/office/officeart/2005/8/layout/hProcess11"/>
    <dgm:cxn modelId="{D1A5F3B9-B9D8-44EE-BC73-DD98E50F9541}" type="presParOf" srcId="{C5D320F1-ABBB-430A-A59C-59D6CDA3F674}" destId="{073EE89A-68FF-46DB-B069-9504C6BF3E0B}" srcOrd="0" destOrd="0" presId="urn:microsoft.com/office/officeart/2005/8/layout/hProcess11"/>
    <dgm:cxn modelId="{15239373-E265-40F5-9AE1-9AAD08DD7BAB}" type="presParOf" srcId="{C5D320F1-ABBB-430A-A59C-59D6CDA3F674}" destId="{339A10C2-5343-46F2-8392-68AC950B2C53}" srcOrd="1" destOrd="0" presId="urn:microsoft.com/office/officeart/2005/8/layout/hProcess11"/>
    <dgm:cxn modelId="{1BEC1D51-703A-4DAF-98D9-A9AE0F2C7B72}" type="presParOf" srcId="{C5D320F1-ABBB-430A-A59C-59D6CDA3F674}" destId="{BC72EF32-DDCC-4701-8A22-BCD5859E0D69}"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630EE9-7D8D-4DE6-8699-2DCC4DDE22FD}" type="doc">
      <dgm:prSet loTypeId="urn:microsoft.com/office/officeart/2008/layout/VerticalCurvedList" loCatId="list" qsTypeId="urn:microsoft.com/office/officeart/2005/8/quickstyle/simple3" qsCatId="simple" csTypeId="urn:microsoft.com/office/officeart/2005/8/colors/accent1_4" csCatId="accent1" phldr="1"/>
      <dgm:spPr/>
      <dgm:t>
        <a:bodyPr/>
        <a:lstStyle/>
        <a:p>
          <a:endParaRPr lang="es-ES"/>
        </a:p>
      </dgm:t>
    </dgm:pt>
    <dgm:pt modelId="{327996F9-EAE8-4992-AB1B-9C4F31B17C9E}">
      <dgm:prSet phldrT="[Texto]" custT="1"/>
      <dgm:spPr/>
      <dgm:t>
        <a:bodyPr/>
        <a:lstStyle/>
        <a:p>
          <a:pPr marL="0" algn="l" defTabSz="457200" rtl="0" eaLnBrk="1" latinLnBrk="0" hangingPunct="1"/>
          <a:endParaRPr lang="es-ES" sz="1800" kern="1200" dirty="0">
            <a:solidFill>
              <a:schemeClr val="tx1"/>
            </a:solidFill>
            <a:latin typeface="Arial" panose="020B0604020202020204" pitchFamily="34" charset="0"/>
            <a:ea typeface="+mn-ea"/>
            <a:cs typeface="Arial" panose="020B0604020202020204" pitchFamily="34" charset="0"/>
          </a:endParaRPr>
        </a:p>
      </dgm:t>
    </dgm:pt>
    <dgm:pt modelId="{6E2C264B-46B0-4E34-A0CD-A616457D02D6}" type="parTrans" cxnId="{110CE91C-82C2-49BA-B922-D3B49FAD4640}">
      <dgm:prSet/>
      <dgm:spPr/>
      <dgm:t>
        <a:bodyPr/>
        <a:lstStyle/>
        <a:p>
          <a:endParaRPr lang="es-ES"/>
        </a:p>
      </dgm:t>
    </dgm:pt>
    <dgm:pt modelId="{87D7B3CF-851E-4D3A-9894-173B40C0377D}" type="sibTrans" cxnId="{110CE91C-82C2-49BA-B922-D3B49FAD4640}">
      <dgm:prSet/>
      <dgm:spPr/>
      <dgm:t>
        <a:bodyPr/>
        <a:lstStyle/>
        <a:p>
          <a:endParaRPr lang="es-ES"/>
        </a:p>
      </dgm:t>
    </dgm:pt>
    <dgm:pt modelId="{A57FA7DF-0805-453C-8A33-32AE7E56891B}">
      <dgm:prSet phldrT="[Texto]" custT="1"/>
      <dgm:spPr/>
      <dgm:t>
        <a:bodyPr/>
        <a:lstStyle/>
        <a:p>
          <a:r>
            <a:rPr lang="es-MX" sz="2500" dirty="0" smtClean="0">
              <a:solidFill>
                <a:schemeClr val="tx1"/>
              </a:solidFill>
              <a:latin typeface="Arial" panose="020B0604020202020204" pitchFamily="34" charset="0"/>
              <a:cs typeface="Arial" panose="020B0604020202020204" pitchFamily="34" charset="0"/>
            </a:rPr>
            <a:t>.</a:t>
          </a:r>
          <a:endParaRPr lang="es-ES" sz="2500" dirty="0"/>
        </a:p>
      </dgm:t>
    </dgm:pt>
    <dgm:pt modelId="{B49C7CC7-1B19-479F-914B-96F72AAF3DBA}" type="parTrans" cxnId="{6B666293-C9A9-41D3-89BC-94A945E973D6}">
      <dgm:prSet/>
      <dgm:spPr/>
      <dgm:t>
        <a:bodyPr/>
        <a:lstStyle/>
        <a:p>
          <a:endParaRPr lang="es-ES"/>
        </a:p>
      </dgm:t>
    </dgm:pt>
    <dgm:pt modelId="{44C221C7-528A-481C-9614-2C62B98CF0DD}" type="sibTrans" cxnId="{6B666293-C9A9-41D3-89BC-94A945E973D6}">
      <dgm:prSet/>
      <dgm:spPr/>
      <dgm:t>
        <a:bodyPr/>
        <a:lstStyle/>
        <a:p>
          <a:endParaRPr lang="es-ES"/>
        </a:p>
      </dgm:t>
    </dgm:pt>
    <dgm:pt modelId="{D60878F3-09AB-46BC-A31B-9BC6D845140A}">
      <dgm:prSet phldrT="[Texto]"/>
      <dgm:spPr/>
      <dgm:t>
        <a:bodyPr/>
        <a:lstStyle/>
        <a:p>
          <a:endParaRPr lang="es-ES" dirty="0"/>
        </a:p>
      </dgm:t>
    </dgm:pt>
    <dgm:pt modelId="{DCB5F4FA-B5B3-4200-A4FB-55146F83D70C}" type="parTrans" cxnId="{C2DBC7C6-FF36-48E3-9274-FB8EF011D608}">
      <dgm:prSet/>
      <dgm:spPr/>
      <dgm:t>
        <a:bodyPr/>
        <a:lstStyle/>
        <a:p>
          <a:endParaRPr lang="es-ES"/>
        </a:p>
      </dgm:t>
    </dgm:pt>
    <dgm:pt modelId="{05D7B37B-619A-4C12-8B62-4367D50A5B67}" type="sibTrans" cxnId="{C2DBC7C6-FF36-48E3-9274-FB8EF011D608}">
      <dgm:prSet/>
      <dgm:spPr/>
      <dgm:t>
        <a:bodyPr/>
        <a:lstStyle/>
        <a:p>
          <a:endParaRPr lang="es-ES"/>
        </a:p>
      </dgm:t>
    </dgm:pt>
    <dgm:pt modelId="{A789D838-278E-4615-AD7D-B0DD704DFD96}">
      <dgm:prSet/>
      <dgm:spPr/>
      <dgm:t>
        <a:bodyPr/>
        <a:lstStyle/>
        <a:p>
          <a:endParaRPr lang="es-ES" dirty="0"/>
        </a:p>
      </dgm:t>
    </dgm:pt>
    <dgm:pt modelId="{61EC4F2C-7E22-4722-8735-13AC1FA16BF4}" type="parTrans" cxnId="{BEF96A1B-83F5-4186-B5B1-61D34B4FDB0C}">
      <dgm:prSet/>
      <dgm:spPr/>
      <dgm:t>
        <a:bodyPr/>
        <a:lstStyle/>
        <a:p>
          <a:endParaRPr lang="es-ES"/>
        </a:p>
      </dgm:t>
    </dgm:pt>
    <dgm:pt modelId="{51CF5144-9806-43A2-A822-33D801010C3C}" type="sibTrans" cxnId="{BEF96A1B-83F5-4186-B5B1-61D34B4FDB0C}">
      <dgm:prSet/>
      <dgm:spPr/>
      <dgm:t>
        <a:bodyPr/>
        <a:lstStyle/>
        <a:p>
          <a:endParaRPr lang="es-ES"/>
        </a:p>
      </dgm:t>
    </dgm:pt>
    <dgm:pt modelId="{725E0AA3-7BE2-4B2D-81E5-579CA16EAACE}" type="pres">
      <dgm:prSet presAssocID="{8C630EE9-7D8D-4DE6-8699-2DCC4DDE22FD}" presName="Name0" presStyleCnt="0">
        <dgm:presLayoutVars>
          <dgm:chMax val="7"/>
          <dgm:chPref val="7"/>
          <dgm:dir/>
        </dgm:presLayoutVars>
      </dgm:prSet>
      <dgm:spPr/>
      <dgm:t>
        <a:bodyPr/>
        <a:lstStyle/>
        <a:p>
          <a:endParaRPr lang="es-ES"/>
        </a:p>
      </dgm:t>
    </dgm:pt>
    <dgm:pt modelId="{BF31ABA4-25AE-4FC1-A86D-D09D00A4039F}" type="pres">
      <dgm:prSet presAssocID="{8C630EE9-7D8D-4DE6-8699-2DCC4DDE22FD}" presName="Name1" presStyleCnt="0"/>
      <dgm:spPr/>
    </dgm:pt>
    <dgm:pt modelId="{C1DA1163-F6FE-4EB6-8654-5F719EE44C0D}" type="pres">
      <dgm:prSet presAssocID="{8C630EE9-7D8D-4DE6-8699-2DCC4DDE22FD}" presName="cycle" presStyleCnt="0"/>
      <dgm:spPr/>
    </dgm:pt>
    <dgm:pt modelId="{3B607202-D942-4567-973D-5B7CC0D9473F}" type="pres">
      <dgm:prSet presAssocID="{8C630EE9-7D8D-4DE6-8699-2DCC4DDE22FD}" presName="srcNode" presStyleLbl="node1" presStyleIdx="0" presStyleCnt="4"/>
      <dgm:spPr/>
    </dgm:pt>
    <dgm:pt modelId="{5AB203D1-39EC-4D6D-94F5-B28E57A0670A}" type="pres">
      <dgm:prSet presAssocID="{8C630EE9-7D8D-4DE6-8699-2DCC4DDE22FD}" presName="conn" presStyleLbl="parChTrans1D2" presStyleIdx="0" presStyleCnt="1"/>
      <dgm:spPr/>
      <dgm:t>
        <a:bodyPr/>
        <a:lstStyle/>
        <a:p>
          <a:endParaRPr lang="es-ES"/>
        </a:p>
      </dgm:t>
    </dgm:pt>
    <dgm:pt modelId="{9E224743-A18D-421F-B0D4-15F9508DAB20}" type="pres">
      <dgm:prSet presAssocID="{8C630EE9-7D8D-4DE6-8699-2DCC4DDE22FD}" presName="extraNode" presStyleLbl="node1" presStyleIdx="0" presStyleCnt="4"/>
      <dgm:spPr/>
    </dgm:pt>
    <dgm:pt modelId="{85803C6A-6520-4451-B15B-ACA9DD3210D1}" type="pres">
      <dgm:prSet presAssocID="{8C630EE9-7D8D-4DE6-8699-2DCC4DDE22FD}" presName="dstNode" presStyleLbl="node1" presStyleIdx="0" presStyleCnt="4"/>
      <dgm:spPr/>
    </dgm:pt>
    <dgm:pt modelId="{BAFB7117-F872-4EFD-9365-7220E07D27A5}" type="pres">
      <dgm:prSet presAssocID="{327996F9-EAE8-4992-AB1B-9C4F31B17C9E}" presName="text_1" presStyleLbl="node1" presStyleIdx="0" presStyleCnt="4" custScaleX="92825" custScaleY="119879" custLinFactNeighborX="-356" custLinFactNeighborY="817">
        <dgm:presLayoutVars>
          <dgm:bulletEnabled val="1"/>
        </dgm:presLayoutVars>
      </dgm:prSet>
      <dgm:spPr/>
      <dgm:t>
        <a:bodyPr/>
        <a:lstStyle/>
        <a:p>
          <a:endParaRPr lang="es-ES"/>
        </a:p>
      </dgm:t>
    </dgm:pt>
    <dgm:pt modelId="{FFDDF717-0C83-4123-8A34-D15EDFCF0007}" type="pres">
      <dgm:prSet presAssocID="{327996F9-EAE8-4992-AB1B-9C4F31B17C9E}" presName="accent_1" presStyleCnt="0"/>
      <dgm:spPr/>
    </dgm:pt>
    <dgm:pt modelId="{7A5443CD-A872-4042-ACA4-C5AEC7389FC7}" type="pres">
      <dgm:prSet presAssocID="{327996F9-EAE8-4992-AB1B-9C4F31B17C9E}" presName="accentRepeatNode" presStyleLbl="solidFgAcc1" presStyleIdx="0" presStyleCnt="4" custScaleX="140224" custScaleY="98942" custLinFactNeighborX="-38024" custLinFactNeighborY="653"/>
      <dgm:spPr/>
    </dgm:pt>
    <dgm:pt modelId="{2A89BD2F-237F-428E-824E-358334F03ED1}" type="pres">
      <dgm:prSet presAssocID="{A789D838-278E-4615-AD7D-B0DD704DFD96}" presName="text_2" presStyleLbl="node1" presStyleIdx="1" presStyleCnt="4" custScaleX="93877" custScaleY="132756" custLinFactNeighborX="-1564" custLinFactNeighborY="3769">
        <dgm:presLayoutVars>
          <dgm:bulletEnabled val="1"/>
        </dgm:presLayoutVars>
      </dgm:prSet>
      <dgm:spPr/>
      <dgm:t>
        <a:bodyPr/>
        <a:lstStyle/>
        <a:p>
          <a:endParaRPr lang="es-ES"/>
        </a:p>
      </dgm:t>
    </dgm:pt>
    <dgm:pt modelId="{688D56E9-F16B-4B81-B0AC-32F1A47C8810}" type="pres">
      <dgm:prSet presAssocID="{A789D838-278E-4615-AD7D-B0DD704DFD96}" presName="accent_2" presStyleCnt="0"/>
      <dgm:spPr/>
    </dgm:pt>
    <dgm:pt modelId="{9DBC6FAF-F74B-4E41-A834-F34ED24E5850}" type="pres">
      <dgm:prSet presAssocID="{A789D838-278E-4615-AD7D-B0DD704DFD96}" presName="accentRepeatNode" presStyleLbl="solidFgAcc1" presStyleIdx="1" presStyleCnt="4" custScaleX="160416" custLinFactNeighborX="-11967"/>
      <dgm:spPr/>
    </dgm:pt>
    <dgm:pt modelId="{9091AD43-17B4-4F16-9AC1-767F87697DD6}" type="pres">
      <dgm:prSet presAssocID="{A57FA7DF-0805-453C-8A33-32AE7E56891B}" presName="text_3" presStyleLbl="node1" presStyleIdx="2" presStyleCnt="4" custScaleX="92266" custScaleY="115162" custLinFactNeighborX="-474" custLinFactNeighborY="2043">
        <dgm:presLayoutVars>
          <dgm:bulletEnabled val="1"/>
        </dgm:presLayoutVars>
      </dgm:prSet>
      <dgm:spPr/>
      <dgm:t>
        <a:bodyPr/>
        <a:lstStyle/>
        <a:p>
          <a:endParaRPr lang="es-ES"/>
        </a:p>
      </dgm:t>
    </dgm:pt>
    <dgm:pt modelId="{79393419-3A16-4B67-8067-D392ADFC1864}" type="pres">
      <dgm:prSet presAssocID="{A57FA7DF-0805-453C-8A33-32AE7E56891B}" presName="accent_3" presStyleCnt="0"/>
      <dgm:spPr/>
    </dgm:pt>
    <dgm:pt modelId="{EF7D5ED6-E50D-4329-B003-D6223F0E9BD4}" type="pres">
      <dgm:prSet presAssocID="{A57FA7DF-0805-453C-8A33-32AE7E56891B}" presName="accentRepeatNode" presStyleLbl="solidFgAcc1" presStyleIdx="2" presStyleCnt="4" custScaleX="147119"/>
      <dgm:spPr/>
    </dgm:pt>
    <dgm:pt modelId="{0A3B0633-4F99-41B6-B340-ECC1F1C9D964}" type="pres">
      <dgm:prSet presAssocID="{D60878F3-09AB-46BC-A31B-9BC6D845140A}" presName="text_4" presStyleLbl="node1" presStyleIdx="3" presStyleCnt="4" custScaleX="92311" custScaleY="122295">
        <dgm:presLayoutVars>
          <dgm:bulletEnabled val="1"/>
        </dgm:presLayoutVars>
      </dgm:prSet>
      <dgm:spPr/>
      <dgm:t>
        <a:bodyPr/>
        <a:lstStyle/>
        <a:p>
          <a:endParaRPr lang="es-ES"/>
        </a:p>
      </dgm:t>
    </dgm:pt>
    <dgm:pt modelId="{9D734A16-8EF3-4F4A-B10A-C18B8BFAF317}" type="pres">
      <dgm:prSet presAssocID="{D60878F3-09AB-46BC-A31B-9BC6D845140A}" presName="accent_4" presStyleCnt="0"/>
      <dgm:spPr/>
    </dgm:pt>
    <dgm:pt modelId="{13E78F4F-FF4B-4362-9360-D0C4DEAE5D2F}" type="pres">
      <dgm:prSet presAssocID="{D60878F3-09AB-46BC-A31B-9BC6D845140A}" presName="accentRepeatNode" presStyleLbl="solidFgAcc1" presStyleIdx="3" presStyleCnt="4" custScaleX="159097"/>
      <dgm:spPr/>
    </dgm:pt>
  </dgm:ptLst>
  <dgm:cxnLst>
    <dgm:cxn modelId="{10560331-D9E0-4685-B00D-94B7E379BB8F}" type="presOf" srcId="{A57FA7DF-0805-453C-8A33-32AE7E56891B}" destId="{9091AD43-17B4-4F16-9AC1-767F87697DD6}" srcOrd="0" destOrd="0" presId="urn:microsoft.com/office/officeart/2008/layout/VerticalCurvedList"/>
    <dgm:cxn modelId="{3D87D31C-9F2D-40E6-ABDF-AC81053F3021}" type="presOf" srcId="{87D7B3CF-851E-4D3A-9894-173B40C0377D}" destId="{5AB203D1-39EC-4D6D-94F5-B28E57A0670A}" srcOrd="0" destOrd="0" presId="urn:microsoft.com/office/officeart/2008/layout/VerticalCurvedList"/>
    <dgm:cxn modelId="{783A6627-7AE6-43E1-8DB4-D76096AE3664}" type="presOf" srcId="{8C630EE9-7D8D-4DE6-8699-2DCC4DDE22FD}" destId="{725E0AA3-7BE2-4B2D-81E5-579CA16EAACE}" srcOrd="0" destOrd="0" presId="urn:microsoft.com/office/officeart/2008/layout/VerticalCurvedList"/>
    <dgm:cxn modelId="{4C80A78E-B4DB-401B-BB77-CE18891F730A}" type="presOf" srcId="{D60878F3-09AB-46BC-A31B-9BC6D845140A}" destId="{0A3B0633-4F99-41B6-B340-ECC1F1C9D964}" srcOrd="0" destOrd="0" presId="urn:microsoft.com/office/officeart/2008/layout/VerticalCurvedList"/>
    <dgm:cxn modelId="{D2D21478-07FE-45B5-B774-C4B3A59282F5}" type="presOf" srcId="{327996F9-EAE8-4992-AB1B-9C4F31B17C9E}" destId="{BAFB7117-F872-4EFD-9365-7220E07D27A5}" srcOrd="0" destOrd="0" presId="urn:microsoft.com/office/officeart/2008/layout/VerticalCurvedList"/>
    <dgm:cxn modelId="{925C04DD-685A-4A53-A23C-4E55FC832474}" type="presOf" srcId="{A789D838-278E-4615-AD7D-B0DD704DFD96}" destId="{2A89BD2F-237F-428E-824E-358334F03ED1}" srcOrd="0" destOrd="0" presId="urn:microsoft.com/office/officeart/2008/layout/VerticalCurvedList"/>
    <dgm:cxn modelId="{6B666293-C9A9-41D3-89BC-94A945E973D6}" srcId="{8C630EE9-7D8D-4DE6-8699-2DCC4DDE22FD}" destId="{A57FA7DF-0805-453C-8A33-32AE7E56891B}" srcOrd="2" destOrd="0" parTransId="{B49C7CC7-1B19-479F-914B-96F72AAF3DBA}" sibTransId="{44C221C7-528A-481C-9614-2C62B98CF0DD}"/>
    <dgm:cxn modelId="{BEF96A1B-83F5-4186-B5B1-61D34B4FDB0C}" srcId="{8C630EE9-7D8D-4DE6-8699-2DCC4DDE22FD}" destId="{A789D838-278E-4615-AD7D-B0DD704DFD96}" srcOrd="1" destOrd="0" parTransId="{61EC4F2C-7E22-4722-8735-13AC1FA16BF4}" sibTransId="{51CF5144-9806-43A2-A822-33D801010C3C}"/>
    <dgm:cxn modelId="{C2DBC7C6-FF36-48E3-9274-FB8EF011D608}" srcId="{8C630EE9-7D8D-4DE6-8699-2DCC4DDE22FD}" destId="{D60878F3-09AB-46BC-A31B-9BC6D845140A}" srcOrd="3" destOrd="0" parTransId="{DCB5F4FA-B5B3-4200-A4FB-55146F83D70C}" sibTransId="{05D7B37B-619A-4C12-8B62-4367D50A5B67}"/>
    <dgm:cxn modelId="{110CE91C-82C2-49BA-B922-D3B49FAD4640}" srcId="{8C630EE9-7D8D-4DE6-8699-2DCC4DDE22FD}" destId="{327996F9-EAE8-4992-AB1B-9C4F31B17C9E}" srcOrd="0" destOrd="0" parTransId="{6E2C264B-46B0-4E34-A0CD-A616457D02D6}" sibTransId="{87D7B3CF-851E-4D3A-9894-173B40C0377D}"/>
    <dgm:cxn modelId="{A7F73D6B-B29F-4577-82BE-B4F8E34D1CDE}" type="presParOf" srcId="{725E0AA3-7BE2-4B2D-81E5-579CA16EAACE}" destId="{BF31ABA4-25AE-4FC1-A86D-D09D00A4039F}" srcOrd="0" destOrd="0" presId="urn:microsoft.com/office/officeart/2008/layout/VerticalCurvedList"/>
    <dgm:cxn modelId="{8E8A753C-B416-4BAF-BEB7-8D97A731DA8D}" type="presParOf" srcId="{BF31ABA4-25AE-4FC1-A86D-D09D00A4039F}" destId="{C1DA1163-F6FE-4EB6-8654-5F719EE44C0D}" srcOrd="0" destOrd="0" presId="urn:microsoft.com/office/officeart/2008/layout/VerticalCurvedList"/>
    <dgm:cxn modelId="{04DE5FAD-6D69-4F44-8C0B-866B6B98B0A7}" type="presParOf" srcId="{C1DA1163-F6FE-4EB6-8654-5F719EE44C0D}" destId="{3B607202-D942-4567-973D-5B7CC0D9473F}" srcOrd="0" destOrd="0" presId="urn:microsoft.com/office/officeart/2008/layout/VerticalCurvedList"/>
    <dgm:cxn modelId="{023CB393-9DD5-4972-8127-F31C8E59CC6B}" type="presParOf" srcId="{C1DA1163-F6FE-4EB6-8654-5F719EE44C0D}" destId="{5AB203D1-39EC-4D6D-94F5-B28E57A0670A}" srcOrd="1" destOrd="0" presId="urn:microsoft.com/office/officeart/2008/layout/VerticalCurvedList"/>
    <dgm:cxn modelId="{657BE020-0B09-47C9-8711-256B088FEA03}" type="presParOf" srcId="{C1DA1163-F6FE-4EB6-8654-5F719EE44C0D}" destId="{9E224743-A18D-421F-B0D4-15F9508DAB20}" srcOrd="2" destOrd="0" presId="urn:microsoft.com/office/officeart/2008/layout/VerticalCurvedList"/>
    <dgm:cxn modelId="{D9308BAA-3929-41A5-B740-AA8D68374855}" type="presParOf" srcId="{C1DA1163-F6FE-4EB6-8654-5F719EE44C0D}" destId="{85803C6A-6520-4451-B15B-ACA9DD3210D1}" srcOrd="3" destOrd="0" presId="urn:microsoft.com/office/officeart/2008/layout/VerticalCurvedList"/>
    <dgm:cxn modelId="{80E2F327-EA44-44A6-AB1C-F558FF59E370}" type="presParOf" srcId="{BF31ABA4-25AE-4FC1-A86D-D09D00A4039F}" destId="{BAFB7117-F872-4EFD-9365-7220E07D27A5}" srcOrd="1" destOrd="0" presId="urn:microsoft.com/office/officeart/2008/layout/VerticalCurvedList"/>
    <dgm:cxn modelId="{6103C881-6CF8-4936-8DD2-CFA148F93D6C}" type="presParOf" srcId="{BF31ABA4-25AE-4FC1-A86D-D09D00A4039F}" destId="{FFDDF717-0C83-4123-8A34-D15EDFCF0007}" srcOrd="2" destOrd="0" presId="urn:microsoft.com/office/officeart/2008/layout/VerticalCurvedList"/>
    <dgm:cxn modelId="{4A82A889-AAB7-4411-A975-BAA8027C1E1F}" type="presParOf" srcId="{FFDDF717-0C83-4123-8A34-D15EDFCF0007}" destId="{7A5443CD-A872-4042-ACA4-C5AEC7389FC7}" srcOrd="0" destOrd="0" presId="urn:microsoft.com/office/officeart/2008/layout/VerticalCurvedList"/>
    <dgm:cxn modelId="{DE7B2AD6-EC5B-4670-9746-9FA92DC310D0}" type="presParOf" srcId="{BF31ABA4-25AE-4FC1-A86D-D09D00A4039F}" destId="{2A89BD2F-237F-428E-824E-358334F03ED1}" srcOrd="3" destOrd="0" presId="urn:microsoft.com/office/officeart/2008/layout/VerticalCurvedList"/>
    <dgm:cxn modelId="{24BEC903-2553-44F9-AC70-5DFF51956601}" type="presParOf" srcId="{BF31ABA4-25AE-4FC1-A86D-D09D00A4039F}" destId="{688D56E9-F16B-4B81-B0AC-32F1A47C8810}" srcOrd="4" destOrd="0" presId="urn:microsoft.com/office/officeart/2008/layout/VerticalCurvedList"/>
    <dgm:cxn modelId="{69A17F90-A31E-46EB-AAED-BB3B46E37E75}" type="presParOf" srcId="{688D56E9-F16B-4B81-B0AC-32F1A47C8810}" destId="{9DBC6FAF-F74B-4E41-A834-F34ED24E5850}" srcOrd="0" destOrd="0" presId="urn:microsoft.com/office/officeart/2008/layout/VerticalCurvedList"/>
    <dgm:cxn modelId="{F364048A-0929-44CC-808A-CBD645C589C8}" type="presParOf" srcId="{BF31ABA4-25AE-4FC1-A86D-D09D00A4039F}" destId="{9091AD43-17B4-4F16-9AC1-767F87697DD6}" srcOrd="5" destOrd="0" presId="urn:microsoft.com/office/officeart/2008/layout/VerticalCurvedList"/>
    <dgm:cxn modelId="{E58A372C-CBCA-44AB-A816-8668DDE595FF}" type="presParOf" srcId="{BF31ABA4-25AE-4FC1-A86D-D09D00A4039F}" destId="{79393419-3A16-4B67-8067-D392ADFC1864}" srcOrd="6" destOrd="0" presId="urn:microsoft.com/office/officeart/2008/layout/VerticalCurvedList"/>
    <dgm:cxn modelId="{3AD2D233-A449-44DE-97E0-73403FEC888B}" type="presParOf" srcId="{79393419-3A16-4B67-8067-D392ADFC1864}" destId="{EF7D5ED6-E50D-4329-B003-D6223F0E9BD4}" srcOrd="0" destOrd="0" presId="urn:microsoft.com/office/officeart/2008/layout/VerticalCurvedList"/>
    <dgm:cxn modelId="{266FCE6A-FF35-4426-9A1B-AF9E796FE1E6}" type="presParOf" srcId="{BF31ABA4-25AE-4FC1-A86D-D09D00A4039F}" destId="{0A3B0633-4F99-41B6-B340-ECC1F1C9D964}" srcOrd="7" destOrd="0" presId="urn:microsoft.com/office/officeart/2008/layout/VerticalCurvedList"/>
    <dgm:cxn modelId="{CBA2673D-95A2-4017-8157-EF92B6C5BD44}" type="presParOf" srcId="{BF31ABA4-25AE-4FC1-A86D-D09D00A4039F}" destId="{9D734A16-8EF3-4F4A-B10A-C18B8BFAF317}" srcOrd="8" destOrd="0" presId="urn:microsoft.com/office/officeart/2008/layout/VerticalCurvedList"/>
    <dgm:cxn modelId="{64775207-EBFE-416F-A85E-143929853199}" type="presParOf" srcId="{9D734A16-8EF3-4F4A-B10A-C18B8BFAF317}" destId="{13E78F4F-FF4B-4362-9360-D0C4DEAE5D2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ADD964E-C2F4-4A77-811A-4A82C8ACADB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s-CO"/>
        </a:p>
      </dgm:t>
    </dgm:pt>
    <dgm:pt modelId="{23EDE47E-5579-4558-8654-C36AB3E2BE84}" type="pres">
      <dgm:prSet presAssocID="{2ADD964E-C2F4-4A77-811A-4A82C8ACADB8}" presName="Name0" presStyleCnt="0">
        <dgm:presLayoutVars>
          <dgm:dir/>
          <dgm:resizeHandles val="exact"/>
        </dgm:presLayoutVars>
      </dgm:prSet>
      <dgm:spPr/>
      <dgm:t>
        <a:bodyPr/>
        <a:lstStyle/>
        <a:p>
          <a:endParaRPr lang="es-ES"/>
        </a:p>
      </dgm:t>
    </dgm:pt>
  </dgm:ptLst>
  <dgm:cxnLst>
    <dgm:cxn modelId="{5DC0117B-1BB0-4B03-8181-0AFC487B0EDA}" type="presOf" srcId="{2ADD964E-C2F4-4A77-811A-4A82C8ACADB8}" destId="{23EDE47E-5579-4558-8654-C36AB3E2BE84}"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F85D593-800D-41D0-965E-976DDDA132DE}" type="doc">
      <dgm:prSet loTypeId="urn:microsoft.com/office/officeart/2005/8/layout/target3" loCatId="relationship" qsTypeId="urn:microsoft.com/office/officeart/2005/8/quickstyle/simple3" qsCatId="simple" csTypeId="urn:microsoft.com/office/officeart/2005/8/colors/accent1_2" csCatId="accent1" phldr="1"/>
      <dgm:spPr/>
      <dgm:t>
        <a:bodyPr/>
        <a:lstStyle/>
        <a:p>
          <a:endParaRPr lang="es-CO"/>
        </a:p>
      </dgm:t>
    </dgm:pt>
    <dgm:pt modelId="{62B2C4C8-6150-4CD3-AE22-88106E48339E}">
      <dgm:prSet custT="1"/>
      <dgm:spPr/>
      <dgm:t>
        <a:bodyPr/>
        <a:lstStyle/>
        <a:p>
          <a:r>
            <a:rPr lang="es-CO" sz="1800" dirty="0">
              <a:latin typeface="Arial" panose="020B0604020202020204" pitchFamily="34" charset="0"/>
              <a:cs typeface="Arial" panose="020B0604020202020204" pitchFamily="34" charset="0"/>
            </a:rPr>
            <a:t>La OAJ debe actuar con una verdadera gerencia jurídica a través de la cual se debe determinar el riesgo en el que pueda estar inmersa la entidad y establecer estrategias y/o políticas que conlleven a identificar y prevenir dichos riesgos con el apoyo de las demás dependencias de la Entidad. </a:t>
          </a:r>
        </a:p>
      </dgm:t>
    </dgm:pt>
    <dgm:pt modelId="{91E73354-D0ED-4E1D-BF93-BA8EEC59E8AE}" type="parTrans" cxnId="{4A7995FB-B8B5-4585-A782-BDF8F0EC518A}">
      <dgm:prSet/>
      <dgm:spPr/>
      <dgm:t>
        <a:bodyPr/>
        <a:lstStyle/>
        <a:p>
          <a:endParaRPr lang="es-CO"/>
        </a:p>
      </dgm:t>
    </dgm:pt>
    <dgm:pt modelId="{82C685F7-8CD3-473C-B230-706EB5B22E67}" type="sibTrans" cxnId="{4A7995FB-B8B5-4585-A782-BDF8F0EC518A}">
      <dgm:prSet/>
      <dgm:spPr/>
      <dgm:t>
        <a:bodyPr/>
        <a:lstStyle/>
        <a:p>
          <a:endParaRPr lang="es-CO"/>
        </a:p>
      </dgm:t>
    </dgm:pt>
    <dgm:pt modelId="{38642B27-D550-4AE6-B071-0CA59B16D585}">
      <dgm:prSet custT="1"/>
      <dgm:spPr/>
      <dgm:t>
        <a:bodyPr/>
        <a:lstStyle/>
        <a:p>
          <a:pPr algn="just"/>
          <a:r>
            <a:rPr lang="es-CO" sz="1800" dirty="0">
              <a:latin typeface="Arial" panose="020B0604020202020204" pitchFamily="34" charset="0"/>
              <a:cs typeface="Arial" panose="020B0604020202020204" pitchFamily="34" charset="0"/>
            </a:rPr>
            <a:t>La importancia de que las funciones de la OAJ no se limiten a la defensa jurídica y asesoría si no que se expidan productos como relatorías, compilación de conceptos, políticas, </a:t>
          </a:r>
          <a:r>
            <a:rPr lang="es-CO" sz="1800" dirty="0" err="1">
              <a:latin typeface="Arial" panose="020B0604020202020204" pitchFamily="34" charset="0"/>
              <a:cs typeface="Arial" panose="020B0604020202020204" pitchFamily="34" charset="0"/>
            </a:rPr>
            <a:t>etc</a:t>
          </a:r>
          <a:r>
            <a:rPr lang="es-CO" sz="1800" dirty="0">
              <a:latin typeface="Arial" panose="020B0604020202020204" pitchFamily="34" charset="0"/>
              <a:cs typeface="Arial" panose="020B0604020202020204" pitchFamily="34" charset="0"/>
            </a:rPr>
            <a:t>, que puedan derivar en la prevención del daño antijurídico en los cuales interactúen y participen las demás dependencias de la entidad</a:t>
          </a:r>
        </a:p>
      </dgm:t>
    </dgm:pt>
    <dgm:pt modelId="{29061B88-7345-40F0-933D-110E614AED4E}" type="parTrans" cxnId="{2E87DF08-DE97-4D1C-966A-DF4D21145A62}">
      <dgm:prSet/>
      <dgm:spPr/>
      <dgm:t>
        <a:bodyPr/>
        <a:lstStyle/>
        <a:p>
          <a:endParaRPr lang="es-CO"/>
        </a:p>
      </dgm:t>
    </dgm:pt>
    <dgm:pt modelId="{25977304-C785-4A3F-B879-D4C08866B555}" type="sibTrans" cxnId="{2E87DF08-DE97-4D1C-966A-DF4D21145A62}">
      <dgm:prSet/>
      <dgm:spPr/>
      <dgm:t>
        <a:bodyPr/>
        <a:lstStyle/>
        <a:p>
          <a:endParaRPr lang="es-CO"/>
        </a:p>
      </dgm:t>
    </dgm:pt>
    <dgm:pt modelId="{51FEBDE3-EC4F-42F2-BE3C-710E68DAE140}" type="pres">
      <dgm:prSet presAssocID="{7F85D593-800D-41D0-965E-976DDDA132DE}" presName="Name0" presStyleCnt="0">
        <dgm:presLayoutVars>
          <dgm:chMax val="7"/>
          <dgm:dir/>
          <dgm:animLvl val="lvl"/>
          <dgm:resizeHandles val="exact"/>
        </dgm:presLayoutVars>
      </dgm:prSet>
      <dgm:spPr/>
      <dgm:t>
        <a:bodyPr/>
        <a:lstStyle/>
        <a:p>
          <a:endParaRPr lang="es-ES"/>
        </a:p>
      </dgm:t>
    </dgm:pt>
    <dgm:pt modelId="{8ABB9B92-0189-41FA-BF2E-71038CEC8AFB}" type="pres">
      <dgm:prSet presAssocID="{62B2C4C8-6150-4CD3-AE22-88106E48339E}" presName="circle1" presStyleLbl="node1" presStyleIdx="0" presStyleCnt="2" custLinFactNeighborX="-3816"/>
      <dgm:spPr/>
      <dgm:t>
        <a:bodyPr/>
        <a:lstStyle/>
        <a:p>
          <a:endParaRPr lang="es-ES"/>
        </a:p>
      </dgm:t>
    </dgm:pt>
    <dgm:pt modelId="{80088F5E-10FC-4042-86D8-512AAB5CBDC4}" type="pres">
      <dgm:prSet presAssocID="{62B2C4C8-6150-4CD3-AE22-88106E48339E}" presName="space" presStyleCnt="0"/>
      <dgm:spPr/>
      <dgm:t>
        <a:bodyPr/>
        <a:lstStyle/>
        <a:p>
          <a:endParaRPr lang="es-ES"/>
        </a:p>
      </dgm:t>
    </dgm:pt>
    <dgm:pt modelId="{D8438621-12C0-4120-B15C-4CF0828F59E4}" type="pres">
      <dgm:prSet presAssocID="{62B2C4C8-6150-4CD3-AE22-88106E48339E}" presName="rect1" presStyleLbl="alignAcc1" presStyleIdx="0" presStyleCnt="2" custLinFactNeighborX="-2160"/>
      <dgm:spPr/>
      <dgm:t>
        <a:bodyPr/>
        <a:lstStyle/>
        <a:p>
          <a:endParaRPr lang="es-ES"/>
        </a:p>
      </dgm:t>
    </dgm:pt>
    <dgm:pt modelId="{F3F875D5-7833-481C-9C54-94DA0A9A5476}" type="pres">
      <dgm:prSet presAssocID="{38642B27-D550-4AE6-B071-0CA59B16D585}" presName="vertSpace2" presStyleLbl="node1" presStyleIdx="0" presStyleCnt="2"/>
      <dgm:spPr/>
      <dgm:t>
        <a:bodyPr/>
        <a:lstStyle/>
        <a:p>
          <a:endParaRPr lang="es-ES"/>
        </a:p>
      </dgm:t>
    </dgm:pt>
    <dgm:pt modelId="{DD279EB5-5AA3-451F-A1E0-5BE6142BDB0F}" type="pres">
      <dgm:prSet presAssocID="{38642B27-D550-4AE6-B071-0CA59B16D585}" presName="circle2" presStyleLbl="node1" presStyleIdx="1" presStyleCnt="2" custLinFactNeighborX="-8022"/>
      <dgm:spPr/>
      <dgm:t>
        <a:bodyPr/>
        <a:lstStyle/>
        <a:p>
          <a:endParaRPr lang="es-ES"/>
        </a:p>
      </dgm:t>
    </dgm:pt>
    <dgm:pt modelId="{D14C63FD-7908-4C92-A84D-7A215F732B4B}" type="pres">
      <dgm:prSet presAssocID="{38642B27-D550-4AE6-B071-0CA59B16D585}" presName="rect2" presStyleLbl="alignAcc1" presStyleIdx="1" presStyleCnt="2" custLinFactNeighborX="-2160"/>
      <dgm:spPr/>
      <dgm:t>
        <a:bodyPr/>
        <a:lstStyle/>
        <a:p>
          <a:endParaRPr lang="es-ES"/>
        </a:p>
      </dgm:t>
    </dgm:pt>
    <dgm:pt modelId="{0527B5B1-C6C3-47F4-AB90-022DB89E0D07}" type="pres">
      <dgm:prSet presAssocID="{62B2C4C8-6150-4CD3-AE22-88106E48339E}" presName="rect1ParTxNoCh" presStyleLbl="alignAcc1" presStyleIdx="1" presStyleCnt="2">
        <dgm:presLayoutVars>
          <dgm:chMax val="1"/>
          <dgm:bulletEnabled val="1"/>
        </dgm:presLayoutVars>
      </dgm:prSet>
      <dgm:spPr/>
      <dgm:t>
        <a:bodyPr/>
        <a:lstStyle/>
        <a:p>
          <a:endParaRPr lang="es-ES"/>
        </a:p>
      </dgm:t>
    </dgm:pt>
    <dgm:pt modelId="{2A30D9A6-4616-45E0-9B34-7FA1B4B0CD80}" type="pres">
      <dgm:prSet presAssocID="{38642B27-D550-4AE6-B071-0CA59B16D585}" presName="rect2ParTxNoCh" presStyleLbl="alignAcc1" presStyleIdx="1" presStyleCnt="2">
        <dgm:presLayoutVars>
          <dgm:chMax val="1"/>
          <dgm:bulletEnabled val="1"/>
        </dgm:presLayoutVars>
      </dgm:prSet>
      <dgm:spPr/>
      <dgm:t>
        <a:bodyPr/>
        <a:lstStyle/>
        <a:p>
          <a:endParaRPr lang="es-ES"/>
        </a:p>
      </dgm:t>
    </dgm:pt>
  </dgm:ptLst>
  <dgm:cxnLst>
    <dgm:cxn modelId="{1848DA2F-61A1-499D-8D84-E98310A446FD}" type="presOf" srcId="{7F85D593-800D-41D0-965E-976DDDA132DE}" destId="{51FEBDE3-EC4F-42F2-BE3C-710E68DAE140}" srcOrd="0" destOrd="0" presId="urn:microsoft.com/office/officeart/2005/8/layout/target3"/>
    <dgm:cxn modelId="{194D5EDB-F351-4E64-A376-3727A8482DB2}" type="presOf" srcId="{62B2C4C8-6150-4CD3-AE22-88106E48339E}" destId="{D8438621-12C0-4120-B15C-4CF0828F59E4}" srcOrd="0" destOrd="0" presId="urn:microsoft.com/office/officeart/2005/8/layout/target3"/>
    <dgm:cxn modelId="{4A7995FB-B8B5-4585-A782-BDF8F0EC518A}" srcId="{7F85D593-800D-41D0-965E-976DDDA132DE}" destId="{62B2C4C8-6150-4CD3-AE22-88106E48339E}" srcOrd="0" destOrd="0" parTransId="{91E73354-D0ED-4E1D-BF93-BA8EEC59E8AE}" sibTransId="{82C685F7-8CD3-473C-B230-706EB5B22E67}"/>
    <dgm:cxn modelId="{E9BF389E-958D-4E50-9BE6-EB96A3D06652}" type="presOf" srcId="{38642B27-D550-4AE6-B071-0CA59B16D585}" destId="{2A30D9A6-4616-45E0-9B34-7FA1B4B0CD80}" srcOrd="1" destOrd="0" presId="urn:microsoft.com/office/officeart/2005/8/layout/target3"/>
    <dgm:cxn modelId="{82B52F03-2A91-4857-A6D6-1D204F0241B9}" type="presOf" srcId="{38642B27-D550-4AE6-B071-0CA59B16D585}" destId="{D14C63FD-7908-4C92-A84D-7A215F732B4B}" srcOrd="0" destOrd="0" presId="urn:microsoft.com/office/officeart/2005/8/layout/target3"/>
    <dgm:cxn modelId="{A4FCBC92-23E0-420C-8C6C-913ACB2F6DCC}" type="presOf" srcId="{62B2C4C8-6150-4CD3-AE22-88106E48339E}" destId="{0527B5B1-C6C3-47F4-AB90-022DB89E0D07}" srcOrd="1" destOrd="0" presId="urn:microsoft.com/office/officeart/2005/8/layout/target3"/>
    <dgm:cxn modelId="{2E87DF08-DE97-4D1C-966A-DF4D21145A62}" srcId="{7F85D593-800D-41D0-965E-976DDDA132DE}" destId="{38642B27-D550-4AE6-B071-0CA59B16D585}" srcOrd="1" destOrd="0" parTransId="{29061B88-7345-40F0-933D-110E614AED4E}" sibTransId="{25977304-C785-4A3F-B879-D4C08866B555}"/>
    <dgm:cxn modelId="{B63EA4C6-B062-49FA-A376-BD153D34092C}" type="presParOf" srcId="{51FEBDE3-EC4F-42F2-BE3C-710E68DAE140}" destId="{8ABB9B92-0189-41FA-BF2E-71038CEC8AFB}" srcOrd="0" destOrd="0" presId="urn:microsoft.com/office/officeart/2005/8/layout/target3"/>
    <dgm:cxn modelId="{38E2A60C-43CC-4E59-A1D7-3E0D1D85233A}" type="presParOf" srcId="{51FEBDE3-EC4F-42F2-BE3C-710E68DAE140}" destId="{80088F5E-10FC-4042-86D8-512AAB5CBDC4}" srcOrd="1" destOrd="0" presId="urn:microsoft.com/office/officeart/2005/8/layout/target3"/>
    <dgm:cxn modelId="{7469C9BB-A302-4EE9-9319-ECA3D81B8ECD}" type="presParOf" srcId="{51FEBDE3-EC4F-42F2-BE3C-710E68DAE140}" destId="{D8438621-12C0-4120-B15C-4CF0828F59E4}" srcOrd="2" destOrd="0" presId="urn:microsoft.com/office/officeart/2005/8/layout/target3"/>
    <dgm:cxn modelId="{2F4D1AFF-D15B-4AD5-A961-B2AB7F558A56}" type="presParOf" srcId="{51FEBDE3-EC4F-42F2-BE3C-710E68DAE140}" destId="{F3F875D5-7833-481C-9C54-94DA0A9A5476}" srcOrd="3" destOrd="0" presId="urn:microsoft.com/office/officeart/2005/8/layout/target3"/>
    <dgm:cxn modelId="{660C6CE2-66DB-4046-A1D1-E26FC65046EE}" type="presParOf" srcId="{51FEBDE3-EC4F-42F2-BE3C-710E68DAE140}" destId="{DD279EB5-5AA3-451F-A1E0-5BE6142BDB0F}" srcOrd="4" destOrd="0" presId="urn:microsoft.com/office/officeart/2005/8/layout/target3"/>
    <dgm:cxn modelId="{02BF640D-32D1-4F09-9D4E-4FF2AF83F85B}" type="presParOf" srcId="{51FEBDE3-EC4F-42F2-BE3C-710E68DAE140}" destId="{D14C63FD-7908-4C92-A84D-7A215F732B4B}" srcOrd="5" destOrd="0" presId="urn:microsoft.com/office/officeart/2005/8/layout/target3"/>
    <dgm:cxn modelId="{642196EF-5425-429B-8C88-23F6166D48ED}" type="presParOf" srcId="{51FEBDE3-EC4F-42F2-BE3C-710E68DAE140}" destId="{0527B5B1-C6C3-47F4-AB90-022DB89E0D07}" srcOrd="6" destOrd="0" presId="urn:microsoft.com/office/officeart/2005/8/layout/target3"/>
    <dgm:cxn modelId="{E983AE27-9636-488B-9055-39B712648FC4}" type="presParOf" srcId="{51FEBDE3-EC4F-42F2-BE3C-710E68DAE140}" destId="{2A30D9A6-4616-45E0-9B34-7FA1B4B0CD80}" srcOrd="7" destOrd="0" presId="urn:microsoft.com/office/officeart/2005/8/layout/targe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ADD964E-C2F4-4A77-811A-4A82C8ACADB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s-CO"/>
        </a:p>
      </dgm:t>
    </dgm:pt>
    <dgm:pt modelId="{23EDE47E-5579-4558-8654-C36AB3E2BE84}" type="pres">
      <dgm:prSet presAssocID="{2ADD964E-C2F4-4A77-811A-4A82C8ACADB8}" presName="Name0" presStyleCnt="0">
        <dgm:presLayoutVars>
          <dgm:dir/>
          <dgm:resizeHandles val="exact"/>
        </dgm:presLayoutVars>
      </dgm:prSet>
      <dgm:spPr/>
      <dgm:t>
        <a:bodyPr/>
        <a:lstStyle/>
        <a:p>
          <a:endParaRPr lang="es-ES"/>
        </a:p>
      </dgm:t>
    </dgm:pt>
  </dgm:ptLst>
  <dgm:cxnLst>
    <dgm:cxn modelId="{5DC0117B-1BB0-4B03-8181-0AFC487B0EDA}" type="presOf" srcId="{2ADD964E-C2F4-4A77-811A-4A82C8ACADB8}" destId="{23EDE47E-5579-4558-8654-C36AB3E2BE84}"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F3C6469-E2ED-44C5-821C-32B945062CDE}"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s-ES"/>
        </a:p>
      </dgm:t>
    </dgm:pt>
    <dgm:pt modelId="{55DA65D0-545F-4B61-8E97-49A9249D9A25}">
      <dgm:prSet phldrT="[Texto]"/>
      <dgm:spPr/>
      <dgm:t>
        <a:bodyPr/>
        <a:lstStyle/>
        <a:p>
          <a:r>
            <a:rPr lang="es-CO" dirty="0" smtClean="0">
              <a:latin typeface="Arial" panose="020B0604020202020204" pitchFamily="34" charset="0"/>
              <a:cs typeface="Arial" panose="020B0604020202020204" pitchFamily="34" charset="0"/>
            </a:rPr>
            <a:t>Generación de mejores prácticas a partir de la transferencia de conocimiento</a:t>
          </a:r>
          <a:endParaRPr lang="es-ES" dirty="0"/>
        </a:p>
      </dgm:t>
    </dgm:pt>
    <dgm:pt modelId="{1A8B5B13-2712-45C3-8112-30400C6802BC}" type="parTrans" cxnId="{EB461FA1-75EF-4694-A9B9-1AF107DBEB61}">
      <dgm:prSet/>
      <dgm:spPr/>
      <dgm:t>
        <a:bodyPr/>
        <a:lstStyle/>
        <a:p>
          <a:endParaRPr lang="es-ES"/>
        </a:p>
      </dgm:t>
    </dgm:pt>
    <dgm:pt modelId="{359E78E7-6CAC-4200-A46F-754B135FDCC3}" type="sibTrans" cxnId="{EB461FA1-75EF-4694-A9B9-1AF107DBEB61}">
      <dgm:prSet/>
      <dgm:spPr/>
      <dgm:t>
        <a:bodyPr/>
        <a:lstStyle/>
        <a:p>
          <a:endParaRPr lang="es-ES"/>
        </a:p>
      </dgm:t>
    </dgm:pt>
    <dgm:pt modelId="{BAE67647-9EFC-406C-85FE-24B544EDCE3A}">
      <dgm:prSet phldrT="[Texto]"/>
      <dgm:spPr/>
      <dgm:t>
        <a:bodyPr/>
        <a:lstStyle/>
        <a:p>
          <a:r>
            <a:rPr lang="es-CO" dirty="0" smtClean="0">
              <a:latin typeface="Arial" panose="020B0604020202020204" pitchFamily="34" charset="0"/>
              <a:cs typeface="Arial" panose="020B0604020202020204" pitchFamily="34" charset="0"/>
            </a:rPr>
            <a:t>Fortalecimiento y especialización del grupo de defensa judicial </a:t>
          </a:r>
          <a:endParaRPr lang="es-ES" dirty="0"/>
        </a:p>
      </dgm:t>
    </dgm:pt>
    <dgm:pt modelId="{9DF73471-6477-4625-A4B1-8ADC2EDBE1D0}" type="parTrans" cxnId="{CCBB2D8C-3F84-4C15-9E2F-44D1D21C6F9F}">
      <dgm:prSet/>
      <dgm:spPr/>
      <dgm:t>
        <a:bodyPr/>
        <a:lstStyle/>
        <a:p>
          <a:endParaRPr lang="es-ES"/>
        </a:p>
      </dgm:t>
    </dgm:pt>
    <dgm:pt modelId="{2C8C1272-3499-44C3-B587-A60559643C27}" type="sibTrans" cxnId="{CCBB2D8C-3F84-4C15-9E2F-44D1D21C6F9F}">
      <dgm:prSet/>
      <dgm:spPr/>
      <dgm:t>
        <a:bodyPr/>
        <a:lstStyle/>
        <a:p>
          <a:endParaRPr lang="es-ES"/>
        </a:p>
      </dgm:t>
    </dgm:pt>
    <dgm:pt modelId="{8AD5FB28-AB02-4D05-860F-1BE550544FD7}">
      <dgm:prSet phldrT="[Texto]"/>
      <dgm:spPr/>
      <dgm:t>
        <a:bodyPr/>
        <a:lstStyle/>
        <a:p>
          <a:r>
            <a:rPr lang="es-CO" dirty="0" smtClean="0">
              <a:latin typeface="Arial" panose="020B0604020202020204" pitchFamily="34" charset="0"/>
              <a:cs typeface="Arial" panose="020B0604020202020204" pitchFamily="34" charset="0"/>
            </a:rPr>
            <a:t>Calidad en el proceso de defensa jurídica </a:t>
          </a:r>
          <a:endParaRPr lang="es-ES" dirty="0"/>
        </a:p>
      </dgm:t>
    </dgm:pt>
    <dgm:pt modelId="{65B403F9-7181-47FC-951A-2A8E37196429}" type="parTrans" cxnId="{74F1F396-107B-4397-93EC-EC590036625A}">
      <dgm:prSet/>
      <dgm:spPr/>
      <dgm:t>
        <a:bodyPr/>
        <a:lstStyle/>
        <a:p>
          <a:endParaRPr lang="es-ES"/>
        </a:p>
      </dgm:t>
    </dgm:pt>
    <dgm:pt modelId="{91A5B60D-0793-45F8-90A2-C55DFECEEBDD}" type="sibTrans" cxnId="{74F1F396-107B-4397-93EC-EC590036625A}">
      <dgm:prSet/>
      <dgm:spPr/>
      <dgm:t>
        <a:bodyPr/>
        <a:lstStyle/>
        <a:p>
          <a:endParaRPr lang="es-ES"/>
        </a:p>
      </dgm:t>
    </dgm:pt>
    <dgm:pt modelId="{B22DC72A-A8EA-4131-80E4-2DBFD1AE8629}">
      <dgm:prSet/>
      <dgm:spPr/>
      <dgm:t>
        <a:bodyPr/>
        <a:lstStyle/>
        <a:p>
          <a:r>
            <a:rPr lang="es-CO" smtClean="0">
              <a:latin typeface="Arial" panose="020B0604020202020204" pitchFamily="34" charset="0"/>
              <a:cs typeface="Arial" panose="020B0604020202020204" pitchFamily="34" charset="0"/>
            </a:rPr>
            <a:t>Mayor control en tiempo real de todos los procesos jurídicos </a:t>
          </a:r>
          <a:endParaRPr lang="es-CO" dirty="0" smtClean="0">
            <a:latin typeface="Arial" panose="020B0604020202020204" pitchFamily="34" charset="0"/>
            <a:cs typeface="Arial" panose="020B0604020202020204" pitchFamily="34" charset="0"/>
          </a:endParaRPr>
        </a:p>
      </dgm:t>
    </dgm:pt>
    <dgm:pt modelId="{19775E82-1987-4DCC-90AF-62B14A6E1818}" type="parTrans" cxnId="{079DA04C-30D0-4310-9804-ECAE791CF1D5}">
      <dgm:prSet/>
      <dgm:spPr/>
      <dgm:t>
        <a:bodyPr/>
        <a:lstStyle/>
        <a:p>
          <a:endParaRPr lang="es-ES"/>
        </a:p>
      </dgm:t>
    </dgm:pt>
    <dgm:pt modelId="{1E7BB035-2510-4498-8230-4F1D38880EE9}" type="sibTrans" cxnId="{079DA04C-30D0-4310-9804-ECAE791CF1D5}">
      <dgm:prSet/>
      <dgm:spPr/>
      <dgm:t>
        <a:bodyPr/>
        <a:lstStyle/>
        <a:p>
          <a:endParaRPr lang="es-ES"/>
        </a:p>
      </dgm:t>
    </dgm:pt>
    <dgm:pt modelId="{BD49154F-0D86-41C0-AB78-1C90A882160E}" type="pres">
      <dgm:prSet presAssocID="{5F3C6469-E2ED-44C5-821C-32B945062CDE}" presName="Name0" presStyleCnt="0">
        <dgm:presLayoutVars>
          <dgm:dir/>
          <dgm:resizeHandles val="exact"/>
        </dgm:presLayoutVars>
      </dgm:prSet>
      <dgm:spPr/>
      <dgm:t>
        <a:bodyPr/>
        <a:lstStyle/>
        <a:p>
          <a:endParaRPr lang="es-ES"/>
        </a:p>
      </dgm:t>
    </dgm:pt>
    <dgm:pt modelId="{415A8304-9B03-424D-BB15-6012A5E1B618}" type="pres">
      <dgm:prSet presAssocID="{55DA65D0-545F-4B61-8E97-49A9249D9A25}" presName="composite" presStyleCnt="0"/>
      <dgm:spPr/>
    </dgm:pt>
    <dgm:pt modelId="{4A43D43A-8E95-49BB-BBF6-13ABB662F1EF}" type="pres">
      <dgm:prSet presAssocID="{55DA65D0-545F-4B61-8E97-49A9249D9A25}" presName="rect1" presStyleLbl="trAlignAcc1" presStyleIdx="0" presStyleCnt="4">
        <dgm:presLayoutVars>
          <dgm:bulletEnabled val="1"/>
        </dgm:presLayoutVars>
      </dgm:prSet>
      <dgm:spPr/>
      <dgm:t>
        <a:bodyPr/>
        <a:lstStyle/>
        <a:p>
          <a:endParaRPr lang="es-ES"/>
        </a:p>
      </dgm:t>
    </dgm:pt>
    <dgm:pt modelId="{30798D9C-E291-4449-810B-F713B97F4397}" type="pres">
      <dgm:prSet presAssocID="{55DA65D0-545F-4B61-8E97-49A9249D9A25}" presName="rect2" presStyleLbl="fgImgPlace1" presStyleIdx="0" presStyleCnt="4" custLinFactNeighborX="10282" custLinFactNeighborY="11996"/>
      <dgm:spPr/>
    </dgm:pt>
    <dgm:pt modelId="{DEDBEEE9-B8B0-49DF-8E76-CF5B599BE640}" type="pres">
      <dgm:prSet presAssocID="{359E78E7-6CAC-4200-A46F-754B135FDCC3}" presName="sibTrans" presStyleCnt="0"/>
      <dgm:spPr/>
    </dgm:pt>
    <dgm:pt modelId="{2C15FB84-1C42-4696-8AE7-975ED4E45ADA}" type="pres">
      <dgm:prSet presAssocID="{BAE67647-9EFC-406C-85FE-24B544EDCE3A}" presName="composite" presStyleCnt="0"/>
      <dgm:spPr/>
    </dgm:pt>
    <dgm:pt modelId="{29AE9965-CD0C-4DAD-BA24-18A2531695A1}" type="pres">
      <dgm:prSet presAssocID="{BAE67647-9EFC-406C-85FE-24B544EDCE3A}" presName="rect1" presStyleLbl="trAlignAcc1" presStyleIdx="1" presStyleCnt="4">
        <dgm:presLayoutVars>
          <dgm:bulletEnabled val="1"/>
        </dgm:presLayoutVars>
      </dgm:prSet>
      <dgm:spPr/>
      <dgm:t>
        <a:bodyPr/>
        <a:lstStyle/>
        <a:p>
          <a:endParaRPr lang="es-ES"/>
        </a:p>
      </dgm:t>
    </dgm:pt>
    <dgm:pt modelId="{6B10E272-DFFE-4943-BDB5-F87D8344C605}" type="pres">
      <dgm:prSet presAssocID="{BAE67647-9EFC-406C-85FE-24B544EDCE3A}" presName="rect2" presStyleLbl="fgImgPlace1" presStyleIdx="1" presStyleCnt="4" custScaleY="94911" custLinFactNeighborY="11998"/>
      <dgm:spPr/>
    </dgm:pt>
    <dgm:pt modelId="{31F8FF7E-046D-4C77-B741-57C874947052}" type="pres">
      <dgm:prSet presAssocID="{2C8C1272-3499-44C3-B587-A60559643C27}" presName="sibTrans" presStyleCnt="0"/>
      <dgm:spPr/>
    </dgm:pt>
    <dgm:pt modelId="{C9A0C12B-15F8-4376-90BB-6D6052C1C002}" type="pres">
      <dgm:prSet presAssocID="{B22DC72A-A8EA-4131-80E4-2DBFD1AE8629}" presName="composite" presStyleCnt="0"/>
      <dgm:spPr/>
    </dgm:pt>
    <dgm:pt modelId="{A9BCA96E-7BBB-43BE-BA40-587094929610}" type="pres">
      <dgm:prSet presAssocID="{B22DC72A-A8EA-4131-80E4-2DBFD1AE8629}" presName="rect1" presStyleLbl="trAlignAcc1" presStyleIdx="2" presStyleCnt="4" custLinFactNeighborX="-303">
        <dgm:presLayoutVars>
          <dgm:bulletEnabled val="1"/>
        </dgm:presLayoutVars>
      </dgm:prSet>
      <dgm:spPr/>
      <dgm:t>
        <a:bodyPr/>
        <a:lstStyle/>
        <a:p>
          <a:endParaRPr lang="es-ES"/>
        </a:p>
      </dgm:t>
    </dgm:pt>
    <dgm:pt modelId="{3F08A5CB-C11F-4063-BC60-C5363EA81926}" type="pres">
      <dgm:prSet presAssocID="{B22DC72A-A8EA-4131-80E4-2DBFD1AE8629}" presName="rect2" presStyleLbl="fgImgPlace1" presStyleIdx="2" presStyleCnt="4" custScaleY="95785" custLinFactNeighborY="11141"/>
      <dgm:spPr/>
    </dgm:pt>
    <dgm:pt modelId="{EEA30EBC-9DEC-4556-9F7C-EEA59F57EA08}" type="pres">
      <dgm:prSet presAssocID="{1E7BB035-2510-4498-8230-4F1D38880EE9}" presName="sibTrans" presStyleCnt="0"/>
      <dgm:spPr/>
    </dgm:pt>
    <dgm:pt modelId="{32709174-F668-4444-B666-56727FCA1EE6}" type="pres">
      <dgm:prSet presAssocID="{8AD5FB28-AB02-4D05-860F-1BE550544FD7}" presName="composite" presStyleCnt="0"/>
      <dgm:spPr/>
    </dgm:pt>
    <dgm:pt modelId="{60B51F6F-107E-457A-A962-6CD10A9F6949}" type="pres">
      <dgm:prSet presAssocID="{8AD5FB28-AB02-4D05-860F-1BE550544FD7}" presName="rect1" presStyleLbl="trAlignAcc1" presStyleIdx="3" presStyleCnt="4">
        <dgm:presLayoutVars>
          <dgm:bulletEnabled val="1"/>
        </dgm:presLayoutVars>
      </dgm:prSet>
      <dgm:spPr/>
      <dgm:t>
        <a:bodyPr/>
        <a:lstStyle/>
        <a:p>
          <a:endParaRPr lang="es-ES"/>
        </a:p>
      </dgm:t>
    </dgm:pt>
    <dgm:pt modelId="{C54FE0B2-4FBA-4C90-8BB8-0A9ECC9C9C9F}" type="pres">
      <dgm:prSet presAssocID="{8AD5FB28-AB02-4D05-860F-1BE550544FD7}" presName="rect2" presStyleLbl="fgImgPlace1" presStyleIdx="3" presStyleCnt="4" custScaleY="96479" custLinFactNeighborY="11998"/>
      <dgm:spPr/>
    </dgm:pt>
  </dgm:ptLst>
  <dgm:cxnLst>
    <dgm:cxn modelId="{74F1F396-107B-4397-93EC-EC590036625A}" srcId="{5F3C6469-E2ED-44C5-821C-32B945062CDE}" destId="{8AD5FB28-AB02-4D05-860F-1BE550544FD7}" srcOrd="3" destOrd="0" parTransId="{65B403F9-7181-47FC-951A-2A8E37196429}" sibTransId="{91A5B60D-0793-45F8-90A2-C55DFECEEBDD}"/>
    <dgm:cxn modelId="{72ED9D99-3F62-4265-AF0A-C267E7FAC6D8}" type="presOf" srcId="{5F3C6469-E2ED-44C5-821C-32B945062CDE}" destId="{BD49154F-0D86-41C0-AB78-1C90A882160E}" srcOrd="0" destOrd="0" presId="urn:microsoft.com/office/officeart/2008/layout/PictureStrips"/>
    <dgm:cxn modelId="{EB461FA1-75EF-4694-A9B9-1AF107DBEB61}" srcId="{5F3C6469-E2ED-44C5-821C-32B945062CDE}" destId="{55DA65D0-545F-4B61-8E97-49A9249D9A25}" srcOrd="0" destOrd="0" parTransId="{1A8B5B13-2712-45C3-8112-30400C6802BC}" sibTransId="{359E78E7-6CAC-4200-A46F-754B135FDCC3}"/>
    <dgm:cxn modelId="{B7134BA6-3065-4012-9448-0C60835A82D5}" type="presOf" srcId="{55DA65D0-545F-4B61-8E97-49A9249D9A25}" destId="{4A43D43A-8E95-49BB-BBF6-13ABB662F1EF}" srcOrd="0" destOrd="0" presId="urn:microsoft.com/office/officeart/2008/layout/PictureStrips"/>
    <dgm:cxn modelId="{2BC8B7AE-AA73-4AD2-AE7D-B039BE849711}" type="presOf" srcId="{B22DC72A-A8EA-4131-80E4-2DBFD1AE8629}" destId="{A9BCA96E-7BBB-43BE-BA40-587094929610}" srcOrd="0" destOrd="0" presId="urn:microsoft.com/office/officeart/2008/layout/PictureStrips"/>
    <dgm:cxn modelId="{EEB95A48-11D7-4D2D-A87B-A95DC40883BB}" type="presOf" srcId="{BAE67647-9EFC-406C-85FE-24B544EDCE3A}" destId="{29AE9965-CD0C-4DAD-BA24-18A2531695A1}" srcOrd="0" destOrd="0" presId="urn:microsoft.com/office/officeart/2008/layout/PictureStrips"/>
    <dgm:cxn modelId="{CCBB2D8C-3F84-4C15-9E2F-44D1D21C6F9F}" srcId="{5F3C6469-E2ED-44C5-821C-32B945062CDE}" destId="{BAE67647-9EFC-406C-85FE-24B544EDCE3A}" srcOrd="1" destOrd="0" parTransId="{9DF73471-6477-4625-A4B1-8ADC2EDBE1D0}" sibTransId="{2C8C1272-3499-44C3-B587-A60559643C27}"/>
    <dgm:cxn modelId="{079DA04C-30D0-4310-9804-ECAE791CF1D5}" srcId="{5F3C6469-E2ED-44C5-821C-32B945062CDE}" destId="{B22DC72A-A8EA-4131-80E4-2DBFD1AE8629}" srcOrd="2" destOrd="0" parTransId="{19775E82-1987-4DCC-90AF-62B14A6E1818}" sibTransId="{1E7BB035-2510-4498-8230-4F1D38880EE9}"/>
    <dgm:cxn modelId="{0DA2FD7C-687D-4894-AD41-BCA5ED340B49}" type="presOf" srcId="{8AD5FB28-AB02-4D05-860F-1BE550544FD7}" destId="{60B51F6F-107E-457A-A962-6CD10A9F6949}" srcOrd="0" destOrd="0" presId="urn:microsoft.com/office/officeart/2008/layout/PictureStrips"/>
    <dgm:cxn modelId="{77748071-BC25-4816-B643-0F36AA1DBD93}" type="presParOf" srcId="{BD49154F-0D86-41C0-AB78-1C90A882160E}" destId="{415A8304-9B03-424D-BB15-6012A5E1B618}" srcOrd="0" destOrd="0" presId="urn:microsoft.com/office/officeart/2008/layout/PictureStrips"/>
    <dgm:cxn modelId="{B860430D-41F2-4A56-A59A-17D306A5D3FC}" type="presParOf" srcId="{415A8304-9B03-424D-BB15-6012A5E1B618}" destId="{4A43D43A-8E95-49BB-BBF6-13ABB662F1EF}" srcOrd="0" destOrd="0" presId="urn:microsoft.com/office/officeart/2008/layout/PictureStrips"/>
    <dgm:cxn modelId="{59F3934C-3A10-43BB-BE8C-5190739011CB}" type="presParOf" srcId="{415A8304-9B03-424D-BB15-6012A5E1B618}" destId="{30798D9C-E291-4449-810B-F713B97F4397}" srcOrd="1" destOrd="0" presId="urn:microsoft.com/office/officeart/2008/layout/PictureStrips"/>
    <dgm:cxn modelId="{662B7AE0-055D-455F-885E-1C3882DABA95}" type="presParOf" srcId="{BD49154F-0D86-41C0-AB78-1C90A882160E}" destId="{DEDBEEE9-B8B0-49DF-8E76-CF5B599BE640}" srcOrd="1" destOrd="0" presId="urn:microsoft.com/office/officeart/2008/layout/PictureStrips"/>
    <dgm:cxn modelId="{1D9626AE-F595-416F-A09A-BE24ED11B942}" type="presParOf" srcId="{BD49154F-0D86-41C0-AB78-1C90A882160E}" destId="{2C15FB84-1C42-4696-8AE7-975ED4E45ADA}" srcOrd="2" destOrd="0" presId="urn:microsoft.com/office/officeart/2008/layout/PictureStrips"/>
    <dgm:cxn modelId="{71301FFA-1BC6-448E-B794-421ED10EDBD3}" type="presParOf" srcId="{2C15FB84-1C42-4696-8AE7-975ED4E45ADA}" destId="{29AE9965-CD0C-4DAD-BA24-18A2531695A1}" srcOrd="0" destOrd="0" presId="urn:microsoft.com/office/officeart/2008/layout/PictureStrips"/>
    <dgm:cxn modelId="{3519C5C0-E04F-4DFC-A32E-2E947F1B7B06}" type="presParOf" srcId="{2C15FB84-1C42-4696-8AE7-975ED4E45ADA}" destId="{6B10E272-DFFE-4943-BDB5-F87D8344C605}" srcOrd="1" destOrd="0" presId="urn:microsoft.com/office/officeart/2008/layout/PictureStrips"/>
    <dgm:cxn modelId="{2EFB30BF-F4A8-4861-B1AB-87F64012C498}" type="presParOf" srcId="{BD49154F-0D86-41C0-AB78-1C90A882160E}" destId="{31F8FF7E-046D-4C77-B741-57C874947052}" srcOrd="3" destOrd="0" presId="urn:microsoft.com/office/officeart/2008/layout/PictureStrips"/>
    <dgm:cxn modelId="{92F92B13-0E31-4853-89EE-E673EFC311E5}" type="presParOf" srcId="{BD49154F-0D86-41C0-AB78-1C90A882160E}" destId="{C9A0C12B-15F8-4376-90BB-6D6052C1C002}" srcOrd="4" destOrd="0" presId="urn:microsoft.com/office/officeart/2008/layout/PictureStrips"/>
    <dgm:cxn modelId="{C9CF4041-16D3-4F3C-A242-150FBA4F0023}" type="presParOf" srcId="{C9A0C12B-15F8-4376-90BB-6D6052C1C002}" destId="{A9BCA96E-7BBB-43BE-BA40-587094929610}" srcOrd="0" destOrd="0" presId="urn:microsoft.com/office/officeart/2008/layout/PictureStrips"/>
    <dgm:cxn modelId="{9FC0A845-1A59-4841-B285-97CAB4840741}" type="presParOf" srcId="{C9A0C12B-15F8-4376-90BB-6D6052C1C002}" destId="{3F08A5CB-C11F-4063-BC60-C5363EA81926}" srcOrd="1" destOrd="0" presId="urn:microsoft.com/office/officeart/2008/layout/PictureStrips"/>
    <dgm:cxn modelId="{F5068EDE-DD13-44BA-90AA-5B2DE153EEFB}" type="presParOf" srcId="{BD49154F-0D86-41C0-AB78-1C90A882160E}" destId="{EEA30EBC-9DEC-4556-9F7C-EEA59F57EA08}" srcOrd="5" destOrd="0" presId="urn:microsoft.com/office/officeart/2008/layout/PictureStrips"/>
    <dgm:cxn modelId="{B7AB3059-236E-4E6C-A251-D209C8206222}" type="presParOf" srcId="{BD49154F-0D86-41C0-AB78-1C90A882160E}" destId="{32709174-F668-4444-B666-56727FCA1EE6}" srcOrd="6" destOrd="0" presId="urn:microsoft.com/office/officeart/2008/layout/PictureStrips"/>
    <dgm:cxn modelId="{BE278BF6-7EF4-4CC2-88AD-37E514F11297}" type="presParOf" srcId="{32709174-F668-4444-B666-56727FCA1EE6}" destId="{60B51F6F-107E-457A-A962-6CD10A9F6949}" srcOrd="0" destOrd="0" presId="urn:microsoft.com/office/officeart/2008/layout/PictureStrips"/>
    <dgm:cxn modelId="{6AB41454-27A3-4D4B-8A54-34A484392B13}" type="presParOf" srcId="{32709174-F668-4444-B666-56727FCA1EE6}" destId="{C54FE0B2-4FBA-4C90-8BB8-0A9ECC9C9C9F}" srcOrd="1" destOrd="0" presId="urn:microsoft.com/office/officeart/2008/layout/PictureStrip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1E0D2CF-CCFE-4D14-A670-748B6A5C315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660387EC-78F5-4E9E-BDBD-24BEF718126C}">
      <dgm:prSet phldrT="[Texto]"/>
      <dgm:spPr/>
      <dgm:t>
        <a:bodyPr/>
        <a:lstStyle/>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r>
            <a:rPr lang="es-ES" b="1" dirty="0">
              <a:solidFill>
                <a:srgbClr val="00B0F0"/>
              </a:solidFill>
            </a:rPr>
            <a:t>Política en materia de configuración del contrato realidad </a:t>
          </a:r>
          <a:endParaRPr lang="es-CO" dirty="0"/>
        </a:p>
      </dgm:t>
    </dgm:pt>
    <dgm:pt modelId="{77D4047F-D4D6-4E40-97BF-E52ED7EA5F23}" type="parTrans" cxnId="{9ADA7D15-C8D6-4243-8790-E3029E104951}">
      <dgm:prSet/>
      <dgm:spPr/>
      <dgm:t>
        <a:bodyPr/>
        <a:lstStyle/>
        <a:p>
          <a:endParaRPr lang="es-CO"/>
        </a:p>
      </dgm:t>
    </dgm:pt>
    <dgm:pt modelId="{349457DE-729B-4829-89A6-F5B247AEBC57}" type="sibTrans" cxnId="{9ADA7D15-C8D6-4243-8790-E3029E104951}">
      <dgm:prSet/>
      <dgm:spPr/>
      <dgm:t>
        <a:bodyPr/>
        <a:lstStyle/>
        <a:p>
          <a:endParaRPr lang="es-CO"/>
        </a:p>
      </dgm:t>
    </dgm:pt>
    <dgm:pt modelId="{1C9B69F6-EDDF-4162-A57E-A3A1188565C8}">
      <dgm:prSet phldrT="[Texto]" custT="1"/>
      <dgm:spPr/>
      <dgm:t>
        <a:bodyPr/>
        <a:lstStyle/>
        <a:p>
          <a:pPr algn="just"/>
          <a:r>
            <a:rPr lang="es-ES" sz="1600" dirty="0"/>
            <a:t>Suscribir contratos de prestación de servicios en aquellos eventos en los que la actividad a contratar no pueda ser ejecutada por el personal de planta, o cuando se justifique que el personal de planta que realiza actividades similares es insuficiente para completarlas, o cuando se requieran conocimientos especializados y experticia acreditada.</a:t>
          </a:r>
          <a:endParaRPr lang="es-CO" sz="1600" dirty="0"/>
        </a:p>
      </dgm:t>
    </dgm:pt>
    <dgm:pt modelId="{38F0A04D-BB79-4F69-9F61-E558DB3723E3}" type="parTrans" cxnId="{3CE6D4D4-57E7-401A-96ED-2E6F0B633CD0}">
      <dgm:prSet/>
      <dgm:spPr/>
      <dgm:t>
        <a:bodyPr/>
        <a:lstStyle/>
        <a:p>
          <a:endParaRPr lang="es-CO"/>
        </a:p>
      </dgm:t>
    </dgm:pt>
    <dgm:pt modelId="{EA4D0B9D-2A65-4804-B9AB-15951F5E0811}" type="sibTrans" cxnId="{3CE6D4D4-57E7-401A-96ED-2E6F0B633CD0}">
      <dgm:prSet/>
      <dgm:spPr/>
      <dgm:t>
        <a:bodyPr/>
        <a:lstStyle/>
        <a:p>
          <a:endParaRPr lang="es-CO"/>
        </a:p>
      </dgm:t>
    </dgm:pt>
    <dgm:pt modelId="{26262663-5616-4DD8-8314-D7FC74EE8FC0}">
      <dgm:prSet phldrT="[Texto]" custT="1"/>
      <dgm:spPr/>
      <dgm:t>
        <a:bodyPr/>
        <a:lstStyle/>
        <a:p>
          <a:pPr algn="just"/>
          <a:r>
            <a:rPr lang="es-ES_tradnl" sz="1600" dirty="0"/>
            <a:t>Evitar indeterminación y ambigüedad en la descripción del objeto del contrato y de las actividades a desarrollar por el contratista.</a:t>
          </a:r>
          <a:endParaRPr lang="es-CO" sz="1600" dirty="0"/>
        </a:p>
      </dgm:t>
    </dgm:pt>
    <dgm:pt modelId="{86394050-B05A-4CB1-B026-1CBE19609234}" type="parTrans" cxnId="{8B7A7D92-517B-40CC-B56D-13AA0B1C36F4}">
      <dgm:prSet/>
      <dgm:spPr/>
      <dgm:t>
        <a:bodyPr/>
        <a:lstStyle/>
        <a:p>
          <a:endParaRPr lang="es-CO"/>
        </a:p>
      </dgm:t>
    </dgm:pt>
    <dgm:pt modelId="{662147D0-3BE7-407F-9E26-6A4AC910C6A5}" type="sibTrans" cxnId="{8B7A7D92-517B-40CC-B56D-13AA0B1C36F4}">
      <dgm:prSet/>
      <dgm:spPr/>
      <dgm:t>
        <a:bodyPr/>
        <a:lstStyle/>
        <a:p>
          <a:endParaRPr lang="es-CO"/>
        </a:p>
      </dgm:t>
    </dgm:pt>
    <dgm:pt modelId="{D1ABE860-68D0-4091-A8ED-46CD1CE75D21}">
      <dgm:prSet phldrT="[Texto]" custT="1"/>
      <dgm:spPr/>
      <dgm:t>
        <a:bodyPr/>
        <a:lstStyle/>
        <a:p>
          <a:r>
            <a:rPr lang="es-ES_tradnl" sz="1600" kern="1200" dirty="0">
              <a:solidFill>
                <a:prstClr val="black">
                  <a:hueOff val="0"/>
                  <a:satOff val="0"/>
                  <a:lumOff val="0"/>
                  <a:alphaOff val="0"/>
                </a:prstClr>
              </a:solidFill>
              <a:latin typeface="Calibri" panose="020F0502020204030204"/>
              <a:ea typeface="+mn-ea"/>
              <a:cs typeface="+mn-cs"/>
            </a:rPr>
            <a:t>Justificar en el contrato si, de acuerdo con el objeto del mismo, se requiere que el contratista cumpla un horario, o asista a reuniones, entrevistas o grupos de trabajo en las instalaciones de la entidad u en otros lugares, con la única finalidad de dar cabal cumplimiento al objeto suscrito</a:t>
          </a:r>
          <a:endParaRPr lang="es-CO" sz="1600" kern="1200" dirty="0">
            <a:solidFill>
              <a:prstClr val="black">
                <a:hueOff val="0"/>
                <a:satOff val="0"/>
                <a:lumOff val="0"/>
                <a:alphaOff val="0"/>
              </a:prstClr>
            </a:solidFill>
            <a:latin typeface="Calibri" panose="020F0502020204030204"/>
            <a:ea typeface="+mn-ea"/>
            <a:cs typeface="+mn-cs"/>
          </a:endParaRPr>
        </a:p>
      </dgm:t>
    </dgm:pt>
    <dgm:pt modelId="{690D990A-A77E-47A5-B81E-1931013CEF3C}" type="parTrans" cxnId="{CE822A96-21C0-4706-926C-CAD898AB75AD}">
      <dgm:prSet/>
      <dgm:spPr/>
      <dgm:t>
        <a:bodyPr/>
        <a:lstStyle/>
        <a:p>
          <a:endParaRPr lang="es-CO"/>
        </a:p>
      </dgm:t>
    </dgm:pt>
    <dgm:pt modelId="{3BA0555E-2DA8-4DEA-9237-408B1D5267BF}" type="sibTrans" cxnId="{CE822A96-21C0-4706-926C-CAD898AB75AD}">
      <dgm:prSet/>
      <dgm:spPr/>
      <dgm:t>
        <a:bodyPr/>
        <a:lstStyle/>
        <a:p>
          <a:endParaRPr lang="es-CO"/>
        </a:p>
      </dgm:t>
    </dgm:pt>
    <dgm:pt modelId="{BEA9F423-BA66-4F04-ABB2-ADE0E4D6F0E1}">
      <dgm:prSet phldrT="[Texto]" custT="1"/>
      <dgm:spPr/>
      <dgm:t>
        <a:bodyPr/>
        <a:lstStyle/>
        <a:p>
          <a:r>
            <a:rPr lang="es-ES_tradnl" sz="1600" kern="1200" dirty="0"/>
            <a:t>Justificar en el contrato si, de acuerdo con el objeto del mismo, se requiere que el contratista permanezca en las instalaciones de la entidad.</a:t>
          </a:r>
          <a:endParaRPr lang="es-CO" sz="1600" kern="1200" dirty="0">
            <a:solidFill>
              <a:prstClr val="black">
                <a:hueOff val="0"/>
                <a:satOff val="0"/>
                <a:lumOff val="0"/>
                <a:alphaOff val="0"/>
              </a:prstClr>
            </a:solidFill>
            <a:latin typeface="Calibri" panose="020F0502020204030204"/>
            <a:ea typeface="+mn-ea"/>
            <a:cs typeface="+mn-cs"/>
          </a:endParaRPr>
        </a:p>
      </dgm:t>
    </dgm:pt>
    <dgm:pt modelId="{0D2779CD-6F84-47A6-9462-ADF3145B641C}" type="parTrans" cxnId="{13978795-AE76-4076-AF29-C37F9D0C341E}">
      <dgm:prSet/>
      <dgm:spPr/>
      <dgm:t>
        <a:bodyPr/>
        <a:lstStyle/>
        <a:p>
          <a:endParaRPr lang="es-CO"/>
        </a:p>
      </dgm:t>
    </dgm:pt>
    <dgm:pt modelId="{1877A082-13F4-44B2-BF3C-9EAFD32F5B27}" type="sibTrans" cxnId="{13978795-AE76-4076-AF29-C37F9D0C341E}">
      <dgm:prSet/>
      <dgm:spPr/>
      <dgm:t>
        <a:bodyPr/>
        <a:lstStyle/>
        <a:p>
          <a:endParaRPr lang="es-CO"/>
        </a:p>
      </dgm:t>
    </dgm:pt>
    <dgm:pt modelId="{5645E985-AF5A-4A18-AE66-43116AFB74F3}">
      <dgm:prSet phldrT="[Texto]" custT="1"/>
      <dgm:spPr/>
      <dgm:t>
        <a:bodyPr/>
        <a:lstStyle/>
        <a:p>
          <a:r>
            <a:rPr lang="es-ES_tradnl" sz="1600" kern="1200" dirty="0"/>
            <a:t>Incluir en el contrato una cláusula que indique que la coordinación para el desarrollo del contrato está a cargo del supervisor</a:t>
          </a:r>
          <a:endParaRPr lang="es-CO" sz="1600" kern="1200" dirty="0">
            <a:solidFill>
              <a:prstClr val="black">
                <a:hueOff val="0"/>
                <a:satOff val="0"/>
                <a:lumOff val="0"/>
                <a:alphaOff val="0"/>
              </a:prstClr>
            </a:solidFill>
            <a:latin typeface="Calibri" panose="020F0502020204030204"/>
            <a:ea typeface="+mn-ea"/>
            <a:cs typeface="+mn-cs"/>
          </a:endParaRPr>
        </a:p>
      </dgm:t>
    </dgm:pt>
    <dgm:pt modelId="{91A8DC76-C42B-4DD8-AE0E-A06983FA7A27}" type="parTrans" cxnId="{577A97FF-EF9E-4839-9643-710374612D78}">
      <dgm:prSet/>
      <dgm:spPr/>
      <dgm:t>
        <a:bodyPr/>
        <a:lstStyle/>
        <a:p>
          <a:endParaRPr lang="es-CO"/>
        </a:p>
      </dgm:t>
    </dgm:pt>
    <dgm:pt modelId="{297510A2-2E86-4B68-B37C-D632738CC764}" type="sibTrans" cxnId="{577A97FF-EF9E-4839-9643-710374612D78}">
      <dgm:prSet/>
      <dgm:spPr/>
      <dgm:t>
        <a:bodyPr/>
        <a:lstStyle/>
        <a:p>
          <a:endParaRPr lang="es-CO"/>
        </a:p>
      </dgm:t>
    </dgm:pt>
    <dgm:pt modelId="{E5369EB7-D2C2-46B9-AABD-DE1BC479AFCF}" type="pres">
      <dgm:prSet presAssocID="{21E0D2CF-CCFE-4D14-A670-748B6A5C315F}" presName="vert0" presStyleCnt="0">
        <dgm:presLayoutVars>
          <dgm:dir/>
          <dgm:animOne val="branch"/>
          <dgm:animLvl val="lvl"/>
        </dgm:presLayoutVars>
      </dgm:prSet>
      <dgm:spPr/>
      <dgm:t>
        <a:bodyPr/>
        <a:lstStyle/>
        <a:p>
          <a:endParaRPr lang="es-ES"/>
        </a:p>
      </dgm:t>
    </dgm:pt>
    <dgm:pt modelId="{E6B7F8C1-A434-494A-AC11-1422F557A369}" type="pres">
      <dgm:prSet presAssocID="{660387EC-78F5-4E9E-BDBD-24BEF718126C}" presName="thickLine" presStyleLbl="alignNode1" presStyleIdx="0" presStyleCnt="1"/>
      <dgm:spPr/>
    </dgm:pt>
    <dgm:pt modelId="{268F0024-3D11-4AC5-B7B7-3C2BAA4882CA}" type="pres">
      <dgm:prSet presAssocID="{660387EC-78F5-4E9E-BDBD-24BEF718126C}" presName="horz1" presStyleCnt="0"/>
      <dgm:spPr/>
    </dgm:pt>
    <dgm:pt modelId="{9603F047-5BBB-42D5-A7E9-870FAC310B42}" type="pres">
      <dgm:prSet presAssocID="{660387EC-78F5-4E9E-BDBD-24BEF718126C}" presName="tx1" presStyleLbl="revTx" presStyleIdx="0" presStyleCnt="6"/>
      <dgm:spPr/>
      <dgm:t>
        <a:bodyPr/>
        <a:lstStyle/>
        <a:p>
          <a:endParaRPr lang="es-ES"/>
        </a:p>
      </dgm:t>
    </dgm:pt>
    <dgm:pt modelId="{683FE705-DE31-4FF5-B152-7585CE2112F4}" type="pres">
      <dgm:prSet presAssocID="{660387EC-78F5-4E9E-BDBD-24BEF718126C}" presName="vert1" presStyleCnt="0"/>
      <dgm:spPr/>
    </dgm:pt>
    <dgm:pt modelId="{FF62E5FE-E3F3-430B-A9E0-B4E21914D3BF}" type="pres">
      <dgm:prSet presAssocID="{1C9B69F6-EDDF-4162-A57E-A3A1188565C8}" presName="vertSpace2a" presStyleCnt="0"/>
      <dgm:spPr/>
    </dgm:pt>
    <dgm:pt modelId="{9D63D316-7A34-4CD5-8FBC-39C38A3A39CF}" type="pres">
      <dgm:prSet presAssocID="{1C9B69F6-EDDF-4162-A57E-A3A1188565C8}" presName="horz2" presStyleCnt="0"/>
      <dgm:spPr/>
    </dgm:pt>
    <dgm:pt modelId="{64E6AAFB-248D-457F-8A9E-B8DF4B84E974}" type="pres">
      <dgm:prSet presAssocID="{1C9B69F6-EDDF-4162-A57E-A3A1188565C8}" presName="horzSpace2" presStyleCnt="0"/>
      <dgm:spPr/>
    </dgm:pt>
    <dgm:pt modelId="{039E2855-1645-4A2B-A492-EA00873FA6F7}" type="pres">
      <dgm:prSet presAssocID="{1C9B69F6-EDDF-4162-A57E-A3A1188565C8}" presName="tx2" presStyleLbl="revTx" presStyleIdx="1" presStyleCnt="6" custScaleY="151916"/>
      <dgm:spPr/>
      <dgm:t>
        <a:bodyPr/>
        <a:lstStyle/>
        <a:p>
          <a:endParaRPr lang="es-ES"/>
        </a:p>
      </dgm:t>
    </dgm:pt>
    <dgm:pt modelId="{0C3AC186-B8FB-4B81-977A-B3DE67CF9048}" type="pres">
      <dgm:prSet presAssocID="{1C9B69F6-EDDF-4162-A57E-A3A1188565C8}" presName="vert2" presStyleCnt="0"/>
      <dgm:spPr/>
    </dgm:pt>
    <dgm:pt modelId="{2D1A3A63-C123-4ECB-A171-BDC1E58CA6D4}" type="pres">
      <dgm:prSet presAssocID="{1C9B69F6-EDDF-4162-A57E-A3A1188565C8}" presName="thinLine2b" presStyleLbl="callout" presStyleIdx="0" presStyleCnt="5"/>
      <dgm:spPr/>
    </dgm:pt>
    <dgm:pt modelId="{ABF4F7D5-63FB-4367-9D07-0EDA61D065C8}" type="pres">
      <dgm:prSet presAssocID="{1C9B69F6-EDDF-4162-A57E-A3A1188565C8}" presName="vertSpace2b" presStyleCnt="0"/>
      <dgm:spPr/>
    </dgm:pt>
    <dgm:pt modelId="{64C7BD93-12B6-4647-A891-1B6D5FCB7429}" type="pres">
      <dgm:prSet presAssocID="{26262663-5616-4DD8-8314-D7FC74EE8FC0}" presName="horz2" presStyleCnt="0"/>
      <dgm:spPr/>
    </dgm:pt>
    <dgm:pt modelId="{A11FE628-E05C-453B-9876-3B243159240F}" type="pres">
      <dgm:prSet presAssocID="{26262663-5616-4DD8-8314-D7FC74EE8FC0}" presName="horzSpace2" presStyleCnt="0"/>
      <dgm:spPr/>
    </dgm:pt>
    <dgm:pt modelId="{18E39134-08BB-4CF4-9988-5D1A4A4BA02E}" type="pres">
      <dgm:prSet presAssocID="{26262663-5616-4DD8-8314-D7FC74EE8FC0}" presName="tx2" presStyleLbl="revTx" presStyleIdx="2" presStyleCnt="6" custLinFactNeighborX="716" custLinFactNeighborY="2213"/>
      <dgm:spPr/>
      <dgm:t>
        <a:bodyPr/>
        <a:lstStyle/>
        <a:p>
          <a:endParaRPr lang="es-ES"/>
        </a:p>
      </dgm:t>
    </dgm:pt>
    <dgm:pt modelId="{0738A0A2-34EE-4903-B16B-FE427FC15F6C}" type="pres">
      <dgm:prSet presAssocID="{26262663-5616-4DD8-8314-D7FC74EE8FC0}" presName="vert2" presStyleCnt="0"/>
      <dgm:spPr/>
    </dgm:pt>
    <dgm:pt modelId="{693A4194-32F7-4D24-A4E1-1615B1370C5B}" type="pres">
      <dgm:prSet presAssocID="{26262663-5616-4DD8-8314-D7FC74EE8FC0}" presName="thinLine2b" presStyleLbl="callout" presStyleIdx="1" presStyleCnt="5"/>
      <dgm:spPr/>
    </dgm:pt>
    <dgm:pt modelId="{AC83F092-3709-45AF-9843-80DC253300DA}" type="pres">
      <dgm:prSet presAssocID="{26262663-5616-4DD8-8314-D7FC74EE8FC0}" presName="vertSpace2b" presStyleCnt="0"/>
      <dgm:spPr/>
    </dgm:pt>
    <dgm:pt modelId="{B8213585-79C3-4FB2-A79E-4ABECD6C0796}" type="pres">
      <dgm:prSet presAssocID="{D1ABE860-68D0-4091-A8ED-46CD1CE75D21}" presName="horz2" presStyleCnt="0"/>
      <dgm:spPr/>
    </dgm:pt>
    <dgm:pt modelId="{DC3F2281-0F69-48D1-8452-929E1FCEAF38}" type="pres">
      <dgm:prSet presAssocID="{D1ABE860-68D0-4091-A8ED-46CD1CE75D21}" presName="horzSpace2" presStyleCnt="0"/>
      <dgm:spPr/>
    </dgm:pt>
    <dgm:pt modelId="{EF0C760A-F872-46FF-ABB1-02E89624C5DF}" type="pres">
      <dgm:prSet presAssocID="{D1ABE860-68D0-4091-A8ED-46CD1CE75D21}" presName="tx2" presStyleLbl="revTx" presStyleIdx="3" presStyleCnt="6" custScaleY="144474" custLinFactNeighborX="1433" custLinFactNeighborY="-2787"/>
      <dgm:spPr/>
      <dgm:t>
        <a:bodyPr/>
        <a:lstStyle/>
        <a:p>
          <a:endParaRPr lang="es-ES"/>
        </a:p>
      </dgm:t>
    </dgm:pt>
    <dgm:pt modelId="{9016008D-0702-40E2-9A89-21EBC3A30D03}" type="pres">
      <dgm:prSet presAssocID="{D1ABE860-68D0-4091-A8ED-46CD1CE75D21}" presName="vert2" presStyleCnt="0"/>
      <dgm:spPr/>
    </dgm:pt>
    <dgm:pt modelId="{8198B811-2CD2-430B-AA77-2490699125C7}" type="pres">
      <dgm:prSet presAssocID="{D1ABE860-68D0-4091-A8ED-46CD1CE75D21}" presName="thinLine2b" presStyleLbl="callout" presStyleIdx="2" presStyleCnt="5"/>
      <dgm:spPr/>
    </dgm:pt>
    <dgm:pt modelId="{36B48168-5717-41C7-B792-506D1C462F4C}" type="pres">
      <dgm:prSet presAssocID="{D1ABE860-68D0-4091-A8ED-46CD1CE75D21}" presName="vertSpace2b" presStyleCnt="0"/>
      <dgm:spPr/>
    </dgm:pt>
    <dgm:pt modelId="{EEA50AB4-4D90-46F5-B42A-B6A93D499462}" type="pres">
      <dgm:prSet presAssocID="{BEA9F423-BA66-4F04-ABB2-ADE0E4D6F0E1}" presName="horz2" presStyleCnt="0"/>
      <dgm:spPr/>
    </dgm:pt>
    <dgm:pt modelId="{D2E4EF81-D575-4F30-B86B-3484E56CB392}" type="pres">
      <dgm:prSet presAssocID="{BEA9F423-BA66-4F04-ABB2-ADE0E4D6F0E1}" presName="horzSpace2" presStyleCnt="0"/>
      <dgm:spPr/>
    </dgm:pt>
    <dgm:pt modelId="{5884797A-9098-408F-BBC1-3DF30CCD31D4}" type="pres">
      <dgm:prSet presAssocID="{BEA9F423-BA66-4F04-ABB2-ADE0E4D6F0E1}" presName="tx2" presStyleLbl="revTx" presStyleIdx="4" presStyleCnt="6" custLinFactNeighborX="-1" custLinFactNeighborY="6007"/>
      <dgm:spPr/>
      <dgm:t>
        <a:bodyPr/>
        <a:lstStyle/>
        <a:p>
          <a:endParaRPr lang="es-ES"/>
        </a:p>
      </dgm:t>
    </dgm:pt>
    <dgm:pt modelId="{B20D3399-9056-4C70-AC41-2894F21C671B}" type="pres">
      <dgm:prSet presAssocID="{BEA9F423-BA66-4F04-ABB2-ADE0E4D6F0E1}" presName="vert2" presStyleCnt="0"/>
      <dgm:spPr/>
    </dgm:pt>
    <dgm:pt modelId="{482C3D47-3D15-40FE-B5D3-67830D24D57A}" type="pres">
      <dgm:prSet presAssocID="{BEA9F423-BA66-4F04-ABB2-ADE0E4D6F0E1}" presName="thinLine2b" presStyleLbl="callout" presStyleIdx="3" presStyleCnt="5"/>
      <dgm:spPr/>
    </dgm:pt>
    <dgm:pt modelId="{43CC6674-ABCC-4F88-9D6B-7732222FF2E7}" type="pres">
      <dgm:prSet presAssocID="{BEA9F423-BA66-4F04-ABB2-ADE0E4D6F0E1}" presName="vertSpace2b" presStyleCnt="0"/>
      <dgm:spPr/>
    </dgm:pt>
    <dgm:pt modelId="{E1D7BF5C-51C2-4BF9-BE12-88D6D99FBE40}" type="pres">
      <dgm:prSet presAssocID="{5645E985-AF5A-4A18-AE66-43116AFB74F3}" presName="horz2" presStyleCnt="0"/>
      <dgm:spPr/>
    </dgm:pt>
    <dgm:pt modelId="{26CD8A4D-EAFD-484F-ABAE-C154DC36AF47}" type="pres">
      <dgm:prSet presAssocID="{5645E985-AF5A-4A18-AE66-43116AFB74F3}" presName="horzSpace2" presStyleCnt="0"/>
      <dgm:spPr/>
    </dgm:pt>
    <dgm:pt modelId="{9F2E9C46-7EB5-4C69-A6AC-14806D787915}" type="pres">
      <dgm:prSet presAssocID="{5645E985-AF5A-4A18-AE66-43116AFB74F3}" presName="tx2" presStyleLbl="revTx" presStyleIdx="5" presStyleCnt="6" custLinFactNeighborX="-239" custLinFactNeighborY="-5415"/>
      <dgm:spPr/>
      <dgm:t>
        <a:bodyPr/>
        <a:lstStyle/>
        <a:p>
          <a:endParaRPr lang="es-ES"/>
        </a:p>
      </dgm:t>
    </dgm:pt>
    <dgm:pt modelId="{80861910-51AF-4FBE-B3A2-EFEC932F7AE8}" type="pres">
      <dgm:prSet presAssocID="{5645E985-AF5A-4A18-AE66-43116AFB74F3}" presName="vert2" presStyleCnt="0"/>
      <dgm:spPr/>
    </dgm:pt>
    <dgm:pt modelId="{3FFF719D-4C82-422A-9545-BC2BD344545B}" type="pres">
      <dgm:prSet presAssocID="{5645E985-AF5A-4A18-AE66-43116AFB74F3}" presName="thinLine2b" presStyleLbl="callout" presStyleIdx="4" presStyleCnt="5"/>
      <dgm:spPr/>
    </dgm:pt>
    <dgm:pt modelId="{EB863660-B273-4EC7-9765-F4A80928C58E}" type="pres">
      <dgm:prSet presAssocID="{5645E985-AF5A-4A18-AE66-43116AFB74F3}" presName="vertSpace2b" presStyleCnt="0"/>
      <dgm:spPr/>
    </dgm:pt>
  </dgm:ptLst>
  <dgm:cxnLst>
    <dgm:cxn modelId="{9ADA7D15-C8D6-4243-8790-E3029E104951}" srcId="{21E0D2CF-CCFE-4D14-A670-748B6A5C315F}" destId="{660387EC-78F5-4E9E-BDBD-24BEF718126C}" srcOrd="0" destOrd="0" parTransId="{77D4047F-D4D6-4E40-97BF-E52ED7EA5F23}" sibTransId="{349457DE-729B-4829-89A6-F5B247AEBC57}"/>
    <dgm:cxn modelId="{3CE6D4D4-57E7-401A-96ED-2E6F0B633CD0}" srcId="{660387EC-78F5-4E9E-BDBD-24BEF718126C}" destId="{1C9B69F6-EDDF-4162-A57E-A3A1188565C8}" srcOrd="0" destOrd="0" parTransId="{38F0A04D-BB79-4F69-9F61-E558DB3723E3}" sibTransId="{EA4D0B9D-2A65-4804-B9AB-15951F5E0811}"/>
    <dgm:cxn modelId="{577A97FF-EF9E-4839-9643-710374612D78}" srcId="{660387EC-78F5-4E9E-BDBD-24BEF718126C}" destId="{5645E985-AF5A-4A18-AE66-43116AFB74F3}" srcOrd="4" destOrd="0" parTransId="{91A8DC76-C42B-4DD8-AE0E-A06983FA7A27}" sibTransId="{297510A2-2E86-4B68-B37C-D632738CC764}"/>
    <dgm:cxn modelId="{8A1EAAA8-7BC2-4BAF-AD14-54E91838811E}" type="presOf" srcId="{BEA9F423-BA66-4F04-ABB2-ADE0E4D6F0E1}" destId="{5884797A-9098-408F-BBC1-3DF30CCD31D4}" srcOrd="0" destOrd="0" presId="urn:microsoft.com/office/officeart/2008/layout/LinedList"/>
    <dgm:cxn modelId="{CE822A96-21C0-4706-926C-CAD898AB75AD}" srcId="{660387EC-78F5-4E9E-BDBD-24BEF718126C}" destId="{D1ABE860-68D0-4091-A8ED-46CD1CE75D21}" srcOrd="2" destOrd="0" parTransId="{690D990A-A77E-47A5-B81E-1931013CEF3C}" sibTransId="{3BA0555E-2DA8-4DEA-9237-408B1D5267BF}"/>
    <dgm:cxn modelId="{F0A461BB-9063-47F3-BE09-B97B19C81D1C}" type="presOf" srcId="{D1ABE860-68D0-4091-A8ED-46CD1CE75D21}" destId="{EF0C760A-F872-46FF-ABB1-02E89624C5DF}" srcOrd="0" destOrd="0" presId="urn:microsoft.com/office/officeart/2008/layout/LinedList"/>
    <dgm:cxn modelId="{1A02BE04-F381-4CD3-9DB3-284E6DEEEE08}" type="presOf" srcId="{1C9B69F6-EDDF-4162-A57E-A3A1188565C8}" destId="{039E2855-1645-4A2B-A492-EA00873FA6F7}" srcOrd="0" destOrd="0" presId="urn:microsoft.com/office/officeart/2008/layout/LinedList"/>
    <dgm:cxn modelId="{8B7A7D92-517B-40CC-B56D-13AA0B1C36F4}" srcId="{660387EC-78F5-4E9E-BDBD-24BEF718126C}" destId="{26262663-5616-4DD8-8314-D7FC74EE8FC0}" srcOrd="1" destOrd="0" parTransId="{86394050-B05A-4CB1-B026-1CBE19609234}" sibTransId="{662147D0-3BE7-407F-9E26-6A4AC910C6A5}"/>
    <dgm:cxn modelId="{8DD08D16-6294-45FF-AA5F-77D655E51652}" type="presOf" srcId="{660387EC-78F5-4E9E-BDBD-24BEF718126C}" destId="{9603F047-5BBB-42D5-A7E9-870FAC310B42}" srcOrd="0" destOrd="0" presId="urn:microsoft.com/office/officeart/2008/layout/LinedList"/>
    <dgm:cxn modelId="{13978795-AE76-4076-AF29-C37F9D0C341E}" srcId="{660387EC-78F5-4E9E-BDBD-24BEF718126C}" destId="{BEA9F423-BA66-4F04-ABB2-ADE0E4D6F0E1}" srcOrd="3" destOrd="0" parTransId="{0D2779CD-6F84-47A6-9462-ADF3145B641C}" sibTransId="{1877A082-13F4-44B2-BF3C-9EAFD32F5B27}"/>
    <dgm:cxn modelId="{D953DF02-1D33-487B-8D6F-996B5A5BE3C2}" type="presOf" srcId="{21E0D2CF-CCFE-4D14-A670-748B6A5C315F}" destId="{E5369EB7-D2C2-46B9-AABD-DE1BC479AFCF}" srcOrd="0" destOrd="0" presId="urn:microsoft.com/office/officeart/2008/layout/LinedList"/>
    <dgm:cxn modelId="{E4D2AF7E-673B-48A5-9BFB-D3F2AF666D2E}" type="presOf" srcId="{5645E985-AF5A-4A18-AE66-43116AFB74F3}" destId="{9F2E9C46-7EB5-4C69-A6AC-14806D787915}" srcOrd="0" destOrd="0" presId="urn:microsoft.com/office/officeart/2008/layout/LinedList"/>
    <dgm:cxn modelId="{3158CE1E-0754-43E9-BF1A-5FCF30F2887C}" type="presOf" srcId="{26262663-5616-4DD8-8314-D7FC74EE8FC0}" destId="{18E39134-08BB-4CF4-9988-5D1A4A4BA02E}" srcOrd="0" destOrd="0" presId="urn:microsoft.com/office/officeart/2008/layout/LinedList"/>
    <dgm:cxn modelId="{BBC0D722-5AD8-4B22-A969-21B665227C6F}" type="presParOf" srcId="{E5369EB7-D2C2-46B9-AABD-DE1BC479AFCF}" destId="{E6B7F8C1-A434-494A-AC11-1422F557A369}" srcOrd="0" destOrd="0" presId="urn:microsoft.com/office/officeart/2008/layout/LinedList"/>
    <dgm:cxn modelId="{95AEC4F7-44BB-498A-885A-BD01F35355B1}" type="presParOf" srcId="{E5369EB7-D2C2-46B9-AABD-DE1BC479AFCF}" destId="{268F0024-3D11-4AC5-B7B7-3C2BAA4882CA}" srcOrd="1" destOrd="0" presId="urn:microsoft.com/office/officeart/2008/layout/LinedList"/>
    <dgm:cxn modelId="{AE9305F6-6765-4E3F-BD1D-D1C884734774}" type="presParOf" srcId="{268F0024-3D11-4AC5-B7B7-3C2BAA4882CA}" destId="{9603F047-5BBB-42D5-A7E9-870FAC310B42}" srcOrd="0" destOrd="0" presId="urn:microsoft.com/office/officeart/2008/layout/LinedList"/>
    <dgm:cxn modelId="{EF6DFA72-3C9E-4600-A2C4-05FAC2B88C06}" type="presParOf" srcId="{268F0024-3D11-4AC5-B7B7-3C2BAA4882CA}" destId="{683FE705-DE31-4FF5-B152-7585CE2112F4}" srcOrd="1" destOrd="0" presId="urn:microsoft.com/office/officeart/2008/layout/LinedList"/>
    <dgm:cxn modelId="{C5E81BB4-FC3C-400D-90DD-370659FB7D31}" type="presParOf" srcId="{683FE705-DE31-4FF5-B152-7585CE2112F4}" destId="{FF62E5FE-E3F3-430B-A9E0-B4E21914D3BF}" srcOrd="0" destOrd="0" presId="urn:microsoft.com/office/officeart/2008/layout/LinedList"/>
    <dgm:cxn modelId="{98EC1D6F-33F9-4B59-AE83-B4E0FFB83E9A}" type="presParOf" srcId="{683FE705-DE31-4FF5-B152-7585CE2112F4}" destId="{9D63D316-7A34-4CD5-8FBC-39C38A3A39CF}" srcOrd="1" destOrd="0" presId="urn:microsoft.com/office/officeart/2008/layout/LinedList"/>
    <dgm:cxn modelId="{DA19462C-8527-4F48-9A27-215168C0D136}" type="presParOf" srcId="{9D63D316-7A34-4CD5-8FBC-39C38A3A39CF}" destId="{64E6AAFB-248D-457F-8A9E-B8DF4B84E974}" srcOrd="0" destOrd="0" presId="urn:microsoft.com/office/officeart/2008/layout/LinedList"/>
    <dgm:cxn modelId="{116C2DCF-18F5-4A7C-AC82-B399720502AB}" type="presParOf" srcId="{9D63D316-7A34-4CD5-8FBC-39C38A3A39CF}" destId="{039E2855-1645-4A2B-A492-EA00873FA6F7}" srcOrd="1" destOrd="0" presId="urn:microsoft.com/office/officeart/2008/layout/LinedList"/>
    <dgm:cxn modelId="{31C65CEA-5A22-4F8E-9663-CCFAC244EC9F}" type="presParOf" srcId="{9D63D316-7A34-4CD5-8FBC-39C38A3A39CF}" destId="{0C3AC186-B8FB-4B81-977A-B3DE67CF9048}" srcOrd="2" destOrd="0" presId="urn:microsoft.com/office/officeart/2008/layout/LinedList"/>
    <dgm:cxn modelId="{2E151318-BCE7-4115-BB66-EDAE68E67232}" type="presParOf" srcId="{683FE705-DE31-4FF5-B152-7585CE2112F4}" destId="{2D1A3A63-C123-4ECB-A171-BDC1E58CA6D4}" srcOrd="2" destOrd="0" presId="urn:microsoft.com/office/officeart/2008/layout/LinedList"/>
    <dgm:cxn modelId="{6C8E7D0E-1AEA-4C7E-B6B3-79BD06015D8E}" type="presParOf" srcId="{683FE705-DE31-4FF5-B152-7585CE2112F4}" destId="{ABF4F7D5-63FB-4367-9D07-0EDA61D065C8}" srcOrd="3" destOrd="0" presId="urn:microsoft.com/office/officeart/2008/layout/LinedList"/>
    <dgm:cxn modelId="{F91E4069-67A2-4059-A284-4E836801FDCF}" type="presParOf" srcId="{683FE705-DE31-4FF5-B152-7585CE2112F4}" destId="{64C7BD93-12B6-4647-A891-1B6D5FCB7429}" srcOrd="4" destOrd="0" presId="urn:microsoft.com/office/officeart/2008/layout/LinedList"/>
    <dgm:cxn modelId="{4F682169-7216-417F-8270-05E4B31EC874}" type="presParOf" srcId="{64C7BD93-12B6-4647-A891-1B6D5FCB7429}" destId="{A11FE628-E05C-453B-9876-3B243159240F}" srcOrd="0" destOrd="0" presId="urn:microsoft.com/office/officeart/2008/layout/LinedList"/>
    <dgm:cxn modelId="{25C698BE-F42F-4DE5-BED6-4E8BDC10AB33}" type="presParOf" srcId="{64C7BD93-12B6-4647-A891-1B6D5FCB7429}" destId="{18E39134-08BB-4CF4-9988-5D1A4A4BA02E}" srcOrd="1" destOrd="0" presId="urn:microsoft.com/office/officeart/2008/layout/LinedList"/>
    <dgm:cxn modelId="{444F981C-8C32-495F-B08D-471AFDD91D6F}" type="presParOf" srcId="{64C7BD93-12B6-4647-A891-1B6D5FCB7429}" destId="{0738A0A2-34EE-4903-B16B-FE427FC15F6C}" srcOrd="2" destOrd="0" presId="urn:microsoft.com/office/officeart/2008/layout/LinedList"/>
    <dgm:cxn modelId="{D1915A51-7914-4F49-AD6D-14A62030E4D3}" type="presParOf" srcId="{683FE705-DE31-4FF5-B152-7585CE2112F4}" destId="{693A4194-32F7-4D24-A4E1-1615B1370C5B}" srcOrd="5" destOrd="0" presId="urn:microsoft.com/office/officeart/2008/layout/LinedList"/>
    <dgm:cxn modelId="{8E8BB4FF-C76A-46C2-8EC0-59370155554B}" type="presParOf" srcId="{683FE705-DE31-4FF5-B152-7585CE2112F4}" destId="{AC83F092-3709-45AF-9843-80DC253300DA}" srcOrd="6" destOrd="0" presId="urn:microsoft.com/office/officeart/2008/layout/LinedList"/>
    <dgm:cxn modelId="{4933B3A8-421E-4E89-BAE2-6CEE3B179624}" type="presParOf" srcId="{683FE705-DE31-4FF5-B152-7585CE2112F4}" destId="{B8213585-79C3-4FB2-A79E-4ABECD6C0796}" srcOrd="7" destOrd="0" presId="urn:microsoft.com/office/officeart/2008/layout/LinedList"/>
    <dgm:cxn modelId="{3BF2C186-4C33-48CC-A0A0-B4CF5BDE08B0}" type="presParOf" srcId="{B8213585-79C3-4FB2-A79E-4ABECD6C0796}" destId="{DC3F2281-0F69-48D1-8452-929E1FCEAF38}" srcOrd="0" destOrd="0" presId="urn:microsoft.com/office/officeart/2008/layout/LinedList"/>
    <dgm:cxn modelId="{097FC29F-4F04-456C-B9AB-6B0E34F68A64}" type="presParOf" srcId="{B8213585-79C3-4FB2-A79E-4ABECD6C0796}" destId="{EF0C760A-F872-46FF-ABB1-02E89624C5DF}" srcOrd="1" destOrd="0" presId="urn:microsoft.com/office/officeart/2008/layout/LinedList"/>
    <dgm:cxn modelId="{7A04EA90-7BA8-496E-933A-020E4C04B4BE}" type="presParOf" srcId="{B8213585-79C3-4FB2-A79E-4ABECD6C0796}" destId="{9016008D-0702-40E2-9A89-21EBC3A30D03}" srcOrd="2" destOrd="0" presId="urn:microsoft.com/office/officeart/2008/layout/LinedList"/>
    <dgm:cxn modelId="{5B5853A8-F646-490C-B1EC-D72AC612392E}" type="presParOf" srcId="{683FE705-DE31-4FF5-B152-7585CE2112F4}" destId="{8198B811-2CD2-430B-AA77-2490699125C7}" srcOrd="8" destOrd="0" presId="urn:microsoft.com/office/officeart/2008/layout/LinedList"/>
    <dgm:cxn modelId="{F9484D86-A990-46B6-A7E7-3EE005400399}" type="presParOf" srcId="{683FE705-DE31-4FF5-B152-7585CE2112F4}" destId="{36B48168-5717-41C7-B792-506D1C462F4C}" srcOrd="9" destOrd="0" presId="urn:microsoft.com/office/officeart/2008/layout/LinedList"/>
    <dgm:cxn modelId="{4F9D806D-A30F-4409-9D1B-98E2FE48A04B}" type="presParOf" srcId="{683FE705-DE31-4FF5-B152-7585CE2112F4}" destId="{EEA50AB4-4D90-46F5-B42A-B6A93D499462}" srcOrd="10" destOrd="0" presId="urn:microsoft.com/office/officeart/2008/layout/LinedList"/>
    <dgm:cxn modelId="{9B820A5F-22E6-4749-A267-7B4D13087A2A}" type="presParOf" srcId="{EEA50AB4-4D90-46F5-B42A-B6A93D499462}" destId="{D2E4EF81-D575-4F30-B86B-3484E56CB392}" srcOrd="0" destOrd="0" presId="urn:microsoft.com/office/officeart/2008/layout/LinedList"/>
    <dgm:cxn modelId="{C6322773-4106-4AB6-8E1D-D8CC56E2CA99}" type="presParOf" srcId="{EEA50AB4-4D90-46F5-B42A-B6A93D499462}" destId="{5884797A-9098-408F-BBC1-3DF30CCD31D4}" srcOrd="1" destOrd="0" presId="urn:microsoft.com/office/officeart/2008/layout/LinedList"/>
    <dgm:cxn modelId="{79712D38-353B-4556-95BB-1448E5579DD9}" type="presParOf" srcId="{EEA50AB4-4D90-46F5-B42A-B6A93D499462}" destId="{B20D3399-9056-4C70-AC41-2894F21C671B}" srcOrd="2" destOrd="0" presId="urn:microsoft.com/office/officeart/2008/layout/LinedList"/>
    <dgm:cxn modelId="{E2977B8C-D1F9-4F53-AB56-0D6DC22A7420}" type="presParOf" srcId="{683FE705-DE31-4FF5-B152-7585CE2112F4}" destId="{482C3D47-3D15-40FE-B5D3-67830D24D57A}" srcOrd="11" destOrd="0" presId="urn:microsoft.com/office/officeart/2008/layout/LinedList"/>
    <dgm:cxn modelId="{77A7CAD9-28D8-4B9A-9E38-B8D13F4E41D1}" type="presParOf" srcId="{683FE705-DE31-4FF5-B152-7585CE2112F4}" destId="{43CC6674-ABCC-4F88-9D6B-7732222FF2E7}" srcOrd="12" destOrd="0" presId="urn:microsoft.com/office/officeart/2008/layout/LinedList"/>
    <dgm:cxn modelId="{4A15D5F8-A70B-4456-B500-B8CD107B7EA4}" type="presParOf" srcId="{683FE705-DE31-4FF5-B152-7585CE2112F4}" destId="{E1D7BF5C-51C2-4BF9-BE12-88D6D99FBE40}" srcOrd="13" destOrd="0" presId="urn:microsoft.com/office/officeart/2008/layout/LinedList"/>
    <dgm:cxn modelId="{3CEB7BA7-FFD4-4648-BD8F-822E4F0A59A1}" type="presParOf" srcId="{E1D7BF5C-51C2-4BF9-BE12-88D6D99FBE40}" destId="{26CD8A4D-EAFD-484F-ABAE-C154DC36AF47}" srcOrd="0" destOrd="0" presId="urn:microsoft.com/office/officeart/2008/layout/LinedList"/>
    <dgm:cxn modelId="{D2FAB346-7E73-49A3-858A-C02FF16595EF}" type="presParOf" srcId="{E1D7BF5C-51C2-4BF9-BE12-88D6D99FBE40}" destId="{9F2E9C46-7EB5-4C69-A6AC-14806D787915}" srcOrd="1" destOrd="0" presId="urn:microsoft.com/office/officeart/2008/layout/LinedList"/>
    <dgm:cxn modelId="{12D53494-65A6-4264-9C28-5D6316825A09}" type="presParOf" srcId="{E1D7BF5C-51C2-4BF9-BE12-88D6D99FBE40}" destId="{80861910-51AF-4FBE-B3A2-EFEC932F7AE8}" srcOrd="2" destOrd="0" presId="urn:microsoft.com/office/officeart/2008/layout/LinedList"/>
    <dgm:cxn modelId="{B248C683-C3B7-46A8-BF87-07A07BB02655}" type="presParOf" srcId="{683FE705-DE31-4FF5-B152-7585CE2112F4}" destId="{3FFF719D-4C82-422A-9545-BC2BD344545B}" srcOrd="14" destOrd="0" presId="urn:microsoft.com/office/officeart/2008/layout/LinedList"/>
    <dgm:cxn modelId="{C1D54E11-EDAB-4F73-A4B9-897F0EAAE851}" type="presParOf" srcId="{683FE705-DE31-4FF5-B152-7585CE2112F4}" destId="{EB863660-B273-4EC7-9765-F4A80928C58E}" srcOrd="15"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1E0D2CF-CCFE-4D14-A670-748B6A5C315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s-CO"/>
        </a:p>
      </dgm:t>
    </dgm:pt>
    <dgm:pt modelId="{660387EC-78F5-4E9E-BDBD-24BEF718126C}">
      <dgm:prSet phldrT="[Texto]"/>
      <dgm:spPr/>
      <dgm:t>
        <a:bodyPr/>
        <a:lstStyle/>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endParaRPr lang="es-ES" b="1" dirty="0">
            <a:solidFill>
              <a:srgbClr val="00B0F0"/>
            </a:solidFill>
          </a:endParaRPr>
        </a:p>
        <a:p>
          <a:pPr algn="ctr">
            <a:buFont typeface="Arial" panose="020B0604020202020204" pitchFamily="34" charset="0"/>
            <a:buChar char="•"/>
          </a:pPr>
          <a:r>
            <a:rPr lang="es-ES" b="1" dirty="0">
              <a:solidFill>
                <a:srgbClr val="00B0F0"/>
              </a:solidFill>
            </a:rPr>
            <a:t>Política en materia de configuración del contrato realidad </a:t>
          </a:r>
          <a:endParaRPr lang="es-CO" dirty="0"/>
        </a:p>
      </dgm:t>
    </dgm:pt>
    <dgm:pt modelId="{77D4047F-D4D6-4E40-97BF-E52ED7EA5F23}" type="parTrans" cxnId="{9ADA7D15-C8D6-4243-8790-E3029E104951}">
      <dgm:prSet/>
      <dgm:spPr/>
      <dgm:t>
        <a:bodyPr/>
        <a:lstStyle/>
        <a:p>
          <a:endParaRPr lang="es-CO"/>
        </a:p>
      </dgm:t>
    </dgm:pt>
    <dgm:pt modelId="{349457DE-729B-4829-89A6-F5B247AEBC57}" type="sibTrans" cxnId="{9ADA7D15-C8D6-4243-8790-E3029E104951}">
      <dgm:prSet/>
      <dgm:spPr/>
      <dgm:t>
        <a:bodyPr/>
        <a:lstStyle/>
        <a:p>
          <a:endParaRPr lang="es-CO"/>
        </a:p>
      </dgm:t>
    </dgm:pt>
    <dgm:pt modelId="{1C9B69F6-EDDF-4162-A57E-A3A1188565C8}">
      <dgm:prSet phldrT="[Texto]" custT="1"/>
      <dgm:spPr/>
      <dgm:t>
        <a:bodyPr/>
        <a:lstStyle/>
        <a:p>
          <a:pPr algn="just"/>
          <a:r>
            <a:rPr lang="es-ES_tradnl" sz="1600" dirty="0"/>
            <a:t>Exigirles a los supervisores que se encarguen directamente de realizar el seguimiento al cumplimiento de las obligaciones del contratista, y solicitar informes, aclaraciones o explicaciones sobre la ejecución del contrato.</a:t>
          </a:r>
          <a:endParaRPr lang="es-CO" sz="1600" dirty="0"/>
        </a:p>
      </dgm:t>
    </dgm:pt>
    <dgm:pt modelId="{38F0A04D-BB79-4F69-9F61-E558DB3723E3}" type="parTrans" cxnId="{3CE6D4D4-57E7-401A-96ED-2E6F0B633CD0}">
      <dgm:prSet/>
      <dgm:spPr/>
      <dgm:t>
        <a:bodyPr/>
        <a:lstStyle/>
        <a:p>
          <a:endParaRPr lang="es-CO"/>
        </a:p>
      </dgm:t>
    </dgm:pt>
    <dgm:pt modelId="{EA4D0B9D-2A65-4804-B9AB-15951F5E0811}" type="sibTrans" cxnId="{3CE6D4D4-57E7-401A-96ED-2E6F0B633CD0}">
      <dgm:prSet/>
      <dgm:spPr/>
      <dgm:t>
        <a:bodyPr/>
        <a:lstStyle/>
        <a:p>
          <a:endParaRPr lang="es-CO"/>
        </a:p>
      </dgm:t>
    </dgm:pt>
    <dgm:pt modelId="{26262663-5616-4DD8-8314-D7FC74EE8FC0}">
      <dgm:prSet phldrT="[Texto]" custT="1"/>
      <dgm:spPr/>
      <dgm:t>
        <a:bodyPr/>
        <a:lstStyle/>
        <a:p>
          <a:pPr algn="just"/>
          <a:r>
            <a:rPr lang="es-ES_tradnl" sz="1600" dirty="0"/>
            <a:t>La entidad debe informar a los supervisores que la desnaturalización del contrato de prestación de servicios puede conllevar a investigaciones disciplinarias.</a:t>
          </a:r>
          <a:endParaRPr lang="es-CO" sz="1600" dirty="0"/>
        </a:p>
      </dgm:t>
    </dgm:pt>
    <dgm:pt modelId="{86394050-B05A-4CB1-B026-1CBE19609234}" type="parTrans" cxnId="{8B7A7D92-517B-40CC-B56D-13AA0B1C36F4}">
      <dgm:prSet/>
      <dgm:spPr/>
      <dgm:t>
        <a:bodyPr/>
        <a:lstStyle/>
        <a:p>
          <a:endParaRPr lang="es-CO"/>
        </a:p>
      </dgm:t>
    </dgm:pt>
    <dgm:pt modelId="{662147D0-3BE7-407F-9E26-6A4AC910C6A5}" type="sibTrans" cxnId="{8B7A7D92-517B-40CC-B56D-13AA0B1C36F4}">
      <dgm:prSet/>
      <dgm:spPr/>
      <dgm:t>
        <a:bodyPr/>
        <a:lstStyle/>
        <a:p>
          <a:endParaRPr lang="es-CO"/>
        </a:p>
      </dgm:t>
    </dgm:pt>
    <dgm:pt modelId="{D1ABE860-68D0-4091-A8ED-46CD1CE75D21}">
      <dgm:prSet phldrT="[Texto]" custT="1"/>
      <dgm:spPr/>
      <dgm:t>
        <a:bodyPr/>
        <a:lstStyle/>
        <a:p>
          <a:pPr algn="just"/>
          <a:r>
            <a:rPr lang="es-ES_tradnl" sz="1600" kern="1200" dirty="0"/>
            <a:t>Evitar que la actividad contratada a través del contrato de prestación de servicios que es de naturaleza transitoria, se torne permanente. Salvo que (i) se trate de proyectos específicos con duración determinada en el tiempo, caso en el cual se podrán celebrar contratos de esta naturaleza  con objetos iguales o similares, siempre y cuando se cuente con autorización expresa del ordenador del gasto o quien este delegue o  (</a:t>
          </a:r>
          <a:r>
            <a:rPr lang="es-ES_tradnl" sz="1600" kern="1200" dirty="0" err="1"/>
            <a:t>ii</a:t>
          </a:r>
          <a:r>
            <a:rPr lang="es-ES_tradnl" sz="1600" kern="1200" dirty="0"/>
            <a:t>) se trate de contratistas que aportan un saber y una experticia excepcional con la cual no cuenta la entidad. </a:t>
          </a:r>
          <a:endParaRPr lang="es-CO" sz="1600" kern="1200" dirty="0">
            <a:solidFill>
              <a:prstClr val="black">
                <a:hueOff val="0"/>
                <a:satOff val="0"/>
                <a:lumOff val="0"/>
                <a:alphaOff val="0"/>
              </a:prstClr>
            </a:solidFill>
            <a:latin typeface="Calibri" panose="020F0502020204030204"/>
            <a:ea typeface="+mn-ea"/>
            <a:cs typeface="+mn-cs"/>
          </a:endParaRPr>
        </a:p>
      </dgm:t>
    </dgm:pt>
    <dgm:pt modelId="{690D990A-A77E-47A5-B81E-1931013CEF3C}" type="parTrans" cxnId="{CE822A96-21C0-4706-926C-CAD898AB75AD}">
      <dgm:prSet/>
      <dgm:spPr/>
      <dgm:t>
        <a:bodyPr/>
        <a:lstStyle/>
        <a:p>
          <a:endParaRPr lang="es-CO"/>
        </a:p>
      </dgm:t>
    </dgm:pt>
    <dgm:pt modelId="{3BA0555E-2DA8-4DEA-9237-408B1D5267BF}" type="sibTrans" cxnId="{CE822A96-21C0-4706-926C-CAD898AB75AD}">
      <dgm:prSet/>
      <dgm:spPr/>
      <dgm:t>
        <a:bodyPr/>
        <a:lstStyle/>
        <a:p>
          <a:endParaRPr lang="es-CO"/>
        </a:p>
      </dgm:t>
    </dgm:pt>
    <dgm:pt modelId="{D88756E8-8B0D-4E5C-A0C3-2675592EAE79}">
      <dgm:prSet phldrT="[Texto]" custT="1"/>
      <dgm:spPr/>
      <dgm:t>
        <a:bodyPr/>
        <a:lstStyle/>
        <a:p>
          <a:pPr algn="just"/>
          <a:r>
            <a:rPr lang="es-CO" sz="1600" kern="1200">
              <a:solidFill>
                <a:prstClr val="black">
                  <a:hueOff val="0"/>
                  <a:satOff val="0"/>
                  <a:lumOff val="0"/>
                  <a:alphaOff val="0"/>
                </a:prstClr>
              </a:solidFill>
              <a:latin typeface="Calibri" panose="020F0502020204030204"/>
              <a:ea typeface="+mn-ea"/>
              <a:cs typeface="+mn-cs"/>
            </a:rPr>
            <a:t>Capacitación a los supervisores </a:t>
          </a:r>
          <a:endParaRPr lang="es-CO" sz="1600" kern="1200" dirty="0">
            <a:solidFill>
              <a:prstClr val="black">
                <a:hueOff val="0"/>
                <a:satOff val="0"/>
                <a:lumOff val="0"/>
                <a:alphaOff val="0"/>
              </a:prstClr>
            </a:solidFill>
            <a:latin typeface="Calibri" panose="020F0502020204030204"/>
            <a:ea typeface="+mn-ea"/>
            <a:cs typeface="+mn-cs"/>
          </a:endParaRPr>
        </a:p>
      </dgm:t>
    </dgm:pt>
    <dgm:pt modelId="{2D4C661E-928F-486F-9998-B15D3251DC5C}" type="parTrans" cxnId="{4A9A09BA-3349-41D7-9E8A-B5C323E166D7}">
      <dgm:prSet/>
      <dgm:spPr/>
      <dgm:t>
        <a:bodyPr/>
        <a:lstStyle/>
        <a:p>
          <a:endParaRPr lang="es-CO"/>
        </a:p>
      </dgm:t>
    </dgm:pt>
    <dgm:pt modelId="{0330F591-D133-47FB-A37C-FE7C3D301DE9}" type="sibTrans" cxnId="{4A9A09BA-3349-41D7-9E8A-B5C323E166D7}">
      <dgm:prSet/>
      <dgm:spPr/>
      <dgm:t>
        <a:bodyPr/>
        <a:lstStyle/>
        <a:p>
          <a:endParaRPr lang="es-CO"/>
        </a:p>
      </dgm:t>
    </dgm:pt>
    <dgm:pt modelId="{E5369EB7-D2C2-46B9-AABD-DE1BC479AFCF}" type="pres">
      <dgm:prSet presAssocID="{21E0D2CF-CCFE-4D14-A670-748B6A5C315F}" presName="vert0" presStyleCnt="0">
        <dgm:presLayoutVars>
          <dgm:dir/>
          <dgm:animOne val="branch"/>
          <dgm:animLvl val="lvl"/>
        </dgm:presLayoutVars>
      </dgm:prSet>
      <dgm:spPr/>
      <dgm:t>
        <a:bodyPr/>
        <a:lstStyle/>
        <a:p>
          <a:endParaRPr lang="es-ES"/>
        </a:p>
      </dgm:t>
    </dgm:pt>
    <dgm:pt modelId="{E6B7F8C1-A434-494A-AC11-1422F557A369}" type="pres">
      <dgm:prSet presAssocID="{660387EC-78F5-4E9E-BDBD-24BEF718126C}" presName="thickLine" presStyleLbl="alignNode1" presStyleIdx="0" presStyleCnt="1"/>
      <dgm:spPr/>
    </dgm:pt>
    <dgm:pt modelId="{268F0024-3D11-4AC5-B7B7-3C2BAA4882CA}" type="pres">
      <dgm:prSet presAssocID="{660387EC-78F5-4E9E-BDBD-24BEF718126C}" presName="horz1" presStyleCnt="0"/>
      <dgm:spPr/>
    </dgm:pt>
    <dgm:pt modelId="{9603F047-5BBB-42D5-A7E9-870FAC310B42}" type="pres">
      <dgm:prSet presAssocID="{660387EC-78F5-4E9E-BDBD-24BEF718126C}" presName="tx1" presStyleLbl="revTx" presStyleIdx="0" presStyleCnt="5"/>
      <dgm:spPr/>
      <dgm:t>
        <a:bodyPr/>
        <a:lstStyle/>
        <a:p>
          <a:endParaRPr lang="es-ES"/>
        </a:p>
      </dgm:t>
    </dgm:pt>
    <dgm:pt modelId="{683FE705-DE31-4FF5-B152-7585CE2112F4}" type="pres">
      <dgm:prSet presAssocID="{660387EC-78F5-4E9E-BDBD-24BEF718126C}" presName="vert1" presStyleCnt="0"/>
      <dgm:spPr/>
    </dgm:pt>
    <dgm:pt modelId="{FF62E5FE-E3F3-430B-A9E0-B4E21914D3BF}" type="pres">
      <dgm:prSet presAssocID="{1C9B69F6-EDDF-4162-A57E-A3A1188565C8}" presName="vertSpace2a" presStyleCnt="0"/>
      <dgm:spPr/>
    </dgm:pt>
    <dgm:pt modelId="{9D63D316-7A34-4CD5-8FBC-39C38A3A39CF}" type="pres">
      <dgm:prSet presAssocID="{1C9B69F6-EDDF-4162-A57E-A3A1188565C8}" presName="horz2" presStyleCnt="0"/>
      <dgm:spPr/>
    </dgm:pt>
    <dgm:pt modelId="{64E6AAFB-248D-457F-8A9E-B8DF4B84E974}" type="pres">
      <dgm:prSet presAssocID="{1C9B69F6-EDDF-4162-A57E-A3A1188565C8}" presName="horzSpace2" presStyleCnt="0"/>
      <dgm:spPr/>
    </dgm:pt>
    <dgm:pt modelId="{039E2855-1645-4A2B-A492-EA00873FA6F7}" type="pres">
      <dgm:prSet presAssocID="{1C9B69F6-EDDF-4162-A57E-A3A1188565C8}" presName="tx2" presStyleLbl="revTx" presStyleIdx="1" presStyleCnt="5" custScaleY="151916"/>
      <dgm:spPr/>
      <dgm:t>
        <a:bodyPr/>
        <a:lstStyle/>
        <a:p>
          <a:endParaRPr lang="es-ES"/>
        </a:p>
      </dgm:t>
    </dgm:pt>
    <dgm:pt modelId="{0C3AC186-B8FB-4B81-977A-B3DE67CF9048}" type="pres">
      <dgm:prSet presAssocID="{1C9B69F6-EDDF-4162-A57E-A3A1188565C8}" presName="vert2" presStyleCnt="0"/>
      <dgm:spPr/>
    </dgm:pt>
    <dgm:pt modelId="{2D1A3A63-C123-4ECB-A171-BDC1E58CA6D4}" type="pres">
      <dgm:prSet presAssocID="{1C9B69F6-EDDF-4162-A57E-A3A1188565C8}" presName="thinLine2b" presStyleLbl="callout" presStyleIdx="0" presStyleCnt="4"/>
      <dgm:spPr/>
    </dgm:pt>
    <dgm:pt modelId="{ABF4F7D5-63FB-4367-9D07-0EDA61D065C8}" type="pres">
      <dgm:prSet presAssocID="{1C9B69F6-EDDF-4162-A57E-A3A1188565C8}" presName="vertSpace2b" presStyleCnt="0"/>
      <dgm:spPr/>
    </dgm:pt>
    <dgm:pt modelId="{64C7BD93-12B6-4647-A891-1B6D5FCB7429}" type="pres">
      <dgm:prSet presAssocID="{26262663-5616-4DD8-8314-D7FC74EE8FC0}" presName="horz2" presStyleCnt="0"/>
      <dgm:spPr/>
    </dgm:pt>
    <dgm:pt modelId="{A11FE628-E05C-453B-9876-3B243159240F}" type="pres">
      <dgm:prSet presAssocID="{26262663-5616-4DD8-8314-D7FC74EE8FC0}" presName="horzSpace2" presStyleCnt="0"/>
      <dgm:spPr/>
    </dgm:pt>
    <dgm:pt modelId="{18E39134-08BB-4CF4-9988-5D1A4A4BA02E}" type="pres">
      <dgm:prSet presAssocID="{26262663-5616-4DD8-8314-D7FC74EE8FC0}" presName="tx2" presStyleLbl="revTx" presStyleIdx="2" presStyleCnt="5" custLinFactNeighborX="716" custLinFactNeighborY="2213"/>
      <dgm:spPr/>
      <dgm:t>
        <a:bodyPr/>
        <a:lstStyle/>
        <a:p>
          <a:endParaRPr lang="es-ES"/>
        </a:p>
      </dgm:t>
    </dgm:pt>
    <dgm:pt modelId="{0738A0A2-34EE-4903-B16B-FE427FC15F6C}" type="pres">
      <dgm:prSet presAssocID="{26262663-5616-4DD8-8314-D7FC74EE8FC0}" presName="vert2" presStyleCnt="0"/>
      <dgm:spPr/>
    </dgm:pt>
    <dgm:pt modelId="{693A4194-32F7-4D24-A4E1-1615B1370C5B}" type="pres">
      <dgm:prSet presAssocID="{26262663-5616-4DD8-8314-D7FC74EE8FC0}" presName="thinLine2b" presStyleLbl="callout" presStyleIdx="1" presStyleCnt="4"/>
      <dgm:spPr/>
    </dgm:pt>
    <dgm:pt modelId="{AC83F092-3709-45AF-9843-80DC253300DA}" type="pres">
      <dgm:prSet presAssocID="{26262663-5616-4DD8-8314-D7FC74EE8FC0}" presName="vertSpace2b" presStyleCnt="0"/>
      <dgm:spPr/>
    </dgm:pt>
    <dgm:pt modelId="{B8213585-79C3-4FB2-A79E-4ABECD6C0796}" type="pres">
      <dgm:prSet presAssocID="{D1ABE860-68D0-4091-A8ED-46CD1CE75D21}" presName="horz2" presStyleCnt="0"/>
      <dgm:spPr/>
    </dgm:pt>
    <dgm:pt modelId="{DC3F2281-0F69-48D1-8452-929E1FCEAF38}" type="pres">
      <dgm:prSet presAssocID="{D1ABE860-68D0-4091-A8ED-46CD1CE75D21}" presName="horzSpace2" presStyleCnt="0"/>
      <dgm:spPr/>
    </dgm:pt>
    <dgm:pt modelId="{EF0C760A-F872-46FF-ABB1-02E89624C5DF}" type="pres">
      <dgm:prSet presAssocID="{D1ABE860-68D0-4091-A8ED-46CD1CE75D21}" presName="tx2" presStyleLbl="revTx" presStyleIdx="3" presStyleCnt="5" custScaleY="144474" custLinFactNeighborX="1433" custLinFactNeighborY="-2787"/>
      <dgm:spPr/>
      <dgm:t>
        <a:bodyPr/>
        <a:lstStyle/>
        <a:p>
          <a:endParaRPr lang="es-ES"/>
        </a:p>
      </dgm:t>
    </dgm:pt>
    <dgm:pt modelId="{9016008D-0702-40E2-9A89-21EBC3A30D03}" type="pres">
      <dgm:prSet presAssocID="{D1ABE860-68D0-4091-A8ED-46CD1CE75D21}" presName="vert2" presStyleCnt="0"/>
      <dgm:spPr/>
    </dgm:pt>
    <dgm:pt modelId="{8198B811-2CD2-430B-AA77-2490699125C7}" type="pres">
      <dgm:prSet presAssocID="{D1ABE860-68D0-4091-A8ED-46CD1CE75D21}" presName="thinLine2b" presStyleLbl="callout" presStyleIdx="2" presStyleCnt="4"/>
      <dgm:spPr/>
    </dgm:pt>
    <dgm:pt modelId="{36B48168-5717-41C7-B792-506D1C462F4C}" type="pres">
      <dgm:prSet presAssocID="{D1ABE860-68D0-4091-A8ED-46CD1CE75D21}" presName="vertSpace2b" presStyleCnt="0"/>
      <dgm:spPr/>
    </dgm:pt>
    <dgm:pt modelId="{992CC306-7831-4DB6-AEB3-64234E6C1099}" type="pres">
      <dgm:prSet presAssocID="{D88756E8-8B0D-4E5C-A0C3-2675592EAE79}" presName="horz2" presStyleCnt="0"/>
      <dgm:spPr/>
    </dgm:pt>
    <dgm:pt modelId="{93543B4D-A364-43C5-93EE-DD23530F4C18}" type="pres">
      <dgm:prSet presAssocID="{D88756E8-8B0D-4E5C-A0C3-2675592EAE79}" presName="horzSpace2" presStyleCnt="0"/>
      <dgm:spPr/>
    </dgm:pt>
    <dgm:pt modelId="{4C023923-E55D-4EFA-BEAD-49CA8A42D10E}" type="pres">
      <dgm:prSet presAssocID="{D88756E8-8B0D-4E5C-A0C3-2675592EAE79}" presName="tx2" presStyleLbl="revTx" presStyleIdx="4" presStyleCnt="5"/>
      <dgm:spPr/>
      <dgm:t>
        <a:bodyPr/>
        <a:lstStyle/>
        <a:p>
          <a:endParaRPr lang="es-ES"/>
        </a:p>
      </dgm:t>
    </dgm:pt>
    <dgm:pt modelId="{401DEDA9-D2D7-49FC-9F53-28E76AB7E074}" type="pres">
      <dgm:prSet presAssocID="{D88756E8-8B0D-4E5C-A0C3-2675592EAE79}" presName="vert2" presStyleCnt="0"/>
      <dgm:spPr/>
    </dgm:pt>
    <dgm:pt modelId="{E5ED0834-EF70-4952-AF3A-B1C5237F8A17}" type="pres">
      <dgm:prSet presAssocID="{D88756E8-8B0D-4E5C-A0C3-2675592EAE79}" presName="thinLine2b" presStyleLbl="callout" presStyleIdx="3" presStyleCnt="4"/>
      <dgm:spPr/>
    </dgm:pt>
    <dgm:pt modelId="{91FBA313-F035-4ADA-9F14-4B8BBB358FDC}" type="pres">
      <dgm:prSet presAssocID="{D88756E8-8B0D-4E5C-A0C3-2675592EAE79}" presName="vertSpace2b" presStyleCnt="0"/>
      <dgm:spPr/>
    </dgm:pt>
  </dgm:ptLst>
  <dgm:cxnLst>
    <dgm:cxn modelId="{D953DF02-1D33-487B-8D6F-996B5A5BE3C2}" type="presOf" srcId="{21E0D2CF-CCFE-4D14-A670-748B6A5C315F}" destId="{E5369EB7-D2C2-46B9-AABD-DE1BC479AFCF}" srcOrd="0" destOrd="0" presId="urn:microsoft.com/office/officeart/2008/layout/LinedList"/>
    <dgm:cxn modelId="{8DD08D16-6294-45FF-AA5F-77D655E51652}" type="presOf" srcId="{660387EC-78F5-4E9E-BDBD-24BEF718126C}" destId="{9603F047-5BBB-42D5-A7E9-870FAC310B42}" srcOrd="0" destOrd="0" presId="urn:microsoft.com/office/officeart/2008/layout/LinedList"/>
    <dgm:cxn modelId="{8B7A7D92-517B-40CC-B56D-13AA0B1C36F4}" srcId="{660387EC-78F5-4E9E-BDBD-24BEF718126C}" destId="{26262663-5616-4DD8-8314-D7FC74EE8FC0}" srcOrd="1" destOrd="0" parTransId="{86394050-B05A-4CB1-B026-1CBE19609234}" sibTransId="{662147D0-3BE7-407F-9E26-6A4AC910C6A5}"/>
    <dgm:cxn modelId="{3158CE1E-0754-43E9-BF1A-5FCF30F2887C}" type="presOf" srcId="{26262663-5616-4DD8-8314-D7FC74EE8FC0}" destId="{18E39134-08BB-4CF4-9988-5D1A4A4BA02E}" srcOrd="0" destOrd="0" presId="urn:microsoft.com/office/officeart/2008/layout/LinedList"/>
    <dgm:cxn modelId="{62746B9B-9827-4DC5-AF26-FEB8EECAC869}" type="presOf" srcId="{D88756E8-8B0D-4E5C-A0C3-2675592EAE79}" destId="{4C023923-E55D-4EFA-BEAD-49CA8A42D10E}" srcOrd="0" destOrd="0" presId="urn:microsoft.com/office/officeart/2008/layout/LinedList"/>
    <dgm:cxn modelId="{CE822A96-21C0-4706-926C-CAD898AB75AD}" srcId="{660387EC-78F5-4E9E-BDBD-24BEF718126C}" destId="{D1ABE860-68D0-4091-A8ED-46CD1CE75D21}" srcOrd="2" destOrd="0" parTransId="{690D990A-A77E-47A5-B81E-1931013CEF3C}" sibTransId="{3BA0555E-2DA8-4DEA-9237-408B1D5267BF}"/>
    <dgm:cxn modelId="{3CE6D4D4-57E7-401A-96ED-2E6F0B633CD0}" srcId="{660387EC-78F5-4E9E-BDBD-24BEF718126C}" destId="{1C9B69F6-EDDF-4162-A57E-A3A1188565C8}" srcOrd="0" destOrd="0" parTransId="{38F0A04D-BB79-4F69-9F61-E558DB3723E3}" sibTransId="{EA4D0B9D-2A65-4804-B9AB-15951F5E0811}"/>
    <dgm:cxn modelId="{9ADA7D15-C8D6-4243-8790-E3029E104951}" srcId="{21E0D2CF-CCFE-4D14-A670-748B6A5C315F}" destId="{660387EC-78F5-4E9E-BDBD-24BEF718126C}" srcOrd="0" destOrd="0" parTransId="{77D4047F-D4D6-4E40-97BF-E52ED7EA5F23}" sibTransId="{349457DE-729B-4829-89A6-F5B247AEBC57}"/>
    <dgm:cxn modelId="{F0A461BB-9063-47F3-BE09-B97B19C81D1C}" type="presOf" srcId="{D1ABE860-68D0-4091-A8ED-46CD1CE75D21}" destId="{EF0C760A-F872-46FF-ABB1-02E89624C5DF}" srcOrd="0" destOrd="0" presId="urn:microsoft.com/office/officeart/2008/layout/LinedList"/>
    <dgm:cxn modelId="{4A9A09BA-3349-41D7-9E8A-B5C323E166D7}" srcId="{660387EC-78F5-4E9E-BDBD-24BEF718126C}" destId="{D88756E8-8B0D-4E5C-A0C3-2675592EAE79}" srcOrd="3" destOrd="0" parTransId="{2D4C661E-928F-486F-9998-B15D3251DC5C}" sibTransId="{0330F591-D133-47FB-A37C-FE7C3D301DE9}"/>
    <dgm:cxn modelId="{1A02BE04-F381-4CD3-9DB3-284E6DEEEE08}" type="presOf" srcId="{1C9B69F6-EDDF-4162-A57E-A3A1188565C8}" destId="{039E2855-1645-4A2B-A492-EA00873FA6F7}" srcOrd="0" destOrd="0" presId="urn:microsoft.com/office/officeart/2008/layout/LinedList"/>
    <dgm:cxn modelId="{BBC0D722-5AD8-4B22-A969-21B665227C6F}" type="presParOf" srcId="{E5369EB7-D2C2-46B9-AABD-DE1BC479AFCF}" destId="{E6B7F8C1-A434-494A-AC11-1422F557A369}" srcOrd="0" destOrd="0" presId="urn:microsoft.com/office/officeart/2008/layout/LinedList"/>
    <dgm:cxn modelId="{95AEC4F7-44BB-498A-885A-BD01F35355B1}" type="presParOf" srcId="{E5369EB7-D2C2-46B9-AABD-DE1BC479AFCF}" destId="{268F0024-3D11-4AC5-B7B7-3C2BAA4882CA}" srcOrd="1" destOrd="0" presId="urn:microsoft.com/office/officeart/2008/layout/LinedList"/>
    <dgm:cxn modelId="{AE9305F6-6765-4E3F-BD1D-D1C884734774}" type="presParOf" srcId="{268F0024-3D11-4AC5-B7B7-3C2BAA4882CA}" destId="{9603F047-5BBB-42D5-A7E9-870FAC310B42}" srcOrd="0" destOrd="0" presId="urn:microsoft.com/office/officeart/2008/layout/LinedList"/>
    <dgm:cxn modelId="{EF6DFA72-3C9E-4600-A2C4-05FAC2B88C06}" type="presParOf" srcId="{268F0024-3D11-4AC5-B7B7-3C2BAA4882CA}" destId="{683FE705-DE31-4FF5-B152-7585CE2112F4}" srcOrd="1" destOrd="0" presId="urn:microsoft.com/office/officeart/2008/layout/LinedList"/>
    <dgm:cxn modelId="{C5E81BB4-FC3C-400D-90DD-370659FB7D31}" type="presParOf" srcId="{683FE705-DE31-4FF5-B152-7585CE2112F4}" destId="{FF62E5FE-E3F3-430B-A9E0-B4E21914D3BF}" srcOrd="0" destOrd="0" presId="urn:microsoft.com/office/officeart/2008/layout/LinedList"/>
    <dgm:cxn modelId="{98EC1D6F-33F9-4B59-AE83-B4E0FFB83E9A}" type="presParOf" srcId="{683FE705-DE31-4FF5-B152-7585CE2112F4}" destId="{9D63D316-7A34-4CD5-8FBC-39C38A3A39CF}" srcOrd="1" destOrd="0" presId="urn:microsoft.com/office/officeart/2008/layout/LinedList"/>
    <dgm:cxn modelId="{DA19462C-8527-4F48-9A27-215168C0D136}" type="presParOf" srcId="{9D63D316-7A34-4CD5-8FBC-39C38A3A39CF}" destId="{64E6AAFB-248D-457F-8A9E-B8DF4B84E974}" srcOrd="0" destOrd="0" presId="urn:microsoft.com/office/officeart/2008/layout/LinedList"/>
    <dgm:cxn modelId="{116C2DCF-18F5-4A7C-AC82-B399720502AB}" type="presParOf" srcId="{9D63D316-7A34-4CD5-8FBC-39C38A3A39CF}" destId="{039E2855-1645-4A2B-A492-EA00873FA6F7}" srcOrd="1" destOrd="0" presId="urn:microsoft.com/office/officeart/2008/layout/LinedList"/>
    <dgm:cxn modelId="{31C65CEA-5A22-4F8E-9663-CCFAC244EC9F}" type="presParOf" srcId="{9D63D316-7A34-4CD5-8FBC-39C38A3A39CF}" destId="{0C3AC186-B8FB-4B81-977A-B3DE67CF9048}" srcOrd="2" destOrd="0" presId="urn:microsoft.com/office/officeart/2008/layout/LinedList"/>
    <dgm:cxn modelId="{2E151318-BCE7-4115-BB66-EDAE68E67232}" type="presParOf" srcId="{683FE705-DE31-4FF5-B152-7585CE2112F4}" destId="{2D1A3A63-C123-4ECB-A171-BDC1E58CA6D4}" srcOrd="2" destOrd="0" presId="urn:microsoft.com/office/officeart/2008/layout/LinedList"/>
    <dgm:cxn modelId="{6C8E7D0E-1AEA-4C7E-B6B3-79BD06015D8E}" type="presParOf" srcId="{683FE705-DE31-4FF5-B152-7585CE2112F4}" destId="{ABF4F7D5-63FB-4367-9D07-0EDA61D065C8}" srcOrd="3" destOrd="0" presId="urn:microsoft.com/office/officeart/2008/layout/LinedList"/>
    <dgm:cxn modelId="{F91E4069-67A2-4059-A284-4E836801FDCF}" type="presParOf" srcId="{683FE705-DE31-4FF5-B152-7585CE2112F4}" destId="{64C7BD93-12B6-4647-A891-1B6D5FCB7429}" srcOrd="4" destOrd="0" presId="urn:microsoft.com/office/officeart/2008/layout/LinedList"/>
    <dgm:cxn modelId="{4F682169-7216-417F-8270-05E4B31EC874}" type="presParOf" srcId="{64C7BD93-12B6-4647-A891-1B6D5FCB7429}" destId="{A11FE628-E05C-453B-9876-3B243159240F}" srcOrd="0" destOrd="0" presId="urn:microsoft.com/office/officeart/2008/layout/LinedList"/>
    <dgm:cxn modelId="{25C698BE-F42F-4DE5-BED6-4E8BDC10AB33}" type="presParOf" srcId="{64C7BD93-12B6-4647-A891-1B6D5FCB7429}" destId="{18E39134-08BB-4CF4-9988-5D1A4A4BA02E}" srcOrd="1" destOrd="0" presId="urn:microsoft.com/office/officeart/2008/layout/LinedList"/>
    <dgm:cxn modelId="{444F981C-8C32-495F-B08D-471AFDD91D6F}" type="presParOf" srcId="{64C7BD93-12B6-4647-A891-1B6D5FCB7429}" destId="{0738A0A2-34EE-4903-B16B-FE427FC15F6C}" srcOrd="2" destOrd="0" presId="urn:microsoft.com/office/officeart/2008/layout/LinedList"/>
    <dgm:cxn modelId="{D1915A51-7914-4F49-AD6D-14A62030E4D3}" type="presParOf" srcId="{683FE705-DE31-4FF5-B152-7585CE2112F4}" destId="{693A4194-32F7-4D24-A4E1-1615B1370C5B}" srcOrd="5" destOrd="0" presId="urn:microsoft.com/office/officeart/2008/layout/LinedList"/>
    <dgm:cxn modelId="{8E8BB4FF-C76A-46C2-8EC0-59370155554B}" type="presParOf" srcId="{683FE705-DE31-4FF5-B152-7585CE2112F4}" destId="{AC83F092-3709-45AF-9843-80DC253300DA}" srcOrd="6" destOrd="0" presId="urn:microsoft.com/office/officeart/2008/layout/LinedList"/>
    <dgm:cxn modelId="{4933B3A8-421E-4E89-BAE2-6CEE3B179624}" type="presParOf" srcId="{683FE705-DE31-4FF5-B152-7585CE2112F4}" destId="{B8213585-79C3-4FB2-A79E-4ABECD6C0796}" srcOrd="7" destOrd="0" presId="urn:microsoft.com/office/officeart/2008/layout/LinedList"/>
    <dgm:cxn modelId="{3BF2C186-4C33-48CC-A0A0-B4CF5BDE08B0}" type="presParOf" srcId="{B8213585-79C3-4FB2-A79E-4ABECD6C0796}" destId="{DC3F2281-0F69-48D1-8452-929E1FCEAF38}" srcOrd="0" destOrd="0" presId="urn:microsoft.com/office/officeart/2008/layout/LinedList"/>
    <dgm:cxn modelId="{097FC29F-4F04-456C-B9AB-6B0E34F68A64}" type="presParOf" srcId="{B8213585-79C3-4FB2-A79E-4ABECD6C0796}" destId="{EF0C760A-F872-46FF-ABB1-02E89624C5DF}" srcOrd="1" destOrd="0" presId="urn:microsoft.com/office/officeart/2008/layout/LinedList"/>
    <dgm:cxn modelId="{7A04EA90-7BA8-496E-933A-020E4C04B4BE}" type="presParOf" srcId="{B8213585-79C3-4FB2-A79E-4ABECD6C0796}" destId="{9016008D-0702-40E2-9A89-21EBC3A30D03}" srcOrd="2" destOrd="0" presId="urn:microsoft.com/office/officeart/2008/layout/LinedList"/>
    <dgm:cxn modelId="{5B5853A8-F646-490C-B1EC-D72AC612392E}" type="presParOf" srcId="{683FE705-DE31-4FF5-B152-7585CE2112F4}" destId="{8198B811-2CD2-430B-AA77-2490699125C7}" srcOrd="8" destOrd="0" presId="urn:microsoft.com/office/officeart/2008/layout/LinedList"/>
    <dgm:cxn modelId="{F9484D86-A990-46B6-A7E7-3EE005400399}" type="presParOf" srcId="{683FE705-DE31-4FF5-B152-7585CE2112F4}" destId="{36B48168-5717-41C7-B792-506D1C462F4C}" srcOrd="9" destOrd="0" presId="urn:microsoft.com/office/officeart/2008/layout/LinedList"/>
    <dgm:cxn modelId="{01F5C7D3-2F99-4E34-BFF9-C2E816F41A70}" type="presParOf" srcId="{683FE705-DE31-4FF5-B152-7585CE2112F4}" destId="{992CC306-7831-4DB6-AEB3-64234E6C1099}" srcOrd="10" destOrd="0" presId="urn:microsoft.com/office/officeart/2008/layout/LinedList"/>
    <dgm:cxn modelId="{6B47E8F3-8A9A-4037-8D53-A5D1642466DB}" type="presParOf" srcId="{992CC306-7831-4DB6-AEB3-64234E6C1099}" destId="{93543B4D-A364-43C5-93EE-DD23530F4C18}" srcOrd="0" destOrd="0" presId="urn:microsoft.com/office/officeart/2008/layout/LinedList"/>
    <dgm:cxn modelId="{3114B561-1CFD-4DCE-800D-9D9E3C4655C0}" type="presParOf" srcId="{992CC306-7831-4DB6-AEB3-64234E6C1099}" destId="{4C023923-E55D-4EFA-BEAD-49CA8A42D10E}" srcOrd="1" destOrd="0" presId="urn:microsoft.com/office/officeart/2008/layout/LinedList"/>
    <dgm:cxn modelId="{5366F2F7-8746-4376-B23A-F778AC2F7A1C}" type="presParOf" srcId="{992CC306-7831-4DB6-AEB3-64234E6C1099}" destId="{401DEDA9-D2D7-49FC-9F53-28E76AB7E074}" srcOrd="2" destOrd="0" presId="urn:microsoft.com/office/officeart/2008/layout/LinedList"/>
    <dgm:cxn modelId="{2EA8CEA8-19F9-4FE5-A957-57E006DB5837}" type="presParOf" srcId="{683FE705-DE31-4FF5-B152-7585CE2112F4}" destId="{E5ED0834-EF70-4952-AF3A-B1C5237F8A17}" srcOrd="11" destOrd="0" presId="urn:microsoft.com/office/officeart/2008/layout/LinedList"/>
    <dgm:cxn modelId="{ABA578A1-93EB-4848-BB4C-2676A1016D74}" type="presParOf" srcId="{683FE705-DE31-4FF5-B152-7585CE2112F4}" destId="{91FBA313-F035-4ADA-9F14-4B8BBB358FDC}"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FF519-78D9-482F-8509-18D9133470BF}">
      <dsp:nvSpPr>
        <dsp:cNvPr id="0" name=""/>
        <dsp:cNvSpPr/>
      </dsp:nvSpPr>
      <dsp:spPr>
        <a:xfrm rot="10800000">
          <a:off x="1756192" y="445139"/>
          <a:ext cx="6059869" cy="3574568"/>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8668" tIns="167640" rIns="312928" bIns="167640" numCol="1" spcCol="1270" anchor="ctr" anchorCtr="0">
          <a:noAutofit/>
        </a:bodyPr>
        <a:lstStyle/>
        <a:p>
          <a:pPr lvl="0" algn="ctr" defTabSz="1955800">
            <a:lnSpc>
              <a:spcPct val="90000"/>
            </a:lnSpc>
            <a:spcBef>
              <a:spcPct val="0"/>
            </a:spcBef>
            <a:spcAft>
              <a:spcPct val="35000"/>
            </a:spcAft>
          </a:pPr>
          <a:r>
            <a:rPr lang="es-CO" sz="4400" b="1" kern="1200" dirty="0"/>
            <a:t>POLÍTICA DE PREVENCIÓN APROBADA POR LA UMV</a:t>
          </a:r>
          <a:endParaRPr lang="es-CO" sz="4400" kern="1200" dirty="0"/>
        </a:p>
      </dsp:txBody>
      <dsp:txXfrm rot="10800000">
        <a:off x="2649834" y="445139"/>
        <a:ext cx="5166227" cy="3574568"/>
      </dsp:txXfrm>
    </dsp:sp>
    <dsp:sp modelId="{4DF78EB1-2DBC-4B18-9CEF-D94B110CD1F3}">
      <dsp:nvSpPr>
        <dsp:cNvPr id="0" name=""/>
        <dsp:cNvSpPr/>
      </dsp:nvSpPr>
      <dsp:spPr>
        <a:xfrm>
          <a:off x="441531" y="691471"/>
          <a:ext cx="3197891" cy="308190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7F8C1-A434-494A-AC11-1422F557A369}">
      <dsp:nvSpPr>
        <dsp:cNvPr id="0" name=""/>
        <dsp:cNvSpPr/>
      </dsp:nvSpPr>
      <dsp:spPr>
        <a:xfrm>
          <a:off x="0" y="0"/>
          <a:ext cx="945896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03F047-5BBB-42D5-A7E9-870FAC310B42}">
      <dsp:nvSpPr>
        <dsp:cNvPr id="0" name=""/>
        <dsp:cNvSpPr/>
      </dsp:nvSpPr>
      <dsp:spPr>
        <a:xfrm>
          <a:off x="0" y="0"/>
          <a:ext cx="1891792" cy="2938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066800">
            <a:lnSpc>
              <a:spcPct val="90000"/>
            </a:lnSpc>
            <a:spcBef>
              <a:spcPct val="0"/>
            </a:spcBef>
            <a:spcAft>
              <a:spcPct val="35000"/>
            </a:spcAft>
            <a:buFont typeface="Arial" panose="020B0604020202020204" pitchFamily="34" charset="0"/>
            <a:buNone/>
          </a:pPr>
          <a:r>
            <a:rPr lang="es-ES_tradnl" sz="2400" b="1" kern="1200" dirty="0">
              <a:solidFill>
                <a:srgbClr val="00B0F0"/>
              </a:solidFill>
              <a:latin typeface="Calibri" panose="020F0502020204030204"/>
              <a:ea typeface="+mn-ea"/>
              <a:cs typeface="+mn-cs"/>
            </a:rPr>
            <a:t>Política en materia de conflicto de intereses</a:t>
          </a:r>
          <a:endParaRPr lang="es-CO" sz="2400" b="1" kern="1200" dirty="0">
            <a:solidFill>
              <a:srgbClr val="00B0F0"/>
            </a:solidFill>
            <a:latin typeface="Calibri" panose="020F0502020204030204"/>
            <a:ea typeface="+mn-ea"/>
            <a:cs typeface="+mn-cs"/>
          </a:endParaRPr>
        </a:p>
      </dsp:txBody>
      <dsp:txXfrm>
        <a:off x="0" y="0"/>
        <a:ext cx="1891792" cy="2938538"/>
      </dsp:txXfrm>
    </dsp:sp>
    <dsp:sp modelId="{BF8BE2DC-766D-43F5-AC07-5D5C92CB62AE}">
      <dsp:nvSpPr>
        <dsp:cNvPr id="0" name=""/>
        <dsp:cNvSpPr/>
      </dsp:nvSpPr>
      <dsp:spPr>
        <a:xfrm>
          <a:off x="2033676" y="34866"/>
          <a:ext cx="7425283" cy="1041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Los directivos, servidores públicos y colaboradores de la Empresa Metro de Bogotá S.A.</a:t>
          </a:r>
          <a:r>
            <a:rPr lang="es-ES_tradnl" sz="1600" b="1" kern="1200" dirty="0"/>
            <a:t>,</a:t>
          </a:r>
          <a:r>
            <a:rPr lang="es-ES_tradnl" sz="1600" kern="1200" dirty="0"/>
            <a:t> se encontrarán en una situación de conflicto de interés cuando su integridad y juicio puedan verse influenciados en el desarrollo de sus responsabilidades, por la posibilidad de escoger entre el interés de la empresa, el suyo propio o el de un tercero.</a:t>
          </a:r>
          <a:endParaRPr lang="es-CO" sz="1600" kern="1200" dirty="0"/>
        </a:p>
      </dsp:txBody>
      <dsp:txXfrm>
        <a:off x="2033676" y="34866"/>
        <a:ext cx="7425283" cy="1041056"/>
      </dsp:txXfrm>
    </dsp:sp>
    <dsp:sp modelId="{0982C29F-F7A8-4621-B1A9-EA473811D469}">
      <dsp:nvSpPr>
        <dsp:cNvPr id="0" name=""/>
        <dsp:cNvSpPr/>
      </dsp:nvSpPr>
      <dsp:spPr>
        <a:xfrm>
          <a:off x="1891792" y="1075922"/>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9E2855-1645-4A2B-A492-EA00873FA6F7}">
      <dsp:nvSpPr>
        <dsp:cNvPr id="0" name=""/>
        <dsp:cNvSpPr/>
      </dsp:nvSpPr>
      <dsp:spPr>
        <a:xfrm>
          <a:off x="2033676" y="1110789"/>
          <a:ext cx="7425283" cy="10593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La Empresa Metro de Bogotá proporcionará la información necesaria y los procedimientos que les permitan a sus administradores, servidores públicos y colaboradores, conocer, prevenir y gestionar de manera oportuna los posibles conflictos de interés que puedan presentarse con ocasión del ejercicio de sus funciones. </a:t>
          </a:r>
          <a:endParaRPr lang="es-CO" sz="1600" kern="1200" dirty="0"/>
        </a:p>
      </dsp:txBody>
      <dsp:txXfrm>
        <a:off x="2033676" y="1110789"/>
        <a:ext cx="7425283" cy="1059354"/>
      </dsp:txXfrm>
    </dsp:sp>
    <dsp:sp modelId="{2D1A3A63-C123-4ECB-A171-BDC1E58CA6D4}">
      <dsp:nvSpPr>
        <dsp:cNvPr id="0" name=""/>
        <dsp:cNvSpPr/>
      </dsp:nvSpPr>
      <dsp:spPr>
        <a:xfrm>
          <a:off x="1891792" y="2170143"/>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E39134-08BB-4CF4-9988-5D1A4A4BA02E}">
      <dsp:nvSpPr>
        <dsp:cNvPr id="0" name=""/>
        <dsp:cNvSpPr/>
      </dsp:nvSpPr>
      <dsp:spPr>
        <a:xfrm>
          <a:off x="2033676" y="2220441"/>
          <a:ext cx="7425283" cy="697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Se establecieron los siguientes formatos: (i) Declaración de intereses privados de la Empresa Metro De Bogotá S.A. Código: GL-FR-007 y, (</a:t>
          </a:r>
          <a:r>
            <a:rPr lang="es-ES_tradnl" sz="1600" kern="1200" dirty="0" err="1"/>
            <a:t>ii</a:t>
          </a:r>
          <a:r>
            <a:rPr lang="es-ES_tradnl" sz="1600" kern="1200" dirty="0"/>
            <a:t>) Declaración de conflicto de interés de la Empresa Metro De Bogotá - Código: GL-FR-006</a:t>
          </a:r>
          <a:endParaRPr lang="es-CO" sz="1600" kern="1200" dirty="0"/>
        </a:p>
      </dsp:txBody>
      <dsp:txXfrm>
        <a:off x="2033676" y="2220441"/>
        <a:ext cx="7425283" cy="697328"/>
      </dsp:txXfrm>
    </dsp:sp>
    <dsp:sp modelId="{693A4194-32F7-4D24-A4E1-1615B1370C5B}">
      <dsp:nvSpPr>
        <dsp:cNvPr id="0" name=""/>
        <dsp:cNvSpPr/>
      </dsp:nvSpPr>
      <dsp:spPr>
        <a:xfrm>
          <a:off x="1891792" y="2902338"/>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9E5064-40D6-40A3-9F1C-03400DD7E714}">
      <dsp:nvSpPr>
        <dsp:cNvPr id="0" name=""/>
        <dsp:cNvSpPr/>
      </dsp:nvSpPr>
      <dsp:spPr>
        <a:xfrm>
          <a:off x="0" y="2938538"/>
          <a:ext cx="945896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96A36-1260-41AE-88B0-9B03C46D631F}">
      <dsp:nvSpPr>
        <dsp:cNvPr id="0" name=""/>
        <dsp:cNvSpPr/>
      </dsp:nvSpPr>
      <dsp:spPr>
        <a:xfrm>
          <a:off x="0" y="2938538"/>
          <a:ext cx="1891792" cy="2938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endParaRPr lang="es-CO" sz="1600" kern="1200" dirty="0">
            <a:solidFill>
              <a:prstClr val="black">
                <a:hueOff val="0"/>
                <a:satOff val="0"/>
                <a:lumOff val="0"/>
                <a:alphaOff val="0"/>
              </a:prstClr>
            </a:solidFill>
            <a:latin typeface="Calibri" panose="020F0502020204030204"/>
            <a:ea typeface="+mn-ea"/>
            <a:cs typeface="+mn-cs"/>
          </a:endParaRPr>
        </a:p>
      </dsp:txBody>
      <dsp:txXfrm>
        <a:off x="0" y="2938538"/>
        <a:ext cx="1891792" cy="293853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7F8C1-A434-494A-AC11-1422F557A369}">
      <dsp:nvSpPr>
        <dsp:cNvPr id="0" name=""/>
        <dsp:cNvSpPr/>
      </dsp:nvSpPr>
      <dsp:spPr>
        <a:xfrm>
          <a:off x="0" y="0"/>
          <a:ext cx="1035252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03F047-5BBB-42D5-A7E9-870FAC310B42}">
      <dsp:nvSpPr>
        <dsp:cNvPr id="0" name=""/>
        <dsp:cNvSpPr/>
      </dsp:nvSpPr>
      <dsp:spPr>
        <a:xfrm>
          <a:off x="0" y="0"/>
          <a:ext cx="2070505" cy="587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066800">
            <a:lnSpc>
              <a:spcPct val="90000"/>
            </a:lnSpc>
            <a:spcBef>
              <a:spcPct val="0"/>
            </a:spcBef>
            <a:spcAft>
              <a:spcPct val="35000"/>
            </a:spcAft>
            <a:buFont typeface="Arial" panose="020B0604020202020204" pitchFamily="34" charset="0"/>
            <a:buNone/>
          </a:pPr>
          <a:r>
            <a:rPr lang="es-ES_tradnl" sz="2300" b="1" kern="1200" dirty="0">
              <a:solidFill>
                <a:srgbClr val="00B0F0"/>
              </a:solidFill>
              <a:latin typeface="Calibri" panose="020F0502020204030204"/>
              <a:ea typeface="+mn-ea"/>
              <a:cs typeface="+mn-cs"/>
            </a:rPr>
            <a:t>Política en materia de gestión predial</a:t>
          </a:r>
          <a:endParaRPr lang="es-CO" sz="2300" b="1" kern="1200" dirty="0">
            <a:solidFill>
              <a:srgbClr val="00B0F0"/>
            </a:solidFill>
            <a:latin typeface="Calibri" panose="020F0502020204030204"/>
            <a:ea typeface="+mn-ea"/>
            <a:cs typeface="+mn-cs"/>
          </a:endParaRPr>
        </a:p>
      </dsp:txBody>
      <dsp:txXfrm>
        <a:off x="0" y="0"/>
        <a:ext cx="2070505" cy="5877077"/>
      </dsp:txXfrm>
    </dsp:sp>
    <dsp:sp modelId="{BF8BE2DC-766D-43F5-AC07-5D5C92CB62AE}">
      <dsp:nvSpPr>
        <dsp:cNvPr id="0" name=""/>
        <dsp:cNvSpPr/>
      </dsp:nvSpPr>
      <dsp:spPr>
        <a:xfrm>
          <a:off x="2225793" y="113208"/>
          <a:ext cx="8126734" cy="1646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Esta política tiene como finalidad mitigar, corregir o prevenir las situaciones que se presentan al interior de la Entidad relacionada con los procedimientos en materia de gestión predial, específicamente en temas relacionados con el trámite a las reclamaciones a los avalúos comerciales, así como en los reconocimientos económicos a que tienen derecho las unidades sociales en cumplimiento de la Política de Reasentamiento y Gestión Social y, el núcleo esencial del derecho de petición, en desarrollo de los trámites de gestión predial</a:t>
          </a:r>
          <a:endParaRPr lang="es-CO" sz="1600" kern="1200" dirty="0"/>
        </a:p>
      </dsp:txBody>
      <dsp:txXfrm>
        <a:off x="2225793" y="113208"/>
        <a:ext cx="8126734" cy="1646207"/>
      </dsp:txXfrm>
    </dsp:sp>
    <dsp:sp modelId="{0982C29F-F7A8-4621-B1A9-EA473811D469}">
      <dsp:nvSpPr>
        <dsp:cNvPr id="0" name=""/>
        <dsp:cNvSpPr/>
      </dsp:nvSpPr>
      <dsp:spPr>
        <a:xfrm>
          <a:off x="2070505" y="1759416"/>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9E2855-1645-4A2B-A492-EA00873FA6F7}">
      <dsp:nvSpPr>
        <dsp:cNvPr id="0" name=""/>
        <dsp:cNvSpPr/>
      </dsp:nvSpPr>
      <dsp:spPr>
        <a:xfrm>
          <a:off x="2225793" y="1928300"/>
          <a:ext cx="8126734" cy="9684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Oportunidad para objetar la oferta, dependiendo de la etapa en que se encuentre el proceso de adquisición predial</a:t>
          </a:r>
          <a:endParaRPr lang="es-CO" sz="1600" kern="1200" dirty="0"/>
        </a:p>
      </dsp:txBody>
      <dsp:txXfrm>
        <a:off x="2225793" y="1928300"/>
        <a:ext cx="8126734" cy="968429"/>
      </dsp:txXfrm>
    </dsp:sp>
    <dsp:sp modelId="{2D1A3A63-C123-4ECB-A171-BDC1E58CA6D4}">
      <dsp:nvSpPr>
        <dsp:cNvPr id="0" name=""/>
        <dsp:cNvSpPr/>
      </dsp:nvSpPr>
      <dsp:spPr>
        <a:xfrm>
          <a:off x="2070505" y="2841053"/>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E39134-08BB-4CF4-9988-5D1A4A4BA02E}">
      <dsp:nvSpPr>
        <dsp:cNvPr id="0" name=""/>
        <dsp:cNvSpPr/>
      </dsp:nvSpPr>
      <dsp:spPr>
        <a:xfrm>
          <a:off x="2225793" y="3004368"/>
          <a:ext cx="8126734" cy="819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Antes de la expedición del acto administrativo de oferta, se hace necesario consultar los registros públicos, con el fin de verificar la titularidad del derecho real de dominio sobre el inmueble que se va a ofertar.</a:t>
          </a:r>
          <a:endParaRPr lang="es-CO" sz="1600" kern="1200" dirty="0"/>
        </a:p>
      </dsp:txBody>
      <dsp:txXfrm>
        <a:off x="2225793" y="3004368"/>
        <a:ext cx="8126734" cy="819673"/>
      </dsp:txXfrm>
    </dsp:sp>
    <dsp:sp modelId="{693A4194-32F7-4D24-A4E1-1615B1370C5B}">
      <dsp:nvSpPr>
        <dsp:cNvPr id="0" name=""/>
        <dsp:cNvSpPr/>
      </dsp:nvSpPr>
      <dsp:spPr>
        <a:xfrm>
          <a:off x="2070505" y="3773935"/>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0C760A-F872-46FF-ABB1-02E89624C5DF}">
      <dsp:nvSpPr>
        <dsp:cNvPr id="0" name=""/>
        <dsp:cNvSpPr/>
      </dsp:nvSpPr>
      <dsp:spPr>
        <a:xfrm>
          <a:off x="2225793" y="3804660"/>
          <a:ext cx="8126734" cy="885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Todos los informes y documentos provenientes de la EMB deben estar suscritos por las personas que lo elaboraron</a:t>
          </a:r>
          <a:endParaRPr lang="es-CO" sz="1600" kern="1200" dirty="0">
            <a:solidFill>
              <a:prstClr val="black">
                <a:hueOff val="0"/>
                <a:satOff val="0"/>
                <a:lumOff val="0"/>
                <a:alphaOff val="0"/>
              </a:prstClr>
            </a:solidFill>
            <a:latin typeface="Calibri" panose="020F0502020204030204"/>
            <a:ea typeface="+mn-ea"/>
            <a:cs typeface="+mn-cs"/>
          </a:endParaRPr>
        </a:p>
      </dsp:txBody>
      <dsp:txXfrm>
        <a:off x="2225793" y="3804660"/>
        <a:ext cx="8126734" cy="885560"/>
      </dsp:txXfrm>
    </dsp:sp>
    <dsp:sp modelId="{8198B811-2CD2-430B-AA77-2490699125C7}">
      <dsp:nvSpPr>
        <dsp:cNvPr id="0" name=""/>
        <dsp:cNvSpPr/>
      </dsp:nvSpPr>
      <dsp:spPr>
        <a:xfrm>
          <a:off x="2070505" y="4772705"/>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0AC957-1F0C-45A8-B1E7-C1A5B641EC95}">
      <dsp:nvSpPr>
        <dsp:cNvPr id="0" name=""/>
        <dsp:cNvSpPr/>
      </dsp:nvSpPr>
      <dsp:spPr>
        <a:xfrm>
          <a:off x="2225793" y="4885913"/>
          <a:ext cx="8126734" cy="870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Realizar una revisión exhaustiva del expediente administrativo, previo a la expedición de cualquier acto, con el fin de evitar que la actuación se torne ineficaz y no cumpla su finalidad.</a:t>
          </a:r>
          <a:endParaRPr lang="es-CO" sz="1600" kern="1200" dirty="0">
            <a:solidFill>
              <a:prstClr val="black">
                <a:hueOff val="0"/>
                <a:satOff val="0"/>
                <a:lumOff val="0"/>
                <a:alphaOff val="0"/>
              </a:prstClr>
            </a:solidFill>
            <a:latin typeface="Calibri" panose="020F0502020204030204"/>
            <a:ea typeface="+mn-ea"/>
            <a:cs typeface="+mn-cs"/>
          </a:endParaRPr>
        </a:p>
      </dsp:txBody>
      <dsp:txXfrm>
        <a:off x="2225793" y="4885913"/>
        <a:ext cx="8126734" cy="870549"/>
      </dsp:txXfrm>
    </dsp:sp>
    <dsp:sp modelId="{E115D1B8-6BAB-4720-9565-84B851ED769D}">
      <dsp:nvSpPr>
        <dsp:cNvPr id="0" name=""/>
        <dsp:cNvSpPr/>
      </dsp:nvSpPr>
      <dsp:spPr>
        <a:xfrm>
          <a:off x="2070505" y="5756463"/>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7F8C1-A434-494A-AC11-1422F557A369}">
      <dsp:nvSpPr>
        <dsp:cNvPr id="0" name=""/>
        <dsp:cNvSpPr/>
      </dsp:nvSpPr>
      <dsp:spPr>
        <a:xfrm>
          <a:off x="0" y="0"/>
          <a:ext cx="1035252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03F047-5BBB-42D5-A7E9-870FAC310B42}">
      <dsp:nvSpPr>
        <dsp:cNvPr id="0" name=""/>
        <dsp:cNvSpPr/>
      </dsp:nvSpPr>
      <dsp:spPr>
        <a:xfrm>
          <a:off x="0" y="0"/>
          <a:ext cx="2070505" cy="587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422400">
            <a:lnSpc>
              <a:spcPct val="90000"/>
            </a:lnSpc>
            <a:spcBef>
              <a:spcPct val="0"/>
            </a:spcBef>
            <a:spcAft>
              <a:spcPct val="35000"/>
            </a:spcAft>
            <a:buFont typeface="Arial" panose="020B0604020202020204" pitchFamily="34" charset="0"/>
            <a:buChar char="•"/>
          </a:pPr>
          <a:endParaRPr lang="es-ES" sz="3200" b="1" kern="1200" dirty="0">
            <a:solidFill>
              <a:srgbClr val="00B0F0"/>
            </a:solidFill>
          </a:endParaRPr>
        </a:p>
        <a:p>
          <a:pPr marL="0" lvl="0" algn="ctr" defTabSz="1066800">
            <a:lnSpc>
              <a:spcPct val="90000"/>
            </a:lnSpc>
            <a:spcBef>
              <a:spcPct val="0"/>
            </a:spcBef>
            <a:spcAft>
              <a:spcPct val="35000"/>
            </a:spcAft>
            <a:buFont typeface="Arial" panose="020B0604020202020204" pitchFamily="34" charset="0"/>
            <a:buNone/>
          </a:pPr>
          <a:r>
            <a:rPr lang="es-ES_tradnl" sz="2300" b="1" kern="1200" dirty="0">
              <a:solidFill>
                <a:srgbClr val="00B0F0"/>
              </a:solidFill>
              <a:latin typeface="Calibri" panose="020F0502020204030204"/>
              <a:ea typeface="+mn-ea"/>
              <a:cs typeface="+mn-cs"/>
            </a:rPr>
            <a:t>Política en materia de gestión predial</a:t>
          </a:r>
          <a:endParaRPr lang="es-CO" sz="2300" b="1" kern="1200" dirty="0">
            <a:solidFill>
              <a:srgbClr val="00B0F0"/>
            </a:solidFill>
            <a:latin typeface="Calibri" panose="020F0502020204030204"/>
            <a:ea typeface="+mn-ea"/>
            <a:cs typeface="+mn-cs"/>
          </a:endParaRPr>
        </a:p>
      </dsp:txBody>
      <dsp:txXfrm>
        <a:off x="0" y="0"/>
        <a:ext cx="2070505" cy="5877077"/>
      </dsp:txXfrm>
    </dsp:sp>
    <dsp:sp modelId="{BF8BE2DC-766D-43F5-AC07-5D5C92CB62AE}">
      <dsp:nvSpPr>
        <dsp:cNvPr id="0" name=""/>
        <dsp:cNvSpPr/>
      </dsp:nvSpPr>
      <dsp:spPr>
        <a:xfrm>
          <a:off x="2225793" y="224120"/>
          <a:ext cx="8126734" cy="14397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La respuesta a los derechos de petición deberá ser de fondo, oportuna, congruente y tener notificación efectiva. </a:t>
          </a:r>
          <a:r>
            <a:rPr lang="es-CO" sz="1600" kern="1200" dirty="0"/>
            <a:t>Además deberá comunicarse al interesado a la dirección física o correo electrónico que se cuente para tal fin</a:t>
          </a:r>
        </a:p>
      </dsp:txBody>
      <dsp:txXfrm>
        <a:off x="2225793" y="224120"/>
        <a:ext cx="8126734" cy="1439753"/>
      </dsp:txXfrm>
    </dsp:sp>
    <dsp:sp modelId="{0982C29F-F7A8-4621-B1A9-EA473811D469}">
      <dsp:nvSpPr>
        <dsp:cNvPr id="0" name=""/>
        <dsp:cNvSpPr/>
      </dsp:nvSpPr>
      <dsp:spPr>
        <a:xfrm>
          <a:off x="2070505" y="1663873"/>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9E2855-1645-4A2B-A492-EA00873FA6F7}">
      <dsp:nvSpPr>
        <dsp:cNvPr id="0" name=""/>
        <dsp:cNvSpPr/>
      </dsp:nvSpPr>
      <dsp:spPr>
        <a:xfrm>
          <a:off x="2225793" y="1998217"/>
          <a:ext cx="8126734" cy="1917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Cuando la petición tenga relación con el avalúo comercial se deberá realizar una evaluación completa de la respuesta que emita la entidad </a:t>
          </a:r>
          <a:r>
            <a:rPr lang="es-ES" sz="1600" kern="1200" dirty="0" err="1"/>
            <a:t>valuatoria</a:t>
          </a:r>
          <a:r>
            <a:rPr lang="es-ES" sz="1600" kern="1200" dirty="0"/>
            <a:t>, con el fin de verificar que la misma responda de fondo y de manera congruente lo solicitado y, en caso de ser necesario complementar o solicitar los ajustes que a juicio de la entidad procedan</a:t>
          </a:r>
          <a:endParaRPr lang="es-CO" sz="1600" kern="1200" dirty="0"/>
        </a:p>
      </dsp:txBody>
      <dsp:txXfrm>
        <a:off x="2225793" y="1998217"/>
        <a:ext cx="8126734" cy="1917220"/>
      </dsp:txXfrm>
    </dsp:sp>
    <dsp:sp modelId="{2D1A3A63-C123-4ECB-A171-BDC1E58CA6D4}">
      <dsp:nvSpPr>
        <dsp:cNvPr id="0" name=""/>
        <dsp:cNvSpPr/>
      </dsp:nvSpPr>
      <dsp:spPr>
        <a:xfrm>
          <a:off x="2070505" y="3805215"/>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E39134-08BB-4CF4-9988-5D1A4A4BA02E}">
      <dsp:nvSpPr>
        <dsp:cNvPr id="0" name=""/>
        <dsp:cNvSpPr/>
      </dsp:nvSpPr>
      <dsp:spPr>
        <a:xfrm>
          <a:off x="2225793" y="4128532"/>
          <a:ext cx="8126734" cy="1622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Las notificaciones deben ir dirigidas a cada una de las personas que son identificadas en el acto administrativo, salvo poder para representar</a:t>
          </a:r>
          <a:endParaRPr lang="es-CO" sz="1600" kern="1200" dirty="0"/>
        </a:p>
      </dsp:txBody>
      <dsp:txXfrm>
        <a:off x="2225793" y="4128532"/>
        <a:ext cx="8126734" cy="1622725"/>
      </dsp:txXfrm>
    </dsp:sp>
    <dsp:sp modelId="{693A4194-32F7-4D24-A4E1-1615B1370C5B}">
      <dsp:nvSpPr>
        <dsp:cNvPr id="0" name=""/>
        <dsp:cNvSpPr/>
      </dsp:nvSpPr>
      <dsp:spPr>
        <a:xfrm>
          <a:off x="2070505" y="5652061"/>
          <a:ext cx="8282022"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57BE1C-2CCA-4001-8ABF-0346C8B7AB40}">
      <dsp:nvSpPr>
        <dsp:cNvPr id="0" name=""/>
        <dsp:cNvSpPr/>
      </dsp:nvSpPr>
      <dsp:spPr>
        <a:xfrm>
          <a:off x="0" y="620757"/>
          <a:ext cx="10909495" cy="70173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3EE89A-68FF-46DB-B069-9504C6BF3E0B}">
      <dsp:nvSpPr>
        <dsp:cNvPr id="0" name=""/>
        <dsp:cNvSpPr/>
      </dsp:nvSpPr>
      <dsp:spPr>
        <a:xfrm>
          <a:off x="4294" y="0"/>
          <a:ext cx="9809958" cy="701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256032" rIns="256032" bIns="256032" numCol="1" spcCol="1270" anchor="b" anchorCtr="0">
          <a:noAutofit/>
        </a:bodyPr>
        <a:lstStyle/>
        <a:p>
          <a:pPr lvl="0" algn="ctr" defTabSz="1600200">
            <a:lnSpc>
              <a:spcPct val="90000"/>
            </a:lnSpc>
            <a:spcBef>
              <a:spcPct val="0"/>
            </a:spcBef>
            <a:spcAft>
              <a:spcPct val="35000"/>
            </a:spcAft>
          </a:pPr>
          <a:r>
            <a:rPr lang="es-CO" sz="3600" b="1" kern="1200" dirty="0" smtClean="0"/>
            <a:t>1. NECESIDAD Y PERTINENCIA DE LA POLÍTICA DE PREVENCIÓN DEL DAÑO ANTIJURÍDICO. </a:t>
          </a:r>
          <a:endParaRPr lang="es-CO" sz="3600" b="1" kern="1200" dirty="0">
            <a:latin typeface="Arial" panose="020B0604020202020204" pitchFamily="34" charset="0"/>
            <a:cs typeface="Arial" panose="020B0604020202020204" pitchFamily="34" charset="0"/>
          </a:endParaRPr>
        </a:p>
      </dsp:txBody>
      <dsp:txXfrm>
        <a:off x="4294" y="0"/>
        <a:ext cx="9809958" cy="701730"/>
      </dsp:txXfrm>
    </dsp:sp>
    <dsp:sp modelId="{339A10C2-5343-46F2-8392-68AC950B2C53}">
      <dsp:nvSpPr>
        <dsp:cNvPr id="0" name=""/>
        <dsp:cNvSpPr/>
      </dsp:nvSpPr>
      <dsp:spPr>
        <a:xfrm>
          <a:off x="5334174" y="803300"/>
          <a:ext cx="175432" cy="17543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B203D1-39EC-4D6D-94F5-B28E57A0670A}">
      <dsp:nvSpPr>
        <dsp:cNvPr id="0" name=""/>
        <dsp:cNvSpPr/>
      </dsp:nvSpPr>
      <dsp:spPr>
        <a:xfrm>
          <a:off x="-5843921" y="-937410"/>
          <a:ext cx="7293488" cy="7293488"/>
        </a:xfrm>
        <a:prstGeom prst="blockArc">
          <a:avLst>
            <a:gd name="adj1" fmla="val 18900000"/>
            <a:gd name="adj2" fmla="val 2700000"/>
            <a:gd name="adj3" fmla="val 296"/>
          </a:avLst>
        </a:prstGeom>
        <a:noFill/>
        <a:ln w="12700" cap="flat" cmpd="sng" algn="ctr">
          <a:solidFill>
            <a:schemeClr val="accent1">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FB7117-F872-4EFD-9365-7220E07D27A5}">
      <dsp:nvSpPr>
        <dsp:cNvPr id="0" name=""/>
        <dsp:cNvSpPr/>
      </dsp:nvSpPr>
      <dsp:spPr>
        <a:xfrm>
          <a:off x="1195205" y="340541"/>
          <a:ext cx="8664627" cy="999320"/>
        </a:xfrm>
        <a:prstGeom prst="rect">
          <a:avLst/>
        </a:prstGeom>
        <a:gradFill rotWithShape="0">
          <a:gsLst>
            <a:gs pos="0">
              <a:schemeClr val="accent1">
                <a:shade val="50000"/>
                <a:hueOff val="0"/>
                <a:satOff val="0"/>
                <a:lumOff val="0"/>
                <a:alphaOff val="0"/>
                <a:lumMod val="110000"/>
                <a:satMod val="105000"/>
                <a:tint val="67000"/>
              </a:schemeClr>
            </a:gs>
            <a:gs pos="50000">
              <a:schemeClr val="accent1">
                <a:shade val="50000"/>
                <a:hueOff val="0"/>
                <a:satOff val="0"/>
                <a:lumOff val="0"/>
                <a:alphaOff val="0"/>
                <a:lumMod val="105000"/>
                <a:satMod val="103000"/>
                <a:tint val="73000"/>
              </a:schemeClr>
            </a:gs>
            <a:gs pos="100000">
              <a:schemeClr val="accent1">
                <a:shade val="50000"/>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61676" tIns="45720" rIns="45720" bIns="45720" numCol="1" spcCol="1270" anchor="ctr" anchorCtr="0">
          <a:noAutofit/>
        </a:bodyPr>
        <a:lstStyle/>
        <a:p>
          <a:pPr marL="0" lvl="0" algn="l" defTabSz="457200" rtl="0" eaLnBrk="1" latinLnBrk="0" hangingPunct="1">
            <a:lnSpc>
              <a:spcPct val="90000"/>
            </a:lnSpc>
            <a:spcBef>
              <a:spcPct val="0"/>
            </a:spcBef>
            <a:spcAft>
              <a:spcPct val="35000"/>
            </a:spcAft>
          </a:pPr>
          <a:endParaRPr lang="es-ES" sz="1800" kern="1200" dirty="0">
            <a:solidFill>
              <a:schemeClr val="tx1"/>
            </a:solidFill>
            <a:latin typeface="Arial" panose="020B0604020202020204" pitchFamily="34" charset="0"/>
            <a:ea typeface="+mn-ea"/>
            <a:cs typeface="Arial" panose="020B0604020202020204" pitchFamily="34" charset="0"/>
          </a:endParaRPr>
        </a:p>
      </dsp:txBody>
      <dsp:txXfrm>
        <a:off x="1195205" y="340541"/>
        <a:ext cx="8664627" cy="999320"/>
      </dsp:txXfrm>
    </dsp:sp>
    <dsp:sp modelId="{7A5443CD-A872-4042-ACA4-C5AEC7389FC7}">
      <dsp:nvSpPr>
        <dsp:cNvPr id="0" name=""/>
        <dsp:cNvSpPr/>
      </dsp:nvSpPr>
      <dsp:spPr>
        <a:xfrm>
          <a:off x="0" y="324702"/>
          <a:ext cx="1461147" cy="1030985"/>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1">
              <a:shade val="50000"/>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2A89BD2F-237F-428E-824E-358334F03ED1}">
      <dsp:nvSpPr>
        <dsp:cNvPr id="0" name=""/>
        <dsp:cNvSpPr/>
      </dsp:nvSpPr>
      <dsp:spPr>
        <a:xfrm>
          <a:off x="1504116" y="1562105"/>
          <a:ext cx="8314161" cy="1106664"/>
        </a:xfrm>
        <a:prstGeom prst="rect">
          <a:avLst/>
        </a:prstGeom>
        <a:gradFill rotWithShape="0">
          <a:gsLst>
            <a:gs pos="0">
              <a:schemeClr val="accent1">
                <a:shade val="50000"/>
                <a:hueOff val="167129"/>
                <a:satOff val="4478"/>
                <a:lumOff val="19726"/>
                <a:alphaOff val="0"/>
                <a:lumMod val="110000"/>
                <a:satMod val="105000"/>
                <a:tint val="67000"/>
              </a:schemeClr>
            </a:gs>
            <a:gs pos="50000">
              <a:schemeClr val="accent1">
                <a:shade val="50000"/>
                <a:hueOff val="167129"/>
                <a:satOff val="4478"/>
                <a:lumOff val="19726"/>
                <a:alphaOff val="0"/>
                <a:lumMod val="105000"/>
                <a:satMod val="103000"/>
                <a:tint val="73000"/>
              </a:schemeClr>
            </a:gs>
            <a:gs pos="100000">
              <a:schemeClr val="accent1">
                <a:shade val="50000"/>
                <a:hueOff val="167129"/>
                <a:satOff val="4478"/>
                <a:lumOff val="19726"/>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61676" tIns="147320" rIns="147320" bIns="147320" numCol="1" spcCol="1270" anchor="ctr" anchorCtr="0">
          <a:noAutofit/>
        </a:bodyPr>
        <a:lstStyle/>
        <a:p>
          <a:pPr lvl="0" algn="l" defTabSz="2578100">
            <a:lnSpc>
              <a:spcPct val="90000"/>
            </a:lnSpc>
            <a:spcBef>
              <a:spcPct val="0"/>
            </a:spcBef>
            <a:spcAft>
              <a:spcPct val="35000"/>
            </a:spcAft>
          </a:pPr>
          <a:endParaRPr lang="es-ES" sz="5800" kern="1200" dirty="0"/>
        </a:p>
      </dsp:txBody>
      <dsp:txXfrm>
        <a:off x="1504116" y="1562105"/>
        <a:ext cx="8314161" cy="1106664"/>
      </dsp:txXfrm>
    </dsp:sp>
    <dsp:sp modelId="{9DBC6FAF-F74B-4E41-A834-F34ED24E5850}">
      <dsp:nvSpPr>
        <dsp:cNvPr id="0" name=""/>
        <dsp:cNvSpPr/>
      </dsp:nvSpPr>
      <dsp:spPr>
        <a:xfrm>
          <a:off x="411019" y="1563014"/>
          <a:ext cx="1671550" cy="1042009"/>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1">
              <a:shade val="50000"/>
              <a:hueOff val="167129"/>
              <a:satOff val="4478"/>
              <a:lumOff val="19726"/>
              <a:alphaOff val="0"/>
            </a:schemeClr>
          </a:solidFill>
          <a:prstDash val="solid"/>
          <a:miter lim="800000"/>
        </a:ln>
        <a:effectLst/>
      </dsp:spPr>
      <dsp:style>
        <a:lnRef idx="1">
          <a:scrgbClr r="0" g="0" b="0"/>
        </a:lnRef>
        <a:fillRef idx="2">
          <a:scrgbClr r="0" g="0" b="0"/>
        </a:fillRef>
        <a:effectRef idx="0">
          <a:scrgbClr r="0" g="0" b="0"/>
        </a:effectRef>
        <a:fontRef idx="minor"/>
      </dsp:style>
    </dsp:sp>
    <dsp:sp modelId="{9091AD43-17B4-4F16-9AC1-767F87697DD6}">
      <dsp:nvSpPr>
        <dsp:cNvPr id="0" name=""/>
        <dsp:cNvSpPr/>
      </dsp:nvSpPr>
      <dsp:spPr>
        <a:xfrm>
          <a:off x="1671990" y="2871678"/>
          <a:ext cx="8171484" cy="959999"/>
        </a:xfrm>
        <a:prstGeom prst="rect">
          <a:avLst/>
        </a:prstGeom>
        <a:gradFill rotWithShape="0">
          <a:gsLst>
            <a:gs pos="0">
              <a:schemeClr val="accent1">
                <a:shade val="50000"/>
                <a:hueOff val="334258"/>
                <a:satOff val="8955"/>
                <a:lumOff val="39453"/>
                <a:alphaOff val="0"/>
                <a:lumMod val="110000"/>
                <a:satMod val="105000"/>
                <a:tint val="67000"/>
              </a:schemeClr>
            </a:gs>
            <a:gs pos="50000">
              <a:schemeClr val="accent1">
                <a:shade val="50000"/>
                <a:hueOff val="334258"/>
                <a:satOff val="8955"/>
                <a:lumOff val="39453"/>
                <a:alphaOff val="0"/>
                <a:lumMod val="105000"/>
                <a:satMod val="103000"/>
                <a:tint val="73000"/>
              </a:schemeClr>
            </a:gs>
            <a:gs pos="100000">
              <a:schemeClr val="accent1">
                <a:shade val="50000"/>
                <a:hueOff val="334258"/>
                <a:satOff val="8955"/>
                <a:lumOff val="3945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61676" tIns="63500" rIns="63500" bIns="63500" numCol="1" spcCol="1270" anchor="ctr" anchorCtr="0">
          <a:noAutofit/>
        </a:bodyPr>
        <a:lstStyle/>
        <a:p>
          <a:pPr lvl="0" algn="l" defTabSz="1111250">
            <a:lnSpc>
              <a:spcPct val="90000"/>
            </a:lnSpc>
            <a:spcBef>
              <a:spcPct val="0"/>
            </a:spcBef>
            <a:spcAft>
              <a:spcPct val="35000"/>
            </a:spcAft>
          </a:pPr>
          <a:r>
            <a:rPr lang="es-MX" sz="2500" kern="1200" dirty="0" smtClean="0">
              <a:solidFill>
                <a:schemeClr val="tx1"/>
              </a:solidFill>
              <a:latin typeface="Arial" panose="020B0604020202020204" pitchFamily="34" charset="0"/>
              <a:cs typeface="Arial" panose="020B0604020202020204" pitchFamily="34" charset="0"/>
            </a:rPr>
            <a:t>.</a:t>
          </a:r>
          <a:endParaRPr lang="es-ES" sz="2500" kern="1200" dirty="0"/>
        </a:p>
      </dsp:txBody>
      <dsp:txXfrm>
        <a:off x="1671990" y="2871678"/>
        <a:ext cx="8171484" cy="959999"/>
      </dsp:txXfrm>
    </dsp:sp>
    <dsp:sp modelId="{EF7D5ED6-E50D-4329-B003-D6223F0E9BD4}">
      <dsp:nvSpPr>
        <dsp:cNvPr id="0" name=""/>
        <dsp:cNvSpPr/>
      </dsp:nvSpPr>
      <dsp:spPr>
        <a:xfrm>
          <a:off x="604994" y="2813642"/>
          <a:ext cx="1532994" cy="1042009"/>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1">
              <a:shade val="50000"/>
              <a:hueOff val="334258"/>
              <a:satOff val="8955"/>
              <a:lumOff val="39453"/>
              <a:alphaOff val="0"/>
            </a:schemeClr>
          </a:solidFill>
          <a:prstDash val="solid"/>
          <a:miter lim="800000"/>
        </a:ln>
        <a:effectLst/>
      </dsp:spPr>
      <dsp:style>
        <a:lnRef idx="1">
          <a:scrgbClr r="0" g="0" b="0"/>
        </a:lnRef>
        <a:fillRef idx="2">
          <a:scrgbClr r="0" g="0" b="0"/>
        </a:fillRef>
        <a:effectRef idx="0">
          <a:scrgbClr r="0" g="0" b="0"/>
        </a:effectRef>
        <a:fontRef idx="minor"/>
      </dsp:style>
    </dsp:sp>
    <dsp:sp modelId="{0A3B0633-4F99-41B6-B340-ECC1F1C9D964}">
      <dsp:nvSpPr>
        <dsp:cNvPr id="0" name=""/>
        <dsp:cNvSpPr/>
      </dsp:nvSpPr>
      <dsp:spPr>
        <a:xfrm>
          <a:off x="1252424" y="4075545"/>
          <a:ext cx="8616648" cy="1019460"/>
        </a:xfrm>
        <a:prstGeom prst="rect">
          <a:avLst/>
        </a:prstGeom>
        <a:gradFill rotWithShape="0">
          <a:gsLst>
            <a:gs pos="0">
              <a:schemeClr val="accent1">
                <a:shade val="50000"/>
                <a:hueOff val="167129"/>
                <a:satOff val="4478"/>
                <a:lumOff val="19726"/>
                <a:alphaOff val="0"/>
                <a:lumMod val="110000"/>
                <a:satMod val="105000"/>
                <a:tint val="67000"/>
              </a:schemeClr>
            </a:gs>
            <a:gs pos="50000">
              <a:schemeClr val="accent1">
                <a:shade val="50000"/>
                <a:hueOff val="167129"/>
                <a:satOff val="4478"/>
                <a:lumOff val="19726"/>
                <a:alphaOff val="0"/>
                <a:lumMod val="105000"/>
                <a:satMod val="103000"/>
                <a:tint val="73000"/>
              </a:schemeClr>
            </a:gs>
            <a:gs pos="100000">
              <a:schemeClr val="accent1">
                <a:shade val="50000"/>
                <a:hueOff val="167129"/>
                <a:satOff val="4478"/>
                <a:lumOff val="19726"/>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61676" tIns="134620" rIns="134620" bIns="134620" numCol="1" spcCol="1270" anchor="ctr" anchorCtr="0">
          <a:noAutofit/>
        </a:bodyPr>
        <a:lstStyle/>
        <a:p>
          <a:pPr lvl="0" algn="l" defTabSz="2355850">
            <a:lnSpc>
              <a:spcPct val="90000"/>
            </a:lnSpc>
            <a:spcBef>
              <a:spcPct val="0"/>
            </a:spcBef>
            <a:spcAft>
              <a:spcPct val="35000"/>
            </a:spcAft>
          </a:pPr>
          <a:endParaRPr lang="es-ES" sz="5300" kern="1200" dirty="0"/>
        </a:p>
      </dsp:txBody>
      <dsp:txXfrm>
        <a:off x="1252424" y="4075545"/>
        <a:ext cx="8616648" cy="1019460"/>
      </dsp:txXfrm>
    </dsp:sp>
    <dsp:sp modelId="{13E78F4F-FF4B-4362-9360-D0C4DEAE5D2F}">
      <dsp:nvSpPr>
        <dsp:cNvPr id="0" name=""/>
        <dsp:cNvSpPr/>
      </dsp:nvSpPr>
      <dsp:spPr>
        <a:xfrm>
          <a:off x="64661" y="4064271"/>
          <a:ext cx="1657806" cy="1042009"/>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accent1">
              <a:shade val="50000"/>
              <a:hueOff val="167129"/>
              <a:satOff val="4478"/>
              <a:lumOff val="19726"/>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BB9B92-0189-41FA-BF2E-71038CEC8AFB}">
      <dsp:nvSpPr>
        <dsp:cNvPr id="0" name=""/>
        <dsp:cNvSpPr/>
      </dsp:nvSpPr>
      <dsp:spPr>
        <a:xfrm>
          <a:off x="-169114" y="0"/>
          <a:ext cx="4431725" cy="4431725"/>
        </a:xfrm>
        <a:prstGeom prst="pie">
          <a:avLst>
            <a:gd name="adj1" fmla="val 54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8438621-12C0-4120-B15C-4CF0828F59E4}">
      <dsp:nvSpPr>
        <dsp:cNvPr id="0" name=""/>
        <dsp:cNvSpPr/>
      </dsp:nvSpPr>
      <dsp:spPr>
        <a:xfrm>
          <a:off x="2047071" y="0"/>
          <a:ext cx="7814402" cy="4431725"/>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CO" sz="1800" kern="1200" dirty="0">
              <a:latin typeface="Arial" panose="020B0604020202020204" pitchFamily="34" charset="0"/>
              <a:cs typeface="Arial" panose="020B0604020202020204" pitchFamily="34" charset="0"/>
            </a:rPr>
            <a:t>La OAJ debe actuar con una verdadera gerencia jurídica a través de la cual se debe determinar el riesgo en el que pueda estar inmersa la entidad y establecer estrategias y/o políticas que conlleven a identificar y prevenir dichos riesgos con el apoyo de las demás dependencias de la Entidad. </a:t>
          </a:r>
        </a:p>
      </dsp:txBody>
      <dsp:txXfrm>
        <a:off x="2047071" y="0"/>
        <a:ext cx="7814402" cy="2105069"/>
      </dsp:txXfrm>
    </dsp:sp>
    <dsp:sp modelId="{DD279EB5-5AA3-451F-A1E0-5BE6142BDB0F}">
      <dsp:nvSpPr>
        <dsp:cNvPr id="0" name=""/>
        <dsp:cNvSpPr/>
      </dsp:nvSpPr>
      <dsp:spPr>
        <a:xfrm>
          <a:off x="994459" y="2105069"/>
          <a:ext cx="2105069" cy="2105069"/>
        </a:xfrm>
        <a:prstGeom prst="pie">
          <a:avLst>
            <a:gd name="adj1" fmla="val 54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14C63FD-7908-4C92-A84D-7A215F732B4B}">
      <dsp:nvSpPr>
        <dsp:cNvPr id="0" name=""/>
        <dsp:cNvSpPr/>
      </dsp:nvSpPr>
      <dsp:spPr>
        <a:xfrm>
          <a:off x="2047071" y="2105069"/>
          <a:ext cx="7814402" cy="2105069"/>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just" defTabSz="800100">
            <a:lnSpc>
              <a:spcPct val="90000"/>
            </a:lnSpc>
            <a:spcBef>
              <a:spcPct val="0"/>
            </a:spcBef>
            <a:spcAft>
              <a:spcPct val="35000"/>
            </a:spcAft>
          </a:pPr>
          <a:r>
            <a:rPr lang="es-CO" sz="1800" kern="1200" dirty="0">
              <a:latin typeface="Arial" panose="020B0604020202020204" pitchFamily="34" charset="0"/>
              <a:cs typeface="Arial" panose="020B0604020202020204" pitchFamily="34" charset="0"/>
            </a:rPr>
            <a:t>La importancia de que las funciones de la OAJ no se limiten a la defensa jurídica y asesoría si no que se expidan productos como relatorías, compilación de conceptos, políticas, </a:t>
          </a:r>
          <a:r>
            <a:rPr lang="es-CO" sz="1800" kern="1200" dirty="0" err="1">
              <a:latin typeface="Arial" panose="020B0604020202020204" pitchFamily="34" charset="0"/>
              <a:cs typeface="Arial" panose="020B0604020202020204" pitchFamily="34" charset="0"/>
            </a:rPr>
            <a:t>etc</a:t>
          </a:r>
          <a:r>
            <a:rPr lang="es-CO" sz="1800" kern="1200" dirty="0">
              <a:latin typeface="Arial" panose="020B0604020202020204" pitchFamily="34" charset="0"/>
              <a:cs typeface="Arial" panose="020B0604020202020204" pitchFamily="34" charset="0"/>
            </a:rPr>
            <a:t>, que puedan derivar en la prevención del daño antijurídico en los cuales interactúen y participen las demás dependencias de la entidad</a:t>
          </a:r>
        </a:p>
      </dsp:txBody>
      <dsp:txXfrm>
        <a:off x="2047071" y="2105069"/>
        <a:ext cx="7814402" cy="21050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3D43A-8E95-49BB-BBF6-13ABB662F1EF}">
      <dsp:nvSpPr>
        <dsp:cNvPr id="0" name=""/>
        <dsp:cNvSpPr/>
      </dsp:nvSpPr>
      <dsp:spPr>
        <a:xfrm>
          <a:off x="207143" y="1093290"/>
          <a:ext cx="4927970" cy="1539990"/>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43087" tIns="95250" rIns="95250" bIns="95250" numCol="1" spcCol="1270" anchor="ctr" anchorCtr="0">
          <a:noAutofit/>
        </a:bodyPr>
        <a:lstStyle/>
        <a:p>
          <a:pPr lvl="0" algn="l" defTabSz="1111250">
            <a:lnSpc>
              <a:spcPct val="90000"/>
            </a:lnSpc>
            <a:spcBef>
              <a:spcPct val="0"/>
            </a:spcBef>
            <a:spcAft>
              <a:spcPct val="35000"/>
            </a:spcAft>
          </a:pPr>
          <a:r>
            <a:rPr lang="es-CO" sz="2500" kern="1200" dirty="0" smtClean="0">
              <a:latin typeface="Arial" panose="020B0604020202020204" pitchFamily="34" charset="0"/>
              <a:cs typeface="Arial" panose="020B0604020202020204" pitchFamily="34" charset="0"/>
            </a:rPr>
            <a:t>Generación de mejores prácticas a partir de la transferencia de conocimiento</a:t>
          </a:r>
          <a:endParaRPr lang="es-ES" sz="2500" kern="1200" dirty="0"/>
        </a:p>
      </dsp:txBody>
      <dsp:txXfrm>
        <a:off x="207143" y="1093290"/>
        <a:ext cx="4927970" cy="1539990"/>
      </dsp:txXfrm>
    </dsp:sp>
    <dsp:sp modelId="{30798D9C-E291-4449-810B-F713B97F4397}">
      <dsp:nvSpPr>
        <dsp:cNvPr id="0" name=""/>
        <dsp:cNvSpPr/>
      </dsp:nvSpPr>
      <dsp:spPr>
        <a:xfrm>
          <a:off x="112651" y="1064821"/>
          <a:ext cx="1077993" cy="161699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AE9965-CD0C-4DAD-BA24-18A2531695A1}">
      <dsp:nvSpPr>
        <dsp:cNvPr id="0" name=""/>
        <dsp:cNvSpPr/>
      </dsp:nvSpPr>
      <dsp:spPr>
        <a:xfrm>
          <a:off x="5604289" y="1072717"/>
          <a:ext cx="4927970" cy="1539990"/>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43087" tIns="95250" rIns="95250" bIns="95250" numCol="1" spcCol="1270" anchor="ctr" anchorCtr="0">
          <a:noAutofit/>
        </a:bodyPr>
        <a:lstStyle/>
        <a:p>
          <a:pPr lvl="0" algn="l" defTabSz="1111250">
            <a:lnSpc>
              <a:spcPct val="90000"/>
            </a:lnSpc>
            <a:spcBef>
              <a:spcPct val="0"/>
            </a:spcBef>
            <a:spcAft>
              <a:spcPct val="35000"/>
            </a:spcAft>
          </a:pPr>
          <a:r>
            <a:rPr lang="es-CO" sz="2500" kern="1200" dirty="0" smtClean="0">
              <a:latin typeface="Arial" panose="020B0604020202020204" pitchFamily="34" charset="0"/>
              <a:cs typeface="Arial" panose="020B0604020202020204" pitchFamily="34" charset="0"/>
            </a:rPr>
            <a:t>Fortalecimiento y especialización del grupo de defensa judicial </a:t>
          </a:r>
          <a:endParaRPr lang="es-ES" sz="2500" kern="1200" dirty="0"/>
        </a:p>
      </dsp:txBody>
      <dsp:txXfrm>
        <a:off x="5604289" y="1072717"/>
        <a:ext cx="4927970" cy="1539990"/>
      </dsp:txXfrm>
    </dsp:sp>
    <dsp:sp modelId="{6B10E272-DFFE-4943-BDB5-F87D8344C605}">
      <dsp:nvSpPr>
        <dsp:cNvPr id="0" name=""/>
        <dsp:cNvSpPr/>
      </dsp:nvSpPr>
      <dsp:spPr>
        <a:xfrm>
          <a:off x="5398957" y="1085425"/>
          <a:ext cx="1077993" cy="1534701"/>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9BCA96E-7BBB-43BE-BA40-587094929610}">
      <dsp:nvSpPr>
        <dsp:cNvPr id="0" name=""/>
        <dsp:cNvSpPr/>
      </dsp:nvSpPr>
      <dsp:spPr>
        <a:xfrm>
          <a:off x="192212" y="3000694"/>
          <a:ext cx="4927970" cy="1539990"/>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43087" tIns="95250" rIns="95250" bIns="95250" numCol="1" spcCol="1270" anchor="ctr" anchorCtr="0">
          <a:noAutofit/>
        </a:bodyPr>
        <a:lstStyle/>
        <a:p>
          <a:pPr lvl="0" algn="l" defTabSz="1111250">
            <a:lnSpc>
              <a:spcPct val="90000"/>
            </a:lnSpc>
            <a:spcBef>
              <a:spcPct val="0"/>
            </a:spcBef>
            <a:spcAft>
              <a:spcPct val="35000"/>
            </a:spcAft>
          </a:pPr>
          <a:r>
            <a:rPr lang="es-CO" sz="2500" kern="1200" smtClean="0">
              <a:latin typeface="Arial" panose="020B0604020202020204" pitchFamily="34" charset="0"/>
              <a:cs typeface="Arial" panose="020B0604020202020204" pitchFamily="34" charset="0"/>
            </a:rPr>
            <a:t>Mayor control en tiempo real de todos los procesos jurídicos </a:t>
          </a:r>
          <a:endParaRPr lang="es-CO" sz="2500" kern="1200" dirty="0" smtClean="0">
            <a:latin typeface="Arial" panose="020B0604020202020204" pitchFamily="34" charset="0"/>
            <a:cs typeface="Arial" panose="020B0604020202020204" pitchFamily="34" charset="0"/>
          </a:endParaRPr>
        </a:p>
      </dsp:txBody>
      <dsp:txXfrm>
        <a:off x="192212" y="3000694"/>
        <a:ext cx="4927970" cy="1539990"/>
      </dsp:txXfrm>
    </dsp:sp>
    <dsp:sp modelId="{3F08A5CB-C11F-4063-BC60-C5363EA81926}">
      <dsp:nvSpPr>
        <dsp:cNvPr id="0" name=""/>
        <dsp:cNvSpPr/>
      </dsp:nvSpPr>
      <dsp:spPr>
        <a:xfrm>
          <a:off x="1811" y="2992478"/>
          <a:ext cx="1077993" cy="1548834"/>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B51F6F-107E-457A-A962-6CD10A9F6949}">
      <dsp:nvSpPr>
        <dsp:cNvPr id="0" name=""/>
        <dsp:cNvSpPr/>
      </dsp:nvSpPr>
      <dsp:spPr>
        <a:xfrm>
          <a:off x="5604289" y="3003500"/>
          <a:ext cx="4927970" cy="1539990"/>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43087" tIns="95250" rIns="95250" bIns="95250" numCol="1" spcCol="1270" anchor="ctr" anchorCtr="0">
          <a:noAutofit/>
        </a:bodyPr>
        <a:lstStyle/>
        <a:p>
          <a:pPr lvl="0" algn="l" defTabSz="1111250">
            <a:lnSpc>
              <a:spcPct val="90000"/>
            </a:lnSpc>
            <a:spcBef>
              <a:spcPct val="0"/>
            </a:spcBef>
            <a:spcAft>
              <a:spcPct val="35000"/>
            </a:spcAft>
          </a:pPr>
          <a:r>
            <a:rPr lang="es-CO" sz="2500" kern="1200" dirty="0" smtClean="0">
              <a:latin typeface="Arial" panose="020B0604020202020204" pitchFamily="34" charset="0"/>
              <a:cs typeface="Arial" panose="020B0604020202020204" pitchFamily="34" charset="0"/>
            </a:rPr>
            <a:t>Calidad en el proceso de defensa jurídica </a:t>
          </a:r>
          <a:endParaRPr lang="es-ES" sz="2500" kern="1200" dirty="0"/>
        </a:p>
      </dsp:txBody>
      <dsp:txXfrm>
        <a:off x="5604289" y="3003500"/>
        <a:ext cx="4927970" cy="1539990"/>
      </dsp:txXfrm>
    </dsp:sp>
    <dsp:sp modelId="{C54FE0B2-4FBA-4C90-8BB8-0A9ECC9C9C9F}">
      <dsp:nvSpPr>
        <dsp:cNvPr id="0" name=""/>
        <dsp:cNvSpPr/>
      </dsp:nvSpPr>
      <dsp:spPr>
        <a:xfrm>
          <a:off x="5398957" y="3003530"/>
          <a:ext cx="1077993" cy="1560056"/>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7F8C1-A434-494A-AC11-1422F557A369}">
      <dsp:nvSpPr>
        <dsp:cNvPr id="0" name=""/>
        <dsp:cNvSpPr/>
      </dsp:nvSpPr>
      <dsp:spPr>
        <a:xfrm>
          <a:off x="0" y="0"/>
          <a:ext cx="958088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03F047-5BBB-42D5-A7E9-870FAC310B42}">
      <dsp:nvSpPr>
        <dsp:cNvPr id="0" name=""/>
        <dsp:cNvSpPr/>
      </dsp:nvSpPr>
      <dsp:spPr>
        <a:xfrm>
          <a:off x="0" y="0"/>
          <a:ext cx="1916176" cy="5877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buFont typeface="Arial" panose="020B0604020202020204" pitchFamily="34" charset="0"/>
            <a:buChar char="•"/>
          </a:pPr>
          <a:endParaRPr lang="es-ES" sz="2400" b="1" kern="1200" dirty="0">
            <a:solidFill>
              <a:srgbClr val="00B0F0"/>
            </a:solidFill>
          </a:endParaRPr>
        </a:p>
        <a:p>
          <a:pPr lvl="0" algn="ctr" defTabSz="1066800">
            <a:lnSpc>
              <a:spcPct val="90000"/>
            </a:lnSpc>
            <a:spcBef>
              <a:spcPct val="0"/>
            </a:spcBef>
            <a:spcAft>
              <a:spcPct val="35000"/>
            </a:spcAft>
            <a:buFont typeface="Arial" panose="020B0604020202020204" pitchFamily="34" charset="0"/>
            <a:buChar char="•"/>
          </a:pPr>
          <a:endParaRPr lang="es-ES" sz="2400" b="1" kern="1200" dirty="0">
            <a:solidFill>
              <a:srgbClr val="00B0F0"/>
            </a:solidFill>
          </a:endParaRPr>
        </a:p>
        <a:p>
          <a:pPr lvl="0" algn="ctr" defTabSz="1066800">
            <a:lnSpc>
              <a:spcPct val="90000"/>
            </a:lnSpc>
            <a:spcBef>
              <a:spcPct val="0"/>
            </a:spcBef>
            <a:spcAft>
              <a:spcPct val="35000"/>
            </a:spcAft>
            <a:buFont typeface="Arial" panose="020B0604020202020204" pitchFamily="34" charset="0"/>
            <a:buChar char="•"/>
          </a:pPr>
          <a:endParaRPr lang="es-ES" sz="2400" b="1" kern="1200" dirty="0">
            <a:solidFill>
              <a:srgbClr val="00B0F0"/>
            </a:solidFill>
          </a:endParaRPr>
        </a:p>
        <a:p>
          <a:pPr lvl="0" algn="ctr" defTabSz="1066800">
            <a:lnSpc>
              <a:spcPct val="90000"/>
            </a:lnSpc>
            <a:spcBef>
              <a:spcPct val="0"/>
            </a:spcBef>
            <a:spcAft>
              <a:spcPct val="35000"/>
            </a:spcAft>
            <a:buFont typeface="Arial" panose="020B0604020202020204" pitchFamily="34" charset="0"/>
            <a:buChar char="•"/>
          </a:pPr>
          <a:endParaRPr lang="es-ES" sz="2400" b="1" kern="1200" dirty="0">
            <a:solidFill>
              <a:srgbClr val="00B0F0"/>
            </a:solidFill>
          </a:endParaRPr>
        </a:p>
        <a:p>
          <a:pPr lvl="0" algn="ctr" defTabSz="1066800">
            <a:lnSpc>
              <a:spcPct val="90000"/>
            </a:lnSpc>
            <a:spcBef>
              <a:spcPct val="0"/>
            </a:spcBef>
            <a:spcAft>
              <a:spcPct val="35000"/>
            </a:spcAft>
            <a:buFont typeface="Arial" panose="020B0604020202020204" pitchFamily="34" charset="0"/>
            <a:buChar char="•"/>
          </a:pPr>
          <a:r>
            <a:rPr lang="es-ES" sz="2400" b="1" kern="1200" dirty="0">
              <a:solidFill>
                <a:srgbClr val="00B0F0"/>
              </a:solidFill>
            </a:rPr>
            <a:t>Política en materia de configuración del contrato realidad </a:t>
          </a:r>
          <a:endParaRPr lang="es-CO" sz="2400" kern="1200" dirty="0"/>
        </a:p>
      </dsp:txBody>
      <dsp:txXfrm>
        <a:off x="0" y="0"/>
        <a:ext cx="1916176" cy="5877077"/>
      </dsp:txXfrm>
    </dsp:sp>
    <dsp:sp modelId="{039E2855-1645-4A2B-A492-EA00873FA6F7}">
      <dsp:nvSpPr>
        <dsp:cNvPr id="0" name=""/>
        <dsp:cNvSpPr/>
      </dsp:nvSpPr>
      <dsp:spPr>
        <a:xfrm>
          <a:off x="2059889" y="46847"/>
          <a:ext cx="7520990" cy="1423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 sz="1600" kern="1200" dirty="0"/>
            <a:t>Suscribir contratos de prestación de servicios en aquellos eventos en los que la actividad a contratar no pueda ser ejecutada por el personal de planta, o cuando se justifique que el personal de planta que realiza actividades similares es insuficiente para completarlas, o cuando se requieran conocimientos especializados y experticia acreditada.</a:t>
          </a:r>
          <a:endParaRPr lang="es-CO" sz="1600" kern="1200" dirty="0"/>
        </a:p>
      </dsp:txBody>
      <dsp:txXfrm>
        <a:off x="2059889" y="46847"/>
        <a:ext cx="7520990" cy="1423371"/>
      </dsp:txXfrm>
    </dsp:sp>
    <dsp:sp modelId="{2D1A3A63-C123-4ECB-A171-BDC1E58CA6D4}">
      <dsp:nvSpPr>
        <dsp:cNvPr id="0" name=""/>
        <dsp:cNvSpPr/>
      </dsp:nvSpPr>
      <dsp:spPr>
        <a:xfrm>
          <a:off x="1916176" y="1470218"/>
          <a:ext cx="766470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E39134-08BB-4CF4-9988-5D1A4A4BA02E}">
      <dsp:nvSpPr>
        <dsp:cNvPr id="0" name=""/>
        <dsp:cNvSpPr/>
      </dsp:nvSpPr>
      <dsp:spPr>
        <a:xfrm>
          <a:off x="2059889" y="1537800"/>
          <a:ext cx="7520990" cy="936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Evitar indeterminación y ambigüedad en la descripción del objeto del contrato y de las actividades a desarrollar por el contratista.</a:t>
          </a:r>
          <a:endParaRPr lang="es-CO" sz="1600" kern="1200" dirty="0"/>
        </a:p>
      </dsp:txBody>
      <dsp:txXfrm>
        <a:off x="2059889" y="1537800"/>
        <a:ext cx="7520990" cy="936946"/>
      </dsp:txXfrm>
    </dsp:sp>
    <dsp:sp modelId="{693A4194-32F7-4D24-A4E1-1615B1370C5B}">
      <dsp:nvSpPr>
        <dsp:cNvPr id="0" name=""/>
        <dsp:cNvSpPr/>
      </dsp:nvSpPr>
      <dsp:spPr>
        <a:xfrm>
          <a:off x="1916176" y="2454011"/>
          <a:ext cx="766470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0C760A-F872-46FF-ABB1-02E89624C5DF}">
      <dsp:nvSpPr>
        <dsp:cNvPr id="0" name=""/>
        <dsp:cNvSpPr/>
      </dsp:nvSpPr>
      <dsp:spPr>
        <a:xfrm>
          <a:off x="2059889" y="2474746"/>
          <a:ext cx="7520990" cy="13536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s-ES_tradnl" sz="1600" kern="1200" dirty="0">
              <a:solidFill>
                <a:prstClr val="black">
                  <a:hueOff val="0"/>
                  <a:satOff val="0"/>
                  <a:lumOff val="0"/>
                  <a:alphaOff val="0"/>
                </a:prstClr>
              </a:solidFill>
              <a:latin typeface="Calibri" panose="020F0502020204030204"/>
              <a:ea typeface="+mn-ea"/>
              <a:cs typeface="+mn-cs"/>
            </a:rPr>
            <a:t>Justificar en el contrato si, de acuerdo con el objeto del mismo, se requiere que el contratista cumpla un horario, o asista a reuniones, entrevistas o grupos de trabajo en las instalaciones de la entidad u en otros lugares, con la única finalidad de dar cabal cumplimiento al objeto suscrito</a:t>
          </a:r>
          <a:endParaRPr lang="es-CO" sz="1600" kern="1200" dirty="0">
            <a:solidFill>
              <a:prstClr val="black">
                <a:hueOff val="0"/>
                <a:satOff val="0"/>
                <a:lumOff val="0"/>
                <a:alphaOff val="0"/>
              </a:prstClr>
            </a:solidFill>
            <a:latin typeface="Calibri" panose="020F0502020204030204"/>
            <a:ea typeface="+mn-ea"/>
            <a:cs typeface="+mn-cs"/>
          </a:endParaRPr>
        </a:p>
      </dsp:txBody>
      <dsp:txXfrm>
        <a:off x="2059889" y="2474746"/>
        <a:ext cx="7520990" cy="1353643"/>
      </dsp:txXfrm>
    </dsp:sp>
    <dsp:sp modelId="{8198B811-2CD2-430B-AA77-2490699125C7}">
      <dsp:nvSpPr>
        <dsp:cNvPr id="0" name=""/>
        <dsp:cNvSpPr/>
      </dsp:nvSpPr>
      <dsp:spPr>
        <a:xfrm>
          <a:off x="1916176" y="3854502"/>
          <a:ext cx="766470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84797A-9098-408F-BBC1-3DF30CCD31D4}">
      <dsp:nvSpPr>
        <dsp:cNvPr id="0" name=""/>
        <dsp:cNvSpPr/>
      </dsp:nvSpPr>
      <dsp:spPr>
        <a:xfrm>
          <a:off x="2059813" y="3957632"/>
          <a:ext cx="7520990" cy="936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s-ES_tradnl" sz="1600" kern="1200" dirty="0"/>
            <a:t>Justificar en el contrato si, de acuerdo con el objeto del mismo, se requiere que el contratista permanezca en las instalaciones de la entidad.</a:t>
          </a:r>
          <a:endParaRPr lang="es-CO" sz="1600" kern="1200" dirty="0">
            <a:solidFill>
              <a:prstClr val="black">
                <a:hueOff val="0"/>
                <a:satOff val="0"/>
                <a:lumOff val="0"/>
                <a:alphaOff val="0"/>
              </a:prstClr>
            </a:solidFill>
            <a:latin typeface="Calibri" panose="020F0502020204030204"/>
            <a:ea typeface="+mn-ea"/>
            <a:cs typeface="+mn-cs"/>
          </a:endParaRPr>
        </a:p>
      </dsp:txBody>
      <dsp:txXfrm>
        <a:off x="2059813" y="3957632"/>
        <a:ext cx="7520990" cy="936946"/>
      </dsp:txXfrm>
    </dsp:sp>
    <dsp:sp modelId="{482C3D47-3D15-40FE-B5D3-67830D24D57A}">
      <dsp:nvSpPr>
        <dsp:cNvPr id="0" name=""/>
        <dsp:cNvSpPr/>
      </dsp:nvSpPr>
      <dsp:spPr>
        <a:xfrm>
          <a:off x="1916176" y="4838296"/>
          <a:ext cx="766470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F2E9C46-7EB5-4C69-A6AC-14806D787915}">
      <dsp:nvSpPr>
        <dsp:cNvPr id="0" name=""/>
        <dsp:cNvSpPr/>
      </dsp:nvSpPr>
      <dsp:spPr>
        <a:xfrm>
          <a:off x="2041914" y="4834407"/>
          <a:ext cx="7520990" cy="9369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s-ES_tradnl" sz="1600" kern="1200" dirty="0"/>
            <a:t>Incluir en el contrato una cláusula que indique que la coordinación para el desarrollo del contrato está a cargo del supervisor</a:t>
          </a:r>
          <a:endParaRPr lang="es-CO" sz="1600" kern="1200" dirty="0">
            <a:solidFill>
              <a:prstClr val="black">
                <a:hueOff val="0"/>
                <a:satOff val="0"/>
                <a:lumOff val="0"/>
                <a:alphaOff val="0"/>
              </a:prstClr>
            </a:solidFill>
            <a:latin typeface="Calibri" panose="020F0502020204030204"/>
            <a:ea typeface="+mn-ea"/>
            <a:cs typeface="+mn-cs"/>
          </a:endParaRPr>
        </a:p>
      </dsp:txBody>
      <dsp:txXfrm>
        <a:off x="2041914" y="4834407"/>
        <a:ext cx="7520990" cy="936946"/>
      </dsp:txXfrm>
    </dsp:sp>
    <dsp:sp modelId="{3FFF719D-4C82-422A-9545-BC2BD344545B}">
      <dsp:nvSpPr>
        <dsp:cNvPr id="0" name=""/>
        <dsp:cNvSpPr/>
      </dsp:nvSpPr>
      <dsp:spPr>
        <a:xfrm>
          <a:off x="1916176" y="5822089"/>
          <a:ext cx="766470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B7F8C1-A434-494A-AC11-1422F557A369}">
      <dsp:nvSpPr>
        <dsp:cNvPr id="0" name=""/>
        <dsp:cNvSpPr/>
      </dsp:nvSpPr>
      <dsp:spPr>
        <a:xfrm>
          <a:off x="0" y="2869"/>
          <a:ext cx="945896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03F047-5BBB-42D5-A7E9-870FAC310B42}">
      <dsp:nvSpPr>
        <dsp:cNvPr id="0" name=""/>
        <dsp:cNvSpPr/>
      </dsp:nvSpPr>
      <dsp:spPr>
        <a:xfrm>
          <a:off x="0" y="2869"/>
          <a:ext cx="1891792" cy="58713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buFont typeface="Arial" panose="020B0604020202020204" pitchFamily="34" charset="0"/>
            <a:buChar char="•"/>
          </a:pPr>
          <a:endParaRPr lang="es-ES" sz="2300" b="1" kern="1200" dirty="0">
            <a:solidFill>
              <a:srgbClr val="00B0F0"/>
            </a:solidFill>
          </a:endParaRPr>
        </a:p>
        <a:p>
          <a:pPr lvl="0" algn="ctr" defTabSz="1022350">
            <a:lnSpc>
              <a:spcPct val="90000"/>
            </a:lnSpc>
            <a:spcBef>
              <a:spcPct val="0"/>
            </a:spcBef>
            <a:spcAft>
              <a:spcPct val="35000"/>
            </a:spcAft>
            <a:buFont typeface="Arial" panose="020B0604020202020204" pitchFamily="34" charset="0"/>
            <a:buChar char="•"/>
          </a:pPr>
          <a:endParaRPr lang="es-ES" sz="2300" b="1" kern="1200" dirty="0">
            <a:solidFill>
              <a:srgbClr val="00B0F0"/>
            </a:solidFill>
          </a:endParaRPr>
        </a:p>
        <a:p>
          <a:pPr lvl="0" algn="ctr" defTabSz="1022350">
            <a:lnSpc>
              <a:spcPct val="90000"/>
            </a:lnSpc>
            <a:spcBef>
              <a:spcPct val="0"/>
            </a:spcBef>
            <a:spcAft>
              <a:spcPct val="35000"/>
            </a:spcAft>
            <a:buFont typeface="Arial" panose="020B0604020202020204" pitchFamily="34" charset="0"/>
            <a:buChar char="•"/>
          </a:pPr>
          <a:endParaRPr lang="es-ES" sz="2300" b="1" kern="1200" dirty="0">
            <a:solidFill>
              <a:srgbClr val="00B0F0"/>
            </a:solidFill>
          </a:endParaRPr>
        </a:p>
        <a:p>
          <a:pPr lvl="0" algn="ctr" defTabSz="1022350">
            <a:lnSpc>
              <a:spcPct val="90000"/>
            </a:lnSpc>
            <a:spcBef>
              <a:spcPct val="0"/>
            </a:spcBef>
            <a:spcAft>
              <a:spcPct val="35000"/>
            </a:spcAft>
            <a:buFont typeface="Arial" panose="020B0604020202020204" pitchFamily="34" charset="0"/>
            <a:buChar char="•"/>
          </a:pPr>
          <a:endParaRPr lang="es-ES" sz="2300" b="1" kern="1200" dirty="0">
            <a:solidFill>
              <a:srgbClr val="00B0F0"/>
            </a:solidFill>
          </a:endParaRPr>
        </a:p>
        <a:p>
          <a:pPr lvl="0" algn="ctr" defTabSz="1022350">
            <a:lnSpc>
              <a:spcPct val="90000"/>
            </a:lnSpc>
            <a:spcBef>
              <a:spcPct val="0"/>
            </a:spcBef>
            <a:spcAft>
              <a:spcPct val="35000"/>
            </a:spcAft>
            <a:buFont typeface="Arial" panose="020B0604020202020204" pitchFamily="34" charset="0"/>
            <a:buChar char="•"/>
          </a:pPr>
          <a:r>
            <a:rPr lang="es-ES" sz="2300" b="1" kern="1200" dirty="0">
              <a:solidFill>
                <a:srgbClr val="00B0F0"/>
              </a:solidFill>
            </a:rPr>
            <a:t>Política en materia de configuración del contrato realidad </a:t>
          </a:r>
          <a:endParaRPr lang="es-CO" sz="2300" kern="1200" dirty="0"/>
        </a:p>
      </dsp:txBody>
      <dsp:txXfrm>
        <a:off x="0" y="2869"/>
        <a:ext cx="1891792" cy="5871337"/>
      </dsp:txXfrm>
    </dsp:sp>
    <dsp:sp modelId="{039E2855-1645-4A2B-A492-EA00873FA6F7}">
      <dsp:nvSpPr>
        <dsp:cNvPr id="0" name=""/>
        <dsp:cNvSpPr/>
      </dsp:nvSpPr>
      <dsp:spPr>
        <a:xfrm>
          <a:off x="2033676" y="59131"/>
          <a:ext cx="7425283" cy="17094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Exigirles a los supervisores que se encarguen directamente de realizar el seguimiento al cumplimiento de las obligaciones del contratista, y solicitar informes, aclaraciones o explicaciones sobre la ejecución del contrato.</a:t>
          </a:r>
          <a:endParaRPr lang="es-CO" sz="1600" kern="1200" dirty="0"/>
        </a:p>
      </dsp:txBody>
      <dsp:txXfrm>
        <a:off x="2033676" y="59131"/>
        <a:ext cx="7425283" cy="1709425"/>
      </dsp:txXfrm>
    </dsp:sp>
    <dsp:sp modelId="{2D1A3A63-C123-4ECB-A171-BDC1E58CA6D4}">
      <dsp:nvSpPr>
        <dsp:cNvPr id="0" name=""/>
        <dsp:cNvSpPr/>
      </dsp:nvSpPr>
      <dsp:spPr>
        <a:xfrm>
          <a:off x="1891791" y="1768557"/>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E39134-08BB-4CF4-9988-5D1A4A4BA02E}">
      <dsp:nvSpPr>
        <dsp:cNvPr id="0" name=""/>
        <dsp:cNvSpPr/>
      </dsp:nvSpPr>
      <dsp:spPr>
        <a:xfrm>
          <a:off x="2033676" y="1849721"/>
          <a:ext cx="7425283" cy="11252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La entidad debe informar a los supervisores que la desnaturalización del contrato de prestación de servicios puede conllevar a investigaciones disciplinarias.</a:t>
          </a:r>
          <a:endParaRPr lang="es-CO" sz="1600" kern="1200" dirty="0"/>
        </a:p>
      </dsp:txBody>
      <dsp:txXfrm>
        <a:off x="2033676" y="1849721"/>
        <a:ext cx="7425283" cy="1125244"/>
      </dsp:txXfrm>
    </dsp:sp>
    <dsp:sp modelId="{693A4194-32F7-4D24-A4E1-1615B1370C5B}">
      <dsp:nvSpPr>
        <dsp:cNvPr id="0" name=""/>
        <dsp:cNvSpPr/>
      </dsp:nvSpPr>
      <dsp:spPr>
        <a:xfrm>
          <a:off x="1891791" y="2950064"/>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0C760A-F872-46FF-ABB1-02E89624C5DF}">
      <dsp:nvSpPr>
        <dsp:cNvPr id="0" name=""/>
        <dsp:cNvSpPr/>
      </dsp:nvSpPr>
      <dsp:spPr>
        <a:xfrm>
          <a:off x="2033676" y="2974965"/>
          <a:ext cx="7425283" cy="16256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ES_tradnl" sz="1600" kern="1200" dirty="0"/>
            <a:t>Evitar que la actividad contratada a través del contrato de prestación de servicios que es de naturaleza transitoria, se torne permanente. Salvo que (i) se trate de proyectos específicos con duración determinada en el tiempo, caso en el cual se podrán celebrar contratos de esta naturaleza  con objetos iguales o similares, siempre y cuando se cuente con autorización expresa del ordenador del gasto o quien este delegue o  (</a:t>
          </a:r>
          <a:r>
            <a:rPr lang="es-ES_tradnl" sz="1600" kern="1200" dirty="0" err="1"/>
            <a:t>ii</a:t>
          </a:r>
          <a:r>
            <a:rPr lang="es-ES_tradnl" sz="1600" kern="1200" dirty="0"/>
            <a:t>) se trate de contratistas que aportan un saber y una experticia excepcional con la cual no cuenta la entidad. </a:t>
          </a:r>
          <a:endParaRPr lang="es-CO" sz="1600" kern="1200" dirty="0">
            <a:solidFill>
              <a:prstClr val="black">
                <a:hueOff val="0"/>
                <a:satOff val="0"/>
                <a:lumOff val="0"/>
                <a:alphaOff val="0"/>
              </a:prstClr>
            </a:solidFill>
            <a:latin typeface="Calibri" panose="020F0502020204030204"/>
            <a:ea typeface="+mn-ea"/>
            <a:cs typeface="+mn-cs"/>
          </a:endParaRPr>
        </a:p>
      </dsp:txBody>
      <dsp:txXfrm>
        <a:off x="2033676" y="2974965"/>
        <a:ext cx="7425283" cy="1625685"/>
      </dsp:txXfrm>
    </dsp:sp>
    <dsp:sp modelId="{8198B811-2CD2-430B-AA77-2490699125C7}">
      <dsp:nvSpPr>
        <dsp:cNvPr id="0" name=""/>
        <dsp:cNvSpPr/>
      </dsp:nvSpPr>
      <dsp:spPr>
        <a:xfrm>
          <a:off x="1891791" y="4632011"/>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023923-E55D-4EFA-BEAD-49CA8A42D10E}">
      <dsp:nvSpPr>
        <dsp:cNvPr id="0" name=""/>
        <dsp:cNvSpPr/>
      </dsp:nvSpPr>
      <dsp:spPr>
        <a:xfrm>
          <a:off x="2033676" y="4688273"/>
          <a:ext cx="7425283" cy="11252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s-CO" sz="1600" kern="1200">
              <a:solidFill>
                <a:prstClr val="black">
                  <a:hueOff val="0"/>
                  <a:satOff val="0"/>
                  <a:lumOff val="0"/>
                  <a:alphaOff val="0"/>
                </a:prstClr>
              </a:solidFill>
              <a:latin typeface="Calibri" panose="020F0502020204030204"/>
              <a:ea typeface="+mn-ea"/>
              <a:cs typeface="+mn-cs"/>
            </a:rPr>
            <a:t>Capacitación a los supervisores </a:t>
          </a:r>
          <a:endParaRPr lang="es-CO" sz="1600" kern="1200" dirty="0">
            <a:solidFill>
              <a:prstClr val="black">
                <a:hueOff val="0"/>
                <a:satOff val="0"/>
                <a:lumOff val="0"/>
                <a:alphaOff val="0"/>
              </a:prstClr>
            </a:solidFill>
            <a:latin typeface="Calibri" panose="020F0502020204030204"/>
            <a:ea typeface="+mn-ea"/>
            <a:cs typeface="+mn-cs"/>
          </a:endParaRPr>
        </a:p>
      </dsp:txBody>
      <dsp:txXfrm>
        <a:off x="2033676" y="4688273"/>
        <a:ext cx="7425283" cy="1125244"/>
      </dsp:txXfrm>
    </dsp:sp>
    <dsp:sp modelId="{E5ED0834-EF70-4952-AF3A-B1C5237F8A17}">
      <dsp:nvSpPr>
        <dsp:cNvPr id="0" name=""/>
        <dsp:cNvSpPr/>
      </dsp:nvSpPr>
      <dsp:spPr>
        <a:xfrm>
          <a:off x="1891791" y="5813517"/>
          <a:ext cx="756716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8BDC91-34EA-4355-ABF4-893A2D297A89}" type="datetimeFigureOut">
              <a:rPr lang="es-CO" smtClean="0"/>
              <a:t>16/12/2020</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F351AC-B31A-4CAA-8FAF-33138B52417D}" type="slidenum">
              <a:rPr lang="es-CO" smtClean="0"/>
              <a:t>‹Nº›</a:t>
            </a:fld>
            <a:endParaRPr lang="es-CO"/>
          </a:p>
        </p:txBody>
      </p:sp>
    </p:spTree>
    <p:extLst>
      <p:ext uri="{BB962C8B-B14F-4D97-AF65-F5344CB8AC3E}">
        <p14:creationId xmlns:p14="http://schemas.microsoft.com/office/powerpoint/2010/main" val="4193398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16</a:t>
            </a:fld>
            <a:endParaRPr lang="en-US"/>
          </a:p>
        </p:txBody>
      </p:sp>
    </p:spTree>
    <p:extLst>
      <p:ext uri="{BB962C8B-B14F-4D97-AF65-F5344CB8AC3E}">
        <p14:creationId xmlns:p14="http://schemas.microsoft.com/office/powerpoint/2010/main" val="497293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4" name="Marcador de número de diapositiva 3"/>
          <p:cNvSpPr>
            <a:spLocks noGrp="1"/>
          </p:cNvSpPr>
          <p:nvPr>
            <p:ph type="sldNum" sz="quarter" idx="5"/>
          </p:nvPr>
        </p:nvSpPr>
        <p:spPr/>
        <p:txBody>
          <a:bodyPr/>
          <a:lstStyle/>
          <a:p>
            <a:pPr marL="0" marR="0" lvl="0" indent="0" algn="r" defTabSz="1535972" rtl="0" eaLnBrk="1" fontAlgn="auto" latinLnBrk="0" hangingPunct="1">
              <a:lnSpc>
                <a:spcPct val="100000"/>
              </a:lnSpc>
              <a:spcBef>
                <a:spcPts val="0"/>
              </a:spcBef>
              <a:spcAft>
                <a:spcPts val="0"/>
              </a:spcAft>
              <a:buClrTx/>
              <a:buSzTx/>
              <a:buFontTx/>
              <a:buNone/>
              <a:tabLst/>
              <a:defRPr/>
            </a:pPr>
            <a:fld id="{32A509F4-037A-41D7-8F2C-CCCE893D3C2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535972" rtl="0" eaLnBrk="1" fontAlgn="auto" latinLnBrk="0" hangingPunct="1">
                <a:lnSpc>
                  <a:spcPct val="100000"/>
                </a:lnSpc>
                <a:spcBef>
                  <a:spcPts val="0"/>
                </a:spcBef>
                <a:spcAft>
                  <a:spcPts val="0"/>
                </a:spcAft>
                <a:buClrTx/>
                <a:buSzTx/>
                <a:buFontTx/>
                <a:buNone/>
                <a:tabLst/>
                <a:defRPr/>
              </a:pPr>
              <a:t>70</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2576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90F351AC-B31A-4CAA-8FAF-33138B52417D}" type="slidenum">
              <a:rPr lang="es-CO" smtClean="0"/>
              <a:t>71</a:t>
            </a:fld>
            <a:endParaRPr lang="es-CO"/>
          </a:p>
        </p:txBody>
      </p:sp>
    </p:spTree>
    <p:extLst>
      <p:ext uri="{BB962C8B-B14F-4D97-AF65-F5344CB8AC3E}">
        <p14:creationId xmlns:p14="http://schemas.microsoft.com/office/powerpoint/2010/main" val="2634111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17</a:t>
            </a:fld>
            <a:endParaRPr lang="en-US"/>
          </a:p>
        </p:txBody>
      </p:sp>
    </p:spTree>
    <p:extLst>
      <p:ext uri="{BB962C8B-B14F-4D97-AF65-F5344CB8AC3E}">
        <p14:creationId xmlns:p14="http://schemas.microsoft.com/office/powerpoint/2010/main" val="2286793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18</a:t>
            </a:fld>
            <a:endParaRPr lang="en-US"/>
          </a:p>
        </p:txBody>
      </p:sp>
    </p:spTree>
    <p:extLst>
      <p:ext uri="{BB962C8B-B14F-4D97-AF65-F5344CB8AC3E}">
        <p14:creationId xmlns:p14="http://schemas.microsoft.com/office/powerpoint/2010/main" val="1735859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19</a:t>
            </a:fld>
            <a:endParaRPr lang="en-US"/>
          </a:p>
        </p:txBody>
      </p:sp>
    </p:spTree>
    <p:extLst>
      <p:ext uri="{BB962C8B-B14F-4D97-AF65-F5344CB8AC3E}">
        <p14:creationId xmlns:p14="http://schemas.microsoft.com/office/powerpoint/2010/main" val="3429379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20</a:t>
            </a:fld>
            <a:endParaRPr lang="en-US"/>
          </a:p>
        </p:txBody>
      </p:sp>
    </p:spTree>
    <p:extLst>
      <p:ext uri="{BB962C8B-B14F-4D97-AF65-F5344CB8AC3E}">
        <p14:creationId xmlns:p14="http://schemas.microsoft.com/office/powerpoint/2010/main" val="2015873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21</a:t>
            </a:fld>
            <a:endParaRPr lang="en-US"/>
          </a:p>
        </p:txBody>
      </p:sp>
    </p:spTree>
    <p:extLst>
      <p:ext uri="{BB962C8B-B14F-4D97-AF65-F5344CB8AC3E}">
        <p14:creationId xmlns:p14="http://schemas.microsoft.com/office/powerpoint/2010/main" val="2000881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22</a:t>
            </a:fld>
            <a:endParaRPr lang="en-US"/>
          </a:p>
        </p:txBody>
      </p:sp>
    </p:spTree>
    <p:extLst>
      <p:ext uri="{BB962C8B-B14F-4D97-AF65-F5344CB8AC3E}">
        <p14:creationId xmlns:p14="http://schemas.microsoft.com/office/powerpoint/2010/main" val="258065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D7E0CFD0-DCD1-4CE2-B052-74EDDAFFD729}" type="slidenum">
              <a:rPr lang="es" smtClean="0"/>
              <a:t>23</a:t>
            </a:fld>
            <a:endParaRPr lang="en-US"/>
          </a:p>
        </p:txBody>
      </p:sp>
    </p:spTree>
    <p:extLst>
      <p:ext uri="{BB962C8B-B14F-4D97-AF65-F5344CB8AC3E}">
        <p14:creationId xmlns:p14="http://schemas.microsoft.com/office/powerpoint/2010/main" val="667195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pPr marL="0" marR="0" lvl="0" indent="0" algn="r" defTabSz="1535972" rtl="0" eaLnBrk="1" fontAlgn="auto" latinLnBrk="0" hangingPunct="1">
              <a:lnSpc>
                <a:spcPct val="100000"/>
              </a:lnSpc>
              <a:spcBef>
                <a:spcPts val="0"/>
              </a:spcBef>
              <a:spcAft>
                <a:spcPts val="0"/>
              </a:spcAft>
              <a:buClrTx/>
              <a:buSzTx/>
              <a:buFontTx/>
              <a:buNone/>
              <a:tabLst/>
              <a:defRPr/>
            </a:pPr>
            <a:fld id="{32A509F4-037A-41D7-8F2C-CCCE893D3C24}" type="slidenum">
              <a:rPr kumimoji="0" lang="es-CO"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535972" rtl="0" eaLnBrk="1" fontAlgn="auto" latinLnBrk="0" hangingPunct="1">
                <a:lnSpc>
                  <a:spcPct val="100000"/>
                </a:lnSpc>
                <a:spcBef>
                  <a:spcPts val="0"/>
                </a:spcBef>
                <a:spcAft>
                  <a:spcPts val="0"/>
                </a:spcAft>
                <a:buClrTx/>
                <a:buSzTx/>
                <a:buFontTx/>
                <a:buNone/>
                <a:tabLst/>
                <a:defRPr/>
              </a:pPr>
              <a:t>58</a:t>
            </a:fld>
            <a:endParaRPr kumimoji="0" lang="es-CO"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0006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CO"/>
          </a:p>
        </p:txBody>
      </p:sp>
      <p:sp>
        <p:nvSpPr>
          <p:cNvPr id="4" name="Marcador de fecha 3"/>
          <p:cNvSpPr>
            <a:spLocks noGrp="1"/>
          </p:cNvSpPr>
          <p:nvPr>
            <p:ph type="dt" sz="half" idx="10"/>
          </p:nvPr>
        </p:nvSpPr>
        <p:spPr/>
        <p:txBody>
          <a:bodyPr/>
          <a:lstStyle/>
          <a:p>
            <a:fld id="{D4479BA9-44D2-40C5-8099-27842EE4CB2A}" type="datetimeFigureOut">
              <a:rPr lang="es-CO" smtClean="0"/>
              <a:t>16/12/2020</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4186591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4479BA9-44D2-40C5-8099-27842EE4CB2A}" type="datetimeFigureOut">
              <a:rPr lang="es-CO" smtClean="0"/>
              <a:t>16/12/2020</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1881751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4479BA9-44D2-40C5-8099-27842EE4CB2A}" type="datetimeFigureOut">
              <a:rPr lang="es-CO" smtClean="0"/>
              <a:t>16/12/2020</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2136270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Portada">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p:nvPr>
        </p:nvSpPr>
        <p:spPr>
          <a:xfrm>
            <a:off x="420130" y="1311833"/>
            <a:ext cx="9144000" cy="2387600"/>
          </a:xfrm>
          <a:ln>
            <a:solidFill>
              <a:schemeClr val="bg1"/>
            </a:solidFill>
          </a:ln>
        </p:spPr>
        <p:txBody>
          <a:bodyPr anchor="b"/>
          <a:lstStyle>
            <a:lvl1pPr algn="ctr">
              <a:defRPr sz="6000" b="1">
                <a:ln>
                  <a:solidFill>
                    <a:schemeClr val="tx1"/>
                  </a:solidFill>
                </a:ln>
                <a:solidFill>
                  <a:srgbClr val="C9D41E"/>
                </a:solidFill>
                <a:effectLst>
                  <a:glow rad="101600">
                    <a:schemeClr val="bg1">
                      <a:alpha val="60000"/>
                    </a:schemeClr>
                  </a:glow>
                  <a:outerShdw blurRad="38100" dist="38100" dir="2700000" algn="tl">
                    <a:srgbClr val="000000">
                      <a:alpha val="43137"/>
                    </a:srgbClr>
                  </a:outerShdw>
                </a:effectLst>
                <a:latin typeface="+mn-lt"/>
              </a:defRPr>
            </a:lvl1pPr>
          </a:lstStyle>
          <a:p>
            <a:r>
              <a:rPr lang="es-ES" dirty="0" smtClean="0"/>
              <a:t>Haga clic para modificar el estilo de título del patrón</a:t>
            </a:r>
            <a:endParaRPr lang="es-CO" dirty="0"/>
          </a:p>
        </p:txBody>
      </p:sp>
      <p:sp>
        <p:nvSpPr>
          <p:cNvPr id="3" name="Subtítulo 2"/>
          <p:cNvSpPr>
            <a:spLocks noGrp="1"/>
          </p:cNvSpPr>
          <p:nvPr>
            <p:ph type="subTitle" idx="1"/>
          </p:nvPr>
        </p:nvSpPr>
        <p:spPr>
          <a:xfrm>
            <a:off x="420130" y="3791508"/>
            <a:ext cx="9144000" cy="1655762"/>
          </a:xfrm>
          <a:ln>
            <a:solidFill>
              <a:schemeClr val="bg1"/>
            </a:solidFill>
          </a:ln>
        </p:spPr>
        <p:txBody>
          <a:bodyPr/>
          <a:lstStyle>
            <a:lvl1pPr marL="0" indent="0" algn="ctr">
              <a:buNone/>
              <a:defRPr sz="2400" b="1">
                <a:solidFill>
                  <a:schemeClr val="bg1"/>
                </a:solidFill>
                <a:effectLst>
                  <a:glow rad="101600">
                    <a:srgbClr val="A9B918">
                      <a:alpha val="60000"/>
                    </a:srgbClr>
                  </a:glow>
                  <a:outerShdw blurRad="38100" dist="38100" dir="2700000" algn="tl">
                    <a:srgbClr val="000000">
                      <a:alpha val="43137"/>
                    </a:srgbClr>
                  </a:outerShdw>
                </a:effectLst>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smtClean="0"/>
              <a:t>Haga clic para editar el estilo de subtítulo del patrón</a:t>
            </a:r>
            <a:endParaRPr lang="es-CO" dirty="0"/>
          </a:p>
        </p:txBody>
      </p:sp>
      <p:pic>
        <p:nvPicPr>
          <p:cNvPr id="7" name="Imagen 6"/>
          <p:cNvPicPr>
            <a:picLocks noChangeAspect="1"/>
          </p:cNvPicPr>
          <p:nvPr userDrawn="1"/>
        </p:nvPicPr>
        <p:blipFill rotWithShape="1">
          <a:blip r:embed="rId3" cstate="print">
            <a:extLst>
              <a:ext uri="{28A0092B-C50C-407E-A947-70E740481C1C}">
                <a14:useLocalDpi xmlns:a14="http://schemas.microsoft.com/office/drawing/2010/main" val="0"/>
              </a:ext>
            </a:extLst>
          </a:blip>
          <a:srcRect l="66757"/>
          <a:stretch/>
        </p:blipFill>
        <p:spPr>
          <a:xfrm>
            <a:off x="8138984" y="0"/>
            <a:ext cx="4053016" cy="6858000"/>
          </a:xfrm>
          <a:prstGeom prst="rect">
            <a:avLst/>
          </a:prstGeom>
        </p:spPr>
      </p:pic>
      <p:sp>
        <p:nvSpPr>
          <p:cNvPr id="6" name="CuadroTexto 5"/>
          <p:cNvSpPr txBox="1"/>
          <p:nvPr userDrawn="1"/>
        </p:nvSpPr>
        <p:spPr>
          <a:xfrm>
            <a:off x="9353550" y="6682016"/>
            <a:ext cx="108585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FO-CO-03 V4</a:t>
            </a:r>
          </a:p>
        </p:txBody>
      </p:sp>
    </p:spTree>
    <p:extLst>
      <p:ext uri="{BB962C8B-B14F-4D97-AF65-F5344CB8AC3E}">
        <p14:creationId xmlns:p14="http://schemas.microsoft.com/office/powerpoint/2010/main" val="329233159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b="1">
                <a:solidFill>
                  <a:srgbClr val="C9D41E"/>
                </a:solidFill>
                <a:latin typeface="+mn-lt"/>
              </a:defRPr>
            </a:lvl1pPr>
          </a:lstStyle>
          <a:p>
            <a:r>
              <a:rPr lang="es-ES" dirty="0" smtClean="0"/>
              <a:t>Haga clic para modificar el estilo de título del patrón</a:t>
            </a:r>
            <a:endParaRPr lang="es-CO" dirty="0"/>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rgbClr val="4C531E"/>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smtClean="0"/>
              <a:t>Editar el estilo de texto del patrón</a:t>
            </a:r>
          </a:p>
        </p:txBody>
      </p:sp>
    </p:spTree>
    <p:extLst>
      <p:ext uri="{BB962C8B-B14F-4D97-AF65-F5344CB8AC3E}">
        <p14:creationId xmlns:p14="http://schemas.microsoft.com/office/powerpoint/2010/main" val="345662539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ln>
            <a:solidFill>
              <a:schemeClr val="bg1"/>
            </a:solidFill>
          </a:ln>
        </p:spPr>
        <p:txBody>
          <a:bodyPr/>
          <a:lstStyle>
            <a:lvl1pPr>
              <a:defRPr b="1">
                <a:solidFill>
                  <a:srgbClr val="A9B918"/>
                </a:solidFill>
                <a:latin typeface="+mn-lt"/>
              </a:defRPr>
            </a:lvl1pPr>
          </a:lstStyle>
          <a:p>
            <a:r>
              <a:rPr lang="es-ES" dirty="0" smtClean="0"/>
              <a:t>Haga clic para modificar el estilo de título del patrón</a:t>
            </a:r>
            <a:endParaRPr lang="es-CO" dirty="0"/>
          </a:p>
        </p:txBody>
      </p:sp>
      <p:sp>
        <p:nvSpPr>
          <p:cNvPr id="3" name="Marcador de contenido 2"/>
          <p:cNvSpPr>
            <a:spLocks noGrp="1"/>
          </p:cNvSpPr>
          <p:nvPr>
            <p:ph idx="1"/>
          </p:nvPr>
        </p:nvSpPr>
        <p:spPr>
          <a:xfrm>
            <a:off x="838200" y="1825625"/>
            <a:ext cx="10380133" cy="4126442"/>
          </a:xfrm>
        </p:spPr>
        <p:txBody>
          <a:bodyPr/>
          <a:lstStyle>
            <a:lvl1pPr algn="just">
              <a:defRPr>
                <a:solidFill>
                  <a:srgbClr val="4C531E"/>
                </a:solidFill>
                <a:latin typeface="+mj-lt"/>
              </a:defRPr>
            </a:lvl1pPr>
            <a:lvl2pPr algn="just">
              <a:defRPr>
                <a:solidFill>
                  <a:srgbClr val="4C531E"/>
                </a:solidFill>
                <a:latin typeface="+mj-lt"/>
              </a:defRPr>
            </a:lvl2pPr>
            <a:lvl3pPr algn="just">
              <a:defRPr>
                <a:solidFill>
                  <a:srgbClr val="4C531E"/>
                </a:solidFill>
                <a:latin typeface="+mj-lt"/>
              </a:defRPr>
            </a:lvl3pPr>
            <a:lvl4pPr algn="just">
              <a:defRPr>
                <a:solidFill>
                  <a:srgbClr val="4C531E"/>
                </a:solidFill>
                <a:latin typeface="+mj-lt"/>
              </a:defRPr>
            </a:lvl4pPr>
            <a:lvl5pPr algn="just">
              <a:defRPr>
                <a:solidFill>
                  <a:srgbClr val="4C531E"/>
                </a:solidFill>
                <a:latin typeface="+mj-lt"/>
              </a:defRPr>
            </a:lvl5p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a:p>
        </p:txBody>
      </p:sp>
      <p:pic>
        <p:nvPicPr>
          <p:cNvPr id="7" name="Imagen 6"/>
          <p:cNvPicPr>
            <a:picLocks noChangeAspect="1"/>
          </p:cNvPicPr>
          <p:nvPr userDrawn="1"/>
        </p:nvPicPr>
        <p:blipFill rotWithShape="1">
          <a:blip r:embed="rId2" cstate="print">
            <a:extLst>
              <a:ext uri="{28A0092B-C50C-407E-A947-70E740481C1C}">
                <a14:useLocalDpi xmlns:a14="http://schemas.microsoft.com/office/drawing/2010/main" val="0"/>
              </a:ext>
            </a:extLst>
          </a:blip>
          <a:srcRect t="72913" r="92973"/>
          <a:stretch/>
        </p:blipFill>
        <p:spPr>
          <a:xfrm>
            <a:off x="0" y="5000368"/>
            <a:ext cx="856735" cy="1857632"/>
          </a:xfrm>
          <a:prstGeom prst="rect">
            <a:avLst/>
          </a:prstGeom>
        </p:spPr>
      </p:pic>
      <p:pic>
        <p:nvPicPr>
          <p:cNvPr id="8" name="Imagen 7"/>
          <p:cNvPicPr>
            <a:picLocks noChangeAspect="1"/>
          </p:cNvPicPr>
          <p:nvPr userDrawn="1"/>
        </p:nvPicPr>
        <p:blipFill>
          <a:blip r:embed="rId3" cstate="print"/>
          <a:stretch>
            <a:fillRect/>
          </a:stretch>
        </p:blipFill>
        <p:spPr>
          <a:xfrm>
            <a:off x="10429103" y="5617206"/>
            <a:ext cx="1447184" cy="910020"/>
          </a:xfrm>
          <a:prstGeom prst="rect">
            <a:avLst/>
          </a:prstGeom>
        </p:spPr>
      </p:pic>
    </p:spTree>
    <p:extLst>
      <p:ext uri="{BB962C8B-B14F-4D97-AF65-F5344CB8AC3E}">
        <p14:creationId xmlns:p14="http://schemas.microsoft.com/office/powerpoint/2010/main" val="377828687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b="1">
                <a:solidFill>
                  <a:srgbClr val="A9B918"/>
                </a:solidFill>
                <a:latin typeface="+mn-lt"/>
              </a:defRPr>
            </a:lvl1pPr>
          </a:lstStyle>
          <a:p>
            <a:r>
              <a:rPr lang="es-ES" dirty="0" smtClean="0"/>
              <a:t>Haga clic para modificar el estilo de título del patrón</a:t>
            </a:r>
            <a:endParaRPr lang="es-CO" dirty="0"/>
          </a:p>
        </p:txBody>
      </p:sp>
      <p:sp>
        <p:nvSpPr>
          <p:cNvPr id="3" name="Marcador de contenido 2"/>
          <p:cNvSpPr>
            <a:spLocks noGrp="1"/>
          </p:cNvSpPr>
          <p:nvPr>
            <p:ph sz="half" idx="1"/>
          </p:nvPr>
        </p:nvSpPr>
        <p:spPr>
          <a:xfrm>
            <a:off x="838200" y="1825625"/>
            <a:ext cx="5181600" cy="4117975"/>
          </a:xfrm>
        </p:spPr>
        <p:txBody>
          <a:bodyPr/>
          <a:lstStyle>
            <a:lvl1pPr>
              <a:defRPr>
                <a:solidFill>
                  <a:srgbClr val="4C531E"/>
                </a:solidFill>
                <a:latin typeface="+mj-lt"/>
              </a:defRPr>
            </a:lvl1pPr>
            <a:lvl2pPr>
              <a:defRPr>
                <a:solidFill>
                  <a:srgbClr val="4C531E"/>
                </a:solidFill>
                <a:latin typeface="+mj-lt"/>
              </a:defRPr>
            </a:lvl2pPr>
            <a:lvl3pPr>
              <a:defRPr>
                <a:solidFill>
                  <a:srgbClr val="4C531E"/>
                </a:solidFill>
                <a:latin typeface="+mj-lt"/>
              </a:defRPr>
            </a:lvl3pPr>
            <a:lvl4pPr>
              <a:defRPr>
                <a:solidFill>
                  <a:srgbClr val="4C531E"/>
                </a:solidFill>
                <a:latin typeface="+mj-lt"/>
              </a:defRPr>
            </a:lvl4pPr>
            <a:lvl5pPr>
              <a:defRPr>
                <a:solidFill>
                  <a:srgbClr val="4C531E"/>
                </a:solidFill>
                <a:latin typeface="+mj-lt"/>
              </a:defRPr>
            </a:lvl5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4868333" cy="4117975"/>
          </a:xfrm>
        </p:spPr>
        <p:txBody>
          <a:bodyPr/>
          <a:lstStyle>
            <a:lvl1pPr>
              <a:defRPr>
                <a:solidFill>
                  <a:srgbClr val="4C531E"/>
                </a:solidFill>
                <a:latin typeface="+mj-lt"/>
              </a:defRPr>
            </a:lvl1pPr>
            <a:lvl2pPr>
              <a:defRPr>
                <a:solidFill>
                  <a:srgbClr val="4C531E"/>
                </a:solidFill>
                <a:latin typeface="+mj-lt"/>
              </a:defRPr>
            </a:lvl2pPr>
            <a:lvl3pPr>
              <a:defRPr>
                <a:solidFill>
                  <a:srgbClr val="4C531E"/>
                </a:solidFill>
                <a:latin typeface="+mj-lt"/>
              </a:defRPr>
            </a:lvl3pPr>
            <a:lvl4pPr>
              <a:defRPr>
                <a:solidFill>
                  <a:srgbClr val="4C531E"/>
                </a:solidFill>
                <a:latin typeface="+mj-lt"/>
              </a:defRPr>
            </a:lvl4pPr>
            <a:lvl5pPr>
              <a:defRPr>
                <a:solidFill>
                  <a:srgbClr val="4C531E"/>
                </a:solidFill>
                <a:latin typeface="+mj-lt"/>
              </a:defRPr>
            </a:lvl5p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a:p>
        </p:txBody>
      </p:sp>
      <p:pic>
        <p:nvPicPr>
          <p:cNvPr id="8" name="Imagen 7"/>
          <p:cNvPicPr>
            <a:picLocks noChangeAspect="1"/>
          </p:cNvPicPr>
          <p:nvPr userDrawn="1"/>
        </p:nvPicPr>
        <p:blipFill rotWithShape="1">
          <a:blip r:embed="rId2" cstate="print">
            <a:extLst>
              <a:ext uri="{28A0092B-C50C-407E-A947-70E740481C1C}">
                <a14:useLocalDpi xmlns:a14="http://schemas.microsoft.com/office/drawing/2010/main" val="0"/>
              </a:ext>
            </a:extLst>
          </a:blip>
          <a:srcRect t="72913" r="92973"/>
          <a:stretch/>
        </p:blipFill>
        <p:spPr>
          <a:xfrm>
            <a:off x="0" y="5000368"/>
            <a:ext cx="856735" cy="1857632"/>
          </a:xfrm>
          <a:prstGeom prst="rect">
            <a:avLst/>
          </a:prstGeom>
        </p:spPr>
      </p:pic>
      <p:pic>
        <p:nvPicPr>
          <p:cNvPr id="9" name="Imagen 8"/>
          <p:cNvPicPr>
            <a:picLocks noChangeAspect="1"/>
          </p:cNvPicPr>
          <p:nvPr userDrawn="1"/>
        </p:nvPicPr>
        <p:blipFill>
          <a:blip r:embed="rId3" cstate="print"/>
          <a:stretch>
            <a:fillRect/>
          </a:stretch>
        </p:blipFill>
        <p:spPr>
          <a:xfrm>
            <a:off x="10429103" y="5617206"/>
            <a:ext cx="1447184" cy="910020"/>
          </a:xfrm>
          <a:prstGeom prst="rect">
            <a:avLst/>
          </a:prstGeom>
        </p:spPr>
      </p:pic>
    </p:spTree>
    <p:extLst>
      <p:ext uri="{BB962C8B-B14F-4D97-AF65-F5344CB8AC3E}">
        <p14:creationId xmlns:p14="http://schemas.microsoft.com/office/powerpoint/2010/main" val="27474805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ítulo 1"/>
          <p:cNvSpPr>
            <a:spLocks noGrp="1"/>
          </p:cNvSpPr>
          <p:nvPr>
            <p:ph type="ctrTitle"/>
          </p:nvPr>
        </p:nvSpPr>
        <p:spPr>
          <a:xfrm>
            <a:off x="1482811" y="1501303"/>
            <a:ext cx="9144000" cy="2387600"/>
          </a:xfrm>
          <a:effectLst>
            <a:glow rad="63500">
              <a:schemeClr val="accent3">
                <a:satMod val="175000"/>
                <a:alpha val="40000"/>
              </a:schemeClr>
            </a:glow>
          </a:effectLst>
        </p:spPr>
        <p:txBody>
          <a:bodyPr anchor="b"/>
          <a:lstStyle>
            <a:lvl1pPr algn="ctr">
              <a:defRPr sz="6000" b="1">
                <a:ln>
                  <a:solidFill>
                    <a:schemeClr val="bg1"/>
                  </a:solidFill>
                </a:ln>
                <a:solidFill>
                  <a:srgbClr val="4C531E"/>
                </a:solidFill>
                <a:effectLst>
                  <a:glow rad="101600">
                    <a:schemeClr val="bg1">
                      <a:alpha val="60000"/>
                    </a:schemeClr>
                  </a:glow>
                  <a:outerShdw blurRad="38100" dist="38100" dir="2700000" algn="tl">
                    <a:srgbClr val="000000">
                      <a:alpha val="43137"/>
                    </a:srgbClr>
                  </a:outerShdw>
                </a:effectLst>
                <a:latin typeface="+mn-lt"/>
              </a:defRPr>
            </a:lvl1pPr>
          </a:lstStyle>
          <a:p>
            <a:r>
              <a:rPr lang="es-ES" dirty="0" smtClean="0"/>
              <a:t>Haga clic para modificar el estilo de título del patrón</a:t>
            </a:r>
            <a:endParaRPr lang="es-CO" dirty="0"/>
          </a:p>
        </p:txBody>
      </p:sp>
      <p:sp>
        <p:nvSpPr>
          <p:cNvPr id="9" name="Subtítulo 2"/>
          <p:cNvSpPr>
            <a:spLocks noGrp="1"/>
          </p:cNvSpPr>
          <p:nvPr>
            <p:ph type="subTitle" idx="1"/>
          </p:nvPr>
        </p:nvSpPr>
        <p:spPr>
          <a:xfrm>
            <a:off x="1482811" y="4046881"/>
            <a:ext cx="9144000" cy="1655762"/>
          </a:xfrm>
          <a:effectLst>
            <a:glow rad="228600">
              <a:schemeClr val="accent5">
                <a:satMod val="175000"/>
                <a:alpha val="40000"/>
              </a:schemeClr>
            </a:glow>
          </a:effectLst>
        </p:spPr>
        <p:txBody>
          <a:bodyPr/>
          <a:lstStyle>
            <a:lvl1pPr marL="0" indent="0" algn="ctr">
              <a:buNone/>
              <a:defRPr sz="2400" b="1">
                <a:solidFill>
                  <a:schemeClr val="bg1"/>
                </a:solidFill>
                <a:effectLst>
                  <a:outerShdw blurRad="38100" dist="38100" dir="2700000" algn="tl">
                    <a:srgbClr val="000000">
                      <a:alpha val="43137"/>
                    </a:srgbClr>
                  </a:outerShdw>
                </a:effectLst>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smtClean="0"/>
              <a:t>Haga clic para editar el estilo de subtítulo del patrón</a:t>
            </a:r>
            <a:endParaRPr lang="es-CO" dirty="0"/>
          </a:p>
        </p:txBody>
      </p:sp>
      <p:sp>
        <p:nvSpPr>
          <p:cNvPr id="5" name="CuadroTexto 4"/>
          <p:cNvSpPr txBox="1"/>
          <p:nvPr userDrawn="1"/>
        </p:nvSpPr>
        <p:spPr>
          <a:xfrm>
            <a:off x="9353550" y="6682016"/>
            <a:ext cx="108585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FO-CO-03 V4</a:t>
            </a:r>
          </a:p>
        </p:txBody>
      </p:sp>
    </p:spTree>
    <p:extLst>
      <p:ext uri="{BB962C8B-B14F-4D97-AF65-F5344CB8AC3E}">
        <p14:creationId xmlns:p14="http://schemas.microsoft.com/office/powerpoint/2010/main" val="1098068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pic>
        <p:nvPicPr>
          <p:cNvPr id="2" name="Imagen 3"/>
          <p:cNvPicPr>
            <a:picLocks noChangeAspect="1"/>
          </p:cNvPicPr>
          <p:nvPr/>
        </p:nvPicPr>
        <p:blipFill>
          <a:blip r:embed="rId2"/>
          <a:stretch>
            <a:fillRect/>
          </a:stretch>
        </p:blipFill>
        <p:spPr>
          <a:xfrm>
            <a:off x="-11239" y="-177320"/>
            <a:ext cx="12214481" cy="7212650"/>
          </a:xfrm>
          <a:prstGeom prst="rect">
            <a:avLst/>
          </a:prstGeom>
          <a:noFill/>
          <a:ln cap="flat">
            <a:noFill/>
          </a:ln>
        </p:spPr>
      </p:pic>
    </p:spTree>
    <p:extLst>
      <p:ext uri="{BB962C8B-B14F-4D97-AF65-F5344CB8AC3E}">
        <p14:creationId xmlns:p14="http://schemas.microsoft.com/office/powerpoint/2010/main" val="473070601"/>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9474473"/>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txBox="1">
            <a:spLocks noGrp="1"/>
          </p:cNvSpPr>
          <p:nvPr>
            <p:ph type="ctrTitle"/>
          </p:nvPr>
        </p:nvSpPr>
        <p:spPr>
          <a:xfrm>
            <a:off x="1524000" y="1122361"/>
            <a:ext cx="9144000" cy="2387598"/>
          </a:xfrm>
          <a:prstGeom prst="rect">
            <a:avLst/>
          </a:prstGeom>
          <a:noFill/>
          <a:ln>
            <a:noFill/>
          </a:ln>
        </p:spPr>
        <p:txBody>
          <a:bodyPr vert="horz" wrap="square" lIns="91440" tIns="45720" rIns="91440" bIns="45720" anchor="b" anchorCtr="1" compatLnSpc="1">
            <a:noAutofit/>
          </a:bodyPr>
          <a:lstStyle>
            <a:lvl1pPr marL="0" marR="0" lvl="0" indent="0" algn="ctr" fontAlgn="auto">
              <a:spcBef>
                <a:spcPts val="0"/>
              </a:spcBef>
              <a:spcAft>
                <a:spcPts val="0"/>
              </a:spcAft>
              <a:tabLst/>
              <a:defRPr lang="es-ES" sz="6000"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Subtítulo 2"/>
          <p:cNvSpPr txBox="1">
            <a:spLocks noGrp="1"/>
          </p:cNvSpPr>
          <p:nvPr>
            <p:ph type="subTitle" idx="1"/>
          </p:nvPr>
        </p:nvSpPr>
        <p:spPr>
          <a:xfrm>
            <a:off x="1524000" y="3602041"/>
            <a:ext cx="9144000" cy="1655758"/>
          </a:xfrm>
          <a:prstGeom prst="rect">
            <a:avLst/>
          </a:prstGeom>
          <a:noFill/>
          <a:ln>
            <a:noFill/>
          </a:ln>
        </p:spPr>
        <p:txBody>
          <a:bodyPr vert="horz" wrap="square" lIns="91440" tIns="45720" rIns="91440" bIns="45720" anchor="t" anchorCtr="1" compatLnSpc="1">
            <a:noAutofit/>
          </a:bodyPr>
          <a:lstStyle>
            <a:lvl1pPr marL="0" marR="0" lvl="0" indent="0" algn="ctr" fontAlgn="auto">
              <a:spcAft>
                <a:spcPts val="0"/>
              </a:spcAft>
              <a:buNone/>
              <a:tabLst/>
              <a:defRPr lang="es-ES" sz="2400" b="0" i="0" u="none" strike="noStrike" cap="none" spc="0" baseline="0">
                <a:solidFill>
                  <a:srgbClr val="000000"/>
                </a:solidFill>
                <a:uFillTx/>
                <a:latin typeface="Calibri"/>
              </a:defRPr>
            </a:lvl1pPr>
          </a:lstStyle>
          <a:p>
            <a:pPr lvl="0"/>
            <a:r>
              <a:rPr lang="es-ES"/>
              <a:t>Haga clic para editar el estilo de subtítulo del patrón</a:t>
            </a:r>
            <a:endParaRPr lang="es-CO"/>
          </a:p>
        </p:txBody>
      </p:sp>
      <p:sp>
        <p:nvSpPr>
          <p:cNvPr id="4" name="Marcador de fecha 3"/>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C664BD16-A25B-4B82-BE96-161CF0A5B547}" type="datetime1">
              <a:rPr lang="es-CO" smtClean="0"/>
              <a:pPr/>
              <a:t>16/12/2020</a:t>
            </a:fld>
            <a:endParaRPr lang="es-CO"/>
          </a:p>
        </p:txBody>
      </p:sp>
      <p:sp>
        <p:nvSpPr>
          <p:cNvPr id="5" name="Marcador de pie de página 4"/>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6" name="Marcador de número de diapositiva 5"/>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CDA9861C-FF29-4F28-BDD7-3C84BA9CB169}" type="slidenum">
              <a:rPr lang="es-CO" smtClean="0"/>
              <a:pPr/>
              <a:t>‹Nº›</a:t>
            </a:fld>
            <a:endParaRPr lang="es-CO"/>
          </a:p>
        </p:txBody>
      </p:sp>
    </p:spTree>
    <p:extLst>
      <p:ext uri="{BB962C8B-B14F-4D97-AF65-F5344CB8AC3E}">
        <p14:creationId xmlns:p14="http://schemas.microsoft.com/office/powerpoint/2010/main" val="380356861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D4479BA9-44D2-40C5-8099-27842EE4CB2A}" type="datetimeFigureOut">
              <a:rPr lang="es-CO" smtClean="0"/>
              <a:t>16/12/2020</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19820711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txBox="1">
            <a:spLocks noGrp="1"/>
          </p:cNvSpPr>
          <p:nvPr>
            <p:ph type="title"/>
          </p:nvPr>
        </p:nvSpPr>
        <p:spPr>
          <a:xfrm>
            <a:off x="838200" y="365130"/>
            <a:ext cx="10515600" cy="1325559"/>
          </a:xfrm>
          <a:prstGeom prst="rect">
            <a:avLst/>
          </a:prstGeom>
          <a:noFill/>
          <a:ln>
            <a:noFill/>
          </a:ln>
        </p:spPr>
        <p:txBody>
          <a:bodyPr vert="horz" wrap="square" lIns="91440" tIns="45720" rIns="91440" bIns="45720" anchor="t" anchorCtr="0" compatLnSpc="1">
            <a:noAutofit/>
          </a:bodyPr>
          <a:lstStyle>
            <a:lvl1pPr marL="0" marR="0" lvl="0" indent="0" fontAlgn="auto">
              <a:spcBef>
                <a:spcPts val="0"/>
              </a:spcBef>
              <a:spcAft>
                <a:spcPts val="0"/>
              </a:spcAft>
              <a:tabLst/>
              <a:defRPr lang="es-ES"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contenido 2"/>
          <p:cNvSpPr txBox="1">
            <a:spLocks noGrp="1"/>
          </p:cNvSpPr>
          <p:nvPr>
            <p:ph idx="1"/>
          </p:nvPr>
        </p:nvSpPr>
        <p:spPr>
          <a:xfrm>
            <a:off x="838200" y="1825627"/>
            <a:ext cx="10515600" cy="4351336"/>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09B60EC3-2725-4655-97E7-91B9882B22DA}" type="datetime1">
              <a:rPr lang="es-CO" smtClean="0"/>
              <a:pPr/>
              <a:t>16/12/2020</a:t>
            </a:fld>
            <a:endParaRPr lang="es-CO"/>
          </a:p>
        </p:txBody>
      </p:sp>
      <p:sp>
        <p:nvSpPr>
          <p:cNvPr id="5" name="Marcador de pie de página 4"/>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6" name="Marcador de número de diapositiva 5"/>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E6DA0306-67EC-4871-8425-BB95E5DE1F98}" type="slidenum">
              <a:rPr lang="es-CO" smtClean="0"/>
              <a:pPr/>
              <a:t>‹Nº›</a:t>
            </a:fld>
            <a:endParaRPr lang="es-CO"/>
          </a:p>
        </p:txBody>
      </p:sp>
    </p:spTree>
    <p:extLst>
      <p:ext uri="{BB962C8B-B14F-4D97-AF65-F5344CB8AC3E}">
        <p14:creationId xmlns:p14="http://schemas.microsoft.com/office/powerpoint/2010/main" val="1896083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txBox="1">
            <a:spLocks noGrp="1"/>
          </p:cNvSpPr>
          <p:nvPr>
            <p:ph type="title"/>
          </p:nvPr>
        </p:nvSpPr>
        <p:spPr>
          <a:xfrm>
            <a:off x="831847" y="1709736"/>
            <a:ext cx="10515600" cy="2852735"/>
          </a:xfrm>
          <a:prstGeom prst="rect">
            <a:avLst/>
          </a:prstGeom>
          <a:noFill/>
          <a:ln>
            <a:noFill/>
          </a:ln>
        </p:spPr>
        <p:txBody>
          <a:bodyPr vert="horz" wrap="square" lIns="91440" tIns="45720" rIns="91440" bIns="45720" anchor="b" anchorCtr="0" compatLnSpc="1">
            <a:noAutofit/>
          </a:bodyPr>
          <a:lstStyle>
            <a:lvl1pPr marL="0" marR="0" lvl="0" indent="0" fontAlgn="auto">
              <a:spcBef>
                <a:spcPts val="0"/>
              </a:spcBef>
              <a:spcAft>
                <a:spcPts val="0"/>
              </a:spcAft>
              <a:tabLst/>
              <a:defRPr lang="es-ES" sz="6000"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texto 2"/>
          <p:cNvSpPr txBox="1">
            <a:spLocks noGrp="1"/>
          </p:cNvSpPr>
          <p:nvPr>
            <p:ph type="body" idx="1"/>
          </p:nvPr>
        </p:nvSpPr>
        <p:spPr>
          <a:xfrm>
            <a:off x="831847" y="4589465"/>
            <a:ext cx="10515600" cy="1500182"/>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s-ES" sz="2400" b="0" i="0" u="none" strike="noStrike" cap="none" spc="0" baseline="0">
                <a:solidFill>
                  <a:srgbClr val="898989"/>
                </a:solidFill>
                <a:uFillTx/>
                <a:latin typeface="Calibri"/>
              </a:defRPr>
            </a:lvl1pPr>
          </a:lstStyle>
          <a:p>
            <a:pPr lvl="0"/>
            <a:r>
              <a:rPr lang="es-ES"/>
              <a:t>Editar el estilo de texto del patrón</a:t>
            </a:r>
          </a:p>
        </p:txBody>
      </p:sp>
      <p:sp>
        <p:nvSpPr>
          <p:cNvPr id="4" name="Marcador de fecha 3"/>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D5F4A122-12FD-4AA8-8A88-A136BFD33DE6}" type="datetime1">
              <a:rPr lang="es-CO" smtClean="0"/>
              <a:pPr/>
              <a:t>16/12/2020</a:t>
            </a:fld>
            <a:endParaRPr lang="es-CO"/>
          </a:p>
        </p:txBody>
      </p:sp>
      <p:sp>
        <p:nvSpPr>
          <p:cNvPr id="5" name="Marcador de pie de página 4"/>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6" name="Marcador de número de diapositiva 5"/>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6E1BF0CE-3B2E-4D98-B778-BC859A6F4182}" type="slidenum">
              <a:rPr lang="es-CO" smtClean="0"/>
              <a:pPr/>
              <a:t>‹Nº›</a:t>
            </a:fld>
            <a:endParaRPr lang="es-CO"/>
          </a:p>
        </p:txBody>
      </p:sp>
    </p:spTree>
    <p:extLst>
      <p:ext uri="{BB962C8B-B14F-4D97-AF65-F5344CB8AC3E}">
        <p14:creationId xmlns:p14="http://schemas.microsoft.com/office/powerpoint/2010/main" val="1449427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txBox="1">
            <a:spLocks noGrp="1"/>
          </p:cNvSpPr>
          <p:nvPr>
            <p:ph type="title"/>
          </p:nvPr>
        </p:nvSpPr>
        <p:spPr>
          <a:xfrm>
            <a:off x="838200" y="365130"/>
            <a:ext cx="10515600" cy="1325559"/>
          </a:xfrm>
          <a:prstGeom prst="rect">
            <a:avLst/>
          </a:prstGeom>
          <a:noFill/>
          <a:ln>
            <a:noFill/>
          </a:ln>
        </p:spPr>
        <p:txBody>
          <a:bodyPr vert="horz" wrap="square" lIns="91440" tIns="45720" rIns="91440" bIns="45720" anchor="t" anchorCtr="0" compatLnSpc="1">
            <a:noAutofit/>
          </a:bodyPr>
          <a:lstStyle>
            <a:lvl1pPr marL="0" marR="0" lvl="0" indent="0" fontAlgn="auto">
              <a:spcBef>
                <a:spcPts val="0"/>
              </a:spcBef>
              <a:spcAft>
                <a:spcPts val="0"/>
              </a:spcAft>
              <a:tabLst/>
              <a:defRPr lang="es-ES"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contenido 2"/>
          <p:cNvSpPr txBox="1">
            <a:spLocks noGrp="1"/>
          </p:cNvSpPr>
          <p:nvPr>
            <p:ph sz="half" idx="1"/>
          </p:nvPr>
        </p:nvSpPr>
        <p:spPr>
          <a:xfrm>
            <a:off x="838201" y="1825627"/>
            <a:ext cx="5156204" cy="4351336"/>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txBox="1">
            <a:spLocks noGrp="1"/>
          </p:cNvSpPr>
          <p:nvPr>
            <p:ph sz="half" idx="2"/>
          </p:nvPr>
        </p:nvSpPr>
        <p:spPr>
          <a:xfrm>
            <a:off x="6197595" y="1825627"/>
            <a:ext cx="5156204" cy="4351336"/>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26975DD0-7456-4144-A58F-B4443432874E}" type="datetime1">
              <a:rPr lang="es-CO" smtClean="0"/>
              <a:pPr/>
              <a:t>16/12/2020</a:t>
            </a:fld>
            <a:endParaRPr lang="es-CO"/>
          </a:p>
        </p:txBody>
      </p:sp>
      <p:sp>
        <p:nvSpPr>
          <p:cNvPr id="6" name="Marcador de pie de página 5"/>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7" name="Marcador de número de diapositiva 6"/>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9F72E6B9-E1EA-4854-BD93-CD7D64B70A0A}" type="slidenum">
              <a:rPr lang="es-CO" smtClean="0"/>
              <a:pPr/>
              <a:t>‹Nº›</a:t>
            </a:fld>
            <a:endParaRPr lang="es-CO"/>
          </a:p>
        </p:txBody>
      </p:sp>
    </p:spTree>
    <p:extLst>
      <p:ext uri="{BB962C8B-B14F-4D97-AF65-F5344CB8AC3E}">
        <p14:creationId xmlns:p14="http://schemas.microsoft.com/office/powerpoint/2010/main" val="8812869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txBox="1">
            <a:spLocks noGrp="1"/>
          </p:cNvSpPr>
          <p:nvPr>
            <p:ph type="title"/>
          </p:nvPr>
        </p:nvSpPr>
        <p:spPr>
          <a:xfrm>
            <a:off x="840321" y="365130"/>
            <a:ext cx="10515600" cy="1325559"/>
          </a:xfrm>
          <a:prstGeom prst="rect">
            <a:avLst/>
          </a:prstGeom>
          <a:noFill/>
          <a:ln>
            <a:noFill/>
          </a:ln>
        </p:spPr>
        <p:txBody>
          <a:bodyPr vert="horz" wrap="square" lIns="91440" tIns="45720" rIns="91440" bIns="45720" anchor="t" anchorCtr="0" compatLnSpc="1">
            <a:noAutofit/>
          </a:bodyPr>
          <a:lstStyle>
            <a:lvl1pPr marL="0" marR="0" lvl="0" indent="0" fontAlgn="auto">
              <a:spcBef>
                <a:spcPts val="0"/>
              </a:spcBef>
              <a:spcAft>
                <a:spcPts val="0"/>
              </a:spcAft>
              <a:tabLst/>
              <a:defRPr lang="es-ES"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texto 2"/>
          <p:cNvSpPr txBox="1">
            <a:spLocks noGrp="1"/>
          </p:cNvSpPr>
          <p:nvPr>
            <p:ph type="body" idx="1"/>
          </p:nvPr>
        </p:nvSpPr>
        <p:spPr>
          <a:xfrm>
            <a:off x="840321" y="1681160"/>
            <a:ext cx="5158312" cy="823910"/>
          </a:xfrm>
          <a:prstGeom prst="rect">
            <a:avLst/>
          </a:prstGeom>
          <a:noFill/>
          <a:ln>
            <a:noFill/>
          </a:ln>
        </p:spPr>
        <p:txBody>
          <a:bodyPr vert="horz" wrap="square" lIns="91440" tIns="45720" rIns="91440" bIns="45720" anchor="b" anchorCtr="0" compatLnSpc="1">
            <a:noAutofit/>
          </a:bodyPr>
          <a:lstStyle>
            <a:lvl1pPr marL="0" marR="0" lvl="0" indent="0" fontAlgn="auto">
              <a:spcAft>
                <a:spcPts val="0"/>
              </a:spcAft>
              <a:buNone/>
              <a:tabLst/>
              <a:defRPr lang="es-ES" sz="2400" b="1" i="0" u="none" strike="noStrike" cap="none" spc="0" baseline="0">
                <a:solidFill>
                  <a:srgbClr val="000000"/>
                </a:solidFill>
                <a:uFillTx/>
                <a:latin typeface="Calibri"/>
              </a:defRPr>
            </a:lvl1pPr>
          </a:lstStyle>
          <a:p>
            <a:pPr lvl="0"/>
            <a:r>
              <a:rPr lang="es-ES"/>
              <a:t>Editar el estilo de texto del patrón</a:t>
            </a:r>
          </a:p>
        </p:txBody>
      </p:sp>
      <p:sp>
        <p:nvSpPr>
          <p:cNvPr id="4" name="Marcador de contenido 3"/>
          <p:cNvSpPr txBox="1">
            <a:spLocks noGrp="1"/>
          </p:cNvSpPr>
          <p:nvPr>
            <p:ph sz="half" idx="2"/>
          </p:nvPr>
        </p:nvSpPr>
        <p:spPr>
          <a:xfrm>
            <a:off x="840321" y="2505072"/>
            <a:ext cx="5158312" cy="3684583"/>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txBox="1">
            <a:spLocks noGrp="1"/>
          </p:cNvSpPr>
          <p:nvPr>
            <p:ph type="body" sz="quarter" idx="3"/>
          </p:nvPr>
        </p:nvSpPr>
        <p:spPr>
          <a:xfrm>
            <a:off x="6172200" y="1681160"/>
            <a:ext cx="5183721" cy="823910"/>
          </a:xfrm>
          <a:prstGeom prst="rect">
            <a:avLst/>
          </a:prstGeom>
          <a:noFill/>
          <a:ln>
            <a:noFill/>
          </a:ln>
        </p:spPr>
        <p:txBody>
          <a:bodyPr vert="horz" wrap="square" lIns="91440" tIns="45720" rIns="91440" bIns="45720" anchor="b" anchorCtr="0" compatLnSpc="1">
            <a:noAutofit/>
          </a:bodyPr>
          <a:lstStyle>
            <a:lvl1pPr marL="0" marR="0" lvl="0" indent="0" fontAlgn="auto">
              <a:spcAft>
                <a:spcPts val="0"/>
              </a:spcAft>
              <a:buNone/>
              <a:tabLst/>
              <a:defRPr lang="es-ES" sz="2400" b="1" i="0" u="none" strike="noStrike" cap="none" spc="0" baseline="0">
                <a:solidFill>
                  <a:srgbClr val="000000"/>
                </a:solidFill>
                <a:uFillTx/>
                <a:latin typeface="Calibri"/>
              </a:defRPr>
            </a:lvl1pPr>
          </a:lstStyle>
          <a:p>
            <a:pPr lvl="0"/>
            <a:r>
              <a:rPr lang="es-ES"/>
              <a:t>Editar el estilo de texto del patrón</a:t>
            </a:r>
          </a:p>
        </p:txBody>
      </p:sp>
      <p:sp>
        <p:nvSpPr>
          <p:cNvPr id="6" name="Marcador de contenido 5"/>
          <p:cNvSpPr txBox="1">
            <a:spLocks noGrp="1"/>
          </p:cNvSpPr>
          <p:nvPr>
            <p:ph sz="quarter" idx="4"/>
          </p:nvPr>
        </p:nvSpPr>
        <p:spPr>
          <a:xfrm>
            <a:off x="6172200" y="2505072"/>
            <a:ext cx="5183721" cy="3684583"/>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E3A115D0-5ADE-405F-BE61-55D92A190CDC}" type="datetime1">
              <a:rPr lang="es-CO" smtClean="0"/>
              <a:pPr/>
              <a:t>16/12/2020</a:t>
            </a:fld>
            <a:endParaRPr lang="es-CO"/>
          </a:p>
        </p:txBody>
      </p:sp>
      <p:sp>
        <p:nvSpPr>
          <p:cNvPr id="8" name="Marcador de pie de página 7"/>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9" name="Marcador de número de diapositiva 8"/>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2ADC21DE-5754-4BCC-A017-2189D39312B8}" type="slidenum">
              <a:rPr lang="es-CO" smtClean="0"/>
              <a:pPr/>
              <a:t>‹Nº›</a:t>
            </a:fld>
            <a:endParaRPr lang="es-CO"/>
          </a:p>
        </p:txBody>
      </p:sp>
    </p:spTree>
    <p:extLst>
      <p:ext uri="{BB962C8B-B14F-4D97-AF65-F5344CB8AC3E}">
        <p14:creationId xmlns:p14="http://schemas.microsoft.com/office/powerpoint/2010/main" val="2473190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txBox="1">
            <a:spLocks noGrp="1"/>
          </p:cNvSpPr>
          <p:nvPr>
            <p:ph type="title"/>
          </p:nvPr>
        </p:nvSpPr>
        <p:spPr>
          <a:xfrm>
            <a:off x="838200" y="365130"/>
            <a:ext cx="10515600" cy="1325559"/>
          </a:xfrm>
          <a:prstGeom prst="rect">
            <a:avLst/>
          </a:prstGeom>
          <a:noFill/>
          <a:ln>
            <a:noFill/>
          </a:ln>
        </p:spPr>
        <p:txBody>
          <a:bodyPr vert="horz" wrap="square" lIns="91440" tIns="45720" rIns="91440" bIns="45720" anchor="t" anchorCtr="0" compatLnSpc="1">
            <a:noAutofit/>
          </a:bodyPr>
          <a:lstStyle>
            <a:lvl1pPr marL="0" marR="0" lvl="0" indent="0" fontAlgn="auto">
              <a:spcBef>
                <a:spcPts val="0"/>
              </a:spcBef>
              <a:spcAft>
                <a:spcPts val="0"/>
              </a:spcAft>
              <a:tabLst/>
              <a:defRPr lang="es-ES"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fecha 2"/>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4AC60269-F071-4DAE-BD39-A07052B4F5E9}" type="datetime1">
              <a:rPr lang="es-CO" smtClean="0"/>
              <a:pPr/>
              <a:t>16/12/2020</a:t>
            </a:fld>
            <a:endParaRPr lang="es-CO"/>
          </a:p>
        </p:txBody>
      </p:sp>
      <p:sp>
        <p:nvSpPr>
          <p:cNvPr id="4" name="Marcador de pie de página 3"/>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5" name="Marcador de número de diapositiva 4"/>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F7BE63C5-AB8D-406E-AE45-FE4CEBB6612D}" type="slidenum">
              <a:rPr lang="es-CO" smtClean="0"/>
              <a:pPr/>
              <a:t>‹Nº›</a:t>
            </a:fld>
            <a:endParaRPr lang="es-CO"/>
          </a:p>
        </p:txBody>
      </p:sp>
    </p:spTree>
    <p:extLst>
      <p:ext uri="{BB962C8B-B14F-4D97-AF65-F5344CB8AC3E}">
        <p14:creationId xmlns:p14="http://schemas.microsoft.com/office/powerpoint/2010/main" val="41687396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94C125AF-066C-495A-8434-D6894FD7C4B4}" type="datetime1">
              <a:rPr lang="es-CO" smtClean="0"/>
              <a:pPr/>
              <a:t>16/12/2020</a:t>
            </a:fld>
            <a:endParaRPr lang="es-CO"/>
          </a:p>
        </p:txBody>
      </p:sp>
      <p:sp>
        <p:nvSpPr>
          <p:cNvPr id="3" name="Marcador de pie de página 2"/>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4" name="Marcador de número de diapositiva 3"/>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66B17831-93D9-4A8D-970B-8E8FCC8C8510}" type="slidenum">
              <a:rPr lang="es-CO" smtClean="0"/>
              <a:pPr/>
              <a:t>‹Nº›</a:t>
            </a:fld>
            <a:endParaRPr lang="es-CO"/>
          </a:p>
        </p:txBody>
      </p:sp>
    </p:spTree>
    <p:extLst>
      <p:ext uri="{BB962C8B-B14F-4D97-AF65-F5344CB8AC3E}">
        <p14:creationId xmlns:p14="http://schemas.microsoft.com/office/powerpoint/2010/main" val="42746158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txBox="1">
            <a:spLocks noGrp="1"/>
          </p:cNvSpPr>
          <p:nvPr>
            <p:ph type="title"/>
          </p:nvPr>
        </p:nvSpPr>
        <p:spPr>
          <a:xfrm>
            <a:off x="840321" y="457200"/>
            <a:ext cx="3932760" cy="1600200"/>
          </a:xfrm>
          <a:prstGeom prst="rect">
            <a:avLst/>
          </a:prstGeom>
          <a:noFill/>
          <a:ln>
            <a:noFill/>
          </a:ln>
        </p:spPr>
        <p:txBody>
          <a:bodyPr vert="horz" wrap="square" lIns="91440" tIns="45720" rIns="91440" bIns="45720" anchor="b" anchorCtr="0" compatLnSpc="1">
            <a:noAutofit/>
          </a:bodyPr>
          <a:lstStyle>
            <a:lvl1pPr marL="0" marR="0" lvl="0" indent="0" fontAlgn="auto">
              <a:spcBef>
                <a:spcPts val="0"/>
              </a:spcBef>
              <a:spcAft>
                <a:spcPts val="0"/>
              </a:spcAft>
              <a:tabLst/>
              <a:defRPr lang="es-ES" sz="3200"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contenido 2"/>
          <p:cNvSpPr txBox="1">
            <a:spLocks noGrp="1"/>
          </p:cNvSpPr>
          <p:nvPr>
            <p:ph idx="1"/>
          </p:nvPr>
        </p:nvSpPr>
        <p:spPr>
          <a:xfrm>
            <a:off x="5183722" y="987424"/>
            <a:ext cx="6172199" cy="4873623"/>
          </a:xfrm>
          <a:prstGeom prst="rect">
            <a:avLst/>
          </a:prstGeom>
          <a:noFill/>
          <a:ln>
            <a:noFill/>
          </a:ln>
        </p:spPr>
        <p:txBody>
          <a:bodyPr vert="horz" wrap="square" lIns="91440" tIns="45720" rIns="91440" bIns="45720" anchor="t" anchorCtr="0" compatLnSpc="1">
            <a:noAutofit/>
          </a:bodyPr>
          <a:lstStyle>
            <a:lvl1pPr marR="0" lvl="0" fontAlgn="auto">
              <a:spcAft>
                <a:spcPts val="0"/>
              </a:spcAft>
              <a:buSzPct val="100000"/>
              <a:buFont typeface="Arial" pitchFamily="34"/>
              <a:tabLst/>
              <a:defRPr lang="es-ES" sz="3200"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sz="2800"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sz="2400"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sz="2000"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sz="2000"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txBox="1">
            <a:spLocks noGrp="1"/>
          </p:cNvSpPr>
          <p:nvPr>
            <p:ph type="body" sz="half" idx="2"/>
          </p:nvPr>
        </p:nvSpPr>
        <p:spPr>
          <a:xfrm>
            <a:off x="840321" y="2057400"/>
            <a:ext cx="3932760" cy="3811584"/>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s-ES" sz="1600" b="0" i="0" u="none" strike="noStrike" cap="none" spc="0" baseline="0">
                <a:solidFill>
                  <a:srgbClr val="000000"/>
                </a:solidFill>
                <a:uFillTx/>
                <a:latin typeface="Calibri"/>
              </a:defRPr>
            </a:lvl1pPr>
          </a:lstStyle>
          <a:p>
            <a:pPr lvl="0"/>
            <a:r>
              <a:rPr lang="es-ES"/>
              <a:t>Editar el estilo de texto del patrón</a:t>
            </a:r>
          </a:p>
        </p:txBody>
      </p:sp>
      <p:sp>
        <p:nvSpPr>
          <p:cNvPr id="5" name="Marcador de fecha 4"/>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92FFA5B8-B442-4E2C-8CB5-81D9E39C36A2}" type="datetime1">
              <a:rPr lang="es-CO" smtClean="0"/>
              <a:pPr/>
              <a:t>16/12/2020</a:t>
            </a:fld>
            <a:endParaRPr lang="es-CO"/>
          </a:p>
        </p:txBody>
      </p:sp>
      <p:sp>
        <p:nvSpPr>
          <p:cNvPr id="6" name="Marcador de pie de página 5"/>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7" name="Marcador de número de diapositiva 6"/>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DCA41EB1-0E7D-4E5B-8995-0A1ABD716D4B}" type="slidenum">
              <a:rPr lang="es-CO" smtClean="0"/>
              <a:pPr/>
              <a:t>‹Nº›</a:t>
            </a:fld>
            <a:endParaRPr lang="es-CO"/>
          </a:p>
        </p:txBody>
      </p:sp>
    </p:spTree>
    <p:extLst>
      <p:ext uri="{BB962C8B-B14F-4D97-AF65-F5344CB8AC3E}">
        <p14:creationId xmlns:p14="http://schemas.microsoft.com/office/powerpoint/2010/main" val="16268334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txBox="1">
            <a:spLocks noGrp="1"/>
          </p:cNvSpPr>
          <p:nvPr>
            <p:ph type="title"/>
          </p:nvPr>
        </p:nvSpPr>
        <p:spPr>
          <a:xfrm>
            <a:off x="840321" y="457200"/>
            <a:ext cx="3932760" cy="1600200"/>
          </a:xfrm>
          <a:prstGeom prst="rect">
            <a:avLst/>
          </a:prstGeom>
          <a:noFill/>
          <a:ln>
            <a:noFill/>
          </a:ln>
        </p:spPr>
        <p:txBody>
          <a:bodyPr vert="horz" wrap="square" lIns="91440" tIns="45720" rIns="91440" bIns="45720" anchor="b" anchorCtr="0" compatLnSpc="1">
            <a:noAutofit/>
          </a:bodyPr>
          <a:lstStyle>
            <a:lvl1pPr marL="0" marR="0" lvl="0" indent="0" fontAlgn="auto">
              <a:spcBef>
                <a:spcPts val="0"/>
              </a:spcBef>
              <a:spcAft>
                <a:spcPts val="0"/>
              </a:spcAft>
              <a:tabLst/>
              <a:defRPr lang="es-ES" sz="3200"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posición de imagen 2"/>
          <p:cNvSpPr txBox="1">
            <a:spLocks noGrp="1"/>
          </p:cNvSpPr>
          <p:nvPr>
            <p:ph type="pic" idx="1"/>
          </p:nvPr>
        </p:nvSpPr>
        <p:spPr>
          <a:xfrm>
            <a:off x="5183722" y="987424"/>
            <a:ext cx="6172199" cy="4873623"/>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s-CO" sz="3200" b="0" i="0" u="none" strike="noStrike" cap="none" spc="0" baseline="0">
                <a:solidFill>
                  <a:srgbClr val="000000"/>
                </a:solidFill>
                <a:uFillTx/>
                <a:latin typeface="Calibri"/>
              </a:defRPr>
            </a:lvl1pPr>
          </a:lstStyle>
          <a:p>
            <a:pPr lvl="0"/>
            <a:endParaRPr lang="es-CO"/>
          </a:p>
        </p:txBody>
      </p:sp>
      <p:sp>
        <p:nvSpPr>
          <p:cNvPr id="4" name="Marcador de texto 3"/>
          <p:cNvSpPr txBox="1">
            <a:spLocks noGrp="1"/>
          </p:cNvSpPr>
          <p:nvPr>
            <p:ph type="body" sz="half" idx="2"/>
          </p:nvPr>
        </p:nvSpPr>
        <p:spPr>
          <a:xfrm>
            <a:off x="840321" y="2057400"/>
            <a:ext cx="3932760" cy="3811584"/>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s-ES" sz="1600" b="0" i="0" u="none" strike="noStrike" cap="none" spc="0" baseline="0">
                <a:solidFill>
                  <a:srgbClr val="000000"/>
                </a:solidFill>
                <a:uFillTx/>
                <a:latin typeface="Calibri"/>
              </a:defRPr>
            </a:lvl1pPr>
          </a:lstStyle>
          <a:p>
            <a:pPr lvl="0"/>
            <a:r>
              <a:rPr lang="es-ES"/>
              <a:t>Editar el estilo de texto del patrón</a:t>
            </a:r>
          </a:p>
        </p:txBody>
      </p:sp>
      <p:sp>
        <p:nvSpPr>
          <p:cNvPr id="5" name="Marcador de fecha 4"/>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188565EE-C078-469D-963F-1EDB373BAB32}" type="datetime1">
              <a:rPr lang="es-CO" smtClean="0"/>
              <a:pPr/>
              <a:t>16/12/2020</a:t>
            </a:fld>
            <a:endParaRPr lang="es-CO"/>
          </a:p>
        </p:txBody>
      </p:sp>
      <p:sp>
        <p:nvSpPr>
          <p:cNvPr id="6" name="Marcador de pie de página 5"/>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7" name="Marcador de número de diapositiva 6"/>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EF92A59F-7CE7-43AB-9B38-F9509E781FA9}" type="slidenum">
              <a:rPr lang="es-CO" smtClean="0"/>
              <a:pPr/>
              <a:t>‹Nº›</a:t>
            </a:fld>
            <a:endParaRPr lang="es-CO"/>
          </a:p>
        </p:txBody>
      </p:sp>
    </p:spTree>
    <p:extLst>
      <p:ext uri="{BB962C8B-B14F-4D97-AF65-F5344CB8AC3E}">
        <p14:creationId xmlns:p14="http://schemas.microsoft.com/office/powerpoint/2010/main" val="26902164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txBox="1">
            <a:spLocks noGrp="1"/>
          </p:cNvSpPr>
          <p:nvPr>
            <p:ph type="title"/>
          </p:nvPr>
        </p:nvSpPr>
        <p:spPr>
          <a:xfrm>
            <a:off x="838200" y="365130"/>
            <a:ext cx="10515600" cy="1325559"/>
          </a:xfrm>
          <a:prstGeom prst="rect">
            <a:avLst/>
          </a:prstGeom>
          <a:noFill/>
          <a:ln>
            <a:noFill/>
          </a:ln>
        </p:spPr>
        <p:txBody>
          <a:bodyPr vert="horz" wrap="square" lIns="91440" tIns="45720" rIns="91440" bIns="45720" anchor="t" anchorCtr="0" compatLnSpc="1">
            <a:noAutofit/>
          </a:bodyPr>
          <a:lstStyle>
            <a:lvl1pPr marL="0" marR="0" lvl="0" indent="0" fontAlgn="auto">
              <a:spcBef>
                <a:spcPts val="0"/>
              </a:spcBef>
              <a:spcAft>
                <a:spcPts val="0"/>
              </a:spcAft>
              <a:tabLst/>
              <a:defRPr lang="es-ES"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texto vertical 2"/>
          <p:cNvSpPr txBox="1">
            <a:spLocks noGrp="1"/>
          </p:cNvSpPr>
          <p:nvPr>
            <p:ph type="body" orient="vert" idx="1"/>
          </p:nvPr>
        </p:nvSpPr>
        <p:spPr>
          <a:xfrm>
            <a:off x="838200" y="1825627"/>
            <a:ext cx="10515600" cy="4351336"/>
          </a:xfrm>
          <a:prstGeom prst="rect">
            <a:avLst/>
          </a:prstGeom>
          <a:noFill/>
          <a:ln>
            <a:noFill/>
          </a:ln>
        </p:spPr>
        <p:txBody>
          <a:bodyPr vert="eaVert"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A2A1B7F9-35F3-498C-8593-EF9CA030E8CB}" type="datetime1">
              <a:rPr lang="es-CO" smtClean="0"/>
              <a:pPr/>
              <a:t>16/12/2020</a:t>
            </a:fld>
            <a:endParaRPr lang="es-CO"/>
          </a:p>
        </p:txBody>
      </p:sp>
      <p:sp>
        <p:nvSpPr>
          <p:cNvPr id="5" name="Marcador de pie de página 4"/>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6" name="Marcador de número de diapositiva 5"/>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45CECC69-B16D-4C13-9C33-56C2CAA9F5F5}" type="slidenum">
              <a:rPr lang="es-CO" smtClean="0"/>
              <a:pPr/>
              <a:t>‹Nº›</a:t>
            </a:fld>
            <a:endParaRPr lang="es-CO"/>
          </a:p>
        </p:txBody>
      </p:sp>
    </p:spTree>
    <p:extLst>
      <p:ext uri="{BB962C8B-B14F-4D97-AF65-F5344CB8AC3E}">
        <p14:creationId xmlns:p14="http://schemas.microsoft.com/office/powerpoint/2010/main" val="40014395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txBox="1">
            <a:spLocks noGrp="1"/>
          </p:cNvSpPr>
          <p:nvPr>
            <p:ph type="title" orient="vert"/>
          </p:nvPr>
        </p:nvSpPr>
        <p:spPr>
          <a:xfrm>
            <a:off x="8724900" y="365129"/>
            <a:ext cx="2628899" cy="5811834"/>
          </a:xfrm>
          <a:prstGeom prst="rect">
            <a:avLst/>
          </a:prstGeom>
          <a:noFill/>
          <a:ln>
            <a:noFill/>
          </a:ln>
        </p:spPr>
        <p:txBody>
          <a:bodyPr vert="eaVert" wrap="square" lIns="91440" tIns="45720" rIns="91440" bIns="45720" anchor="t" anchorCtr="0" compatLnSpc="1">
            <a:noAutofit/>
          </a:bodyPr>
          <a:lstStyle>
            <a:lvl1pPr marL="0" marR="0" lvl="0" indent="0" fontAlgn="auto">
              <a:spcBef>
                <a:spcPts val="0"/>
              </a:spcBef>
              <a:spcAft>
                <a:spcPts val="0"/>
              </a:spcAft>
              <a:tabLst/>
              <a:defRPr lang="es-ES" b="0" i="0" u="none" strike="noStrike" cap="none" spc="0" baseline="0">
                <a:solidFill>
                  <a:srgbClr val="000000"/>
                </a:solidFill>
                <a:uFillTx/>
                <a:latin typeface="Calibri Light"/>
              </a:defRPr>
            </a:lvl1pPr>
          </a:lstStyle>
          <a:p>
            <a:pPr lvl="0"/>
            <a:r>
              <a:rPr lang="es-ES"/>
              <a:t>Haga clic para modificar el estilo de título del patrón</a:t>
            </a:r>
            <a:endParaRPr lang="es-CO"/>
          </a:p>
        </p:txBody>
      </p:sp>
      <p:sp>
        <p:nvSpPr>
          <p:cNvPr id="3" name="Marcador de texto vertical 2"/>
          <p:cNvSpPr txBox="1">
            <a:spLocks noGrp="1"/>
          </p:cNvSpPr>
          <p:nvPr>
            <p:ph type="body" orient="vert" idx="1"/>
          </p:nvPr>
        </p:nvSpPr>
        <p:spPr>
          <a:xfrm>
            <a:off x="838201" y="365129"/>
            <a:ext cx="7683495" cy="5811834"/>
          </a:xfrm>
          <a:prstGeom prst="rect">
            <a:avLst/>
          </a:prstGeom>
          <a:noFill/>
          <a:ln>
            <a:noFill/>
          </a:ln>
        </p:spPr>
        <p:txBody>
          <a:bodyPr vert="eaVert" wrap="square" lIns="91440" tIns="45720" rIns="91440" bIns="45720" anchor="t" anchorCtr="0" compatLnSpc="1">
            <a:noAutofit/>
          </a:bodyPr>
          <a:lstStyle>
            <a:lvl1pPr marR="0" lvl="0" fontAlgn="auto">
              <a:spcAft>
                <a:spcPts val="0"/>
              </a:spcAft>
              <a:buSzPct val="100000"/>
              <a:buFont typeface="Arial" pitchFamily="34"/>
              <a:tabLst/>
              <a:defRPr lang="es-ES" b="0" i="0" u="none" strike="noStrike" cap="none" spc="0" baseline="0">
                <a:solidFill>
                  <a:srgbClr val="000000"/>
                </a:solidFill>
                <a:uFillTx/>
                <a:latin typeface="Calibri"/>
              </a:defRPr>
            </a:lvl1pPr>
            <a:lvl2pPr marR="0" lvl="1" fontAlgn="auto">
              <a:spcAft>
                <a:spcPts val="0"/>
              </a:spcAft>
              <a:buSzPct val="100000"/>
              <a:buFont typeface="Arial" pitchFamily="34"/>
              <a:tabLst/>
              <a:defRPr lang="es-ES" b="0" i="0" u="none" strike="noStrike" cap="none" spc="0" baseline="0">
                <a:solidFill>
                  <a:srgbClr val="000000"/>
                </a:solidFill>
                <a:uFillTx/>
                <a:latin typeface="Calibri"/>
              </a:defRPr>
            </a:lvl2pPr>
            <a:lvl3pPr marR="0" lvl="2" fontAlgn="auto">
              <a:spcAft>
                <a:spcPts val="0"/>
              </a:spcAft>
              <a:buSzPct val="100000"/>
              <a:buFont typeface="Arial" pitchFamily="34"/>
              <a:tabLst/>
              <a:defRPr lang="es-ES" b="0" i="0" u="none" strike="noStrike" cap="none" spc="0" baseline="0">
                <a:solidFill>
                  <a:srgbClr val="000000"/>
                </a:solidFill>
                <a:uFillTx/>
                <a:latin typeface="Calibri"/>
              </a:defRPr>
            </a:lvl3pPr>
            <a:lvl4pPr marR="0" lvl="3" fontAlgn="auto">
              <a:spcAft>
                <a:spcPts val="0"/>
              </a:spcAft>
              <a:buSzPct val="100000"/>
              <a:buFont typeface="Arial" pitchFamily="34"/>
              <a:tabLst/>
              <a:defRPr lang="es-ES" b="0" i="0" u="none" strike="noStrike" cap="none" spc="0" baseline="0">
                <a:solidFill>
                  <a:srgbClr val="000000"/>
                </a:solidFill>
                <a:uFillTx/>
                <a:latin typeface="Calibri"/>
              </a:defRPr>
            </a:lvl4pPr>
            <a:lvl5pPr marR="0" lvl="4" fontAlgn="auto">
              <a:spcAft>
                <a:spcPts val="0"/>
              </a:spcAft>
              <a:buSzPct val="100000"/>
              <a:buFont typeface="Arial" pitchFamily="34"/>
              <a:tabLst/>
              <a:defRPr lang="es-ES" b="0" i="0" u="none" strike="noStrike" cap="none" spc="0" baseline="0">
                <a:solidFill>
                  <a:srgbClr val="000000"/>
                </a:solidFill>
                <a:uFillTx/>
                <a:latin typeface="Calibri"/>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txBox="1">
            <a:spLocks noGrp="1"/>
          </p:cNvSpPr>
          <p:nvPr>
            <p:ph type="dt" sz="quarter" idx="7"/>
          </p:nvPr>
        </p:nvSpPr>
        <p:spPr>
          <a:xfrm>
            <a:off x="838200"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4630C537-D38F-4AC5-A04B-7ECACD7F1DF0}" type="datetime1">
              <a:rPr lang="es-CO" smtClean="0"/>
              <a:pPr/>
              <a:t>16/12/2020</a:t>
            </a:fld>
            <a:endParaRPr lang="es-CO"/>
          </a:p>
        </p:txBody>
      </p:sp>
      <p:sp>
        <p:nvSpPr>
          <p:cNvPr id="5" name="Marcador de pie de página 4"/>
          <p:cNvSpPr txBox="1">
            <a:spLocks noGrp="1"/>
          </p:cNvSpPr>
          <p:nvPr>
            <p:ph type="ftr" sz="quarter" idx="9"/>
          </p:nvPr>
        </p:nvSpPr>
        <p:spPr>
          <a:xfrm>
            <a:off x="4038599" y="6356352"/>
            <a:ext cx="4114799"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endParaRPr lang="es-CO"/>
          </a:p>
        </p:txBody>
      </p:sp>
      <p:sp>
        <p:nvSpPr>
          <p:cNvPr id="6" name="Marcador de número de diapositiva 5"/>
          <p:cNvSpPr txBox="1">
            <a:spLocks noGrp="1"/>
          </p:cNvSpPr>
          <p:nvPr>
            <p:ph type="sldNum" sz="quarter" idx="8"/>
          </p:nvPr>
        </p:nvSpPr>
        <p:spPr>
          <a:xfrm>
            <a:off x="8610599" y="6356352"/>
            <a:ext cx="2743200" cy="365129"/>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es-CO" sz="1800" b="0" i="0" u="none" strike="noStrike" kern="1200" cap="none" spc="0" baseline="0">
                <a:solidFill>
                  <a:srgbClr val="000000"/>
                </a:solidFill>
                <a:uFillTx/>
                <a:latin typeface="Calibri"/>
              </a:defRPr>
            </a:lvl1pPr>
          </a:lstStyle>
          <a:p>
            <a:fld id="{3F1D7C85-C0AE-4A20-8BE3-3AF453BCF1F5}" type="slidenum">
              <a:rPr lang="es-CO" smtClean="0"/>
              <a:pPr/>
              <a:t>‹Nº›</a:t>
            </a:fld>
            <a:endParaRPr lang="es-CO"/>
          </a:p>
        </p:txBody>
      </p:sp>
    </p:spTree>
    <p:extLst>
      <p:ext uri="{BB962C8B-B14F-4D97-AF65-F5344CB8AC3E}">
        <p14:creationId xmlns:p14="http://schemas.microsoft.com/office/powerpoint/2010/main" val="4085167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D4479BA9-44D2-40C5-8099-27842EE4CB2A}" type="datetimeFigureOut">
              <a:rPr lang="es-CO" smtClean="0"/>
              <a:t>16/12/2020</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5675902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44082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6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D4479BA9-44D2-40C5-8099-27842EE4CB2A}" type="datetimeFigureOut">
              <a:rPr lang="es-CO" smtClean="0"/>
              <a:t>16/12/2020</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2473847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D4479BA9-44D2-40C5-8099-27842EE4CB2A}" type="datetimeFigureOut">
              <a:rPr lang="es-CO" smtClean="0"/>
              <a:t>16/12/2020</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1203441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D4479BA9-44D2-40C5-8099-27842EE4CB2A}" type="datetimeFigureOut">
              <a:rPr lang="es-CO" smtClean="0"/>
              <a:t>16/12/2020</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1178082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4479BA9-44D2-40C5-8099-27842EE4CB2A}" type="datetimeFigureOut">
              <a:rPr lang="es-CO" smtClean="0"/>
              <a:t>16/12/2020</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18657745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D4479BA9-44D2-40C5-8099-27842EE4CB2A}" type="datetimeFigureOut">
              <a:rPr lang="es-CO" smtClean="0"/>
              <a:t>16/12/2020</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948135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D4479BA9-44D2-40C5-8099-27842EE4CB2A}" type="datetimeFigureOut">
              <a:rPr lang="es-CO" smtClean="0"/>
              <a:t>16/12/2020</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2BF1021A-0689-49A7-A3E2-CC71E7134BFA}" type="slidenum">
              <a:rPr lang="es-CO" smtClean="0"/>
              <a:t>‹Nº›</a:t>
            </a:fld>
            <a:endParaRPr lang="es-CO"/>
          </a:p>
        </p:txBody>
      </p:sp>
    </p:spTree>
    <p:extLst>
      <p:ext uri="{BB962C8B-B14F-4D97-AF65-F5344CB8AC3E}">
        <p14:creationId xmlns:p14="http://schemas.microsoft.com/office/powerpoint/2010/main" val="3418678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7.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9.jp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4"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79BA9-44D2-40C5-8099-27842EE4CB2A}" type="datetimeFigureOut">
              <a:rPr lang="es-CO" smtClean="0"/>
              <a:t>16/12/2020</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F1021A-0689-49A7-A3E2-CC71E7134BFA}" type="slidenum">
              <a:rPr lang="es-CO" smtClean="0"/>
              <a:t>‹Nº›</a:t>
            </a:fld>
            <a:endParaRPr lang="es-CO"/>
          </a:p>
        </p:txBody>
      </p:sp>
    </p:spTree>
    <p:extLst>
      <p:ext uri="{BB962C8B-B14F-4D97-AF65-F5344CB8AC3E}">
        <p14:creationId xmlns:p14="http://schemas.microsoft.com/office/powerpoint/2010/main" val="34132816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rotWithShape="1">
          <a:blip r:embed="rId7" cstate="print">
            <a:extLst>
              <a:ext uri="{28A0092B-C50C-407E-A947-70E740481C1C}">
                <a14:useLocalDpi xmlns:a14="http://schemas.microsoft.com/office/drawing/2010/main" val="0"/>
              </a:ext>
            </a:extLst>
          </a:blip>
          <a:srcRect l="77905"/>
          <a:stretch/>
        </p:blipFill>
        <p:spPr>
          <a:xfrm>
            <a:off x="9498226" y="0"/>
            <a:ext cx="2693773" cy="6858000"/>
          </a:xfrm>
          <a:prstGeom prst="rect">
            <a:avLst/>
          </a:prstGeom>
        </p:spPr>
      </p:pic>
      <p:sp>
        <p:nvSpPr>
          <p:cNvPr id="2" name="Marcador de título 1"/>
          <p:cNvSpPr>
            <a:spLocks noGrp="1"/>
          </p:cNvSpPr>
          <p:nvPr>
            <p:ph type="title"/>
          </p:nvPr>
        </p:nvSpPr>
        <p:spPr>
          <a:xfrm>
            <a:off x="838200" y="365125"/>
            <a:ext cx="9897533" cy="1325563"/>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CO" dirty="0"/>
          </a:p>
        </p:txBody>
      </p:sp>
      <p:sp>
        <p:nvSpPr>
          <p:cNvPr id="3" name="Marcador de texto 2"/>
          <p:cNvSpPr>
            <a:spLocks noGrp="1"/>
          </p:cNvSpPr>
          <p:nvPr>
            <p:ph type="body" idx="1"/>
          </p:nvPr>
        </p:nvSpPr>
        <p:spPr>
          <a:xfrm>
            <a:off x="838200" y="1825625"/>
            <a:ext cx="10380133" cy="4351338"/>
          </a:xfrm>
          <a:prstGeom prst="rect">
            <a:avLst/>
          </a:prstGeom>
        </p:spPr>
        <p:txBody>
          <a:bodyPr vert="horz" lIns="91440" tIns="45720" rIns="91440" bIns="45720" rtlCol="0">
            <a:normAutofit/>
          </a:bodyPr>
          <a:lstStyle/>
          <a:p>
            <a:pPr lvl="0"/>
            <a:r>
              <a:rPr lang="es-ES" dirty="0" smtClean="0"/>
              <a:t>Editar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CO" dirty="0"/>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1A7B43C-F43F-4027-9C7A-133BA3362111}" type="datetimeFigureOut">
              <a:rPr kumimoji="0" lang="es-CO"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16/12/2020</a:t>
            </a:fld>
            <a:endParaRPr kumimoji="0" lang="es-CO"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B5AE475-6AC6-48A1-A88A-6867698AA649}" type="slidenum">
              <a:rPr kumimoji="0" lang="es-CO"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‹Nº›</a:t>
            </a:fld>
            <a:endParaRPr kumimoji="0" lang="es-CO"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CuadroTexto 7"/>
          <p:cNvSpPr txBox="1"/>
          <p:nvPr userDrawn="1"/>
        </p:nvSpPr>
        <p:spPr>
          <a:xfrm>
            <a:off x="9353550" y="6682016"/>
            <a:ext cx="108585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CO" sz="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FO-CO-03 V4</a:t>
            </a:r>
          </a:p>
        </p:txBody>
      </p:sp>
    </p:spTree>
    <p:extLst>
      <p:ext uri="{BB962C8B-B14F-4D97-AF65-F5344CB8AC3E}">
        <p14:creationId xmlns:p14="http://schemas.microsoft.com/office/powerpoint/2010/main" val="114057406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es-CO" sz="4400" b="1" kern="1200" dirty="0">
          <a:solidFill>
            <a:srgbClr val="A9B918"/>
          </a:solidFill>
          <a:effectLst>
            <a:outerShdw blurRad="38100" dist="38100" dir="2700000" algn="tl">
              <a:srgbClr val="000000">
                <a:alpha val="43137"/>
              </a:srgbClr>
            </a:outerShdw>
          </a:effectLst>
          <a:latin typeface="+mn-lt"/>
          <a:ea typeface="+mj-ea"/>
          <a:cs typeface="+mj-cs"/>
        </a:defRPr>
      </a:lvl1pPr>
    </p:titleStyle>
    <p:bodyStyle>
      <a:lvl1pPr marL="228600" indent="-228600" algn="just" defTabSz="914400" rtl="0" eaLnBrk="1" latinLnBrk="0" hangingPunct="1">
        <a:lnSpc>
          <a:spcPct val="90000"/>
        </a:lnSpc>
        <a:spcBef>
          <a:spcPts val="1000"/>
        </a:spcBef>
        <a:buClr>
          <a:srgbClr val="A9B918"/>
        </a:buClr>
        <a:buFont typeface="Arial" panose="020B0604020202020204" pitchFamily="34" charset="0"/>
        <a:buChar char="•"/>
        <a:defRPr sz="2800" kern="1200">
          <a:solidFill>
            <a:schemeClr val="tx1"/>
          </a:solidFill>
          <a:latin typeface="+mn-lt"/>
          <a:ea typeface="+mn-ea"/>
          <a:cs typeface="+mn-cs"/>
        </a:defRPr>
      </a:lvl1pPr>
      <a:lvl2pPr marL="685800" indent="-228600" algn="just" defTabSz="914400" rtl="0" eaLnBrk="1" latinLnBrk="0" hangingPunct="1">
        <a:lnSpc>
          <a:spcPct val="90000"/>
        </a:lnSpc>
        <a:spcBef>
          <a:spcPts val="500"/>
        </a:spcBef>
        <a:buClr>
          <a:srgbClr val="A9B918"/>
        </a:buClr>
        <a:buFont typeface="Arial" panose="020B0604020202020204" pitchFamily="34" charset="0"/>
        <a:buChar char="•"/>
        <a:defRPr sz="2400" kern="1200">
          <a:solidFill>
            <a:schemeClr val="tx1"/>
          </a:solidFill>
          <a:latin typeface="+mn-lt"/>
          <a:ea typeface="+mn-ea"/>
          <a:cs typeface="+mn-cs"/>
        </a:defRPr>
      </a:lvl2pPr>
      <a:lvl3pPr marL="1143000" indent="-228600" algn="just" defTabSz="914400" rtl="0" eaLnBrk="1" latinLnBrk="0" hangingPunct="1">
        <a:lnSpc>
          <a:spcPct val="90000"/>
        </a:lnSpc>
        <a:spcBef>
          <a:spcPts val="500"/>
        </a:spcBef>
        <a:buClr>
          <a:srgbClr val="A9B918"/>
        </a:buClr>
        <a:buFont typeface="Arial" panose="020B0604020202020204" pitchFamily="34" charset="0"/>
        <a:buChar char="•"/>
        <a:defRPr sz="2000" kern="1200">
          <a:solidFill>
            <a:schemeClr val="tx1"/>
          </a:solidFill>
          <a:latin typeface="+mn-lt"/>
          <a:ea typeface="+mn-ea"/>
          <a:cs typeface="+mn-cs"/>
        </a:defRPr>
      </a:lvl3pPr>
      <a:lvl4pPr marL="1600200" indent="-228600" algn="just" defTabSz="914400" rtl="0" eaLnBrk="1" latinLnBrk="0" hangingPunct="1">
        <a:lnSpc>
          <a:spcPct val="90000"/>
        </a:lnSpc>
        <a:spcBef>
          <a:spcPts val="500"/>
        </a:spcBef>
        <a:buClr>
          <a:srgbClr val="A9B918"/>
        </a:buClr>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90000"/>
        </a:lnSpc>
        <a:spcBef>
          <a:spcPts val="500"/>
        </a:spcBef>
        <a:buClr>
          <a:srgbClr val="A9B918"/>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8"/>
          <p:cNvPicPr>
            <a:picLocks noChangeAspect="1"/>
          </p:cNvPicPr>
          <p:nvPr/>
        </p:nvPicPr>
        <p:blipFill>
          <a:blip r:embed="rId4"/>
          <a:stretch>
            <a:fillRect/>
          </a:stretch>
        </p:blipFill>
        <p:spPr>
          <a:xfrm>
            <a:off x="0" y="0"/>
            <a:ext cx="12192000" cy="6464396"/>
          </a:xfrm>
          <a:prstGeom prst="rect">
            <a:avLst/>
          </a:prstGeom>
          <a:noFill/>
          <a:ln cap="flat">
            <a:noFill/>
          </a:ln>
        </p:spPr>
      </p:pic>
    </p:spTree>
    <p:extLst>
      <p:ext uri="{BB962C8B-B14F-4D97-AF65-F5344CB8AC3E}">
        <p14:creationId xmlns:p14="http://schemas.microsoft.com/office/powerpoint/2010/main" val="219318772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n 8"/>
          <p:cNvPicPr>
            <a:picLocks noChangeAspect="1"/>
          </p:cNvPicPr>
          <p:nvPr/>
        </p:nvPicPr>
        <p:blipFill>
          <a:blip r:embed="rId13"/>
          <a:stretch>
            <a:fillRect/>
          </a:stretch>
        </p:blipFill>
        <p:spPr>
          <a:xfrm>
            <a:off x="6144" y="0"/>
            <a:ext cx="11906256" cy="6858000"/>
          </a:xfrm>
          <a:prstGeom prst="rect">
            <a:avLst/>
          </a:prstGeom>
          <a:noFill/>
          <a:ln cap="flat">
            <a:noFill/>
          </a:ln>
        </p:spPr>
      </p:pic>
    </p:spTree>
    <p:extLst>
      <p:ext uri="{BB962C8B-B14F-4D97-AF65-F5344CB8AC3E}">
        <p14:creationId xmlns:p14="http://schemas.microsoft.com/office/powerpoint/2010/main" val="172901552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5F8BADCE-791A-4B72-97D1-88CE06EBD034}"/>
              </a:ext>
            </a:extLst>
          </p:cNvPr>
          <p:cNvSpPr/>
          <p:nvPr userDrawn="1"/>
        </p:nvSpPr>
        <p:spPr>
          <a:xfrm>
            <a:off x="0" y="0"/>
            <a:ext cx="12192000" cy="5950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5625" rtl="0" eaLnBrk="1" fontAlgn="auto" latinLnBrk="0" hangingPunct="1">
              <a:lnSpc>
                <a:spcPct val="100000"/>
              </a:lnSpc>
              <a:spcBef>
                <a:spcPts val="0"/>
              </a:spcBef>
              <a:spcAft>
                <a:spcPts val="0"/>
              </a:spcAft>
              <a:buClrTx/>
              <a:buSzTx/>
              <a:buFontTx/>
              <a:buNone/>
              <a:tabLst/>
              <a:defRPr/>
            </a:pPr>
            <a:endParaRPr kumimoji="0" lang="es-CO" sz="2120" b="0" i="0" u="none" strike="noStrike" kern="1200" cap="none" spc="0" normalizeH="0" baseline="0" noProof="0">
              <a:ln>
                <a:noFill/>
              </a:ln>
              <a:solidFill>
                <a:prstClr val="white"/>
              </a:solidFill>
              <a:effectLst/>
              <a:uLnTx/>
              <a:uFillTx/>
              <a:latin typeface="Tahoma"/>
              <a:ea typeface="+mn-ea"/>
              <a:cs typeface="+mn-cs"/>
            </a:endParaRPr>
          </a:p>
        </p:txBody>
      </p:sp>
      <p:pic>
        <p:nvPicPr>
          <p:cNvPr id="3" name="Imagen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99106" y="-19690"/>
            <a:ext cx="1135761" cy="700322"/>
          </a:xfrm>
          <a:prstGeom prst="rect">
            <a:avLst/>
          </a:prstGeom>
        </p:spPr>
      </p:pic>
    </p:spTree>
    <p:extLst>
      <p:ext uri="{BB962C8B-B14F-4D97-AF65-F5344CB8AC3E}">
        <p14:creationId xmlns:p14="http://schemas.microsoft.com/office/powerpoint/2010/main" val="1400067773"/>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ctr" defTabSz="1085625" rtl="0" eaLnBrk="1" latinLnBrk="0" hangingPunct="1">
        <a:spcBef>
          <a:spcPct val="0"/>
        </a:spcBef>
        <a:buNone/>
        <a:defRPr sz="5230" kern="1200">
          <a:solidFill>
            <a:schemeClr val="tx1"/>
          </a:solidFill>
          <a:latin typeface="+mj-lt"/>
          <a:ea typeface="+mj-ea"/>
          <a:cs typeface="+mj-cs"/>
        </a:defRPr>
      </a:lvl1pPr>
    </p:titleStyle>
    <p:bodyStyle>
      <a:lvl1pPr marL="407110" indent="-407110" algn="l" defTabSz="1085625" rtl="0" eaLnBrk="1" latinLnBrk="0" hangingPunct="1">
        <a:spcBef>
          <a:spcPct val="20000"/>
        </a:spcBef>
        <a:buFont typeface="Arial" pitchFamily="34" charset="0"/>
        <a:buChar char="•"/>
        <a:defRPr sz="3817" kern="1200">
          <a:solidFill>
            <a:schemeClr val="tx1"/>
          </a:solidFill>
          <a:latin typeface="+mn-lt"/>
          <a:ea typeface="+mn-ea"/>
          <a:cs typeface="+mn-cs"/>
        </a:defRPr>
      </a:lvl1pPr>
      <a:lvl2pPr marL="882071" indent="-339258" algn="l" defTabSz="1085625" rtl="0" eaLnBrk="1" latinLnBrk="0" hangingPunct="1">
        <a:spcBef>
          <a:spcPct val="20000"/>
        </a:spcBef>
        <a:buFont typeface="Arial" pitchFamily="34" charset="0"/>
        <a:buChar char="–"/>
        <a:defRPr sz="3322" kern="1200">
          <a:solidFill>
            <a:schemeClr val="tx1"/>
          </a:solidFill>
          <a:latin typeface="+mn-lt"/>
          <a:ea typeface="+mn-ea"/>
          <a:cs typeface="+mn-cs"/>
        </a:defRPr>
      </a:lvl2pPr>
      <a:lvl3pPr marL="1357032" indent="-271406" algn="l" defTabSz="1085625" rtl="0" eaLnBrk="1" latinLnBrk="0" hangingPunct="1">
        <a:spcBef>
          <a:spcPct val="20000"/>
        </a:spcBef>
        <a:buFont typeface="Arial" pitchFamily="34" charset="0"/>
        <a:buChar char="•"/>
        <a:defRPr sz="2827" kern="1200">
          <a:solidFill>
            <a:schemeClr val="tx1"/>
          </a:solidFill>
          <a:latin typeface="+mn-lt"/>
          <a:ea typeface="+mn-ea"/>
          <a:cs typeface="+mn-cs"/>
        </a:defRPr>
      </a:lvl3pPr>
      <a:lvl4pPr marL="1899844" indent="-271406" algn="l" defTabSz="1085625" rtl="0" eaLnBrk="1" latinLnBrk="0" hangingPunct="1">
        <a:spcBef>
          <a:spcPct val="20000"/>
        </a:spcBef>
        <a:buFont typeface="Arial" pitchFamily="34" charset="0"/>
        <a:buChar char="–"/>
        <a:defRPr sz="2403" kern="1200">
          <a:solidFill>
            <a:schemeClr val="tx1"/>
          </a:solidFill>
          <a:latin typeface="+mn-lt"/>
          <a:ea typeface="+mn-ea"/>
          <a:cs typeface="+mn-cs"/>
        </a:defRPr>
      </a:lvl4pPr>
      <a:lvl5pPr marL="2442657" indent="-271406" algn="l" defTabSz="1085625" rtl="0" eaLnBrk="1" latinLnBrk="0" hangingPunct="1">
        <a:spcBef>
          <a:spcPct val="20000"/>
        </a:spcBef>
        <a:buFont typeface="Arial" pitchFamily="34" charset="0"/>
        <a:buChar char="»"/>
        <a:defRPr sz="2403" kern="1200">
          <a:solidFill>
            <a:schemeClr val="tx1"/>
          </a:solidFill>
          <a:latin typeface="+mn-lt"/>
          <a:ea typeface="+mn-ea"/>
          <a:cs typeface="+mn-cs"/>
        </a:defRPr>
      </a:lvl5pPr>
      <a:lvl6pPr marL="2985470" indent="-271406" algn="l" defTabSz="1085625" rtl="0" eaLnBrk="1" latinLnBrk="0" hangingPunct="1">
        <a:spcBef>
          <a:spcPct val="20000"/>
        </a:spcBef>
        <a:buFont typeface="Arial" pitchFamily="34" charset="0"/>
        <a:buChar char="•"/>
        <a:defRPr sz="2403" kern="1200">
          <a:solidFill>
            <a:schemeClr val="tx1"/>
          </a:solidFill>
          <a:latin typeface="+mn-lt"/>
          <a:ea typeface="+mn-ea"/>
          <a:cs typeface="+mn-cs"/>
        </a:defRPr>
      </a:lvl6pPr>
      <a:lvl7pPr marL="3528283" indent="-271406" algn="l" defTabSz="1085625" rtl="0" eaLnBrk="1" latinLnBrk="0" hangingPunct="1">
        <a:spcBef>
          <a:spcPct val="20000"/>
        </a:spcBef>
        <a:buFont typeface="Arial" pitchFamily="34" charset="0"/>
        <a:buChar char="•"/>
        <a:defRPr sz="2403" kern="1200">
          <a:solidFill>
            <a:schemeClr val="tx1"/>
          </a:solidFill>
          <a:latin typeface="+mn-lt"/>
          <a:ea typeface="+mn-ea"/>
          <a:cs typeface="+mn-cs"/>
        </a:defRPr>
      </a:lvl7pPr>
      <a:lvl8pPr marL="4071096" indent="-271406" algn="l" defTabSz="1085625" rtl="0" eaLnBrk="1" latinLnBrk="0" hangingPunct="1">
        <a:spcBef>
          <a:spcPct val="20000"/>
        </a:spcBef>
        <a:buFont typeface="Arial" pitchFamily="34" charset="0"/>
        <a:buChar char="•"/>
        <a:defRPr sz="2403" kern="1200">
          <a:solidFill>
            <a:schemeClr val="tx1"/>
          </a:solidFill>
          <a:latin typeface="+mn-lt"/>
          <a:ea typeface="+mn-ea"/>
          <a:cs typeface="+mn-cs"/>
        </a:defRPr>
      </a:lvl8pPr>
      <a:lvl9pPr marL="4613909" indent="-271406" algn="l" defTabSz="1085625" rtl="0" eaLnBrk="1" latinLnBrk="0" hangingPunct="1">
        <a:spcBef>
          <a:spcPct val="20000"/>
        </a:spcBef>
        <a:buFont typeface="Arial" pitchFamily="34" charset="0"/>
        <a:buChar char="•"/>
        <a:defRPr sz="2403" kern="1200">
          <a:solidFill>
            <a:schemeClr val="tx1"/>
          </a:solidFill>
          <a:latin typeface="+mn-lt"/>
          <a:ea typeface="+mn-ea"/>
          <a:cs typeface="+mn-cs"/>
        </a:defRPr>
      </a:lvl9pPr>
    </p:bodyStyle>
    <p:otherStyle>
      <a:defPPr>
        <a:defRPr lang="es-CO"/>
      </a:defPPr>
      <a:lvl1pPr marL="0" algn="l" defTabSz="1085625" rtl="0" eaLnBrk="1" latinLnBrk="0" hangingPunct="1">
        <a:defRPr sz="2120" kern="1200">
          <a:solidFill>
            <a:schemeClr val="tx1"/>
          </a:solidFill>
          <a:latin typeface="+mn-lt"/>
          <a:ea typeface="+mn-ea"/>
          <a:cs typeface="+mn-cs"/>
        </a:defRPr>
      </a:lvl1pPr>
      <a:lvl2pPr marL="542813" algn="l" defTabSz="1085625" rtl="0" eaLnBrk="1" latinLnBrk="0" hangingPunct="1">
        <a:defRPr sz="2120" kern="1200">
          <a:solidFill>
            <a:schemeClr val="tx1"/>
          </a:solidFill>
          <a:latin typeface="+mn-lt"/>
          <a:ea typeface="+mn-ea"/>
          <a:cs typeface="+mn-cs"/>
        </a:defRPr>
      </a:lvl2pPr>
      <a:lvl3pPr marL="1085625" algn="l" defTabSz="1085625" rtl="0" eaLnBrk="1" latinLnBrk="0" hangingPunct="1">
        <a:defRPr sz="2120" kern="1200">
          <a:solidFill>
            <a:schemeClr val="tx1"/>
          </a:solidFill>
          <a:latin typeface="+mn-lt"/>
          <a:ea typeface="+mn-ea"/>
          <a:cs typeface="+mn-cs"/>
        </a:defRPr>
      </a:lvl3pPr>
      <a:lvl4pPr marL="1628438" algn="l" defTabSz="1085625" rtl="0" eaLnBrk="1" latinLnBrk="0" hangingPunct="1">
        <a:defRPr sz="2120" kern="1200">
          <a:solidFill>
            <a:schemeClr val="tx1"/>
          </a:solidFill>
          <a:latin typeface="+mn-lt"/>
          <a:ea typeface="+mn-ea"/>
          <a:cs typeface="+mn-cs"/>
        </a:defRPr>
      </a:lvl4pPr>
      <a:lvl5pPr marL="2171251" algn="l" defTabSz="1085625" rtl="0" eaLnBrk="1" latinLnBrk="0" hangingPunct="1">
        <a:defRPr sz="2120" kern="1200">
          <a:solidFill>
            <a:schemeClr val="tx1"/>
          </a:solidFill>
          <a:latin typeface="+mn-lt"/>
          <a:ea typeface="+mn-ea"/>
          <a:cs typeface="+mn-cs"/>
        </a:defRPr>
      </a:lvl5pPr>
      <a:lvl6pPr marL="2714064" algn="l" defTabSz="1085625" rtl="0" eaLnBrk="1" latinLnBrk="0" hangingPunct="1">
        <a:defRPr sz="2120" kern="1200">
          <a:solidFill>
            <a:schemeClr val="tx1"/>
          </a:solidFill>
          <a:latin typeface="+mn-lt"/>
          <a:ea typeface="+mn-ea"/>
          <a:cs typeface="+mn-cs"/>
        </a:defRPr>
      </a:lvl6pPr>
      <a:lvl7pPr marL="3256877" algn="l" defTabSz="1085625" rtl="0" eaLnBrk="1" latinLnBrk="0" hangingPunct="1">
        <a:defRPr sz="2120" kern="1200">
          <a:solidFill>
            <a:schemeClr val="tx1"/>
          </a:solidFill>
          <a:latin typeface="+mn-lt"/>
          <a:ea typeface="+mn-ea"/>
          <a:cs typeface="+mn-cs"/>
        </a:defRPr>
      </a:lvl7pPr>
      <a:lvl8pPr marL="3799690" algn="l" defTabSz="1085625" rtl="0" eaLnBrk="1" latinLnBrk="0" hangingPunct="1">
        <a:defRPr sz="2120" kern="1200">
          <a:solidFill>
            <a:schemeClr val="tx1"/>
          </a:solidFill>
          <a:latin typeface="+mn-lt"/>
          <a:ea typeface="+mn-ea"/>
          <a:cs typeface="+mn-cs"/>
        </a:defRPr>
      </a:lvl8pPr>
      <a:lvl9pPr marL="4342502" algn="l" defTabSz="1085625" rtl="0" eaLnBrk="1" latinLnBrk="0" hangingPunct="1">
        <a:defRPr sz="21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31.xml"/><Relationship Id="rId5" Type="http://schemas.openxmlformats.org/officeDocument/2006/relationships/image" Target="../media/image34.png"/><Relationship Id="rId4" Type="http://schemas.openxmlformats.org/officeDocument/2006/relationships/image" Target="NULL"/></Relationships>
</file>

<file path=ppt/slides/_rels/slide7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B5325991-F2B0-9846-8FB0-6C04397817B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376" t="34568"/>
          <a:stretch/>
        </p:blipFill>
        <p:spPr>
          <a:xfrm>
            <a:off x="29182" y="2662470"/>
            <a:ext cx="7097949" cy="4487360"/>
          </a:xfrm>
          <a:prstGeom prst="rect">
            <a:avLst/>
          </a:prstGeom>
        </p:spPr>
      </p:pic>
      <p:sp>
        <p:nvSpPr>
          <p:cNvPr id="2" name="Título 1"/>
          <p:cNvSpPr>
            <a:spLocks noGrp="1"/>
          </p:cNvSpPr>
          <p:nvPr>
            <p:ph type="ctrTitle"/>
          </p:nvPr>
        </p:nvSpPr>
        <p:spPr>
          <a:xfrm>
            <a:off x="1528685" y="754796"/>
            <a:ext cx="9144000" cy="1544322"/>
          </a:xfrm>
        </p:spPr>
        <p:txBody>
          <a:bodyPr>
            <a:noAutofit/>
          </a:bodyPr>
          <a:lstStyle/>
          <a:p>
            <a:r>
              <a:rPr lang="es-CO" sz="4800" b="1" dirty="0" smtClean="0">
                <a:solidFill>
                  <a:srgbClr val="4C531E"/>
                </a:solidFill>
                <a:latin typeface="Arial Black" panose="020B0604020202020204" pitchFamily="34" charset="0"/>
                <a:cs typeface="Arial Black" panose="020B0604020202020204" pitchFamily="34" charset="0"/>
              </a:rPr>
              <a:t/>
            </a:r>
            <a:br>
              <a:rPr lang="es-CO" sz="4800" b="1" dirty="0" smtClean="0">
                <a:solidFill>
                  <a:srgbClr val="4C531E"/>
                </a:solidFill>
                <a:latin typeface="Arial Black" panose="020B0604020202020204" pitchFamily="34" charset="0"/>
                <a:cs typeface="Arial Black" panose="020B0604020202020204" pitchFamily="34" charset="0"/>
              </a:rPr>
            </a:br>
            <a:r>
              <a:rPr lang="es-CO" sz="4800" b="1" dirty="0">
                <a:solidFill>
                  <a:srgbClr val="4C531E"/>
                </a:solidFill>
                <a:latin typeface="Arial Black" panose="020B0604020202020204" pitchFamily="34" charset="0"/>
                <a:cs typeface="Arial Black" panose="020B0604020202020204" pitchFamily="34" charset="0"/>
              </a:rPr>
              <a:t/>
            </a:r>
            <a:br>
              <a:rPr lang="es-CO" sz="4800" b="1" dirty="0">
                <a:solidFill>
                  <a:srgbClr val="4C531E"/>
                </a:solidFill>
                <a:latin typeface="Arial Black" panose="020B0604020202020204" pitchFamily="34" charset="0"/>
                <a:cs typeface="Arial Black" panose="020B0604020202020204" pitchFamily="34" charset="0"/>
              </a:rPr>
            </a:br>
            <a:r>
              <a:rPr lang="es-CO" sz="4800" b="1" dirty="0" smtClean="0">
                <a:solidFill>
                  <a:srgbClr val="4C531E"/>
                </a:solidFill>
                <a:latin typeface="Arial Black" panose="020B0604020202020204" pitchFamily="34" charset="0"/>
                <a:cs typeface="Arial Black" panose="020B0604020202020204" pitchFamily="34" charset="0"/>
              </a:rPr>
              <a:t/>
            </a:r>
            <a:br>
              <a:rPr lang="es-CO" sz="4800" b="1" dirty="0" smtClean="0">
                <a:solidFill>
                  <a:srgbClr val="4C531E"/>
                </a:solidFill>
                <a:latin typeface="Arial Black" panose="020B0604020202020204" pitchFamily="34" charset="0"/>
                <a:cs typeface="Arial Black" panose="020B0604020202020204" pitchFamily="34" charset="0"/>
              </a:rPr>
            </a:br>
            <a:r>
              <a:rPr lang="es-CO" sz="4800" b="1" dirty="0" smtClean="0">
                <a:solidFill>
                  <a:srgbClr val="4C531E"/>
                </a:solidFill>
                <a:latin typeface="Arial Black" panose="020B0604020202020204" pitchFamily="34" charset="0"/>
                <a:cs typeface="Arial Black" panose="020B0604020202020204" pitchFamily="34" charset="0"/>
              </a:rPr>
              <a:t>COMITÉ INTERSECTORIAL DE COORDINACIÓN JURÍDICA</a:t>
            </a:r>
            <a:endParaRPr lang="es-CO" sz="4800" b="1" dirty="0">
              <a:solidFill>
                <a:srgbClr val="4C531E"/>
              </a:solidFill>
              <a:latin typeface="Arial Black" panose="020B0604020202020204" pitchFamily="34" charset="0"/>
              <a:cs typeface="Arial Black" panose="020B0604020202020204" pitchFamily="34" charset="0"/>
            </a:endParaRPr>
          </a:p>
        </p:txBody>
      </p:sp>
      <p:sp>
        <p:nvSpPr>
          <p:cNvPr id="9" name="CuadroTexto 8"/>
          <p:cNvSpPr txBox="1"/>
          <p:nvPr/>
        </p:nvSpPr>
        <p:spPr>
          <a:xfrm>
            <a:off x="4987231" y="2078012"/>
            <a:ext cx="2408032" cy="461665"/>
          </a:xfrm>
          <a:prstGeom prst="rect">
            <a:avLst/>
          </a:prstGeom>
          <a:noFill/>
        </p:spPr>
        <p:txBody>
          <a:bodyPr wrap="none" rtlCol="0">
            <a:spAutoFit/>
          </a:bodyPr>
          <a:lstStyle/>
          <a:p>
            <a:pPr algn="ctr"/>
            <a:r>
              <a:rPr lang="es-ES" sz="2400" b="1" dirty="0" smtClean="0">
                <a:solidFill>
                  <a:schemeClr val="tx1">
                    <a:lumMod val="75000"/>
                    <a:lumOff val="25000"/>
                  </a:schemeClr>
                </a:solidFill>
                <a:latin typeface="Arial" panose="020B0604020202020204" pitchFamily="34" charset="0"/>
                <a:cs typeface="Arial" panose="020B0604020202020204" pitchFamily="34" charset="0"/>
              </a:rPr>
              <a:t>V SESIÓN 2020</a:t>
            </a:r>
            <a:endParaRPr lang="es-ES" sz="24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 name="Rectángulo 4">
            <a:extLst>
              <a:ext uri="{FF2B5EF4-FFF2-40B4-BE49-F238E27FC236}">
                <a16:creationId xmlns:a16="http://schemas.microsoft.com/office/drawing/2014/main" id="{57E4BB30-270E-EE4D-AE52-960D69EA5621}"/>
              </a:ext>
            </a:extLst>
          </p:cNvPr>
          <p:cNvSpPr/>
          <p:nvPr/>
        </p:nvSpPr>
        <p:spPr>
          <a:xfrm>
            <a:off x="6567623" y="2652743"/>
            <a:ext cx="5295539" cy="4351172"/>
          </a:xfrm>
          <a:prstGeom prst="rect">
            <a:avLst/>
          </a:prstGeom>
          <a:solidFill>
            <a:srgbClr val="879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ortar rectángulo de una esquina 3">
            <a:extLst>
              <a:ext uri="{FF2B5EF4-FFF2-40B4-BE49-F238E27FC236}">
                <a16:creationId xmlns:a16="http://schemas.microsoft.com/office/drawing/2014/main" id="{346EA250-0C3C-944B-AB77-DFE49921FE4B}"/>
              </a:ext>
            </a:extLst>
          </p:cNvPr>
          <p:cNvSpPr/>
          <p:nvPr/>
        </p:nvSpPr>
        <p:spPr>
          <a:xfrm flipH="1">
            <a:off x="8005862" y="2643015"/>
            <a:ext cx="4260716" cy="4351172"/>
          </a:xfrm>
          <a:custGeom>
            <a:avLst/>
            <a:gdLst>
              <a:gd name="connsiteX0" fmla="*/ 0 w 3446834"/>
              <a:gd name="connsiteY0" fmla="*/ 0 h 4214985"/>
              <a:gd name="connsiteX1" fmla="*/ 1723417 w 3446834"/>
              <a:gd name="connsiteY1" fmla="*/ 0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3446834"/>
              <a:gd name="connsiteY0" fmla="*/ 0 h 4214985"/>
              <a:gd name="connsiteX1" fmla="*/ 770107 w 3446834"/>
              <a:gd name="connsiteY1" fmla="*/ 9728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4049949"/>
              <a:gd name="connsiteY0" fmla="*/ 0 h 4214985"/>
              <a:gd name="connsiteX1" fmla="*/ 770107 w 4049949"/>
              <a:gd name="connsiteY1" fmla="*/ 9728 h 4214985"/>
              <a:gd name="connsiteX2" fmla="*/ 4049949 w 4049949"/>
              <a:gd name="connsiteY2" fmla="*/ 4106693 h 4214985"/>
              <a:gd name="connsiteX3" fmla="*/ 3446834 w 4049949"/>
              <a:gd name="connsiteY3" fmla="*/ 4214985 h 4214985"/>
              <a:gd name="connsiteX4" fmla="*/ 0 w 4049949"/>
              <a:gd name="connsiteY4" fmla="*/ 4214985 h 4214985"/>
              <a:gd name="connsiteX5" fmla="*/ 0 w 4049949"/>
              <a:gd name="connsiteY5" fmla="*/ 0 h 4214985"/>
              <a:gd name="connsiteX0" fmla="*/ 0 w 4156953"/>
              <a:gd name="connsiteY0" fmla="*/ 0 h 4223425"/>
              <a:gd name="connsiteX1" fmla="*/ 770107 w 4156953"/>
              <a:gd name="connsiteY1" fmla="*/ 9728 h 4223425"/>
              <a:gd name="connsiteX2" fmla="*/ 4156953 w 4156953"/>
              <a:gd name="connsiteY2" fmla="*/ 4223425 h 4223425"/>
              <a:gd name="connsiteX3" fmla="*/ 3446834 w 4156953"/>
              <a:gd name="connsiteY3" fmla="*/ 4214985 h 4223425"/>
              <a:gd name="connsiteX4" fmla="*/ 0 w 4156953"/>
              <a:gd name="connsiteY4" fmla="*/ 4214985 h 4223425"/>
              <a:gd name="connsiteX5" fmla="*/ 0 w 4156953"/>
              <a:gd name="connsiteY5" fmla="*/ 0 h 422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6953" h="4223425">
                <a:moveTo>
                  <a:pt x="0" y="0"/>
                </a:moveTo>
                <a:lnTo>
                  <a:pt x="770107" y="9728"/>
                </a:lnTo>
                <a:lnTo>
                  <a:pt x="4156953" y="4223425"/>
                </a:lnTo>
                <a:lnTo>
                  <a:pt x="3446834" y="4214985"/>
                </a:lnTo>
                <a:lnTo>
                  <a:pt x="0" y="4214985"/>
                </a:lnTo>
                <a:lnTo>
                  <a:pt x="0" y="0"/>
                </a:lnTo>
                <a:close/>
              </a:path>
            </a:pathLst>
          </a:custGeom>
          <a:solidFill>
            <a:srgbClr val="4C5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rgbClr val="4C531E"/>
              </a:solidFill>
            </a:endParaRPr>
          </a:p>
        </p:txBody>
      </p:sp>
      <p:sp>
        <p:nvSpPr>
          <p:cNvPr id="6" name="Rectángulo 5">
            <a:extLst>
              <a:ext uri="{FF2B5EF4-FFF2-40B4-BE49-F238E27FC236}">
                <a16:creationId xmlns:a16="http://schemas.microsoft.com/office/drawing/2014/main" id="{192BC60A-5390-BB48-B346-860FADB8BCE3}"/>
              </a:ext>
            </a:extLst>
          </p:cNvPr>
          <p:cNvSpPr/>
          <p:nvPr/>
        </p:nvSpPr>
        <p:spPr>
          <a:xfrm>
            <a:off x="3793675" y="2652742"/>
            <a:ext cx="4614021" cy="4332455"/>
          </a:xfrm>
          <a:custGeom>
            <a:avLst/>
            <a:gdLst>
              <a:gd name="connsiteX0" fmla="*/ 0 w 3120326"/>
              <a:gd name="connsiteY0" fmla="*/ 0 h 4214985"/>
              <a:gd name="connsiteX1" fmla="*/ 3120326 w 3120326"/>
              <a:gd name="connsiteY1" fmla="*/ 0 h 4214985"/>
              <a:gd name="connsiteX2" fmla="*/ 3120326 w 3120326"/>
              <a:gd name="connsiteY2" fmla="*/ 4214985 h 4214985"/>
              <a:gd name="connsiteX3" fmla="*/ 0 w 3120326"/>
              <a:gd name="connsiteY3" fmla="*/ 4214985 h 4214985"/>
              <a:gd name="connsiteX4" fmla="*/ 0 w 3120326"/>
              <a:gd name="connsiteY4" fmla="*/ 0 h 4214985"/>
              <a:gd name="connsiteX0" fmla="*/ 0 w 4316828"/>
              <a:gd name="connsiteY0" fmla="*/ 9728 h 4214985"/>
              <a:gd name="connsiteX1" fmla="*/ 4316828 w 4316828"/>
              <a:gd name="connsiteY1" fmla="*/ 0 h 4214985"/>
              <a:gd name="connsiteX2" fmla="*/ 4316828 w 4316828"/>
              <a:gd name="connsiteY2" fmla="*/ 4214985 h 4214985"/>
              <a:gd name="connsiteX3" fmla="*/ 1196502 w 4316828"/>
              <a:gd name="connsiteY3" fmla="*/ 4214985 h 4214985"/>
              <a:gd name="connsiteX4" fmla="*/ 0 w 4316828"/>
              <a:gd name="connsiteY4" fmla="*/ 9728 h 4214985"/>
              <a:gd name="connsiteX0" fmla="*/ 0 w 4316828"/>
              <a:gd name="connsiteY0" fmla="*/ 1 h 4205258"/>
              <a:gd name="connsiteX1" fmla="*/ 2799313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316828"/>
              <a:gd name="connsiteY0" fmla="*/ 1 h 4205258"/>
              <a:gd name="connsiteX1" fmla="*/ 2916044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501654"/>
              <a:gd name="connsiteY0" fmla="*/ 9728 h 4205258"/>
              <a:gd name="connsiteX1" fmla="*/ 3100870 w 4501654"/>
              <a:gd name="connsiteY1" fmla="*/ 0 h 4205258"/>
              <a:gd name="connsiteX2" fmla="*/ 4501654 w 4501654"/>
              <a:gd name="connsiteY2" fmla="*/ 4205258 h 4205258"/>
              <a:gd name="connsiteX3" fmla="*/ 1381328 w 4501654"/>
              <a:gd name="connsiteY3" fmla="*/ 4205258 h 4205258"/>
              <a:gd name="connsiteX4" fmla="*/ 0 w 4501654"/>
              <a:gd name="connsiteY4" fmla="*/ 9728 h 4205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1654" h="4205258">
                <a:moveTo>
                  <a:pt x="0" y="9728"/>
                </a:moveTo>
                <a:lnTo>
                  <a:pt x="3100870" y="0"/>
                </a:lnTo>
                <a:lnTo>
                  <a:pt x="4501654" y="4205258"/>
                </a:lnTo>
                <a:lnTo>
                  <a:pt x="1381328" y="4205258"/>
                </a:lnTo>
                <a:lnTo>
                  <a:pt x="0" y="9728"/>
                </a:lnTo>
                <a:close/>
              </a:path>
            </a:pathLst>
          </a:custGeom>
          <a:solidFill>
            <a:srgbClr val="C8D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1" name="Imagen 10">
            <a:extLst>
              <a:ext uri="{FF2B5EF4-FFF2-40B4-BE49-F238E27FC236}">
                <a16:creationId xmlns:a16="http://schemas.microsoft.com/office/drawing/2014/main" id="{71A1F0D6-BD06-9441-AEAB-01F449022F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4378" y="4231532"/>
            <a:ext cx="5462859" cy="1189025"/>
          </a:xfrm>
          <a:prstGeom prst="rect">
            <a:avLst/>
          </a:prstGeom>
        </p:spPr>
      </p:pic>
    </p:spTree>
    <p:extLst>
      <p:ext uri="{BB962C8B-B14F-4D97-AF65-F5344CB8AC3E}">
        <p14:creationId xmlns:p14="http://schemas.microsoft.com/office/powerpoint/2010/main" val="12241989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59682"/>
          </a:xfrm>
          <a:solidFill>
            <a:srgbClr val="879225"/>
          </a:solidFill>
        </p:spPr>
        <p:style>
          <a:lnRef idx="1">
            <a:schemeClr val="accent3"/>
          </a:lnRef>
          <a:fillRef idx="2">
            <a:schemeClr val="accent3"/>
          </a:fillRef>
          <a:effectRef idx="1">
            <a:schemeClr val="accent3"/>
          </a:effectRef>
          <a:fontRef idx="minor">
            <a:schemeClr val="dk1"/>
          </a:fontRef>
        </p:style>
        <p:txBody>
          <a:bodyPr>
            <a:normAutofit/>
          </a:bodyPr>
          <a:lstStyle/>
          <a:p>
            <a:pPr algn="ctr"/>
            <a:r>
              <a:rPr lang="es-CO" b="1" dirty="0" smtClean="0">
                <a:solidFill>
                  <a:schemeClr val="bg1"/>
                </a:solidFill>
                <a:latin typeface="Arial Black" panose="020B0604020202020204" pitchFamily="34" charset="0"/>
                <a:cs typeface="Arial Black" panose="020B0604020202020204" pitchFamily="34" charset="0"/>
              </a:rPr>
              <a:t>Política de Prevención Prescripción</a:t>
            </a:r>
            <a:endParaRPr lang="es-CO" b="1" dirty="0">
              <a:solidFill>
                <a:schemeClr val="bg1"/>
              </a:solidFill>
              <a:latin typeface="Arial Black" panose="020B0604020202020204" pitchFamily="34" charset="0"/>
              <a:cs typeface="Arial Black" panose="020B0604020202020204" pitchFamily="34" charset="0"/>
            </a:endParaRPr>
          </a:p>
        </p:txBody>
      </p:sp>
      <p:sp>
        <p:nvSpPr>
          <p:cNvPr id="12" name="Rectángulo 11">
            <a:extLst>
              <a:ext uri="{FF2B5EF4-FFF2-40B4-BE49-F238E27FC236}">
                <a16:creationId xmlns:a16="http://schemas.microsoft.com/office/drawing/2014/main" id="{51222BAE-1720-DA4C-88D4-A2D09A9E912A}"/>
              </a:ext>
            </a:extLst>
          </p:cNvPr>
          <p:cNvSpPr/>
          <p:nvPr/>
        </p:nvSpPr>
        <p:spPr>
          <a:xfrm>
            <a:off x="0" y="6001451"/>
            <a:ext cx="12192000" cy="888326"/>
          </a:xfrm>
          <a:prstGeom prst="rect">
            <a:avLst/>
          </a:prstGeom>
          <a:solidFill>
            <a:srgbClr val="4C53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4" name="Imagen 3">
            <a:extLst>
              <a:ext uri="{FF2B5EF4-FFF2-40B4-BE49-F238E27FC236}">
                <a16:creationId xmlns:a16="http://schemas.microsoft.com/office/drawing/2014/main" id="{BF439604-487F-F549-BE03-87685C200C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346" y="6104999"/>
            <a:ext cx="3186213" cy="693499"/>
          </a:xfrm>
          <a:prstGeom prst="rect">
            <a:avLst/>
          </a:prstGeom>
        </p:spPr>
      </p:pic>
      <p:sp>
        <p:nvSpPr>
          <p:cNvPr id="14" name="Rectángulo 13"/>
          <p:cNvSpPr/>
          <p:nvPr/>
        </p:nvSpPr>
        <p:spPr>
          <a:xfrm>
            <a:off x="458980" y="2273654"/>
            <a:ext cx="3652645" cy="1200329"/>
          </a:xfrm>
          <a:prstGeom prst="rect">
            <a:avLst/>
          </a:prstGeom>
        </p:spPr>
        <p:txBody>
          <a:bodyPr wrap="square">
            <a:spAutoFit/>
          </a:bodyPr>
          <a:lstStyle/>
          <a:p>
            <a:r>
              <a:rPr lang="es-ES_tradnl" dirty="0"/>
              <a:t> </a:t>
            </a:r>
          </a:p>
          <a:p>
            <a:endParaRPr lang="es-ES_tradnl" dirty="0"/>
          </a:p>
          <a:p>
            <a:r>
              <a:rPr lang="es-ES_tradnl" dirty="0"/>
              <a:t> </a:t>
            </a:r>
            <a:endParaRPr lang="es-CO" dirty="0"/>
          </a:p>
          <a:p>
            <a:pPr lvl="0"/>
            <a:r>
              <a:rPr lang="es-ES_tradnl" dirty="0"/>
              <a:t> </a:t>
            </a:r>
            <a:endParaRPr lang="es-CO" dirty="0"/>
          </a:p>
        </p:txBody>
      </p:sp>
      <p:graphicFrame>
        <p:nvGraphicFramePr>
          <p:cNvPr id="5" name="Tabla 4"/>
          <p:cNvGraphicFramePr>
            <a:graphicFrameLocks noGrp="1"/>
          </p:cNvGraphicFramePr>
          <p:nvPr>
            <p:extLst/>
          </p:nvPr>
        </p:nvGraphicFramePr>
        <p:xfrm>
          <a:off x="811470" y="1075405"/>
          <a:ext cx="9769444" cy="4623489"/>
        </p:xfrm>
        <a:graphic>
          <a:graphicData uri="http://schemas.openxmlformats.org/drawingml/2006/table">
            <a:tbl>
              <a:tblPr/>
              <a:tblGrid>
                <a:gridCol w="3176701">
                  <a:extLst>
                    <a:ext uri="{9D8B030D-6E8A-4147-A177-3AD203B41FA5}">
                      <a16:colId xmlns:a16="http://schemas.microsoft.com/office/drawing/2014/main" val="3168509536"/>
                    </a:ext>
                  </a:extLst>
                </a:gridCol>
                <a:gridCol w="3416042">
                  <a:extLst>
                    <a:ext uri="{9D8B030D-6E8A-4147-A177-3AD203B41FA5}">
                      <a16:colId xmlns:a16="http://schemas.microsoft.com/office/drawing/2014/main" val="43426088"/>
                    </a:ext>
                  </a:extLst>
                </a:gridCol>
                <a:gridCol w="3176701">
                  <a:extLst>
                    <a:ext uri="{9D8B030D-6E8A-4147-A177-3AD203B41FA5}">
                      <a16:colId xmlns:a16="http://schemas.microsoft.com/office/drawing/2014/main" val="3147376048"/>
                    </a:ext>
                  </a:extLst>
                </a:gridCol>
              </a:tblGrid>
              <a:tr h="176133">
                <a:tc>
                  <a:txBody>
                    <a:bodyPr/>
                    <a:lstStyle/>
                    <a:p>
                      <a:pPr algn="ctr" fontAlgn="b"/>
                      <a:r>
                        <a:rPr lang="es-CO" sz="1050" b="1" i="0" u="none" strike="noStrike" dirty="0">
                          <a:solidFill>
                            <a:schemeClr val="bg1"/>
                          </a:solidFill>
                          <a:effectLst/>
                          <a:latin typeface="Arial Narrow" panose="020B0606020202030204" pitchFamily="34" charset="0"/>
                        </a:rPr>
                        <a:t>CAUSA GENERAL</a:t>
                      </a:r>
                    </a:p>
                  </a:txBody>
                  <a:tcPr marL="0" marR="0" marT="0"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fontAlgn="b"/>
                      <a:r>
                        <a:rPr lang="es-CO" sz="1050" b="1" i="0" u="none" strike="noStrike" dirty="0">
                          <a:solidFill>
                            <a:schemeClr val="bg1"/>
                          </a:solidFill>
                          <a:effectLst/>
                          <a:latin typeface="Arial Narrow" panose="020B0606020202030204" pitchFamily="34" charset="0"/>
                        </a:rPr>
                        <a:t>Causas primarias o </a:t>
                      </a:r>
                      <a:r>
                        <a:rPr lang="es-CO" sz="1050" b="1" i="0" u="none" strike="noStrike" dirty="0" err="1">
                          <a:solidFill>
                            <a:schemeClr val="bg1"/>
                          </a:solidFill>
                          <a:effectLst/>
                          <a:latin typeface="Arial Narrow" panose="020B0606020202030204" pitchFamily="34" charset="0"/>
                        </a:rPr>
                        <a:t>subcausas</a:t>
                      </a:r>
                      <a:endParaRPr lang="es-CO" sz="1050" b="1" i="0" u="none" strike="noStrike" dirty="0">
                        <a:solidFill>
                          <a:schemeClr val="bg1"/>
                        </a:solidFill>
                        <a:effectLst/>
                        <a:latin typeface="Arial Narrow" panose="020B0606020202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fontAlgn="b"/>
                      <a:r>
                        <a:rPr lang="es-CO" sz="1050" b="1" i="0" u="none" strike="noStrike" dirty="0">
                          <a:solidFill>
                            <a:schemeClr val="bg1"/>
                          </a:solidFill>
                          <a:effectLst/>
                          <a:latin typeface="Arial Narrow" panose="020B0606020202030204" pitchFamily="34" charset="0"/>
                        </a:rPr>
                        <a:t>Acciones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extLst>
                  <a:ext uri="{0D108BD9-81ED-4DB2-BD59-A6C34878D82A}">
                    <a16:rowId xmlns:a16="http://schemas.microsoft.com/office/drawing/2014/main" val="2911640469"/>
                  </a:ext>
                </a:extLst>
              </a:tr>
              <a:tr h="845438">
                <a:tc>
                  <a:txBody>
                    <a:bodyPr/>
                    <a:lstStyle/>
                    <a:p>
                      <a:pPr algn="l" fontAlgn="ctr"/>
                      <a:r>
                        <a:rPr lang="es-CO" sz="1050" b="0" i="0" u="none" strike="noStrike" dirty="0">
                          <a:solidFill>
                            <a:srgbClr val="000000"/>
                          </a:solidFill>
                          <a:effectLst/>
                          <a:latin typeface="Arial" panose="020B0604020202020204" pitchFamily="34" charset="0"/>
                        </a:rPr>
                        <a:t>Mandamiento de pago y  consecuente embargo a personas con acuerdos al día o multas ya canceladas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dirty="0">
                          <a:solidFill>
                            <a:srgbClr val="000000"/>
                          </a:solidFill>
                          <a:effectLst/>
                          <a:latin typeface="Arial" panose="020B0604020202020204" pitchFamily="34" charset="0"/>
                        </a:rPr>
                        <a:t>Actualizaciones de última hora en la cartera,  no tenemos un sistema que nos permita identificar en tiempo real cuando el ciudadano hace los pagos, sobre todo en procesos masivos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a:solidFill>
                            <a:srgbClr val="000000"/>
                          </a:solidFill>
                          <a:effectLst/>
                          <a:latin typeface="Arial" panose="020B0604020202020204" pitchFamily="34" charset="0"/>
                        </a:rPr>
                        <a:t>Generar una muestra aleatoria simple de los oficios o  Actos Administrativos a emitir, que permitan evidenciar cambios en la cartera.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5112408"/>
                  </a:ext>
                </a:extLst>
              </a:tr>
              <a:tr h="845438">
                <a:tc>
                  <a:txBody>
                    <a:bodyPr/>
                    <a:lstStyle/>
                    <a:p>
                      <a:pPr algn="l" fontAlgn="ctr"/>
                      <a:r>
                        <a:rPr lang="es-CO" sz="1050" b="0" i="0" u="none" strike="noStrike">
                          <a:solidFill>
                            <a:srgbClr val="000000"/>
                          </a:solidFill>
                          <a:effectLst/>
                          <a:latin typeface="Arial" panose="020B0604020202020204" pitchFamily="34" charset="0"/>
                        </a:rPr>
                        <a:t>Embargo de bienes, producto del procedimiento de cobro coactivo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dirty="0">
                          <a:solidFill>
                            <a:srgbClr val="000000"/>
                          </a:solidFill>
                          <a:effectLst/>
                          <a:latin typeface="Arial" panose="020B0604020202020204" pitchFamily="34" charset="0"/>
                        </a:rPr>
                        <a:t>Medidas cautelares aplicadas por los bancos superan el tope de </a:t>
                      </a:r>
                      <a:r>
                        <a:rPr lang="es-CO" sz="1050" b="0" i="0" u="none" strike="noStrike" dirty="0" err="1">
                          <a:solidFill>
                            <a:srgbClr val="000000"/>
                          </a:solidFill>
                          <a:effectLst/>
                          <a:latin typeface="Arial" panose="020B0604020202020204" pitchFamily="34" charset="0"/>
                        </a:rPr>
                        <a:t>embargabilidad</a:t>
                      </a:r>
                      <a:r>
                        <a:rPr lang="es-CO" sz="1050" b="0" i="0" u="none" strike="noStrike" dirty="0">
                          <a:solidFill>
                            <a:srgbClr val="000000"/>
                          </a:solidFill>
                          <a:effectLst/>
                          <a:latin typeface="Arial" panose="020B0604020202020204" pitchFamily="34" charset="0"/>
                        </a:rPr>
                        <a:t> o los bancos registran el embargo en cuentas especiales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a:solidFill>
                            <a:srgbClr val="000000"/>
                          </a:solidFill>
                          <a:effectLst/>
                          <a:latin typeface="Arial" panose="020B0604020202020204" pitchFamily="34" charset="0"/>
                        </a:rPr>
                        <a:t>Incluir en el oficio de notificación de embargo, una nota a pie de página, que indique el límite máximo de embargabilidad y la inembargabilidad de ciertas cuentas, dependiendo su objeto.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79043003"/>
                  </a:ext>
                </a:extLst>
              </a:tr>
              <a:tr h="1012764">
                <a:tc>
                  <a:txBody>
                    <a:bodyPr/>
                    <a:lstStyle/>
                    <a:p>
                      <a:pPr algn="l" fontAlgn="ctr"/>
                      <a:r>
                        <a:rPr lang="es-CO" sz="1050" b="0" i="0" u="none" strike="noStrike">
                          <a:solidFill>
                            <a:srgbClr val="000000"/>
                          </a:solidFill>
                          <a:effectLst/>
                          <a:latin typeface="Arial" panose="020B0604020202020204" pitchFamily="34" charset="0"/>
                        </a:rPr>
                        <a:t>Respuestas incompletas a los derechos de petición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dirty="0">
                          <a:solidFill>
                            <a:srgbClr val="000000"/>
                          </a:solidFill>
                          <a:effectLst/>
                          <a:latin typeface="Arial" panose="020B0604020202020204" pitchFamily="34" charset="0"/>
                        </a:rPr>
                        <a:t>1. Falta </a:t>
                      </a:r>
                      <a:r>
                        <a:rPr lang="es-CO" sz="1050" b="0" i="0" u="none" strike="noStrike" dirty="0" smtClean="0">
                          <a:solidFill>
                            <a:srgbClr val="000000"/>
                          </a:solidFill>
                          <a:effectLst/>
                          <a:latin typeface="Arial" panose="020B0604020202020204" pitchFamily="34" charset="0"/>
                        </a:rPr>
                        <a:t>claridad </a:t>
                      </a:r>
                      <a:r>
                        <a:rPr lang="es-CO" sz="1050" b="0" i="0" u="none" strike="noStrike" dirty="0">
                          <a:solidFill>
                            <a:srgbClr val="000000"/>
                          </a:solidFill>
                          <a:effectLst/>
                          <a:latin typeface="Arial" panose="020B0604020202020204" pitchFamily="34" charset="0"/>
                        </a:rPr>
                        <a:t>en las solicitudes de prescripción.</a:t>
                      </a:r>
                      <a:br>
                        <a:rPr lang="es-CO" sz="1050" b="0" i="0" u="none" strike="noStrike" dirty="0">
                          <a:solidFill>
                            <a:srgbClr val="000000"/>
                          </a:solidFill>
                          <a:effectLst/>
                          <a:latin typeface="Arial" panose="020B0604020202020204" pitchFamily="34" charset="0"/>
                        </a:rPr>
                      </a:br>
                      <a:r>
                        <a:rPr lang="es-CO" sz="1050" b="0" i="0" u="none" strike="noStrike" dirty="0">
                          <a:solidFill>
                            <a:srgbClr val="000000"/>
                          </a:solidFill>
                          <a:effectLst/>
                          <a:latin typeface="Arial" panose="020B0604020202020204" pitchFamily="34" charset="0"/>
                        </a:rPr>
                        <a:t>2. Clasificación incorrecta de las peticiones. </a:t>
                      </a:r>
                      <a:br>
                        <a:rPr lang="es-CO" sz="1050" b="0" i="0" u="none" strike="noStrike" dirty="0">
                          <a:solidFill>
                            <a:srgbClr val="000000"/>
                          </a:solidFill>
                          <a:effectLst/>
                          <a:latin typeface="Arial" panose="020B0604020202020204" pitchFamily="34" charset="0"/>
                        </a:rPr>
                      </a:br>
                      <a:r>
                        <a:rPr lang="es-CO" sz="1050" b="0" i="0" u="none" strike="noStrike" dirty="0">
                          <a:solidFill>
                            <a:srgbClr val="000000"/>
                          </a:solidFill>
                          <a:effectLst/>
                          <a:latin typeface="Arial" panose="020B0604020202020204" pitchFamily="34" charset="0"/>
                        </a:rPr>
                        <a:t>3. El volumen de entradas implica la elaboración de respuestas masivas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a:solidFill>
                            <a:srgbClr val="000000"/>
                          </a:solidFill>
                          <a:effectLst/>
                          <a:latin typeface="Arial" panose="020B0604020202020204" pitchFamily="34" charset="0"/>
                        </a:rPr>
                        <a:t>1. Capacitación al personal de clasificación en la que se identifiquen criterios objetivos para la gestión. </a:t>
                      </a:r>
                      <a:br>
                        <a:rPr lang="es-CO" sz="1050" b="0" i="0" u="none" strike="noStrike">
                          <a:solidFill>
                            <a:srgbClr val="000000"/>
                          </a:solidFill>
                          <a:effectLst/>
                          <a:latin typeface="Arial" panose="020B0604020202020204" pitchFamily="34" charset="0"/>
                        </a:rPr>
                      </a:br>
                      <a:r>
                        <a:rPr lang="es-CO" sz="1050" b="0" i="0" u="none" strike="noStrike">
                          <a:solidFill>
                            <a:srgbClr val="000000"/>
                          </a:solidFill>
                          <a:effectLst/>
                          <a:latin typeface="Arial" panose="020B0604020202020204" pitchFamily="34" charset="0"/>
                        </a:rPr>
                        <a:t>2. Definición de la respuesta dependiendo la clasificación generada.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62341871"/>
                  </a:ext>
                </a:extLst>
              </a:tr>
              <a:tr h="704532">
                <a:tc>
                  <a:txBody>
                    <a:bodyPr/>
                    <a:lstStyle/>
                    <a:p>
                      <a:pPr algn="l" fontAlgn="ctr"/>
                      <a:r>
                        <a:rPr lang="es-CO" sz="1050" b="0" i="0" u="none" strike="noStrike" dirty="0">
                          <a:solidFill>
                            <a:srgbClr val="000000"/>
                          </a:solidFill>
                          <a:effectLst/>
                          <a:latin typeface="Arial" panose="020B0604020202020204" pitchFamily="34" charset="0"/>
                        </a:rPr>
                        <a:t>Falta de notificación a respuestas los derechos de petición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a:solidFill>
                            <a:srgbClr val="000000"/>
                          </a:solidFill>
                          <a:effectLst/>
                          <a:latin typeface="Arial" panose="020B0604020202020204" pitchFamily="34" charset="0"/>
                        </a:rPr>
                        <a:t>1. Los porcentajes de entrega de 4/72 son muy bajos.</a:t>
                      </a:r>
                      <a:br>
                        <a:rPr lang="es-CO" sz="1050" b="0" i="0" u="none" strike="noStrike">
                          <a:solidFill>
                            <a:srgbClr val="000000"/>
                          </a:solidFill>
                          <a:effectLst/>
                          <a:latin typeface="Arial" panose="020B0604020202020204" pitchFamily="34" charset="0"/>
                        </a:rPr>
                      </a:br>
                      <a:r>
                        <a:rPr lang="es-CO" sz="1050" b="0" i="0" u="none" strike="noStrike">
                          <a:solidFill>
                            <a:srgbClr val="000000"/>
                          </a:solidFill>
                          <a:effectLst/>
                          <a:latin typeface="Arial" panose="020B0604020202020204" pitchFamily="34" charset="0"/>
                        </a:rPr>
                        <a:t>2. demora en la clasificación y distribución de las masivas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a:solidFill>
                            <a:srgbClr val="000000"/>
                          </a:solidFill>
                          <a:effectLst/>
                          <a:latin typeface="Arial" panose="020B0604020202020204" pitchFamily="34" charset="0"/>
                        </a:rPr>
                        <a:t>1. Designar a una persona para que identifique y brinde trámite a la correspondencia no notificada de manera física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37960246"/>
                  </a:ext>
                </a:extLst>
              </a:tr>
              <a:tr h="1039184">
                <a:tc>
                  <a:txBody>
                    <a:bodyPr/>
                    <a:lstStyle/>
                    <a:p>
                      <a:pPr algn="l" fontAlgn="ctr"/>
                      <a:r>
                        <a:rPr lang="es-CO" sz="1050" b="0" i="0" u="none" strike="noStrike">
                          <a:solidFill>
                            <a:srgbClr val="000000"/>
                          </a:solidFill>
                          <a:effectLst/>
                          <a:latin typeface="Arial" panose="020B0604020202020204" pitchFamily="34" charset="0"/>
                        </a:rPr>
                        <a:t>Actualización plataforma SIMIT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a:solidFill>
                            <a:srgbClr val="000000"/>
                          </a:solidFill>
                          <a:effectLst/>
                          <a:latin typeface="Arial" panose="020B0604020202020204" pitchFamily="34" charset="0"/>
                        </a:rPr>
                        <a:t>1. Demora en la migración de la información por parte de la ETB a SIMIT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s-CO" sz="1050" b="0" i="0" u="none" strike="noStrike" dirty="0">
                          <a:solidFill>
                            <a:srgbClr val="000000"/>
                          </a:solidFill>
                          <a:effectLst/>
                          <a:latin typeface="Arial" panose="020B0604020202020204" pitchFamily="34" charset="0"/>
                        </a:rPr>
                        <a:t>1. Hacer mesa de trabajo para construir una herramienta que permita generar alertas a ETB sobre los casos que registran pago según lo informado a través de derecho de petición y no se actualizan.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81761477"/>
                  </a:ext>
                </a:extLst>
              </a:tr>
            </a:tbl>
          </a:graphicData>
        </a:graphic>
      </p:graphicFrame>
    </p:spTree>
    <p:extLst>
      <p:ext uri="{BB962C8B-B14F-4D97-AF65-F5344CB8AC3E}">
        <p14:creationId xmlns:p14="http://schemas.microsoft.com/office/powerpoint/2010/main" val="1210790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59682"/>
          </a:xfrm>
          <a:solidFill>
            <a:srgbClr val="879225"/>
          </a:solidFill>
        </p:spPr>
        <p:style>
          <a:lnRef idx="1">
            <a:schemeClr val="accent3"/>
          </a:lnRef>
          <a:fillRef idx="2">
            <a:schemeClr val="accent3"/>
          </a:fillRef>
          <a:effectRef idx="1">
            <a:schemeClr val="accent3"/>
          </a:effectRef>
          <a:fontRef idx="minor">
            <a:schemeClr val="dk1"/>
          </a:fontRef>
        </p:style>
        <p:txBody>
          <a:bodyPr>
            <a:normAutofit fontScale="90000"/>
          </a:bodyPr>
          <a:lstStyle/>
          <a:p>
            <a:pPr algn="ctr"/>
            <a:r>
              <a:rPr lang="es-CO" b="1" dirty="0" smtClean="0">
                <a:solidFill>
                  <a:schemeClr val="bg1"/>
                </a:solidFill>
                <a:latin typeface="Arial Black" panose="020B0604020202020204" pitchFamily="34" charset="0"/>
                <a:cs typeface="Arial Black" panose="020B0604020202020204" pitchFamily="34" charset="0"/>
              </a:rPr>
              <a:t>Política de Prevención contravenciones</a:t>
            </a:r>
            <a:endParaRPr lang="es-CO" b="1" dirty="0">
              <a:solidFill>
                <a:schemeClr val="bg1"/>
              </a:solidFill>
              <a:latin typeface="Arial Black" panose="020B0604020202020204" pitchFamily="34" charset="0"/>
              <a:cs typeface="Arial Black" panose="020B0604020202020204" pitchFamily="34" charset="0"/>
            </a:endParaRPr>
          </a:p>
        </p:txBody>
      </p:sp>
      <p:sp>
        <p:nvSpPr>
          <p:cNvPr id="12" name="Rectángulo 11">
            <a:extLst>
              <a:ext uri="{FF2B5EF4-FFF2-40B4-BE49-F238E27FC236}">
                <a16:creationId xmlns:a16="http://schemas.microsoft.com/office/drawing/2014/main" id="{51222BAE-1720-DA4C-88D4-A2D09A9E912A}"/>
              </a:ext>
            </a:extLst>
          </p:cNvPr>
          <p:cNvSpPr/>
          <p:nvPr/>
        </p:nvSpPr>
        <p:spPr>
          <a:xfrm>
            <a:off x="0" y="6001451"/>
            <a:ext cx="12192000" cy="888326"/>
          </a:xfrm>
          <a:prstGeom prst="rect">
            <a:avLst/>
          </a:prstGeom>
          <a:solidFill>
            <a:srgbClr val="4C53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4" name="Imagen 3">
            <a:extLst>
              <a:ext uri="{FF2B5EF4-FFF2-40B4-BE49-F238E27FC236}">
                <a16:creationId xmlns:a16="http://schemas.microsoft.com/office/drawing/2014/main" id="{BF439604-487F-F549-BE03-87685C200C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346" y="6104999"/>
            <a:ext cx="3186213" cy="693499"/>
          </a:xfrm>
          <a:prstGeom prst="rect">
            <a:avLst/>
          </a:prstGeom>
        </p:spPr>
      </p:pic>
      <p:sp>
        <p:nvSpPr>
          <p:cNvPr id="14" name="Rectángulo 13"/>
          <p:cNvSpPr/>
          <p:nvPr/>
        </p:nvSpPr>
        <p:spPr>
          <a:xfrm>
            <a:off x="458980" y="2273654"/>
            <a:ext cx="3652645" cy="1200329"/>
          </a:xfrm>
          <a:prstGeom prst="rect">
            <a:avLst/>
          </a:prstGeom>
        </p:spPr>
        <p:txBody>
          <a:bodyPr wrap="square">
            <a:spAutoFit/>
          </a:bodyPr>
          <a:lstStyle/>
          <a:p>
            <a:r>
              <a:rPr lang="es-ES_tradnl" dirty="0"/>
              <a:t> </a:t>
            </a:r>
          </a:p>
          <a:p>
            <a:endParaRPr lang="es-ES_tradnl" dirty="0"/>
          </a:p>
          <a:p>
            <a:r>
              <a:rPr lang="es-ES_tradnl" dirty="0"/>
              <a:t> </a:t>
            </a:r>
            <a:endParaRPr lang="es-CO" dirty="0"/>
          </a:p>
          <a:p>
            <a:pPr lvl="0"/>
            <a:r>
              <a:rPr lang="es-ES_tradnl" dirty="0"/>
              <a:t> </a:t>
            </a:r>
            <a:endParaRPr lang="es-CO" dirty="0"/>
          </a:p>
        </p:txBody>
      </p:sp>
      <p:graphicFrame>
        <p:nvGraphicFramePr>
          <p:cNvPr id="6" name="Tabla 5"/>
          <p:cNvGraphicFramePr>
            <a:graphicFrameLocks noGrp="1"/>
          </p:cNvGraphicFramePr>
          <p:nvPr>
            <p:extLst/>
          </p:nvPr>
        </p:nvGraphicFramePr>
        <p:xfrm>
          <a:off x="865205" y="1124167"/>
          <a:ext cx="10669297" cy="4411694"/>
        </p:xfrm>
        <a:graphic>
          <a:graphicData uri="http://schemas.openxmlformats.org/drawingml/2006/table">
            <a:tbl>
              <a:tblPr/>
              <a:tblGrid>
                <a:gridCol w="2478886">
                  <a:extLst>
                    <a:ext uri="{9D8B030D-6E8A-4147-A177-3AD203B41FA5}">
                      <a16:colId xmlns:a16="http://schemas.microsoft.com/office/drawing/2014/main" val="1738630145"/>
                    </a:ext>
                  </a:extLst>
                </a:gridCol>
                <a:gridCol w="4193178">
                  <a:extLst>
                    <a:ext uri="{9D8B030D-6E8A-4147-A177-3AD203B41FA5}">
                      <a16:colId xmlns:a16="http://schemas.microsoft.com/office/drawing/2014/main" val="4160536805"/>
                    </a:ext>
                  </a:extLst>
                </a:gridCol>
                <a:gridCol w="3997233">
                  <a:extLst>
                    <a:ext uri="{9D8B030D-6E8A-4147-A177-3AD203B41FA5}">
                      <a16:colId xmlns:a16="http://schemas.microsoft.com/office/drawing/2014/main" val="1456733266"/>
                    </a:ext>
                  </a:extLst>
                </a:gridCol>
              </a:tblGrid>
              <a:tr h="96107">
                <a:tc>
                  <a:txBody>
                    <a:bodyPr/>
                    <a:lstStyle/>
                    <a:p>
                      <a:pPr algn="ctr" fontAlgn="b"/>
                      <a:r>
                        <a:rPr lang="es-CO" sz="1050" b="1" i="0" u="none" strike="noStrike" dirty="0">
                          <a:solidFill>
                            <a:schemeClr val="bg1"/>
                          </a:solidFill>
                          <a:effectLst/>
                          <a:latin typeface="Arial" panose="020B0604020202020204" pitchFamily="34" charset="0"/>
                          <a:cs typeface="Arial" panose="020B0604020202020204" pitchFamily="34" charset="0"/>
                        </a:rPr>
                        <a:t>CAUSA GENERAL</a:t>
                      </a:r>
                    </a:p>
                  </a:txBody>
                  <a:tcPr marL="0" marR="0" marT="0"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fontAlgn="b"/>
                      <a:r>
                        <a:rPr lang="es-CO" sz="1050" b="1" i="0" u="none" strike="noStrike" dirty="0">
                          <a:solidFill>
                            <a:schemeClr val="bg1"/>
                          </a:solidFill>
                          <a:effectLst/>
                          <a:latin typeface="Arial" panose="020B0604020202020204" pitchFamily="34" charset="0"/>
                          <a:cs typeface="Arial" panose="020B0604020202020204" pitchFamily="34" charset="0"/>
                        </a:rPr>
                        <a:t>Causas primarias o </a:t>
                      </a:r>
                      <a:r>
                        <a:rPr lang="es-CO" sz="1050" b="1" i="0" u="none" strike="noStrike" dirty="0" err="1">
                          <a:solidFill>
                            <a:schemeClr val="bg1"/>
                          </a:solidFill>
                          <a:effectLst/>
                          <a:latin typeface="Arial" panose="020B0604020202020204" pitchFamily="34" charset="0"/>
                          <a:cs typeface="Arial" panose="020B0604020202020204" pitchFamily="34" charset="0"/>
                        </a:rPr>
                        <a:t>subcausas</a:t>
                      </a:r>
                      <a:endParaRPr lang="es-CO" sz="105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fontAlgn="b"/>
                      <a:r>
                        <a:rPr lang="es-CO" sz="1050" b="1" i="0" u="none" strike="noStrike" dirty="0">
                          <a:solidFill>
                            <a:schemeClr val="bg1"/>
                          </a:solidFill>
                          <a:effectLst/>
                          <a:latin typeface="Arial" panose="020B0604020202020204" pitchFamily="34" charset="0"/>
                          <a:cs typeface="Arial" panose="020B0604020202020204" pitchFamily="34" charset="0"/>
                        </a:rPr>
                        <a:t>Acciones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extLst>
                  <a:ext uri="{0D108BD9-81ED-4DB2-BD59-A6C34878D82A}">
                    <a16:rowId xmlns:a16="http://schemas.microsoft.com/office/drawing/2014/main" val="3652483271"/>
                  </a:ext>
                </a:extLst>
              </a:tr>
              <a:tr h="735218">
                <a:tc rowSpan="3">
                  <a:txBody>
                    <a:bodyPr/>
                    <a:lstStyle/>
                    <a:p>
                      <a:pPr algn="ctr" fontAlgn="ctr"/>
                      <a:r>
                        <a:rPr lang="es-CO" sz="1050" b="0" i="0" u="none" strike="noStrike" dirty="0">
                          <a:solidFill>
                            <a:srgbClr val="000000"/>
                          </a:solidFill>
                          <a:effectLst/>
                          <a:latin typeface="Arial" panose="020B0604020202020204" pitchFamily="34" charset="0"/>
                          <a:cs typeface="Arial" panose="020B0604020202020204" pitchFamily="34" charset="0"/>
                        </a:rPr>
                        <a:t>Suspensión de la licencia de conducción por reincidencia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a:solidFill>
                            <a:srgbClr val="000000"/>
                          </a:solidFill>
                          <a:effectLst/>
                          <a:latin typeface="Arial" panose="020B0604020202020204" pitchFamily="34" charset="0"/>
                          <a:cs typeface="Arial" panose="020B0604020202020204" pitchFamily="34" charset="0"/>
                        </a:rPr>
                        <a:t>No acatamiento al debido proceso desde la imposición del comparendo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a:solidFill>
                            <a:srgbClr val="000000"/>
                          </a:solidFill>
                          <a:effectLst/>
                          <a:latin typeface="Arial" panose="020B0604020202020204" pitchFamily="34" charset="0"/>
                          <a:cs typeface="Arial" panose="020B0604020202020204" pitchFamily="34" charset="0"/>
                        </a:rPr>
                        <a:t>1. Acatamiento de precedentes judiciales</a:t>
                      </a:r>
                      <a:br>
                        <a:rPr lang="es-CO" sz="1050" b="0" i="0" u="none" strike="noStrike">
                          <a:solidFill>
                            <a:srgbClr val="000000"/>
                          </a:solidFill>
                          <a:effectLst/>
                          <a:latin typeface="Arial" panose="020B0604020202020204" pitchFamily="34" charset="0"/>
                          <a:cs typeface="Arial" panose="020B0604020202020204" pitchFamily="34" charset="0"/>
                        </a:rPr>
                      </a:br>
                      <a:r>
                        <a:rPr lang="es-CO" sz="1050" b="0" i="0" u="none" strike="noStrike">
                          <a:solidFill>
                            <a:srgbClr val="000000"/>
                          </a:solidFill>
                          <a:effectLst/>
                          <a:latin typeface="Arial" panose="020B0604020202020204" pitchFamily="34" charset="0"/>
                          <a:cs typeface="Arial" panose="020B0604020202020204" pitchFamily="34" charset="0"/>
                        </a:rPr>
                        <a:t>2. Seguimiento estricto a los procesos en curso, que incluya evaluación al cumplimiento de las etapas procesales.</a:t>
                      </a:r>
                      <a:br>
                        <a:rPr lang="es-CO" sz="1050" b="0" i="0" u="none" strike="noStrike">
                          <a:solidFill>
                            <a:srgbClr val="000000"/>
                          </a:solidFill>
                          <a:effectLst/>
                          <a:latin typeface="Arial" panose="020B0604020202020204" pitchFamily="34" charset="0"/>
                          <a:cs typeface="Arial" panose="020B0604020202020204" pitchFamily="34" charset="0"/>
                        </a:rPr>
                      </a:br>
                      <a:r>
                        <a:rPr lang="es-CO" sz="1050" b="0" i="0" u="none" strike="noStrike">
                          <a:solidFill>
                            <a:srgbClr val="000000"/>
                          </a:solidFill>
                          <a:effectLst/>
                          <a:latin typeface="Arial" panose="020B0604020202020204" pitchFamily="34" charset="0"/>
                          <a:cs typeface="Arial" panose="020B0604020202020204" pitchFamily="34" charset="0"/>
                        </a:rPr>
                        <a:t>3. Capacitaciones periódicas y reuniones que involucren a los Agentes de Policía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293072"/>
                  </a:ext>
                </a:extLst>
              </a:tr>
              <a:tr h="356634">
                <a:tc vMerge="1">
                  <a:txBody>
                    <a:bodyPr/>
                    <a:lstStyle/>
                    <a:p>
                      <a:endParaRPr lang="es-CO"/>
                    </a:p>
                  </a:txBody>
                  <a:tcPr/>
                </a:tc>
                <a:tc>
                  <a:txBody>
                    <a:bodyPr/>
                    <a:lstStyle/>
                    <a:p>
                      <a:pPr algn="ctr" fontAlgn="ctr"/>
                      <a:r>
                        <a:rPr lang="es-CO" sz="1050" b="0" i="0" u="none" strike="noStrike" dirty="0">
                          <a:solidFill>
                            <a:srgbClr val="000000"/>
                          </a:solidFill>
                          <a:effectLst/>
                          <a:latin typeface="Arial" panose="020B0604020202020204" pitchFamily="34" charset="0"/>
                          <a:cs typeface="Arial" panose="020B0604020202020204" pitchFamily="34" charset="0"/>
                        </a:rPr>
                        <a:t>Pérdida del expediente o de alguna prueba que se encuentre dentro del proceso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050" b="0" i="0" u="none" strike="noStrike">
                          <a:solidFill>
                            <a:srgbClr val="000000"/>
                          </a:solidFill>
                          <a:effectLst/>
                          <a:latin typeface="Arial" panose="020B0604020202020204" pitchFamily="34" charset="0"/>
                          <a:cs typeface="Arial" panose="020B0604020202020204" pitchFamily="34" charset="0"/>
                        </a:rPr>
                        <a:t>1.Implementación de inventario digital de expedientes y/o de lo que compone un expediente.</a:t>
                      </a:r>
                      <a:br>
                        <a:rPr lang="es-CO" sz="1050" b="0" i="0" u="none" strike="noStrike">
                          <a:solidFill>
                            <a:srgbClr val="000000"/>
                          </a:solidFill>
                          <a:effectLst/>
                          <a:latin typeface="Arial" panose="020B0604020202020204" pitchFamily="34" charset="0"/>
                          <a:cs typeface="Arial" panose="020B0604020202020204" pitchFamily="34" charset="0"/>
                        </a:rPr>
                      </a:br>
                      <a:r>
                        <a:rPr lang="es-CO" sz="1050" b="0" i="0" u="none" strike="noStrike">
                          <a:solidFill>
                            <a:srgbClr val="000000"/>
                          </a:solidFill>
                          <a:effectLst/>
                          <a:latin typeface="Arial" panose="020B0604020202020204" pitchFamily="34" charset="0"/>
                          <a:cs typeface="Arial" panose="020B0604020202020204" pitchFamily="34" charset="0"/>
                        </a:rPr>
                        <a:t>2. Reuniones de seguimiento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900040"/>
                  </a:ext>
                </a:extLst>
              </a:tr>
              <a:tr h="392124">
                <a:tc vMerge="1">
                  <a:txBody>
                    <a:bodyPr/>
                    <a:lstStyle/>
                    <a:p>
                      <a:endParaRPr lang="es-CO"/>
                    </a:p>
                  </a:txBody>
                  <a:tcPr/>
                </a:tc>
                <a:tc>
                  <a:txBody>
                    <a:bodyPr/>
                    <a:lstStyle/>
                    <a:p>
                      <a:pPr algn="ctr" fontAlgn="ctr"/>
                      <a:r>
                        <a:rPr lang="es-CO" sz="1050" b="0" i="0" u="none" strike="noStrike">
                          <a:solidFill>
                            <a:srgbClr val="000000"/>
                          </a:solidFill>
                          <a:effectLst/>
                          <a:latin typeface="Arial" panose="020B0604020202020204" pitchFamily="34" charset="0"/>
                          <a:cs typeface="Arial" panose="020B0604020202020204" pitchFamily="34" charset="0"/>
                        </a:rPr>
                        <a:t>Mala práctica por parte de los Agentes de Policía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050" b="0" i="0" u="none" strike="noStrike" dirty="0">
                          <a:solidFill>
                            <a:srgbClr val="000000"/>
                          </a:solidFill>
                          <a:effectLst/>
                          <a:latin typeface="Arial" panose="020B0604020202020204" pitchFamily="34" charset="0"/>
                          <a:cs typeface="Arial" panose="020B0604020202020204" pitchFamily="34" charset="0"/>
                        </a:rPr>
                        <a:t>Reuniones de seguimiento que involucren a los Agentes de Policía y/o agentes civiles en vía que realicen los procedimientos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8392230"/>
                  </a:ext>
                </a:extLst>
              </a:tr>
              <a:tr h="818695">
                <a:tc>
                  <a:txBody>
                    <a:bodyPr/>
                    <a:lstStyle/>
                    <a:p>
                      <a:pPr algn="ctr" fontAlgn="b"/>
                      <a:r>
                        <a:rPr lang="es-CO" sz="1050" b="0" i="0" u="none" strike="noStrike">
                          <a:solidFill>
                            <a:srgbClr val="000000"/>
                          </a:solidFill>
                          <a:effectLst/>
                          <a:latin typeface="Arial" panose="020B0604020202020204" pitchFamily="34" charset="0"/>
                          <a:cs typeface="Arial" panose="020B0604020202020204" pitchFamily="34" charset="0"/>
                        </a:rPr>
                        <a:t>Suspensión de la licencia de conducción por reincidencia en la comisión de Infracción D12, con errores procedimentales que pueden terminar ocasionando una condición de litigiosidad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dirty="0">
                          <a:solidFill>
                            <a:srgbClr val="000000"/>
                          </a:solidFill>
                          <a:effectLst/>
                          <a:latin typeface="Arial" panose="020B0604020202020204" pitchFamily="34" charset="0"/>
                          <a:cs typeface="Arial" panose="020B0604020202020204" pitchFamily="34" charset="0"/>
                        </a:rPr>
                        <a:t>No acatamiento al debido proceso, desde la imposición del comparendo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a:solidFill>
                            <a:srgbClr val="000000"/>
                          </a:solidFill>
                          <a:effectLst/>
                          <a:latin typeface="Arial" panose="020B0604020202020204" pitchFamily="34" charset="0"/>
                          <a:cs typeface="Arial" panose="020B0604020202020204" pitchFamily="34" charset="0"/>
                        </a:rPr>
                        <a:t>Acatamiento de precedentes judiciales</a:t>
                      </a:r>
                      <a:br>
                        <a:rPr lang="es-CO" sz="1050" b="0" i="0" u="none" strike="noStrike">
                          <a:solidFill>
                            <a:srgbClr val="000000"/>
                          </a:solidFill>
                          <a:effectLst/>
                          <a:latin typeface="Arial" panose="020B0604020202020204" pitchFamily="34" charset="0"/>
                          <a:cs typeface="Arial" panose="020B0604020202020204" pitchFamily="34" charset="0"/>
                        </a:rPr>
                      </a:br>
                      <a:r>
                        <a:rPr lang="es-CO" sz="1050" b="0" i="0" u="none" strike="noStrike">
                          <a:solidFill>
                            <a:srgbClr val="000000"/>
                          </a:solidFill>
                          <a:effectLst/>
                          <a:latin typeface="Arial" panose="020B0604020202020204" pitchFamily="34" charset="0"/>
                          <a:cs typeface="Arial" panose="020B0604020202020204" pitchFamily="34" charset="0"/>
                        </a:rPr>
                        <a:t>evaluando el cumplimiento de todas las etapas procesales, capacitando </a:t>
                      </a:r>
                      <a:br>
                        <a:rPr lang="es-CO" sz="1050" b="0" i="0" u="none" strike="noStrike">
                          <a:solidFill>
                            <a:srgbClr val="000000"/>
                          </a:solidFill>
                          <a:effectLst/>
                          <a:latin typeface="Arial" panose="020B0604020202020204" pitchFamily="34" charset="0"/>
                          <a:cs typeface="Arial" panose="020B0604020202020204" pitchFamily="34" charset="0"/>
                        </a:rPr>
                      </a:br>
                      <a:r>
                        <a:rPr lang="es-CO" sz="1050" b="0" i="0" u="none" strike="noStrike">
                          <a:solidFill>
                            <a:srgbClr val="000000"/>
                          </a:solidFill>
                          <a:effectLst/>
                          <a:latin typeface="Arial" panose="020B0604020202020204" pitchFamily="34" charset="0"/>
                          <a:cs typeface="Arial" panose="020B0604020202020204" pitchFamily="34" charset="0"/>
                        </a:rPr>
                        <a:t>de manera periodica abogados y agentes de tránsito.</a:t>
                      </a:r>
                      <a:br>
                        <a:rPr lang="es-CO" sz="1050" b="0" i="0" u="none" strike="noStrike">
                          <a:solidFill>
                            <a:srgbClr val="000000"/>
                          </a:solidFill>
                          <a:effectLst/>
                          <a:latin typeface="Arial" panose="020B0604020202020204" pitchFamily="34" charset="0"/>
                          <a:cs typeface="Arial" panose="020B0604020202020204" pitchFamily="34" charset="0"/>
                        </a:rPr>
                      </a:b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2692944"/>
                  </a:ext>
                </a:extLst>
              </a:tr>
              <a:tr h="316200">
                <a:tc>
                  <a:txBody>
                    <a:bodyPr/>
                    <a:lstStyle/>
                    <a:p>
                      <a:pPr algn="ctr" fontAlgn="ctr"/>
                      <a:r>
                        <a:rPr lang="es-CO" sz="1050" b="0" i="0" u="none" strike="noStrike">
                          <a:solidFill>
                            <a:srgbClr val="000000"/>
                          </a:solidFill>
                          <a:effectLst/>
                          <a:latin typeface="Arial" panose="020B0604020202020204" pitchFamily="34" charset="0"/>
                          <a:cs typeface="Arial" panose="020B0604020202020204" pitchFamily="34" charset="0"/>
                        </a:rPr>
                        <a:t>Indebida aplicación del proceso contravencional que implica Exoneración de responsabilidad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dirty="0">
                          <a:solidFill>
                            <a:srgbClr val="000000"/>
                          </a:solidFill>
                          <a:effectLst/>
                          <a:latin typeface="Arial" panose="020B0604020202020204" pitchFamily="34" charset="0"/>
                          <a:cs typeface="Arial" panose="020B0604020202020204" pitchFamily="34" charset="0"/>
                        </a:rPr>
                        <a:t>1. Mala imposición  de comparendos.</a:t>
                      </a:r>
                      <a:br>
                        <a:rPr lang="es-CO" sz="1050" b="0" i="0" u="none" strike="noStrike" dirty="0">
                          <a:solidFill>
                            <a:srgbClr val="000000"/>
                          </a:solidFill>
                          <a:effectLst/>
                          <a:latin typeface="Arial" panose="020B0604020202020204" pitchFamily="34" charset="0"/>
                          <a:cs typeface="Arial" panose="020B0604020202020204" pitchFamily="34" charset="0"/>
                        </a:rPr>
                      </a:br>
                      <a:r>
                        <a:rPr lang="es-CO" sz="1050" b="0" i="0" u="none" strike="noStrike" dirty="0">
                          <a:solidFill>
                            <a:srgbClr val="000000"/>
                          </a:solidFill>
                          <a:effectLst/>
                          <a:latin typeface="Arial" panose="020B0604020202020204" pitchFamily="34" charset="0"/>
                          <a:cs typeface="Arial" panose="020B0604020202020204" pitchFamily="34" charset="0"/>
                        </a:rPr>
                        <a:t>2. Mala toma de muestras.</a:t>
                      </a:r>
                      <a:br>
                        <a:rPr lang="es-CO" sz="1050" b="0" i="0" u="none" strike="noStrike" dirty="0">
                          <a:solidFill>
                            <a:srgbClr val="000000"/>
                          </a:solidFill>
                          <a:effectLst/>
                          <a:latin typeface="Arial" panose="020B0604020202020204" pitchFamily="34" charset="0"/>
                          <a:cs typeface="Arial" panose="020B0604020202020204" pitchFamily="34" charset="0"/>
                        </a:rPr>
                      </a:br>
                      <a:r>
                        <a:rPr lang="es-CO" sz="1050" b="0" i="0" u="none" strike="noStrike" dirty="0">
                          <a:solidFill>
                            <a:srgbClr val="000000"/>
                          </a:solidFill>
                          <a:effectLst/>
                          <a:latin typeface="Arial" panose="020B0604020202020204" pitchFamily="34" charset="0"/>
                          <a:cs typeface="Arial" panose="020B0604020202020204" pitchFamily="34" charset="0"/>
                        </a:rPr>
                        <a:t>3. Impugnación de comparendos / inmovilización cuando no se debe.</a:t>
                      </a:r>
                      <a:br>
                        <a:rPr lang="es-CO" sz="1050" b="0" i="0" u="none" strike="noStrike" dirty="0">
                          <a:solidFill>
                            <a:srgbClr val="000000"/>
                          </a:solidFill>
                          <a:effectLst/>
                          <a:latin typeface="Arial" panose="020B0604020202020204" pitchFamily="34" charset="0"/>
                          <a:cs typeface="Arial" panose="020B0604020202020204" pitchFamily="34" charset="0"/>
                        </a:rPr>
                      </a:br>
                      <a:r>
                        <a:rPr lang="es-CO" sz="1050" b="0" i="0" u="none" strike="noStrike" dirty="0">
                          <a:solidFill>
                            <a:srgbClr val="000000"/>
                          </a:solidFill>
                          <a:effectLst/>
                          <a:latin typeface="Arial" panose="020B0604020202020204" pitchFamily="34" charset="0"/>
                          <a:cs typeface="Arial" panose="020B0604020202020204" pitchFamily="34" charset="0"/>
                        </a:rPr>
                        <a:t/>
                      </a:r>
                      <a:br>
                        <a:rPr lang="es-CO" sz="1050" b="0" i="0" u="none" strike="noStrike" dirty="0">
                          <a:solidFill>
                            <a:srgbClr val="000000"/>
                          </a:solidFill>
                          <a:effectLst/>
                          <a:latin typeface="Arial" panose="020B0604020202020204" pitchFamily="34" charset="0"/>
                          <a:cs typeface="Arial" panose="020B0604020202020204" pitchFamily="34" charset="0"/>
                        </a:rPr>
                      </a:b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dirty="0">
                          <a:solidFill>
                            <a:srgbClr val="000000"/>
                          </a:solidFill>
                          <a:effectLst/>
                          <a:latin typeface="Arial" panose="020B0604020202020204" pitchFamily="34" charset="0"/>
                          <a:cs typeface="Arial" panose="020B0604020202020204" pitchFamily="34" charset="0"/>
                        </a:rPr>
                        <a:t>Capacitaciones periódicas y reuniones que involucren a todos los actores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2965034"/>
                  </a:ext>
                </a:extLst>
              </a:tr>
              <a:tr h="353211">
                <a:tc>
                  <a:txBody>
                    <a:bodyPr/>
                    <a:lstStyle/>
                    <a:p>
                      <a:pPr algn="ctr" fontAlgn="b"/>
                      <a:r>
                        <a:rPr lang="es-CO" sz="1050" b="0" i="0" u="none" strike="noStrike">
                          <a:solidFill>
                            <a:srgbClr val="000000"/>
                          </a:solidFill>
                          <a:effectLst/>
                          <a:latin typeface="Arial" panose="020B0604020202020204" pitchFamily="34" charset="0"/>
                          <a:cs typeface="Arial" panose="020B0604020202020204" pitchFamily="34" charset="0"/>
                        </a:rPr>
                        <a:t>Errores en la Resolución de revocatoria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a:solidFill>
                            <a:srgbClr val="000000"/>
                          </a:solidFill>
                          <a:effectLst/>
                          <a:latin typeface="Arial" panose="020B0604020202020204" pitchFamily="34" charset="0"/>
                          <a:cs typeface="Arial" panose="020B0604020202020204" pitchFamily="34" charset="0"/>
                        </a:rPr>
                        <a:t>1. Negativa de revocar cuando efectivamente procede, lo que puede generar Acciones de tutela y demandas.</a:t>
                      </a:r>
                      <a:br>
                        <a:rPr lang="es-CO" sz="1050" b="0" i="0" u="none" strike="noStrike">
                          <a:solidFill>
                            <a:srgbClr val="000000"/>
                          </a:solidFill>
                          <a:effectLst/>
                          <a:latin typeface="Arial" panose="020B0604020202020204" pitchFamily="34" charset="0"/>
                          <a:cs typeface="Arial" panose="020B0604020202020204" pitchFamily="34" charset="0"/>
                        </a:rPr>
                      </a:br>
                      <a:endParaRPr lang="es-CO" sz="1050" b="0" i="0" u="none" strike="noStrike">
                        <a:solidFill>
                          <a:srgbClr val="000000"/>
                        </a:solidFill>
                        <a:effectLst/>
                        <a:latin typeface="Arial" panose="020B0604020202020204" pitchFamily="34" charset="0"/>
                        <a:cs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es-CO" sz="1050" b="0" i="0" u="none" strike="noStrike" dirty="0">
                          <a:solidFill>
                            <a:srgbClr val="000000"/>
                          </a:solidFill>
                          <a:effectLst/>
                          <a:latin typeface="Arial" panose="020B0604020202020204" pitchFamily="34" charset="0"/>
                          <a:cs typeface="Arial" panose="020B0604020202020204" pitchFamily="34" charset="0"/>
                        </a:rPr>
                        <a:t>1. Unificar el grupo de revocatorias y el de peticiones, para disminuir tiempos de respuesta y unificar criterios de decisión.</a:t>
                      </a:r>
                      <a:br>
                        <a:rPr lang="es-CO" sz="1050" b="0" i="0" u="none" strike="noStrike" dirty="0">
                          <a:solidFill>
                            <a:srgbClr val="000000"/>
                          </a:solidFill>
                          <a:effectLst/>
                          <a:latin typeface="Arial" panose="020B0604020202020204" pitchFamily="34" charset="0"/>
                          <a:cs typeface="Arial" panose="020B0604020202020204" pitchFamily="34" charset="0"/>
                        </a:rPr>
                      </a:br>
                      <a:r>
                        <a:rPr lang="es-CO" sz="1050" b="0" i="0" u="none" strike="noStrike" dirty="0">
                          <a:solidFill>
                            <a:srgbClr val="000000"/>
                          </a:solidFill>
                          <a:effectLst/>
                          <a:latin typeface="Arial" panose="020B0604020202020204" pitchFamily="34" charset="0"/>
                          <a:cs typeface="Arial" panose="020B0604020202020204" pitchFamily="34" charset="0"/>
                        </a:rPr>
                        <a:t>2. Seguimiento estricto a los distintos casos. Realizar y socializar protocolos de actuación.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989659"/>
                  </a:ext>
                </a:extLst>
              </a:tr>
              <a:tr h="480535">
                <a:tc>
                  <a:txBody>
                    <a:bodyPr/>
                    <a:lstStyle/>
                    <a:p>
                      <a:pPr algn="ctr" fontAlgn="b"/>
                      <a:r>
                        <a:rPr lang="es-CO" sz="1050" b="0" i="0" u="none" strike="noStrike">
                          <a:solidFill>
                            <a:srgbClr val="000000"/>
                          </a:solidFill>
                          <a:effectLst/>
                          <a:latin typeface="Arial" panose="020B0604020202020204" pitchFamily="34" charset="0"/>
                          <a:cs typeface="Arial" panose="020B0604020202020204" pitchFamily="34" charset="0"/>
                        </a:rPr>
                        <a:t>Errores en los Derechos de petición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CO" sz="1050" b="0" i="0" u="none" strike="noStrike" dirty="0">
                          <a:solidFill>
                            <a:srgbClr val="000000"/>
                          </a:solidFill>
                          <a:effectLst/>
                          <a:latin typeface="Arial" panose="020B0604020202020204" pitchFamily="34" charset="0"/>
                          <a:cs typeface="Arial" panose="020B0604020202020204" pitchFamily="34" charset="0"/>
                        </a:rPr>
                        <a:t>Indebido trámite en las respuestas por: No contestar en tiempo,  contestar parcialmente o contestar sin unificación, es decir, a criterio de cada autoridad.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s-CO"/>
                    </a:p>
                  </a:txBody>
                  <a:tcPr/>
                </a:tc>
                <a:extLst>
                  <a:ext uri="{0D108BD9-81ED-4DB2-BD59-A6C34878D82A}">
                    <a16:rowId xmlns:a16="http://schemas.microsoft.com/office/drawing/2014/main" val="782171829"/>
                  </a:ext>
                </a:extLst>
              </a:tr>
            </a:tbl>
          </a:graphicData>
        </a:graphic>
      </p:graphicFrame>
    </p:spTree>
    <p:extLst>
      <p:ext uri="{BB962C8B-B14F-4D97-AF65-F5344CB8AC3E}">
        <p14:creationId xmlns:p14="http://schemas.microsoft.com/office/powerpoint/2010/main" val="1055679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ángulo 9"/>
          <p:cNvSpPr/>
          <p:nvPr/>
        </p:nvSpPr>
        <p:spPr>
          <a:xfrm>
            <a:off x="0" y="-1"/>
            <a:ext cx="12276307" cy="941149"/>
          </a:xfrm>
          <a:prstGeom prst="rect">
            <a:avLst/>
          </a:prstGeom>
          <a:solidFill>
            <a:srgbClr val="8792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15000"/>
              </a:lnSpc>
              <a:spcAft>
                <a:spcPts val="1000"/>
              </a:spcAft>
            </a:pPr>
            <a:r>
              <a:rPr lang="es-ES" sz="2400" b="1" dirty="0" smtClean="0">
                <a:effectLst/>
                <a:latin typeface="Calibri" panose="020F0502020204030204" pitchFamily="34" charset="0"/>
                <a:ea typeface="Calibri" panose="020F0502020204030204" pitchFamily="34" charset="0"/>
                <a:cs typeface="Times New Roman" panose="02020603050405020304" pitchFamily="18" charset="0"/>
              </a:rPr>
              <a:t>ÉXITO </a:t>
            </a:r>
            <a:r>
              <a:rPr lang="es-ES" sz="2400" b="1" dirty="0">
                <a:effectLst/>
                <a:latin typeface="Calibri" panose="020F0502020204030204" pitchFamily="34" charset="0"/>
                <a:ea typeface="Calibri" panose="020F0502020204030204" pitchFamily="34" charset="0"/>
                <a:cs typeface="Times New Roman" panose="02020603050405020304" pitchFamily="18" charset="0"/>
              </a:rPr>
              <a:t>PROCESAL Y SOCIALIZACIÓN DE BUENAS PRÁCTICAS DECISIVAS PARA OBTENER EL ÉXITO PROCESAL </a:t>
            </a:r>
            <a:endParaRPr lang="es-CO"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9" name="Imagen 18">
            <a:extLst>
              <a:ext uri="{FF2B5EF4-FFF2-40B4-BE49-F238E27FC236}">
                <a16:creationId xmlns:a16="http://schemas.microsoft.com/office/drawing/2014/main" id="{5AFE7D3C-58BC-2143-B634-7607525596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29355" y="5920196"/>
            <a:ext cx="3472775" cy="816102"/>
          </a:xfrm>
          <a:prstGeom prst="rect">
            <a:avLst/>
          </a:prstGeom>
        </p:spPr>
      </p:pic>
      <p:sp>
        <p:nvSpPr>
          <p:cNvPr id="2" name="Rectángulo 1">
            <a:extLst>
              <a:ext uri="{FF2B5EF4-FFF2-40B4-BE49-F238E27FC236}">
                <a16:creationId xmlns:a16="http://schemas.microsoft.com/office/drawing/2014/main" id="{A797947B-4982-9742-B9DF-E217E5B3DAA4}"/>
              </a:ext>
            </a:extLst>
          </p:cNvPr>
          <p:cNvSpPr/>
          <p:nvPr/>
        </p:nvSpPr>
        <p:spPr>
          <a:xfrm>
            <a:off x="0" y="6488351"/>
            <a:ext cx="8239328" cy="369651"/>
          </a:xfrm>
          <a:prstGeom prst="rect">
            <a:avLst/>
          </a:prstGeom>
          <a:solidFill>
            <a:srgbClr val="4C5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CuadroTexto 10"/>
          <p:cNvSpPr txBox="1"/>
          <p:nvPr/>
        </p:nvSpPr>
        <p:spPr>
          <a:xfrm>
            <a:off x="3556001" y="2079624"/>
            <a:ext cx="3841750" cy="400110"/>
          </a:xfrm>
          <a:prstGeom prst="rect">
            <a:avLst/>
          </a:prstGeom>
          <a:noFill/>
        </p:spPr>
        <p:txBody>
          <a:bodyPr wrap="square" rtlCol="0">
            <a:spAutoFit/>
          </a:bodyPr>
          <a:lstStyle/>
          <a:p>
            <a:r>
              <a:rPr lang="es-ES" sz="2000" dirty="0"/>
              <a:t>        </a:t>
            </a:r>
            <a:endParaRPr lang="es-ES" sz="2000" dirty="0">
              <a:effectLst>
                <a:glow rad="228600">
                  <a:schemeClr val="accent1">
                    <a:satMod val="175000"/>
                    <a:alpha val="40000"/>
                  </a:schemeClr>
                </a:glow>
              </a:effectLst>
            </a:endParaRPr>
          </a:p>
        </p:txBody>
      </p:sp>
      <p:graphicFrame>
        <p:nvGraphicFramePr>
          <p:cNvPr id="4" name="Tabla 3">
            <a:extLst>
              <a:ext uri="{FF2B5EF4-FFF2-40B4-BE49-F238E27FC236}">
                <a16:creationId xmlns:a16="http://schemas.microsoft.com/office/drawing/2014/main" id="{17BC8319-EA4B-4161-B103-9FD645D8293B}"/>
              </a:ext>
            </a:extLst>
          </p:cNvPr>
          <p:cNvGraphicFramePr>
            <a:graphicFrameLocks noGrp="1"/>
          </p:cNvGraphicFramePr>
          <p:nvPr>
            <p:extLst/>
          </p:nvPr>
        </p:nvGraphicFramePr>
        <p:xfrm>
          <a:off x="7268961" y="1471036"/>
          <a:ext cx="3556000" cy="2017395"/>
        </p:xfrm>
        <a:graphic>
          <a:graphicData uri="http://schemas.openxmlformats.org/drawingml/2006/table">
            <a:tbl>
              <a:tblPr>
                <a:tableStyleId>{0505E3EF-67EA-436B-97B2-0124C06EBD24}</a:tableStyleId>
              </a:tblPr>
              <a:tblGrid>
                <a:gridCol w="2215281">
                  <a:extLst>
                    <a:ext uri="{9D8B030D-6E8A-4147-A177-3AD203B41FA5}">
                      <a16:colId xmlns:a16="http://schemas.microsoft.com/office/drawing/2014/main" val="2069004505"/>
                    </a:ext>
                  </a:extLst>
                </a:gridCol>
                <a:gridCol w="1340719">
                  <a:extLst>
                    <a:ext uri="{9D8B030D-6E8A-4147-A177-3AD203B41FA5}">
                      <a16:colId xmlns:a16="http://schemas.microsoft.com/office/drawing/2014/main" val="245547629"/>
                    </a:ext>
                  </a:extLst>
                </a:gridCol>
              </a:tblGrid>
              <a:tr h="190500">
                <a:tc>
                  <a:txBody>
                    <a:bodyPr/>
                    <a:lstStyle/>
                    <a:p>
                      <a:pPr algn="ctr" fontAlgn="b"/>
                      <a:r>
                        <a:rPr lang="es-CO" sz="1600" b="1" u="none" strike="noStrike" dirty="0">
                          <a:solidFill>
                            <a:schemeClr val="bg1"/>
                          </a:solidFill>
                          <a:effectLst/>
                        </a:rPr>
                        <a:t>ETIQUETAS DE FILA</a:t>
                      </a:r>
                      <a:endParaRPr lang="es-CO" sz="1600" b="1" i="0" u="none" strike="noStrike" dirty="0">
                        <a:solidFill>
                          <a:schemeClr val="bg1"/>
                        </a:solidFill>
                        <a:effectLst/>
                        <a:latin typeface="Calibri" panose="020F0502020204030204" pitchFamily="34" charset="0"/>
                      </a:endParaRPr>
                    </a:p>
                  </a:txBody>
                  <a:tcPr marL="9525" marR="9525" marT="9525" marB="0" anchor="b">
                    <a:solidFill>
                      <a:srgbClr val="4C531E"/>
                    </a:solidFill>
                  </a:tcPr>
                </a:tc>
                <a:tc>
                  <a:txBody>
                    <a:bodyPr/>
                    <a:lstStyle/>
                    <a:p>
                      <a:pPr algn="ctr" fontAlgn="b"/>
                      <a:r>
                        <a:rPr lang="es-ES" sz="1600" b="1" u="none" strike="noStrike" dirty="0">
                          <a:solidFill>
                            <a:schemeClr val="bg1"/>
                          </a:solidFill>
                          <a:effectLst/>
                        </a:rPr>
                        <a:t>NO.</a:t>
                      </a:r>
                      <a:endParaRPr lang="es-ES" sz="1600" b="1" i="0" u="none" strike="noStrike" dirty="0">
                        <a:solidFill>
                          <a:schemeClr val="bg1"/>
                        </a:solidFill>
                        <a:effectLst/>
                        <a:latin typeface="Calibri" panose="020F0502020204030204" pitchFamily="34" charset="0"/>
                      </a:endParaRPr>
                    </a:p>
                  </a:txBody>
                  <a:tcPr marL="9525" marR="9525" marT="9525" marB="0" anchor="b">
                    <a:solidFill>
                      <a:srgbClr val="4C531E"/>
                    </a:solidFill>
                  </a:tcPr>
                </a:tc>
                <a:extLst>
                  <a:ext uri="{0D108BD9-81ED-4DB2-BD59-A6C34878D82A}">
                    <a16:rowId xmlns:a16="http://schemas.microsoft.com/office/drawing/2014/main" val="2238080255"/>
                  </a:ext>
                </a:extLst>
              </a:tr>
              <a:tr h="190500">
                <a:tc>
                  <a:txBody>
                    <a:bodyPr/>
                    <a:lstStyle/>
                    <a:p>
                      <a:pPr algn="l" fontAlgn="b"/>
                      <a:r>
                        <a:rPr lang="es-CO" sz="1600" u="none" strike="noStrike">
                          <a:effectLst/>
                        </a:rPr>
                        <a:t>ACCIÓN DE TUTELA</a:t>
                      </a:r>
                      <a:endParaRPr lang="es-CO"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CO" sz="1600" u="none" strike="noStrike" dirty="0">
                          <a:effectLst/>
                        </a:rPr>
                        <a:t>426</a:t>
                      </a:r>
                      <a:endParaRPr lang="es-CO" sz="16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81059754"/>
                  </a:ext>
                </a:extLst>
              </a:tr>
              <a:tr h="190500">
                <a:tc>
                  <a:txBody>
                    <a:bodyPr/>
                    <a:lstStyle/>
                    <a:p>
                      <a:pPr algn="l" fontAlgn="b"/>
                      <a:r>
                        <a:rPr lang="es-CO" sz="1600" u="none" strike="noStrike">
                          <a:effectLst/>
                        </a:rPr>
                        <a:t>ACCIÓN POPULAR</a:t>
                      </a:r>
                      <a:endParaRPr lang="es-CO"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CO" sz="1600" u="none" strike="noStrike">
                          <a:effectLst/>
                        </a:rPr>
                        <a:t>1</a:t>
                      </a:r>
                      <a:endParaRPr lang="es-CO"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91708374"/>
                  </a:ext>
                </a:extLst>
              </a:tr>
              <a:tr h="190500">
                <a:tc>
                  <a:txBody>
                    <a:bodyPr/>
                    <a:lstStyle/>
                    <a:p>
                      <a:pPr algn="l" fontAlgn="b"/>
                      <a:r>
                        <a:rPr lang="es-CO" sz="1600" u="none" strike="noStrike">
                          <a:effectLst/>
                        </a:rPr>
                        <a:t>NULIDAD</a:t>
                      </a:r>
                      <a:endParaRPr lang="es-CO"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CO" sz="1600" u="none" strike="noStrike">
                          <a:effectLst/>
                        </a:rPr>
                        <a:t>1</a:t>
                      </a:r>
                      <a:endParaRPr lang="es-CO"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56391091"/>
                  </a:ext>
                </a:extLst>
              </a:tr>
              <a:tr h="190500">
                <a:tc>
                  <a:txBody>
                    <a:bodyPr/>
                    <a:lstStyle/>
                    <a:p>
                      <a:pPr algn="l" fontAlgn="b"/>
                      <a:r>
                        <a:rPr lang="es-CO" sz="1600" u="none" strike="noStrike" dirty="0">
                          <a:effectLst/>
                        </a:rPr>
                        <a:t>NULIDAD Y RESTABLECIMIENTO</a:t>
                      </a:r>
                      <a:endParaRPr lang="es-CO"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s-CO" sz="1600" u="none" strike="noStrike">
                          <a:effectLst/>
                        </a:rPr>
                        <a:t>2</a:t>
                      </a:r>
                      <a:endParaRPr lang="es-CO"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72890427"/>
                  </a:ext>
                </a:extLst>
              </a:tr>
              <a:tr h="190500">
                <a:tc>
                  <a:txBody>
                    <a:bodyPr/>
                    <a:lstStyle/>
                    <a:p>
                      <a:pPr algn="l" fontAlgn="b"/>
                      <a:r>
                        <a:rPr lang="es-CO" sz="1600" u="none" strike="noStrike">
                          <a:effectLst/>
                        </a:rPr>
                        <a:t>REPARACION DIRECTA</a:t>
                      </a:r>
                      <a:endParaRPr lang="es-CO"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CO" sz="1600" u="none" strike="noStrike">
                          <a:effectLst/>
                        </a:rPr>
                        <a:t>1</a:t>
                      </a:r>
                      <a:endParaRPr lang="es-CO" sz="16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97322564"/>
                  </a:ext>
                </a:extLst>
              </a:tr>
              <a:tr h="190500">
                <a:tc>
                  <a:txBody>
                    <a:bodyPr/>
                    <a:lstStyle/>
                    <a:p>
                      <a:pPr algn="l" fontAlgn="b"/>
                      <a:r>
                        <a:rPr lang="es-CO" sz="1600" b="1" u="none" strike="noStrike" dirty="0">
                          <a:effectLst/>
                        </a:rPr>
                        <a:t>Total general</a:t>
                      </a:r>
                      <a:endParaRPr lang="es-CO" sz="16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s-CO" sz="1600" b="1" u="none" strike="noStrike" dirty="0">
                          <a:effectLst/>
                        </a:rPr>
                        <a:t>431</a:t>
                      </a:r>
                      <a:endParaRPr lang="es-CO" sz="16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1621326"/>
                  </a:ext>
                </a:extLst>
              </a:tr>
            </a:tbl>
          </a:graphicData>
        </a:graphic>
      </p:graphicFrame>
      <p:pic>
        <p:nvPicPr>
          <p:cNvPr id="6" name="Imagen 5">
            <a:extLst>
              <a:ext uri="{FF2B5EF4-FFF2-40B4-BE49-F238E27FC236}">
                <a16:creationId xmlns:a16="http://schemas.microsoft.com/office/drawing/2014/main" id="{2AD24BEE-F29C-41FF-A1E8-6AB9E0F56174}"/>
              </a:ext>
            </a:extLst>
          </p:cNvPr>
          <p:cNvPicPr>
            <a:picLocks noChangeAspect="1"/>
          </p:cNvPicPr>
          <p:nvPr/>
        </p:nvPicPr>
        <p:blipFill rotWithShape="1">
          <a:blip r:embed="rId3"/>
          <a:srcRect l="8487" t="32713" r="53086" b="34418"/>
          <a:stretch/>
        </p:blipFill>
        <p:spPr>
          <a:xfrm>
            <a:off x="205271" y="951812"/>
            <a:ext cx="6701459" cy="3423396"/>
          </a:xfrm>
          <a:prstGeom prst="rect">
            <a:avLst/>
          </a:prstGeom>
        </p:spPr>
      </p:pic>
      <p:sp>
        <p:nvSpPr>
          <p:cNvPr id="12" name="CuadroTexto 11">
            <a:extLst>
              <a:ext uri="{FF2B5EF4-FFF2-40B4-BE49-F238E27FC236}">
                <a16:creationId xmlns:a16="http://schemas.microsoft.com/office/drawing/2014/main" id="{77625A4E-15A0-45CA-B58C-7ECE18B23867}"/>
              </a:ext>
            </a:extLst>
          </p:cNvPr>
          <p:cNvSpPr txBox="1"/>
          <p:nvPr/>
        </p:nvSpPr>
        <p:spPr>
          <a:xfrm>
            <a:off x="508157" y="4266373"/>
            <a:ext cx="8013182" cy="2113143"/>
          </a:xfrm>
          <a:prstGeom prst="rect">
            <a:avLst/>
          </a:prstGeom>
          <a:noFill/>
        </p:spPr>
        <p:txBody>
          <a:bodyPr wrap="square">
            <a:spAutoFit/>
          </a:bodyPr>
          <a:lstStyle/>
          <a:p>
            <a:pPr>
              <a:lnSpc>
                <a:spcPct val="115000"/>
              </a:lnSpc>
              <a:spcAft>
                <a:spcPts val="1000"/>
              </a:spcAft>
            </a:pPr>
            <a:r>
              <a:rPr lang="es-ES" sz="1800" b="1" dirty="0">
                <a:effectLst/>
                <a:latin typeface="Calibri" panose="020F0502020204030204" pitchFamily="34" charset="0"/>
                <a:ea typeface="Calibri" panose="020F0502020204030204" pitchFamily="34" charset="0"/>
                <a:cs typeface="Times New Roman" panose="02020603050405020304" pitchFamily="18" charset="0"/>
              </a:rPr>
              <a:t>Buenas practicas</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s-CO" sz="1800" dirty="0">
                <a:effectLst/>
                <a:latin typeface="Calibri" panose="020F0502020204030204" pitchFamily="34" charset="0"/>
                <a:ea typeface="Calibri" panose="020F0502020204030204" pitchFamily="34" charset="0"/>
                <a:cs typeface="Times New Roman" panose="02020603050405020304" pitchFamily="18" charset="0"/>
              </a:rPr>
              <a:t>Manuales de </a:t>
            </a:r>
            <a:r>
              <a:rPr lang="es-CO" sz="1800" dirty="0" smtClean="0">
                <a:effectLst/>
                <a:latin typeface="Calibri" panose="020F0502020204030204" pitchFamily="34" charset="0"/>
                <a:ea typeface="Calibri" panose="020F0502020204030204" pitchFamily="34" charset="0"/>
                <a:cs typeface="Times New Roman" panose="02020603050405020304" pitchFamily="18" charset="0"/>
              </a:rPr>
              <a:t>defensa, políticas de conciliación y de defensa.</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s-CO" sz="1800" dirty="0">
                <a:effectLst/>
                <a:latin typeface="Calibri" panose="020F0502020204030204" pitchFamily="34" charset="0"/>
                <a:ea typeface="Calibri" panose="020F0502020204030204" pitchFamily="34" charset="0"/>
                <a:cs typeface="Times New Roman" panose="02020603050405020304" pitchFamily="18" charset="0"/>
              </a:rPr>
              <a:t>Políticas de prevención en áreas generan litigio de tutelas derecho de petición.</a:t>
            </a:r>
          </a:p>
          <a:p>
            <a:pPr marL="342900" lvl="0" indent="-342900">
              <a:lnSpc>
                <a:spcPct val="115000"/>
              </a:lnSpc>
              <a:buFont typeface="Wingdings" panose="05000000000000000000" pitchFamily="2" charset="2"/>
              <a:buChar char=""/>
            </a:pPr>
            <a:r>
              <a:rPr lang="es-CO" sz="1800" dirty="0">
                <a:effectLst/>
                <a:latin typeface="Calibri" panose="020F0502020204030204" pitchFamily="34" charset="0"/>
                <a:ea typeface="Calibri" panose="020F0502020204030204" pitchFamily="34" charset="0"/>
                <a:cs typeface="Times New Roman" panose="02020603050405020304" pitchFamily="18" charset="0"/>
              </a:rPr>
              <a:t>Enlaces de respuestas.</a:t>
            </a:r>
          </a:p>
          <a:p>
            <a:pPr marL="342900" lvl="0" indent="-342900">
              <a:lnSpc>
                <a:spcPct val="115000"/>
              </a:lnSpc>
              <a:buFont typeface="Wingdings" panose="05000000000000000000" pitchFamily="2" charset="2"/>
              <a:buChar char=""/>
            </a:pPr>
            <a:r>
              <a:rPr lang="es-CO" sz="1800" dirty="0">
                <a:effectLst/>
                <a:latin typeface="Calibri" panose="020F0502020204030204" pitchFamily="34" charset="0"/>
                <a:ea typeface="Calibri" panose="020F0502020204030204" pitchFamily="34" charset="0"/>
                <a:cs typeface="Times New Roman" panose="02020603050405020304" pitchFamily="18" charset="0"/>
              </a:rPr>
              <a:t>Revisión de respuestas emitidas desde las áreas.</a:t>
            </a:r>
          </a:p>
          <a:p>
            <a:pPr marL="342900" lvl="0" indent="-342900">
              <a:lnSpc>
                <a:spcPct val="115000"/>
              </a:lnSpc>
              <a:spcAft>
                <a:spcPts val="1000"/>
              </a:spcAft>
              <a:buFont typeface="Wingdings" panose="05000000000000000000" pitchFamily="2" charset="2"/>
              <a:buChar char=""/>
            </a:pPr>
            <a:r>
              <a:rPr lang="es-CO" dirty="0" smtClean="0">
                <a:latin typeface="Calibri" panose="020F0502020204030204" pitchFamily="34" charset="0"/>
                <a:ea typeface="Calibri" panose="020F0502020204030204" pitchFamily="34" charset="0"/>
                <a:cs typeface="Times New Roman" panose="02020603050405020304" pitchFamily="18" charset="0"/>
              </a:rPr>
              <a:t>Análisis de información</a:t>
            </a:r>
            <a:r>
              <a:rPr lang="es-CO" sz="18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78389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B5325991-F2B0-9846-8FB0-6C04397817B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376" t="34568"/>
          <a:stretch/>
        </p:blipFill>
        <p:spPr>
          <a:xfrm>
            <a:off x="29183" y="2662470"/>
            <a:ext cx="7097949" cy="4487360"/>
          </a:xfrm>
          <a:prstGeom prst="rect">
            <a:avLst/>
          </a:prstGeom>
        </p:spPr>
      </p:pic>
      <p:sp>
        <p:nvSpPr>
          <p:cNvPr id="2" name="Título 1"/>
          <p:cNvSpPr>
            <a:spLocks noGrp="1"/>
          </p:cNvSpPr>
          <p:nvPr>
            <p:ph type="ctrTitle"/>
          </p:nvPr>
        </p:nvSpPr>
        <p:spPr>
          <a:xfrm>
            <a:off x="1529209" y="492136"/>
            <a:ext cx="9144000" cy="1544322"/>
          </a:xfrm>
        </p:spPr>
        <p:txBody>
          <a:bodyPr>
            <a:noAutofit/>
          </a:bodyPr>
          <a:lstStyle/>
          <a:p>
            <a:r>
              <a:rPr lang="es-CO" sz="4800" b="1" dirty="0">
                <a:solidFill>
                  <a:srgbClr val="4C531E"/>
                </a:solidFill>
                <a:latin typeface="Arial Black" panose="020B0604020202020204" pitchFamily="34" charset="0"/>
                <a:cs typeface="Arial Black" panose="020B0604020202020204" pitchFamily="34" charset="0"/>
              </a:rPr>
              <a:t>GRACIAS</a:t>
            </a:r>
          </a:p>
        </p:txBody>
      </p:sp>
      <p:sp>
        <p:nvSpPr>
          <p:cNvPr id="9" name="CuadroTexto 8"/>
          <p:cNvSpPr txBox="1"/>
          <p:nvPr/>
        </p:nvSpPr>
        <p:spPr>
          <a:xfrm>
            <a:off x="5733145" y="2068288"/>
            <a:ext cx="869349" cy="461665"/>
          </a:xfrm>
          <a:prstGeom prst="rect">
            <a:avLst/>
          </a:prstGeom>
          <a:noFill/>
        </p:spPr>
        <p:txBody>
          <a:bodyPr wrap="none" rtlCol="0">
            <a:spAutoFit/>
          </a:bodyPr>
          <a:lstStyle/>
          <a:p>
            <a:r>
              <a:rPr lang="es-ES" sz="2400" b="1" dirty="0">
                <a:solidFill>
                  <a:schemeClr val="tx1">
                    <a:lumMod val="75000"/>
                    <a:lumOff val="25000"/>
                  </a:schemeClr>
                </a:solidFill>
                <a:latin typeface="Arial" panose="020B0604020202020204" pitchFamily="34" charset="0"/>
                <a:cs typeface="Arial" panose="020B0604020202020204" pitchFamily="34" charset="0"/>
              </a:rPr>
              <a:t>2020</a:t>
            </a:r>
          </a:p>
        </p:txBody>
      </p:sp>
      <p:sp>
        <p:nvSpPr>
          <p:cNvPr id="5" name="Rectángulo 4">
            <a:extLst>
              <a:ext uri="{FF2B5EF4-FFF2-40B4-BE49-F238E27FC236}">
                <a16:creationId xmlns:a16="http://schemas.microsoft.com/office/drawing/2014/main" id="{57E4BB30-270E-EE4D-AE52-960D69EA5621}"/>
              </a:ext>
            </a:extLst>
          </p:cNvPr>
          <p:cNvSpPr/>
          <p:nvPr/>
        </p:nvSpPr>
        <p:spPr>
          <a:xfrm>
            <a:off x="6567624" y="2652743"/>
            <a:ext cx="5295539" cy="4351172"/>
          </a:xfrm>
          <a:prstGeom prst="rect">
            <a:avLst/>
          </a:prstGeom>
          <a:solidFill>
            <a:srgbClr val="879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ortar rectángulo de una esquina 3">
            <a:extLst>
              <a:ext uri="{FF2B5EF4-FFF2-40B4-BE49-F238E27FC236}">
                <a16:creationId xmlns:a16="http://schemas.microsoft.com/office/drawing/2014/main" id="{346EA250-0C3C-944B-AB77-DFE49921FE4B}"/>
              </a:ext>
            </a:extLst>
          </p:cNvPr>
          <p:cNvSpPr/>
          <p:nvPr/>
        </p:nvSpPr>
        <p:spPr>
          <a:xfrm flipH="1">
            <a:off x="8005863" y="2643015"/>
            <a:ext cx="4260716" cy="4351172"/>
          </a:xfrm>
          <a:custGeom>
            <a:avLst/>
            <a:gdLst>
              <a:gd name="connsiteX0" fmla="*/ 0 w 3446834"/>
              <a:gd name="connsiteY0" fmla="*/ 0 h 4214985"/>
              <a:gd name="connsiteX1" fmla="*/ 1723417 w 3446834"/>
              <a:gd name="connsiteY1" fmla="*/ 0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3446834"/>
              <a:gd name="connsiteY0" fmla="*/ 0 h 4214985"/>
              <a:gd name="connsiteX1" fmla="*/ 770107 w 3446834"/>
              <a:gd name="connsiteY1" fmla="*/ 9728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4049949"/>
              <a:gd name="connsiteY0" fmla="*/ 0 h 4214985"/>
              <a:gd name="connsiteX1" fmla="*/ 770107 w 4049949"/>
              <a:gd name="connsiteY1" fmla="*/ 9728 h 4214985"/>
              <a:gd name="connsiteX2" fmla="*/ 4049949 w 4049949"/>
              <a:gd name="connsiteY2" fmla="*/ 4106693 h 4214985"/>
              <a:gd name="connsiteX3" fmla="*/ 3446834 w 4049949"/>
              <a:gd name="connsiteY3" fmla="*/ 4214985 h 4214985"/>
              <a:gd name="connsiteX4" fmla="*/ 0 w 4049949"/>
              <a:gd name="connsiteY4" fmla="*/ 4214985 h 4214985"/>
              <a:gd name="connsiteX5" fmla="*/ 0 w 4049949"/>
              <a:gd name="connsiteY5" fmla="*/ 0 h 4214985"/>
              <a:gd name="connsiteX0" fmla="*/ 0 w 4156953"/>
              <a:gd name="connsiteY0" fmla="*/ 0 h 4223425"/>
              <a:gd name="connsiteX1" fmla="*/ 770107 w 4156953"/>
              <a:gd name="connsiteY1" fmla="*/ 9728 h 4223425"/>
              <a:gd name="connsiteX2" fmla="*/ 4156953 w 4156953"/>
              <a:gd name="connsiteY2" fmla="*/ 4223425 h 4223425"/>
              <a:gd name="connsiteX3" fmla="*/ 3446834 w 4156953"/>
              <a:gd name="connsiteY3" fmla="*/ 4214985 h 4223425"/>
              <a:gd name="connsiteX4" fmla="*/ 0 w 4156953"/>
              <a:gd name="connsiteY4" fmla="*/ 4214985 h 4223425"/>
              <a:gd name="connsiteX5" fmla="*/ 0 w 4156953"/>
              <a:gd name="connsiteY5" fmla="*/ 0 h 422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6953" h="4223425">
                <a:moveTo>
                  <a:pt x="0" y="0"/>
                </a:moveTo>
                <a:lnTo>
                  <a:pt x="770107" y="9728"/>
                </a:lnTo>
                <a:lnTo>
                  <a:pt x="4156953" y="4223425"/>
                </a:lnTo>
                <a:lnTo>
                  <a:pt x="3446834" y="4214985"/>
                </a:lnTo>
                <a:lnTo>
                  <a:pt x="0" y="4214985"/>
                </a:lnTo>
                <a:lnTo>
                  <a:pt x="0" y="0"/>
                </a:lnTo>
                <a:close/>
              </a:path>
            </a:pathLst>
          </a:custGeom>
          <a:solidFill>
            <a:srgbClr val="4C5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rgbClr val="4C531E"/>
              </a:solidFill>
            </a:endParaRPr>
          </a:p>
        </p:txBody>
      </p:sp>
      <p:sp>
        <p:nvSpPr>
          <p:cNvPr id="6" name="Rectángulo 5">
            <a:extLst>
              <a:ext uri="{FF2B5EF4-FFF2-40B4-BE49-F238E27FC236}">
                <a16:creationId xmlns:a16="http://schemas.microsoft.com/office/drawing/2014/main" id="{192BC60A-5390-BB48-B346-860FADB8BCE3}"/>
              </a:ext>
            </a:extLst>
          </p:cNvPr>
          <p:cNvSpPr/>
          <p:nvPr/>
        </p:nvSpPr>
        <p:spPr>
          <a:xfrm>
            <a:off x="3793676" y="2652744"/>
            <a:ext cx="4614021" cy="4332455"/>
          </a:xfrm>
          <a:custGeom>
            <a:avLst/>
            <a:gdLst>
              <a:gd name="connsiteX0" fmla="*/ 0 w 3120326"/>
              <a:gd name="connsiteY0" fmla="*/ 0 h 4214985"/>
              <a:gd name="connsiteX1" fmla="*/ 3120326 w 3120326"/>
              <a:gd name="connsiteY1" fmla="*/ 0 h 4214985"/>
              <a:gd name="connsiteX2" fmla="*/ 3120326 w 3120326"/>
              <a:gd name="connsiteY2" fmla="*/ 4214985 h 4214985"/>
              <a:gd name="connsiteX3" fmla="*/ 0 w 3120326"/>
              <a:gd name="connsiteY3" fmla="*/ 4214985 h 4214985"/>
              <a:gd name="connsiteX4" fmla="*/ 0 w 3120326"/>
              <a:gd name="connsiteY4" fmla="*/ 0 h 4214985"/>
              <a:gd name="connsiteX0" fmla="*/ 0 w 4316828"/>
              <a:gd name="connsiteY0" fmla="*/ 9728 h 4214985"/>
              <a:gd name="connsiteX1" fmla="*/ 4316828 w 4316828"/>
              <a:gd name="connsiteY1" fmla="*/ 0 h 4214985"/>
              <a:gd name="connsiteX2" fmla="*/ 4316828 w 4316828"/>
              <a:gd name="connsiteY2" fmla="*/ 4214985 h 4214985"/>
              <a:gd name="connsiteX3" fmla="*/ 1196502 w 4316828"/>
              <a:gd name="connsiteY3" fmla="*/ 4214985 h 4214985"/>
              <a:gd name="connsiteX4" fmla="*/ 0 w 4316828"/>
              <a:gd name="connsiteY4" fmla="*/ 9728 h 4214985"/>
              <a:gd name="connsiteX0" fmla="*/ 0 w 4316828"/>
              <a:gd name="connsiteY0" fmla="*/ 1 h 4205258"/>
              <a:gd name="connsiteX1" fmla="*/ 2799313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316828"/>
              <a:gd name="connsiteY0" fmla="*/ 1 h 4205258"/>
              <a:gd name="connsiteX1" fmla="*/ 2916044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501654"/>
              <a:gd name="connsiteY0" fmla="*/ 9728 h 4205258"/>
              <a:gd name="connsiteX1" fmla="*/ 3100870 w 4501654"/>
              <a:gd name="connsiteY1" fmla="*/ 0 h 4205258"/>
              <a:gd name="connsiteX2" fmla="*/ 4501654 w 4501654"/>
              <a:gd name="connsiteY2" fmla="*/ 4205258 h 4205258"/>
              <a:gd name="connsiteX3" fmla="*/ 1381328 w 4501654"/>
              <a:gd name="connsiteY3" fmla="*/ 4205258 h 4205258"/>
              <a:gd name="connsiteX4" fmla="*/ 0 w 4501654"/>
              <a:gd name="connsiteY4" fmla="*/ 9728 h 4205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1654" h="4205258">
                <a:moveTo>
                  <a:pt x="0" y="9728"/>
                </a:moveTo>
                <a:lnTo>
                  <a:pt x="3100870" y="0"/>
                </a:lnTo>
                <a:lnTo>
                  <a:pt x="4501654" y="4205258"/>
                </a:lnTo>
                <a:lnTo>
                  <a:pt x="1381328" y="4205258"/>
                </a:lnTo>
                <a:lnTo>
                  <a:pt x="0" y="9728"/>
                </a:lnTo>
                <a:close/>
              </a:path>
            </a:pathLst>
          </a:custGeom>
          <a:solidFill>
            <a:srgbClr val="C8D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1" name="Imagen 10">
            <a:extLst>
              <a:ext uri="{FF2B5EF4-FFF2-40B4-BE49-F238E27FC236}">
                <a16:creationId xmlns:a16="http://schemas.microsoft.com/office/drawing/2014/main" id="{71A1F0D6-BD06-9441-AEAB-01F449022F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4379" y="4231534"/>
            <a:ext cx="5462859" cy="1189025"/>
          </a:xfrm>
          <a:prstGeom prst="rect">
            <a:avLst/>
          </a:prstGeom>
        </p:spPr>
      </p:pic>
    </p:spTree>
    <p:extLst>
      <p:ext uri="{BB962C8B-B14F-4D97-AF65-F5344CB8AC3E}">
        <p14:creationId xmlns:p14="http://schemas.microsoft.com/office/powerpoint/2010/main" val="928121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553FD2B2-C81B-4374-BE1E-17AF5E05F4C1}"/>
              </a:ext>
            </a:extLst>
          </p:cNvPr>
          <p:cNvGrpSpPr/>
          <p:nvPr/>
        </p:nvGrpSpPr>
        <p:grpSpPr>
          <a:xfrm>
            <a:off x="1618851" y="490238"/>
            <a:ext cx="8010058" cy="4802199"/>
            <a:chOff x="773724" y="351692"/>
            <a:chExt cx="9045526" cy="5753686"/>
          </a:xfrm>
        </p:grpSpPr>
        <p:pic>
          <p:nvPicPr>
            <p:cNvPr id="4" name="Imagen 3">
              <a:extLst>
                <a:ext uri="{FF2B5EF4-FFF2-40B4-BE49-F238E27FC236}">
                  <a16:creationId xmlns:a16="http://schemas.microsoft.com/office/drawing/2014/main" id="{AF87EBA2-6DE2-4BD1-AE1A-439F441BADB9}"/>
                </a:ext>
              </a:extLst>
            </p:cNvPr>
            <p:cNvPicPr>
              <a:picLocks noChangeAspect="1"/>
            </p:cNvPicPr>
            <p:nvPr/>
          </p:nvPicPr>
          <p:blipFill rotWithShape="1">
            <a:blip r:embed="rId2"/>
            <a:srcRect l="10846" t="11487" r="14962" b="4614"/>
            <a:stretch/>
          </p:blipFill>
          <p:spPr>
            <a:xfrm>
              <a:off x="773724" y="351692"/>
              <a:ext cx="9045526" cy="5753686"/>
            </a:xfrm>
            <a:prstGeom prst="rect">
              <a:avLst/>
            </a:prstGeom>
          </p:spPr>
        </p:pic>
        <p:sp>
          <p:nvSpPr>
            <p:cNvPr id="5" name="Título 3">
              <a:extLst>
                <a:ext uri="{FF2B5EF4-FFF2-40B4-BE49-F238E27FC236}">
                  <a16:creationId xmlns:a16="http://schemas.microsoft.com/office/drawing/2014/main" id="{ECCCF479-5B8E-4621-B46B-1FE45E4814EB}"/>
                </a:ext>
              </a:extLst>
            </p:cNvPr>
            <p:cNvSpPr txBox="1">
              <a:spLocks/>
            </p:cNvSpPr>
            <p:nvPr/>
          </p:nvSpPr>
          <p:spPr>
            <a:xfrm>
              <a:off x="1902609" y="4073470"/>
              <a:ext cx="6903765" cy="1902792"/>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5400" b="1" dirty="0"/>
                <a:t>Oficina Asesora Jurídica – OAJ - UMV</a:t>
              </a:r>
              <a:endParaRPr lang="es-CO" sz="5400" b="1" dirty="0"/>
            </a:p>
          </p:txBody>
        </p:sp>
      </p:grpSp>
    </p:spTree>
    <p:extLst>
      <p:ext uri="{BB962C8B-B14F-4D97-AF65-F5344CB8AC3E}">
        <p14:creationId xmlns:p14="http://schemas.microsoft.com/office/powerpoint/2010/main" val="26095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F9CF158-3107-448C-920A-67A39BD10EC4}"/>
              </a:ext>
            </a:extLst>
          </p:cNvPr>
          <p:cNvSpPr txBox="1"/>
          <p:nvPr/>
        </p:nvSpPr>
        <p:spPr>
          <a:xfrm>
            <a:off x="3474863" y="1542314"/>
            <a:ext cx="7174380" cy="430887"/>
          </a:xfrm>
          <a:prstGeom prst="rect">
            <a:avLst/>
          </a:prstGeom>
          <a:noFill/>
        </p:spPr>
        <p:txBody>
          <a:bodyPr wrap="square" rtlCol="0" anchor="t">
            <a:spAutoFit/>
          </a:bodyPr>
          <a:lstStyle/>
          <a:p>
            <a:pPr algn="just"/>
            <a:endParaRPr lang="es-CO" sz="2200" dirty="0">
              <a:cs typeface="Calibri" panose="020F0502020204030204"/>
            </a:endParaRPr>
          </a:p>
        </p:txBody>
      </p:sp>
      <p:sp>
        <p:nvSpPr>
          <p:cNvPr id="3" name="CuadroTexto 2"/>
          <p:cNvSpPr txBox="1"/>
          <p:nvPr/>
        </p:nvSpPr>
        <p:spPr>
          <a:xfrm>
            <a:off x="1427018" y="895983"/>
            <a:ext cx="5680364" cy="646331"/>
          </a:xfrm>
          <a:prstGeom prst="rect">
            <a:avLst/>
          </a:prstGeom>
          <a:noFill/>
        </p:spPr>
        <p:txBody>
          <a:bodyPr wrap="square" rtlCol="0">
            <a:spAutoFit/>
          </a:bodyPr>
          <a:lstStyle/>
          <a:p>
            <a:r>
              <a:rPr lang="es-CO" sz="3600" b="1" dirty="0">
                <a:latin typeface="Arial" panose="020B0604020202020204" pitchFamily="34" charset="0"/>
                <a:cs typeface="Arial" panose="020B0604020202020204" pitchFamily="34" charset="0"/>
              </a:rPr>
              <a:t>CONTENIDO </a:t>
            </a:r>
          </a:p>
        </p:txBody>
      </p:sp>
      <p:sp>
        <p:nvSpPr>
          <p:cNvPr id="4" name="CuadroTexto 3"/>
          <p:cNvSpPr txBox="1"/>
          <p:nvPr/>
        </p:nvSpPr>
        <p:spPr>
          <a:xfrm>
            <a:off x="1274618" y="1973201"/>
            <a:ext cx="8811492" cy="4216539"/>
          </a:xfrm>
          <a:prstGeom prst="rect">
            <a:avLst/>
          </a:prstGeom>
          <a:noFill/>
        </p:spPr>
        <p:txBody>
          <a:bodyPr wrap="square" rtlCol="0">
            <a:spAutoFit/>
          </a:bodyPr>
          <a:lstStyle/>
          <a:p>
            <a:pPr marL="342900" lvl="0" indent="-342900" algn="just">
              <a:buFont typeface="+mj-lt"/>
              <a:buAutoNum type="arabicPeriod"/>
            </a:pPr>
            <a:r>
              <a:rPr lang="es-CO" sz="2800" dirty="0">
                <a:latin typeface="Arial" panose="020B0604020202020204" pitchFamily="34" charset="0"/>
                <a:cs typeface="Arial" panose="020B0604020202020204" pitchFamily="34" charset="0"/>
              </a:rPr>
              <a:t>Necesidad y pertinencia de la política de prevención del daño antijurídico. </a:t>
            </a:r>
            <a:endParaRPr lang="es-CO" sz="2800" dirty="0" smtClean="0">
              <a:latin typeface="Arial" panose="020B0604020202020204" pitchFamily="34" charset="0"/>
              <a:cs typeface="Arial" panose="020B0604020202020204" pitchFamily="34" charset="0"/>
            </a:endParaRPr>
          </a:p>
          <a:p>
            <a:pPr marL="342900" lvl="0" indent="-342900" algn="just">
              <a:buFont typeface="+mj-lt"/>
              <a:buAutoNum type="arabicPeriod"/>
            </a:pPr>
            <a:r>
              <a:rPr lang="es-CO" sz="2800" dirty="0">
                <a:latin typeface="Arial" panose="020B0604020202020204" pitchFamily="34" charset="0"/>
                <a:cs typeface="Arial" panose="020B0604020202020204" pitchFamily="34" charset="0"/>
              </a:rPr>
              <a:t>R</a:t>
            </a:r>
            <a:r>
              <a:rPr lang="es-CO" sz="2800" dirty="0" smtClean="0">
                <a:latin typeface="Arial" panose="020B0604020202020204" pitchFamily="34" charset="0"/>
                <a:cs typeface="Arial" panose="020B0604020202020204" pitchFamily="34" charset="0"/>
              </a:rPr>
              <a:t>iesgo </a:t>
            </a:r>
            <a:r>
              <a:rPr lang="es-CO" sz="2800" dirty="0">
                <a:latin typeface="Arial" panose="020B0604020202020204" pitchFamily="34" charset="0"/>
                <a:cs typeface="Arial" panose="020B0604020202020204" pitchFamily="34" charset="0"/>
              </a:rPr>
              <a:t>litigioso de la </a:t>
            </a:r>
            <a:r>
              <a:rPr lang="es-CO" sz="2800" dirty="0" smtClean="0">
                <a:latin typeface="Arial" panose="020B0604020202020204" pitchFamily="34" charset="0"/>
                <a:cs typeface="Arial" panose="020B0604020202020204" pitchFamily="34" charset="0"/>
              </a:rPr>
              <a:t>UAERMV.</a:t>
            </a:r>
            <a:endParaRPr lang="es-CO" sz="2800" dirty="0">
              <a:latin typeface="Arial" panose="020B0604020202020204" pitchFamily="34" charset="0"/>
              <a:cs typeface="Arial" panose="020B0604020202020204" pitchFamily="34" charset="0"/>
            </a:endParaRPr>
          </a:p>
          <a:p>
            <a:pPr marL="342900" lvl="0" indent="-342900" algn="just">
              <a:buFont typeface="+mj-lt"/>
              <a:buAutoNum type="arabicPeriod"/>
            </a:pPr>
            <a:r>
              <a:rPr lang="es-CO" sz="2800" dirty="0">
                <a:latin typeface="Arial" panose="020B0604020202020204" pitchFamily="34" charset="0"/>
                <a:cs typeface="Arial" panose="020B0604020202020204" pitchFamily="34" charset="0"/>
              </a:rPr>
              <a:t>L</a:t>
            </a:r>
            <a:r>
              <a:rPr lang="es-ES" sz="2800" dirty="0">
                <a:latin typeface="Arial" panose="020B0604020202020204" pitchFamily="34" charset="0"/>
                <a:cs typeface="Arial" panose="020B0604020202020204" pitchFamily="34" charset="0"/>
              </a:rPr>
              <a:t>ogros e impacto de la implementación de la política</a:t>
            </a:r>
            <a:r>
              <a:rPr lang="es-CO" sz="2800" dirty="0">
                <a:latin typeface="Arial" panose="020B0604020202020204" pitchFamily="34" charset="0"/>
                <a:cs typeface="Arial" panose="020B0604020202020204" pitchFamily="34" charset="0"/>
              </a:rPr>
              <a:t> prevención del daño </a:t>
            </a:r>
            <a:r>
              <a:rPr lang="es-CO" sz="2800" dirty="0" smtClean="0">
                <a:latin typeface="Arial" panose="020B0604020202020204" pitchFamily="34" charset="0"/>
                <a:cs typeface="Arial" panose="020B0604020202020204" pitchFamily="34" charset="0"/>
              </a:rPr>
              <a:t>antijurídico.</a:t>
            </a:r>
          </a:p>
          <a:p>
            <a:pPr marL="342900" lvl="0" indent="-342900" algn="just">
              <a:buFont typeface="+mj-lt"/>
              <a:buAutoNum type="arabicPeriod"/>
            </a:pPr>
            <a:r>
              <a:rPr lang="es-CO" sz="2800" dirty="0" smtClean="0">
                <a:latin typeface="Arial" panose="020B0604020202020204" pitchFamily="34" charset="0"/>
                <a:cs typeface="Arial" panose="020B0604020202020204" pitchFamily="34" charset="0"/>
              </a:rPr>
              <a:t>Aprendizajes obtenidos.</a:t>
            </a:r>
            <a:endParaRPr lang="es-CO" sz="2800" dirty="0">
              <a:latin typeface="Arial" panose="020B0604020202020204" pitchFamily="34" charset="0"/>
              <a:cs typeface="Arial" panose="020B0604020202020204" pitchFamily="34" charset="0"/>
            </a:endParaRPr>
          </a:p>
          <a:p>
            <a:pPr marL="342900" lvl="0" indent="-342900" algn="just">
              <a:buFont typeface="+mj-lt"/>
              <a:buAutoNum type="arabicPeriod"/>
            </a:pPr>
            <a:r>
              <a:rPr lang="es-ES" sz="2800" dirty="0">
                <a:latin typeface="Arial" panose="020B0604020202020204" pitchFamily="34" charset="0"/>
                <a:cs typeface="Arial" panose="020B0604020202020204" pitchFamily="34" charset="0"/>
              </a:rPr>
              <a:t>proyecciones.</a:t>
            </a:r>
            <a:endParaRPr lang="es-CO" sz="2800" dirty="0">
              <a:latin typeface="Arial" panose="020B0604020202020204" pitchFamily="34" charset="0"/>
              <a:cs typeface="Arial" panose="020B0604020202020204" pitchFamily="34" charset="0"/>
            </a:endParaRPr>
          </a:p>
          <a:p>
            <a:pPr lvl="0" algn="just"/>
            <a:endParaRPr lang="es-CO" dirty="0"/>
          </a:p>
          <a:p>
            <a:pPr marL="342900" indent="-342900" algn="just">
              <a:buFontTx/>
              <a:buAutoNum type="arabicPeriod"/>
            </a:pPr>
            <a:endParaRPr lang="es-CO" dirty="0"/>
          </a:p>
          <a:p>
            <a:pPr marL="342900" lvl="0" indent="-342900">
              <a:buAutoNum type="arabicPeriod"/>
            </a:pPr>
            <a:endParaRPr lang="es-CO" dirty="0"/>
          </a:p>
          <a:p>
            <a:r>
              <a:rPr lang="es-CO" dirty="0" smtClean="0"/>
              <a:t> </a:t>
            </a:r>
            <a:endParaRPr lang="es-CO" dirty="0"/>
          </a:p>
        </p:txBody>
      </p:sp>
    </p:spTree>
    <p:extLst>
      <p:ext uri="{BB962C8B-B14F-4D97-AF65-F5344CB8AC3E}">
        <p14:creationId xmlns:p14="http://schemas.microsoft.com/office/powerpoint/2010/main" val="953919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a 8">
            <a:extLst>
              <a:ext uri="{FF2B5EF4-FFF2-40B4-BE49-F238E27FC236}">
                <a16:creationId xmlns:a16="http://schemas.microsoft.com/office/drawing/2014/main" id="{53469FA5-D4FE-4A10-A987-2A41E1E6EE94}"/>
              </a:ext>
            </a:extLst>
          </p:cNvPr>
          <p:cNvGraphicFramePr/>
          <p:nvPr>
            <p:extLst/>
          </p:nvPr>
        </p:nvGraphicFramePr>
        <p:xfrm>
          <a:off x="1772671" y="850843"/>
          <a:ext cx="8257594" cy="44648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47705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p:cNvGrpSpPr/>
          <p:nvPr/>
        </p:nvGrpSpPr>
        <p:grpSpPr>
          <a:xfrm>
            <a:off x="731888" y="2983919"/>
            <a:ext cx="11037714" cy="2213308"/>
            <a:chOff x="731888" y="2983919"/>
            <a:chExt cx="11037714" cy="2213308"/>
          </a:xfrm>
        </p:grpSpPr>
        <p:sp>
          <p:nvSpPr>
            <p:cNvPr id="6" name="Rectángulo 5"/>
            <p:cNvSpPr/>
            <p:nvPr/>
          </p:nvSpPr>
          <p:spPr>
            <a:xfrm>
              <a:off x="731888" y="3835707"/>
              <a:ext cx="5144852" cy="1361520"/>
            </a:xfrm>
            <a:prstGeom prst="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 name="Forma libre 2"/>
            <p:cNvSpPr/>
            <p:nvPr/>
          </p:nvSpPr>
          <p:spPr>
            <a:xfrm>
              <a:off x="745753" y="2983919"/>
              <a:ext cx="5144852" cy="1912298"/>
            </a:xfrm>
            <a:custGeom>
              <a:avLst/>
              <a:gdLst>
                <a:gd name="connsiteX0" fmla="*/ 0 w 5144852"/>
                <a:gd name="connsiteY0" fmla="*/ 0 h 1912298"/>
                <a:gd name="connsiteX1" fmla="*/ 5144852 w 5144852"/>
                <a:gd name="connsiteY1" fmla="*/ 0 h 1912298"/>
                <a:gd name="connsiteX2" fmla="*/ 5144852 w 5144852"/>
                <a:gd name="connsiteY2" fmla="*/ 1912298 h 1912298"/>
                <a:gd name="connsiteX3" fmla="*/ 0 w 5144852"/>
                <a:gd name="connsiteY3" fmla="*/ 1912298 h 1912298"/>
                <a:gd name="connsiteX4" fmla="*/ 0 w 5144852"/>
                <a:gd name="connsiteY4" fmla="*/ 0 h 1912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4852" h="1912298">
                  <a:moveTo>
                    <a:pt x="0" y="0"/>
                  </a:moveTo>
                  <a:lnTo>
                    <a:pt x="5144852" y="0"/>
                  </a:lnTo>
                  <a:lnTo>
                    <a:pt x="5144852" y="1912298"/>
                  </a:lnTo>
                  <a:lnTo>
                    <a:pt x="0" y="1912298"/>
                  </a:lnTo>
                  <a:lnTo>
                    <a:pt x="0" y="0"/>
                  </a:lnTo>
                  <a:close/>
                </a:path>
              </a:pathLst>
            </a:cu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20472" tIns="125984" rIns="220472" bIns="125984" numCol="1" spcCol="1270" anchor="ctr" anchorCtr="0">
              <a:noAutofit/>
            </a:bodyPr>
            <a:lstStyle/>
            <a:p>
              <a:pPr lvl="0" algn="ctr" defTabSz="1377950">
                <a:lnSpc>
                  <a:spcPct val="90000"/>
                </a:lnSpc>
                <a:spcBef>
                  <a:spcPct val="0"/>
                </a:spcBef>
                <a:spcAft>
                  <a:spcPct val="35000"/>
                </a:spcAft>
              </a:pPr>
              <a:r>
                <a:rPr lang="es-CO" sz="3100" dirty="0">
                  <a:latin typeface="Arial" panose="020B0604020202020204" pitchFamily="34" charset="0"/>
                  <a:cs typeface="Arial" panose="020B0604020202020204" pitchFamily="34" charset="0"/>
                </a:rPr>
                <a:t>A</a:t>
              </a:r>
              <a:r>
                <a:rPr lang="es-CO" sz="3100" kern="1200" dirty="0" smtClean="0">
                  <a:latin typeface="Arial" panose="020B0604020202020204" pitchFamily="34" charset="0"/>
                  <a:cs typeface="Arial" panose="020B0604020202020204" pitchFamily="34" charset="0"/>
                </a:rPr>
                <a:t>probada </a:t>
              </a:r>
              <a:r>
                <a:rPr lang="es-CO" sz="3100" kern="1200" dirty="0">
                  <a:latin typeface="Arial" panose="020B0604020202020204" pitchFamily="34" charset="0"/>
                  <a:cs typeface="Arial" panose="020B0604020202020204" pitchFamily="34" charset="0"/>
                </a:rPr>
                <a:t>como documento interno </a:t>
              </a:r>
              <a:r>
                <a:rPr lang="es-CO" sz="3100" kern="1200" dirty="0" smtClean="0">
                  <a:latin typeface="Arial" panose="020B0604020202020204" pitchFamily="34" charset="0"/>
                  <a:cs typeface="Arial" panose="020B0604020202020204" pitchFamily="34" charset="0"/>
                </a:rPr>
                <a:t>de la </a:t>
              </a:r>
              <a:r>
                <a:rPr lang="es-CO" sz="3100" kern="1200" dirty="0">
                  <a:latin typeface="Arial" panose="020B0604020202020204" pitchFamily="34" charset="0"/>
                  <a:cs typeface="Arial" panose="020B0604020202020204" pitchFamily="34" charset="0"/>
                </a:rPr>
                <a:t>Entidad el 30 de julio de 2019.</a:t>
              </a:r>
            </a:p>
          </p:txBody>
        </p:sp>
        <p:sp>
          <p:nvSpPr>
            <p:cNvPr id="8" name="Rectángulo 7"/>
            <p:cNvSpPr/>
            <p:nvPr/>
          </p:nvSpPr>
          <p:spPr>
            <a:xfrm flipV="1">
              <a:off x="6624750" y="4302754"/>
              <a:ext cx="5144852" cy="886826"/>
            </a:xfrm>
            <a:prstGeom prst="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7" name="Forma libre 6"/>
            <p:cNvSpPr/>
            <p:nvPr/>
          </p:nvSpPr>
          <p:spPr>
            <a:xfrm>
              <a:off x="6610885" y="2998231"/>
              <a:ext cx="5144852" cy="1912298"/>
            </a:xfrm>
            <a:custGeom>
              <a:avLst/>
              <a:gdLst>
                <a:gd name="connsiteX0" fmla="*/ 0 w 5144852"/>
                <a:gd name="connsiteY0" fmla="*/ 0 h 1912298"/>
                <a:gd name="connsiteX1" fmla="*/ 5144852 w 5144852"/>
                <a:gd name="connsiteY1" fmla="*/ 0 h 1912298"/>
                <a:gd name="connsiteX2" fmla="*/ 5144852 w 5144852"/>
                <a:gd name="connsiteY2" fmla="*/ 1912298 h 1912298"/>
                <a:gd name="connsiteX3" fmla="*/ 0 w 5144852"/>
                <a:gd name="connsiteY3" fmla="*/ 1912298 h 1912298"/>
                <a:gd name="connsiteX4" fmla="*/ 0 w 5144852"/>
                <a:gd name="connsiteY4" fmla="*/ 0 h 1912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4852" h="1912298">
                  <a:moveTo>
                    <a:pt x="0" y="0"/>
                  </a:moveTo>
                  <a:lnTo>
                    <a:pt x="5144852" y="0"/>
                  </a:lnTo>
                  <a:lnTo>
                    <a:pt x="5144852" y="1912298"/>
                  </a:lnTo>
                  <a:lnTo>
                    <a:pt x="0" y="1912298"/>
                  </a:lnTo>
                  <a:lnTo>
                    <a:pt x="0" y="0"/>
                  </a:lnTo>
                  <a:close/>
                </a:path>
              </a:pathLst>
            </a:cu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20472" tIns="125984" rIns="220472" bIns="125984" numCol="1" spcCol="1270" anchor="ctr" anchorCtr="0">
              <a:noAutofit/>
            </a:bodyPr>
            <a:lstStyle/>
            <a:p>
              <a:pPr lvl="0" algn="ctr" defTabSz="1377950">
                <a:lnSpc>
                  <a:spcPct val="90000"/>
                </a:lnSpc>
                <a:spcBef>
                  <a:spcPct val="0"/>
                </a:spcBef>
                <a:spcAft>
                  <a:spcPct val="35000"/>
                </a:spcAft>
              </a:pPr>
              <a:r>
                <a:rPr lang="es-CO" sz="3100" kern="1200" dirty="0">
                  <a:latin typeface="Arial" panose="020B0604020202020204" pitchFamily="34" charset="0"/>
                  <a:cs typeface="Arial" panose="020B0604020202020204" pitchFamily="34" charset="0"/>
                </a:rPr>
                <a:t>Se identificaron las mayores causas de riesgo litigioso en la UMV que se muestran a continuación:</a:t>
              </a:r>
            </a:p>
          </p:txBody>
        </p:sp>
      </p:grpSp>
      <p:graphicFrame>
        <p:nvGraphicFramePr>
          <p:cNvPr id="5" name="Diagrama 4">
            <a:extLst>
              <a:ext uri="{FF2B5EF4-FFF2-40B4-BE49-F238E27FC236}">
                <a16:creationId xmlns:a16="http://schemas.microsoft.com/office/drawing/2014/main" id="{F14CF13F-945F-4915-B07A-7D7361E4F77A}"/>
              </a:ext>
            </a:extLst>
          </p:cNvPr>
          <p:cNvGraphicFramePr/>
          <p:nvPr>
            <p:extLst/>
          </p:nvPr>
        </p:nvGraphicFramePr>
        <p:xfrm>
          <a:off x="745753" y="1229593"/>
          <a:ext cx="10909496" cy="1754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736394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163782" y="336910"/>
            <a:ext cx="8368145" cy="923330"/>
          </a:xfrm>
          <a:prstGeom prst="rect">
            <a:avLst/>
          </a:prstGeom>
          <a:noFill/>
        </p:spPr>
        <p:txBody>
          <a:bodyPr wrap="square" rtlCol="0">
            <a:spAutoFit/>
          </a:bodyPr>
          <a:lstStyle/>
          <a:p>
            <a:r>
              <a:rPr lang="es-CO" sz="3600" b="1" dirty="0"/>
              <a:t>2. RIESGO LITIGIOSO DE LA UAERMV</a:t>
            </a:r>
          </a:p>
          <a:p>
            <a:endParaRPr lang="es-CO" dirty="0"/>
          </a:p>
        </p:txBody>
      </p:sp>
      <p:graphicFrame>
        <p:nvGraphicFramePr>
          <p:cNvPr id="3" name="Diagrama 2"/>
          <p:cNvGraphicFramePr/>
          <p:nvPr>
            <p:extLst/>
          </p:nvPr>
        </p:nvGraphicFramePr>
        <p:xfrm>
          <a:off x="1366980" y="798575"/>
          <a:ext cx="10021455"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uadroTexto 3"/>
          <p:cNvSpPr txBox="1"/>
          <p:nvPr/>
        </p:nvSpPr>
        <p:spPr>
          <a:xfrm>
            <a:off x="1533240" y="1454109"/>
            <a:ext cx="1223819" cy="369332"/>
          </a:xfrm>
          <a:prstGeom prst="rect">
            <a:avLst/>
          </a:prstGeom>
          <a:noFill/>
        </p:spPr>
        <p:txBody>
          <a:bodyPr wrap="square" rtlCol="0">
            <a:spAutoFit/>
          </a:bodyPr>
          <a:lstStyle/>
          <a:p>
            <a:r>
              <a:rPr lang="es-CO" b="1" dirty="0" smtClean="0"/>
              <a:t>LABORAL </a:t>
            </a:r>
            <a:endParaRPr lang="es-CO" b="1" dirty="0"/>
          </a:p>
        </p:txBody>
      </p:sp>
      <p:sp>
        <p:nvSpPr>
          <p:cNvPr id="5" name="CuadroTexto 4"/>
          <p:cNvSpPr txBox="1"/>
          <p:nvPr/>
        </p:nvSpPr>
        <p:spPr>
          <a:xfrm>
            <a:off x="1828806" y="2701636"/>
            <a:ext cx="1620982" cy="369332"/>
          </a:xfrm>
          <a:prstGeom prst="rect">
            <a:avLst/>
          </a:prstGeom>
          <a:noFill/>
        </p:spPr>
        <p:txBody>
          <a:bodyPr wrap="square" rtlCol="0">
            <a:spAutoFit/>
          </a:bodyPr>
          <a:lstStyle/>
          <a:p>
            <a:r>
              <a:rPr lang="es-CO" b="1" dirty="0" smtClean="0"/>
              <a:t>CONTRACTUAL</a:t>
            </a:r>
            <a:endParaRPr lang="es-CO" b="1" dirty="0"/>
          </a:p>
        </p:txBody>
      </p:sp>
      <p:sp>
        <p:nvSpPr>
          <p:cNvPr id="7" name="CuadroTexto 6"/>
          <p:cNvSpPr txBox="1"/>
          <p:nvPr/>
        </p:nvSpPr>
        <p:spPr>
          <a:xfrm>
            <a:off x="3532918" y="2569320"/>
            <a:ext cx="7820878" cy="646331"/>
          </a:xfrm>
          <a:prstGeom prst="rect">
            <a:avLst/>
          </a:prstGeom>
          <a:noFill/>
        </p:spPr>
        <p:txBody>
          <a:bodyPr wrap="square" rtlCol="0">
            <a:spAutoFit/>
          </a:bodyPr>
          <a:lstStyle/>
          <a:p>
            <a:r>
              <a:rPr lang="es-CO" dirty="0">
                <a:latin typeface="Arial" panose="020B0604020202020204" pitchFamily="34" charset="0"/>
                <a:cs typeface="Arial" panose="020B0604020202020204" pitchFamily="34" charset="0"/>
              </a:rPr>
              <a:t>Los ítems no previstos y las mayores cantidades de obras  generan mayores demandas a la entidad </a:t>
            </a:r>
          </a:p>
        </p:txBody>
      </p:sp>
      <p:sp>
        <p:nvSpPr>
          <p:cNvPr id="8" name="CuadroTexto 7"/>
          <p:cNvSpPr txBox="1"/>
          <p:nvPr/>
        </p:nvSpPr>
        <p:spPr>
          <a:xfrm>
            <a:off x="2112207" y="3794923"/>
            <a:ext cx="1164999" cy="646331"/>
          </a:xfrm>
          <a:prstGeom prst="rect">
            <a:avLst/>
          </a:prstGeom>
          <a:noFill/>
        </p:spPr>
        <p:txBody>
          <a:bodyPr wrap="none" rtlCol="0">
            <a:spAutoFit/>
          </a:bodyPr>
          <a:lstStyle/>
          <a:p>
            <a:r>
              <a:rPr lang="es-CO" b="1" dirty="0"/>
              <a:t>DAÑOS A </a:t>
            </a:r>
            <a:br>
              <a:rPr lang="es-CO" b="1" dirty="0"/>
            </a:br>
            <a:r>
              <a:rPr lang="es-CO" b="1" dirty="0"/>
              <a:t>TERCEROS</a:t>
            </a:r>
          </a:p>
        </p:txBody>
      </p:sp>
      <p:sp>
        <p:nvSpPr>
          <p:cNvPr id="9" name="CuadroTexto 8"/>
          <p:cNvSpPr txBox="1"/>
          <p:nvPr/>
        </p:nvSpPr>
        <p:spPr>
          <a:xfrm>
            <a:off x="3338947" y="3873177"/>
            <a:ext cx="7820879" cy="923330"/>
          </a:xfrm>
          <a:prstGeom prst="rect">
            <a:avLst/>
          </a:prstGeom>
          <a:noFill/>
        </p:spPr>
        <p:txBody>
          <a:bodyPr wrap="square" rtlCol="0">
            <a:spAutoFit/>
          </a:bodyPr>
          <a:lstStyle/>
          <a:p>
            <a:pPr lvl="0"/>
            <a:r>
              <a:rPr lang="es-MX" dirty="0">
                <a:latin typeface="Arial" panose="020B0604020202020204" pitchFamily="34" charset="0"/>
                <a:cs typeface="Arial" panose="020B0604020202020204" pitchFamily="34" charset="0"/>
              </a:rPr>
              <a:t>Si bien estos pueden estar cubiertos, en algunos tópicos, no se encuentran asegurados</a:t>
            </a:r>
            <a:endParaRPr lang="es-ES" dirty="0"/>
          </a:p>
          <a:p>
            <a:endParaRPr lang="es-CO" dirty="0"/>
          </a:p>
        </p:txBody>
      </p:sp>
      <p:sp>
        <p:nvSpPr>
          <p:cNvPr id="10" name="CuadroTexto 9"/>
          <p:cNvSpPr txBox="1"/>
          <p:nvPr/>
        </p:nvSpPr>
        <p:spPr>
          <a:xfrm>
            <a:off x="2782458" y="1176116"/>
            <a:ext cx="8398165" cy="1200329"/>
          </a:xfrm>
          <a:prstGeom prst="rect">
            <a:avLst/>
          </a:prstGeom>
          <a:noFill/>
        </p:spPr>
        <p:txBody>
          <a:bodyPr wrap="square" rtlCol="0">
            <a:spAutoFit/>
          </a:bodyPr>
          <a:lstStyle/>
          <a:p>
            <a:pPr lvl="0"/>
            <a:r>
              <a:rPr lang="es-MX" dirty="0">
                <a:latin typeface="Arial" panose="020B0604020202020204" pitchFamily="34" charset="0"/>
                <a:cs typeface="Arial" panose="020B0604020202020204" pitchFamily="34" charset="0"/>
              </a:rPr>
              <a:t>En especial, procesos cuya pretensión es la solidaridad laboral, frente a los cuales la UMV cuenta actualmente:  con siete (7) condenas, de las cuales tres (3) están en firme. Además, se encuentran en trámite alrededor de noventa (90).</a:t>
            </a:r>
            <a:endParaRPr lang="es-ES" dirty="0">
              <a:latin typeface="Arial" panose="020B0604020202020204" pitchFamily="34" charset="0"/>
              <a:cs typeface="Arial" panose="020B0604020202020204" pitchFamily="34" charset="0"/>
            </a:endParaRPr>
          </a:p>
          <a:p>
            <a:endParaRPr lang="es-CO" dirty="0"/>
          </a:p>
        </p:txBody>
      </p:sp>
      <p:sp>
        <p:nvSpPr>
          <p:cNvPr id="11" name="CuadroTexto 10"/>
          <p:cNvSpPr txBox="1"/>
          <p:nvPr/>
        </p:nvSpPr>
        <p:spPr>
          <a:xfrm>
            <a:off x="1588659" y="5054373"/>
            <a:ext cx="1293687" cy="646331"/>
          </a:xfrm>
          <a:prstGeom prst="rect">
            <a:avLst/>
          </a:prstGeom>
          <a:noFill/>
        </p:spPr>
        <p:txBody>
          <a:bodyPr wrap="none" rtlCol="0">
            <a:spAutoFit/>
          </a:bodyPr>
          <a:lstStyle/>
          <a:p>
            <a:r>
              <a:rPr lang="es-CO" b="1" dirty="0"/>
              <a:t>CONTRATO </a:t>
            </a:r>
          </a:p>
          <a:p>
            <a:r>
              <a:rPr lang="es-CO" b="1" dirty="0"/>
              <a:t>REALIDAD</a:t>
            </a:r>
          </a:p>
        </p:txBody>
      </p:sp>
      <p:sp>
        <p:nvSpPr>
          <p:cNvPr id="12" name="CuadroTexto 11"/>
          <p:cNvSpPr txBox="1"/>
          <p:nvPr/>
        </p:nvSpPr>
        <p:spPr>
          <a:xfrm>
            <a:off x="3076314" y="5054373"/>
            <a:ext cx="8208207" cy="923330"/>
          </a:xfrm>
          <a:prstGeom prst="rect">
            <a:avLst/>
          </a:prstGeom>
          <a:noFill/>
        </p:spPr>
        <p:txBody>
          <a:bodyPr wrap="square" rtlCol="0">
            <a:spAutoFit/>
          </a:bodyPr>
          <a:lstStyle/>
          <a:p>
            <a:pPr lvl="0"/>
            <a:r>
              <a:rPr lang="es-MX" dirty="0">
                <a:latin typeface="Arial" panose="020B0604020202020204" pitchFamily="34" charset="0"/>
                <a:cs typeface="Arial" panose="020B0604020202020204" pitchFamily="34" charset="0"/>
              </a:rPr>
              <a:t>Exigencia de horarios y permisos a contratos de prestación de servicios.  Alta probabilidad de condena aun futuro no lejano.</a:t>
            </a:r>
            <a:endParaRPr lang="es-CO" dirty="0">
              <a:latin typeface="Arial" panose="020B0604020202020204" pitchFamily="34" charset="0"/>
              <a:cs typeface="Arial" panose="020B0604020202020204" pitchFamily="34" charset="0"/>
            </a:endParaRPr>
          </a:p>
          <a:p>
            <a:endParaRPr lang="es-CO" dirty="0"/>
          </a:p>
        </p:txBody>
      </p:sp>
    </p:spTree>
    <p:extLst>
      <p:ext uri="{BB962C8B-B14F-4D97-AF65-F5344CB8AC3E}">
        <p14:creationId xmlns:p14="http://schemas.microsoft.com/office/powerpoint/2010/main" val="14425951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914399" y="457199"/>
            <a:ext cx="10737273" cy="2031325"/>
          </a:xfrm>
          <a:prstGeom prst="rect">
            <a:avLst/>
          </a:prstGeom>
          <a:noFill/>
        </p:spPr>
        <p:txBody>
          <a:bodyPr wrap="square" rtlCol="0">
            <a:spAutoFit/>
          </a:bodyPr>
          <a:lstStyle/>
          <a:p>
            <a:r>
              <a:rPr lang="es-CO" sz="3600" b="1" dirty="0" smtClean="0"/>
              <a:t>3. L</a:t>
            </a:r>
            <a:r>
              <a:rPr lang="es-ES" sz="3600" b="1" dirty="0"/>
              <a:t>OGROS E IMPACTO DE LA IMPLEMENTACIÓN DE LA POLÍTICA</a:t>
            </a:r>
            <a:r>
              <a:rPr lang="es-CO" sz="3600" b="1" dirty="0"/>
              <a:t> PREVENCIÓN DEL DAÑO ANTIJURÍDICO</a:t>
            </a:r>
          </a:p>
          <a:p>
            <a:r>
              <a:rPr lang="es-CO" sz="3600" dirty="0"/>
              <a:t> </a:t>
            </a:r>
          </a:p>
          <a:p>
            <a:endParaRPr lang="es-CO" dirty="0"/>
          </a:p>
        </p:txBody>
      </p:sp>
      <p:sp>
        <p:nvSpPr>
          <p:cNvPr id="4" name="CuadroTexto 3"/>
          <p:cNvSpPr txBox="1"/>
          <p:nvPr/>
        </p:nvSpPr>
        <p:spPr>
          <a:xfrm>
            <a:off x="1066800" y="1878920"/>
            <a:ext cx="10584873" cy="4801314"/>
          </a:xfrm>
          <a:prstGeom prst="rect">
            <a:avLst/>
          </a:prstGeom>
          <a:noFill/>
        </p:spPr>
        <p:txBody>
          <a:bodyPr wrap="square" rtlCol="0">
            <a:spAutoFit/>
          </a:bodyPr>
          <a:lstStyle/>
          <a:p>
            <a:pPr marL="342900" lvl="0" indent="-342900">
              <a:buAutoNum type="arabicPeriod"/>
            </a:pPr>
            <a:endParaRPr lang="es-CO" dirty="0" smtClean="0">
              <a:latin typeface="Arial" panose="020B0604020202020204" pitchFamily="34" charset="0"/>
              <a:cs typeface="Arial" panose="020B0604020202020204" pitchFamily="34" charset="0"/>
            </a:endParaRPr>
          </a:p>
          <a:p>
            <a:pPr marL="342900" lvl="0" indent="-342900">
              <a:buAutoNum type="arabicPeriod"/>
            </a:pPr>
            <a:r>
              <a:rPr lang="es-CO" dirty="0" smtClean="0">
                <a:latin typeface="Arial" panose="020B0604020202020204" pitchFamily="34" charset="0"/>
                <a:cs typeface="Arial" panose="020B0604020202020204" pitchFamily="34" charset="0"/>
              </a:rPr>
              <a:t>Se </a:t>
            </a:r>
            <a:r>
              <a:rPr lang="es-CO" dirty="0">
                <a:latin typeface="Arial" panose="020B0604020202020204" pitchFamily="34" charset="0"/>
                <a:cs typeface="Arial" panose="020B0604020202020204" pitchFamily="34" charset="0"/>
              </a:rPr>
              <a:t>construyó la relatoría al interior de la UMV, analizando las causas de los procesos de solidaridad </a:t>
            </a:r>
            <a:r>
              <a:rPr lang="es-CO" dirty="0" smtClean="0">
                <a:latin typeface="Arial" panose="020B0604020202020204" pitchFamily="34" charset="0"/>
                <a:cs typeface="Arial" panose="020B0604020202020204" pitchFamily="34" charset="0"/>
              </a:rPr>
              <a:t>laboral, </a:t>
            </a:r>
            <a:r>
              <a:rPr lang="es-CO" dirty="0">
                <a:latin typeface="Arial" panose="020B0604020202020204" pitchFamily="34" charset="0"/>
                <a:cs typeface="Arial" panose="020B0604020202020204" pitchFamily="34" charset="0"/>
              </a:rPr>
              <a:t>institucionalizando el lema “</a:t>
            </a:r>
            <a:r>
              <a:rPr lang="es-CO" b="1" dirty="0">
                <a:latin typeface="Arial" panose="020B0604020202020204" pitchFamily="34" charset="0"/>
                <a:cs typeface="Arial" panose="020B0604020202020204" pitchFamily="34" charset="0"/>
              </a:rPr>
              <a:t>NO LO DEJES PASAR</a:t>
            </a:r>
            <a:r>
              <a:rPr lang="es-CO" dirty="0">
                <a:latin typeface="Arial" panose="020B0604020202020204" pitchFamily="34" charset="0"/>
                <a:cs typeface="Arial" panose="020B0604020202020204" pitchFamily="34" charset="0"/>
              </a:rPr>
              <a:t>” con la idea de realizar una labor de </a:t>
            </a:r>
            <a:r>
              <a:rPr lang="es-CO" dirty="0" smtClean="0">
                <a:latin typeface="Arial" panose="020B0604020202020204" pitchFamily="34" charset="0"/>
                <a:cs typeface="Arial" panose="020B0604020202020204" pitchFamily="34" charset="0"/>
              </a:rPr>
              <a:t>prevención.</a:t>
            </a:r>
          </a:p>
          <a:p>
            <a:pPr marL="342900" indent="-342900">
              <a:buFontTx/>
              <a:buAutoNum type="arabicPeriod"/>
            </a:pPr>
            <a:r>
              <a:rPr lang="es-CO" dirty="0">
                <a:latin typeface="Arial" panose="020B0604020202020204" pitchFamily="34" charset="0"/>
                <a:cs typeface="Arial" panose="020B0604020202020204" pitchFamily="34" charset="0"/>
              </a:rPr>
              <a:t>Se modificó el manual de contratación con el fin de mejorar la regulación en el manejo de las supervisiones al interior de la </a:t>
            </a:r>
            <a:r>
              <a:rPr lang="es-CO" dirty="0" smtClean="0">
                <a:latin typeface="Arial" panose="020B0604020202020204" pitchFamily="34" charset="0"/>
                <a:cs typeface="Arial" panose="020B0604020202020204" pitchFamily="34" charset="0"/>
              </a:rPr>
              <a:t>Entidad, realizando </a:t>
            </a:r>
            <a:r>
              <a:rPr lang="es-CO" dirty="0">
                <a:latin typeface="Arial" panose="020B0604020202020204" pitchFamily="34" charset="0"/>
                <a:cs typeface="Arial" panose="020B0604020202020204" pitchFamily="34" charset="0"/>
              </a:rPr>
              <a:t>capacitaciones que permitieran evitar mayor riesgo del daño Antijurídico en este ámbito; logrando que en el último año no se presentaran demandas en contra de la entidad por estos </a:t>
            </a:r>
            <a:r>
              <a:rPr lang="es-CO" dirty="0" smtClean="0">
                <a:latin typeface="Arial" panose="020B0604020202020204" pitchFamily="34" charset="0"/>
                <a:cs typeface="Arial" panose="020B0604020202020204" pitchFamily="34" charset="0"/>
              </a:rPr>
              <a:t>temas</a:t>
            </a:r>
          </a:p>
          <a:p>
            <a:pPr marL="342900" lvl="0" indent="-342900">
              <a:buFontTx/>
              <a:buAutoNum type="arabicPeriod"/>
            </a:pPr>
            <a:r>
              <a:rPr lang="es-CO" dirty="0">
                <a:latin typeface="Arial" panose="020B0604020202020204" pitchFamily="34" charset="0"/>
                <a:cs typeface="Arial" panose="020B0604020202020204" pitchFamily="34" charset="0"/>
              </a:rPr>
              <a:t>Sobre el tema de contrato realidad se realizó una capacitación a los Directivos de la Entidad para explicar las diferencias entre un Contrato Laboral y un Contrato de Prestación de Servicios de acuerdo a las últimas regulaciones jurisprudenciales</a:t>
            </a:r>
            <a:r>
              <a:rPr lang="es-CO" dirty="0" smtClean="0">
                <a:latin typeface="Arial" panose="020B0604020202020204" pitchFamily="34" charset="0"/>
                <a:cs typeface="Arial" panose="020B0604020202020204" pitchFamily="34" charset="0"/>
              </a:rPr>
              <a:t>.</a:t>
            </a:r>
          </a:p>
          <a:p>
            <a:pPr marL="342900" indent="-342900">
              <a:buFontTx/>
              <a:buAutoNum type="arabicPeriod"/>
            </a:pPr>
            <a:r>
              <a:rPr lang="es-CO" dirty="0">
                <a:latin typeface="Arial" panose="020B0604020202020204" pitchFamily="34" charset="0"/>
                <a:cs typeface="Arial" panose="020B0604020202020204" pitchFamily="34" charset="0"/>
              </a:rPr>
              <a:t>Se fortaleció el grupo de defensa de la Entidad con abogados con altas calidades profesionales y amplia experiencia en el tema de defensa jurídica.</a:t>
            </a:r>
          </a:p>
          <a:p>
            <a:pPr marL="342900" lvl="0" indent="-342900">
              <a:buFontTx/>
              <a:buAutoNum type="arabicPeriod"/>
            </a:pPr>
            <a:endParaRPr lang="es-CO" dirty="0">
              <a:latin typeface="Arial" panose="020B0604020202020204" pitchFamily="34" charset="0"/>
              <a:cs typeface="Arial" panose="020B0604020202020204" pitchFamily="34" charset="0"/>
            </a:endParaRPr>
          </a:p>
          <a:p>
            <a:pPr marL="342900" indent="-342900">
              <a:buFontTx/>
              <a:buAutoNum type="arabicPeriod"/>
            </a:pPr>
            <a:endParaRPr lang="es-ES" dirty="0"/>
          </a:p>
          <a:p>
            <a:pPr marL="342900" lvl="0" indent="-342900">
              <a:buAutoNum type="arabicPeriod"/>
            </a:pPr>
            <a:endParaRPr lang="es-CO" dirty="0">
              <a:latin typeface="Arial" panose="020B0604020202020204" pitchFamily="34" charset="0"/>
              <a:cs typeface="Arial" panose="020B0604020202020204" pitchFamily="34" charset="0"/>
            </a:endParaRPr>
          </a:p>
          <a:p>
            <a:r>
              <a:rPr lang="es-CO" dirty="0" smtClean="0"/>
              <a:t> </a:t>
            </a:r>
            <a:endParaRPr lang="es-CO" dirty="0"/>
          </a:p>
        </p:txBody>
      </p:sp>
    </p:spTree>
    <p:extLst>
      <p:ext uri="{BB962C8B-B14F-4D97-AF65-F5344CB8AC3E}">
        <p14:creationId xmlns:p14="http://schemas.microsoft.com/office/powerpoint/2010/main" val="3734514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63E8FFB1-B2A8-644C-97B3-4FD96B955ABD}"/>
              </a:ext>
            </a:extLst>
          </p:cNvPr>
          <p:cNvSpPr/>
          <p:nvPr/>
        </p:nvSpPr>
        <p:spPr>
          <a:xfrm>
            <a:off x="0" y="362813"/>
            <a:ext cx="12192000" cy="1078494"/>
          </a:xfrm>
          <a:prstGeom prst="rect">
            <a:avLst/>
          </a:prstGeom>
          <a:solidFill>
            <a:srgbClr val="C8D4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5" name="Título 1">
            <a:extLst>
              <a:ext uri="{FF2B5EF4-FFF2-40B4-BE49-F238E27FC236}">
                <a16:creationId xmlns:a16="http://schemas.microsoft.com/office/drawing/2014/main" id="{1AD7DF34-6160-8A47-A5E0-F482F9CB4AA4}"/>
              </a:ext>
            </a:extLst>
          </p:cNvPr>
          <p:cNvSpPr txBox="1">
            <a:spLocks/>
          </p:cNvSpPr>
          <p:nvPr/>
        </p:nvSpPr>
        <p:spPr>
          <a:xfrm>
            <a:off x="838200" y="31294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b="1" dirty="0" smtClean="0">
                <a:solidFill>
                  <a:schemeClr val="bg1"/>
                </a:solidFill>
                <a:latin typeface="Arial Black" panose="020B0604020202020204" pitchFamily="34" charset="0"/>
                <a:cs typeface="Arial Black" panose="020B0604020202020204" pitchFamily="34" charset="0"/>
              </a:rPr>
              <a:t>ORDEN DEL DÍA</a:t>
            </a:r>
            <a:endParaRPr lang="es-CO" b="1" dirty="0">
              <a:solidFill>
                <a:schemeClr val="bg1"/>
              </a:solidFill>
              <a:latin typeface="Arial Black" panose="020B0604020202020204" pitchFamily="34" charset="0"/>
              <a:cs typeface="Arial Black" panose="020B0604020202020204" pitchFamily="34" charset="0"/>
            </a:endParaRPr>
          </a:p>
        </p:txBody>
      </p:sp>
      <p:pic>
        <p:nvPicPr>
          <p:cNvPr id="6" name="Imagen 5">
            <a:extLst>
              <a:ext uri="{FF2B5EF4-FFF2-40B4-BE49-F238E27FC236}">
                <a16:creationId xmlns:a16="http://schemas.microsoft.com/office/drawing/2014/main" id="{03A42E1C-3B29-324D-90BC-A77F7C1D75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31157" y="5918730"/>
            <a:ext cx="3472774" cy="816102"/>
          </a:xfrm>
          <a:prstGeom prst="rect">
            <a:avLst/>
          </a:prstGeom>
        </p:spPr>
      </p:pic>
      <p:sp>
        <p:nvSpPr>
          <p:cNvPr id="9" name="CuadroTexto 8">
            <a:extLst>
              <a:ext uri="{FF2B5EF4-FFF2-40B4-BE49-F238E27FC236}">
                <a16:creationId xmlns:a16="http://schemas.microsoft.com/office/drawing/2014/main" id="{B2C43690-B4A1-6045-91E1-408585C5994D}"/>
              </a:ext>
            </a:extLst>
          </p:cNvPr>
          <p:cNvSpPr txBox="1"/>
          <p:nvPr/>
        </p:nvSpPr>
        <p:spPr>
          <a:xfrm>
            <a:off x="838200" y="1886857"/>
            <a:ext cx="9140757" cy="3770263"/>
          </a:xfrm>
          <a:prstGeom prst="rect">
            <a:avLst/>
          </a:prstGeom>
          <a:noFill/>
        </p:spPr>
        <p:txBody>
          <a:bodyPr wrap="square" rtlCol="0">
            <a:spAutoFit/>
          </a:bodyPr>
          <a:lstStyle/>
          <a:p>
            <a:pPr algn="just"/>
            <a:r>
              <a:rPr lang="es-CO" sz="2050" b="1" dirty="0" smtClean="0"/>
              <a:t>1</a:t>
            </a:r>
            <a:r>
              <a:rPr lang="es-CO" sz="2050" b="1" dirty="0"/>
              <a:t>.   </a:t>
            </a:r>
            <a:r>
              <a:rPr lang="es-CO" sz="2050" b="1" dirty="0" smtClean="0"/>
              <a:t> Verificación </a:t>
            </a:r>
            <a:r>
              <a:rPr lang="es-CO" sz="2050" b="1" dirty="0"/>
              <a:t>de Quórum </a:t>
            </a:r>
            <a:endParaRPr lang="es-CO" sz="2050" b="1" dirty="0" smtClean="0"/>
          </a:p>
          <a:p>
            <a:pPr algn="just"/>
            <a:endParaRPr lang="es-CO" sz="2050" b="1" dirty="0" smtClean="0"/>
          </a:p>
          <a:p>
            <a:pPr algn="just"/>
            <a:r>
              <a:rPr lang="es-ES" sz="2050" b="1" dirty="0" smtClean="0"/>
              <a:t>2.</a:t>
            </a:r>
            <a:r>
              <a:rPr lang="es-ES" sz="2050" b="1" dirty="0"/>
              <a:t> </a:t>
            </a:r>
            <a:r>
              <a:rPr lang="es-ES" sz="2050" b="1" dirty="0" smtClean="0"/>
              <a:t> </a:t>
            </a:r>
            <a:r>
              <a:rPr lang="es-CO" sz="2050" b="1" dirty="0" smtClean="0"/>
              <a:t>Implementación de la política de Prevención del Daño </a:t>
            </a:r>
            <a:r>
              <a:rPr lang="es-CO" sz="2050" b="1" dirty="0"/>
              <a:t>A</a:t>
            </a:r>
            <a:r>
              <a:rPr lang="es-CO" sz="2050" b="1" dirty="0" smtClean="0"/>
              <a:t>ntijurídico en cada      entidad del sector.</a:t>
            </a:r>
          </a:p>
          <a:p>
            <a:pPr algn="just"/>
            <a:endParaRPr lang="es-CO" sz="2050" b="1" dirty="0" smtClean="0"/>
          </a:p>
          <a:p>
            <a:pPr marL="457200" indent="-457200" algn="just">
              <a:buAutoNum type="arabicPeriod" startAt="3"/>
            </a:pPr>
            <a:r>
              <a:rPr lang="es-CO" sz="2050" b="1" dirty="0" smtClean="0"/>
              <a:t>Resultado competencias regulatorias del sector</a:t>
            </a:r>
          </a:p>
          <a:p>
            <a:pPr algn="just"/>
            <a:endParaRPr lang="es-CO" sz="2050" dirty="0" smtClean="0"/>
          </a:p>
          <a:p>
            <a:pPr algn="just"/>
            <a:r>
              <a:rPr lang="es-CO" sz="2050" b="1" dirty="0" smtClean="0"/>
              <a:t>4</a:t>
            </a:r>
            <a:r>
              <a:rPr lang="es-CO" sz="2050" dirty="0" smtClean="0"/>
              <a:t>.     </a:t>
            </a:r>
            <a:r>
              <a:rPr lang="es-CO" sz="2050" b="1" dirty="0" smtClean="0"/>
              <a:t>Programación Sesiones del Comité para el año 2021</a:t>
            </a:r>
          </a:p>
          <a:p>
            <a:pPr algn="just"/>
            <a:endParaRPr lang="es-CO" sz="2050" b="1" dirty="0" smtClean="0"/>
          </a:p>
          <a:p>
            <a:pPr algn="just"/>
            <a:r>
              <a:rPr lang="es-CO" sz="2050" b="1" dirty="0" smtClean="0"/>
              <a:t>5.</a:t>
            </a:r>
            <a:r>
              <a:rPr lang="es-CO" sz="2050" b="1" dirty="0"/>
              <a:t>  </a:t>
            </a:r>
            <a:r>
              <a:rPr lang="es-CO" sz="2050" b="1" dirty="0" smtClean="0"/>
              <a:t>   Proposiciones y varios</a:t>
            </a:r>
            <a:endParaRPr lang="es-CO" sz="2050" dirty="0"/>
          </a:p>
          <a:p>
            <a:pPr lvl="0"/>
            <a:endParaRPr lang="es-CO" dirty="0"/>
          </a:p>
          <a:p>
            <a:pPr marL="342900" indent="-342900" algn="just">
              <a:buAutoNum type="arabicPeriod"/>
            </a:pPr>
            <a:endParaRPr lang="es-CO" sz="1600" b="1"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72297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291595" y="584265"/>
            <a:ext cx="8121903" cy="646331"/>
          </a:xfrm>
          <a:prstGeom prst="rect">
            <a:avLst/>
          </a:prstGeom>
        </p:spPr>
        <p:txBody>
          <a:bodyPr wrap="none">
            <a:spAutoFit/>
          </a:bodyPr>
          <a:lstStyle/>
          <a:p>
            <a:pPr lvl="0"/>
            <a:r>
              <a:rPr lang="es-ES" sz="3600" b="1" dirty="0"/>
              <a:t>OTROS LOGROS DE LA DEFENSA JURÍDICA</a:t>
            </a:r>
            <a:endParaRPr lang="es-CO" sz="3600" b="1" dirty="0"/>
          </a:p>
        </p:txBody>
      </p:sp>
      <p:sp>
        <p:nvSpPr>
          <p:cNvPr id="6" name="CuadroTexto 5"/>
          <p:cNvSpPr txBox="1"/>
          <p:nvPr/>
        </p:nvSpPr>
        <p:spPr>
          <a:xfrm>
            <a:off x="1011382" y="1468584"/>
            <a:ext cx="10099964" cy="3693319"/>
          </a:xfrm>
          <a:prstGeom prst="rect">
            <a:avLst/>
          </a:prstGeom>
          <a:noFill/>
        </p:spPr>
        <p:txBody>
          <a:bodyPr wrap="square" rtlCol="0">
            <a:spAutoFit/>
          </a:bodyPr>
          <a:lstStyle/>
          <a:p>
            <a:pPr marL="285750" lvl="0" indent="-285750">
              <a:buFont typeface="Arial" panose="020B0604020202020204" pitchFamily="34" charset="0"/>
              <a:buChar char="•"/>
            </a:pPr>
            <a:r>
              <a:rPr lang="es-CO" dirty="0">
                <a:latin typeface="Arial" panose="020B0604020202020204" pitchFamily="34" charset="0"/>
                <a:cs typeface="Arial" panose="020B0604020202020204" pitchFamily="34" charset="0"/>
              </a:rPr>
              <a:t>P</a:t>
            </a:r>
            <a:r>
              <a:rPr lang="es-CO" dirty="0" smtClean="0">
                <a:latin typeface="Arial" panose="020B0604020202020204" pitchFamily="34" charset="0"/>
                <a:cs typeface="Arial" panose="020B0604020202020204" pitchFamily="34" charset="0"/>
              </a:rPr>
              <a:t>ioneros </a:t>
            </a:r>
            <a:r>
              <a:rPr lang="es-CO" dirty="0">
                <a:latin typeface="Arial" panose="020B0604020202020204" pitchFamily="34" charset="0"/>
                <a:cs typeface="Arial" panose="020B0604020202020204" pitchFamily="34" charset="0"/>
              </a:rPr>
              <a:t>en el fortalecimiento de una estrategia penal </a:t>
            </a:r>
            <a:r>
              <a:rPr lang="es-CO" dirty="0" smtClean="0">
                <a:latin typeface="Arial" panose="020B0604020202020204" pitchFamily="34" charset="0"/>
                <a:cs typeface="Arial" panose="020B0604020202020204" pitchFamily="34" charset="0"/>
              </a:rPr>
              <a:t>para el </a:t>
            </a:r>
            <a:r>
              <a:rPr lang="es-CO" dirty="0">
                <a:latin typeface="Arial" panose="020B0604020202020204" pitchFamily="34" charset="0"/>
                <a:cs typeface="Arial" panose="020B0604020202020204" pitchFamily="34" charset="0"/>
              </a:rPr>
              <a:t>tema del carrusel de la </a:t>
            </a:r>
            <a:r>
              <a:rPr lang="es-CO" dirty="0" smtClean="0">
                <a:latin typeface="Arial" panose="020B0604020202020204" pitchFamily="34" charset="0"/>
                <a:cs typeface="Arial" panose="020B0604020202020204" pitchFamily="34" charset="0"/>
              </a:rPr>
              <a:t>contratación, </a:t>
            </a:r>
            <a:r>
              <a:rPr lang="es-CO" dirty="0">
                <a:latin typeface="Arial" panose="020B0604020202020204" pitchFamily="34" charset="0"/>
                <a:cs typeface="Arial" panose="020B0604020202020204" pitchFamily="34" charset="0"/>
              </a:rPr>
              <a:t>la cual se ha venido realizando desde hace </a:t>
            </a:r>
            <a:r>
              <a:rPr lang="es-CO" dirty="0" smtClean="0">
                <a:latin typeface="Arial" panose="020B0604020202020204" pitchFamily="34" charset="0"/>
                <a:cs typeface="Arial" panose="020B0604020202020204" pitchFamily="34" charset="0"/>
              </a:rPr>
              <a:t>más </a:t>
            </a:r>
            <a:r>
              <a:rPr lang="es-CO" dirty="0">
                <a:latin typeface="Arial" panose="020B0604020202020204" pitchFamily="34" charset="0"/>
                <a:cs typeface="Arial" panose="020B0604020202020204" pitchFamily="34" charset="0"/>
              </a:rPr>
              <a:t>de 4 años</a:t>
            </a:r>
            <a:r>
              <a:rPr lang="es-CO" dirty="0" smtClean="0">
                <a:latin typeface="Arial" panose="020B0604020202020204" pitchFamily="34" charset="0"/>
                <a:cs typeface="Arial" panose="020B0604020202020204" pitchFamily="34" charset="0"/>
              </a:rPr>
              <a:t>.</a:t>
            </a:r>
          </a:p>
          <a:p>
            <a:pPr marL="285750" lvl="0" indent="-285750">
              <a:buFont typeface="Arial" panose="020B0604020202020204" pitchFamily="34" charset="0"/>
              <a:buChar char="•"/>
            </a:pPr>
            <a:endParaRPr lang="es-CO"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CO" dirty="0">
                <a:latin typeface="Arial" panose="020B0604020202020204" pitchFamily="34" charset="0"/>
                <a:cs typeface="Arial" panose="020B0604020202020204" pitchFamily="34" charset="0"/>
              </a:rPr>
              <a:t>En cuanto al convenio 1292 de 2012, se iniciaron las demandas </a:t>
            </a:r>
            <a:r>
              <a:rPr lang="es-CO" dirty="0" smtClean="0">
                <a:latin typeface="Arial" panose="020B0604020202020204" pitchFamily="34" charset="0"/>
                <a:cs typeface="Arial" panose="020B0604020202020204" pitchFamily="34" charset="0"/>
              </a:rPr>
              <a:t>pertinentes y </a:t>
            </a:r>
            <a:r>
              <a:rPr lang="es-CO" dirty="0">
                <a:latin typeface="Arial" panose="020B0604020202020204" pitchFamily="34" charset="0"/>
                <a:cs typeface="Arial" panose="020B0604020202020204" pitchFamily="34" charset="0"/>
              </a:rPr>
              <a:t>se contrataron abogados idóneos para el manejo de este tema por parte de la Unidad</a:t>
            </a:r>
            <a:r>
              <a:rPr lang="es-CO" dirty="0" smtClean="0">
                <a:latin typeface="Arial" panose="020B0604020202020204" pitchFamily="34" charset="0"/>
                <a:cs typeface="Arial" panose="020B0604020202020204" pitchFamily="34" charset="0"/>
              </a:rPr>
              <a:t>.</a:t>
            </a:r>
          </a:p>
          <a:p>
            <a:endParaRPr lang="es-CO" dirty="0" smtClean="0">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s-CO" dirty="0">
                <a:latin typeface="Arial" panose="020B0604020202020204" pitchFamily="34" charset="0"/>
                <a:cs typeface="Arial" panose="020B0604020202020204" pitchFamily="34" charset="0"/>
              </a:rPr>
              <a:t>Se realizó la compilación de conceptos jurídicos el cual se encuentra disponible en la Intranet de la Entidad  para la consulta de todos los usuarios y funcionarios de la Unidad con la finalidad de evitar la expedición de conceptos contradictorios y que conduzcan a reprocesos frente a decisiones que han resultado acertadas en beneficio de la </a:t>
            </a:r>
            <a:r>
              <a:rPr lang="es-CO" dirty="0" smtClean="0">
                <a:latin typeface="Arial" panose="020B0604020202020204" pitchFamily="34" charset="0"/>
                <a:cs typeface="Arial" panose="020B0604020202020204" pitchFamily="34" charset="0"/>
              </a:rPr>
              <a:t>Entidad.</a:t>
            </a:r>
            <a:endParaRPr lang="es-CO" dirty="0">
              <a:latin typeface="Arial" panose="020B0604020202020204" pitchFamily="34" charset="0"/>
              <a:cs typeface="Arial" panose="020B0604020202020204" pitchFamily="34" charset="0"/>
            </a:endParaRPr>
          </a:p>
          <a:p>
            <a:endParaRPr lang="es-CO" dirty="0">
              <a:latin typeface="Arial" panose="020B0604020202020204" pitchFamily="34" charset="0"/>
              <a:cs typeface="Arial" panose="020B0604020202020204" pitchFamily="34" charset="0"/>
            </a:endParaRPr>
          </a:p>
          <a:p>
            <a:pPr lvl="0"/>
            <a:endParaRPr lang="es-CO" dirty="0">
              <a:latin typeface="Arial" panose="020B0604020202020204" pitchFamily="34" charset="0"/>
              <a:cs typeface="Arial" panose="020B0604020202020204" pitchFamily="34" charset="0"/>
            </a:endParaRPr>
          </a:p>
          <a:p>
            <a:endParaRPr lang="es-CO" dirty="0"/>
          </a:p>
        </p:txBody>
      </p:sp>
    </p:spTree>
    <p:extLst>
      <p:ext uri="{BB962C8B-B14F-4D97-AF65-F5344CB8AC3E}">
        <p14:creationId xmlns:p14="http://schemas.microsoft.com/office/powerpoint/2010/main" val="1782123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a:extLst>
              <a:ext uri="{FF2B5EF4-FFF2-40B4-BE49-F238E27FC236}">
                <a16:creationId xmlns:a16="http://schemas.microsoft.com/office/drawing/2014/main" id="{342C68F3-B9DC-446F-9068-4BDB01F66822}"/>
              </a:ext>
            </a:extLst>
          </p:cNvPr>
          <p:cNvGraphicFramePr/>
          <p:nvPr>
            <p:extLst/>
          </p:nvPr>
        </p:nvGraphicFramePr>
        <p:xfrm>
          <a:off x="1266092" y="311441"/>
          <a:ext cx="9748912" cy="622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a 2">
            <a:extLst>
              <a:ext uri="{FF2B5EF4-FFF2-40B4-BE49-F238E27FC236}">
                <a16:creationId xmlns:a16="http://schemas.microsoft.com/office/drawing/2014/main" id="{BE5DF7E3-489C-410C-BA93-DAF0961F8962}"/>
              </a:ext>
            </a:extLst>
          </p:cNvPr>
          <p:cNvGraphicFramePr/>
          <p:nvPr>
            <p:extLst/>
          </p:nvPr>
        </p:nvGraphicFramePr>
        <p:xfrm>
          <a:off x="1266092" y="1308295"/>
          <a:ext cx="10030265" cy="443172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CuadroTexto 1"/>
          <p:cNvSpPr txBox="1"/>
          <p:nvPr/>
        </p:nvSpPr>
        <p:spPr>
          <a:xfrm>
            <a:off x="1524001" y="311441"/>
            <a:ext cx="8520545" cy="1046440"/>
          </a:xfrm>
          <a:prstGeom prst="rect">
            <a:avLst/>
          </a:prstGeom>
          <a:noFill/>
        </p:spPr>
        <p:txBody>
          <a:bodyPr wrap="square" rtlCol="0">
            <a:spAutoFit/>
          </a:bodyPr>
          <a:lstStyle/>
          <a:p>
            <a:pPr lvl="0"/>
            <a:r>
              <a:rPr lang="es-ES" sz="4400" b="1" dirty="0"/>
              <a:t>4. APRENDIZAJES OBTENIDOS</a:t>
            </a:r>
            <a:endParaRPr lang="es-CO" sz="4400" b="1" dirty="0"/>
          </a:p>
          <a:p>
            <a:endParaRPr lang="es-CO" dirty="0"/>
          </a:p>
        </p:txBody>
      </p:sp>
    </p:spTree>
    <p:extLst>
      <p:ext uri="{BB962C8B-B14F-4D97-AF65-F5344CB8AC3E}">
        <p14:creationId xmlns:p14="http://schemas.microsoft.com/office/powerpoint/2010/main" val="2389286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a:extLst>
              <a:ext uri="{FF2B5EF4-FFF2-40B4-BE49-F238E27FC236}">
                <a16:creationId xmlns:a16="http://schemas.microsoft.com/office/drawing/2014/main" id="{342C68F3-B9DC-446F-9068-4BDB01F66822}"/>
              </a:ext>
            </a:extLst>
          </p:cNvPr>
          <p:cNvGraphicFramePr/>
          <p:nvPr>
            <p:extLst/>
          </p:nvPr>
        </p:nvGraphicFramePr>
        <p:xfrm>
          <a:off x="1266092" y="311441"/>
          <a:ext cx="9748912" cy="6222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uadroTexto 1"/>
          <p:cNvSpPr txBox="1"/>
          <p:nvPr/>
        </p:nvSpPr>
        <p:spPr>
          <a:xfrm>
            <a:off x="1593272" y="410443"/>
            <a:ext cx="5666509" cy="1046440"/>
          </a:xfrm>
          <a:prstGeom prst="rect">
            <a:avLst/>
          </a:prstGeom>
          <a:noFill/>
        </p:spPr>
        <p:txBody>
          <a:bodyPr wrap="square" rtlCol="0">
            <a:spAutoFit/>
          </a:bodyPr>
          <a:lstStyle/>
          <a:p>
            <a:r>
              <a:rPr lang="es-CO" sz="4400" b="1" dirty="0"/>
              <a:t>5</a:t>
            </a:r>
            <a:r>
              <a:rPr lang="es-CO" sz="4400" b="1" dirty="0" smtClean="0"/>
              <a:t>. PROYECCIONES </a:t>
            </a:r>
          </a:p>
          <a:p>
            <a:endParaRPr lang="es-CO" dirty="0"/>
          </a:p>
        </p:txBody>
      </p:sp>
      <p:graphicFrame>
        <p:nvGraphicFramePr>
          <p:cNvPr id="6" name="Diagrama 5"/>
          <p:cNvGraphicFramePr/>
          <p:nvPr>
            <p:extLst/>
          </p:nvPr>
        </p:nvGraphicFramePr>
        <p:xfrm>
          <a:off x="785092" y="1097299"/>
          <a:ext cx="10534072" cy="5414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7135017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señal&#10;&#10;Descripción generada con confianza muy alta">
            <a:extLst>
              <a:ext uri="{FF2B5EF4-FFF2-40B4-BE49-F238E27FC236}">
                <a16:creationId xmlns:a16="http://schemas.microsoft.com/office/drawing/2014/main" id="{D616880E-37A2-4E21-A0C1-6DF8DDB202A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043" r="34284"/>
          <a:stretch/>
        </p:blipFill>
        <p:spPr>
          <a:xfrm>
            <a:off x="9488907" y="2594425"/>
            <a:ext cx="2488557" cy="2468089"/>
          </a:xfrm>
          <a:prstGeom prst="rect">
            <a:avLst/>
          </a:prstGeom>
        </p:spPr>
      </p:pic>
      <p:sp>
        <p:nvSpPr>
          <p:cNvPr id="2" name="CuadroTexto 1"/>
          <p:cNvSpPr txBox="1"/>
          <p:nvPr/>
        </p:nvSpPr>
        <p:spPr>
          <a:xfrm>
            <a:off x="2133600" y="1763428"/>
            <a:ext cx="8461040" cy="830997"/>
          </a:xfrm>
          <a:prstGeom prst="rect">
            <a:avLst/>
          </a:prstGeom>
          <a:noFill/>
        </p:spPr>
        <p:txBody>
          <a:bodyPr wrap="square" rtlCol="0">
            <a:spAutoFit/>
          </a:bodyPr>
          <a:lstStyle/>
          <a:p>
            <a:r>
              <a:rPr lang="es-CO" sz="4800" b="1" dirty="0"/>
              <a:t>¡</a:t>
            </a:r>
            <a:r>
              <a:rPr lang="es-CO" sz="4800" b="1" dirty="0" smtClean="0"/>
              <a:t>Gracias por su atención!</a:t>
            </a:r>
            <a:endParaRPr lang="es-CO" sz="4800" b="1" dirty="0"/>
          </a:p>
        </p:txBody>
      </p:sp>
    </p:spTree>
    <p:extLst>
      <p:ext uri="{BB962C8B-B14F-4D97-AF65-F5344CB8AC3E}">
        <p14:creationId xmlns:p14="http://schemas.microsoft.com/office/powerpoint/2010/main" val="2854940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5721349"/>
          </a:xfrm>
          <a:prstGeom prst="rect">
            <a:avLst/>
          </a:prstGeom>
        </p:spPr>
      </p:pic>
      <p:sp>
        <p:nvSpPr>
          <p:cNvPr id="3" name="CuadroTexto 2">
            <a:extLst>
              <a:ext uri="{FF2B5EF4-FFF2-40B4-BE49-F238E27FC236}">
                <a16:creationId xmlns:a16="http://schemas.microsoft.com/office/drawing/2014/main" id="{E0928C11-E431-411D-894C-FFB0356C6615}"/>
              </a:ext>
            </a:extLst>
          </p:cNvPr>
          <p:cNvSpPr txBox="1"/>
          <p:nvPr/>
        </p:nvSpPr>
        <p:spPr>
          <a:xfrm>
            <a:off x="715558" y="2612593"/>
            <a:ext cx="3351057" cy="1284069"/>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s-MX" sz="3200" b="1" u="none" strike="noStrike" kern="1200" cap="none" spc="0" normalizeH="0" baseline="0" noProof="0" dirty="0">
                <a:ln>
                  <a:noFill/>
                </a:ln>
                <a:solidFill>
                  <a:prstClr val="white"/>
                </a:solidFill>
                <a:effectLst/>
                <a:uLnTx/>
                <a:uFillTx/>
                <a:latin typeface="Calibri" panose="020F0502020204030204"/>
                <a:ea typeface="+mn-ea"/>
                <a:cs typeface="+mn-cs"/>
              </a:rPr>
              <a:t>Políticas de Prevención del daño antijurídico</a:t>
            </a:r>
          </a:p>
        </p:txBody>
      </p:sp>
    </p:spTree>
    <p:extLst>
      <p:ext uri="{BB962C8B-B14F-4D97-AF65-F5344CB8AC3E}">
        <p14:creationId xmlns:p14="http://schemas.microsoft.com/office/powerpoint/2010/main" val="38898958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823942" y="2038412"/>
            <a:ext cx="9801156" cy="3416320"/>
          </a:xfrm>
          <a:prstGeom prst="rect">
            <a:avLst/>
          </a:prstGeom>
          <a:noFill/>
        </p:spPr>
        <p:txBody>
          <a:bodyPr wrap="square" rtlCol="0">
            <a:spAutoFit/>
          </a:bodyPr>
          <a:lstStyle/>
          <a:p>
            <a:pPr marL="285750" indent="-285750" algn="just">
              <a:buFont typeface="Arial" panose="020B0604020202020204" pitchFamily="34" charset="0"/>
              <a:buChar char="•"/>
            </a:pPr>
            <a:r>
              <a:rPr lang="es-CO" dirty="0"/>
              <a:t>Mediante el Acuerdo No. 003 del 22 de septiembre de 2020, el Comité de Conciliación de la EMB adoptó la </a:t>
            </a:r>
            <a:r>
              <a:rPr lang="es-ES" dirty="0"/>
              <a:t>Política de Prevención del Daño Antijurídico de la Empresa Metro de Bogotá S.A., contenido en el documento denominado “P</a:t>
            </a:r>
            <a:r>
              <a:rPr lang="es-ES" i="1" dirty="0"/>
              <a:t>OLÍTICA DE PREVENCIÓN DEL DAÑO ANTIJURÍDICO</a:t>
            </a:r>
            <a:r>
              <a:rPr lang="es-ES" dirty="0"/>
              <a:t>”. </a:t>
            </a:r>
          </a:p>
          <a:p>
            <a:pPr marL="285750" indent="-285750" algn="just">
              <a:buFont typeface="Arial" panose="020B0604020202020204" pitchFamily="34" charset="0"/>
              <a:buChar char="•"/>
            </a:pPr>
            <a:endParaRPr lang="es-ES" dirty="0"/>
          </a:p>
          <a:p>
            <a:pPr marL="285750" indent="-285750" algn="just">
              <a:buFont typeface="Arial" panose="020B0604020202020204" pitchFamily="34" charset="0"/>
              <a:buChar char="•"/>
            </a:pPr>
            <a:r>
              <a:rPr lang="es-ES_tradnl" dirty="0"/>
              <a:t>Se compilaron las Políticas de Prevención del Daño Antijurídico adoptadas el 26 de marzo de 2018 a través de la Resolución 022 de 2018, bajo dos (2) ejes temáticos a saber </a:t>
            </a:r>
            <a:r>
              <a:rPr lang="es-ES_tradnl" b="1" dirty="0"/>
              <a:t>(1) Política en materia de configuración del contrato realidad y (2) Política en materia de conflicto de intereses. </a:t>
            </a:r>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r>
              <a:rPr lang="es-ES_tradnl" dirty="0"/>
              <a:t>Finalmente se incluyó la </a:t>
            </a:r>
            <a:r>
              <a:rPr lang="es-ES_tradnl" b="1" dirty="0"/>
              <a:t>Política de Prevención del Daño Antijurídico en materia de Gestión Predial. </a:t>
            </a:r>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sp>
        <p:nvSpPr>
          <p:cNvPr id="2" name="CuadroTexto 1">
            <a:extLst>
              <a:ext uri="{FF2B5EF4-FFF2-40B4-BE49-F238E27FC236}">
                <a16:creationId xmlns:a16="http://schemas.microsoft.com/office/drawing/2014/main" id="{C48BF997-9C7C-44BF-A536-F295BAEFA8D6}"/>
              </a:ext>
            </a:extLst>
          </p:cNvPr>
          <p:cNvSpPr txBox="1"/>
          <p:nvPr/>
        </p:nvSpPr>
        <p:spPr>
          <a:xfrm>
            <a:off x="1706879" y="531224"/>
            <a:ext cx="8035283" cy="954107"/>
          </a:xfrm>
          <a:prstGeom prst="rect">
            <a:avLst/>
          </a:prstGeom>
          <a:noFill/>
        </p:spPr>
        <p:txBody>
          <a:bodyPr wrap="square" rtlCol="0">
            <a:spAutoFit/>
          </a:bodyPr>
          <a:lstStyle/>
          <a:p>
            <a:pPr algn="ctr"/>
            <a:r>
              <a:rPr lang="es-CO" sz="2800" b="1" dirty="0">
                <a:solidFill>
                  <a:srgbClr val="00B0F0"/>
                </a:solidFill>
              </a:rPr>
              <a:t>POLÍTICAS DE PREVENCIÓN DEL DAÑO ANTIJURÍDICO DE LA EMB </a:t>
            </a:r>
          </a:p>
        </p:txBody>
      </p:sp>
    </p:spTree>
    <p:extLst>
      <p:ext uri="{BB962C8B-B14F-4D97-AF65-F5344CB8AC3E}">
        <p14:creationId xmlns:p14="http://schemas.microsoft.com/office/powerpoint/2010/main" val="12651825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919736" y="1420103"/>
            <a:ext cx="9801156" cy="923330"/>
          </a:xfrm>
          <a:prstGeom prst="rect">
            <a:avLst/>
          </a:prstGeom>
          <a:noFill/>
        </p:spPr>
        <p:txBody>
          <a:bodyPr wrap="square" rtlCol="0">
            <a:spAutoFit/>
          </a:bodyPr>
          <a:lstStyle/>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graphicFrame>
        <p:nvGraphicFramePr>
          <p:cNvPr id="3" name="Diagrama 2">
            <a:extLst>
              <a:ext uri="{FF2B5EF4-FFF2-40B4-BE49-F238E27FC236}">
                <a16:creationId xmlns:a16="http://schemas.microsoft.com/office/drawing/2014/main" id="{8B11150D-FFB7-4B34-A663-412A1F9F9E2F}"/>
              </a:ext>
            </a:extLst>
          </p:cNvPr>
          <p:cNvGraphicFramePr/>
          <p:nvPr>
            <p:extLst/>
          </p:nvPr>
        </p:nvGraphicFramePr>
        <p:xfrm>
          <a:off x="919736" y="490461"/>
          <a:ext cx="9580880" cy="587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39526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919736" y="1420103"/>
            <a:ext cx="9801156" cy="923330"/>
          </a:xfrm>
          <a:prstGeom prst="rect">
            <a:avLst/>
          </a:prstGeom>
          <a:noFill/>
        </p:spPr>
        <p:txBody>
          <a:bodyPr wrap="square" rtlCol="0">
            <a:spAutoFit/>
          </a:bodyPr>
          <a:lstStyle/>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graphicFrame>
        <p:nvGraphicFramePr>
          <p:cNvPr id="3" name="Diagrama 2">
            <a:extLst>
              <a:ext uri="{FF2B5EF4-FFF2-40B4-BE49-F238E27FC236}">
                <a16:creationId xmlns:a16="http://schemas.microsoft.com/office/drawing/2014/main" id="{8B11150D-FFB7-4B34-A663-412A1F9F9E2F}"/>
              </a:ext>
            </a:extLst>
          </p:cNvPr>
          <p:cNvGraphicFramePr/>
          <p:nvPr>
            <p:extLst/>
          </p:nvPr>
        </p:nvGraphicFramePr>
        <p:xfrm>
          <a:off x="919736" y="490461"/>
          <a:ext cx="9458960" cy="587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69648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919736" y="1420103"/>
            <a:ext cx="9801156" cy="923330"/>
          </a:xfrm>
          <a:prstGeom prst="rect">
            <a:avLst/>
          </a:prstGeom>
          <a:noFill/>
        </p:spPr>
        <p:txBody>
          <a:bodyPr wrap="square" rtlCol="0">
            <a:spAutoFit/>
          </a:bodyPr>
          <a:lstStyle/>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graphicFrame>
        <p:nvGraphicFramePr>
          <p:cNvPr id="3" name="Diagrama 2">
            <a:extLst>
              <a:ext uri="{FF2B5EF4-FFF2-40B4-BE49-F238E27FC236}">
                <a16:creationId xmlns:a16="http://schemas.microsoft.com/office/drawing/2014/main" id="{8B11150D-FFB7-4B34-A663-412A1F9F9E2F}"/>
              </a:ext>
            </a:extLst>
          </p:cNvPr>
          <p:cNvGraphicFramePr/>
          <p:nvPr>
            <p:extLst/>
          </p:nvPr>
        </p:nvGraphicFramePr>
        <p:xfrm>
          <a:off x="919736" y="490461"/>
          <a:ext cx="9458960" cy="587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295658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919736" y="1420103"/>
            <a:ext cx="9801156" cy="923330"/>
          </a:xfrm>
          <a:prstGeom prst="rect">
            <a:avLst/>
          </a:prstGeom>
          <a:noFill/>
        </p:spPr>
        <p:txBody>
          <a:bodyPr wrap="square" rtlCol="0">
            <a:spAutoFit/>
          </a:bodyPr>
          <a:lstStyle/>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graphicFrame>
        <p:nvGraphicFramePr>
          <p:cNvPr id="3" name="Diagrama 2">
            <a:extLst>
              <a:ext uri="{FF2B5EF4-FFF2-40B4-BE49-F238E27FC236}">
                <a16:creationId xmlns:a16="http://schemas.microsoft.com/office/drawing/2014/main" id="{8B11150D-FFB7-4B34-A663-412A1F9F9E2F}"/>
              </a:ext>
            </a:extLst>
          </p:cNvPr>
          <p:cNvGraphicFramePr/>
          <p:nvPr>
            <p:extLst/>
          </p:nvPr>
        </p:nvGraphicFramePr>
        <p:xfrm>
          <a:off x="919736" y="490461"/>
          <a:ext cx="10352528" cy="587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80339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B5325991-F2B0-9846-8FB0-6C04397817B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376" t="34568"/>
          <a:stretch/>
        </p:blipFill>
        <p:spPr>
          <a:xfrm>
            <a:off x="0" y="2652743"/>
            <a:ext cx="7097949" cy="4487360"/>
          </a:xfrm>
          <a:prstGeom prst="rect">
            <a:avLst/>
          </a:prstGeom>
        </p:spPr>
      </p:pic>
      <p:sp>
        <p:nvSpPr>
          <p:cNvPr id="2" name="Título 1"/>
          <p:cNvSpPr>
            <a:spLocks noGrp="1"/>
          </p:cNvSpPr>
          <p:nvPr>
            <p:ph type="ctrTitle"/>
          </p:nvPr>
        </p:nvSpPr>
        <p:spPr>
          <a:xfrm>
            <a:off x="1644970" y="803573"/>
            <a:ext cx="9442268" cy="834270"/>
          </a:xfrm>
        </p:spPr>
        <p:txBody>
          <a:bodyPr>
            <a:noAutofit/>
          </a:bodyPr>
          <a:lstStyle/>
          <a:p>
            <a:r>
              <a:rPr lang="es-CO" sz="4800" b="1" dirty="0">
                <a:solidFill>
                  <a:srgbClr val="4C531E"/>
                </a:solidFill>
                <a:latin typeface="Arial Black" panose="020B0604020202020204" pitchFamily="34" charset="0"/>
                <a:cs typeface="Arial Black" panose="020B0604020202020204" pitchFamily="34" charset="0"/>
              </a:rPr>
              <a:t>ACTIVIDAD LITIGIOSA </a:t>
            </a:r>
            <a:r>
              <a:rPr lang="es-CO" sz="4800" b="1" dirty="0" smtClean="0">
                <a:solidFill>
                  <a:srgbClr val="4C531E"/>
                </a:solidFill>
                <a:latin typeface="Arial Black" panose="020B0604020202020204" pitchFamily="34" charset="0"/>
                <a:cs typeface="Arial Black" panose="020B0604020202020204" pitchFamily="34" charset="0"/>
              </a:rPr>
              <a:t>SECTOR </a:t>
            </a:r>
            <a:r>
              <a:rPr lang="es-CO" sz="4800" b="1" dirty="0">
                <a:solidFill>
                  <a:srgbClr val="4C531E"/>
                </a:solidFill>
                <a:latin typeface="Arial Black" panose="020B0604020202020204" pitchFamily="34" charset="0"/>
                <a:cs typeface="Arial Black" panose="020B0604020202020204" pitchFamily="34" charset="0"/>
              </a:rPr>
              <a:t>DE MOVILIDAD</a:t>
            </a:r>
          </a:p>
        </p:txBody>
      </p:sp>
      <p:sp>
        <p:nvSpPr>
          <p:cNvPr id="9" name="CuadroTexto 8"/>
          <p:cNvSpPr txBox="1"/>
          <p:nvPr/>
        </p:nvSpPr>
        <p:spPr>
          <a:xfrm>
            <a:off x="5696873" y="2172362"/>
            <a:ext cx="870751" cy="461665"/>
          </a:xfrm>
          <a:prstGeom prst="rect">
            <a:avLst/>
          </a:prstGeom>
          <a:noFill/>
        </p:spPr>
        <p:txBody>
          <a:bodyPr wrap="none" rtlCol="0">
            <a:spAutoFit/>
          </a:bodyPr>
          <a:lstStyle/>
          <a:p>
            <a:r>
              <a:rPr lang="es-ES" sz="2400" b="1" dirty="0" smtClean="0">
                <a:solidFill>
                  <a:schemeClr val="tx1">
                    <a:lumMod val="75000"/>
                    <a:lumOff val="25000"/>
                  </a:schemeClr>
                </a:solidFill>
                <a:latin typeface="Arial" panose="020B0604020202020204" pitchFamily="34" charset="0"/>
                <a:cs typeface="Arial" panose="020B0604020202020204" pitchFamily="34" charset="0"/>
              </a:rPr>
              <a:t>2020</a:t>
            </a:r>
            <a:endParaRPr lang="es-ES" sz="24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 name="Rectángulo 4">
            <a:extLst>
              <a:ext uri="{FF2B5EF4-FFF2-40B4-BE49-F238E27FC236}">
                <a16:creationId xmlns:a16="http://schemas.microsoft.com/office/drawing/2014/main" id="{57E4BB30-270E-EE4D-AE52-960D69EA5621}"/>
              </a:ext>
            </a:extLst>
          </p:cNvPr>
          <p:cNvSpPr/>
          <p:nvPr/>
        </p:nvSpPr>
        <p:spPr>
          <a:xfrm>
            <a:off x="6567624" y="2652743"/>
            <a:ext cx="5295539" cy="4351172"/>
          </a:xfrm>
          <a:prstGeom prst="rect">
            <a:avLst/>
          </a:prstGeom>
          <a:solidFill>
            <a:srgbClr val="879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ortar rectángulo de una esquina 3">
            <a:extLst>
              <a:ext uri="{FF2B5EF4-FFF2-40B4-BE49-F238E27FC236}">
                <a16:creationId xmlns:a16="http://schemas.microsoft.com/office/drawing/2014/main" id="{346EA250-0C3C-944B-AB77-DFE49921FE4B}"/>
              </a:ext>
            </a:extLst>
          </p:cNvPr>
          <p:cNvSpPr/>
          <p:nvPr/>
        </p:nvSpPr>
        <p:spPr>
          <a:xfrm flipH="1">
            <a:off x="8005863" y="2643015"/>
            <a:ext cx="4260716" cy="4351172"/>
          </a:xfrm>
          <a:custGeom>
            <a:avLst/>
            <a:gdLst>
              <a:gd name="connsiteX0" fmla="*/ 0 w 3446834"/>
              <a:gd name="connsiteY0" fmla="*/ 0 h 4214985"/>
              <a:gd name="connsiteX1" fmla="*/ 1723417 w 3446834"/>
              <a:gd name="connsiteY1" fmla="*/ 0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3446834"/>
              <a:gd name="connsiteY0" fmla="*/ 0 h 4214985"/>
              <a:gd name="connsiteX1" fmla="*/ 770107 w 3446834"/>
              <a:gd name="connsiteY1" fmla="*/ 9728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4049949"/>
              <a:gd name="connsiteY0" fmla="*/ 0 h 4214985"/>
              <a:gd name="connsiteX1" fmla="*/ 770107 w 4049949"/>
              <a:gd name="connsiteY1" fmla="*/ 9728 h 4214985"/>
              <a:gd name="connsiteX2" fmla="*/ 4049949 w 4049949"/>
              <a:gd name="connsiteY2" fmla="*/ 4106693 h 4214985"/>
              <a:gd name="connsiteX3" fmla="*/ 3446834 w 4049949"/>
              <a:gd name="connsiteY3" fmla="*/ 4214985 h 4214985"/>
              <a:gd name="connsiteX4" fmla="*/ 0 w 4049949"/>
              <a:gd name="connsiteY4" fmla="*/ 4214985 h 4214985"/>
              <a:gd name="connsiteX5" fmla="*/ 0 w 4049949"/>
              <a:gd name="connsiteY5" fmla="*/ 0 h 4214985"/>
              <a:gd name="connsiteX0" fmla="*/ 0 w 4156953"/>
              <a:gd name="connsiteY0" fmla="*/ 0 h 4223425"/>
              <a:gd name="connsiteX1" fmla="*/ 770107 w 4156953"/>
              <a:gd name="connsiteY1" fmla="*/ 9728 h 4223425"/>
              <a:gd name="connsiteX2" fmla="*/ 4156953 w 4156953"/>
              <a:gd name="connsiteY2" fmla="*/ 4223425 h 4223425"/>
              <a:gd name="connsiteX3" fmla="*/ 3446834 w 4156953"/>
              <a:gd name="connsiteY3" fmla="*/ 4214985 h 4223425"/>
              <a:gd name="connsiteX4" fmla="*/ 0 w 4156953"/>
              <a:gd name="connsiteY4" fmla="*/ 4214985 h 4223425"/>
              <a:gd name="connsiteX5" fmla="*/ 0 w 4156953"/>
              <a:gd name="connsiteY5" fmla="*/ 0 h 422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6953" h="4223425">
                <a:moveTo>
                  <a:pt x="0" y="0"/>
                </a:moveTo>
                <a:lnTo>
                  <a:pt x="770107" y="9728"/>
                </a:lnTo>
                <a:lnTo>
                  <a:pt x="4156953" y="4223425"/>
                </a:lnTo>
                <a:lnTo>
                  <a:pt x="3446834" y="4214985"/>
                </a:lnTo>
                <a:lnTo>
                  <a:pt x="0" y="4214985"/>
                </a:lnTo>
                <a:lnTo>
                  <a:pt x="0" y="0"/>
                </a:lnTo>
                <a:close/>
              </a:path>
            </a:pathLst>
          </a:custGeom>
          <a:solidFill>
            <a:srgbClr val="4C5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rgbClr val="4C531E"/>
              </a:solidFill>
            </a:endParaRPr>
          </a:p>
        </p:txBody>
      </p:sp>
      <p:sp>
        <p:nvSpPr>
          <p:cNvPr id="6" name="Rectángulo 5">
            <a:extLst>
              <a:ext uri="{FF2B5EF4-FFF2-40B4-BE49-F238E27FC236}">
                <a16:creationId xmlns:a16="http://schemas.microsoft.com/office/drawing/2014/main" id="{192BC60A-5390-BB48-B346-860FADB8BCE3}"/>
              </a:ext>
            </a:extLst>
          </p:cNvPr>
          <p:cNvSpPr/>
          <p:nvPr/>
        </p:nvSpPr>
        <p:spPr>
          <a:xfrm>
            <a:off x="3793676" y="2652744"/>
            <a:ext cx="4614021" cy="4332455"/>
          </a:xfrm>
          <a:custGeom>
            <a:avLst/>
            <a:gdLst>
              <a:gd name="connsiteX0" fmla="*/ 0 w 3120326"/>
              <a:gd name="connsiteY0" fmla="*/ 0 h 4214985"/>
              <a:gd name="connsiteX1" fmla="*/ 3120326 w 3120326"/>
              <a:gd name="connsiteY1" fmla="*/ 0 h 4214985"/>
              <a:gd name="connsiteX2" fmla="*/ 3120326 w 3120326"/>
              <a:gd name="connsiteY2" fmla="*/ 4214985 h 4214985"/>
              <a:gd name="connsiteX3" fmla="*/ 0 w 3120326"/>
              <a:gd name="connsiteY3" fmla="*/ 4214985 h 4214985"/>
              <a:gd name="connsiteX4" fmla="*/ 0 w 3120326"/>
              <a:gd name="connsiteY4" fmla="*/ 0 h 4214985"/>
              <a:gd name="connsiteX0" fmla="*/ 0 w 4316828"/>
              <a:gd name="connsiteY0" fmla="*/ 9728 h 4214985"/>
              <a:gd name="connsiteX1" fmla="*/ 4316828 w 4316828"/>
              <a:gd name="connsiteY1" fmla="*/ 0 h 4214985"/>
              <a:gd name="connsiteX2" fmla="*/ 4316828 w 4316828"/>
              <a:gd name="connsiteY2" fmla="*/ 4214985 h 4214985"/>
              <a:gd name="connsiteX3" fmla="*/ 1196502 w 4316828"/>
              <a:gd name="connsiteY3" fmla="*/ 4214985 h 4214985"/>
              <a:gd name="connsiteX4" fmla="*/ 0 w 4316828"/>
              <a:gd name="connsiteY4" fmla="*/ 9728 h 4214985"/>
              <a:gd name="connsiteX0" fmla="*/ 0 w 4316828"/>
              <a:gd name="connsiteY0" fmla="*/ 1 h 4205258"/>
              <a:gd name="connsiteX1" fmla="*/ 2799313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316828"/>
              <a:gd name="connsiteY0" fmla="*/ 1 h 4205258"/>
              <a:gd name="connsiteX1" fmla="*/ 2916044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501654"/>
              <a:gd name="connsiteY0" fmla="*/ 9728 h 4205258"/>
              <a:gd name="connsiteX1" fmla="*/ 3100870 w 4501654"/>
              <a:gd name="connsiteY1" fmla="*/ 0 h 4205258"/>
              <a:gd name="connsiteX2" fmla="*/ 4501654 w 4501654"/>
              <a:gd name="connsiteY2" fmla="*/ 4205258 h 4205258"/>
              <a:gd name="connsiteX3" fmla="*/ 1381328 w 4501654"/>
              <a:gd name="connsiteY3" fmla="*/ 4205258 h 4205258"/>
              <a:gd name="connsiteX4" fmla="*/ 0 w 4501654"/>
              <a:gd name="connsiteY4" fmla="*/ 9728 h 4205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1654" h="4205258">
                <a:moveTo>
                  <a:pt x="0" y="9728"/>
                </a:moveTo>
                <a:lnTo>
                  <a:pt x="3100870" y="0"/>
                </a:lnTo>
                <a:lnTo>
                  <a:pt x="4501654" y="4205258"/>
                </a:lnTo>
                <a:lnTo>
                  <a:pt x="1381328" y="4205258"/>
                </a:lnTo>
                <a:lnTo>
                  <a:pt x="0" y="9728"/>
                </a:lnTo>
                <a:close/>
              </a:path>
            </a:pathLst>
          </a:custGeom>
          <a:solidFill>
            <a:srgbClr val="C8D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1" name="Imagen 10">
            <a:extLst>
              <a:ext uri="{FF2B5EF4-FFF2-40B4-BE49-F238E27FC236}">
                <a16:creationId xmlns:a16="http://schemas.microsoft.com/office/drawing/2014/main" id="{71A1F0D6-BD06-9441-AEAB-01F449022F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4379" y="4231534"/>
            <a:ext cx="5462859" cy="1189025"/>
          </a:xfrm>
          <a:prstGeom prst="rect">
            <a:avLst/>
          </a:prstGeom>
        </p:spPr>
      </p:pic>
    </p:spTree>
    <p:extLst>
      <p:ext uri="{BB962C8B-B14F-4D97-AF65-F5344CB8AC3E}">
        <p14:creationId xmlns:p14="http://schemas.microsoft.com/office/powerpoint/2010/main" val="16080226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919736" y="1420103"/>
            <a:ext cx="9801156" cy="923330"/>
          </a:xfrm>
          <a:prstGeom prst="rect">
            <a:avLst/>
          </a:prstGeom>
          <a:noFill/>
        </p:spPr>
        <p:txBody>
          <a:bodyPr wrap="square" rtlCol="0">
            <a:spAutoFit/>
          </a:bodyPr>
          <a:lstStyle/>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graphicFrame>
        <p:nvGraphicFramePr>
          <p:cNvPr id="3" name="Diagrama 2">
            <a:extLst>
              <a:ext uri="{FF2B5EF4-FFF2-40B4-BE49-F238E27FC236}">
                <a16:creationId xmlns:a16="http://schemas.microsoft.com/office/drawing/2014/main" id="{8B11150D-FFB7-4B34-A663-412A1F9F9E2F}"/>
              </a:ext>
            </a:extLst>
          </p:cNvPr>
          <p:cNvGraphicFramePr/>
          <p:nvPr>
            <p:extLst/>
          </p:nvPr>
        </p:nvGraphicFramePr>
        <p:xfrm>
          <a:off x="919736" y="490461"/>
          <a:ext cx="10352528" cy="58770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58246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1195422" y="1657412"/>
            <a:ext cx="9801156" cy="5078313"/>
          </a:xfrm>
          <a:prstGeom prst="rect">
            <a:avLst/>
          </a:prstGeom>
          <a:noFill/>
        </p:spPr>
        <p:txBody>
          <a:bodyPr wrap="square" rtlCol="0">
            <a:spAutoFit/>
          </a:bodyPr>
          <a:lstStyle/>
          <a:p>
            <a:pPr marL="285750" indent="-285750" algn="just">
              <a:buFont typeface="Arial" panose="020B0604020202020204" pitchFamily="34" charset="0"/>
              <a:buChar char="•"/>
            </a:pPr>
            <a:r>
              <a:rPr lang="es-ES_tradnl" dirty="0"/>
              <a:t>En la actualidad la EMB cuenta con una baja litigiosidad, sin condena alguna que le imponga la obligación jurídica de responder por los perjuicios que haya causado por una acción u omisión de alguno de sus funcionarios o colaboradores. </a:t>
            </a:r>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r>
              <a:rPr lang="es-ES_tradnl" dirty="0"/>
              <a:t>En materia de contrato realidad en la actualidad no se tienen reclamaciones, demandas ni condenas en su contra en las cuales se debata o haya debatido, la existencia de una relación laboral entre un contratista y la Entidad.</a:t>
            </a:r>
          </a:p>
          <a:p>
            <a:pPr algn="just"/>
            <a:endParaRPr lang="es-ES_tradnl" dirty="0"/>
          </a:p>
          <a:p>
            <a:pPr marL="285750" indent="-285750" algn="just">
              <a:buFont typeface="Arial" panose="020B0604020202020204" pitchFamily="34" charset="0"/>
              <a:buChar char="•"/>
            </a:pPr>
            <a:r>
              <a:rPr lang="es-ES_tradnl" dirty="0"/>
              <a:t>Desde la aprobación de la Política, se han tramitado seis (06) solicitudes de conflicto de interés que se presentaron al interior de la EMB, no procediendo cuatro (4) de ellas y habiéndose aceptado una (1). </a:t>
            </a:r>
          </a:p>
          <a:p>
            <a:pPr marL="285750" indent="-285750" algn="just">
              <a:buFont typeface="Arial" panose="020B0604020202020204" pitchFamily="34" charset="0"/>
              <a:buChar char="•"/>
            </a:pPr>
            <a:endParaRPr lang="es-ES_tradnl" dirty="0">
              <a:solidFill>
                <a:prstClr val="black">
                  <a:hueOff val="0"/>
                  <a:satOff val="0"/>
                  <a:lumOff val="0"/>
                  <a:alphaOff val="0"/>
                </a:prstClr>
              </a:solidFill>
            </a:endParaRPr>
          </a:p>
          <a:p>
            <a:pPr marL="285750" indent="-285750" algn="just">
              <a:buFont typeface="Arial" panose="020B0604020202020204" pitchFamily="34" charset="0"/>
              <a:buChar char="•"/>
            </a:pPr>
            <a:r>
              <a:rPr lang="es-CO" dirty="0">
                <a:solidFill>
                  <a:prstClr val="black">
                    <a:hueOff val="0"/>
                    <a:satOff val="0"/>
                    <a:lumOff val="0"/>
                    <a:alphaOff val="0"/>
                  </a:prstClr>
                </a:solidFill>
              </a:rPr>
              <a:t>Si bien se han presentado acciones de tutela en materia de gestión predial sin condena alguna para la Empresa, las mismas se relacionan con el inconformismo propio en los avalúos comerciales que sustenta la oferta de compra y no en </a:t>
            </a:r>
            <a:r>
              <a:rPr lang="es-ES_tradnl" dirty="0"/>
              <a:t>actos, hechos y operaciones administrativas atribuibles a la entidad. </a:t>
            </a:r>
            <a:endParaRPr lang="es-CO" dirty="0">
              <a:solidFill>
                <a:prstClr val="black">
                  <a:hueOff val="0"/>
                  <a:satOff val="0"/>
                  <a:lumOff val="0"/>
                  <a:alphaOff val="0"/>
                </a:prstClr>
              </a:solidFill>
            </a:endParaRPr>
          </a:p>
          <a:p>
            <a:pPr marL="285750" indent="-285750" algn="just">
              <a:buFont typeface="Arial" panose="020B0604020202020204" pitchFamily="34" charset="0"/>
              <a:buChar char="•"/>
            </a:pPr>
            <a:endParaRPr lang="es-ES_tradnl" dirty="0"/>
          </a:p>
          <a:p>
            <a:pPr marL="285750" indent="-285750" algn="just">
              <a:buFont typeface="Arial" panose="020B0604020202020204" pitchFamily="34" charset="0"/>
              <a:buChar char="•"/>
            </a:pPr>
            <a:endParaRPr lang="es-CO" dirty="0"/>
          </a:p>
        </p:txBody>
      </p:sp>
      <p:sp>
        <p:nvSpPr>
          <p:cNvPr id="2" name="CuadroTexto 1">
            <a:extLst>
              <a:ext uri="{FF2B5EF4-FFF2-40B4-BE49-F238E27FC236}">
                <a16:creationId xmlns:a16="http://schemas.microsoft.com/office/drawing/2014/main" id="{C48BF997-9C7C-44BF-A536-F295BAEFA8D6}"/>
              </a:ext>
            </a:extLst>
          </p:cNvPr>
          <p:cNvSpPr txBox="1"/>
          <p:nvPr/>
        </p:nvSpPr>
        <p:spPr>
          <a:xfrm>
            <a:off x="823942" y="449161"/>
            <a:ext cx="9950738" cy="954107"/>
          </a:xfrm>
          <a:prstGeom prst="rect">
            <a:avLst/>
          </a:prstGeom>
          <a:noFill/>
        </p:spPr>
        <p:txBody>
          <a:bodyPr wrap="square" rtlCol="0">
            <a:spAutoFit/>
          </a:bodyPr>
          <a:lstStyle/>
          <a:p>
            <a:pPr algn="ctr"/>
            <a:r>
              <a:rPr lang="es-CO" sz="2800" b="1" dirty="0">
                <a:solidFill>
                  <a:srgbClr val="00B0F0"/>
                </a:solidFill>
              </a:rPr>
              <a:t>LOGROS DE LA IMPLEMENTACIÓN DE LA POLÍTICAS DE PREVENCIÓN DEL DAÑO ANTIJURÍDICO E IMPACTO DE DEFENSA </a:t>
            </a:r>
          </a:p>
        </p:txBody>
      </p:sp>
    </p:spTree>
    <p:extLst>
      <p:ext uri="{BB962C8B-B14F-4D97-AF65-F5344CB8AC3E}">
        <p14:creationId xmlns:p14="http://schemas.microsoft.com/office/powerpoint/2010/main" val="28524952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adroTexto 12"/>
          <p:cNvSpPr txBox="1"/>
          <p:nvPr/>
        </p:nvSpPr>
        <p:spPr>
          <a:xfrm>
            <a:off x="1009682" y="2084132"/>
            <a:ext cx="10172636" cy="3970318"/>
          </a:xfrm>
          <a:prstGeom prst="rect">
            <a:avLst/>
          </a:prstGeom>
          <a:noFill/>
        </p:spPr>
        <p:txBody>
          <a:bodyPr wrap="square" rtlCol="0">
            <a:spAutoFit/>
          </a:bodyPr>
          <a:lstStyle/>
          <a:p>
            <a:pPr algn="just"/>
            <a:endParaRPr lang="es-ES_tradnl" dirty="0"/>
          </a:p>
          <a:p>
            <a:pPr marL="285750" indent="-285750" algn="just">
              <a:buFont typeface="Arial" panose="020B0604020202020204" pitchFamily="34" charset="0"/>
              <a:buChar char="•"/>
            </a:pPr>
            <a:r>
              <a:rPr lang="es-CO"/>
              <a:t>Apropiación </a:t>
            </a:r>
            <a:r>
              <a:rPr lang="es-CO" dirty="0"/>
              <a:t>del conocimiento al interior de la Entidad en el sentido que </a:t>
            </a:r>
            <a:r>
              <a:rPr lang="es-ES_tradnl" dirty="0"/>
              <a:t>un concepto impreciso, la motivación incorrecta de un acto administrativo, un proceso de contratación sin el lleno de los requisitos legales, una investigación o sanción en materia disciplinaria contraria a las disposiciones legales, una decisión desinformada, etc., puede derivar en un daño antijurídico con efectos negativos para la Administración Distrital.</a:t>
            </a:r>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r>
              <a:rPr lang="es-CO" dirty="0"/>
              <a:t>Sensibilización al interior de la EMB </a:t>
            </a:r>
            <a:r>
              <a:rPr lang="es-ES_tradnl" dirty="0"/>
              <a:t>que la Política de Prevención del Daño Antijurídico no es responsabilidad única de los abogados, y por el contrario, el daño se puede presentar en otras áreas e incluso, por actores distintos: profesionales no abogados, técnicos, asistenciales, etc. De ahí que, una vez identificadas las situaciones que puedan generar daño antijurídico, se deban tomar las medidas necesarias en términos de actores, causas y procesos, destinadas a prevenir su ocurrencia en el futuro.</a:t>
            </a:r>
            <a:endParaRPr lang="es-CO" dirty="0"/>
          </a:p>
          <a:p>
            <a:pPr marL="285750" indent="-285750" algn="just">
              <a:buFont typeface="Arial" panose="020B0604020202020204" pitchFamily="34" charset="0"/>
              <a:buChar char="•"/>
            </a:pPr>
            <a:endParaRPr lang="es-CO" dirty="0"/>
          </a:p>
          <a:p>
            <a:pPr algn="just"/>
            <a:endParaRPr lang="es-CO" dirty="0"/>
          </a:p>
        </p:txBody>
      </p:sp>
      <p:sp>
        <p:nvSpPr>
          <p:cNvPr id="2" name="CuadroTexto 1">
            <a:extLst>
              <a:ext uri="{FF2B5EF4-FFF2-40B4-BE49-F238E27FC236}">
                <a16:creationId xmlns:a16="http://schemas.microsoft.com/office/drawing/2014/main" id="{C48BF997-9C7C-44BF-A536-F295BAEFA8D6}"/>
              </a:ext>
            </a:extLst>
          </p:cNvPr>
          <p:cNvSpPr txBox="1"/>
          <p:nvPr/>
        </p:nvSpPr>
        <p:spPr>
          <a:xfrm>
            <a:off x="823942" y="449161"/>
            <a:ext cx="9950738" cy="954107"/>
          </a:xfrm>
          <a:prstGeom prst="rect">
            <a:avLst/>
          </a:prstGeom>
          <a:noFill/>
        </p:spPr>
        <p:txBody>
          <a:bodyPr wrap="square" rtlCol="0">
            <a:spAutoFit/>
          </a:bodyPr>
          <a:lstStyle/>
          <a:p>
            <a:pPr algn="ctr"/>
            <a:r>
              <a:rPr lang="es-CO" sz="2800" b="1" dirty="0">
                <a:solidFill>
                  <a:srgbClr val="00B0F0"/>
                </a:solidFill>
              </a:rPr>
              <a:t>APRENDIZAJES DURANTE LA ADOPCIÓN DE LAS POLÍTICAS DE PREVENCIÓN DEL DAÑO ANTIJURÍDICO</a:t>
            </a:r>
          </a:p>
        </p:txBody>
      </p:sp>
    </p:spTree>
    <p:extLst>
      <p:ext uri="{BB962C8B-B14F-4D97-AF65-F5344CB8AC3E}">
        <p14:creationId xmlns:p14="http://schemas.microsoft.com/office/powerpoint/2010/main" val="11578720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793966" y="0"/>
            <a:ext cx="8447315" cy="954107"/>
          </a:xfrm>
          <a:prstGeom prst="rect">
            <a:avLst/>
          </a:prstGeom>
          <a:noFill/>
        </p:spPr>
        <p:txBody>
          <a:bodyPr wrap="square" rtlCol="0">
            <a:spAutoFit/>
          </a:bodyPr>
          <a:lstStyle/>
          <a:p>
            <a:pPr algn="ctr"/>
            <a:r>
              <a:rPr lang="es-CO" sz="2800" b="1" dirty="0">
                <a:solidFill>
                  <a:srgbClr val="00B0F0"/>
                </a:solidFill>
              </a:rPr>
              <a:t>Procesos activos y terminados </a:t>
            </a:r>
          </a:p>
          <a:p>
            <a:pPr algn="ctr"/>
            <a:r>
              <a:rPr lang="es-CO" sz="2800" b="1" dirty="0">
                <a:solidFill>
                  <a:srgbClr val="00B0F0"/>
                </a:solidFill>
              </a:rPr>
              <a:t>Periodo Enero 2017-Noviembre 2020 </a:t>
            </a:r>
          </a:p>
        </p:txBody>
      </p:sp>
      <p:pic>
        <p:nvPicPr>
          <p:cNvPr id="5" name="Imagen 4">
            <a:extLst>
              <a:ext uri="{FF2B5EF4-FFF2-40B4-BE49-F238E27FC236}">
                <a16:creationId xmlns:a16="http://schemas.microsoft.com/office/drawing/2014/main" id="{E8FF1CCF-7296-4D97-9289-68A7B3952187}"/>
              </a:ext>
            </a:extLst>
          </p:cNvPr>
          <p:cNvPicPr>
            <a:picLocks noChangeAspect="1"/>
          </p:cNvPicPr>
          <p:nvPr/>
        </p:nvPicPr>
        <p:blipFill>
          <a:blip r:embed="rId2"/>
          <a:stretch>
            <a:fillRect/>
          </a:stretch>
        </p:blipFill>
        <p:spPr>
          <a:xfrm>
            <a:off x="204650" y="1972624"/>
            <a:ext cx="4764513" cy="2684102"/>
          </a:xfrm>
          <a:prstGeom prst="rect">
            <a:avLst/>
          </a:prstGeom>
        </p:spPr>
      </p:pic>
      <p:pic>
        <p:nvPicPr>
          <p:cNvPr id="2" name="Imagen 1">
            <a:extLst>
              <a:ext uri="{FF2B5EF4-FFF2-40B4-BE49-F238E27FC236}">
                <a16:creationId xmlns:a16="http://schemas.microsoft.com/office/drawing/2014/main" id="{177B8DE2-C541-493F-86C9-F758D29812A2}"/>
              </a:ext>
            </a:extLst>
          </p:cNvPr>
          <p:cNvPicPr>
            <a:picLocks noChangeAspect="1"/>
          </p:cNvPicPr>
          <p:nvPr/>
        </p:nvPicPr>
        <p:blipFill>
          <a:blip r:embed="rId3"/>
          <a:stretch>
            <a:fillRect/>
          </a:stretch>
        </p:blipFill>
        <p:spPr>
          <a:xfrm>
            <a:off x="6194174" y="1025487"/>
            <a:ext cx="4358641" cy="2302865"/>
          </a:xfrm>
          <a:prstGeom prst="rect">
            <a:avLst/>
          </a:prstGeom>
        </p:spPr>
      </p:pic>
      <p:pic>
        <p:nvPicPr>
          <p:cNvPr id="3" name="Imagen 2">
            <a:extLst>
              <a:ext uri="{FF2B5EF4-FFF2-40B4-BE49-F238E27FC236}">
                <a16:creationId xmlns:a16="http://schemas.microsoft.com/office/drawing/2014/main" id="{B8863C06-1516-46DA-BF15-CCE5457B593B}"/>
              </a:ext>
            </a:extLst>
          </p:cNvPr>
          <p:cNvPicPr>
            <a:picLocks noChangeAspect="1"/>
          </p:cNvPicPr>
          <p:nvPr/>
        </p:nvPicPr>
        <p:blipFill>
          <a:blip r:embed="rId4"/>
          <a:stretch>
            <a:fillRect/>
          </a:stretch>
        </p:blipFill>
        <p:spPr>
          <a:xfrm>
            <a:off x="6194174" y="3619626"/>
            <a:ext cx="4383404" cy="2408129"/>
          </a:xfrm>
          <a:prstGeom prst="rect">
            <a:avLst/>
          </a:prstGeom>
        </p:spPr>
      </p:pic>
      <p:pic>
        <p:nvPicPr>
          <p:cNvPr id="6" name="Imagen 5">
            <a:extLst>
              <a:ext uri="{FF2B5EF4-FFF2-40B4-BE49-F238E27FC236}">
                <a16:creationId xmlns:a16="http://schemas.microsoft.com/office/drawing/2014/main" id="{B720E98B-9677-4CF8-B7D4-60459A8671D4}"/>
              </a:ext>
            </a:extLst>
          </p:cNvPr>
          <p:cNvPicPr>
            <a:picLocks noChangeAspect="1"/>
          </p:cNvPicPr>
          <p:nvPr/>
        </p:nvPicPr>
        <p:blipFill>
          <a:blip r:embed="rId5"/>
          <a:stretch>
            <a:fillRect/>
          </a:stretch>
        </p:blipFill>
        <p:spPr>
          <a:xfrm>
            <a:off x="5076037" y="2674345"/>
            <a:ext cx="752107" cy="1308013"/>
          </a:xfrm>
          <a:prstGeom prst="rect">
            <a:avLst/>
          </a:prstGeom>
        </p:spPr>
      </p:pic>
    </p:spTree>
    <p:extLst>
      <p:ext uri="{BB962C8B-B14F-4D97-AF65-F5344CB8AC3E}">
        <p14:creationId xmlns:p14="http://schemas.microsoft.com/office/powerpoint/2010/main" val="12834256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661948" y="208175"/>
            <a:ext cx="10868103" cy="523220"/>
          </a:xfrm>
          <a:prstGeom prst="rect">
            <a:avLst/>
          </a:prstGeom>
          <a:noFill/>
        </p:spPr>
        <p:txBody>
          <a:bodyPr wrap="none" rtlCol="0">
            <a:spAutoFit/>
          </a:bodyPr>
          <a:lstStyle/>
          <a:p>
            <a:pPr algn="ctr"/>
            <a:r>
              <a:rPr lang="es-CO" sz="2800" b="1" dirty="0">
                <a:solidFill>
                  <a:srgbClr val="00B0F0"/>
                </a:solidFill>
              </a:rPr>
              <a:t>Éxito procesal Cuantitativo EMB – Periodo Enero 2017-Noviembre 2020 </a:t>
            </a:r>
          </a:p>
        </p:txBody>
      </p:sp>
      <p:sp>
        <p:nvSpPr>
          <p:cNvPr id="12" name="Flecha: a la derecha 11">
            <a:extLst>
              <a:ext uri="{FF2B5EF4-FFF2-40B4-BE49-F238E27FC236}">
                <a16:creationId xmlns:a16="http://schemas.microsoft.com/office/drawing/2014/main" id="{8E31A0CC-E617-455D-A1EF-337D021C9550}"/>
              </a:ext>
            </a:extLst>
          </p:cNvPr>
          <p:cNvSpPr/>
          <p:nvPr/>
        </p:nvSpPr>
        <p:spPr>
          <a:xfrm rot="5400000">
            <a:off x="2230533" y="3403687"/>
            <a:ext cx="405131" cy="683471"/>
          </a:xfrm>
          <a:prstGeom prst="rightArrow">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TextBox 18">
            <a:extLst>
              <a:ext uri="{FF2B5EF4-FFF2-40B4-BE49-F238E27FC236}">
                <a16:creationId xmlns:a16="http://schemas.microsoft.com/office/drawing/2014/main" id="{7113E2F3-6B03-45B5-BF4F-C6C07B577D91}"/>
              </a:ext>
            </a:extLst>
          </p:cNvPr>
          <p:cNvSpPr txBox="1"/>
          <p:nvPr/>
        </p:nvSpPr>
        <p:spPr>
          <a:xfrm>
            <a:off x="1190217" y="4061847"/>
            <a:ext cx="2485765" cy="1323439"/>
          </a:xfrm>
          <a:prstGeom prst="rect">
            <a:avLst/>
          </a:prstGeom>
          <a:noFill/>
        </p:spPr>
        <p:txBody>
          <a:bodyPr wrap="square" rtlCol="0">
            <a:spAutoFit/>
          </a:bodyPr>
          <a:lstStyle/>
          <a:p>
            <a:pPr algn="ctr"/>
            <a:r>
              <a:rPr lang="es-MX" sz="1600" b="1" dirty="0"/>
              <a:t>Corresponde a:</a:t>
            </a:r>
          </a:p>
          <a:p>
            <a:endParaRPr lang="es-MX" sz="1600" dirty="0"/>
          </a:p>
          <a:p>
            <a:pPr marL="285750" indent="-285750">
              <a:buFont typeface="Arial" panose="020B0604020202020204" pitchFamily="34" charset="0"/>
              <a:buChar char="•"/>
            </a:pPr>
            <a:r>
              <a:rPr lang="es-MX" sz="1600" dirty="0"/>
              <a:t>Acciones de Tutela: 22</a:t>
            </a:r>
          </a:p>
          <a:p>
            <a:pPr marL="285750" indent="-285750">
              <a:buFont typeface="Arial" panose="020B0604020202020204" pitchFamily="34" charset="0"/>
              <a:buChar char="•"/>
            </a:pPr>
            <a:r>
              <a:rPr lang="es-MX" sz="1600" dirty="0"/>
              <a:t>Acción Popular: 1</a:t>
            </a:r>
          </a:p>
          <a:p>
            <a:pPr marL="285750" indent="-285750">
              <a:buFont typeface="Arial" panose="020B0604020202020204" pitchFamily="34" charset="0"/>
              <a:buChar char="•"/>
            </a:pPr>
            <a:r>
              <a:rPr lang="es-MX" sz="1600" dirty="0"/>
              <a:t>Acción Cumplimiento: 1  </a:t>
            </a:r>
            <a:endParaRPr lang="en-US" sz="1600" cap="all" dirty="0"/>
          </a:p>
        </p:txBody>
      </p:sp>
      <p:pic>
        <p:nvPicPr>
          <p:cNvPr id="5" name="Imagen 4">
            <a:extLst>
              <a:ext uri="{FF2B5EF4-FFF2-40B4-BE49-F238E27FC236}">
                <a16:creationId xmlns:a16="http://schemas.microsoft.com/office/drawing/2014/main" id="{FB671A8F-63C9-4674-AFC2-84CEAD040D12}"/>
              </a:ext>
            </a:extLst>
          </p:cNvPr>
          <p:cNvPicPr>
            <a:picLocks noChangeAspect="1"/>
          </p:cNvPicPr>
          <p:nvPr/>
        </p:nvPicPr>
        <p:blipFill>
          <a:blip r:embed="rId2"/>
          <a:stretch>
            <a:fillRect/>
          </a:stretch>
        </p:blipFill>
        <p:spPr>
          <a:xfrm>
            <a:off x="71926" y="1018032"/>
            <a:ext cx="4384357" cy="2410967"/>
          </a:xfrm>
          <a:prstGeom prst="rect">
            <a:avLst/>
          </a:prstGeom>
        </p:spPr>
      </p:pic>
      <p:pic>
        <p:nvPicPr>
          <p:cNvPr id="6" name="Imagen 5">
            <a:extLst>
              <a:ext uri="{FF2B5EF4-FFF2-40B4-BE49-F238E27FC236}">
                <a16:creationId xmlns:a16="http://schemas.microsoft.com/office/drawing/2014/main" id="{0C666879-5C36-400A-923E-4D251A326B8A}"/>
              </a:ext>
            </a:extLst>
          </p:cNvPr>
          <p:cNvPicPr>
            <a:picLocks noChangeAspect="1"/>
          </p:cNvPicPr>
          <p:nvPr/>
        </p:nvPicPr>
        <p:blipFill>
          <a:blip r:embed="rId3"/>
          <a:stretch>
            <a:fillRect/>
          </a:stretch>
        </p:blipFill>
        <p:spPr>
          <a:xfrm>
            <a:off x="4522243" y="1756138"/>
            <a:ext cx="7548809" cy="3895725"/>
          </a:xfrm>
          <a:prstGeom prst="rect">
            <a:avLst/>
          </a:prstGeom>
        </p:spPr>
      </p:pic>
    </p:spTree>
    <p:extLst>
      <p:ext uri="{BB962C8B-B14F-4D97-AF65-F5344CB8AC3E}">
        <p14:creationId xmlns:p14="http://schemas.microsoft.com/office/powerpoint/2010/main" val="13623726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202481" y="295261"/>
            <a:ext cx="9787038" cy="523220"/>
          </a:xfrm>
          <a:prstGeom prst="rect">
            <a:avLst/>
          </a:prstGeom>
          <a:noFill/>
        </p:spPr>
        <p:txBody>
          <a:bodyPr wrap="none" rtlCol="0">
            <a:spAutoFit/>
          </a:bodyPr>
          <a:lstStyle/>
          <a:p>
            <a:pPr algn="ctr"/>
            <a:r>
              <a:rPr lang="es-CO" sz="2800" b="1" dirty="0">
                <a:solidFill>
                  <a:srgbClr val="00B0F0"/>
                </a:solidFill>
              </a:rPr>
              <a:t>Éxito procesal Cualitativo– Periodo Enero 2017-Noviembre 2020 </a:t>
            </a:r>
          </a:p>
        </p:txBody>
      </p:sp>
      <p:pic>
        <p:nvPicPr>
          <p:cNvPr id="5" name="Imagen 4">
            <a:extLst>
              <a:ext uri="{FF2B5EF4-FFF2-40B4-BE49-F238E27FC236}">
                <a16:creationId xmlns:a16="http://schemas.microsoft.com/office/drawing/2014/main" id="{BFEDDF33-A804-4821-8D30-8914A789A0D3}"/>
              </a:ext>
            </a:extLst>
          </p:cNvPr>
          <p:cNvPicPr>
            <a:picLocks noChangeAspect="1"/>
          </p:cNvPicPr>
          <p:nvPr/>
        </p:nvPicPr>
        <p:blipFill>
          <a:blip r:embed="rId2"/>
          <a:stretch>
            <a:fillRect/>
          </a:stretch>
        </p:blipFill>
        <p:spPr>
          <a:xfrm>
            <a:off x="2985923" y="1306333"/>
            <a:ext cx="6220154" cy="4057679"/>
          </a:xfrm>
          <a:prstGeom prst="rect">
            <a:avLst/>
          </a:prstGeom>
        </p:spPr>
      </p:pic>
    </p:spTree>
    <p:extLst>
      <p:ext uri="{BB962C8B-B14F-4D97-AF65-F5344CB8AC3E}">
        <p14:creationId xmlns:p14="http://schemas.microsoft.com/office/powerpoint/2010/main" val="24418964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5721349"/>
          </a:xfrm>
          <a:prstGeom prst="rect">
            <a:avLst/>
          </a:prstGeom>
        </p:spPr>
      </p:pic>
    </p:spTree>
    <p:extLst>
      <p:ext uri="{BB962C8B-B14F-4D97-AF65-F5344CB8AC3E}">
        <p14:creationId xmlns:p14="http://schemas.microsoft.com/office/powerpoint/2010/main" val="24096453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420130" y="584201"/>
            <a:ext cx="9144000" cy="2108200"/>
          </a:xfrm>
        </p:spPr>
        <p:txBody>
          <a:bodyPr>
            <a:normAutofit fontScale="90000"/>
          </a:bodyPr>
          <a:lstStyle/>
          <a:p>
            <a:r>
              <a:rPr lang="es-CO" dirty="0" smtClean="0"/>
              <a:t/>
            </a:r>
            <a:br>
              <a:rPr lang="es-CO" dirty="0" smtClean="0"/>
            </a:br>
            <a:r>
              <a:rPr lang="es-CO" dirty="0"/>
              <a:t/>
            </a:r>
            <a:br>
              <a:rPr lang="es-CO" dirty="0"/>
            </a:br>
            <a:r>
              <a:rPr lang="es-CO" dirty="0" smtClean="0"/>
              <a:t/>
            </a:r>
            <a:br>
              <a:rPr lang="es-CO" dirty="0" smtClean="0"/>
            </a:br>
            <a:r>
              <a:rPr lang="es-CO" dirty="0"/>
              <a:t/>
            </a:r>
            <a:br>
              <a:rPr lang="es-CO" dirty="0"/>
            </a:br>
            <a:r>
              <a:rPr lang="es-CO" dirty="0" smtClean="0"/>
              <a:t>INSTITUTO DE DESARROLLO URBANO </a:t>
            </a:r>
            <a:endParaRPr lang="en-US" sz="4400" dirty="0"/>
          </a:p>
        </p:txBody>
      </p:sp>
      <p:sp>
        <p:nvSpPr>
          <p:cNvPr id="3" name="Subtítulo 2"/>
          <p:cNvSpPr>
            <a:spLocks noGrp="1"/>
          </p:cNvSpPr>
          <p:nvPr>
            <p:ph type="subTitle" idx="1"/>
          </p:nvPr>
        </p:nvSpPr>
        <p:spPr>
          <a:xfrm>
            <a:off x="420130" y="3187701"/>
            <a:ext cx="9144000" cy="2598950"/>
          </a:xfrm>
        </p:spPr>
        <p:txBody>
          <a:bodyPr>
            <a:normAutofit/>
          </a:bodyPr>
          <a:lstStyle/>
          <a:p>
            <a:endParaRPr lang="es-CO" sz="3200" dirty="0" smtClean="0"/>
          </a:p>
          <a:p>
            <a:r>
              <a:rPr lang="es-CO" sz="3600" dirty="0" smtClean="0"/>
              <a:t>PRESENTACIÓN</a:t>
            </a:r>
          </a:p>
          <a:p>
            <a:r>
              <a:rPr lang="es-CO" sz="3600" dirty="0" smtClean="0"/>
              <a:t>POLÍTICAS DE PREVENCIÓN</a:t>
            </a:r>
            <a:endParaRPr lang="en-US" sz="3600" dirty="0"/>
          </a:p>
        </p:txBody>
      </p:sp>
    </p:spTree>
    <p:extLst>
      <p:ext uri="{BB962C8B-B14F-4D97-AF65-F5344CB8AC3E}">
        <p14:creationId xmlns:p14="http://schemas.microsoft.com/office/powerpoint/2010/main" val="24098946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O" dirty="0" smtClean="0"/>
              <a:t>POLÍTICAS DE PREVENCIÓN</a:t>
            </a:r>
            <a:endParaRPr lang="en-US" dirty="0"/>
          </a:p>
        </p:txBody>
      </p:sp>
      <p:sp>
        <p:nvSpPr>
          <p:cNvPr id="3" name="Marcador de contenido 2"/>
          <p:cNvSpPr>
            <a:spLocks noGrp="1"/>
          </p:cNvSpPr>
          <p:nvPr>
            <p:ph idx="1"/>
          </p:nvPr>
        </p:nvSpPr>
        <p:spPr>
          <a:xfrm>
            <a:off x="838200" y="1489166"/>
            <a:ext cx="10380133" cy="4990011"/>
          </a:xfrm>
        </p:spPr>
        <p:txBody>
          <a:bodyPr>
            <a:normAutofit fontScale="40000" lnSpcReduction="20000"/>
          </a:bodyPr>
          <a:lstStyle/>
          <a:p>
            <a:r>
              <a:rPr lang="es-CO" sz="4400" dirty="0" smtClean="0"/>
              <a:t>1 Política Para una Contratación Eficaz y Transparente.</a:t>
            </a:r>
            <a:endParaRPr lang="es-VE" sz="4400" dirty="0" smtClean="0"/>
          </a:p>
          <a:p>
            <a:r>
              <a:rPr lang="es-CO" sz="4400" dirty="0" smtClean="0"/>
              <a:t>2 Política Procesos </a:t>
            </a:r>
            <a:r>
              <a:rPr lang="es-ES" sz="4400" dirty="0" smtClean="0"/>
              <a:t>para la imposición de multa, clausula penal, caducidad y/o afectación de la garantía única de cumplimiento. </a:t>
            </a:r>
            <a:endParaRPr lang="es-VE" sz="4400" dirty="0" smtClean="0"/>
          </a:p>
          <a:p>
            <a:r>
              <a:rPr lang="es-CO" sz="4400" dirty="0" smtClean="0"/>
              <a:t>3 Política pago salarios y prestaciones de los empleados y trabajadores de los contratistas del IDU, acreencias laborales de éstos y efectividad de las garantías frente a su cubrimiento.</a:t>
            </a:r>
            <a:endParaRPr lang="es-VE" sz="4400" dirty="0" smtClean="0"/>
          </a:p>
          <a:p>
            <a:r>
              <a:rPr lang="es-CO" sz="4400" dirty="0" smtClean="0"/>
              <a:t>4 Política Contrato Realidad en Contrato de Prestación de Servicios.</a:t>
            </a:r>
            <a:endParaRPr lang="es-VE" sz="4400" dirty="0" smtClean="0"/>
          </a:p>
          <a:p>
            <a:r>
              <a:rPr lang="es-CO" sz="4400" dirty="0" smtClean="0"/>
              <a:t>5 Política Liquidación de Contratos</a:t>
            </a:r>
            <a:endParaRPr lang="es-VE" sz="4400" dirty="0" smtClean="0"/>
          </a:p>
          <a:p>
            <a:r>
              <a:rPr lang="es-CO" sz="4400" dirty="0" smtClean="0"/>
              <a:t>6 Política </a:t>
            </a:r>
            <a:r>
              <a:rPr lang="es-ES" sz="4400" dirty="0" smtClean="0"/>
              <a:t>control Integral de Procesos Judiciales y Extrajudiciales que Permitan la Entrega Oportuna de Antecedentes Administrativos</a:t>
            </a:r>
            <a:endParaRPr lang="es-VE" sz="4400" dirty="0" smtClean="0"/>
          </a:p>
          <a:p>
            <a:r>
              <a:rPr lang="es-CO" sz="4400" dirty="0" smtClean="0"/>
              <a:t>7 Política Áreas de Cesión Gratuita de 7 %</a:t>
            </a:r>
            <a:endParaRPr lang="es-VE" sz="4400" dirty="0" smtClean="0"/>
          </a:p>
          <a:p>
            <a:r>
              <a:rPr lang="es-CO" sz="4400" dirty="0" smtClean="0"/>
              <a:t>8 Política de Expropiación por Vía Administrativa </a:t>
            </a:r>
            <a:endParaRPr lang="es-VE" sz="4400" dirty="0" smtClean="0"/>
          </a:p>
          <a:p>
            <a:r>
              <a:rPr lang="es-CO" sz="4400" dirty="0" smtClean="0"/>
              <a:t>9 Política de </a:t>
            </a:r>
            <a:r>
              <a:rPr lang="es-ES" sz="4400" dirty="0" smtClean="0"/>
              <a:t>cumplimiento a Pronunciamientos Judiciales de las Acciones Populares en los Tiempos Dispuestos por las Autoridades.</a:t>
            </a:r>
            <a:endParaRPr lang="es-VE" sz="4400" dirty="0" smtClean="0"/>
          </a:p>
          <a:p>
            <a:r>
              <a:rPr lang="es-CO" sz="4400" dirty="0" smtClean="0"/>
              <a:t>10 Política Atención de Procesos en Accidentes de Transito</a:t>
            </a:r>
            <a:endParaRPr lang="es-VE" sz="4400" dirty="0" smtClean="0"/>
          </a:p>
          <a:p>
            <a:r>
              <a:rPr lang="es-CO" sz="4400" dirty="0" smtClean="0"/>
              <a:t>11 Política Dictamen Pericial Contables Financieros</a:t>
            </a:r>
            <a:endParaRPr lang="es-VE" sz="4400" dirty="0" smtClean="0"/>
          </a:p>
          <a:p>
            <a:r>
              <a:rPr lang="es-CO" sz="4400" dirty="0" smtClean="0"/>
              <a:t>12 Política Asignación de contribución de Valorización sin competencia temporal </a:t>
            </a:r>
            <a:endParaRPr lang="es-VE" sz="4400" dirty="0" smtClean="0"/>
          </a:p>
          <a:p>
            <a:endParaRPr lang="es-VE" sz="4400" dirty="0" smtClean="0"/>
          </a:p>
          <a:p>
            <a:pPr algn="ctr"/>
            <a:endParaRPr lang="es-CO" sz="4400" dirty="0" smtClean="0"/>
          </a:p>
          <a:p>
            <a:pPr algn="ctr"/>
            <a:endParaRPr lang="es-CO" sz="4400" i="1" dirty="0" smtClean="0"/>
          </a:p>
        </p:txBody>
      </p:sp>
    </p:spTree>
    <p:extLst>
      <p:ext uri="{BB962C8B-B14F-4D97-AF65-F5344CB8AC3E}">
        <p14:creationId xmlns:p14="http://schemas.microsoft.com/office/powerpoint/2010/main" val="36087136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365125"/>
            <a:ext cx="9897533" cy="1594304"/>
          </a:xfrm>
        </p:spPr>
        <p:txBody>
          <a:bodyPr>
            <a:normAutofit/>
          </a:bodyPr>
          <a:lstStyle/>
          <a:p>
            <a:pPr algn="ctr"/>
            <a:r>
              <a:rPr lang="es-CO" dirty="0" smtClean="0"/>
              <a:t>Política </a:t>
            </a:r>
            <a:r>
              <a:rPr lang="es-VE" dirty="0" smtClean="0"/>
              <a:t>de contratación eficaz y transparente</a:t>
            </a:r>
            <a:r>
              <a:rPr lang="es-ES" dirty="0" smtClean="0"/>
              <a:t> en el IDU</a:t>
            </a:r>
            <a:endParaRPr lang="es-VE" dirty="0"/>
          </a:p>
        </p:txBody>
      </p:sp>
      <p:sp>
        <p:nvSpPr>
          <p:cNvPr id="3" name="2 Marcador de contenido"/>
          <p:cNvSpPr>
            <a:spLocks noGrp="1"/>
          </p:cNvSpPr>
          <p:nvPr>
            <p:ph idx="1"/>
          </p:nvPr>
        </p:nvSpPr>
        <p:spPr>
          <a:xfrm>
            <a:off x="838201" y="2011681"/>
            <a:ext cx="10291354" cy="3775165"/>
          </a:xfrm>
        </p:spPr>
        <p:txBody>
          <a:bodyPr>
            <a:normAutofit/>
          </a:bodyPr>
          <a:lstStyle/>
          <a:p>
            <a:pPr marL="0" lvl="0" indent="0" eaLnBrk="0" fontAlgn="base" hangingPunct="0">
              <a:lnSpc>
                <a:spcPct val="100000"/>
              </a:lnSpc>
              <a:spcBef>
                <a:spcPct val="0"/>
              </a:spcBef>
              <a:spcAft>
                <a:spcPct val="0"/>
              </a:spcAft>
              <a:buClrTx/>
              <a:buNone/>
            </a:pPr>
            <a:r>
              <a:rPr lang="en-US" dirty="0" smtClean="0"/>
              <a:t> </a:t>
            </a:r>
            <a:r>
              <a:rPr lang="es-CO" sz="2000" dirty="0" smtClean="0">
                <a:latin typeface="Arial" pitchFamily="34" charset="0"/>
                <a:cs typeface="Arial" pitchFamily="34" charset="0"/>
              </a:rPr>
              <a:t>RESULTADOS ESPERADOS</a:t>
            </a:r>
          </a:p>
          <a:p>
            <a:pPr marL="0" lvl="0" indent="0" eaLnBrk="0" fontAlgn="base" hangingPunct="0">
              <a:lnSpc>
                <a:spcPct val="100000"/>
              </a:lnSpc>
              <a:spcBef>
                <a:spcPct val="0"/>
              </a:spcBef>
              <a:spcAft>
                <a:spcPct val="0"/>
              </a:spcAft>
              <a:buClrTx/>
              <a:buNone/>
            </a:pPr>
            <a:endParaRPr lang="es-CO" dirty="0" smtClean="0"/>
          </a:p>
          <a:p>
            <a:pPr marL="457200" lvl="1" indent="0" eaLnBrk="0" fontAlgn="base" hangingPunct="0">
              <a:lnSpc>
                <a:spcPct val="100000"/>
              </a:lnSpc>
              <a:spcBef>
                <a:spcPct val="0"/>
              </a:spcBef>
              <a:spcAft>
                <a:spcPct val="0"/>
              </a:spcAft>
              <a:buClrTx/>
            </a:pPr>
            <a:r>
              <a:rPr lang="es-CO" sz="1800" dirty="0" smtClean="0">
                <a:latin typeface="+mn-lt"/>
              </a:rPr>
              <a:t>   Correcta planeación del contrato que conlleve a la adecuada contratación y dirigida a la obtención de la ejecución contractual acorde al pliego de condiciones y al contrato mismo, evitando modificaciones, adiciones y/o dilaciones innecesarias.</a:t>
            </a:r>
          </a:p>
          <a:p>
            <a:pPr lvl="1"/>
            <a:r>
              <a:rPr lang="es-CO" sz="1800" dirty="0" smtClean="0">
                <a:latin typeface="+mn-lt"/>
              </a:rPr>
              <a:t>Colaboración armónica entre las entidades dando prevalencia a la gestión de infraestructura de la</a:t>
            </a:r>
          </a:p>
          <a:p>
            <a:pPr lvl="1">
              <a:buNone/>
            </a:pPr>
            <a:r>
              <a:rPr lang="es-CO" sz="1800" dirty="0" smtClean="0">
                <a:latin typeface="+mn-lt"/>
              </a:rPr>
              <a:t>ciudad, traducida en obras ejecutadas, entregadas y en funcionamiento, en los plazos previstos para el efecto</a:t>
            </a:r>
            <a:endParaRPr lang="es-CO" sz="1800" dirty="0" smtClean="0">
              <a:solidFill>
                <a:schemeClr val="tx1"/>
              </a:solidFill>
              <a:latin typeface="+mn-lt"/>
              <a:cs typeface="Arial" pitchFamily="34" charset="0"/>
            </a:endParaRPr>
          </a:p>
          <a:p>
            <a:endParaRPr lang="es-VE" dirty="0"/>
          </a:p>
        </p:txBody>
      </p:sp>
    </p:spTree>
    <p:extLst>
      <p:ext uri="{BB962C8B-B14F-4D97-AF65-F5344CB8AC3E}">
        <p14:creationId xmlns:p14="http://schemas.microsoft.com/office/powerpoint/2010/main" val="3237161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59682"/>
          </a:xfrm>
          <a:solidFill>
            <a:srgbClr val="879225"/>
          </a:solidFill>
        </p:spPr>
        <p:style>
          <a:lnRef idx="1">
            <a:schemeClr val="accent3"/>
          </a:lnRef>
          <a:fillRef idx="2">
            <a:schemeClr val="accent3"/>
          </a:fillRef>
          <a:effectRef idx="1">
            <a:schemeClr val="accent3"/>
          </a:effectRef>
          <a:fontRef idx="minor">
            <a:schemeClr val="dk1"/>
          </a:fontRef>
        </p:style>
        <p:txBody>
          <a:bodyPr>
            <a:normAutofit/>
          </a:bodyPr>
          <a:lstStyle/>
          <a:p>
            <a:r>
              <a:rPr lang="es-ES" sz="2800" b="1"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ANÁLISIS </a:t>
            </a:r>
            <a:r>
              <a:rPr lang="es-CO" sz="2800" b="1" dirty="0" smtClean="0">
                <a:solidFill>
                  <a:schemeClr val="bg1"/>
                </a:solidFill>
                <a:latin typeface="Calibri" panose="020F0502020204030204" pitchFamily="34" charset="0"/>
                <a:ea typeface="Calibri" panose="020F0502020204030204" pitchFamily="34" charset="0"/>
                <a:cs typeface="Times New Roman" panose="02020603050405020304" pitchFamily="18" charset="0"/>
              </a:rPr>
              <a:t>ÉXITO PROCESAL Cuantitativo</a:t>
            </a:r>
            <a:endParaRPr lang="es-CO" sz="2800"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ángulo 11">
            <a:extLst>
              <a:ext uri="{FF2B5EF4-FFF2-40B4-BE49-F238E27FC236}">
                <a16:creationId xmlns:a16="http://schemas.microsoft.com/office/drawing/2014/main" id="{51222BAE-1720-DA4C-88D4-A2D09A9E912A}"/>
              </a:ext>
            </a:extLst>
          </p:cNvPr>
          <p:cNvSpPr/>
          <p:nvPr/>
        </p:nvSpPr>
        <p:spPr>
          <a:xfrm>
            <a:off x="0" y="6001451"/>
            <a:ext cx="12192000" cy="888326"/>
          </a:xfrm>
          <a:prstGeom prst="rect">
            <a:avLst/>
          </a:prstGeom>
          <a:solidFill>
            <a:srgbClr val="4C53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4" name="Imagen 3">
            <a:extLst>
              <a:ext uri="{FF2B5EF4-FFF2-40B4-BE49-F238E27FC236}">
                <a16:creationId xmlns:a16="http://schemas.microsoft.com/office/drawing/2014/main" id="{BF439604-487F-F549-BE03-87685C200C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346" y="6104999"/>
            <a:ext cx="3186213" cy="693499"/>
          </a:xfrm>
          <a:prstGeom prst="rect">
            <a:avLst/>
          </a:prstGeom>
        </p:spPr>
      </p:pic>
      <p:sp>
        <p:nvSpPr>
          <p:cNvPr id="14" name="Rectángulo 13"/>
          <p:cNvSpPr/>
          <p:nvPr/>
        </p:nvSpPr>
        <p:spPr>
          <a:xfrm>
            <a:off x="458980" y="2273654"/>
            <a:ext cx="3652645" cy="1200329"/>
          </a:xfrm>
          <a:prstGeom prst="rect">
            <a:avLst/>
          </a:prstGeom>
        </p:spPr>
        <p:txBody>
          <a:bodyPr wrap="square">
            <a:spAutoFit/>
          </a:bodyPr>
          <a:lstStyle/>
          <a:p>
            <a:r>
              <a:rPr lang="es-ES_tradnl" dirty="0"/>
              <a:t> </a:t>
            </a:r>
          </a:p>
          <a:p>
            <a:endParaRPr lang="es-ES_tradnl" dirty="0"/>
          </a:p>
          <a:p>
            <a:r>
              <a:rPr lang="es-ES_tradnl" dirty="0"/>
              <a:t> </a:t>
            </a:r>
            <a:endParaRPr lang="es-CO" dirty="0"/>
          </a:p>
          <a:p>
            <a:pPr lvl="0"/>
            <a:r>
              <a:rPr lang="es-ES_tradnl" dirty="0"/>
              <a:t> </a:t>
            </a:r>
            <a:endParaRPr lang="es-CO" dirty="0"/>
          </a:p>
        </p:txBody>
      </p:sp>
      <p:pic>
        <p:nvPicPr>
          <p:cNvPr id="3" name="Imagen 2"/>
          <p:cNvPicPr>
            <a:picLocks noChangeAspect="1"/>
          </p:cNvPicPr>
          <p:nvPr/>
        </p:nvPicPr>
        <p:blipFill rotWithShape="1">
          <a:blip r:embed="rId3"/>
          <a:srcRect l="10277" t="29748" r="51572" b="30126"/>
          <a:stretch/>
        </p:blipFill>
        <p:spPr>
          <a:xfrm>
            <a:off x="892930" y="882460"/>
            <a:ext cx="4753536" cy="2664482"/>
          </a:xfrm>
          <a:prstGeom prst="rect">
            <a:avLst/>
          </a:prstGeom>
        </p:spPr>
      </p:pic>
      <p:graphicFrame>
        <p:nvGraphicFramePr>
          <p:cNvPr id="5" name="Tabla 4"/>
          <p:cNvGraphicFramePr>
            <a:graphicFrameLocks noGrp="1"/>
          </p:cNvGraphicFramePr>
          <p:nvPr>
            <p:extLst/>
          </p:nvPr>
        </p:nvGraphicFramePr>
        <p:xfrm>
          <a:off x="6124700" y="1237695"/>
          <a:ext cx="5448992" cy="4002405"/>
        </p:xfrm>
        <a:graphic>
          <a:graphicData uri="http://schemas.openxmlformats.org/drawingml/2006/table">
            <a:tbl>
              <a:tblPr>
                <a:tableStyleId>{D03447BB-5D67-496B-8E87-E561075AD55C}</a:tableStyleId>
              </a:tblPr>
              <a:tblGrid>
                <a:gridCol w="421649">
                  <a:extLst>
                    <a:ext uri="{9D8B030D-6E8A-4147-A177-3AD203B41FA5}">
                      <a16:colId xmlns:a16="http://schemas.microsoft.com/office/drawing/2014/main" val="1813500160"/>
                    </a:ext>
                  </a:extLst>
                </a:gridCol>
                <a:gridCol w="3794833">
                  <a:extLst>
                    <a:ext uri="{9D8B030D-6E8A-4147-A177-3AD203B41FA5}">
                      <a16:colId xmlns:a16="http://schemas.microsoft.com/office/drawing/2014/main" val="962159566"/>
                    </a:ext>
                  </a:extLst>
                </a:gridCol>
                <a:gridCol w="1232510">
                  <a:extLst>
                    <a:ext uri="{9D8B030D-6E8A-4147-A177-3AD203B41FA5}">
                      <a16:colId xmlns:a16="http://schemas.microsoft.com/office/drawing/2014/main" val="1686522339"/>
                    </a:ext>
                  </a:extLst>
                </a:gridCol>
              </a:tblGrid>
              <a:tr h="381000">
                <a:tc>
                  <a:txBody>
                    <a:bodyPr/>
                    <a:lstStyle/>
                    <a:p>
                      <a:pPr algn="ctr" fontAlgn="b"/>
                      <a:r>
                        <a:rPr lang="es-CO" sz="1400" b="1" u="none" strike="noStrike">
                          <a:effectLst/>
                        </a:rPr>
                        <a:t> </a:t>
                      </a:r>
                      <a:endParaRPr lang="es-CO" sz="1400" b="1" i="0" u="none" strike="noStrike">
                        <a:solidFill>
                          <a:srgbClr val="FFFFFF"/>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400" b="1" u="none" strike="noStrike" dirty="0">
                          <a:effectLst/>
                        </a:rPr>
                        <a:t>SECTOR</a:t>
                      </a:r>
                      <a:endParaRPr lang="es-CO" sz="1400" b="1" i="0" u="none" strike="noStrike" dirty="0">
                        <a:solidFill>
                          <a:srgbClr val="FFFFFF"/>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s-CO" sz="1400" b="1" u="none" strike="noStrike" dirty="0" err="1">
                          <a:effectLst/>
                        </a:rPr>
                        <a:t>Exito</a:t>
                      </a:r>
                      <a:r>
                        <a:rPr lang="es-CO" sz="1400" b="1" u="none" strike="noStrike" dirty="0">
                          <a:effectLst/>
                        </a:rPr>
                        <a:t> Procesal Cuantitativo</a:t>
                      </a:r>
                      <a:endParaRPr lang="es-CO" sz="1400" b="1" i="0" u="none" strike="noStrike" dirty="0">
                        <a:solidFill>
                          <a:srgbClr val="FFFFFF"/>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4033891"/>
                  </a:ext>
                </a:extLst>
              </a:tr>
              <a:tr h="190500">
                <a:tc>
                  <a:txBody>
                    <a:bodyPr/>
                    <a:lstStyle/>
                    <a:p>
                      <a:pPr algn="ctr" fontAlgn="b"/>
                      <a:r>
                        <a:rPr lang="es-CO" sz="1400" b="1" u="none" strike="noStrike">
                          <a:effectLst/>
                        </a:rPr>
                        <a:t>1</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Cultura, Recreación y Deporte</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95,71%</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7844746"/>
                  </a:ext>
                </a:extLst>
              </a:tr>
              <a:tr h="190500">
                <a:tc>
                  <a:txBody>
                    <a:bodyPr/>
                    <a:lstStyle/>
                    <a:p>
                      <a:pPr algn="ctr" fontAlgn="b"/>
                      <a:r>
                        <a:rPr lang="es-CO" sz="1400" b="1" u="none" strike="noStrike">
                          <a:effectLst/>
                        </a:rPr>
                        <a:t>2</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Desarrollo Económico, Industria y Turismo</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95,23%</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3666357"/>
                  </a:ext>
                </a:extLst>
              </a:tr>
              <a:tr h="190500">
                <a:tc>
                  <a:txBody>
                    <a:bodyPr/>
                    <a:lstStyle/>
                    <a:p>
                      <a:pPr algn="ctr" fontAlgn="b"/>
                      <a:r>
                        <a:rPr lang="es-CO" sz="1400" b="1" u="none" strike="noStrike">
                          <a:effectLst/>
                        </a:rPr>
                        <a:t>3</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Hábitat</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94,69%</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777117"/>
                  </a:ext>
                </a:extLst>
              </a:tr>
              <a:tr h="190500">
                <a:tc>
                  <a:txBody>
                    <a:bodyPr/>
                    <a:lstStyle/>
                    <a:p>
                      <a:pPr algn="ctr" fontAlgn="b"/>
                      <a:r>
                        <a:rPr lang="es-CO" sz="1400" b="1" u="none" strike="noStrike">
                          <a:effectLst/>
                        </a:rPr>
                        <a:t>4</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Ambiente</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93,79%</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9563184"/>
                  </a:ext>
                </a:extLst>
              </a:tr>
              <a:tr h="190500">
                <a:tc>
                  <a:txBody>
                    <a:bodyPr/>
                    <a:lstStyle/>
                    <a:p>
                      <a:pPr algn="ctr" fontAlgn="b"/>
                      <a:r>
                        <a:rPr lang="es-CO" sz="1400" b="1" u="none" strike="noStrike">
                          <a:effectLst/>
                        </a:rPr>
                        <a:t>5</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Planeación</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93,14%</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1345095"/>
                  </a:ext>
                </a:extLst>
              </a:tr>
              <a:tr h="190500">
                <a:tc>
                  <a:txBody>
                    <a:bodyPr/>
                    <a:lstStyle/>
                    <a:p>
                      <a:pPr algn="ctr" fontAlgn="b"/>
                      <a:r>
                        <a:rPr lang="es-CO" sz="1400" b="1" u="none" strike="noStrike">
                          <a:effectLst/>
                        </a:rPr>
                        <a:t>6</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Gobierno, Seguridad y Convivencia</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92,05%</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3937696"/>
                  </a:ext>
                </a:extLst>
              </a:tr>
              <a:tr h="190500">
                <a:tc>
                  <a:txBody>
                    <a:bodyPr/>
                    <a:lstStyle/>
                    <a:p>
                      <a:pPr algn="ctr" fontAlgn="b"/>
                      <a:r>
                        <a:rPr lang="es-CO" sz="1400" b="1" u="none" strike="noStrike">
                          <a:effectLst/>
                        </a:rPr>
                        <a:t>7</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Seguridad, Convivencia y Justicia</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91,69%</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1668763"/>
                  </a:ext>
                </a:extLst>
              </a:tr>
              <a:tr h="190500">
                <a:tc>
                  <a:txBody>
                    <a:bodyPr/>
                    <a:lstStyle/>
                    <a:p>
                      <a:pPr algn="ctr" fontAlgn="b"/>
                      <a:r>
                        <a:rPr lang="es-CO" sz="1400" b="1" u="none" strike="noStrike">
                          <a:effectLst/>
                        </a:rPr>
                        <a:t>8</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Gestión Juridíca</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91,42%</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7752735"/>
                  </a:ext>
                </a:extLst>
              </a:tr>
              <a:tr h="190500">
                <a:tc>
                  <a:txBody>
                    <a:bodyPr/>
                    <a:lstStyle/>
                    <a:p>
                      <a:pPr algn="ctr" fontAlgn="b"/>
                      <a:r>
                        <a:rPr lang="es-CO" sz="1400" b="1" u="none" strike="noStrike">
                          <a:effectLst/>
                        </a:rPr>
                        <a:t>9</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Sector descentralizado territorialmente</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91,19%</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6040738"/>
                  </a:ext>
                </a:extLst>
              </a:tr>
              <a:tr h="190500">
                <a:tc>
                  <a:txBody>
                    <a:bodyPr/>
                    <a:lstStyle/>
                    <a:p>
                      <a:pPr algn="ctr" fontAlgn="b"/>
                      <a:r>
                        <a:rPr lang="es-CO" sz="1400" b="1" u="none" strike="noStrike">
                          <a:effectLst/>
                        </a:rPr>
                        <a:t>10</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Integración Social</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89,37%</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27423938"/>
                  </a:ext>
                </a:extLst>
              </a:tr>
              <a:tr h="190500">
                <a:tc>
                  <a:txBody>
                    <a:bodyPr/>
                    <a:lstStyle/>
                    <a:p>
                      <a:pPr algn="ctr" fontAlgn="b"/>
                      <a:r>
                        <a:rPr lang="es-CO" sz="1400" b="1" u="none" strike="noStrike">
                          <a:effectLst/>
                        </a:rPr>
                        <a:t>11</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Movilidad</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89,23%</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5556529"/>
                  </a:ext>
                </a:extLst>
              </a:tr>
              <a:tr h="190500">
                <a:tc>
                  <a:txBody>
                    <a:bodyPr/>
                    <a:lstStyle/>
                    <a:p>
                      <a:pPr algn="ctr" fontAlgn="b"/>
                      <a:r>
                        <a:rPr lang="es-CO" sz="1400" b="1" u="none" strike="noStrike">
                          <a:effectLst/>
                        </a:rPr>
                        <a:t>12</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Órganos de control</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88,37%</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9601272"/>
                  </a:ext>
                </a:extLst>
              </a:tr>
              <a:tr h="190500">
                <a:tc>
                  <a:txBody>
                    <a:bodyPr/>
                    <a:lstStyle/>
                    <a:p>
                      <a:pPr algn="ctr" fontAlgn="b"/>
                      <a:r>
                        <a:rPr lang="es-CO" sz="1400" b="1" u="none" strike="noStrike">
                          <a:effectLst/>
                        </a:rPr>
                        <a:t>13</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Educación</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88,15%</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9218676"/>
                  </a:ext>
                </a:extLst>
              </a:tr>
              <a:tr h="190500">
                <a:tc>
                  <a:txBody>
                    <a:bodyPr/>
                    <a:lstStyle/>
                    <a:p>
                      <a:pPr algn="ctr" fontAlgn="b"/>
                      <a:r>
                        <a:rPr lang="es-CO" sz="1400" b="1" u="none" strike="noStrike">
                          <a:effectLst/>
                        </a:rPr>
                        <a:t>14</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Gestión Pública</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87,33%</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7210110"/>
                  </a:ext>
                </a:extLst>
              </a:tr>
              <a:tr h="190500">
                <a:tc>
                  <a:txBody>
                    <a:bodyPr/>
                    <a:lstStyle/>
                    <a:p>
                      <a:pPr algn="ctr" fontAlgn="b"/>
                      <a:r>
                        <a:rPr lang="es-CO" sz="1400" b="1" u="none" strike="noStrike">
                          <a:effectLst/>
                        </a:rPr>
                        <a:t>15</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Salud</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a:effectLst/>
                        </a:rPr>
                        <a:t>83,82%</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8499429"/>
                  </a:ext>
                </a:extLst>
              </a:tr>
              <a:tr h="190500">
                <a:tc>
                  <a:txBody>
                    <a:bodyPr/>
                    <a:lstStyle/>
                    <a:p>
                      <a:pPr algn="ctr" fontAlgn="b"/>
                      <a:r>
                        <a:rPr lang="es-CO" sz="1400" b="1" u="none" strike="noStrike">
                          <a:effectLst/>
                        </a:rPr>
                        <a:t>16</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s-CO" sz="1400" b="1" u="none" strike="noStrike">
                          <a:effectLst/>
                        </a:rPr>
                        <a:t>Sector Hacienda</a:t>
                      </a:r>
                      <a:endParaRPr lang="es-CO" sz="1400" b="1"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s-CO" sz="1400" b="1" u="none" strike="noStrike" dirty="0">
                          <a:effectLst/>
                        </a:rPr>
                        <a:t>78,27%</a:t>
                      </a:r>
                      <a:endParaRPr lang="es-CO" sz="1400" b="1"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4743403"/>
                  </a:ext>
                </a:extLst>
              </a:tr>
            </a:tbl>
          </a:graphicData>
        </a:graphic>
      </p:graphicFrame>
      <p:pic>
        <p:nvPicPr>
          <p:cNvPr id="6" name="Imagen 5"/>
          <p:cNvPicPr>
            <a:picLocks noChangeAspect="1"/>
          </p:cNvPicPr>
          <p:nvPr/>
        </p:nvPicPr>
        <p:blipFill rotWithShape="1">
          <a:blip r:embed="rId4">
            <a:clrChange>
              <a:clrFrom>
                <a:srgbClr val="FEFFE1"/>
              </a:clrFrom>
              <a:clrTo>
                <a:srgbClr val="FEFFE1">
                  <a:alpha val="0"/>
                </a:srgbClr>
              </a:clrTo>
            </a:clrChange>
          </a:blip>
          <a:srcRect l="29945" t="24098" r="33778" b="32775"/>
          <a:stretch/>
        </p:blipFill>
        <p:spPr>
          <a:xfrm>
            <a:off x="926547" y="3664848"/>
            <a:ext cx="4719919" cy="2990568"/>
          </a:xfrm>
          <a:prstGeom prst="rect">
            <a:avLst/>
          </a:prstGeom>
        </p:spPr>
      </p:pic>
    </p:spTree>
    <p:extLst>
      <p:ext uri="{BB962C8B-B14F-4D97-AF65-F5344CB8AC3E}">
        <p14:creationId xmlns:p14="http://schemas.microsoft.com/office/powerpoint/2010/main" val="7106695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365125"/>
            <a:ext cx="9897533" cy="1594304"/>
          </a:xfrm>
        </p:spPr>
        <p:txBody>
          <a:bodyPr>
            <a:normAutofit fontScale="90000"/>
          </a:bodyPr>
          <a:lstStyle/>
          <a:p>
            <a:r>
              <a:rPr lang="es-CO" dirty="0" smtClean="0"/>
              <a:t>Política Procesos </a:t>
            </a:r>
            <a:r>
              <a:rPr lang="es-ES" dirty="0" smtClean="0"/>
              <a:t>para la imposición de multa, clausula penal, caducidad y/o afectación de la garantía única de cumplimiento.</a:t>
            </a:r>
            <a:r>
              <a:rPr lang="es-VE" dirty="0" smtClean="0"/>
              <a:t/>
            </a:r>
            <a:br>
              <a:rPr lang="es-VE" dirty="0" smtClean="0"/>
            </a:br>
            <a:endParaRPr lang="es-VE" dirty="0"/>
          </a:p>
        </p:txBody>
      </p:sp>
      <p:sp>
        <p:nvSpPr>
          <p:cNvPr id="3" name="2 Marcador de contenido"/>
          <p:cNvSpPr>
            <a:spLocks noGrp="1"/>
          </p:cNvSpPr>
          <p:nvPr>
            <p:ph idx="1"/>
          </p:nvPr>
        </p:nvSpPr>
        <p:spPr>
          <a:xfrm>
            <a:off x="838200" y="2129245"/>
            <a:ext cx="10380133" cy="3822821"/>
          </a:xfrm>
        </p:spPr>
        <p:txBody>
          <a:bodyPr/>
          <a:lstStyle/>
          <a:p>
            <a:r>
              <a:rPr lang="en-US" dirty="0" smtClean="0"/>
              <a:t> </a:t>
            </a:r>
            <a:r>
              <a:rPr lang="en-US" sz="2000" dirty="0" smtClean="0">
                <a:latin typeface="Arial" pitchFamily="34" charset="0"/>
                <a:cs typeface="Arial" pitchFamily="34" charset="0"/>
              </a:rPr>
              <a:t>RESULTADOS ESPERADOS</a:t>
            </a:r>
          </a:p>
          <a:p>
            <a:endParaRPr lang="es-VE" dirty="0" smtClean="0"/>
          </a:p>
          <a:p>
            <a:pPr lvl="2"/>
            <a:r>
              <a:rPr lang="es-CO" dirty="0" smtClean="0"/>
              <a:t>Informes de Interventoría o supervisión, según sea el mecanismo de vigilancia contractual, claros, oportunos y precisos</a:t>
            </a:r>
            <a:endParaRPr lang="es-VE" dirty="0" smtClean="0"/>
          </a:p>
          <a:p>
            <a:pPr lvl="2"/>
            <a:r>
              <a:rPr lang="es-CO" dirty="0" smtClean="0"/>
              <a:t>Oportunidad en el inicio y trámite de los procesos sancionatorios</a:t>
            </a:r>
            <a:endParaRPr lang="es-VE" dirty="0" smtClean="0"/>
          </a:p>
          <a:p>
            <a:pPr lvl="2"/>
            <a:r>
              <a:rPr lang="es-CO" dirty="0" smtClean="0"/>
              <a:t>Actos administrativos claros expresos y exigibles </a:t>
            </a:r>
            <a:endParaRPr lang="es-VE" dirty="0" smtClean="0"/>
          </a:p>
          <a:p>
            <a:pPr lvl="2"/>
            <a:r>
              <a:rPr lang="es-CO" dirty="0" smtClean="0"/>
              <a:t>Cobro efectivo de las multas y cláusulas penales impuestas.  </a:t>
            </a:r>
            <a:endParaRPr lang="es-VE" dirty="0" smtClean="0"/>
          </a:p>
          <a:p>
            <a:endParaRPr lang="es-VE" dirty="0"/>
          </a:p>
        </p:txBody>
      </p:sp>
    </p:spTree>
    <p:extLst>
      <p:ext uri="{BB962C8B-B14F-4D97-AF65-F5344CB8AC3E}">
        <p14:creationId xmlns:p14="http://schemas.microsoft.com/office/powerpoint/2010/main" val="27846416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1"/>
            <a:ext cx="9897533" cy="1515290"/>
          </a:xfrm>
        </p:spPr>
        <p:txBody>
          <a:bodyPr>
            <a:normAutofit/>
          </a:bodyPr>
          <a:lstStyle/>
          <a:p>
            <a:r>
              <a:rPr lang="es-CO" sz="2400" dirty="0" smtClean="0"/>
              <a:t>PAGO SALARIOS Y PRESTACIONES DE LOS EMPLEADOS Y TRABAJADORES DE LOS CONTRATISTAS DEL IDU, ACREENCIAS LABORALES DE ÉSTOS Y EFECTIVIDAD DE LAS GARANTÍAS FRENTE A SU CUBRIMIENTO</a:t>
            </a:r>
            <a:r>
              <a:rPr lang="es-ES" sz="2400" dirty="0" smtClean="0"/>
              <a:t>.</a:t>
            </a:r>
            <a:endParaRPr lang="es-VE" sz="2400" dirty="0"/>
          </a:p>
        </p:txBody>
      </p:sp>
      <p:sp>
        <p:nvSpPr>
          <p:cNvPr id="3" name="2 Marcador de contenido"/>
          <p:cNvSpPr>
            <a:spLocks noGrp="1"/>
          </p:cNvSpPr>
          <p:nvPr>
            <p:ph idx="1"/>
          </p:nvPr>
        </p:nvSpPr>
        <p:spPr>
          <a:xfrm>
            <a:off x="156754" y="1541417"/>
            <a:ext cx="10437223" cy="4715692"/>
          </a:xfrm>
        </p:spPr>
        <p:txBody>
          <a:bodyPr>
            <a:normAutofit fontScale="25000" lnSpcReduction="20000"/>
          </a:bodyPr>
          <a:lstStyle/>
          <a:p>
            <a:pPr lvl="2">
              <a:buNone/>
            </a:pPr>
            <a:r>
              <a:rPr lang="es-CO" sz="8000" dirty="0" smtClean="0">
                <a:latin typeface="Arial" pitchFamily="34" charset="0"/>
                <a:cs typeface="Arial" pitchFamily="34" charset="0"/>
              </a:rPr>
              <a:t>RESULTADOS ESPERADOS </a:t>
            </a:r>
          </a:p>
          <a:p>
            <a:pPr lvl="2">
              <a:buNone/>
            </a:pPr>
            <a:endParaRPr lang="es-CO" sz="6600" dirty="0" smtClean="0"/>
          </a:p>
          <a:p>
            <a:pPr lvl="2">
              <a:buNone/>
            </a:pPr>
            <a:r>
              <a:rPr lang="es-CO" sz="6600" dirty="0" smtClean="0"/>
              <a:t>1- Que la Contratación resulte adecuada y  se cumpla con el objeto contractual que se convino.</a:t>
            </a:r>
            <a:endParaRPr lang="es-VE" sz="6600" dirty="0" smtClean="0"/>
          </a:p>
          <a:p>
            <a:pPr lvl="2">
              <a:buNone/>
            </a:pPr>
            <a:r>
              <a:rPr lang="es-CO" sz="6600" dirty="0" smtClean="0"/>
              <a:t>2- Que el IDU no se vea afectado con el pago de condenas por acreencias laborales, por las obligaciones de sus Contratistas.</a:t>
            </a:r>
            <a:endParaRPr lang="es-VE" sz="6600" dirty="0" smtClean="0"/>
          </a:p>
          <a:p>
            <a:pPr lvl="2">
              <a:buNone/>
            </a:pPr>
            <a:r>
              <a:rPr lang="es-CO" sz="6600" dirty="0" smtClean="0"/>
              <a:t>3- Que las Aseguradoras respondan adecuadamente, en cuanto al cumplimiento de las obligaciones a las que se comprometieron, dentro de las Pólizas tomadas por los contratistas</a:t>
            </a:r>
            <a:endParaRPr lang="es-VE" sz="6600" dirty="0" smtClean="0"/>
          </a:p>
          <a:p>
            <a:pPr>
              <a:buNone/>
            </a:pPr>
            <a:r>
              <a:rPr lang="es-CO" sz="6600" dirty="0" smtClean="0"/>
              <a:t> 		4- Que los porcentajes pactados para el cubrimiento de los riesgos, resulten adecuados.</a:t>
            </a:r>
            <a:endParaRPr lang="es-VE" sz="6600" dirty="0" smtClean="0"/>
          </a:p>
          <a:p>
            <a:pPr>
              <a:buNone/>
            </a:pPr>
            <a:r>
              <a:rPr lang="es-CO" sz="6600" dirty="0" smtClean="0"/>
              <a:t> 		5- Que el IDU pueda detectar eficazmente, que los contratistas cuentan con el suficiente respaldo 	     	moral,  Económico y técnico, que brinde una proyección certera, que los contratos se cumplirán bajo 	      	todos los principios supralegales y legales.</a:t>
            </a:r>
            <a:endParaRPr lang="es-VE" sz="6600" dirty="0" smtClean="0"/>
          </a:p>
          <a:p>
            <a:pPr lvl="2">
              <a:buNone/>
            </a:pPr>
            <a:r>
              <a:rPr lang="es-CO" sz="6600" dirty="0" smtClean="0"/>
              <a:t>6- Que los contratistas, en el evento de presentarse reclamaciones o demandas por quienes fueron sus trabajadores, honren la cláusula de indemnidad que actualmente se pacta en los contratos de obra; lo que comporta, que ellos sean quienes asuman toda la responsabilidad, frente a condenas impuestas por la jurisdicción, sin que el IDU resulte afectado.   </a:t>
            </a:r>
            <a:endParaRPr lang="es-VE" sz="6600" dirty="0" smtClean="0"/>
          </a:p>
          <a:p>
            <a:pPr lvl="2">
              <a:buNone/>
            </a:pPr>
            <a:r>
              <a:rPr lang="es-CO" sz="6600" dirty="0" smtClean="0"/>
              <a:t>7- Que el Manual de Contratación responda a las reales necesidades para conseguir una contratación eficiente donde se cumpla con toda su trazabilidad. Y de no ser así,  se adelanten las acciones disciplinarias internas, que correspondan.</a:t>
            </a:r>
            <a:endParaRPr lang="es-VE" sz="6600" dirty="0" smtClean="0"/>
          </a:p>
          <a:p>
            <a:pPr lvl="2">
              <a:buNone/>
            </a:pPr>
            <a:r>
              <a:rPr lang="es-CO" sz="6600" dirty="0" smtClean="0"/>
              <a:t>8- Con el seguimiento que mes a mes se haga en cuanto a la trazabilidad de los contratos de obra, por quienes están llamados a cumplir con ésta supervisión, se podrá a tiempo vislumbrar la situación real del Contratista frente a sus trabajadores en materia de sus obligaciones laborales.</a:t>
            </a:r>
            <a:endParaRPr lang="es-VE" sz="6600" dirty="0" smtClean="0"/>
          </a:p>
          <a:p>
            <a:r>
              <a:rPr lang="es-CO" sz="6600" dirty="0" smtClean="0"/>
              <a:t> </a:t>
            </a:r>
            <a:endParaRPr lang="es-VE" sz="6600" dirty="0" smtClean="0"/>
          </a:p>
        </p:txBody>
      </p:sp>
    </p:spTree>
    <p:extLst>
      <p:ext uri="{BB962C8B-B14F-4D97-AF65-F5344CB8AC3E}">
        <p14:creationId xmlns:p14="http://schemas.microsoft.com/office/powerpoint/2010/main" val="1192868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0"/>
            <a:ext cx="9897533" cy="1776549"/>
          </a:xfrm>
        </p:spPr>
        <p:txBody>
          <a:bodyPr>
            <a:normAutofit/>
          </a:bodyPr>
          <a:lstStyle/>
          <a:p>
            <a:r>
              <a:rPr lang="es-ES" sz="2800" dirty="0" smtClean="0"/>
              <a:t>CONTRATO REALIDAD EN CONTRATOS DE PRESTACIÓN DE SERVICIOS.</a:t>
            </a:r>
            <a:endParaRPr lang="es-VE" sz="2800" dirty="0"/>
          </a:p>
        </p:txBody>
      </p:sp>
      <p:sp>
        <p:nvSpPr>
          <p:cNvPr id="3" name="2 Marcador de contenido"/>
          <p:cNvSpPr>
            <a:spLocks noGrp="1"/>
          </p:cNvSpPr>
          <p:nvPr>
            <p:ph idx="1"/>
          </p:nvPr>
        </p:nvSpPr>
        <p:spPr>
          <a:xfrm>
            <a:off x="352698" y="1894115"/>
            <a:ext cx="10084525" cy="4362994"/>
          </a:xfrm>
        </p:spPr>
        <p:txBody>
          <a:bodyPr>
            <a:normAutofit/>
          </a:bodyPr>
          <a:lstStyle/>
          <a:p>
            <a:pPr lvl="2">
              <a:buNone/>
            </a:pPr>
            <a:r>
              <a:rPr lang="es-CO" dirty="0" smtClean="0">
                <a:latin typeface="Arial" pitchFamily="34" charset="0"/>
                <a:cs typeface="Arial" pitchFamily="34" charset="0"/>
              </a:rPr>
              <a:t>RESULTADOS ESPERADOS</a:t>
            </a:r>
          </a:p>
          <a:p>
            <a:pPr lvl="2"/>
            <a:endParaRPr lang="es-CO" dirty="0" smtClean="0"/>
          </a:p>
          <a:p>
            <a:pPr lvl="2"/>
            <a:r>
              <a:rPr lang="es-CO" dirty="0" smtClean="0"/>
              <a:t>Que la Contratación resulte adecuada y se cumpla con el objeto contractual que se convino.</a:t>
            </a:r>
            <a:endParaRPr lang="es-VE" sz="1800" dirty="0" smtClean="0"/>
          </a:p>
          <a:p>
            <a:pPr lvl="2"/>
            <a:r>
              <a:rPr lang="es-CO" dirty="0" smtClean="0"/>
              <a:t>Que el IDU no se vea afectado con el pago de condenas por acreencias laborales, de sus contratistas de prestación de servicios.</a:t>
            </a:r>
            <a:endParaRPr lang="es-VE" sz="1800" dirty="0" smtClean="0"/>
          </a:p>
          <a:p>
            <a:pPr lvl="2"/>
            <a:r>
              <a:rPr lang="es-CO" dirty="0" smtClean="0"/>
              <a:t>Que el IDU no sea demandado, y menos aún condenado alegando una relación de contrato realidad.</a:t>
            </a:r>
            <a:endParaRPr lang="es-VE" sz="1800" dirty="0" smtClean="0"/>
          </a:p>
          <a:p>
            <a:pPr lvl="2"/>
            <a:r>
              <a:rPr lang="es-CO" dirty="0" smtClean="0"/>
              <a:t>Distinción de tareas y trato diferenciado, en ambos casos adecuado y según su condición, entre el servidor público vinculado por relación laboral y el contratista de prestación de servicios.</a:t>
            </a:r>
            <a:endParaRPr lang="es-VE" sz="1800" dirty="0" smtClean="0"/>
          </a:p>
          <a:p>
            <a:r>
              <a:rPr lang="es-CO" b="1" dirty="0" smtClean="0"/>
              <a:t> </a:t>
            </a:r>
            <a:endParaRPr lang="es-VE" sz="2400" dirty="0" smtClean="0"/>
          </a:p>
          <a:p>
            <a:pPr lvl="2">
              <a:buNone/>
            </a:pPr>
            <a:endParaRPr lang="es-VE" sz="6600" dirty="0" smtClean="0"/>
          </a:p>
        </p:txBody>
      </p:sp>
    </p:spTree>
    <p:extLst>
      <p:ext uri="{BB962C8B-B14F-4D97-AF65-F5344CB8AC3E}">
        <p14:creationId xmlns:p14="http://schemas.microsoft.com/office/powerpoint/2010/main" val="33505697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0"/>
            <a:ext cx="9897533" cy="1776549"/>
          </a:xfrm>
        </p:spPr>
        <p:txBody>
          <a:bodyPr>
            <a:normAutofit/>
          </a:bodyPr>
          <a:lstStyle/>
          <a:p>
            <a:r>
              <a:rPr lang="es-ES" sz="2800" dirty="0" smtClean="0"/>
              <a:t>ESTRATEGIAS PARA LA LIQUIDACIÓN DE CONTRATOS. </a:t>
            </a:r>
            <a:endParaRPr lang="es-VE" sz="2800" dirty="0"/>
          </a:p>
        </p:txBody>
      </p:sp>
      <p:sp>
        <p:nvSpPr>
          <p:cNvPr id="3" name="2 Marcador de contenido"/>
          <p:cNvSpPr>
            <a:spLocks noGrp="1"/>
          </p:cNvSpPr>
          <p:nvPr>
            <p:ph idx="1"/>
          </p:nvPr>
        </p:nvSpPr>
        <p:spPr>
          <a:xfrm>
            <a:off x="352698" y="1750423"/>
            <a:ext cx="10084525" cy="4506686"/>
          </a:xfrm>
        </p:spPr>
        <p:txBody>
          <a:bodyPr>
            <a:normAutofit/>
          </a:bodyPr>
          <a:lstStyle/>
          <a:p>
            <a:pPr lvl="2">
              <a:buNone/>
            </a:pPr>
            <a:r>
              <a:rPr lang="es-CO" dirty="0" smtClean="0">
                <a:latin typeface="Arial" pitchFamily="34" charset="0"/>
                <a:cs typeface="Arial" pitchFamily="34" charset="0"/>
              </a:rPr>
              <a:t>RESULTADOS ESPERADOS</a:t>
            </a:r>
          </a:p>
          <a:p>
            <a:pPr lvl="2"/>
            <a:endParaRPr lang="es-CO" dirty="0" smtClean="0"/>
          </a:p>
          <a:p>
            <a:pPr lvl="2"/>
            <a:r>
              <a:rPr lang="es-CO" dirty="0" smtClean="0"/>
              <a:t>Correcta planeación del contrato con el fin de obtener una ejecución de 100% de acuerdo al pliego de condiciones, evitando así las dilaciones innecesarias.</a:t>
            </a:r>
            <a:endParaRPr lang="es-VE" dirty="0" smtClean="0"/>
          </a:p>
          <a:p>
            <a:pPr>
              <a:buNone/>
            </a:pPr>
            <a:endParaRPr lang="es-VE" dirty="0" smtClean="0"/>
          </a:p>
          <a:p>
            <a:pPr lvl="2"/>
            <a:r>
              <a:rPr lang="es-CO" dirty="0" smtClean="0"/>
              <a:t>Liquidación administrativa de los contratos iniciada, desarrollada y finiquitada de manera oportuna. </a:t>
            </a:r>
            <a:endParaRPr lang="es-VE" dirty="0" smtClean="0"/>
          </a:p>
          <a:p>
            <a:pPr>
              <a:buNone/>
            </a:pPr>
            <a:r>
              <a:rPr lang="es-CO" dirty="0" smtClean="0"/>
              <a:t> </a:t>
            </a:r>
            <a:endParaRPr lang="es-VE" dirty="0" smtClean="0"/>
          </a:p>
          <a:p>
            <a:pPr lvl="2"/>
            <a:r>
              <a:rPr lang="es-CO" dirty="0" smtClean="0"/>
              <a:t>Interacción en desarrollo del principio de colaboración armónica ente las entidades con el fin de dar prevalencia a la gestión de infraestructura de la ciudad y que las obras se entreguen en los términos establecidos.</a:t>
            </a:r>
            <a:endParaRPr lang="es-VE" dirty="0" smtClean="0"/>
          </a:p>
          <a:p>
            <a:pPr>
              <a:buNone/>
            </a:pPr>
            <a:r>
              <a:rPr lang="es-CO" b="1" dirty="0" smtClean="0"/>
              <a:t> </a:t>
            </a:r>
            <a:endParaRPr lang="es-VE" dirty="0" smtClean="0"/>
          </a:p>
          <a:p>
            <a:pPr lvl="2">
              <a:buNone/>
            </a:pPr>
            <a:endParaRPr lang="es-VE" sz="6600" dirty="0" smtClean="0"/>
          </a:p>
        </p:txBody>
      </p:sp>
    </p:spTree>
    <p:extLst>
      <p:ext uri="{BB962C8B-B14F-4D97-AF65-F5344CB8AC3E}">
        <p14:creationId xmlns:p14="http://schemas.microsoft.com/office/powerpoint/2010/main" val="41157615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0"/>
            <a:ext cx="9897533" cy="1776549"/>
          </a:xfrm>
        </p:spPr>
        <p:txBody>
          <a:bodyPr>
            <a:normAutofit/>
          </a:bodyPr>
          <a:lstStyle/>
          <a:p>
            <a:pPr algn="ctr"/>
            <a:r>
              <a:rPr lang="es-ES" sz="2800" dirty="0" smtClean="0"/>
              <a:t> CONTROL INTEGRAL DE PROCESOS JUDICIALES Y EXTRAJUDICIALES QUE PERMITAN LA ENTREGA OPORTUNA DE ANTECEDENTES ADMINISTRATIVOS. </a:t>
            </a:r>
            <a:endParaRPr lang="es-VE" sz="2800" dirty="0"/>
          </a:p>
        </p:txBody>
      </p:sp>
      <p:sp>
        <p:nvSpPr>
          <p:cNvPr id="3" name="2 Marcador de contenido"/>
          <p:cNvSpPr>
            <a:spLocks noGrp="1"/>
          </p:cNvSpPr>
          <p:nvPr>
            <p:ph idx="1"/>
          </p:nvPr>
        </p:nvSpPr>
        <p:spPr>
          <a:xfrm>
            <a:off x="352698" y="2024743"/>
            <a:ext cx="10084525" cy="4232366"/>
          </a:xfrm>
        </p:spPr>
        <p:txBody>
          <a:bodyPr>
            <a:normAutofit/>
          </a:bodyPr>
          <a:lstStyle/>
          <a:p>
            <a:pPr lvl="2">
              <a:buNone/>
            </a:pPr>
            <a:r>
              <a:rPr lang="es-CO" dirty="0" smtClean="0">
                <a:latin typeface="Arial" pitchFamily="34" charset="0"/>
                <a:cs typeface="Arial" pitchFamily="34" charset="0"/>
              </a:rPr>
              <a:t>RESULTADOS ESPERADOS</a:t>
            </a:r>
          </a:p>
          <a:p>
            <a:pPr>
              <a:buNone/>
            </a:pPr>
            <a:r>
              <a:rPr lang="es-CO" b="1" dirty="0" smtClean="0"/>
              <a:t> </a:t>
            </a:r>
            <a:endParaRPr lang="es-VE" dirty="0" smtClean="0"/>
          </a:p>
          <a:p>
            <a:pPr lvl="1"/>
            <a:r>
              <a:rPr lang="es-ES" dirty="0" smtClean="0"/>
              <a:t>Remisión y atención oportuna de las diferentes áreas a solicitudes de antecedentes de la DTHJ para una adecuada defensa. </a:t>
            </a:r>
          </a:p>
          <a:p>
            <a:pPr lvl="1"/>
            <a:r>
              <a:rPr lang="es-ES" dirty="0" smtClean="0"/>
              <a:t>Ejercer control oportuno de las actuaciones de los apoderados en los procesos a cargo para obtener una información eficaz.</a:t>
            </a:r>
          </a:p>
          <a:p>
            <a:pPr>
              <a:buNone/>
            </a:pPr>
            <a:endParaRPr lang="es-VE" sz="6600" dirty="0" smtClean="0"/>
          </a:p>
        </p:txBody>
      </p:sp>
    </p:spTree>
    <p:extLst>
      <p:ext uri="{BB962C8B-B14F-4D97-AF65-F5344CB8AC3E}">
        <p14:creationId xmlns:p14="http://schemas.microsoft.com/office/powerpoint/2010/main" val="8797471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0"/>
            <a:ext cx="9897533" cy="1776549"/>
          </a:xfrm>
        </p:spPr>
        <p:txBody>
          <a:bodyPr>
            <a:normAutofit/>
          </a:bodyPr>
          <a:lstStyle/>
          <a:p>
            <a:pPr algn="ctr"/>
            <a:r>
              <a:rPr lang="es-CO" sz="2800" dirty="0" smtClean="0"/>
              <a:t>ADQUISICIÓN DE BIENES RESPECTO AL 7% DE CESIÓN GRATUITA, ARTÍCULOS 418 Y 419 DEL ACUERDO DISTRITAL 6 DE 1990. </a:t>
            </a:r>
            <a:r>
              <a:rPr lang="es-ES" sz="2800" dirty="0" smtClean="0"/>
              <a:t> </a:t>
            </a:r>
            <a:endParaRPr lang="es-VE" sz="2800" dirty="0"/>
          </a:p>
        </p:txBody>
      </p:sp>
      <p:sp>
        <p:nvSpPr>
          <p:cNvPr id="3" name="2 Marcador de contenido"/>
          <p:cNvSpPr>
            <a:spLocks noGrp="1"/>
          </p:cNvSpPr>
          <p:nvPr>
            <p:ph idx="1"/>
          </p:nvPr>
        </p:nvSpPr>
        <p:spPr>
          <a:xfrm>
            <a:off x="352698" y="1489166"/>
            <a:ext cx="10084525" cy="4767943"/>
          </a:xfrm>
        </p:spPr>
        <p:txBody>
          <a:bodyPr>
            <a:normAutofit fontScale="47500" lnSpcReduction="20000"/>
          </a:bodyPr>
          <a:lstStyle/>
          <a:p>
            <a:pPr lvl="2">
              <a:buNone/>
            </a:pPr>
            <a:r>
              <a:rPr lang="es-CO" sz="5000" dirty="0" smtClean="0">
                <a:latin typeface="Arial" pitchFamily="34" charset="0"/>
                <a:cs typeface="Arial" pitchFamily="34" charset="0"/>
              </a:rPr>
              <a:t>RESULTADOS ESPERADOS</a:t>
            </a:r>
          </a:p>
          <a:p>
            <a:pPr>
              <a:buNone/>
            </a:pPr>
            <a:r>
              <a:rPr lang="es-CO" sz="2900" b="1" dirty="0" smtClean="0"/>
              <a:t> </a:t>
            </a:r>
            <a:endParaRPr lang="es-VE" sz="2900" dirty="0" smtClean="0"/>
          </a:p>
          <a:p>
            <a:pPr lvl="3"/>
            <a:r>
              <a:rPr lang="es-CO" sz="4200" dirty="0" smtClean="0"/>
              <a:t>Observancia de las normas vigentes y el precedente judicial, documentos que deben ser socializados a través de las mesas de trabajo constantes y coordinadas entre las Direcciones competentes.</a:t>
            </a:r>
            <a:endParaRPr lang="es-VE" sz="4200" dirty="0" smtClean="0"/>
          </a:p>
          <a:p>
            <a:pPr lvl="3"/>
            <a:r>
              <a:rPr lang="es-CO" sz="4200" dirty="0" smtClean="0"/>
              <a:t>Socialización de los casos puntuales en que por vía administrativa se deban resolver a través de las mesas de trabajo celebradas entre las Direcciones competentes por su complejidad y/o por la expedición de los actos administrativos. </a:t>
            </a:r>
            <a:endParaRPr lang="es-VE" sz="4200" dirty="0" smtClean="0"/>
          </a:p>
          <a:p>
            <a:pPr lvl="3"/>
            <a:r>
              <a:rPr lang="es-CO" sz="4200" dirty="0" smtClean="0"/>
              <a:t>Fortalecimiento de los puntos débiles en la elaboración de actos administrativos relacionados con la adquisición de bienes. </a:t>
            </a:r>
            <a:endParaRPr lang="es-VE" sz="4200" dirty="0" smtClean="0"/>
          </a:p>
          <a:p>
            <a:pPr lvl="3"/>
            <a:r>
              <a:rPr lang="es-CO" sz="4200" dirty="0" smtClean="0"/>
              <a:t>Seguimiento al histórico de los procesos en aspectos procesales y en el resultado de los fallos a fin de tomar las decisiones necesarias y medir la efectividad de la estrategia de forma periódica.</a:t>
            </a:r>
            <a:endParaRPr lang="es-VE" sz="4200" dirty="0" smtClean="0"/>
          </a:p>
          <a:p>
            <a:pPr lvl="3"/>
            <a:r>
              <a:rPr lang="es-CO" sz="4200" dirty="0" smtClean="0"/>
              <a:t>Uso correcto y pertinente de las herramientas tecnológicas como el SIPROJ y el Sistema Orfeo. </a:t>
            </a:r>
            <a:endParaRPr lang="es-VE" sz="4200" dirty="0" smtClean="0"/>
          </a:p>
          <a:p>
            <a:pPr lvl="3"/>
            <a:r>
              <a:rPr lang="es-CO" sz="4200" dirty="0" smtClean="0"/>
              <a:t>Capacitación del personal a cargo del tema de adquisición de bienes.</a:t>
            </a:r>
            <a:endParaRPr lang="es-VE" sz="4200" dirty="0" smtClean="0"/>
          </a:p>
          <a:p>
            <a:pPr>
              <a:buNone/>
            </a:pPr>
            <a:r>
              <a:rPr lang="es-CO" sz="4200" dirty="0" smtClean="0"/>
              <a:t> </a:t>
            </a:r>
            <a:endParaRPr lang="es-VE" sz="4200" dirty="0" smtClean="0"/>
          </a:p>
          <a:p>
            <a:pPr>
              <a:buNone/>
            </a:pPr>
            <a:endParaRPr lang="es-VE" sz="6600" dirty="0" smtClean="0"/>
          </a:p>
        </p:txBody>
      </p:sp>
    </p:spTree>
    <p:extLst>
      <p:ext uri="{BB962C8B-B14F-4D97-AF65-F5344CB8AC3E}">
        <p14:creationId xmlns:p14="http://schemas.microsoft.com/office/powerpoint/2010/main" val="1267715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1"/>
            <a:ext cx="9897533" cy="1214846"/>
          </a:xfrm>
        </p:spPr>
        <p:txBody>
          <a:bodyPr>
            <a:normAutofit/>
          </a:bodyPr>
          <a:lstStyle/>
          <a:p>
            <a:pPr algn="ctr"/>
            <a:r>
              <a:rPr lang="es-CO" sz="2800" dirty="0" smtClean="0"/>
              <a:t>EXPROPIACIÓN POR VIA ADMINISTRATIVA. </a:t>
            </a:r>
            <a:r>
              <a:rPr lang="es-ES" sz="2800" dirty="0" smtClean="0"/>
              <a:t> </a:t>
            </a:r>
            <a:endParaRPr lang="es-VE" sz="2800" dirty="0"/>
          </a:p>
        </p:txBody>
      </p:sp>
      <p:sp>
        <p:nvSpPr>
          <p:cNvPr id="3" name="2 Marcador de contenido"/>
          <p:cNvSpPr>
            <a:spLocks noGrp="1"/>
          </p:cNvSpPr>
          <p:nvPr>
            <p:ph idx="1"/>
          </p:nvPr>
        </p:nvSpPr>
        <p:spPr>
          <a:xfrm>
            <a:off x="600891" y="1410789"/>
            <a:ext cx="9457510" cy="4846320"/>
          </a:xfrm>
        </p:spPr>
        <p:txBody>
          <a:bodyPr>
            <a:normAutofit fontScale="62500" lnSpcReduction="20000"/>
          </a:bodyPr>
          <a:lstStyle/>
          <a:p>
            <a:pPr lvl="2">
              <a:buNone/>
            </a:pPr>
            <a:r>
              <a:rPr lang="es-CO" sz="3200" dirty="0" smtClean="0">
                <a:latin typeface="Arial" pitchFamily="34" charset="0"/>
                <a:cs typeface="Arial" pitchFamily="34" charset="0"/>
              </a:rPr>
              <a:t>RESULTADOS ESPERADOS</a:t>
            </a:r>
          </a:p>
          <a:p>
            <a:pPr lvl="2">
              <a:buNone/>
            </a:pPr>
            <a:endParaRPr lang="es-CO" dirty="0" smtClean="0"/>
          </a:p>
          <a:p>
            <a:pPr lvl="2">
              <a:buNone/>
            </a:pPr>
            <a:endParaRPr lang="es-CO" dirty="0" smtClean="0"/>
          </a:p>
          <a:p>
            <a:pPr lvl="0"/>
            <a:r>
              <a:rPr lang="es-CO" dirty="0" smtClean="0"/>
              <a:t>Observancia de las normas vigentes y el precedente judicial, documentos que deben ser socializados a través de las mesas de trabajo constantes y coordinadas entre las Direcciones competentes y en los casos pertinentes, con la Unidad de Catastro Distrital.</a:t>
            </a:r>
            <a:endParaRPr lang="es-VE" dirty="0" smtClean="0"/>
          </a:p>
          <a:p>
            <a:endParaRPr lang="es-VE" dirty="0" smtClean="0"/>
          </a:p>
          <a:p>
            <a:pPr lvl="0"/>
            <a:r>
              <a:rPr lang="es-CO" dirty="0" smtClean="0"/>
              <a:t>Socialización de los casos puntuales en que por vía administrativa se deban tratar a través de las mesas de trabajo celebradas entre las Direcciones competentes por su complejidad y/o por la expedición de los actos administrativos.</a:t>
            </a:r>
            <a:endParaRPr lang="es-VE" dirty="0" smtClean="0"/>
          </a:p>
          <a:p>
            <a:pPr>
              <a:buNone/>
            </a:pPr>
            <a:r>
              <a:rPr lang="es-CO" dirty="0" smtClean="0"/>
              <a:t> </a:t>
            </a:r>
            <a:endParaRPr lang="es-VE" dirty="0" smtClean="0"/>
          </a:p>
          <a:p>
            <a:pPr lvl="0"/>
            <a:r>
              <a:rPr lang="es-CO" dirty="0" smtClean="0"/>
              <a:t>Fortalecimiento de los puntos débiles en la defensa tales como los avalúos y el precio indemnizatorio.</a:t>
            </a:r>
            <a:endParaRPr lang="es-VE" dirty="0" smtClean="0"/>
          </a:p>
          <a:p>
            <a:pPr>
              <a:buNone/>
            </a:pPr>
            <a:r>
              <a:rPr lang="es-CO" dirty="0" smtClean="0"/>
              <a:t> </a:t>
            </a:r>
            <a:endParaRPr lang="es-VE" dirty="0" smtClean="0"/>
          </a:p>
          <a:p>
            <a:pPr lvl="0"/>
            <a:r>
              <a:rPr lang="es-CO" dirty="0" smtClean="0"/>
              <a:t>Seguimiento al histórico de los procesos en aspectos procesales y en el resultado de los fallos a fin de tomar las decisiones necesarias y medir la efectividad de la estrategia de forma periódica.</a:t>
            </a:r>
            <a:endParaRPr lang="es-VE" dirty="0" smtClean="0"/>
          </a:p>
          <a:p>
            <a:pPr>
              <a:buNone/>
            </a:pPr>
            <a:r>
              <a:rPr lang="es-CO" dirty="0" smtClean="0"/>
              <a:t> </a:t>
            </a:r>
            <a:endParaRPr lang="es-VE" dirty="0" smtClean="0"/>
          </a:p>
          <a:p>
            <a:pPr lvl="0"/>
            <a:r>
              <a:rPr lang="es-CO" dirty="0" smtClean="0"/>
              <a:t>Uso correcto y pertinente de las herramientas tecnológicas como el SIPROJ y el ORFEO.</a:t>
            </a:r>
            <a:endParaRPr lang="es-VE" dirty="0" smtClean="0"/>
          </a:p>
          <a:p>
            <a:pPr>
              <a:buNone/>
            </a:pPr>
            <a:endParaRPr lang="es-VE" dirty="0" smtClean="0"/>
          </a:p>
          <a:p>
            <a:pPr>
              <a:buNone/>
            </a:pPr>
            <a:endParaRPr lang="es-VE" sz="6600" dirty="0" smtClean="0"/>
          </a:p>
        </p:txBody>
      </p:sp>
    </p:spTree>
    <p:extLst>
      <p:ext uri="{BB962C8B-B14F-4D97-AF65-F5344CB8AC3E}">
        <p14:creationId xmlns:p14="http://schemas.microsoft.com/office/powerpoint/2010/main" val="20034010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457200"/>
            <a:ext cx="9897533" cy="1254033"/>
          </a:xfrm>
        </p:spPr>
        <p:txBody>
          <a:bodyPr>
            <a:normAutofit fontScale="90000"/>
          </a:bodyPr>
          <a:lstStyle/>
          <a:p>
            <a:pPr algn="ctr"/>
            <a:r>
              <a:rPr lang="es-ES" sz="2800" dirty="0" smtClean="0"/>
              <a:t>CUMPLIMIENTO A PRONUNCIAMIENTOS JUDICIALES DE LAS ACCIONES POPULARES EN LOS TIEMPOS DISPUESTOS POR LAS AUTORIDADES. </a:t>
            </a:r>
            <a:r>
              <a:rPr lang="es-VE" sz="2800" dirty="0" smtClean="0"/>
              <a:t/>
            </a:r>
            <a:br>
              <a:rPr lang="es-VE" sz="2800" dirty="0" smtClean="0"/>
            </a:br>
            <a:endParaRPr lang="es-VE" sz="2800" dirty="0"/>
          </a:p>
        </p:txBody>
      </p:sp>
      <p:sp>
        <p:nvSpPr>
          <p:cNvPr id="3" name="2 Marcador de contenido"/>
          <p:cNvSpPr>
            <a:spLocks noGrp="1"/>
          </p:cNvSpPr>
          <p:nvPr>
            <p:ph idx="1"/>
          </p:nvPr>
        </p:nvSpPr>
        <p:spPr>
          <a:xfrm>
            <a:off x="391886" y="1463040"/>
            <a:ext cx="10162903" cy="5394959"/>
          </a:xfrm>
        </p:spPr>
        <p:txBody>
          <a:bodyPr>
            <a:normAutofit fontScale="40000" lnSpcReduction="20000"/>
          </a:bodyPr>
          <a:lstStyle/>
          <a:p>
            <a:pPr lvl="2">
              <a:buNone/>
            </a:pPr>
            <a:r>
              <a:rPr lang="es-CO" sz="4200" dirty="0" smtClean="0">
                <a:latin typeface="Arial" pitchFamily="34" charset="0"/>
                <a:cs typeface="Arial" pitchFamily="34" charset="0"/>
              </a:rPr>
              <a:t>RESULTADOS ESPERADOS</a:t>
            </a:r>
          </a:p>
          <a:p>
            <a:pPr lvl="2">
              <a:buNone/>
            </a:pPr>
            <a:endParaRPr lang="es-CO" dirty="0" smtClean="0"/>
          </a:p>
          <a:p>
            <a:pPr lvl="2">
              <a:buNone/>
            </a:pPr>
            <a:r>
              <a:rPr lang="es-CO" sz="5000" dirty="0" smtClean="0"/>
              <a:t>Acciones </a:t>
            </a:r>
          </a:p>
          <a:p>
            <a:pPr lvl="2"/>
            <a:r>
              <a:rPr lang="es-ES" sz="2900" dirty="0" smtClean="0"/>
              <a:t>Cada dependencia que tenga a cargo el cumplimiento de una AP deberá presupuestar el valor de la contingencia.  </a:t>
            </a:r>
            <a:endParaRPr lang="es-VE" sz="2900" dirty="0" smtClean="0"/>
          </a:p>
          <a:p>
            <a:pPr lvl="2"/>
            <a:r>
              <a:rPr lang="es-ES" sz="2900" dirty="0" smtClean="0"/>
              <a:t>Alertar y responsabilizar a las dependencias sobre las consecuencias de diversa índole por desacato de fallos judiciales: disciplinarias, administrativas y penales.</a:t>
            </a:r>
            <a:endParaRPr lang="es-VE" sz="2900" dirty="0" smtClean="0"/>
          </a:p>
          <a:p>
            <a:pPr lvl="2"/>
            <a:r>
              <a:rPr lang="es-ES" sz="2900" dirty="0" smtClean="0"/>
              <a:t>Conformación de un comité permanente de seguimiento de acciones populares de carácter interdisciplinario presidido por la Subdirección General de Desarrollo Urbano en la cual, asistido técnicamente por la Dirección Técnica de Proyectos, se adelanten gestiones de planeación eficientes, que puedan lograr un cabal cumplimiento de las directrices dadas por el Juez Constitucional. Es de anotar que el Juez natural de las acciones populares, al impartir órdenes en las acciones populares se constituye en un acompañante y coadministrador, con amplios poderes sancionatorios. A tal punto, se debe instruir que esta orden judicial, en los plazos mencionados en la acción popular, deben ser gestionados en la forma y tiempos ordenados por el Juez, sin desconocer con ello los principios de planeación presupuestal y de gestión contractual, sin embargo, la prioridad con la cual se debe atender la orden judicial debe ser de tal importancia que no permite excusa en su cumplimiento. Para tal efecto, tanto los comités de conciliación, como instancia administrativa, como la Dirección Técnica de Gestión Judicial deben velar por la debida gestión judicial (Entiéndase cumplimiento de términos judiciales) para poner en conocimiento del Juez las gestiones adelantadas.</a:t>
            </a:r>
            <a:endParaRPr lang="es-VE" sz="2900" dirty="0" smtClean="0"/>
          </a:p>
          <a:p>
            <a:endParaRPr lang="es-VE" sz="2900" dirty="0" smtClean="0"/>
          </a:p>
          <a:p>
            <a:pPr lvl="2"/>
            <a:r>
              <a:rPr lang="es-ES" sz="2900" dirty="0" smtClean="0"/>
              <a:t>Se realizarán al menos dos reuniones mensuales con el fin de hacer diagnósticos, planear soluciones y hacer seguimiento al cumplimiento de las acciones populares. En la primera reunión participarán las diferentes dependencias involucradas en el cumplimiento de una decisión judicial, en dicha mesa de trabajo se define el cronograma y se establecerán los pendientes de cumplimiento para cada sentencia conformando el mencionado Comité. En la segunda reunión se presentarán los avances y soluciones dadas por las Áreas Técnicas ante Comité Directivo de la Entidad.</a:t>
            </a:r>
            <a:endParaRPr lang="es-VE" sz="2900" dirty="0" smtClean="0"/>
          </a:p>
          <a:p>
            <a:pPr lvl="2"/>
            <a:r>
              <a:rPr lang="es-ES" sz="2900" dirty="0" smtClean="0"/>
              <a:t>Presentarán un diagnóstico donde se verificará el estado de cada providencia y se analizará la problemática que esté presente.</a:t>
            </a:r>
          </a:p>
          <a:p>
            <a:pPr lvl="2"/>
            <a:endParaRPr lang="es-ES" sz="2900" dirty="0" smtClean="0"/>
          </a:p>
          <a:p>
            <a:pPr lvl="2">
              <a:buNone/>
            </a:pPr>
            <a:r>
              <a:rPr lang="es-ES" sz="5000" dirty="0" smtClean="0"/>
              <a:t>Resultado esperado </a:t>
            </a:r>
          </a:p>
          <a:p>
            <a:pPr lvl="2"/>
            <a:r>
              <a:rPr lang="es-ES" sz="2900" dirty="0" smtClean="0"/>
              <a:t>Se busca que existan  Cero incidentes de desacato</a:t>
            </a:r>
            <a:endParaRPr lang="es-VE" sz="2900" dirty="0" smtClean="0"/>
          </a:p>
          <a:p>
            <a:pPr>
              <a:buNone/>
            </a:pPr>
            <a:r>
              <a:rPr lang="es-VE" sz="2900" dirty="0" smtClean="0"/>
              <a:t>		</a:t>
            </a:r>
            <a:r>
              <a:rPr lang="es-ES" sz="2900" dirty="0" smtClean="0"/>
              <a:t> </a:t>
            </a:r>
            <a:endParaRPr lang="es-VE" sz="2900" dirty="0" smtClean="0"/>
          </a:p>
          <a:p>
            <a:pPr>
              <a:buNone/>
            </a:pPr>
            <a:r>
              <a:rPr lang="es-ES" sz="2900" dirty="0" smtClean="0"/>
              <a:t>		</a:t>
            </a:r>
            <a:endParaRPr lang="es-VE" sz="2900" dirty="0" smtClean="0"/>
          </a:p>
        </p:txBody>
      </p:sp>
    </p:spTree>
    <p:extLst>
      <p:ext uri="{BB962C8B-B14F-4D97-AF65-F5344CB8AC3E}">
        <p14:creationId xmlns:p14="http://schemas.microsoft.com/office/powerpoint/2010/main" val="16654362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457200"/>
            <a:ext cx="9897533" cy="875211"/>
          </a:xfrm>
        </p:spPr>
        <p:txBody>
          <a:bodyPr>
            <a:normAutofit/>
          </a:bodyPr>
          <a:lstStyle/>
          <a:p>
            <a:pPr algn="ctr"/>
            <a:r>
              <a:rPr lang="es-CO" sz="2800" dirty="0" smtClean="0"/>
              <a:t>ATENCIÓN DE PROCESOS MATERIA DE RESPONSABILIDAD EN ACCIDENTES DE TRÁNSITO</a:t>
            </a:r>
            <a:endParaRPr lang="es-VE" sz="2800" dirty="0"/>
          </a:p>
        </p:txBody>
      </p:sp>
      <p:sp>
        <p:nvSpPr>
          <p:cNvPr id="3" name="2 Marcador de contenido"/>
          <p:cNvSpPr>
            <a:spLocks noGrp="1"/>
          </p:cNvSpPr>
          <p:nvPr>
            <p:ph idx="1"/>
          </p:nvPr>
        </p:nvSpPr>
        <p:spPr>
          <a:xfrm>
            <a:off x="261257" y="1463041"/>
            <a:ext cx="9627326" cy="4794068"/>
          </a:xfrm>
        </p:spPr>
        <p:txBody>
          <a:bodyPr>
            <a:normAutofit lnSpcReduction="10000"/>
          </a:bodyPr>
          <a:lstStyle/>
          <a:p>
            <a:pPr lvl="2">
              <a:buNone/>
            </a:pPr>
            <a:r>
              <a:rPr lang="es-CO" dirty="0" smtClean="0">
                <a:latin typeface="Arial" pitchFamily="34" charset="0"/>
                <a:cs typeface="Arial" pitchFamily="34" charset="0"/>
              </a:rPr>
              <a:t>RESULTADOS ESPERADOS</a:t>
            </a:r>
          </a:p>
          <a:p>
            <a:pPr lvl="3"/>
            <a:endParaRPr lang="es-CO" sz="1700" dirty="0" smtClean="0"/>
          </a:p>
          <a:p>
            <a:pPr lvl="3"/>
            <a:endParaRPr lang="es-CO" sz="1700" dirty="0" smtClean="0"/>
          </a:p>
          <a:p>
            <a:pPr lvl="3"/>
            <a:r>
              <a:rPr lang="es-CO" sz="1700" dirty="0" smtClean="0"/>
              <a:t>Fortalecimiento del mecanismo del llamamiento en garantía y la formulación de litis consorcios necesarios y facultativos cuando existan Contratistas, Interventores, Consultores, Aseguradoras y otras entidades, implicadas dentro del ámbito de la responsabilidad. </a:t>
            </a:r>
            <a:endParaRPr lang="es-VE" sz="1700" dirty="0" smtClean="0"/>
          </a:p>
          <a:p>
            <a:pPr lvl="3"/>
            <a:r>
              <a:rPr lang="es-CO" sz="1700" dirty="0" smtClean="0"/>
              <a:t>Fortalecer el estudio de las fichas de conciliación verificando el cumplimiento de los elementos que constituyen la responsabilidad civil extracontractual, a través de los medios de prueba procedentes. </a:t>
            </a:r>
            <a:endParaRPr lang="es-VE" sz="1700" dirty="0" smtClean="0"/>
          </a:p>
          <a:p>
            <a:pPr lvl="3"/>
            <a:r>
              <a:rPr lang="es-CO" sz="1700" dirty="0" smtClean="0"/>
              <a:t>Robustecer la coordinación de las áreas técnicas y jurídicas de la entidad a fin de ejercer una defensa integral, a través de los medios de prueba y los antecedentes allegados en tiempo, debidamente verificados y estudiados por las áreas encargada</a:t>
            </a:r>
          </a:p>
          <a:p>
            <a:pPr lvl="3"/>
            <a:endParaRPr lang="es-CO" sz="1700" dirty="0" smtClean="0"/>
          </a:p>
          <a:p>
            <a:pPr lvl="3"/>
            <a:r>
              <a:rPr lang="es-CO" sz="1600" dirty="0" smtClean="0"/>
              <a:t>Se busca mantener incólume a la entidad, en los procesos instaurados en su contra y d</a:t>
            </a:r>
            <a:r>
              <a:rPr lang="en-US" sz="1600" dirty="0" smtClean="0"/>
              <a:t>isminuir las sentencias desfavorables. </a:t>
            </a:r>
            <a:endParaRPr lang="es-VE" sz="1600" dirty="0" smtClean="0"/>
          </a:p>
          <a:p>
            <a:pPr lvl="3"/>
            <a:endParaRPr lang="es-VE" sz="1700" dirty="0" smtClean="0"/>
          </a:p>
          <a:p>
            <a:pPr lvl="2"/>
            <a:endParaRPr lang="es-VE" sz="1700" dirty="0" smtClean="0"/>
          </a:p>
          <a:p>
            <a:pPr>
              <a:buNone/>
            </a:pPr>
            <a:r>
              <a:rPr lang="es-ES" sz="1700" dirty="0" smtClean="0"/>
              <a:t>		</a:t>
            </a:r>
            <a:endParaRPr lang="es-CO" dirty="0" smtClean="0"/>
          </a:p>
          <a:p>
            <a:endParaRPr lang="es-VE" sz="1700" dirty="0" smtClean="0"/>
          </a:p>
        </p:txBody>
      </p:sp>
    </p:spTree>
    <p:extLst>
      <p:ext uri="{BB962C8B-B14F-4D97-AF65-F5344CB8AC3E}">
        <p14:creationId xmlns:p14="http://schemas.microsoft.com/office/powerpoint/2010/main" val="6298391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235132"/>
            <a:ext cx="9897533" cy="1097280"/>
          </a:xfrm>
        </p:spPr>
        <p:txBody>
          <a:bodyPr>
            <a:normAutofit/>
          </a:bodyPr>
          <a:lstStyle/>
          <a:p>
            <a:pPr algn="ctr"/>
            <a:r>
              <a:rPr lang="es-CO" sz="2800" dirty="0" smtClean="0"/>
              <a:t>ASIGNACIÓN DE CONTRIBUCIÓN DE VALORIZACIÓN SIN COMPETENCIA TEMPORAL.  </a:t>
            </a:r>
            <a:endParaRPr lang="es-VE" sz="2800" dirty="0"/>
          </a:p>
        </p:txBody>
      </p:sp>
      <p:sp>
        <p:nvSpPr>
          <p:cNvPr id="3" name="2 Marcador de contenido"/>
          <p:cNvSpPr>
            <a:spLocks noGrp="1"/>
          </p:cNvSpPr>
          <p:nvPr>
            <p:ph idx="1"/>
          </p:nvPr>
        </p:nvSpPr>
        <p:spPr>
          <a:xfrm>
            <a:off x="261257" y="1345474"/>
            <a:ext cx="9627326" cy="4911635"/>
          </a:xfrm>
        </p:spPr>
        <p:txBody>
          <a:bodyPr>
            <a:normAutofit fontScale="40000" lnSpcReduction="20000"/>
          </a:bodyPr>
          <a:lstStyle/>
          <a:p>
            <a:pPr lvl="2">
              <a:buNone/>
            </a:pPr>
            <a:r>
              <a:rPr lang="es-CO" sz="3400" b="1" dirty="0" smtClean="0"/>
              <a:t>RESULTADOS ESPERADOS</a:t>
            </a:r>
          </a:p>
          <a:p>
            <a:pPr lvl="3"/>
            <a:endParaRPr lang="es-CO" sz="2500" dirty="0" smtClean="0"/>
          </a:p>
          <a:p>
            <a:r>
              <a:rPr lang="es-CO" dirty="0" smtClean="0"/>
              <a:t>1. Se debe establecer la obligación de verificar si el Acuerdo de valorización en relación con el cual se efectuará la incorporación de un </a:t>
            </a:r>
            <a:r>
              <a:rPr lang="es-CO" sz="2900" dirty="0" smtClean="0"/>
              <a:t>predio prevé un término dentro del cual debe realizarse la correspondiente asignación. </a:t>
            </a:r>
            <a:endParaRPr lang="es-VE" sz="2900" dirty="0" smtClean="0"/>
          </a:p>
          <a:p>
            <a:endParaRPr lang="es-VE" sz="2900" dirty="0" smtClean="0"/>
          </a:p>
          <a:p>
            <a:r>
              <a:rPr lang="es-CO" sz="2900" dirty="0" smtClean="0"/>
              <a:t>2. En caso de preverse en el Acuerdo de Valorización un término explícito, deberá verificarse la competencia temporal para realizar la asignación. Si ya transcurrió el plazo establecido por el Acuerdo, la entidad deberá abstenerse de realizar la incorporación y asignación adicional, y podrá expedir el Paz y Salvo correspondiente. </a:t>
            </a:r>
            <a:endParaRPr lang="es-VE" sz="2900" dirty="0" smtClean="0"/>
          </a:p>
          <a:p>
            <a:pPr>
              <a:buNone/>
            </a:pPr>
            <a:r>
              <a:rPr lang="es-CO" sz="2900" dirty="0" smtClean="0"/>
              <a:t> </a:t>
            </a:r>
            <a:endParaRPr lang="es-VE" sz="2900" dirty="0" smtClean="0"/>
          </a:p>
          <a:p>
            <a:r>
              <a:rPr lang="es-CO" sz="2900" dirty="0" smtClean="0"/>
              <a:t>3. En caso de no preverse en el Acuerdo de Valorización un término explícito, se deberá verificar si entre la fecha en que el Acuerdo quedó en firme (es decir desde el día siguiente a su publicación según lo dispone el numeral segundo del Artículo 87 del C.P.A.C.A.) y la fecha en que se realizará la asignación adicional a un predio determinado, han transcurrido más de cinco (5) años. </a:t>
            </a:r>
            <a:endParaRPr lang="es-VE" sz="2900" dirty="0" smtClean="0"/>
          </a:p>
          <a:p>
            <a:pPr>
              <a:buNone/>
            </a:pPr>
            <a:r>
              <a:rPr lang="es-CO" sz="2900" dirty="0" smtClean="0"/>
              <a:t> </a:t>
            </a:r>
            <a:endParaRPr lang="es-VE" sz="2900" dirty="0" smtClean="0"/>
          </a:p>
          <a:p>
            <a:r>
              <a:rPr lang="es-CO" sz="2900" dirty="0" smtClean="0"/>
              <a:t>De ser así la entidad deberá abstenerse de realizar la incorporación del inmueble y asignación de la contribución, por cuanto según lo previsto en el numeral tercero del artículo 91 del C.P.A.C.A., el acto no podrá ser ejecutado por carecer de obligatoriedad, es decir, haber perdido su fuerza ejecutoria.</a:t>
            </a:r>
            <a:endParaRPr lang="es-VE" sz="2900" dirty="0" smtClean="0"/>
          </a:p>
          <a:p>
            <a:pPr>
              <a:buNone/>
            </a:pPr>
            <a:r>
              <a:rPr lang="es-CO" sz="2900" dirty="0" smtClean="0"/>
              <a:t> </a:t>
            </a:r>
            <a:endParaRPr lang="es-VE" sz="2900" dirty="0" smtClean="0"/>
          </a:p>
          <a:p>
            <a:r>
              <a:rPr lang="es-CO" sz="2900" dirty="0" smtClean="0"/>
              <a:t>4. Si la entidad encuentra que aun ostenta la competencia temporal para realizar la asignación deberá obtener información catastral y registral actualizada para identificar debidamente el inmueble, su titularidad y atributos gravables. Las anteriores acciones son de competencia de la Subdirección Técnica de Operaciones y la Subdirección Técnica Jurídica y de Ejecuciones Fiscales. </a:t>
            </a:r>
            <a:endParaRPr lang="es-VE" sz="2900" dirty="0" smtClean="0"/>
          </a:p>
          <a:p>
            <a:pPr>
              <a:buNone/>
            </a:pPr>
            <a:r>
              <a:rPr lang="es-CO" sz="2900" dirty="0" smtClean="0"/>
              <a:t> </a:t>
            </a:r>
            <a:endParaRPr lang="es-VE" sz="2900" dirty="0" smtClean="0"/>
          </a:p>
          <a:p>
            <a:r>
              <a:rPr lang="es-CO" sz="2900" dirty="0" smtClean="0"/>
              <a:t>La Subdirección General Jurídica también deberá participar en la puesta en práctica del control respectivo, por cuanto el acto administrativo que adiciona la resolución de asignación inicial emana de esa dependencia. </a:t>
            </a:r>
            <a:endParaRPr lang="es-VE" sz="2900" dirty="0" smtClean="0"/>
          </a:p>
          <a:p>
            <a:pPr lvl="3"/>
            <a:endParaRPr lang="es-CO" sz="2500" dirty="0" smtClean="0"/>
          </a:p>
        </p:txBody>
      </p:sp>
    </p:spTree>
    <p:extLst>
      <p:ext uri="{BB962C8B-B14F-4D97-AF65-F5344CB8AC3E}">
        <p14:creationId xmlns:p14="http://schemas.microsoft.com/office/powerpoint/2010/main" val="122258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59682"/>
          </a:xfrm>
          <a:solidFill>
            <a:srgbClr val="879225"/>
          </a:solidFill>
        </p:spPr>
        <p:style>
          <a:lnRef idx="1">
            <a:schemeClr val="accent3"/>
          </a:lnRef>
          <a:fillRef idx="2">
            <a:schemeClr val="accent3"/>
          </a:fillRef>
          <a:effectRef idx="1">
            <a:schemeClr val="accent3"/>
          </a:effectRef>
          <a:fontRef idx="minor">
            <a:schemeClr val="dk1"/>
          </a:fontRef>
        </p:style>
        <p:txBody>
          <a:bodyPr>
            <a:normAutofit/>
          </a:bodyPr>
          <a:lstStyle/>
          <a:p>
            <a:r>
              <a:rPr lang="es-CO" sz="2400" b="1" dirty="0" smtClean="0">
                <a:solidFill>
                  <a:schemeClr val="bg1"/>
                </a:solidFill>
              </a:rPr>
              <a:t>ÉXITO PROCESAL CUANTITATIVO (DISTRIBUIDO POR ENTIDADES)</a:t>
            </a:r>
            <a:endParaRPr lang="es-CO" b="1" dirty="0">
              <a:solidFill>
                <a:schemeClr val="bg1"/>
              </a:solidFill>
              <a:latin typeface="Arial Black" panose="020B0604020202020204" pitchFamily="34" charset="0"/>
              <a:cs typeface="Arial Black" panose="020B0604020202020204" pitchFamily="34" charset="0"/>
            </a:endParaRPr>
          </a:p>
        </p:txBody>
      </p:sp>
      <p:sp>
        <p:nvSpPr>
          <p:cNvPr id="12" name="Rectángulo 11">
            <a:extLst>
              <a:ext uri="{FF2B5EF4-FFF2-40B4-BE49-F238E27FC236}">
                <a16:creationId xmlns:a16="http://schemas.microsoft.com/office/drawing/2014/main" id="{51222BAE-1720-DA4C-88D4-A2D09A9E912A}"/>
              </a:ext>
            </a:extLst>
          </p:cNvPr>
          <p:cNvSpPr/>
          <p:nvPr/>
        </p:nvSpPr>
        <p:spPr>
          <a:xfrm>
            <a:off x="0" y="6001451"/>
            <a:ext cx="12192000" cy="888326"/>
          </a:xfrm>
          <a:prstGeom prst="rect">
            <a:avLst/>
          </a:prstGeom>
          <a:solidFill>
            <a:srgbClr val="4C53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4" name="Imagen 3">
            <a:extLst>
              <a:ext uri="{FF2B5EF4-FFF2-40B4-BE49-F238E27FC236}">
                <a16:creationId xmlns:a16="http://schemas.microsoft.com/office/drawing/2014/main" id="{BF439604-487F-F549-BE03-87685C200C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346" y="6104999"/>
            <a:ext cx="3186213" cy="693499"/>
          </a:xfrm>
          <a:prstGeom prst="rect">
            <a:avLst/>
          </a:prstGeom>
        </p:spPr>
      </p:pic>
      <p:sp>
        <p:nvSpPr>
          <p:cNvPr id="14" name="Rectángulo 13"/>
          <p:cNvSpPr/>
          <p:nvPr/>
        </p:nvSpPr>
        <p:spPr>
          <a:xfrm>
            <a:off x="458980" y="2273654"/>
            <a:ext cx="3652645" cy="1200329"/>
          </a:xfrm>
          <a:prstGeom prst="rect">
            <a:avLst/>
          </a:prstGeom>
        </p:spPr>
        <p:txBody>
          <a:bodyPr wrap="square">
            <a:spAutoFit/>
          </a:bodyPr>
          <a:lstStyle/>
          <a:p>
            <a:r>
              <a:rPr lang="es-ES_tradnl" dirty="0"/>
              <a:t> </a:t>
            </a:r>
          </a:p>
          <a:p>
            <a:endParaRPr lang="es-ES_tradnl" dirty="0"/>
          </a:p>
          <a:p>
            <a:r>
              <a:rPr lang="es-ES_tradnl" dirty="0"/>
              <a:t> </a:t>
            </a:r>
            <a:endParaRPr lang="es-CO" dirty="0"/>
          </a:p>
          <a:p>
            <a:pPr lvl="0"/>
            <a:r>
              <a:rPr lang="es-ES_tradnl" dirty="0"/>
              <a:t> </a:t>
            </a:r>
            <a:endParaRPr lang="es-CO" dirty="0"/>
          </a:p>
        </p:txBody>
      </p:sp>
      <p:graphicFrame>
        <p:nvGraphicFramePr>
          <p:cNvPr id="6" name="Tabla 5"/>
          <p:cNvGraphicFramePr>
            <a:graphicFrameLocks noGrp="1"/>
          </p:cNvGraphicFramePr>
          <p:nvPr>
            <p:extLst/>
          </p:nvPr>
        </p:nvGraphicFramePr>
        <p:xfrm>
          <a:off x="1339475" y="1507817"/>
          <a:ext cx="8328961" cy="2605213"/>
        </p:xfrm>
        <a:graphic>
          <a:graphicData uri="http://schemas.openxmlformats.org/drawingml/2006/table">
            <a:tbl>
              <a:tblPr/>
              <a:tblGrid>
                <a:gridCol w="5267504">
                  <a:extLst>
                    <a:ext uri="{9D8B030D-6E8A-4147-A177-3AD203B41FA5}">
                      <a16:colId xmlns:a16="http://schemas.microsoft.com/office/drawing/2014/main" val="3464150145"/>
                    </a:ext>
                  </a:extLst>
                </a:gridCol>
                <a:gridCol w="1642552">
                  <a:extLst>
                    <a:ext uri="{9D8B030D-6E8A-4147-A177-3AD203B41FA5}">
                      <a16:colId xmlns:a16="http://schemas.microsoft.com/office/drawing/2014/main" val="3463220086"/>
                    </a:ext>
                  </a:extLst>
                </a:gridCol>
                <a:gridCol w="1418905">
                  <a:extLst>
                    <a:ext uri="{9D8B030D-6E8A-4147-A177-3AD203B41FA5}">
                      <a16:colId xmlns:a16="http://schemas.microsoft.com/office/drawing/2014/main" val="1589552111"/>
                    </a:ext>
                  </a:extLst>
                </a:gridCol>
              </a:tblGrid>
              <a:tr h="841183">
                <a:tc>
                  <a:txBody>
                    <a:bodyPr/>
                    <a:lstStyle/>
                    <a:p>
                      <a:pPr algn="ctr" fontAlgn="ctr"/>
                      <a:r>
                        <a:rPr lang="es-CO" sz="1600" b="0" i="0" u="none" strike="noStrike" dirty="0">
                          <a:solidFill>
                            <a:srgbClr val="FFFFFF"/>
                          </a:solidFill>
                          <a:effectLst/>
                          <a:latin typeface="+mn-lt"/>
                        </a:rPr>
                        <a:t>POR ENTIDAD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5623"/>
                    </a:solidFill>
                  </a:tcPr>
                </a:tc>
                <a:tc>
                  <a:txBody>
                    <a:bodyPr/>
                    <a:lstStyle/>
                    <a:p>
                      <a:pPr algn="ctr" fontAlgn="ctr"/>
                      <a:r>
                        <a:rPr lang="es-CO" sz="1600" b="0" i="0" u="none" strike="noStrike" dirty="0" smtClean="0">
                          <a:solidFill>
                            <a:srgbClr val="FFFFFF"/>
                          </a:solidFill>
                          <a:effectLst/>
                          <a:latin typeface="+mn-lt"/>
                        </a:rPr>
                        <a:t>EXITO PROCESAL CUANTITATIVO</a:t>
                      </a:r>
                      <a:endParaRPr lang="es-CO" sz="1600" b="0" i="0" u="none" strike="noStrike" dirty="0">
                        <a:solidFill>
                          <a:srgbClr val="FFFFFF"/>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5623"/>
                    </a:solidFill>
                  </a:tcPr>
                </a:tc>
                <a:tc>
                  <a:txBody>
                    <a:bodyPr/>
                    <a:lstStyle/>
                    <a:p>
                      <a:pPr algn="ctr" fontAlgn="ctr"/>
                      <a:r>
                        <a:rPr lang="es-CO" sz="1600" b="0" i="0" u="none" strike="noStrike" dirty="0" smtClean="0">
                          <a:solidFill>
                            <a:srgbClr val="FFFFFF"/>
                          </a:solidFill>
                          <a:effectLst/>
                          <a:latin typeface="+mn-lt"/>
                        </a:rPr>
                        <a:t>EXITO PROCESAL CUALITATIVO</a:t>
                      </a:r>
                      <a:endParaRPr lang="es-CO" sz="1600" b="0" i="0" u="none" strike="noStrike" dirty="0">
                        <a:solidFill>
                          <a:srgbClr val="FFFFFF"/>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75623"/>
                    </a:solidFill>
                  </a:tcPr>
                </a:tc>
                <a:extLst>
                  <a:ext uri="{0D108BD9-81ED-4DB2-BD59-A6C34878D82A}">
                    <a16:rowId xmlns:a16="http://schemas.microsoft.com/office/drawing/2014/main" val="729848721"/>
                  </a:ext>
                </a:extLst>
              </a:tr>
              <a:tr h="231325">
                <a:tc>
                  <a:txBody>
                    <a:bodyPr/>
                    <a:lstStyle/>
                    <a:p>
                      <a:pPr algn="l" fontAlgn="b"/>
                      <a:r>
                        <a:rPr lang="es-CO" sz="1600" b="1" i="0" u="none" strike="noStrike" dirty="0">
                          <a:solidFill>
                            <a:srgbClr val="000000"/>
                          </a:solidFill>
                          <a:effectLst/>
                          <a:latin typeface="+mn-lt"/>
                        </a:rPr>
                        <a:t>EMPRESA METRO DE BOGOTÁ 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1600" b="0" i="0" u="none" strike="noStrike">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4595207"/>
                  </a:ext>
                </a:extLst>
              </a:tr>
              <a:tr h="313340">
                <a:tc>
                  <a:txBody>
                    <a:bodyPr/>
                    <a:lstStyle/>
                    <a:p>
                      <a:pPr algn="l" fontAlgn="b"/>
                      <a:r>
                        <a:rPr lang="es-CO" sz="1600" b="1" i="0" u="none" strike="noStrike" dirty="0">
                          <a:solidFill>
                            <a:srgbClr val="000000"/>
                          </a:solidFill>
                          <a:effectLst/>
                          <a:latin typeface="+mn-lt"/>
                        </a:rPr>
                        <a:t>UNIDAD ADMINISTRATIVA ESPECIAL DE REHABILITACIÓN Y MANTENIMIENTO VIAL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97,14%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6741306"/>
                  </a:ext>
                </a:extLst>
              </a:tr>
              <a:tr h="231325">
                <a:tc>
                  <a:txBody>
                    <a:bodyPr/>
                    <a:lstStyle/>
                    <a:p>
                      <a:pPr algn="l" fontAlgn="b"/>
                      <a:r>
                        <a:rPr lang="es-CO" sz="1600" b="1" i="0" u="none" strike="noStrike" dirty="0">
                          <a:solidFill>
                            <a:srgbClr val="000000"/>
                          </a:solidFill>
                          <a:effectLst/>
                          <a:latin typeface="+mn-lt"/>
                        </a:rPr>
                        <a:t>TRANSMILENIO 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96,40%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023251"/>
                  </a:ext>
                </a:extLst>
              </a:tr>
              <a:tr h="231325">
                <a:tc>
                  <a:txBody>
                    <a:bodyPr/>
                    <a:lstStyle/>
                    <a:p>
                      <a:pPr algn="l" fontAlgn="b"/>
                      <a:r>
                        <a:rPr lang="es-CO" sz="1600" b="1" i="0" u="none" strike="noStrike">
                          <a:solidFill>
                            <a:srgbClr val="000000"/>
                          </a:solidFill>
                          <a:effectLst/>
                          <a:latin typeface="+mn-lt"/>
                        </a:rPr>
                        <a:t>SECRETARÍA DISTRITAL DE MOVILIDAD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89,08%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smtClean="0">
                          <a:solidFill>
                            <a:srgbClr val="000000"/>
                          </a:solidFill>
                          <a:effectLst/>
                          <a:latin typeface="+mn-lt"/>
                        </a:rPr>
                        <a:t>82%</a:t>
                      </a:r>
                      <a:endParaRPr lang="es-CO" sz="1600" b="0" i="0" u="none" strike="noStrike" dirty="0">
                        <a:solidFill>
                          <a:srgbClr val="000000"/>
                        </a:solidFill>
                        <a:effectLst/>
                        <a:latin typeface="+mn-lt"/>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2958559"/>
                  </a:ext>
                </a:extLst>
              </a:tr>
              <a:tr h="231325">
                <a:tc>
                  <a:txBody>
                    <a:bodyPr/>
                    <a:lstStyle/>
                    <a:p>
                      <a:pPr algn="l" fontAlgn="b"/>
                      <a:r>
                        <a:rPr lang="es-CO" sz="1600" b="1" i="0" u="none" strike="noStrike">
                          <a:solidFill>
                            <a:srgbClr val="000000"/>
                          </a:solidFill>
                          <a:effectLst/>
                          <a:latin typeface="+mn-lt"/>
                        </a:rPr>
                        <a:t>INSTITUTO DE DESARROLLO URBANO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mn-lt"/>
                        </a:rPr>
                        <a:t>88,34%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dirty="0">
                          <a:solidFill>
                            <a:srgbClr val="000000"/>
                          </a:solidFill>
                          <a:effectLst/>
                          <a:latin typeface="+mn-lt"/>
                        </a:rPr>
                        <a:t>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6846681"/>
                  </a:ext>
                </a:extLst>
              </a:tr>
              <a:tr h="231325">
                <a:tc>
                  <a:txBody>
                    <a:bodyPr/>
                    <a:lstStyle/>
                    <a:p>
                      <a:pPr algn="l" fontAlgn="b"/>
                      <a:r>
                        <a:rPr lang="es-CO" sz="1600" b="1" i="0" u="none" strike="noStrike">
                          <a:solidFill>
                            <a:srgbClr val="000000"/>
                          </a:solidFill>
                          <a:effectLst/>
                          <a:latin typeface="+mn-lt"/>
                        </a:rPr>
                        <a:t>TERMINAL DE TRANSPORTE 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CO" sz="1600" b="0" i="0" u="none" strike="noStrike">
                          <a:solidFill>
                            <a:srgbClr val="000000"/>
                          </a:solidFill>
                          <a:effectLst/>
                          <a:latin typeface="+mn-lt"/>
                        </a:rPr>
                        <a:t>85,71%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CO" sz="1600" b="0" i="0" u="none" strike="noStrike" dirty="0">
                          <a:solidFill>
                            <a:srgbClr val="000000"/>
                          </a:solidFill>
                          <a:effectLst/>
                          <a:latin typeface="+mn-lt"/>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0576606"/>
                  </a:ext>
                </a:extLst>
              </a:tr>
            </a:tbl>
          </a:graphicData>
        </a:graphic>
      </p:graphicFrame>
    </p:spTree>
    <p:extLst>
      <p:ext uri="{BB962C8B-B14F-4D97-AF65-F5344CB8AC3E}">
        <p14:creationId xmlns:p14="http://schemas.microsoft.com/office/powerpoint/2010/main" val="40542101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235132"/>
            <a:ext cx="9897533" cy="1097280"/>
          </a:xfrm>
        </p:spPr>
        <p:txBody>
          <a:bodyPr>
            <a:normAutofit/>
          </a:bodyPr>
          <a:lstStyle/>
          <a:p>
            <a:pPr algn="ctr"/>
            <a:r>
              <a:rPr lang="es-CO" sz="2800" dirty="0" smtClean="0"/>
              <a:t>OBJECIÓN A DICTÁMENES PERICIALES CONTABLES-FINANCIEROS. </a:t>
            </a:r>
            <a:endParaRPr lang="es-VE" sz="2800" dirty="0"/>
          </a:p>
        </p:txBody>
      </p:sp>
      <p:sp>
        <p:nvSpPr>
          <p:cNvPr id="3" name="2 Marcador de contenido"/>
          <p:cNvSpPr>
            <a:spLocks noGrp="1"/>
          </p:cNvSpPr>
          <p:nvPr>
            <p:ph idx="1"/>
          </p:nvPr>
        </p:nvSpPr>
        <p:spPr>
          <a:xfrm>
            <a:off x="261257" y="1345474"/>
            <a:ext cx="9627326" cy="4911635"/>
          </a:xfrm>
        </p:spPr>
        <p:txBody>
          <a:bodyPr>
            <a:normAutofit fontScale="62500" lnSpcReduction="20000"/>
          </a:bodyPr>
          <a:lstStyle/>
          <a:p>
            <a:pPr lvl="2">
              <a:buNone/>
            </a:pPr>
            <a:r>
              <a:rPr lang="es-CO" sz="3600" dirty="0" smtClean="0">
                <a:latin typeface="Arial" pitchFamily="34" charset="0"/>
                <a:cs typeface="Arial" pitchFamily="34" charset="0"/>
              </a:rPr>
              <a:t>RESULTADOS ESPERADOS</a:t>
            </a:r>
          </a:p>
          <a:p>
            <a:pPr lvl="3"/>
            <a:endParaRPr lang="es-CO" sz="2500" dirty="0" smtClean="0"/>
          </a:p>
          <a:p>
            <a:pPr lvl="3"/>
            <a:endParaRPr lang="es-CO" sz="2500" dirty="0" smtClean="0"/>
          </a:p>
          <a:p>
            <a:pPr lvl="1"/>
            <a:r>
              <a:rPr lang="es-CO" sz="2500" dirty="0" smtClean="0"/>
              <a:t>Retroalimentación con los funcionarios y contratistas de la Dirección Técnica de Gestión Judicial y el área técnica del caso, acerca de los lineamientos para una adecuada defensa judicial en el Instituto, respecto de los mecanismos para la aclaración u objeción del dictamen pericial financiero y contable. </a:t>
            </a:r>
            <a:endParaRPr lang="es-VE" sz="2500" dirty="0" smtClean="0"/>
          </a:p>
          <a:p>
            <a:pPr lvl="1"/>
            <a:r>
              <a:rPr lang="es-CO" sz="2500" dirty="0" smtClean="0"/>
              <a:t>Realizar mesas de trabajo sobre los procesos concretos con los funcionarios y contratistas de la Dirección Técnica de Gestión Judicial, el o los funcionarios que ejerzan como supervisores del contrato, los contratistas de apoyo a la supervisión y el abogado del área técnica, con el fin de recibir orientación sobre los temas técnicos del Dictamen Pericial contable/ financiero.</a:t>
            </a:r>
            <a:endParaRPr lang="es-VE" sz="2500" dirty="0" smtClean="0"/>
          </a:p>
          <a:p>
            <a:pPr lvl="1"/>
            <a:r>
              <a:rPr lang="es-CO" sz="2500" dirty="0" smtClean="0"/>
              <a:t>El Instituto, a través de la Subdirección General de Gestión Corporativa, deberá incluir en los manuales de funciones de los servidores de planta que cuenten con la idoneidad necesaria en la respectiva materia, una función para el apoyo en el estudio, análisis y emisión de conceptos en dictámenes periciales contables/financieros; esta función también deberá incluirse para quienes tengan asignadas funciones de supervisión a contratos.</a:t>
            </a:r>
            <a:endParaRPr lang="es-VE" sz="2500" dirty="0" smtClean="0"/>
          </a:p>
          <a:p>
            <a:pPr lvl="1"/>
            <a:r>
              <a:rPr lang="es-CO" sz="2500" dirty="0" smtClean="0"/>
              <a:t>Corresponde a los Directores y Subdirectores Técnicos solicitar la inclusión en los contratos de Prestación de Servicios de los contratistas de apoyo a la supervisión de los contratos estatales y de los contadores públicos especializados de la DTAF, la STTR y la STPC, que cumplan con la idoneidad, las obligaciones relacionadas con estudiar, emitir concepto y brindar el apoyo necesario al apoderado de la entidad en relación con el dictamen pericial financiero o contable.</a:t>
            </a:r>
            <a:endParaRPr lang="es-VE" sz="2500" dirty="0" smtClean="0"/>
          </a:p>
          <a:p>
            <a:pPr lvl="1">
              <a:buNone/>
            </a:pPr>
            <a:r>
              <a:rPr lang="es-CO" sz="2500" dirty="0" smtClean="0"/>
              <a:t>.</a:t>
            </a:r>
            <a:endParaRPr lang="es-VE" sz="2500" dirty="0" smtClean="0"/>
          </a:p>
          <a:p>
            <a:pPr lvl="2"/>
            <a:endParaRPr lang="es-VE" sz="1700" dirty="0" smtClean="0"/>
          </a:p>
          <a:p>
            <a:pPr>
              <a:buNone/>
            </a:pPr>
            <a:r>
              <a:rPr lang="es-ES" sz="1700" dirty="0" smtClean="0"/>
              <a:t>		</a:t>
            </a:r>
            <a:endParaRPr lang="es-CO" dirty="0" smtClean="0"/>
          </a:p>
          <a:p>
            <a:endParaRPr lang="es-VE" sz="1700" dirty="0" smtClean="0"/>
          </a:p>
        </p:txBody>
      </p:sp>
    </p:spTree>
    <p:extLst>
      <p:ext uri="{BB962C8B-B14F-4D97-AF65-F5344CB8AC3E}">
        <p14:creationId xmlns:p14="http://schemas.microsoft.com/office/powerpoint/2010/main" val="6825272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38200" y="195944"/>
            <a:ext cx="9897533" cy="666205"/>
          </a:xfrm>
        </p:spPr>
        <p:txBody>
          <a:bodyPr>
            <a:normAutofit/>
          </a:bodyPr>
          <a:lstStyle/>
          <a:p>
            <a:r>
              <a:rPr lang="es-VE" sz="2800" dirty="0" smtClean="0"/>
              <a:t>ANÁLISIS POLÍTICAS DE PREVENCIÓN DEL DAÑO ANTIJURÍDICO</a:t>
            </a:r>
            <a:endParaRPr lang="es-VE" sz="2800" dirty="0"/>
          </a:p>
        </p:txBody>
      </p:sp>
      <p:sp>
        <p:nvSpPr>
          <p:cNvPr id="3" name="2 Marcador de contenido"/>
          <p:cNvSpPr>
            <a:spLocks noGrp="1"/>
          </p:cNvSpPr>
          <p:nvPr>
            <p:ph idx="1"/>
          </p:nvPr>
        </p:nvSpPr>
        <p:spPr>
          <a:xfrm>
            <a:off x="483326" y="731521"/>
            <a:ext cx="9927772" cy="5669280"/>
          </a:xfrm>
        </p:spPr>
        <p:txBody>
          <a:bodyPr>
            <a:noAutofit/>
          </a:bodyPr>
          <a:lstStyle/>
          <a:p>
            <a:r>
              <a:rPr lang="es-VE" sz="1600" dirty="0" smtClean="0"/>
              <a:t>Las políticas de prevención son una herramienta fundamental para el IDU en la medida que focaliza la atención de la administración en los temas generadores de sentencias desfavorables y de otro lado ayuda al ajuste de procedimientos de la administración para afrontar lo retos que la entidad.</a:t>
            </a:r>
          </a:p>
          <a:p>
            <a:r>
              <a:rPr lang="es-VE" sz="1600" dirty="0" smtClean="0"/>
              <a:t>Es así como en temas de expropiación administrativa se ha obtenido un éxito procesal cercano al 100%, pues los procedimientos ajustados han permitido tener argumentos fuertes en sede judicial ante las demandas impetradas. De igual manera la política de accidentes de tránsito, la cual no se encamina en principio a solucionar temas técnicos ni de infraestructura, sino que se pensó para el fortalecimiento de los argumentos jurídicos exceptivos, ha permitido tener un éxito procesal a favor cercano al 80%, no obstante de ser conscientes de las dificultades del IDU para el mantenimiento de las vías de la ciudad. </a:t>
            </a:r>
          </a:p>
          <a:p>
            <a:r>
              <a:rPr lang="es-VE" sz="1600" dirty="0" smtClean="0"/>
              <a:t>Claramente el tema mas complicado es el contractual. La SGJ ha adelantado políticas tanto en temas precontractuales, sancionatorios y de liquidación de contratos, pues la dinámica misma de la contratación a veces pareciera entrever que las medidas no son suficientes para que las obras tengan un curso más expedito. No obstante en temas contractuales el éxito procesal mantiene un porcentaje superior al 70 %, muy a pesar de las estrategias de jurídicas existentes que son favorecidas por el extremo garantismo procesal de las leyes colombianas. </a:t>
            </a:r>
          </a:p>
          <a:p>
            <a:r>
              <a:rPr lang="es-VE" sz="1600" dirty="0" smtClean="0"/>
              <a:t>De otro lado el tema de pago de prestaciones por parte de los contratistas a sus funcionarios, en virtud de la solidaridad, es un tema neurálgico para el IDU y que ha generado análisis constantes y que esperamos con nuevas modificaciones lograr el objetivo de impedir la vulneración de derechos laborales y las consecuentes demandas contra la entidad. </a:t>
            </a:r>
          </a:p>
          <a:p>
            <a:r>
              <a:rPr lang="es-VE" sz="1600" dirty="0" smtClean="0"/>
              <a:t>Todavía existen temas por estudiar por parte de la SGJ y que próximamente se analizarán en el comité de defensa para establecer si se convertirán en políticas. Dichos temas versan sobre pago de compensaciones silviculturales y sobre la suspensión de contratos, demandas que serán recurrentes en el futuro debido a la emergencia sanitaria. </a:t>
            </a:r>
          </a:p>
          <a:p>
            <a:r>
              <a:rPr lang="es-VE" sz="1600" dirty="0" smtClean="0"/>
              <a:t>En consecuencia, para el IDU, las políticas de prevención del daño antijurídico han sido de apoyo fundamental paa el logro de los fines misionales.   </a:t>
            </a:r>
            <a:endParaRPr lang="es-VE" sz="1600" dirty="0"/>
          </a:p>
        </p:txBody>
      </p:sp>
    </p:spTree>
    <p:extLst>
      <p:ext uri="{BB962C8B-B14F-4D97-AF65-F5344CB8AC3E}">
        <p14:creationId xmlns:p14="http://schemas.microsoft.com/office/powerpoint/2010/main" val="9825742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3"/>
          <p:cNvSpPr txBox="1"/>
          <p:nvPr/>
        </p:nvSpPr>
        <p:spPr>
          <a:xfrm>
            <a:off x="2009665" y="2510631"/>
            <a:ext cx="6185138" cy="2677656"/>
          </a:xfrm>
          <a:prstGeom prst="rect">
            <a:avLst/>
          </a:prstGeom>
          <a:noFill/>
          <a:ln cap="flat">
            <a:noFill/>
          </a:ln>
        </p:spPr>
        <p:txBody>
          <a:bodyPr vert="horz" wrap="square" lIns="91440" tIns="45720" rIns="91440" bIns="45720" anchor="t" anchorCtr="0" compatLnSpc="1">
            <a:spAutoFit/>
          </a:bodyPr>
          <a:lstStyle/>
          <a:p>
            <a:pPr algn="ctr">
              <a:defRPr sz="1800" b="0" i="0" u="none" strike="noStrike" kern="0" cap="none" spc="0" baseline="0">
                <a:solidFill>
                  <a:srgbClr val="000000"/>
                </a:solidFill>
                <a:uFillTx/>
              </a:defRPr>
            </a:pPr>
            <a:r>
              <a:rPr lang="es-ES" sz="6600" kern="0" dirty="0">
                <a:solidFill>
                  <a:srgbClr val="1D619F"/>
                </a:solidFill>
                <a:latin typeface="Calibri"/>
              </a:rPr>
              <a:t>BIENVENIDOS</a:t>
            </a:r>
          </a:p>
          <a:p>
            <a:pPr algn="ctr">
              <a:defRPr sz="1800" b="0" i="0" u="none" strike="noStrike" kern="0" cap="none" spc="0" baseline="0">
                <a:solidFill>
                  <a:srgbClr val="000000"/>
                </a:solidFill>
                <a:uFillTx/>
              </a:defRPr>
            </a:pPr>
            <a:endParaRPr lang="es-ES" sz="6600" dirty="0">
              <a:solidFill>
                <a:srgbClr val="1D619F"/>
              </a:solidFill>
              <a:latin typeface="Calibri"/>
            </a:endParaRPr>
          </a:p>
          <a:p>
            <a:pPr algn="ctr">
              <a:defRPr sz="1800" b="0" i="0" u="none" strike="noStrike" kern="0" cap="none" spc="0" baseline="0">
                <a:solidFill>
                  <a:srgbClr val="000000"/>
                </a:solidFill>
                <a:uFillTx/>
              </a:defRPr>
            </a:pPr>
            <a:r>
              <a:rPr lang="es-ES" kern="0" dirty="0">
                <a:solidFill>
                  <a:srgbClr val="000000"/>
                </a:solidFill>
                <a:latin typeface="Calibri" panose="020F0502020204030204"/>
              </a:rPr>
              <a:t>“UNA POLÍTICA DE DAÑO ANTIJURÍDICO CONCEBIDA COMO TRABAJO EN EQUIPO”</a:t>
            </a:r>
            <a:endParaRPr lang="es-ES" dirty="0">
              <a:solidFill>
                <a:srgbClr val="7EB422"/>
              </a:solidFill>
              <a:latin typeface="Calibri"/>
            </a:endParaRPr>
          </a:p>
        </p:txBody>
      </p:sp>
    </p:spTree>
    <p:extLst>
      <p:ext uri="{BB962C8B-B14F-4D97-AF65-F5344CB8AC3E}">
        <p14:creationId xmlns:p14="http://schemas.microsoft.com/office/powerpoint/2010/main" val="31443111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3"/>
          <p:cNvSpPr txBox="1"/>
          <p:nvPr/>
        </p:nvSpPr>
        <p:spPr>
          <a:xfrm>
            <a:off x="1973089" y="608679"/>
            <a:ext cx="6664942" cy="1077218"/>
          </a:xfrm>
          <a:prstGeom prst="rect">
            <a:avLst/>
          </a:prstGeom>
          <a:noFill/>
          <a:ln cap="flat">
            <a:noFill/>
          </a:ln>
        </p:spPr>
        <p:txBody>
          <a:bodyPr vert="horz" wrap="square" lIns="91440" tIns="45720" rIns="91440" bIns="45720" anchor="t" anchorCtr="0" compatLnSpc="1">
            <a:spAutoFit/>
          </a:bodyPr>
          <a:lstStyle/>
          <a:p>
            <a:pPr algn="ctr">
              <a:defRPr sz="1800" b="0" i="0" u="none" strike="noStrike" kern="0" cap="none" spc="0" baseline="0">
                <a:solidFill>
                  <a:srgbClr val="000000"/>
                </a:solidFill>
                <a:uFillTx/>
              </a:defRPr>
            </a:pPr>
            <a:r>
              <a:rPr lang="es-ES" sz="3200" kern="0" dirty="0">
                <a:solidFill>
                  <a:srgbClr val="1D619F"/>
                </a:solidFill>
                <a:latin typeface="Calibri"/>
              </a:rPr>
              <a:t>DECRETO 1069 DE 2015 y DECRETO DISTRITAL 430 DE 2018.</a:t>
            </a:r>
            <a:endParaRPr lang="es-ES" sz="3200" dirty="0">
              <a:solidFill>
                <a:srgbClr val="1D619F"/>
              </a:solidFill>
              <a:latin typeface="Calibri"/>
            </a:endParaRPr>
          </a:p>
        </p:txBody>
      </p:sp>
      <p:sp>
        <p:nvSpPr>
          <p:cNvPr id="3" name="CuadroTexto 3"/>
          <p:cNvSpPr txBox="1"/>
          <p:nvPr/>
        </p:nvSpPr>
        <p:spPr>
          <a:xfrm>
            <a:off x="2133601" y="2123539"/>
            <a:ext cx="7980217" cy="3693319"/>
          </a:xfrm>
          <a:prstGeom prst="rect">
            <a:avLst/>
          </a:prstGeom>
          <a:noFill/>
          <a:ln cap="flat">
            <a:noFill/>
          </a:ln>
        </p:spPr>
        <p:txBody>
          <a:bodyPr vert="horz" wrap="square" lIns="91440" tIns="45720" rIns="91440" bIns="45720" anchor="t" anchorCtr="0" compatLnSpc="1">
            <a:spAutoFit/>
          </a:bodyPr>
          <a:lstStyle/>
          <a:p>
            <a:pPr marL="342900" indent="-342900" algn="just">
              <a:buFontTx/>
              <a:buAutoNum type="arabicPeriod"/>
              <a:defRPr sz="1800" b="0" i="0" u="none" strike="noStrike" kern="0" cap="none" spc="0" baseline="0">
                <a:solidFill>
                  <a:srgbClr val="000000"/>
                </a:solidFill>
                <a:uFillTx/>
              </a:defRPr>
            </a:pPr>
            <a:r>
              <a:rPr lang="es-ES" kern="0" dirty="0">
                <a:solidFill>
                  <a:srgbClr val="000000"/>
                </a:solidFill>
                <a:latin typeface="Calibri" panose="020F0502020204030204"/>
              </a:rPr>
              <a:t>El artículo 2.2.4.3.1.2.5 del Decreto Único Reglamentario 1069 de 2015 ordena  que los Comités de Conciliación y Defensa Judicial </a:t>
            </a:r>
            <a:r>
              <a:rPr lang="es-ES" i="1" kern="0" dirty="0">
                <a:solidFill>
                  <a:srgbClr val="000000"/>
                </a:solidFill>
                <a:latin typeface="Calibri" panose="020F0502020204030204"/>
              </a:rPr>
              <a:t>formularan y ejecutaran </a:t>
            </a:r>
            <a:r>
              <a:rPr lang="es-ES" kern="0" dirty="0">
                <a:solidFill>
                  <a:srgbClr val="000000"/>
                </a:solidFill>
                <a:latin typeface="Calibri" panose="020F0502020204030204"/>
              </a:rPr>
              <a:t>las políticas de daños antijurídicos.</a:t>
            </a:r>
          </a:p>
          <a:p>
            <a:pPr marL="342900" indent="-342900" algn="just">
              <a:buFontTx/>
              <a:buAutoNum type="arabicPeriod"/>
              <a:defRPr sz="1800" b="0" i="0" u="none" strike="noStrike" kern="0" cap="none" spc="0" baseline="0">
                <a:solidFill>
                  <a:srgbClr val="000000"/>
                </a:solidFill>
                <a:uFillTx/>
              </a:defRPr>
            </a:pPr>
            <a:r>
              <a:rPr lang="es-ES" kern="0" dirty="0">
                <a:solidFill>
                  <a:srgbClr val="000000"/>
                </a:solidFill>
                <a:latin typeface="Calibri" panose="020F0502020204030204"/>
              </a:rPr>
              <a:t> El articulo 39 del Decreto Distrital 430 de 2018, señala que las entidades distritales desarrollaran la prevención de conductas que puedan generar </a:t>
            </a:r>
            <a:r>
              <a:rPr lang="es-ES" i="1" kern="0" dirty="0">
                <a:solidFill>
                  <a:srgbClr val="000000"/>
                </a:solidFill>
                <a:latin typeface="Calibri" panose="020F0502020204030204"/>
              </a:rPr>
              <a:t>lesión o daños </a:t>
            </a:r>
            <a:r>
              <a:rPr lang="es-ES" kern="0" dirty="0">
                <a:solidFill>
                  <a:srgbClr val="000000"/>
                </a:solidFill>
                <a:latin typeface="Calibri" panose="020F0502020204030204"/>
              </a:rPr>
              <a:t>en cumplimiento de </a:t>
            </a:r>
            <a:r>
              <a:rPr lang="es-ES" i="1" kern="0" dirty="0">
                <a:solidFill>
                  <a:srgbClr val="000000"/>
                </a:solidFill>
                <a:latin typeface="Calibri" panose="020F0502020204030204"/>
              </a:rPr>
              <a:t>funciones públicas.</a:t>
            </a:r>
          </a:p>
          <a:p>
            <a:pPr marL="342900" indent="-342900" algn="just">
              <a:buFontTx/>
              <a:buAutoNum type="arabicPeriod"/>
              <a:defRPr sz="1800" b="0" i="0" u="none" strike="noStrike" kern="0" cap="none" spc="0" baseline="0">
                <a:solidFill>
                  <a:srgbClr val="000000"/>
                </a:solidFill>
                <a:uFillTx/>
              </a:defRPr>
            </a:pPr>
            <a:r>
              <a:rPr lang="es-ES" kern="0" dirty="0">
                <a:solidFill>
                  <a:srgbClr val="000000"/>
                </a:solidFill>
                <a:latin typeface="Calibri" panose="020F0502020204030204"/>
              </a:rPr>
              <a:t>La finalidad de la Política de prevención del daño antijurídico es la solución de problemas administrativos (actos, contratos, hechos, omisiones y operaciones) que generan reclamaciones y demandas, para que los recursos se concentren en los casos que no puedan evitarse.</a:t>
            </a:r>
          </a:p>
          <a:p>
            <a:pPr marL="342900" indent="-342900" algn="just">
              <a:buFontTx/>
              <a:buAutoNum type="arabicPeriod"/>
              <a:defRPr sz="1800" b="0" i="0" u="none" strike="noStrike" kern="0" cap="none" spc="0" baseline="0">
                <a:solidFill>
                  <a:srgbClr val="000000"/>
                </a:solidFill>
                <a:uFillTx/>
              </a:defRPr>
            </a:pPr>
            <a:r>
              <a:rPr lang="es-ES" kern="0" dirty="0">
                <a:solidFill>
                  <a:srgbClr val="000000"/>
                </a:solidFill>
                <a:latin typeface="Calibri" panose="020F0502020204030204"/>
              </a:rPr>
              <a:t>Las políticas buscan acciones concretas para reducir los pagos por conciliaciones y sentencias.</a:t>
            </a:r>
          </a:p>
          <a:p>
            <a:pPr>
              <a:defRPr sz="1800" b="0" i="0" u="none" strike="noStrike" kern="0" cap="none" spc="0" baseline="0">
                <a:solidFill>
                  <a:srgbClr val="000000"/>
                </a:solidFill>
                <a:uFillTx/>
              </a:defRPr>
            </a:pPr>
            <a:endParaRPr lang="es-ES" dirty="0">
              <a:solidFill>
                <a:srgbClr val="7EB422"/>
              </a:solidFill>
              <a:latin typeface="Calibri"/>
            </a:endParaRPr>
          </a:p>
        </p:txBody>
      </p:sp>
    </p:spTree>
    <p:extLst>
      <p:ext uri="{BB962C8B-B14F-4D97-AF65-F5344CB8AC3E}">
        <p14:creationId xmlns:p14="http://schemas.microsoft.com/office/powerpoint/2010/main" val="17621068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3"/>
          <p:cNvSpPr txBox="1"/>
          <p:nvPr/>
        </p:nvSpPr>
        <p:spPr>
          <a:xfrm>
            <a:off x="2050474" y="381123"/>
            <a:ext cx="6373091" cy="1661993"/>
          </a:xfrm>
          <a:prstGeom prst="rect">
            <a:avLst/>
          </a:prstGeom>
          <a:noFill/>
          <a:ln cap="flat">
            <a:noFill/>
          </a:ln>
        </p:spPr>
        <p:txBody>
          <a:bodyPr vert="horz" wrap="square" lIns="91440" tIns="45720" rIns="91440" bIns="45720" anchor="t" anchorCtr="0" compatLnSpc="1">
            <a:spAutoFit/>
          </a:bodyPr>
          <a:lstStyle/>
          <a:p>
            <a:pPr algn="ctr">
              <a:defRPr sz="1800" b="0" i="0" u="none" strike="noStrike" kern="0" cap="none" spc="0" baseline="0">
                <a:solidFill>
                  <a:srgbClr val="000000"/>
                </a:solidFill>
                <a:uFillTx/>
              </a:defRPr>
            </a:pPr>
            <a:r>
              <a:rPr lang="es-ES" sz="2400" kern="0" dirty="0">
                <a:solidFill>
                  <a:srgbClr val="1D619F"/>
                </a:solidFill>
                <a:latin typeface="Calibri"/>
              </a:rPr>
              <a:t>AVANCES CUMPLIMIENTO DE LA DIRECTIVA</a:t>
            </a:r>
            <a:r>
              <a:rPr lang="es-ES" sz="2400" dirty="0">
                <a:solidFill>
                  <a:srgbClr val="1D619F"/>
                </a:solidFill>
                <a:latin typeface="Calibri"/>
              </a:rPr>
              <a:t> 025 DE 2018  </a:t>
            </a:r>
          </a:p>
          <a:p>
            <a:pPr algn="ctr">
              <a:defRPr sz="1800" b="0" i="0" u="none" strike="noStrike" kern="0" cap="none" spc="0" baseline="0">
                <a:solidFill>
                  <a:srgbClr val="000000"/>
                </a:solidFill>
                <a:uFillTx/>
              </a:defRPr>
            </a:pPr>
            <a:r>
              <a:rPr lang="es-ES" i="1" kern="0" dirty="0">
                <a:solidFill>
                  <a:srgbClr val="7EB422"/>
                </a:solidFill>
                <a:latin typeface="Calibri"/>
              </a:rPr>
              <a:t>“Lineamientos metodológicos para la formulación y adopción de la Política de Prevención de Daño Antijurídico por parte de los Comités de Conciliación de organismos y entidades distritales”</a:t>
            </a:r>
            <a:endParaRPr lang="es-ES" i="1" dirty="0">
              <a:solidFill>
                <a:srgbClr val="7EB422"/>
              </a:solidFill>
              <a:latin typeface="Calibri"/>
            </a:endParaRPr>
          </a:p>
        </p:txBody>
      </p:sp>
      <p:sp>
        <p:nvSpPr>
          <p:cNvPr id="4" name="Rectángulo 3"/>
          <p:cNvSpPr/>
          <p:nvPr/>
        </p:nvSpPr>
        <p:spPr>
          <a:xfrm>
            <a:off x="2050474" y="2372464"/>
            <a:ext cx="8007927" cy="3416320"/>
          </a:xfrm>
          <a:prstGeom prst="rect">
            <a:avLst/>
          </a:prstGeom>
        </p:spPr>
        <p:txBody>
          <a:bodyPr wrap="square">
            <a:spAutoFit/>
          </a:bodyPr>
          <a:lstStyle/>
          <a:p>
            <a:pPr marL="285750" indent="-285750" algn="just">
              <a:buFont typeface="Wingdings" panose="05000000000000000000" pitchFamily="2" charset="2"/>
              <a:buChar char="ü"/>
              <a:defRPr sz="1800" b="0" i="0" u="none" strike="noStrike" kern="0" cap="none" spc="0" baseline="0">
                <a:solidFill>
                  <a:srgbClr val="000000"/>
                </a:solidFill>
                <a:uFillTx/>
              </a:defRPr>
            </a:pPr>
            <a:r>
              <a:rPr lang="es-ES" kern="0" dirty="0">
                <a:solidFill>
                  <a:srgbClr val="000000"/>
                </a:solidFill>
                <a:latin typeface="Calibri" panose="020F0502020204030204"/>
              </a:rPr>
              <a:t>El Comité de Conciliación y Defensa Judicial creo el Grupo Interdisciplinario.</a:t>
            </a:r>
          </a:p>
          <a:p>
            <a:pPr marL="285750" indent="-285750" algn="just">
              <a:buFont typeface="Wingdings" panose="05000000000000000000" pitchFamily="2" charset="2"/>
              <a:buChar char="ü"/>
              <a:defRPr sz="1800" b="0" i="0" u="none" strike="noStrike" kern="0" cap="none" spc="0" baseline="0">
                <a:solidFill>
                  <a:srgbClr val="000000"/>
                </a:solidFill>
                <a:uFillTx/>
              </a:defRPr>
            </a:pPr>
            <a:r>
              <a:rPr lang="es-ES" kern="0" dirty="0">
                <a:solidFill>
                  <a:srgbClr val="000000"/>
                </a:solidFill>
                <a:latin typeface="Calibri" panose="020F0502020204030204"/>
              </a:rPr>
              <a:t>Las áreas que conforman el Grupo Interdisciplinario realizaron un rastreo de información  relacionadas con condenas, solicitudes de conciliación extrajudicial y reclamaciones que pudieran generar </a:t>
            </a:r>
            <a:r>
              <a:rPr lang="es-ES" kern="0" dirty="0" err="1">
                <a:solidFill>
                  <a:srgbClr val="000000"/>
                </a:solidFill>
                <a:latin typeface="Calibri" panose="020F0502020204030204"/>
              </a:rPr>
              <a:t>litigiosidad</a:t>
            </a:r>
            <a:r>
              <a:rPr lang="es-ES" kern="0" dirty="0">
                <a:solidFill>
                  <a:srgbClr val="000000"/>
                </a:solidFill>
                <a:latin typeface="Calibri" panose="020F0502020204030204"/>
              </a:rPr>
              <a:t> de los últimos tres (3)años (2017,2018,2019).</a:t>
            </a:r>
          </a:p>
          <a:p>
            <a:pPr marL="285750" indent="-285750" algn="just">
              <a:buFont typeface="Wingdings" panose="05000000000000000000" pitchFamily="2" charset="2"/>
              <a:buChar char="ü"/>
              <a:defRPr sz="1800" b="0" i="0" u="none" strike="noStrike" kern="0" cap="none" spc="0" baseline="0">
                <a:solidFill>
                  <a:srgbClr val="000000"/>
                </a:solidFill>
                <a:uFillTx/>
              </a:defRPr>
            </a:pPr>
            <a:r>
              <a:rPr lang="es-ES" kern="0" dirty="0">
                <a:solidFill>
                  <a:srgbClr val="000000"/>
                </a:solidFill>
                <a:latin typeface="Calibri" panose="020F0502020204030204"/>
              </a:rPr>
              <a:t>Con la información se diligenciaron los anexos y la matriz, decantada la información relevante, entre ellas: </a:t>
            </a:r>
            <a:r>
              <a:rPr lang="es-ES" b="1" kern="0" dirty="0">
                <a:solidFill>
                  <a:srgbClr val="000000"/>
                </a:solidFill>
                <a:latin typeface="Calibri" panose="020F0502020204030204"/>
              </a:rPr>
              <a:t>la causa general priorizada, causas primarias o </a:t>
            </a:r>
            <a:r>
              <a:rPr lang="es-ES" b="1" kern="0" dirty="0" err="1">
                <a:solidFill>
                  <a:srgbClr val="000000"/>
                </a:solidFill>
                <a:latin typeface="Calibri" panose="020F0502020204030204"/>
              </a:rPr>
              <a:t>subcausas</a:t>
            </a:r>
            <a:r>
              <a:rPr lang="es-ES" b="1" kern="0" dirty="0">
                <a:solidFill>
                  <a:srgbClr val="000000"/>
                </a:solidFill>
                <a:latin typeface="Calibri" panose="020F0502020204030204"/>
              </a:rPr>
              <a:t>, los riesgos identificados, frecuencia, valor, áreas que genera la conducta, si es prevenible y su prioridad.</a:t>
            </a:r>
          </a:p>
          <a:p>
            <a:pPr marL="285750" indent="-285750" algn="just">
              <a:buFont typeface="Wingdings" panose="05000000000000000000" pitchFamily="2" charset="2"/>
              <a:buChar char="ü"/>
              <a:defRPr sz="1800" b="0" i="0" u="none" strike="noStrike" kern="0" cap="none" spc="0" baseline="0">
                <a:solidFill>
                  <a:srgbClr val="000000"/>
                </a:solidFill>
                <a:uFillTx/>
              </a:defRPr>
            </a:pPr>
            <a:r>
              <a:rPr lang="es-ES" kern="0" dirty="0">
                <a:solidFill>
                  <a:srgbClr val="000000"/>
                </a:solidFill>
                <a:latin typeface="Calibri" panose="020F0502020204030204"/>
              </a:rPr>
              <a:t>Actualmente estamos en la etapa de presentación del informe, plan de acción y del proyecto de política de daño antijurídico para revisión y aprobación del Comité de Conciliación y Defensa judicial.</a:t>
            </a:r>
          </a:p>
        </p:txBody>
      </p:sp>
    </p:spTree>
    <p:extLst>
      <p:ext uri="{BB962C8B-B14F-4D97-AF65-F5344CB8AC3E}">
        <p14:creationId xmlns:p14="http://schemas.microsoft.com/office/powerpoint/2010/main" val="9107686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507672" y="418054"/>
            <a:ext cx="4572000" cy="1015663"/>
          </a:xfrm>
          <a:prstGeom prst="rect">
            <a:avLst/>
          </a:prstGeom>
        </p:spPr>
        <p:txBody>
          <a:bodyPr>
            <a:spAutoFit/>
          </a:bodyPr>
          <a:lstStyle/>
          <a:p>
            <a:pPr algn="ctr">
              <a:defRPr sz="1800" b="0" i="0" u="none" strike="noStrike" kern="0" cap="none" spc="0" baseline="0">
                <a:solidFill>
                  <a:srgbClr val="000000"/>
                </a:solidFill>
                <a:uFillTx/>
              </a:defRPr>
            </a:pPr>
            <a:r>
              <a:rPr lang="es-ES" sz="2000" b="1" kern="0" dirty="0">
                <a:solidFill>
                  <a:srgbClr val="1D619F"/>
                </a:solidFill>
                <a:latin typeface="Calibri" panose="020F0502020204030204"/>
              </a:rPr>
              <a:t>CIRCUNSTANCIAS ESPECIALES EN LA FORMULACIÓN DE LA POLITICA DE DAÑO ANTIJURÍDICO</a:t>
            </a:r>
          </a:p>
        </p:txBody>
      </p:sp>
      <p:sp>
        <p:nvSpPr>
          <p:cNvPr id="3" name="Rectángulo 2"/>
          <p:cNvSpPr/>
          <p:nvPr/>
        </p:nvSpPr>
        <p:spPr>
          <a:xfrm>
            <a:off x="2022765" y="1831217"/>
            <a:ext cx="8063345" cy="923330"/>
          </a:xfrm>
          <a:prstGeom prst="rect">
            <a:avLst/>
          </a:prstGeom>
        </p:spPr>
        <p:txBody>
          <a:bodyPr wrap="square">
            <a:spAutoFit/>
          </a:bodyPr>
          <a:lstStyle/>
          <a:p>
            <a:pPr marL="285750" indent="-285750" algn="just">
              <a:buFont typeface="Wingdings" panose="05000000000000000000" pitchFamily="2" charset="2"/>
              <a:buChar char="Ø"/>
              <a:defRPr sz="1800" b="0" i="0" u="none" strike="noStrike" kern="0" cap="none" spc="0" baseline="0">
                <a:solidFill>
                  <a:srgbClr val="000000"/>
                </a:solidFill>
                <a:uFillTx/>
              </a:defRPr>
            </a:pPr>
            <a:r>
              <a:rPr lang="es-ES" kern="0" dirty="0">
                <a:solidFill>
                  <a:srgbClr val="000000"/>
                </a:solidFill>
                <a:latin typeface="Calibri" panose="020F0502020204030204"/>
              </a:rPr>
              <a:t>La entidad presenta una baja </a:t>
            </a:r>
            <a:r>
              <a:rPr lang="es-ES" kern="0" dirty="0" err="1">
                <a:solidFill>
                  <a:srgbClr val="000000"/>
                </a:solidFill>
                <a:latin typeface="Calibri" panose="020F0502020204030204"/>
              </a:rPr>
              <a:t>litigiosidad</a:t>
            </a:r>
            <a:r>
              <a:rPr lang="es-ES" kern="0" dirty="0">
                <a:solidFill>
                  <a:srgbClr val="000000"/>
                </a:solidFill>
                <a:latin typeface="Calibri" panose="020F0502020204030204"/>
              </a:rPr>
              <a:t> y condenas desde el punto de vista cuantitativo como lo muestra la siguiente grafica del informe extraído del SIPROJWEB:</a:t>
            </a:r>
          </a:p>
        </p:txBody>
      </p:sp>
      <p:pic>
        <p:nvPicPr>
          <p:cNvPr id="4" name="Imagen 3"/>
          <p:cNvPicPr>
            <a:picLocks noChangeAspect="1"/>
          </p:cNvPicPr>
          <p:nvPr/>
        </p:nvPicPr>
        <p:blipFill>
          <a:blip r:embed="rId2"/>
          <a:stretch>
            <a:fillRect/>
          </a:stretch>
        </p:blipFill>
        <p:spPr>
          <a:xfrm>
            <a:off x="2981897" y="2754548"/>
            <a:ext cx="6037412" cy="3203339"/>
          </a:xfrm>
          <a:prstGeom prst="rect">
            <a:avLst/>
          </a:prstGeom>
        </p:spPr>
      </p:pic>
    </p:spTree>
    <p:extLst>
      <p:ext uri="{BB962C8B-B14F-4D97-AF65-F5344CB8AC3E}">
        <p14:creationId xmlns:p14="http://schemas.microsoft.com/office/powerpoint/2010/main" val="26699341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507672" y="418054"/>
            <a:ext cx="4572000" cy="1015663"/>
          </a:xfrm>
          <a:prstGeom prst="rect">
            <a:avLst/>
          </a:prstGeom>
        </p:spPr>
        <p:txBody>
          <a:bodyPr>
            <a:spAutoFit/>
          </a:bodyPr>
          <a:lstStyle/>
          <a:p>
            <a:pPr algn="ctr">
              <a:defRPr sz="1800" b="0" i="0" u="none" strike="noStrike" kern="0" cap="none" spc="0" baseline="0">
                <a:solidFill>
                  <a:srgbClr val="000000"/>
                </a:solidFill>
                <a:uFillTx/>
              </a:defRPr>
            </a:pPr>
            <a:r>
              <a:rPr lang="es-ES" sz="2000" b="1" kern="0" dirty="0">
                <a:solidFill>
                  <a:srgbClr val="1D619F"/>
                </a:solidFill>
                <a:latin typeface="Calibri" panose="020F0502020204030204"/>
              </a:rPr>
              <a:t>CIRCUNSTANCIAS ESPECIALES EN LA FORMULACIÓN DE LA POLITICA DE DAÑO ANTIJURÍDICO</a:t>
            </a:r>
          </a:p>
        </p:txBody>
      </p:sp>
      <p:sp>
        <p:nvSpPr>
          <p:cNvPr id="3" name="Rectángulo 2"/>
          <p:cNvSpPr/>
          <p:nvPr/>
        </p:nvSpPr>
        <p:spPr>
          <a:xfrm>
            <a:off x="2022765" y="1831217"/>
            <a:ext cx="8063345" cy="2862322"/>
          </a:xfrm>
          <a:prstGeom prst="rect">
            <a:avLst/>
          </a:prstGeom>
        </p:spPr>
        <p:txBody>
          <a:bodyPr wrap="square">
            <a:spAutoFit/>
          </a:bodyPr>
          <a:lstStyle/>
          <a:p>
            <a:pPr marL="285750" indent="-285750" algn="just">
              <a:buFont typeface="Wingdings" panose="05000000000000000000" pitchFamily="2" charset="2"/>
              <a:buChar char="Ø"/>
              <a:defRPr sz="1800" b="0" i="0" u="none" strike="noStrike" kern="0" cap="none" spc="0" baseline="0">
                <a:solidFill>
                  <a:srgbClr val="000000"/>
                </a:solidFill>
                <a:uFillTx/>
              </a:defRPr>
            </a:pPr>
            <a:r>
              <a:rPr lang="es-ES" kern="0" dirty="0">
                <a:solidFill>
                  <a:srgbClr val="000000"/>
                </a:solidFill>
                <a:latin typeface="Calibri" panose="020F0502020204030204"/>
              </a:rPr>
              <a:t>El bajo numero de conciliaciones extrajudiciales y demandas en espacios de tiempo muy amplios  que no cumplen con el criterio de reiteración dentro del periodo de tiempo analizado de tres (3) años</a:t>
            </a:r>
          </a:p>
          <a:p>
            <a:pPr marL="285750" indent="-285750" algn="just">
              <a:buFont typeface="Wingdings" panose="05000000000000000000" pitchFamily="2" charset="2"/>
              <a:buChar char="Ø"/>
              <a:defRPr sz="1800" b="0" i="0" u="none" strike="noStrike" kern="0" cap="none" spc="0" baseline="0">
                <a:solidFill>
                  <a:srgbClr val="000000"/>
                </a:solidFill>
                <a:uFillTx/>
              </a:defRPr>
            </a:pPr>
            <a:endParaRPr lang="es-ES" kern="0" dirty="0">
              <a:solidFill>
                <a:srgbClr val="000000"/>
              </a:solidFill>
              <a:latin typeface="Calibri" panose="020F0502020204030204"/>
            </a:endParaRPr>
          </a:p>
          <a:p>
            <a:pPr marL="285750" indent="-285750" algn="just">
              <a:buFont typeface="Wingdings" panose="05000000000000000000" pitchFamily="2" charset="2"/>
              <a:buChar char="Ø"/>
              <a:defRPr sz="1800" b="0" i="0" u="none" strike="noStrike" kern="0" cap="none" spc="0" baseline="0">
                <a:solidFill>
                  <a:srgbClr val="000000"/>
                </a:solidFill>
                <a:uFillTx/>
              </a:defRPr>
            </a:pPr>
            <a:endParaRPr lang="es-ES" kern="0" dirty="0">
              <a:solidFill>
                <a:srgbClr val="000000"/>
              </a:solidFill>
              <a:latin typeface="Calibri" panose="020F0502020204030204"/>
            </a:endParaRPr>
          </a:p>
          <a:p>
            <a:pPr marL="285750" indent="-285750" algn="just">
              <a:buFont typeface="Wingdings" panose="05000000000000000000" pitchFamily="2" charset="2"/>
              <a:buChar char="Ø"/>
              <a:defRPr sz="1800" b="0" i="0" u="none" strike="noStrike" kern="0" cap="none" spc="0" baseline="0">
                <a:solidFill>
                  <a:srgbClr val="000000"/>
                </a:solidFill>
                <a:uFillTx/>
              </a:defRPr>
            </a:pPr>
            <a:endParaRPr lang="es-ES" kern="0" dirty="0">
              <a:solidFill>
                <a:srgbClr val="000000"/>
              </a:solidFill>
              <a:latin typeface="Calibri" panose="020F0502020204030204"/>
            </a:endParaRPr>
          </a:p>
          <a:p>
            <a:pPr marL="285750" indent="-285750" algn="just">
              <a:buFont typeface="Wingdings" panose="05000000000000000000" pitchFamily="2" charset="2"/>
              <a:buChar char="Ø"/>
              <a:defRPr sz="1800" b="0" i="0" u="none" strike="noStrike" kern="0" cap="none" spc="0" baseline="0">
                <a:solidFill>
                  <a:srgbClr val="000000"/>
                </a:solidFill>
                <a:uFillTx/>
              </a:defRPr>
            </a:pPr>
            <a:endParaRPr lang="es-ES" kern="0" dirty="0">
              <a:solidFill>
                <a:srgbClr val="000000"/>
              </a:solidFill>
              <a:latin typeface="Calibri" panose="020F0502020204030204"/>
            </a:endParaRPr>
          </a:p>
          <a:p>
            <a:pPr algn="just">
              <a:defRPr sz="1800" b="0" i="0" u="none" strike="noStrike" kern="0" cap="none" spc="0" baseline="0">
                <a:solidFill>
                  <a:srgbClr val="000000"/>
                </a:solidFill>
                <a:uFillTx/>
              </a:defRPr>
            </a:pPr>
            <a:endParaRPr lang="es-ES" kern="0" dirty="0">
              <a:solidFill>
                <a:srgbClr val="000000"/>
              </a:solidFill>
              <a:latin typeface="Calibri" panose="020F0502020204030204"/>
            </a:endParaRPr>
          </a:p>
          <a:p>
            <a:pPr marL="285750" indent="-285750" algn="just">
              <a:buFont typeface="Wingdings" panose="05000000000000000000" pitchFamily="2" charset="2"/>
              <a:buChar char="Ø"/>
              <a:defRPr sz="1800" b="0" i="0" u="none" strike="noStrike" kern="0" cap="none" spc="0" baseline="0">
                <a:solidFill>
                  <a:srgbClr val="000000"/>
                </a:solidFill>
                <a:uFillTx/>
              </a:defRPr>
            </a:pPr>
            <a:r>
              <a:rPr lang="es-ES" kern="0" dirty="0">
                <a:solidFill>
                  <a:srgbClr val="000000"/>
                </a:solidFill>
                <a:latin typeface="Calibri" panose="020F0502020204030204"/>
              </a:rPr>
              <a:t>Los escasos números de reclamaciones que se puedan convertir en litigios.</a:t>
            </a:r>
          </a:p>
          <a:p>
            <a:pPr algn="just">
              <a:defRPr sz="1800" b="0" i="0" u="none" strike="noStrike" kern="0" cap="none" spc="0" baseline="0">
                <a:solidFill>
                  <a:srgbClr val="000000"/>
                </a:solidFill>
                <a:uFillTx/>
              </a:defRPr>
            </a:pPr>
            <a:r>
              <a:rPr lang="es-ES" kern="0" dirty="0">
                <a:solidFill>
                  <a:srgbClr val="000000"/>
                </a:solidFill>
                <a:latin typeface="Calibri" panose="020F0502020204030204"/>
              </a:rPr>
              <a:t> </a:t>
            </a:r>
          </a:p>
        </p:txBody>
      </p:sp>
    </p:spTree>
    <p:extLst>
      <p:ext uri="{BB962C8B-B14F-4D97-AF65-F5344CB8AC3E}">
        <p14:creationId xmlns:p14="http://schemas.microsoft.com/office/powerpoint/2010/main" val="28029203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1072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Grupo 132">
            <a:extLst>
              <a:ext uri="{FF2B5EF4-FFF2-40B4-BE49-F238E27FC236}">
                <a16:creationId xmlns:a16="http://schemas.microsoft.com/office/drawing/2014/main" id="{BEBCC881-C0B0-4424-810C-84A741625951}"/>
              </a:ext>
            </a:extLst>
          </p:cNvPr>
          <p:cNvGrpSpPr/>
          <p:nvPr/>
        </p:nvGrpSpPr>
        <p:grpSpPr>
          <a:xfrm>
            <a:off x="-35229" y="-26929"/>
            <a:ext cx="12144001" cy="6903439"/>
            <a:chOff x="-3752254" y="-10191091"/>
            <a:chExt cx="17181513" cy="9728988"/>
          </a:xfrm>
        </p:grpSpPr>
        <p:sp>
          <p:nvSpPr>
            <p:cNvPr id="15" name="Rectángulo 14">
              <a:extLst>
                <a:ext uri="{FF2B5EF4-FFF2-40B4-BE49-F238E27FC236}">
                  <a16:creationId xmlns:a16="http://schemas.microsoft.com/office/drawing/2014/main" id="{B1ABD735-F6CA-4FF7-8555-3DD6D01354AF}"/>
                </a:ext>
              </a:extLst>
            </p:cNvPr>
            <p:cNvSpPr/>
            <p:nvPr/>
          </p:nvSpPr>
          <p:spPr>
            <a:xfrm>
              <a:off x="-3739406" y="-10164903"/>
              <a:ext cx="17168665" cy="9702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625"/>
              <a:endParaRPr lang="es-CO" sz="2120">
                <a:solidFill>
                  <a:prstClr val="white"/>
                </a:solidFill>
                <a:latin typeface="Tahoma"/>
              </a:endParaRPr>
            </a:p>
          </p:txBody>
        </p:sp>
        <p:sp>
          <p:nvSpPr>
            <p:cNvPr id="10" name="Forma libre: forma 9">
              <a:extLst>
                <a:ext uri="{FF2B5EF4-FFF2-40B4-BE49-F238E27FC236}">
                  <a16:creationId xmlns:a16="http://schemas.microsoft.com/office/drawing/2014/main" id="{4BD96147-9C68-4B7F-BCE4-199CF30CC736}"/>
                </a:ext>
              </a:extLst>
            </p:cNvPr>
            <p:cNvSpPr/>
            <p:nvPr/>
          </p:nvSpPr>
          <p:spPr>
            <a:xfrm>
              <a:off x="4224623" y="-10129196"/>
              <a:ext cx="8354001" cy="5993042"/>
            </a:xfrm>
            <a:custGeom>
              <a:avLst/>
              <a:gdLst>
                <a:gd name="connsiteX0" fmla="*/ 797907 w 4709402"/>
                <a:gd name="connsiteY0" fmla="*/ 0 h 6054936"/>
                <a:gd name="connsiteX1" fmla="*/ 610204 w 4709402"/>
                <a:gd name="connsiteY1" fmla="*/ 0 h 6054936"/>
                <a:gd name="connsiteX2" fmla="*/ 0 w 4709402"/>
                <a:gd name="connsiteY2" fmla="*/ 0 h 6054936"/>
                <a:gd name="connsiteX3" fmla="*/ 610204 w 4709402"/>
                <a:gd name="connsiteY3" fmla="*/ 1569574 h 6054936"/>
                <a:gd name="connsiteX4" fmla="*/ 797907 w 4709402"/>
                <a:gd name="connsiteY4" fmla="*/ 2053296 h 6054936"/>
                <a:gd name="connsiteX5" fmla="*/ 2356047 w 4709402"/>
                <a:gd name="connsiteY5" fmla="*/ 6060319 h 6054936"/>
                <a:gd name="connsiteX6" fmla="*/ 4712094 w 4709402"/>
                <a:gd name="connsiteY6" fmla="*/ 0 h 60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9402" h="6054936">
                  <a:moveTo>
                    <a:pt x="797907" y="0"/>
                  </a:moveTo>
                  <a:lnTo>
                    <a:pt x="610204" y="0"/>
                  </a:lnTo>
                  <a:lnTo>
                    <a:pt x="0" y="0"/>
                  </a:lnTo>
                  <a:lnTo>
                    <a:pt x="610204" y="1569574"/>
                  </a:lnTo>
                  <a:lnTo>
                    <a:pt x="797907" y="2053296"/>
                  </a:lnTo>
                  <a:lnTo>
                    <a:pt x="2356047" y="6060319"/>
                  </a:lnTo>
                  <a:lnTo>
                    <a:pt x="4712094" y="0"/>
                  </a:lnTo>
                  <a:close/>
                </a:path>
              </a:pathLst>
            </a:custGeom>
            <a:solidFill>
              <a:srgbClr val="A80000"/>
            </a:solidFill>
            <a:ln w="67266" cap="flat">
              <a:noFill/>
              <a:prstDash val="solid"/>
              <a:miter/>
            </a:ln>
          </p:spPr>
          <p:txBody>
            <a:bodyPr rtlCol="0" anchor="ctr"/>
            <a:lstStyle/>
            <a:p>
              <a:pPr defTabSz="1085625"/>
              <a:endParaRPr lang="es-CO" sz="2120">
                <a:solidFill>
                  <a:prstClr val="black"/>
                </a:solidFill>
                <a:latin typeface="Tahoma"/>
              </a:endParaRPr>
            </a:p>
          </p:txBody>
        </p:sp>
        <p:sp>
          <p:nvSpPr>
            <p:cNvPr id="11" name="Forma libre: forma 10">
              <a:extLst>
                <a:ext uri="{FF2B5EF4-FFF2-40B4-BE49-F238E27FC236}">
                  <a16:creationId xmlns:a16="http://schemas.microsoft.com/office/drawing/2014/main" id="{646F1801-9C14-4EF9-9C46-ACE8C297CE56}"/>
                </a:ext>
              </a:extLst>
            </p:cNvPr>
            <p:cNvSpPr/>
            <p:nvPr/>
          </p:nvSpPr>
          <p:spPr>
            <a:xfrm>
              <a:off x="5870361" y="-4130772"/>
              <a:ext cx="5012400" cy="3632962"/>
            </a:xfrm>
            <a:custGeom>
              <a:avLst/>
              <a:gdLst>
                <a:gd name="connsiteX0" fmla="*/ 0 w 2825641"/>
                <a:gd name="connsiteY0" fmla="*/ 3674001 h 3632962"/>
                <a:gd name="connsiteX1" fmla="*/ 2855916 w 2825641"/>
                <a:gd name="connsiteY1" fmla="*/ 3674001 h 3632962"/>
                <a:gd name="connsiteX2" fmla="*/ 1428295 w 2825641"/>
                <a:gd name="connsiteY2" fmla="*/ 0 h 3632962"/>
              </a:gdLst>
              <a:ahLst/>
              <a:cxnLst>
                <a:cxn ang="0">
                  <a:pos x="connsiteX0" y="connsiteY0"/>
                </a:cxn>
                <a:cxn ang="0">
                  <a:pos x="connsiteX1" y="connsiteY1"/>
                </a:cxn>
                <a:cxn ang="0">
                  <a:pos x="connsiteX2" y="connsiteY2"/>
                </a:cxn>
              </a:cxnLst>
              <a:rect l="l" t="t" r="r" b="b"/>
              <a:pathLst>
                <a:path w="2825641" h="3632962">
                  <a:moveTo>
                    <a:pt x="0" y="3674001"/>
                  </a:moveTo>
                  <a:lnTo>
                    <a:pt x="2855916" y="3674001"/>
                  </a:lnTo>
                  <a:lnTo>
                    <a:pt x="1428295" y="0"/>
                  </a:lnTo>
                  <a:close/>
                </a:path>
              </a:pathLst>
            </a:custGeom>
            <a:solidFill>
              <a:srgbClr val="A80000"/>
            </a:solidFill>
            <a:ln w="67266" cap="flat">
              <a:noFill/>
              <a:prstDash val="solid"/>
              <a:miter/>
            </a:ln>
          </p:spPr>
          <p:txBody>
            <a:bodyPr rtlCol="0" anchor="ctr"/>
            <a:lstStyle/>
            <a:p>
              <a:pPr defTabSz="1085625"/>
              <a:endParaRPr lang="es-CO" sz="2120">
                <a:solidFill>
                  <a:prstClr val="black"/>
                </a:solidFill>
                <a:latin typeface="Tahoma"/>
              </a:endParaRPr>
            </a:p>
          </p:txBody>
        </p:sp>
        <p:sp>
          <p:nvSpPr>
            <p:cNvPr id="12" name="Forma libre: forma 11">
              <a:extLst>
                <a:ext uri="{FF2B5EF4-FFF2-40B4-BE49-F238E27FC236}">
                  <a16:creationId xmlns:a16="http://schemas.microsoft.com/office/drawing/2014/main" id="{FED09FBA-E141-444B-83F5-6F2428287F7C}"/>
                </a:ext>
              </a:extLst>
            </p:cNvPr>
            <p:cNvSpPr/>
            <p:nvPr/>
          </p:nvSpPr>
          <p:spPr>
            <a:xfrm>
              <a:off x="8404011" y="-10164903"/>
              <a:ext cx="5012400" cy="9661711"/>
            </a:xfrm>
            <a:custGeom>
              <a:avLst/>
              <a:gdLst>
                <a:gd name="connsiteX0" fmla="*/ 0 w 2825641"/>
                <a:gd name="connsiteY0" fmla="*/ 6060319 h 9687898"/>
                <a:gd name="connsiteX1" fmla="*/ 1427622 w 2825641"/>
                <a:gd name="connsiteY1" fmla="*/ 9734320 h 9687898"/>
                <a:gd name="connsiteX2" fmla="*/ 2881482 w 2825641"/>
                <a:gd name="connsiteY2" fmla="*/ 9734320 h 9687898"/>
                <a:gd name="connsiteX3" fmla="*/ 2881482 w 2825641"/>
                <a:gd name="connsiteY3" fmla="*/ 0 h 9687898"/>
                <a:gd name="connsiteX4" fmla="*/ 2356047 w 2825641"/>
                <a:gd name="connsiteY4" fmla="*/ 0 h 9687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5641" h="9687898">
                  <a:moveTo>
                    <a:pt x="0" y="6060319"/>
                  </a:moveTo>
                  <a:lnTo>
                    <a:pt x="1427622" y="9734320"/>
                  </a:lnTo>
                  <a:lnTo>
                    <a:pt x="2881482" y="9734320"/>
                  </a:lnTo>
                  <a:lnTo>
                    <a:pt x="2881482" y="0"/>
                  </a:lnTo>
                  <a:lnTo>
                    <a:pt x="2356047" y="0"/>
                  </a:lnTo>
                  <a:close/>
                </a:path>
              </a:pathLst>
            </a:custGeom>
            <a:solidFill>
              <a:srgbClr val="9A0000"/>
            </a:solidFill>
            <a:ln w="67266" cap="flat">
              <a:noFill/>
              <a:prstDash val="solid"/>
              <a:miter/>
            </a:ln>
          </p:spPr>
          <p:txBody>
            <a:bodyPr rtlCol="0" anchor="ctr"/>
            <a:lstStyle/>
            <a:p>
              <a:pPr defTabSz="1085625"/>
              <a:endParaRPr lang="es-CO" sz="2120">
                <a:solidFill>
                  <a:prstClr val="black"/>
                </a:solidFill>
                <a:latin typeface="Tahoma"/>
              </a:endParaRPr>
            </a:p>
          </p:txBody>
        </p:sp>
        <p:sp>
          <p:nvSpPr>
            <p:cNvPr id="13" name="Forma libre: forma 12">
              <a:extLst>
                <a:ext uri="{FF2B5EF4-FFF2-40B4-BE49-F238E27FC236}">
                  <a16:creationId xmlns:a16="http://schemas.microsoft.com/office/drawing/2014/main" id="{A3D239F8-3CE9-4A11-8D6B-424E251A293C}"/>
                </a:ext>
              </a:extLst>
            </p:cNvPr>
            <p:cNvSpPr/>
            <p:nvPr/>
          </p:nvSpPr>
          <p:spPr>
            <a:xfrm>
              <a:off x="-3752254" y="-10191091"/>
              <a:ext cx="6683201" cy="9687899"/>
            </a:xfrm>
            <a:custGeom>
              <a:avLst/>
              <a:gdLst>
                <a:gd name="connsiteX0" fmla="*/ 0 w 3767521"/>
                <a:gd name="connsiteY0" fmla="*/ 0 h 9687898"/>
                <a:gd name="connsiteX1" fmla="*/ 0 w 3767521"/>
                <a:gd name="connsiteY1" fmla="*/ 9734320 h 9687898"/>
                <a:gd name="connsiteX2" fmla="*/ 3793760 w 3767521"/>
                <a:gd name="connsiteY2" fmla="*/ 9734320 h 9687898"/>
                <a:gd name="connsiteX3" fmla="*/ 10092 w 3767521"/>
                <a:gd name="connsiteY3" fmla="*/ 0 h 9687898"/>
              </a:gdLst>
              <a:ahLst/>
              <a:cxnLst>
                <a:cxn ang="0">
                  <a:pos x="connsiteX0" y="connsiteY0"/>
                </a:cxn>
                <a:cxn ang="0">
                  <a:pos x="connsiteX1" y="connsiteY1"/>
                </a:cxn>
                <a:cxn ang="0">
                  <a:pos x="connsiteX2" y="connsiteY2"/>
                </a:cxn>
                <a:cxn ang="0">
                  <a:pos x="connsiteX3" y="connsiteY3"/>
                </a:cxn>
              </a:cxnLst>
              <a:rect l="l" t="t" r="r" b="b"/>
              <a:pathLst>
                <a:path w="3767521" h="9687898">
                  <a:moveTo>
                    <a:pt x="0" y="0"/>
                  </a:moveTo>
                  <a:lnTo>
                    <a:pt x="0" y="9734320"/>
                  </a:lnTo>
                  <a:lnTo>
                    <a:pt x="3793760" y="9734320"/>
                  </a:lnTo>
                  <a:lnTo>
                    <a:pt x="10092" y="0"/>
                  </a:lnTo>
                  <a:close/>
                </a:path>
              </a:pathLst>
            </a:custGeom>
            <a:solidFill>
              <a:srgbClr val="A80000"/>
            </a:solidFill>
            <a:ln w="67266" cap="flat">
              <a:noFill/>
              <a:prstDash val="solid"/>
              <a:miter/>
            </a:ln>
          </p:spPr>
          <p:txBody>
            <a:bodyPr rtlCol="0" anchor="ctr"/>
            <a:lstStyle/>
            <a:p>
              <a:pPr defTabSz="1085625"/>
              <a:endParaRPr lang="es-CO" sz="2120">
                <a:solidFill>
                  <a:prstClr val="black"/>
                </a:solidFill>
                <a:latin typeface="Tahoma"/>
              </a:endParaRPr>
            </a:p>
          </p:txBody>
        </p:sp>
      </p:grpSp>
      <p:sp>
        <p:nvSpPr>
          <p:cNvPr id="136" name="CuadroTexto 135">
            <a:extLst>
              <a:ext uri="{FF2B5EF4-FFF2-40B4-BE49-F238E27FC236}">
                <a16:creationId xmlns:a16="http://schemas.microsoft.com/office/drawing/2014/main" id="{EBC4FF61-10CB-47A0-AD1D-3D340471B6EB}"/>
              </a:ext>
            </a:extLst>
          </p:cNvPr>
          <p:cNvSpPr txBox="1"/>
          <p:nvPr/>
        </p:nvSpPr>
        <p:spPr>
          <a:xfrm>
            <a:off x="1338271" y="3233837"/>
            <a:ext cx="9666113" cy="1076641"/>
          </a:xfrm>
          <a:prstGeom prst="rect">
            <a:avLst/>
          </a:prstGeom>
          <a:noFill/>
        </p:spPr>
        <p:txBody>
          <a:bodyPr wrap="square" rtlCol="0" anchor="t">
            <a:spAutoFit/>
          </a:bodyPr>
          <a:lstStyle/>
          <a:p>
            <a:pPr algn="ctr" defTabSz="1085625" fontAlgn="base"/>
            <a:r>
              <a:rPr lang="es-CO" sz="2827" b="1" dirty="0">
                <a:solidFill>
                  <a:prstClr val="white"/>
                </a:solidFill>
                <a:latin typeface="Tahoma"/>
                <a:ea typeface="Tahoma"/>
                <a:cs typeface="Tahoma"/>
              </a:rPr>
              <a:t>POLITICAS PREVENCION DAÑO ANTIJURIDICO  </a:t>
            </a:r>
          </a:p>
          <a:p>
            <a:pPr defTabSz="1085625"/>
            <a:r>
              <a:rPr lang="es-CO" sz="3569" b="1" dirty="0">
                <a:solidFill>
                  <a:prstClr val="white"/>
                </a:solidFill>
                <a:latin typeface="Tahoma"/>
                <a:ea typeface="Tahoma"/>
                <a:cs typeface="Tahoma"/>
              </a:rPr>
              <a:t> </a:t>
            </a:r>
          </a:p>
        </p:txBody>
      </p:sp>
      <p:grpSp>
        <p:nvGrpSpPr>
          <p:cNvPr id="74" name="Grupo 73">
            <a:extLst>
              <a:ext uri="{FF2B5EF4-FFF2-40B4-BE49-F238E27FC236}">
                <a16:creationId xmlns:a16="http://schemas.microsoft.com/office/drawing/2014/main" id="{FA874389-68B4-4D2D-8571-E8E88DE0EF70}"/>
              </a:ext>
            </a:extLst>
          </p:cNvPr>
          <p:cNvGrpSpPr/>
          <p:nvPr/>
        </p:nvGrpSpPr>
        <p:grpSpPr>
          <a:xfrm>
            <a:off x="4332691" y="5487347"/>
            <a:ext cx="3526620" cy="994208"/>
            <a:chOff x="6018212" y="7750788"/>
            <a:chExt cx="5133627" cy="1447246"/>
          </a:xfrm>
        </p:grpSpPr>
        <p:sp>
          <p:nvSpPr>
            <p:cNvPr id="75" name="Forma libre: forma 74">
              <a:extLst>
                <a:ext uri="{FF2B5EF4-FFF2-40B4-BE49-F238E27FC236}">
                  <a16:creationId xmlns:a16="http://schemas.microsoft.com/office/drawing/2014/main" id="{9C4CB359-14AF-4B3D-BAD1-2EEBB103CBDB}"/>
                </a:ext>
              </a:extLst>
            </p:cNvPr>
            <p:cNvSpPr/>
            <p:nvPr/>
          </p:nvSpPr>
          <p:spPr>
            <a:xfrm>
              <a:off x="8345982" y="8533248"/>
              <a:ext cx="305649" cy="433002"/>
            </a:xfrm>
            <a:custGeom>
              <a:avLst/>
              <a:gdLst>
                <a:gd name="connsiteX0" fmla="*/ 315328 w 305648"/>
                <a:gd name="connsiteY0" fmla="*/ 142127 h 433001"/>
                <a:gd name="connsiteX1" fmla="*/ 172182 w 305648"/>
                <a:gd name="connsiteY1" fmla="*/ 0 h 433001"/>
                <a:gd name="connsiteX2" fmla="*/ 0 w 305648"/>
                <a:gd name="connsiteY2" fmla="*/ 0 h 433001"/>
                <a:gd name="connsiteX3" fmla="*/ 0 w 305648"/>
                <a:gd name="connsiteY3" fmla="*/ 453633 h 433001"/>
                <a:gd name="connsiteX4" fmla="*/ 187210 w 305648"/>
                <a:gd name="connsiteY4" fmla="*/ 453633 h 433001"/>
                <a:gd name="connsiteX5" fmla="*/ 330355 w 305648"/>
                <a:gd name="connsiteY5" fmla="*/ 311507 h 433001"/>
                <a:gd name="connsiteX6" fmla="*/ 293678 w 305648"/>
                <a:gd name="connsiteY6" fmla="*/ 216756 h 433001"/>
                <a:gd name="connsiteX7" fmla="*/ 315328 w 305648"/>
                <a:gd name="connsiteY7" fmla="*/ 142127 h 433001"/>
                <a:gd name="connsiteX8" fmla="*/ 115382 w 305648"/>
                <a:gd name="connsiteY8" fmla="*/ 98826 h 433001"/>
                <a:gd name="connsiteX9" fmla="*/ 172182 w 305648"/>
                <a:gd name="connsiteY9" fmla="*/ 98826 h 433001"/>
                <a:gd name="connsiteX10" fmla="*/ 216501 w 305648"/>
                <a:gd name="connsiteY10" fmla="*/ 142127 h 433001"/>
                <a:gd name="connsiteX11" fmla="*/ 172182 w 305648"/>
                <a:gd name="connsiteY11" fmla="*/ 185427 h 433001"/>
                <a:gd name="connsiteX12" fmla="*/ 115382 w 305648"/>
                <a:gd name="connsiteY12" fmla="*/ 185427 h 433001"/>
                <a:gd name="connsiteX13" fmla="*/ 115382 w 305648"/>
                <a:gd name="connsiteY13" fmla="*/ 98826 h 433001"/>
                <a:gd name="connsiteX14" fmla="*/ 187210 w 305648"/>
                <a:gd name="connsiteY14" fmla="*/ 354807 h 433001"/>
                <a:gd name="connsiteX15" fmla="*/ 115128 w 305648"/>
                <a:gd name="connsiteY15" fmla="*/ 354807 h 433001"/>
                <a:gd name="connsiteX16" fmla="*/ 115128 w 305648"/>
                <a:gd name="connsiteY16" fmla="*/ 267952 h 433001"/>
                <a:gd name="connsiteX17" fmla="*/ 171927 w 305648"/>
                <a:gd name="connsiteY17" fmla="*/ 267952 h 433001"/>
                <a:gd name="connsiteX18" fmla="*/ 186955 w 305648"/>
                <a:gd name="connsiteY18" fmla="*/ 267952 h 433001"/>
                <a:gd name="connsiteX19" fmla="*/ 231274 w 305648"/>
                <a:gd name="connsiteY19" fmla="*/ 311507 h 433001"/>
                <a:gd name="connsiteX20" fmla="*/ 187210 w 305648"/>
                <a:gd name="connsiteY20" fmla="*/ 354807 h 43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648" h="433001">
                  <a:moveTo>
                    <a:pt x="315328" y="142127"/>
                  </a:moveTo>
                  <a:cubicBezTo>
                    <a:pt x="315328" y="63931"/>
                    <a:pt x="251141" y="0"/>
                    <a:pt x="172182" y="0"/>
                  </a:cubicBezTo>
                  <a:lnTo>
                    <a:pt x="0" y="0"/>
                  </a:lnTo>
                  <a:lnTo>
                    <a:pt x="0" y="453633"/>
                  </a:lnTo>
                  <a:lnTo>
                    <a:pt x="187210" y="453633"/>
                  </a:lnTo>
                  <a:cubicBezTo>
                    <a:pt x="266169" y="453633"/>
                    <a:pt x="330355" y="389956"/>
                    <a:pt x="330355" y="311507"/>
                  </a:cubicBezTo>
                  <a:cubicBezTo>
                    <a:pt x="330355" y="276612"/>
                    <a:pt x="317111" y="242736"/>
                    <a:pt x="293678" y="216756"/>
                  </a:cubicBezTo>
                  <a:cubicBezTo>
                    <a:pt x="307941" y="194596"/>
                    <a:pt x="315328" y="168871"/>
                    <a:pt x="315328" y="142127"/>
                  </a:cubicBezTo>
                  <a:moveTo>
                    <a:pt x="115382" y="98826"/>
                  </a:moveTo>
                  <a:lnTo>
                    <a:pt x="172182" y="98826"/>
                  </a:lnTo>
                  <a:cubicBezTo>
                    <a:pt x="196634" y="98826"/>
                    <a:pt x="216501" y="118184"/>
                    <a:pt x="216501" y="142127"/>
                  </a:cubicBezTo>
                  <a:cubicBezTo>
                    <a:pt x="216501" y="166069"/>
                    <a:pt x="196634" y="185427"/>
                    <a:pt x="172182" y="185427"/>
                  </a:cubicBezTo>
                  <a:lnTo>
                    <a:pt x="115382" y="185427"/>
                  </a:lnTo>
                  <a:lnTo>
                    <a:pt x="115382" y="98826"/>
                  </a:lnTo>
                  <a:close/>
                  <a:moveTo>
                    <a:pt x="187210" y="354807"/>
                  </a:moveTo>
                  <a:lnTo>
                    <a:pt x="115128" y="354807"/>
                  </a:lnTo>
                  <a:lnTo>
                    <a:pt x="115128" y="267952"/>
                  </a:lnTo>
                  <a:lnTo>
                    <a:pt x="171927" y="267952"/>
                  </a:lnTo>
                  <a:lnTo>
                    <a:pt x="186955" y="267952"/>
                  </a:lnTo>
                  <a:cubicBezTo>
                    <a:pt x="211407" y="267952"/>
                    <a:pt x="231274" y="287564"/>
                    <a:pt x="231274" y="311507"/>
                  </a:cubicBezTo>
                  <a:cubicBezTo>
                    <a:pt x="231784" y="335449"/>
                    <a:pt x="211916" y="354807"/>
                    <a:pt x="187210" y="354807"/>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76" name="Forma libre: forma 75">
              <a:extLst>
                <a:ext uri="{FF2B5EF4-FFF2-40B4-BE49-F238E27FC236}">
                  <a16:creationId xmlns:a16="http://schemas.microsoft.com/office/drawing/2014/main" id="{4DD4E663-0C8E-464F-858C-7893A7B13F6D}"/>
                </a:ext>
              </a:extLst>
            </p:cNvPr>
            <p:cNvSpPr/>
            <p:nvPr/>
          </p:nvSpPr>
          <p:spPr>
            <a:xfrm>
              <a:off x="8694677" y="8525097"/>
              <a:ext cx="433002" cy="458473"/>
            </a:xfrm>
            <a:custGeom>
              <a:avLst/>
              <a:gdLst>
                <a:gd name="connsiteX0" fmla="*/ 228982 w 433002"/>
                <a:gd name="connsiteY0" fmla="*/ 0 h 458472"/>
                <a:gd name="connsiteX1" fmla="*/ 0 w 433002"/>
                <a:gd name="connsiteY1" fmla="*/ 237132 h 458472"/>
                <a:gd name="connsiteX2" fmla="*/ 228982 w 433002"/>
                <a:gd name="connsiteY2" fmla="*/ 474265 h 458472"/>
                <a:gd name="connsiteX3" fmla="*/ 457964 w 433002"/>
                <a:gd name="connsiteY3" fmla="*/ 237132 h 458472"/>
                <a:gd name="connsiteX4" fmla="*/ 228982 w 433002"/>
                <a:gd name="connsiteY4" fmla="*/ 0 h 458472"/>
                <a:gd name="connsiteX5" fmla="*/ 228982 w 433002"/>
                <a:gd name="connsiteY5" fmla="*/ 350986 h 458472"/>
                <a:gd name="connsiteX6" fmla="*/ 123278 w 433002"/>
                <a:gd name="connsiteY6" fmla="*/ 236878 h 458472"/>
                <a:gd name="connsiteX7" fmla="*/ 228982 w 433002"/>
                <a:gd name="connsiteY7" fmla="*/ 123023 h 458472"/>
                <a:gd name="connsiteX8" fmla="*/ 334685 w 433002"/>
                <a:gd name="connsiteY8" fmla="*/ 236878 h 458472"/>
                <a:gd name="connsiteX9" fmla="*/ 228982 w 433002"/>
                <a:gd name="connsiteY9" fmla="*/ 350986 h 45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002" h="458472">
                  <a:moveTo>
                    <a:pt x="228982" y="0"/>
                  </a:moveTo>
                  <a:cubicBezTo>
                    <a:pt x="102647" y="0"/>
                    <a:pt x="0" y="106468"/>
                    <a:pt x="0" y="237132"/>
                  </a:cubicBezTo>
                  <a:cubicBezTo>
                    <a:pt x="0" y="368052"/>
                    <a:pt x="102647" y="474265"/>
                    <a:pt x="228982" y="474265"/>
                  </a:cubicBezTo>
                  <a:cubicBezTo>
                    <a:pt x="355317" y="474265"/>
                    <a:pt x="457964" y="368052"/>
                    <a:pt x="457964" y="237132"/>
                  </a:cubicBezTo>
                  <a:cubicBezTo>
                    <a:pt x="457964" y="106468"/>
                    <a:pt x="355317" y="0"/>
                    <a:pt x="228982" y="0"/>
                  </a:cubicBezTo>
                  <a:moveTo>
                    <a:pt x="228982" y="350986"/>
                  </a:moveTo>
                  <a:cubicBezTo>
                    <a:pt x="170654" y="350986"/>
                    <a:pt x="123278" y="300045"/>
                    <a:pt x="123278" y="236878"/>
                  </a:cubicBezTo>
                  <a:cubicBezTo>
                    <a:pt x="123278" y="174220"/>
                    <a:pt x="170654" y="123023"/>
                    <a:pt x="228982" y="123023"/>
                  </a:cubicBezTo>
                  <a:cubicBezTo>
                    <a:pt x="287310" y="123023"/>
                    <a:pt x="334685" y="174220"/>
                    <a:pt x="334685" y="236878"/>
                  </a:cubicBezTo>
                  <a:cubicBezTo>
                    <a:pt x="334685" y="300045"/>
                    <a:pt x="287310" y="350986"/>
                    <a:pt x="228982" y="350986"/>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77" name="Forma libre: forma 76">
              <a:extLst>
                <a:ext uri="{FF2B5EF4-FFF2-40B4-BE49-F238E27FC236}">
                  <a16:creationId xmlns:a16="http://schemas.microsoft.com/office/drawing/2014/main" id="{AA4E9EF8-701E-4571-A02D-8A78B1F9977D}"/>
                </a:ext>
              </a:extLst>
            </p:cNvPr>
            <p:cNvSpPr/>
            <p:nvPr/>
          </p:nvSpPr>
          <p:spPr>
            <a:xfrm>
              <a:off x="9176074" y="8525097"/>
              <a:ext cx="433002" cy="458473"/>
            </a:xfrm>
            <a:custGeom>
              <a:avLst/>
              <a:gdLst>
                <a:gd name="connsiteX0" fmla="*/ 258273 w 433002"/>
                <a:gd name="connsiteY0" fmla="*/ 306922 h 458472"/>
                <a:gd name="connsiteX1" fmla="*/ 312016 w 433002"/>
                <a:gd name="connsiteY1" fmla="*/ 306922 h 458472"/>
                <a:gd name="connsiteX2" fmla="*/ 312016 w 433002"/>
                <a:gd name="connsiteY2" fmla="*/ 331883 h 458472"/>
                <a:gd name="connsiteX3" fmla="*/ 244519 w 433002"/>
                <a:gd name="connsiteY3" fmla="*/ 351241 h 458472"/>
                <a:gd name="connsiteX4" fmla="*/ 123278 w 433002"/>
                <a:gd name="connsiteY4" fmla="*/ 237132 h 458472"/>
                <a:gd name="connsiteX5" fmla="*/ 244519 w 433002"/>
                <a:gd name="connsiteY5" fmla="*/ 123278 h 458472"/>
                <a:gd name="connsiteX6" fmla="*/ 329082 w 433002"/>
                <a:gd name="connsiteY6" fmla="*/ 155626 h 458472"/>
                <a:gd name="connsiteX7" fmla="*/ 341053 w 433002"/>
                <a:gd name="connsiteY7" fmla="*/ 166578 h 458472"/>
                <a:gd name="connsiteX8" fmla="*/ 424342 w 433002"/>
                <a:gd name="connsiteY8" fmla="*/ 75648 h 458472"/>
                <a:gd name="connsiteX9" fmla="*/ 412371 w 433002"/>
                <a:gd name="connsiteY9" fmla="*/ 64696 h 458472"/>
                <a:gd name="connsiteX10" fmla="*/ 244519 w 433002"/>
                <a:gd name="connsiteY10" fmla="*/ 0 h 458472"/>
                <a:gd name="connsiteX11" fmla="*/ 0 w 433002"/>
                <a:gd name="connsiteY11" fmla="*/ 237132 h 458472"/>
                <a:gd name="connsiteX12" fmla="*/ 244519 w 433002"/>
                <a:gd name="connsiteY12" fmla="*/ 474265 h 458472"/>
                <a:gd name="connsiteX13" fmla="*/ 312016 w 433002"/>
                <a:gd name="connsiteY13" fmla="*/ 465095 h 458472"/>
                <a:gd name="connsiteX14" fmla="*/ 312016 w 433002"/>
                <a:gd name="connsiteY14" fmla="*/ 466114 h 458472"/>
                <a:gd name="connsiteX15" fmla="*/ 435295 w 433002"/>
                <a:gd name="connsiteY15" fmla="*/ 466114 h 458472"/>
                <a:gd name="connsiteX16" fmla="*/ 435295 w 433002"/>
                <a:gd name="connsiteY16" fmla="*/ 183644 h 458472"/>
                <a:gd name="connsiteX17" fmla="*/ 258273 w 433002"/>
                <a:gd name="connsiteY17" fmla="*/ 183644 h 458472"/>
                <a:gd name="connsiteX18" fmla="*/ 258273 w 433002"/>
                <a:gd name="connsiteY18" fmla="*/ 306922 h 45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3002" h="458472">
                  <a:moveTo>
                    <a:pt x="258273" y="306922"/>
                  </a:moveTo>
                  <a:lnTo>
                    <a:pt x="312016" y="306922"/>
                  </a:lnTo>
                  <a:lnTo>
                    <a:pt x="312016" y="331883"/>
                  </a:lnTo>
                  <a:cubicBezTo>
                    <a:pt x="292149" y="344364"/>
                    <a:pt x="268462" y="351241"/>
                    <a:pt x="244519" y="351241"/>
                  </a:cubicBezTo>
                  <a:cubicBezTo>
                    <a:pt x="177531" y="351241"/>
                    <a:pt x="123278" y="300300"/>
                    <a:pt x="123278" y="237132"/>
                  </a:cubicBezTo>
                  <a:cubicBezTo>
                    <a:pt x="123278" y="174474"/>
                    <a:pt x="177786" y="123278"/>
                    <a:pt x="244519" y="123278"/>
                  </a:cubicBezTo>
                  <a:cubicBezTo>
                    <a:pt x="276103" y="123278"/>
                    <a:pt x="306158" y="134740"/>
                    <a:pt x="329082" y="155626"/>
                  </a:cubicBezTo>
                  <a:lnTo>
                    <a:pt x="341053" y="166578"/>
                  </a:lnTo>
                  <a:lnTo>
                    <a:pt x="424342" y="75648"/>
                  </a:lnTo>
                  <a:lnTo>
                    <a:pt x="412371" y="64696"/>
                  </a:lnTo>
                  <a:cubicBezTo>
                    <a:pt x="366779" y="22924"/>
                    <a:pt x="307177" y="0"/>
                    <a:pt x="244519" y="0"/>
                  </a:cubicBezTo>
                  <a:cubicBezTo>
                    <a:pt x="109779" y="0"/>
                    <a:pt x="0" y="106468"/>
                    <a:pt x="0" y="237132"/>
                  </a:cubicBezTo>
                  <a:cubicBezTo>
                    <a:pt x="0" y="368052"/>
                    <a:pt x="109779" y="474265"/>
                    <a:pt x="244519" y="474265"/>
                  </a:cubicBezTo>
                  <a:cubicBezTo>
                    <a:pt x="267443" y="474265"/>
                    <a:pt x="290111" y="471208"/>
                    <a:pt x="312016" y="465095"/>
                  </a:cubicBezTo>
                  <a:lnTo>
                    <a:pt x="312016" y="466114"/>
                  </a:lnTo>
                  <a:lnTo>
                    <a:pt x="435295" y="466114"/>
                  </a:lnTo>
                  <a:lnTo>
                    <a:pt x="435295" y="183644"/>
                  </a:lnTo>
                  <a:lnTo>
                    <a:pt x="258273" y="183644"/>
                  </a:lnTo>
                  <a:lnTo>
                    <a:pt x="258273" y="306922"/>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78" name="Forma libre: forma 77">
              <a:extLst>
                <a:ext uri="{FF2B5EF4-FFF2-40B4-BE49-F238E27FC236}">
                  <a16:creationId xmlns:a16="http://schemas.microsoft.com/office/drawing/2014/main" id="{D42F561B-9404-44A5-8B45-C16BE68F60EA}"/>
                </a:ext>
              </a:extLst>
            </p:cNvPr>
            <p:cNvSpPr/>
            <p:nvPr/>
          </p:nvSpPr>
          <p:spPr>
            <a:xfrm>
              <a:off x="10105246" y="8527135"/>
              <a:ext cx="407532" cy="458473"/>
            </a:xfrm>
            <a:custGeom>
              <a:avLst/>
              <a:gdLst>
                <a:gd name="connsiteX0" fmla="*/ 138306 w 407531"/>
                <a:gd name="connsiteY0" fmla="*/ 139579 h 458472"/>
                <a:gd name="connsiteX1" fmla="*/ 138306 w 407531"/>
                <a:gd name="connsiteY1" fmla="*/ 463821 h 458472"/>
                <a:gd name="connsiteX2" fmla="*/ 284508 w 407531"/>
                <a:gd name="connsiteY2" fmla="*/ 463821 h 458472"/>
                <a:gd name="connsiteX3" fmla="*/ 284508 w 407531"/>
                <a:gd name="connsiteY3" fmla="*/ 139579 h 458472"/>
                <a:gd name="connsiteX4" fmla="*/ 422559 w 407531"/>
                <a:gd name="connsiteY4" fmla="*/ 139579 h 458472"/>
                <a:gd name="connsiteX5" fmla="*/ 422559 w 407531"/>
                <a:gd name="connsiteY5" fmla="*/ 0 h 458472"/>
                <a:gd name="connsiteX6" fmla="*/ 0 w 407531"/>
                <a:gd name="connsiteY6" fmla="*/ 0 h 458472"/>
                <a:gd name="connsiteX7" fmla="*/ 0 w 407531"/>
                <a:gd name="connsiteY7" fmla="*/ 139579 h 45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531" h="458472">
                  <a:moveTo>
                    <a:pt x="138306" y="139579"/>
                  </a:moveTo>
                  <a:lnTo>
                    <a:pt x="138306" y="463821"/>
                  </a:lnTo>
                  <a:lnTo>
                    <a:pt x="284508" y="463821"/>
                  </a:lnTo>
                  <a:lnTo>
                    <a:pt x="284508" y="139579"/>
                  </a:lnTo>
                  <a:lnTo>
                    <a:pt x="422559" y="139579"/>
                  </a:lnTo>
                  <a:lnTo>
                    <a:pt x="422559" y="0"/>
                  </a:lnTo>
                  <a:lnTo>
                    <a:pt x="0" y="0"/>
                  </a:lnTo>
                  <a:lnTo>
                    <a:pt x="0" y="139579"/>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79" name="Forma libre: forma 78">
              <a:extLst>
                <a:ext uri="{FF2B5EF4-FFF2-40B4-BE49-F238E27FC236}">
                  <a16:creationId xmlns:a16="http://schemas.microsoft.com/office/drawing/2014/main" id="{8C2C5AF2-0960-471D-A43C-DBF25A38D95A}"/>
                </a:ext>
              </a:extLst>
            </p:cNvPr>
            <p:cNvSpPr/>
            <p:nvPr/>
          </p:nvSpPr>
          <p:spPr>
            <a:xfrm>
              <a:off x="10438658" y="8441553"/>
              <a:ext cx="713181" cy="738650"/>
            </a:xfrm>
            <a:custGeom>
              <a:avLst/>
              <a:gdLst>
                <a:gd name="connsiteX0" fmla="*/ 736359 w 713180"/>
                <a:gd name="connsiteY0" fmla="*/ 743744 h 738650"/>
                <a:gd name="connsiteX1" fmla="*/ 456690 w 713180"/>
                <a:gd name="connsiteY1" fmla="*/ 0 h 738650"/>
                <a:gd name="connsiteX2" fmla="*/ 205549 w 713180"/>
                <a:gd name="connsiteY2" fmla="*/ 0 h 738650"/>
                <a:gd name="connsiteX3" fmla="*/ 0 w 713180"/>
                <a:gd name="connsiteY3" fmla="*/ 548639 h 738650"/>
                <a:gd name="connsiteX4" fmla="*/ 152315 w 713180"/>
                <a:gd name="connsiteY4" fmla="*/ 548639 h 738650"/>
                <a:gd name="connsiteX5" fmla="*/ 330610 w 713180"/>
                <a:gd name="connsiteY5" fmla="*/ 97298 h 738650"/>
                <a:gd name="connsiteX6" fmla="*/ 584044 w 713180"/>
                <a:gd name="connsiteY6" fmla="*/ 743744 h 73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180" h="738650">
                  <a:moveTo>
                    <a:pt x="736359" y="743744"/>
                  </a:moveTo>
                  <a:lnTo>
                    <a:pt x="456690" y="0"/>
                  </a:lnTo>
                  <a:lnTo>
                    <a:pt x="205549" y="0"/>
                  </a:lnTo>
                  <a:lnTo>
                    <a:pt x="0" y="548639"/>
                  </a:lnTo>
                  <a:lnTo>
                    <a:pt x="152315" y="548639"/>
                  </a:lnTo>
                  <a:lnTo>
                    <a:pt x="330610" y="97298"/>
                  </a:lnTo>
                  <a:lnTo>
                    <a:pt x="584044" y="743744"/>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0" name="Forma libre: forma 79">
              <a:extLst>
                <a:ext uri="{FF2B5EF4-FFF2-40B4-BE49-F238E27FC236}">
                  <a16:creationId xmlns:a16="http://schemas.microsoft.com/office/drawing/2014/main" id="{6D333989-5175-467C-BCE0-DF0C81B7E727}"/>
                </a:ext>
              </a:extLst>
            </p:cNvPr>
            <p:cNvSpPr/>
            <p:nvPr/>
          </p:nvSpPr>
          <p:spPr>
            <a:xfrm>
              <a:off x="9638622" y="8524843"/>
              <a:ext cx="433002" cy="458473"/>
            </a:xfrm>
            <a:custGeom>
              <a:avLst/>
              <a:gdLst>
                <a:gd name="connsiteX0" fmla="*/ 430965 w 433002"/>
                <a:gd name="connsiteY0" fmla="*/ 125316 h 458472"/>
                <a:gd name="connsiteX1" fmla="*/ 430710 w 433002"/>
                <a:gd name="connsiteY1" fmla="*/ 124806 h 458472"/>
                <a:gd name="connsiteX2" fmla="*/ 228982 w 433002"/>
                <a:gd name="connsiteY2" fmla="*/ 0 h 458472"/>
                <a:gd name="connsiteX3" fmla="*/ 0 w 433002"/>
                <a:gd name="connsiteY3" fmla="*/ 237132 h 458472"/>
                <a:gd name="connsiteX4" fmla="*/ 228982 w 433002"/>
                <a:gd name="connsiteY4" fmla="*/ 474264 h 458472"/>
                <a:gd name="connsiteX5" fmla="*/ 457964 w 433002"/>
                <a:gd name="connsiteY5" fmla="*/ 237132 h 458472"/>
                <a:gd name="connsiteX6" fmla="*/ 430965 w 433002"/>
                <a:gd name="connsiteY6" fmla="*/ 125316 h 458472"/>
                <a:gd name="connsiteX7" fmla="*/ 229237 w 433002"/>
                <a:gd name="connsiteY7" fmla="*/ 351241 h 458472"/>
                <a:gd name="connsiteX8" fmla="*/ 123533 w 433002"/>
                <a:gd name="connsiteY8" fmla="*/ 237132 h 458472"/>
                <a:gd name="connsiteX9" fmla="*/ 229237 w 433002"/>
                <a:gd name="connsiteY9" fmla="*/ 123278 h 458472"/>
                <a:gd name="connsiteX10" fmla="*/ 334940 w 433002"/>
                <a:gd name="connsiteY10" fmla="*/ 237132 h 458472"/>
                <a:gd name="connsiteX11" fmla="*/ 229237 w 433002"/>
                <a:gd name="connsiteY11" fmla="*/ 351241 h 45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3002" h="458472">
                  <a:moveTo>
                    <a:pt x="430965" y="125316"/>
                  </a:moveTo>
                  <a:lnTo>
                    <a:pt x="430710" y="124806"/>
                  </a:lnTo>
                  <a:cubicBezTo>
                    <a:pt x="391995" y="50687"/>
                    <a:pt x="316092" y="0"/>
                    <a:pt x="228982" y="0"/>
                  </a:cubicBezTo>
                  <a:cubicBezTo>
                    <a:pt x="102647" y="0"/>
                    <a:pt x="0" y="106468"/>
                    <a:pt x="0" y="237132"/>
                  </a:cubicBezTo>
                  <a:cubicBezTo>
                    <a:pt x="0" y="368052"/>
                    <a:pt x="102647" y="474264"/>
                    <a:pt x="228982" y="474264"/>
                  </a:cubicBezTo>
                  <a:cubicBezTo>
                    <a:pt x="355317" y="474264"/>
                    <a:pt x="457964" y="368052"/>
                    <a:pt x="457964" y="237132"/>
                  </a:cubicBezTo>
                  <a:cubicBezTo>
                    <a:pt x="458219" y="196889"/>
                    <a:pt x="448285" y="158937"/>
                    <a:pt x="430965" y="125316"/>
                  </a:cubicBezTo>
                  <a:moveTo>
                    <a:pt x="229237" y="351241"/>
                  </a:moveTo>
                  <a:cubicBezTo>
                    <a:pt x="170909" y="351241"/>
                    <a:pt x="123533" y="300300"/>
                    <a:pt x="123533" y="237132"/>
                  </a:cubicBezTo>
                  <a:cubicBezTo>
                    <a:pt x="123533" y="174474"/>
                    <a:pt x="170909" y="123278"/>
                    <a:pt x="229237" y="123278"/>
                  </a:cubicBezTo>
                  <a:cubicBezTo>
                    <a:pt x="287564" y="123278"/>
                    <a:pt x="334940" y="174474"/>
                    <a:pt x="334940" y="237132"/>
                  </a:cubicBezTo>
                  <a:cubicBezTo>
                    <a:pt x="334940" y="300300"/>
                    <a:pt x="287310" y="351241"/>
                    <a:pt x="229237" y="351241"/>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1" name="Forma libre: forma 80">
              <a:extLst>
                <a:ext uri="{FF2B5EF4-FFF2-40B4-BE49-F238E27FC236}">
                  <a16:creationId xmlns:a16="http://schemas.microsoft.com/office/drawing/2014/main" id="{8B3BBA05-78BC-4C56-B66A-85C0A7259E4B}"/>
                </a:ext>
              </a:extLst>
            </p:cNvPr>
            <p:cNvSpPr/>
            <p:nvPr/>
          </p:nvSpPr>
          <p:spPr>
            <a:xfrm>
              <a:off x="10428469" y="7766580"/>
              <a:ext cx="662239" cy="662238"/>
            </a:xfrm>
            <a:custGeom>
              <a:avLst/>
              <a:gdLst>
                <a:gd name="connsiteX0" fmla="*/ 530810 w 662239"/>
                <a:gd name="connsiteY0" fmla="*/ 434021 h 662238"/>
                <a:gd name="connsiteX1" fmla="*/ 667843 w 662239"/>
                <a:gd name="connsiteY1" fmla="*/ 377985 h 662238"/>
                <a:gd name="connsiteX2" fmla="*/ 485473 w 662239"/>
                <a:gd name="connsiteY2" fmla="*/ 312780 h 662238"/>
                <a:gd name="connsiteX3" fmla="*/ 368562 w 662239"/>
                <a:gd name="connsiteY3" fmla="*/ 0 h 662238"/>
                <a:gd name="connsiteX4" fmla="*/ 247321 w 662239"/>
                <a:gd name="connsiteY4" fmla="*/ 230255 h 662238"/>
                <a:gd name="connsiteX5" fmla="*/ 0 w 662239"/>
                <a:gd name="connsiteY5" fmla="*/ 179568 h 662238"/>
                <a:gd name="connsiteX6" fmla="*/ 174475 w 662239"/>
                <a:gd name="connsiteY6" fmla="*/ 368561 h 662238"/>
                <a:gd name="connsiteX7" fmla="*/ 89403 w 662239"/>
                <a:gd name="connsiteY7" fmla="*/ 597288 h 662238"/>
                <a:gd name="connsiteX8" fmla="*/ 396580 w 662239"/>
                <a:gd name="connsiteY8" fmla="*/ 487000 h 662238"/>
                <a:gd name="connsiteX9" fmla="*/ 620722 w 662239"/>
                <a:gd name="connsiteY9" fmla="*/ 674974 h 66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239" h="662238">
                  <a:moveTo>
                    <a:pt x="530810" y="434021"/>
                  </a:moveTo>
                  <a:lnTo>
                    <a:pt x="667843" y="377985"/>
                  </a:lnTo>
                  <a:lnTo>
                    <a:pt x="485473" y="312780"/>
                  </a:lnTo>
                  <a:lnTo>
                    <a:pt x="368562" y="0"/>
                  </a:lnTo>
                  <a:lnTo>
                    <a:pt x="247321" y="230255"/>
                  </a:lnTo>
                  <a:lnTo>
                    <a:pt x="0" y="179568"/>
                  </a:lnTo>
                  <a:lnTo>
                    <a:pt x="174475" y="368561"/>
                  </a:lnTo>
                  <a:lnTo>
                    <a:pt x="89403" y="597288"/>
                  </a:lnTo>
                  <a:lnTo>
                    <a:pt x="396580" y="487000"/>
                  </a:lnTo>
                  <a:lnTo>
                    <a:pt x="620722" y="674974"/>
                  </a:lnTo>
                  <a:close/>
                </a:path>
              </a:pathLst>
            </a:custGeom>
            <a:solidFill>
              <a:srgbClr val="F1B634"/>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2" name="Forma libre: forma 81">
              <a:extLst>
                <a:ext uri="{FF2B5EF4-FFF2-40B4-BE49-F238E27FC236}">
                  <a16:creationId xmlns:a16="http://schemas.microsoft.com/office/drawing/2014/main" id="{67A8AD55-4D37-4E4C-9B92-0F71CB286B23}"/>
                </a:ext>
              </a:extLst>
            </p:cNvPr>
            <p:cNvSpPr/>
            <p:nvPr/>
          </p:nvSpPr>
          <p:spPr>
            <a:xfrm>
              <a:off x="10289144" y="8095661"/>
              <a:ext cx="203766" cy="178295"/>
            </a:xfrm>
            <a:custGeom>
              <a:avLst/>
              <a:gdLst>
                <a:gd name="connsiteX0" fmla="*/ 158938 w 203765"/>
                <a:gd name="connsiteY0" fmla="*/ 117420 h 178294"/>
                <a:gd name="connsiteX1" fmla="*/ 214973 w 203765"/>
                <a:gd name="connsiteY1" fmla="*/ 81252 h 178294"/>
                <a:gd name="connsiteX2" fmla="*/ 147730 w 203765"/>
                <a:gd name="connsiteY2" fmla="*/ 66988 h 178294"/>
                <a:gd name="connsiteX3" fmla="*/ 128627 w 203765"/>
                <a:gd name="connsiteY3" fmla="*/ 0 h 178294"/>
                <a:gd name="connsiteX4" fmla="*/ 101883 w 203765"/>
                <a:gd name="connsiteY4" fmla="*/ 57054 h 178294"/>
                <a:gd name="connsiteX5" fmla="*/ 0 w 203765"/>
                <a:gd name="connsiteY5" fmla="*/ 35404 h 178294"/>
                <a:gd name="connsiteX6" fmla="*/ 79469 w 203765"/>
                <a:gd name="connsiteY6" fmla="*/ 117675 h 178294"/>
                <a:gd name="connsiteX7" fmla="*/ 55017 w 203765"/>
                <a:gd name="connsiteY7" fmla="*/ 183898 h 178294"/>
                <a:gd name="connsiteX8" fmla="*/ 126590 w 203765"/>
                <a:gd name="connsiteY8" fmla="*/ 138051 h 178294"/>
                <a:gd name="connsiteX9" fmla="*/ 182116 w 203765"/>
                <a:gd name="connsiteY9" fmla="*/ 182880 h 17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765" h="178294">
                  <a:moveTo>
                    <a:pt x="158938" y="117420"/>
                  </a:moveTo>
                  <a:lnTo>
                    <a:pt x="214973" y="81252"/>
                  </a:lnTo>
                  <a:lnTo>
                    <a:pt x="147730" y="66988"/>
                  </a:lnTo>
                  <a:lnTo>
                    <a:pt x="128627" y="0"/>
                  </a:lnTo>
                  <a:lnTo>
                    <a:pt x="101883" y="57054"/>
                  </a:lnTo>
                  <a:lnTo>
                    <a:pt x="0" y="35404"/>
                  </a:lnTo>
                  <a:lnTo>
                    <a:pt x="79469" y="117675"/>
                  </a:lnTo>
                  <a:lnTo>
                    <a:pt x="55017" y="183898"/>
                  </a:lnTo>
                  <a:lnTo>
                    <a:pt x="126590" y="138051"/>
                  </a:lnTo>
                  <a:lnTo>
                    <a:pt x="182116" y="182880"/>
                  </a:lnTo>
                  <a:close/>
                </a:path>
              </a:pathLst>
            </a:custGeom>
            <a:solidFill>
              <a:srgbClr val="F1B634"/>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3" name="Forma libre: forma 82">
              <a:extLst>
                <a:ext uri="{FF2B5EF4-FFF2-40B4-BE49-F238E27FC236}">
                  <a16:creationId xmlns:a16="http://schemas.microsoft.com/office/drawing/2014/main" id="{814AED06-8E64-43F7-B01B-66F8F4549C67}"/>
                </a:ext>
              </a:extLst>
            </p:cNvPr>
            <p:cNvSpPr/>
            <p:nvPr/>
          </p:nvSpPr>
          <p:spPr>
            <a:xfrm>
              <a:off x="10888980" y="7750788"/>
              <a:ext cx="203766" cy="178295"/>
            </a:xfrm>
            <a:custGeom>
              <a:avLst/>
              <a:gdLst>
                <a:gd name="connsiteX0" fmla="*/ 165815 w 203765"/>
                <a:gd name="connsiteY0" fmla="*/ 122514 h 178294"/>
                <a:gd name="connsiteX1" fmla="*/ 224652 w 203765"/>
                <a:gd name="connsiteY1" fmla="*/ 84817 h 178294"/>
                <a:gd name="connsiteX2" fmla="*/ 154353 w 203765"/>
                <a:gd name="connsiteY2" fmla="*/ 70044 h 178294"/>
                <a:gd name="connsiteX3" fmla="*/ 134231 w 203765"/>
                <a:gd name="connsiteY3" fmla="*/ 0 h 178294"/>
                <a:gd name="connsiteX4" fmla="*/ 100100 w 203765"/>
                <a:gd name="connsiteY4" fmla="*/ 58328 h 178294"/>
                <a:gd name="connsiteX5" fmla="*/ 0 w 203765"/>
                <a:gd name="connsiteY5" fmla="*/ 37187 h 178294"/>
                <a:gd name="connsiteX6" fmla="*/ 83035 w 203765"/>
                <a:gd name="connsiteY6" fmla="*/ 122769 h 178294"/>
                <a:gd name="connsiteX7" fmla="*/ 57564 w 203765"/>
                <a:gd name="connsiteY7" fmla="*/ 192049 h 178294"/>
                <a:gd name="connsiteX8" fmla="*/ 132193 w 203765"/>
                <a:gd name="connsiteY8" fmla="*/ 144164 h 178294"/>
                <a:gd name="connsiteX9" fmla="*/ 190012 w 203765"/>
                <a:gd name="connsiteY9" fmla="*/ 190776 h 17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765" h="178294">
                  <a:moveTo>
                    <a:pt x="165815" y="122514"/>
                  </a:moveTo>
                  <a:lnTo>
                    <a:pt x="224652" y="84817"/>
                  </a:lnTo>
                  <a:lnTo>
                    <a:pt x="154353" y="70044"/>
                  </a:lnTo>
                  <a:lnTo>
                    <a:pt x="134231" y="0"/>
                  </a:lnTo>
                  <a:lnTo>
                    <a:pt x="100100" y="58328"/>
                  </a:lnTo>
                  <a:lnTo>
                    <a:pt x="0" y="37187"/>
                  </a:lnTo>
                  <a:lnTo>
                    <a:pt x="83035" y="122769"/>
                  </a:lnTo>
                  <a:lnTo>
                    <a:pt x="57564" y="192049"/>
                  </a:lnTo>
                  <a:lnTo>
                    <a:pt x="132193" y="144164"/>
                  </a:lnTo>
                  <a:lnTo>
                    <a:pt x="190012" y="190776"/>
                  </a:lnTo>
                  <a:close/>
                </a:path>
              </a:pathLst>
            </a:custGeom>
            <a:solidFill>
              <a:srgbClr val="F1B634"/>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4" name="Forma libre: forma 83">
              <a:extLst>
                <a:ext uri="{FF2B5EF4-FFF2-40B4-BE49-F238E27FC236}">
                  <a16:creationId xmlns:a16="http://schemas.microsoft.com/office/drawing/2014/main" id="{F91F5CF3-F33D-4338-BBF1-E8D0F77E39DF}"/>
                </a:ext>
              </a:extLst>
            </p:cNvPr>
            <p:cNvSpPr/>
            <p:nvPr/>
          </p:nvSpPr>
          <p:spPr>
            <a:xfrm>
              <a:off x="7894896" y="7755627"/>
              <a:ext cx="25471" cy="1426359"/>
            </a:xfrm>
            <a:custGeom>
              <a:avLst/>
              <a:gdLst>
                <a:gd name="connsiteX0" fmla="*/ 0 w 25470"/>
                <a:gd name="connsiteY0" fmla="*/ 0 h 1426359"/>
                <a:gd name="connsiteX1" fmla="*/ 26490 w 25470"/>
                <a:gd name="connsiteY1" fmla="*/ 0 h 1426359"/>
                <a:gd name="connsiteX2" fmla="*/ 26490 w 25470"/>
                <a:gd name="connsiteY2" fmla="*/ 1441642 h 1426359"/>
                <a:gd name="connsiteX3" fmla="*/ 0 w 25470"/>
                <a:gd name="connsiteY3" fmla="*/ 1441642 h 1426359"/>
              </a:gdLst>
              <a:ahLst/>
              <a:cxnLst>
                <a:cxn ang="0">
                  <a:pos x="connsiteX0" y="connsiteY0"/>
                </a:cxn>
                <a:cxn ang="0">
                  <a:pos x="connsiteX1" y="connsiteY1"/>
                </a:cxn>
                <a:cxn ang="0">
                  <a:pos x="connsiteX2" y="connsiteY2"/>
                </a:cxn>
                <a:cxn ang="0">
                  <a:pos x="connsiteX3" y="connsiteY3"/>
                </a:cxn>
              </a:cxnLst>
              <a:rect l="l" t="t" r="r" b="b"/>
              <a:pathLst>
                <a:path w="25470" h="1426359">
                  <a:moveTo>
                    <a:pt x="0" y="0"/>
                  </a:moveTo>
                  <a:lnTo>
                    <a:pt x="26490" y="0"/>
                  </a:lnTo>
                  <a:lnTo>
                    <a:pt x="26490" y="1441642"/>
                  </a:lnTo>
                  <a:lnTo>
                    <a:pt x="0" y="1441642"/>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5" name="Forma libre: forma 84">
              <a:extLst>
                <a:ext uri="{FF2B5EF4-FFF2-40B4-BE49-F238E27FC236}">
                  <a16:creationId xmlns:a16="http://schemas.microsoft.com/office/drawing/2014/main" id="{6E184517-0F83-4B56-B61D-9113C06AD850}"/>
                </a:ext>
              </a:extLst>
            </p:cNvPr>
            <p:cNvSpPr/>
            <p:nvPr/>
          </p:nvSpPr>
          <p:spPr>
            <a:xfrm>
              <a:off x="6018212" y="8873537"/>
              <a:ext cx="101883" cy="101883"/>
            </a:xfrm>
            <a:custGeom>
              <a:avLst/>
              <a:gdLst>
                <a:gd name="connsiteX0" fmla="*/ 77686 w 101882"/>
                <a:gd name="connsiteY0" fmla="*/ 74120 h 101882"/>
                <a:gd name="connsiteX1" fmla="*/ 60620 w 101882"/>
                <a:gd name="connsiteY1" fmla="*/ 28782 h 101882"/>
                <a:gd name="connsiteX2" fmla="*/ 44064 w 101882"/>
                <a:gd name="connsiteY2" fmla="*/ 74120 h 101882"/>
                <a:gd name="connsiteX3" fmla="*/ 77686 w 101882"/>
                <a:gd name="connsiteY3" fmla="*/ 74120 h 101882"/>
                <a:gd name="connsiteX4" fmla="*/ 123533 w 101882"/>
                <a:gd name="connsiteY4" fmla="*/ 123023 h 101882"/>
                <a:gd name="connsiteX5" fmla="*/ 96534 w 101882"/>
                <a:gd name="connsiteY5" fmla="*/ 123023 h 101882"/>
                <a:gd name="connsiteX6" fmla="*/ 85836 w 101882"/>
                <a:gd name="connsiteY6" fmla="*/ 95006 h 101882"/>
                <a:gd name="connsiteX7" fmla="*/ 36423 w 101882"/>
                <a:gd name="connsiteY7" fmla="*/ 95006 h 101882"/>
                <a:gd name="connsiteX8" fmla="*/ 26235 w 101882"/>
                <a:gd name="connsiteY8" fmla="*/ 123023 h 101882"/>
                <a:gd name="connsiteX9" fmla="*/ 0 w 101882"/>
                <a:gd name="connsiteY9" fmla="*/ 123023 h 101882"/>
                <a:gd name="connsiteX10" fmla="*/ 47885 w 101882"/>
                <a:gd name="connsiteY10" fmla="*/ 0 h 101882"/>
                <a:gd name="connsiteX11" fmla="*/ 74375 w 101882"/>
                <a:gd name="connsiteY11" fmla="*/ 0 h 101882"/>
                <a:gd name="connsiteX12" fmla="*/ 123533 w 101882"/>
                <a:gd name="connsiteY12"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882" h="101882">
                  <a:moveTo>
                    <a:pt x="77686" y="74120"/>
                  </a:moveTo>
                  <a:lnTo>
                    <a:pt x="60620" y="28782"/>
                  </a:lnTo>
                  <a:lnTo>
                    <a:pt x="44064" y="74120"/>
                  </a:lnTo>
                  <a:lnTo>
                    <a:pt x="77686" y="74120"/>
                  </a:lnTo>
                  <a:close/>
                  <a:moveTo>
                    <a:pt x="123533" y="123023"/>
                  </a:moveTo>
                  <a:lnTo>
                    <a:pt x="96534" y="123023"/>
                  </a:lnTo>
                  <a:lnTo>
                    <a:pt x="85836" y="95006"/>
                  </a:lnTo>
                  <a:lnTo>
                    <a:pt x="36423" y="95006"/>
                  </a:lnTo>
                  <a:lnTo>
                    <a:pt x="26235" y="123023"/>
                  </a:lnTo>
                  <a:lnTo>
                    <a:pt x="0" y="123023"/>
                  </a:lnTo>
                  <a:lnTo>
                    <a:pt x="47885" y="0"/>
                  </a:lnTo>
                  <a:lnTo>
                    <a:pt x="74375" y="0"/>
                  </a:lnTo>
                  <a:lnTo>
                    <a:pt x="123533"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6" name="Forma libre: forma 85">
              <a:extLst>
                <a:ext uri="{FF2B5EF4-FFF2-40B4-BE49-F238E27FC236}">
                  <a16:creationId xmlns:a16="http://schemas.microsoft.com/office/drawing/2014/main" id="{21EC2379-75C2-4B0F-9577-EE6B1A76CEF6}"/>
                </a:ext>
              </a:extLst>
            </p:cNvPr>
            <p:cNvSpPr/>
            <p:nvPr/>
          </p:nvSpPr>
          <p:spPr>
            <a:xfrm>
              <a:off x="6148367" y="8874555"/>
              <a:ext cx="76412" cy="101883"/>
            </a:xfrm>
            <a:custGeom>
              <a:avLst/>
              <a:gdLst>
                <a:gd name="connsiteX0" fmla="*/ 0 w 76412"/>
                <a:gd name="connsiteY0" fmla="*/ 122005 h 101882"/>
                <a:gd name="connsiteX1" fmla="*/ 0 w 76412"/>
                <a:gd name="connsiteY1" fmla="*/ 0 h 101882"/>
                <a:gd name="connsiteX2" fmla="*/ 24961 w 76412"/>
                <a:gd name="connsiteY2" fmla="*/ 0 h 101882"/>
                <a:gd name="connsiteX3" fmla="*/ 24961 w 76412"/>
                <a:gd name="connsiteY3" fmla="*/ 101119 h 101882"/>
                <a:gd name="connsiteX4" fmla="*/ 86600 w 76412"/>
                <a:gd name="connsiteY4" fmla="*/ 101119 h 101882"/>
                <a:gd name="connsiteX5" fmla="*/ 86600 w 76412"/>
                <a:gd name="connsiteY5" fmla="*/ 122005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12" h="101882">
                  <a:moveTo>
                    <a:pt x="0" y="122005"/>
                  </a:moveTo>
                  <a:lnTo>
                    <a:pt x="0" y="0"/>
                  </a:lnTo>
                  <a:lnTo>
                    <a:pt x="24961" y="0"/>
                  </a:lnTo>
                  <a:lnTo>
                    <a:pt x="24961" y="101119"/>
                  </a:lnTo>
                  <a:lnTo>
                    <a:pt x="86600" y="101119"/>
                  </a:lnTo>
                  <a:lnTo>
                    <a:pt x="86600" y="122005"/>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7" name="Forma libre: forma 86">
              <a:extLst>
                <a:ext uri="{FF2B5EF4-FFF2-40B4-BE49-F238E27FC236}">
                  <a16:creationId xmlns:a16="http://schemas.microsoft.com/office/drawing/2014/main" id="{52D67C68-B78C-4544-B139-9CD047DD7320}"/>
                </a:ext>
              </a:extLst>
            </p:cNvPr>
            <p:cNvSpPr/>
            <p:nvPr/>
          </p:nvSpPr>
          <p:spPr>
            <a:xfrm>
              <a:off x="6241081" y="8871499"/>
              <a:ext cx="101883" cy="101883"/>
            </a:xfrm>
            <a:custGeom>
              <a:avLst/>
              <a:gdLst>
                <a:gd name="connsiteX0" fmla="*/ 83035 w 101882"/>
                <a:gd name="connsiteY0" fmla="*/ 79723 h 101882"/>
                <a:gd name="connsiteX1" fmla="*/ 106977 w 101882"/>
                <a:gd name="connsiteY1" fmla="*/ 87365 h 101882"/>
                <a:gd name="connsiteX2" fmla="*/ 88638 w 101882"/>
                <a:gd name="connsiteY2" fmla="*/ 117420 h 101882"/>
                <a:gd name="connsiteX3" fmla="*/ 56036 w 101882"/>
                <a:gd name="connsiteY3" fmla="*/ 127099 h 101882"/>
                <a:gd name="connsiteX4" fmla="*/ 15792 w 101882"/>
                <a:gd name="connsiteY4" fmla="*/ 110288 h 101882"/>
                <a:gd name="connsiteX5" fmla="*/ 0 w 101882"/>
                <a:gd name="connsiteY5" fmla="*/ 64441 h 101882"/>
                <a:gd name="connsiteX6" fmla="*/ 15792 w 101882"/>
                <a:gd name="connsiteY6" fmla="*/ 16811 h 101882"/>
                <a:gd name="connsiteX7" fmla="*/ 57564 w 101882"/>
                <a:gd name="connsiteY7" fmla="*/ 0 h 101882"/>
                <a:gd name="connsiteX8" fmla="*/ 94242 w 101882"/>
                <a:gd name="connsiteY8" fmla="*/ 13499 h 101882"/>
                <a:gd name="connsiteX9" fmla="*/ 106977 w 101882"/>
                <a:gd name="connsiteY9" fmla="*/ 36168 h 101882"/>
                <a:gd name="connsiteX10" fmla="*/ 82270 w 101882"/>
                <a:gd name="connsiteY10" fmla="*/ 42027 h 101882"/>
                <a:gd name="connsiteX11" fmla="*/ 73101 w 101882"/>
                <a:gd name="connsiteY11" fmla="*/ 26999 h 101882"/>
                <a:gd name="connsiteX12" fmla="*/ 56290 w 101882"/>
                <a:gd name="connsiteY12" fmla="*/ 21395 h 101882"/>
                <a:gd name="connsiteX13" fmla="*/ 33876 w 101882"/>
                <a:gd name="connsiteY13" fmla="*/ 31329 h 101882"/>
                <a:gd name="connsiteX14" fmla="*/ 25471 w 101882"/>
                <a:gd name="connsiteY14" fmla="*/ 63167 h 101882"/>
                <a:gd name="connsiteX15" fmla="*/ 33876 w 101882"/>
                <a:gd name="connsiteY15" fmla="*/ 96279 h 101882"/>
                <a:gd name="connsiteX16" fmla="*/ 55781 w 101882"/>
                <a:gd name="connsiteY16" fmla="*/ 106213 h 101882"/>
                <a:gd name="connsiteX17" fmla="*/ 72846 w 101882"/>
                <a:gd name="connsiteY17" fmla="*/ 99845 h 101882"/>
                <a:gd name="connsiteX18" fmla="*/ 83035 w 101882"/>
                <a:gd name="connsiteY18" fmla="*/ 797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882" h="101882">
                  <a:moveTo>
                    <a:pt x="83035" y="79723"/>
                  </a:moveTo>
                  <a:lnTo>
                    <a:pt x="106977" y="87365"/>
                  </a:lnTo>
                  <a:cubicBezTo>
                    <a:pt x="103411" y="100864"/>
                    <a:pt x="97044" y="110798"/>
                    <a:pt x="88638" y="117420"/>
                  </a:cubicBezTo>
                  <a:cubicBezTo>
                    <a:pt x="79978" y="124042"/>
                    <a:pt x="69026" y="127099"/>
                    <a:pt x="56036" y="127099"/>
                  </a:cubicBezTo>
                  <a:cubicBezTo>
                    <a:pt x="39734" y="127099"/>
                    <a:pt x="26235" y="121495"/>
                    <a:pt x="15792" y="110288"/>
                  </a:cubicBezTo>
                  <a:cubicBezTo>
                    <a:pt x="5349" y="99081"/>
                    <a:pt x="0" y="83799"/>
                    <a:pt x="0" y="64441"/>
                  </a:cubicBezTo>
                  <a:cubicBezTo>
                    <a:pt x="0" y="44064"/>
                    <a:pt x="5349" y="28272"/>
                    <a:pt x="15792" y="16811"/>
                  </a:cubicBezTo>
                  <a:cubicBezTo>
                    <a:pt x="26490" y="5604"/>
                    <a:pt x="40244" y="0"/>
                    <a:pt x="57564" y="0"/>
                  </a:cubicBezTo>
                  <a:cubicBezTo>
                    <a:pt x="72592" y="0"/>
                    <a:pt x="84818" y="4585"/>
                    <a:pt x="94242" y="13499"/>
                  </a:cubicBezTo>
                  <a:cubicBezTo>
                    <a:pt x="99845" y="18594"/>
                    <a:pt x="103921" y="26490"/>
                    <a:pt x="106977" y="36168"/>
                  </a:cubicBezTo>
                  <a:lnTo>
                    <a:pt x="82270" y="42027"/>
                  </a:lnTo>
                  <a:cubicBezTo>
                    <a:pt x="80742" y="35659"/>
                    <a:pt x="77940" y="30565"/>
                    <a:pt x="73101" y="26999"/>
                  </a:cubicBezTo>
                  <a:cubicBezTo>
                    <a:pt x="68516" y="23433"/>
                    <a:pt x="62913" y="21395"/>
                    <a:pt x="56290" y="21395"/>
                  </a:cubicBezTo>
                  <a:cubicBezTo>
                    <a:pt x="47121" y="21395"/>
                    <a:pt x="39734" y="24707"/>
                    <a:pt x="33876" y="31329"/>
                  </a:cubicBezTo>
                  <a:cubicBezTo>
                    <a:pt x="28273" y="37951"/>
                    <a:pt x="25471" y="48394"/>
                    <a:pt x="25471" y="63167"/>
                  </a:cubicBezTo>
                  <a:cubicBezTo>
                    <a:pt x="25471" y="78704"/>
                    <a:pt x="28273" y="89657"/>
                    <a:pt x="33876" y="96279"/>
                  </a:cubicBezTo>
                  <a:cubicBezTo>
                    <a:pt x="39480" y="102902"/>
                    <a:pt x="46611" y="106213"/>
                    <a:pt x="55781" y="106213"/>
                  </a:cubicBezTo>
                  <a:cubicBezTo>
                    <a:pt x="62403" y="106213"/>
                    <a:pt x="68007" y="104175"/>
                    <a:pt x="72846" y="99845"/>
                  </a:cubicBezTo>
                  <a:cubicBezTo>
                    <a:pt x="77686" y="95260"/>
                    <a:pt x="80997" y="88638"/>
                    <a:pt x="83035" y="79723"/>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8" name="Forma libre: forma 87">
              <a:extLst>
                <a:ext uri="{FF2B5EF4-FFF2-40B4-BE49-F238E27FC236}">
                  <a16:creationId xmlns:a16="http://schemas.microsoft.com/office/drawing/2014/main" id="{488773EF-CC71-46D1-A349-CD28AA929853}"/>
                </a:ext>
              </a:extLst>
            </p:cNvPr>
            <p:cNvSpPr/>
            <p:nvPr/>
          </p:nvSpPr>
          <p:spPr>
            <a:xfrm>
              <a:off x="6349586" y="8873537"/>
              <a:ext cx="101883" cy="101883"/>
            </a:xfrm>
            <a:custGeom>
              <a:avLst/>
              <a:gdLst>
                <a:gd name="connsiteX0" fmla="*/ 77940 w 101882"/>
                <a:gd name="connsiteY0" fmla="*/ 74120 h 101882"/>
                <a:gd name="connsiteX1" fmla="*/ 61130 w 101882"/>
                <a:gd name="connsiteY1" fmla="*/ 28782 h 101882"/>
                <a:gd name="connsiteX2" fmla="*/ 44319 w 101882"/>
                <a:gd name="connsiteY2" fmla="*/ 74120 h 101882"/>
                <a:gd name="connsiteX3" fmla="*/ 77940 w 101882"/>
                <a:gd name="connsiteY3" fmla="*/ 74120 h 101882"/>
                <a:gd name="connsiteX4" fmla="*/ 123788 w 101882"/>
                <a:gd name="connsiteY4" fmla="*/ 123023 h 101882"/>
                <a:gd name="connsiteX5" fmla="*/ 96534 w 101882"/>
                <a:gd name="connsiteY5" fmla="*/ 123023 h 101882"/>
                <a:gd name="connsiteX6" fmla="*/ 85836 w 101882"/>
                <a:gd name="connsiteY6" fmla="*/ 95006 h 101882"/>
                <a:gd name="connsiteX7" fmla="*/ 36678 w 101882"/>
                <a:gd name="connsiteY7" fmla="*/ 95006 h 101882"/>
                <a:gd name="connsiteX8" fmla="*/ 26490 w 101882"/>
                <a:gd name="connsiteY8" fmla="*/ 123023 h 101882"/>
                <a:gd name="connsiteX9" fmla="*/ 0 w 101882"/>
                <a:gd name="connsiteY9" fmla="*/ 123023 h 101882"/>
                <a:gd name="connsiteX10" fmla="*/ 47885 w 101882"/>
                <a:gd name="connsiteY10" fmla="*/ 0 h 101882"/>
                <a:gd name="connsiteX11" fmla="*/ 74375 w 101882"/>
                <a:gd name="connsiteY11" fmla="*/ 0 h 101882"/>
                <a:gd name="connsiteX12" fmla="*/ 123788 w 101882"/>
                <a:gd name="connsiteY12"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882" h="101882">
                  <a:moveTo>
                    <a:pt x="77940" y="74120"/>
                  </a:moveTo>
                  <a:lnTo>
                    <a:pt x="61130" y="28782"/>
                  </a:lnTo>
                  <a:lnTo>
                    <a:pt x="44319" y="74120"/>
                  </a:lnTo>
                  <a:lnTo>
                    <a:pt x="77940" y="74120"/>
                  </a:lnTo>
                  <a:close/>
                  <a:moveTo>
                    <a:pt x="123788" y="123023"/>
                  </a:moveTo>
                  <a:lnTo>
                    <a:pt x="96534" y="123023"/>
                  </a:lnTo>
                  <a:lnTo>
                    <a:pt x="85836" y="95006"/>
                  </a:lnTo>
                  <a:lnTo>
                    <a:pt x="36678" y="95006"/>
                  </a:lnTo>
                  <a:lnTo>
                    <a:pt x="26490" y="123023"/>
                  </a:lnTo>
                  <a:lnTo>
                    <a:pt x="0" y="123023"/>
                  </a:lnTo>
                  <a:lnTo>
                    <a:pt x="47885" y="0"/>
                  </a:lnTo>
                  <a:lnTo>
                    <a:pt x="74375" y="0"/>
                  </a:lnTo>
                  <a:lnTo>
                    <a:pt x="123788"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89" name="Forma libre: forma 88">
              <a:extLst>
                <a:ext uri="{FF2B5EF4-FFF2-40B4-BE49-F238E27FC236}">
                  <a16:creationId xmlns:a16="http://schemas.microsoft.com/office/drawing/2014/main" id="{B0B86D89-EEC7-4D81-948E-9500AEF7ECE4}"/>
                </a:ext>
              </a:extLst>
            </p:cNvPr>
            <p:cNvSpPr/>
            <p:nvPr/>
          </p:nvSpPr>
          <p:spPr>
            <a:xfrm>
              <a:off x="6479996" y="8874555"/>
              <a:ext cx="76412" cy="101883"/>
            </a:xfrm>
            <a:custGeom>
              <a:avLst/>
              <a:gdLst>
                <a:gd name="connsiteX0" fmla="*/ 0 w 76412"/>
                <a:gd name="connsiteY0" fmla="*/ 122005 h 101882"/>
                <a:gd name="connsiteX1" fmla="*/ 0 w 76412"/>
                <a:gd name="connsiteY1" fmla="*/ 0 h 101882"/>
                <a:gd name="connsiteX2" fmla="*/ 24707 w 76412"/>
                <a:gd name="connsiteY2" fmla="*/ 0 h 101882"/>
                <a:gd name="connsiteX3" fmla="*/ 24707 w 76412"/>
                <a:gd name="connsiteY3" fmla="*/ 101119 h 101882"/>
                <a:gd name="connsiteX4" fmla="*/ 86346 w 76412"/>
                <a:gd name="connsiteY4" fmla="*/ 101119 h 101882"/>
                <a:gd name="connsiteX5" fmla="*/ 86346 w 76412"/>
                <a:gd name="connsiteY5" fmla="*/ 122005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412" h="101882">
                  <a:moveTo>
                    <a:pt x="0" y="122005"/>
                  </a:moveTo>
                  <a:lnTo>
                    <a:pt x="0" y="0"/>
                  </a:lnTo>
                  <a:lnTo>
                    <a:pt x="24707" y="0"/>
                  </a:lnTo>
                  <a:lnTo>
                    <a:pt x="24707" y="101119"/>
                  </a:lnTo>
                  <a:lnTo>
                    <a:pt x="86346" y="101119"/>
                  </a:lnTo>
                  <a:lnTo>
                    <a:pt x="86346" y="122005"/>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0" name="Forma libre: forma 89">
              <a:extLst>
                <a:ext uri="{FF2B5EF4-FFF2-40B4-BE49-F238E27FC236}">
                  <a16:creationId xmlns:a16="http://schemas.microsoft.com/office/drawing/2014/main" id="{1B1D9DC9-9F9B-4FF6-B473-F4D7233EC22F}"/>
                </a:ext>
              </a:extLst>
            </p:cNvPr>
            <p:cNvSpPr/>
            <p:nvPr/>
          </p:nvSpPr>
          <p:spPr>
            <a:xfrm>
              <a:off x="6576530" y="8873537"/>
              <a:ext cx="101883" cy="101883"/>
            </a:xfrm>
            <a:custGeom>
              <a:avLst/>
              <a:gdLst>
                <a:gd name="connsiteX0" fmla="*/ 25216 w 101882"/>
                <a:gd name="connsiteY0" fmla="*/ 20886 h 101882"/>
                <a:gd name="connsiteX1" fmla="*/ 25216 w 101882"/>
                <a:gd name="connsiteY1" fmla="*/ 102137 h 101882"/>
                <a:gd name="connsiteX2" fmla="*/ 43810 w 101882"/>
                <a:gd name="connsiteY2" fmla="*/ 102137 h 101882"/>
                <a:gd name="connsiteX3" fmla="*/ 58837 w 101882"/>
                <a:gd name="connsiteY3" fmla="*/ 100864 h 101882"/>
                <a:gd name="connsiteX4" fmla="*/ 69026 w 101882"/>
                <a:gd name="connsiteY4" fmla="*/ 95770 h 101882"/>
                <a:gd name="connsiteX5" fmla="*/ 75648 w 101882"/>
                <a:gd name="connsiteY5" fmla="*/ 83799 h 101882"/>
                <a:gd name="connsiteX6" fmla="*/ 78195 w 101882"/>
                <a:gd name="connsiteY6" fmla="*/ 61384 h 101882"/>
                <a:gd name="connsiteX7" fmla="*/ 75648 w 101882"/>
                <a:gd name="connsiteY7" fmla="*/ 39480 h 101882"/>
                <a:gd name="connsiteX8" fmla="*/ 68516 w 101882"/>
                <a:gd name="connsiteY8" fmla="*/ 27508 h 101882"/>
                <a:gd name="connsiteX9" fmla="*/ 57054 w 101882"/>
                <a:gd name="connsiteY9" fmla="*/ 21650 h 101882"/>
                <a:gd name="connsiteX10" fmla="*/ 36678 w 101882"/>
                <a:gd name="connsiteY10" fmla="*/ 20631 h 101882"/>
                <a:gd name="connsiteX11" fmla="*/ 25216 w 101882"/>
                <a:gd name="connsiteY11" fmla="*/ 20631 h 101882"/>
                <a:gd name="connsiteX12" fmla="*/ 255 w 101882"/>
                <a:gd name="connsiteY12" fmla="*/ 0 h 101882"/>
                <a:gd name="connsiteX13" fmla="*/ 45593 w 101882"/>
                <a:gd name="connsiteY13" fmla="*/ 0 h 101882"/>
                <a:gd name="connsiteX14" fmla="*/ 69026 w 101882"/>
                <a:gd name="connsiteY14" fmla="*/ 2292 h 101882"/>
                <a:gd name="connsiteX15" fmla="*/ 87619 w 101882"/>
                <a:gd name="connsiteY15" fmla="*/ 13754 h 101882"/>
                <a:gd name="connsiteX16" fmla="*/ 99336 w 101882"/>
                <a:gd name="connsiteY16" fmla="*/ 33621 h 101882"/>
                <a:gd name="connsiteX17" fmla="*/ 103411 w 101882"/>
                <a:gd name="connsiteY17" fmla="*/ 62658 h 101882"/>
                <a:gd name="connsiteX18" fmla="*/ 99591 w 101882"/>
                <a:gd name="connsiteY18" fmla="*/ 88893 h 101882"/>
                <a:gd name="connsiteX19" fmla="*/ 86346 w 101882"/>
                <a:gd name="connsiteY19" fmla="*/ 110543 h 101882"/>
                <a:gd name="connsiteX20" fmla="*/ 68771 w 101882"/>
                <a:gd name="connsiteY20" fmla="*/ 120476 h 101882"/>
                <a:gd name="connsiteX21" fmla="*/ 46866 w 101882"/>
                <a:gd name="connsiteY21" fmla="*/ 123023 h 101882"/>
                <a:gd name="connsiteX22" fmla="*/ 0 w 101882"/>
                <a:gd name="connsiteY22" fmla="*/ 123023 h 101882"/>
                <a:gd name="connsiteX23" fmla="*/ 0 w 101882"/>
                <a:gd name="connsiteY23" fmla="*/ 0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882" h="101882">
                  <a:moveTo>
                    <a:pt x="25216" y="20886"/>
                  </a:moveTo>
                  <a:lnTo>
                    <a:pt x="25216" y="102137"/>
                  </a:lnTo>
                  <a:lnTo>
                    <a:pt x="43810" y="102137"/>
                  </a:lnTo>
                  <a:cubicBezTo>
                    <a:pt x="50941" y="102137"/>
                    <a:pt x="55781" y="101628"/>
                    <a:pt x="58837" y="100864"/>
                  </a:cubicBezTo>
                  <a:cubicBezTo>
                    <a:pt x="62913" y="99845"/>
                    <a:pt x="66224" y="98317"/>
                    <a:pt x="69026" y="95770"/>
                  </a:cubicBezTo>
                  <a:cubicBezTo>
                    <a:pt x="71573" y="93223"/>
                    <a:pt x="73865" y="89402"/>
                    <a:pt x="75648" y="83799"/>
                  </a:cubicBezTo>
                  <a:cubicBezTo>
                    <a:pt x="77176" y="78195"/>
                    <a:pt x="78195" y="70809"/>
                    <a:pt x="78195" y="61384"/>
                  </a:cubicBezTo>
                  <a:cubicBezTo>
                    <a:pt x="78195" y="51960"/>
                    <a:pt x="77431" y="44574"/>
                    <a:pt x="75648" y="39480"/>
                  </a:cubicBezTo>
                  <a:cubicBezTo>
                    <a:pt x="73865" y="34385"/>
                    <a:pt x="71573" y="30310"/>
                    <a:pt x="68516" y="27508"/>
                  </a:cubicBezTo>
                  <a:cubicBezTo>
                    <a:pt x="65460" y="24707"/>
                    <a:pt x="61639" y="22924"/>
                    <a:pt x="57054" y="21650"/>
                  </a:cubicBezTo>
                  <a:cubicBezTo>
                    <a:pt x="53489" y="20886"/>
                    <a:pt x="46866" y="20631"/>
                    <a:pt x="36678" y="20631"/>
                  </a:cubicBezTo>
                  <a:lnTo>
                    <a:pt x="25216" y="20631"/>
                  </a:lnTo>
                  <a:close/>
                  <a:moveTo>
                    <a:pt x="255" y="0"/>
                  </a:moveTo>
                  <a:lnTo>
                    <a:pt x="45593" y="0"/>
                  </a:lnTo>
                  <a:cubicBezTo>
                    <a:pt x="55781" y="0"/>
                    <a:pt x="63677" y="764"/>
                    <a:pt x="69026" y="2292"/>
                  </a:cubicBezTo>
                  <a:cubicBezTo>
                    <a:pt x="76157" y="4330"/>
                    <a:pt x="82270" y="8151"/>
                    <a:pt x="87619" y="13754"/>
                  </a:cubicBezTo>
                  <a:cubicBezTo>
                    <a:pt x="92713" y="19103"/>
                    <a:pt x="96789" y="25980"/>
                    <a:pt x="99336" y="33621"/>
                  </a:cubicBezTo>
                  <a:cubicBezTo>
                    <a:pt x="102138" y="41517"/>
                    <a:pt x="103411" y="51196"/>
                    <a:pt x="103411" y="62658"/>
                  </a:cubicBezTo>
                  <a:cubicBezTo>
                    <a:pt x="103411" y="72846"/>
                    <a:pt x="102138" y="81506"/>
                    <a:pt x="99591" y="88893"/>
                  </a:cubicBezTo>
                  <a:cubicBezTo>
                    <a:pt x="96534" y="97807"/>
                    <a:pt x="92204" y="104939"/>
                    <a:pt x="86346" y="110543"/>
                  </a:cubicBezTo>
                  <a:cubicBezTo>
                    <a:pt x="82016" y="114873"/>
                    <a:pt x="76157" y="118184"/>
                    <a:pt x="68771" y="120476"/>
                  </a:cubicBezTo>
                  <a:cubicBezTo>
                    <a:pt x="63422" y="122259"/>
                    <a:pt x="56036" y="123023"/>
                    <a:pt x="46866" y="123023"/>
                  </a:cubicBezTo>
                  <a:lnTo>
                    <a:pt x="0" y="123023"/>
                  </a:lnTo>
                  <a:lnTo>
                    <a:pt x="0" y="0"/>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1" name="Forma libre: forma 90">
              <a:extLst>
                <a:ext uri="{FF2B5EF4-FFF2-40B4-BE49-F238E27FC236}">
                  <a16:creationId xmlns:a16="http://schemas.microsoft.com/office/drawing/2014/main" id="{6C2B44FB-5926-483D-888D-15D571305468}"/>
                </a:ext>
              </a:extLst>
            </p:cNvPr>
            <p:cNvSpPr/>
            <p:nvPr/>
          </p:nvSpPr>
          <p:spPr>
            <a:xfrm>
              <a:off x="6693186" y="8837368"/>
              <a:ext cx="25471" cy="152824"/>
            </a:xfrm>
            <a:custGeom>
              <a:avLst/>
              <a:gdLst>
                <a:gd name="connsiteX0" fmla="*/ 0 w 25470"/>
                <a:gd name="connsiteY0" fmla="*/ 36168 h 152824"/>
                <a:gd name="connsiteX1" fmla="*/ 24961 w 25470"/>
                <a:gd name="connsiteY1" fmla="*/ 36168 h 152824"/>
                <a:gd name="connsiteX2" fmla="*/ 24961 w 25470"/>
                <a:gd name="connsiteY2" fmla="*/ 159192 h 152824"/>
                <a:gd name="connsiteX3" fmla="*/ 0 w 25470"/>
                <a:gd name="connsiteY3" fmla="*/ 159192 h 152824"/>
                <a:gd name="connsiteX4" fmla="*/ 0 w 25470"/>
                <a:gd name="connsiteY4" fmla="*/ 36168 h 152824"/>
                <a:gd name="connsiteX5" fmla="*/ 6113 w 25470"/>
                <a:gd name="connsiteY5" fmla="*/ 24961 h 152824"/>
                <a:gd name="connsiteX6" fmla="*/ 17575 w 25470"/>
                <a:gd name="connsiteY6" fmla="*/ 0 h 152824"/>
                <a:gd name="connsiteX7" fmla="*/ 44064 w 25470"/>
                <a:gd name="connsiteY7" fmla="*/ 0 h 152824"/>
                <a:gd name="connsiteX8" fmla="*/ 21141 w 25470"/>
                <a:gd name="connsiteY8" fmla="*/ 24961 h 152824"/>
                <a:gd name="connsiteX9" fmla="*/ 6113 w 25470"/>
                <a:gd name="connsiteY9" fmla="*/ 24961 h 1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0" h="152824">
                  <a:moveTo>
                    <a:pt x="0" y="36168"/>
                  </a:moveTo>
                  <a:lnTo>
                    <a:pt x="24961" y="36168"/>
                  </a:lnTo>
                  <a:lnTo>
                    <a:pt x="24961" y="159192"/>
                  </a:lnTo>
                  <a:lnTo>
                    <a:pt x="0" y="159192"/>
                  </a:lnTo>
                  <a:lnTo>
                    <a:pt x="0" y="36168"/>
                  </a:lnTo>
                  <a:close/>
                  <a:moveTo>
                    <a:pt x="6113" y="24961"/>
                  </a:moveTo>
                  <a:lnTo>
                    <a:pt x="17575" y="0"/>
                  </a:lnTo>
                  <a:lnTo>
                    <a:pt x="44064" y="0"/>
                  </a:lnTo>
                  <a:lnTo>
                    <a:pt x="21141" y="24961"/>
                  </a:lnTo>
                  <a:lnTo>
                    <a:pt x="6113" y="24961"/>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2" name="Forma libre: forma 91">
              <a:extLst>
                <a:ext uri="{FF2B5EF4-FFF2-40B4-BE49-F238E27FC236}">
                  <a16:creationId xmlns:a16="http://schemas.microsoft.com/office/drawing/2014/main" id="{77457E8E-EA9F-4863-81A0-5DDE775AF0E5}"/>
                </a:ext>
              </a:extLst>
            </p:cNvPr>
            <p:cNvSpPr/>
            <p:nvPr/>
          </p:nvSpPr>
          <p:spPr>
            <a:xfrm>
              <a:off x="6722223" y="8873537"/>
              <a:ext cx="101883" cy="101883"/>
            </a:xfrm>
            <a:custGeom>
              <a:avLst/>
              <a:gdLst>
                <a:gd name="connsiteX0" fmla="*/ 77431 w 101882"/>
                <a:gd name="connsiteY0" fmla="*/ 74120 h 101882"/>
                <a:gd name="connsiteX1" fmla="*/ 60366 w 101882"/>
                <a:gd name="connsiteY1" fmla="*/ 28782 h 101882"/>
                <a:gd name="connsiteX2" fmla="*/ 43810 w 101882"/>
                <a:gd name="connsiteY2" fmla="*/ 74120 h 101882"/>
                <a:gd name="connsiteX3" fmla="*/ 77431 w 101882"/>
                <a:gd name="connsiteY3" fmla="*/ 74120 h 101882"/>
                <a:gd name="connsiteX4" fmla="*/ 123278 w 101882"/>
                <a:gd name="connsiteY4" fmla="*/ 123023 h 101882"/>
                <a:gd name="connsiteX5" fmla="*/ 96279 w 101882"/>
                <a:gd name="connsiteY5" fmla="*/ 123023 h 101882"/>
                <a:gd name="connsiteX6" fmla="*/ 85582 w 101882"/>
                <a:gd name="connsiteY6" fmla="*/ 95006 h 101882"/>
                <a:gd name="connsiteX7" fmla="*/ 36423 w 101882"/>
                <a:gd name="connsiteY7" fmla="*/ 95006 h 101882"/>
                <a:gd name="connsiteX8" fmla="*/ 26235 w 101882"/>
                <a:gd name="connsiteY8" fmla="*/ 123023 h 101882"/>
                <a:gd name="connsiteX9" fmla="*/ 0 w 101882"/>
                <a:gd name="connsiteY9" fmla="*/ 123023 h 101882"/>
                <a:gd name="connsiteX10" fmla="*/ 47885 w 101882"/>
                <a:gd name="connsiteY10" fmla="*/ 0 h 101882"/>
                <a:gd name="connsiteX11" fmla="*/ 74375 w 101882"/>
                <a:gd name="connsiteY11" fmla="*/ 0 h 101882"/>
                <a:gd name="connsiteX12" fmla="*/ 123278 w 101882"/>
                <a:gd name="connsiteY12"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882" h="101882">
                  <a:moveTo>
                    <a:pt x="77431" y="74120"/>
                  </a:moveTo>
                  <a:lnTo>
                    <a:pt x="60366" y="28782"/>
                  </a:lnTo>
                  <a:lnTo>
                    <a:pt x="43810" y="74120"/>
                  </a:lnTo>
                  <a:lnTo>
                    <a:pt x="77431" y="74120"/>
                  </a:lnTo>
                  <a:close/>
                  <a:moveTo>
                    <a:pt x="123278" y="123023"/>
                  </a:moveTo>
                  <a:lnTo>
                    <a:pt x="96279" y="123023"/>
                  </a:lnTo>
                  <a:lnTo>
                    <a:pt x="85582" y="95006"/>
                  </a:lnTo>
                  <a:lnTo>
                    <a:pt x="36423" y="95006"/>
                  </a:lnTo>
                  <a:lnTo>
                    <a:pt x="26235" y="123023"/>
                  </a:lnTo>
                  <a:lnTo>
                    <a:pt x="0" y="123023"/>
                  </a:lnTo>
                  <a:lnTo>
                    <a:pt x="47885" y="0"/>
                  </a:lnTo>
                  <a:lnTo>
                    <a:pt x="74375" y="0"/>
                  </a:lnTo>
                  <a:lnTo>
                    <a:pt x="123278"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3" name="Forma libre: forma 92">
              <a:extLst>
                <a:ext uri="{FF2B5EF4-FFF2-40B4-BE49-F238E27FC236}">
                  <a16:creationId xmlns:a16="http://schemas.microsoft.com/office/drawing/2014/main" id="{991DF530-1010-415D-A6F4-2E20F6D42627}"/>
                </a:ext>
              </a:extLst>
            </p:cNvPr>
            <p:cNvSpPr/>
            <p:nvPr/>
          </p:nvSpPr>
          <p:spPr>
            <a:xfrm>
              <a:off x="6885236" y="8873537"/>
              <a:ext cx="101883" cy="101883"/>
            </a:xfrm>
            <a:custGeom>
              <a:avLst/>
              <a:gdLst>
                <a:gd name="connsiteX0" fmla="*/ 0 w 101882"/>
                <a:gd name="connsiteY0" fmla="*/ 123023 h 101882"/>
                <a:gd name="connsiteX1" fmla="*/ 0 w 101882"/>
                <a:gd name="connsiteY1" fmla="*/ 0 h 101882"/>
                <a:gd name="connsiteX2" fmla="*/ 37187 w 101882"/>
                <a:gd name="connsiteY2" fmla="*/ 0 h 101882"/>
                <a:gd name="connsiteX3" fmla="*/ 59347 w 101882"/>
                <a:gd name="connsiteY3" fmla="*/ 84053 h 101882"/>
                <a:gd name="connsiteX4" fmla="*/ 81506 w 101882"/>
                <a:gd name="connsiteY4" fmla="*/ 0 h 101882"/>
                <a:gd name="connsiteX5" fmla="*/ 118694 w 101882"/>
                <a:gd name="connsiteY5" fmla="*/ 0 h 101882"/>
                <a:gd name="connsiteX6" fmla="*/ 118694 w 101882"/>
                <a:gd name="connsiteY6" fmla="*/ 123023 h 101882"/>
                <a:gd name="connsiteX7" fmla="*/ 95515 w 101882"/>
                <a:gd name="connsiteY7" fmla="*/ 123023 h 101882"/>
                <a:gd name="connsiteX8" fmla="*/ 95515 w 101882"/>
                <a:gd name="connsiteY8" fmla="*/ 26235 h 101882"/>
                <a:gd name="connsiteX9" fmla="*/ 71063 w 101882"/>
                <a:gd name="connsiteY9" fmla="*/ 123023 h 101882"/>
                <a:gd name="connsiteX10" fmla="*/ 47121 w 101882"/>
                <a:gd name="connsiteY10" fmla="*/ 123023 h 101882"/>
                <a:gd name="connsiteX11" fmla="*/ 22924 w 101882"/>
                <a:gd name="connsiteY11" fmla="*/ 26235 h 101882"/>
                <a:gd name="connsiteX12" fmla="*/ 22924 w 101882"/>
                <a:gd name="connsiteY12"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882" h="101882">
                  <a:moveTo>
                    <a:pt x="0" y="123023"/>
                  </a:moveTo>
                  <a:lnTo>
                    <a:pt x="0" y="0"/>
                  </a:lnTo>
                  <a:lnTo>
                    <a:pt x="37187" y="0"/>
                  </a:lnTo>
                  <a:lnTo>
                    <a:pt x="59347" y="84053"/>
                  </a:lnTo>
                  <a:lnTo>
                    <a:pt x="81506" y="0"/>
                  </a:lnTo>
                  <a:lnTo>
                    <a:pt x="118694" y="0"/>
                  </a:lnTo>
                  <a:lnTo>
                    <a:pt x="118694" y="123023"/>
                  </a:lnTo>
                  <a:lnTo>
                    <a:pt x="95515" y="123023"/>
                  </a:lnTo>
                  <a:lnTo>
                    <a:pt x="95515" y="26235"/>
                  </a:lnTo>
                  <a:lnTo>
                    <a:pt x="71063" y="123023"/>
                  </a:lnTo>
                  <a:lnTo>
                    <a:pt x="47121" y="123023"/>
                  </a:lnTo>
                  <a:lnTo>
                    <a:pt x="22924" y="26235"/>
                  </a:lnTo>
                  <a:lnTo>
                    <a:pt x="22924"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4" name="Forma libre: forma 93">
              <a:extLst>
                <a:ext uri="{FF2B5EF4-FFF2-40B4-BE49-F238E27FC236}">
                  <a16:creationId xmlns:a16="http://schemas.microsoft.com/office/drawing/2014/main" id="{3DA9D87A-204A-4ED2-9C36-700EF6AD7908}"/>
                </a:ext>
              </a:extLst>
            </p:cNvPr>
            <p:cNvSpPr/>
            <p:nvPr/>
          </p:nvSpPr>
          <p:spPr>
            <a:xfrm>
              <a:off x="7009278" y="8873537"/>
              <a:ext cx="101883" cy="101883"/>
            </a:xfrm>
            <a:custGeom>
              <a:avLst/>
              <a:gdLst>
                <a:gd name="connsiteX0" fmla="*/ 77431 w 101882"/>
                <a:gd name="connsiteY0" fmla="*/ 74120 h 101882"/>
                <a:gd name="connsiteX1" fmla="*/ 60366 w 101882"/>
                <a:gd name="connsiteY1" fmla="*/ 28782 h 101882"/>
                <a:gd name="connsiteX2" fmla="*/ 43810 w 101882"/>
                <a:gd name="connsiteY2" fmla="*/ 74120 h 101882"/>
                <a:gd name="connsiteX3" fmla="*/ 77431 w 101882"/>
                <a:gd name="connsiteY3" fmla="*/ 74120 h 101882"/>
                <a:gd name="connsiteX4" fmla="*/ 123278 w 101882"/>
                <a:gd name="connsiteY4" fmla="*/ 123023 h 101882"/>
                <a:gd name="connsiteX5" fmla="*/ 96279 w 101882"/>
                <a:gd name="connsiteY5" fmla="*/ 123023 h 101882"/>
                <a:gd name="connsiteX6" fmla="*/ 85582 w 101882"/>
                <a:gd name="connsiteY6" fmla="*/ 95006 h 101882"/>
                <a:gd name="connsiteX7" fmla="*/ 36423 w 101882"/>
                <a:gd name="connsiteY7" fmla="*/ 95006 h 101882"/>
                <a:gd name="connsiteX8" fmla="*/ 26235 w 101882"/>
                <a:gd name="connsiteY8" fmla="*/ 123023 h 101882"/>
                <a:gd name="connsiteX9" fmla="*/ 0 w 101882"/>
                <a:gd name="connsiteY9" fmla="*/ 123023 h 101882"/>
                <a:gd name="connsiteX10" fmla="*/ 47885 w 101882"/>
                <a:gd name="connsiteY10" fmla="*/ 0 h 101882"/>
                <a:gd name="connsiteX11" fmla="*/ 74375 w 101882"/>
                <a:gd name="connsiteY11" fmla="*/ 0 h 101882"/>
                <a:gd name="connsiteX12" fmla="*/ 123278 w 101882"/>
                <a:gd name="connsiteY12"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882" h="101882">
                  <a:moveTo>
                    <a:pt x="77431" y="74120"/>
                  </a:moveTo>
                  <a:lnTo>
                    <a:pt x="60366" y="28782"/>
                  </a:lnTo>
                  <a:lnTo>
                    <a:pt x="43810" y="74120"/>
                  </a:lnTo>
                  <a:lnTo>
                    <a:pt x="77431" y="74120"/>
                  </a:lnTo>
                  <a:close/>
                  <a:moveTo>
                    <a:pt x="123278" y="123023"/>
                  </a:moveTo>
                  <a:lnTo>
                    <a:pt x="96279" y="123023"/>
                  </a:lnTo>
                  <a:lnTo>
                    <a:pt x="85582" y="95006"/>
                  </a:lnTo>
                  <a:lnTo>
                    <a:pt x="36423" y="95006"/>
                  </a:lnTo>
                  <a:lnTo>
                    <a:pt x="26235" y="123023"/>
                  </a:lnTo>
                  <a:lnTo>
                    <a:pt x="0" y="123023"/>
                  </a:lnTo>
                  <a:lnTo>
                    <a:pt x="47885" y="0"/>
                  </a:lnTo>
                  <a:lnTo>
                    <a:pt x="74375" y="0"/>
                  </a:lnTo>
                  <a:lnTo>
                    <a:pt x="123278"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5" name="Forma libre: forma 94">
              <a:extLst>
                <a:ext uri="{FF2B5EF4-FFF2-40B4-BE49-F238E27FC236}">
                  <a16:creationId xmlns:a16="http://schemas.microsoft.com/office/drawing/2014/main" id="{2E5F3592-9FC4-422F-84CD-DA8EA9178160}"/>
                </a:ext>
              </a:extLst>
            </p:cNvPr>
            <p:cNvSpPr/>
            <p:nvPr/>
          </p:nvSpPr>
          <p:spPr>
            <a:xfrm>
              <a:off x="7109888" y="8873537"/>
              <a:ext cx="101883" cy="101883"/>
            </a:xfrm>
            <a:custGeom>
              <a:avLst/>
              <a:gdLst>
                <a:gd name="connsiteX0" fmla="*/ 44828 w 101882"/>
                <a:gd name="connsiteY0" fmla="*/ 123023 h 101882"/>
                <a:gd name="connsiteX1" fmla="*/ 44828 w 101882"/>
                <a:gd name="connsiteY1" fmla="*/ 71318 h 101882"/>
                <a:gd name="connsiteX2" fmla="*/ 0 w 101882"/>
                <a:gd name="connsiteY2" fmla="*/ 0 h 101882"/>
                <a:gd name="connsiteX3" fmla="*/ 29037 w 101882"/>
                <a:gd name="connsiteY3" fmla="*/ 0 h 101882"/>
                <a:gd name="connsiteX4" fmla="*/ 58073 w 101882"/>
                <a:gd name="connsiteY4" fmla="*/ 48649 h 101882"/>
                <a:gd name="connsiteX5" fmla="*/ 86346 w 101882"/>
                <a:gd name="connsiteY5" fmla="*/ 0 h 101882"/>
                <a:gd name="connsiteX6" fmla="*/ 115128 w 101882"/>
                <a:gd name="connsiteY6" fmla="*/ 0 h 101882"/>
                <a:gd name="connsiteX7" fmla="*/ 69790 w 101882"/>
                <a:gd name="connsiteY7" fmla="*/ 71318 h 101882"/>
                <a:gd name="connsiteX8" fmla="*/ 69790 w 101882"/>
                <a:gd name="connsiteY8"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82" h="101882">
                  <a:moveTo>
                    <a:pt x="44828" y="123023"/>
                  </a:moveTo>
                  <a:lnTo>
                    <a:pt x="44828" y="71318"/>
                  </a:lnTo>
                  <a:lnTo>
                    <a:pt x="0" y="0"/>
                  </a:lnTo>
                  <a:lnTo>
                    <a:pt x="29037" y="0"/>
                  </a:lnTo>
                  <a:lnTo>
                    <a:pt x="58073" y="48649"/>
                  </a:lnTo>
                  <a:lnTo>
                    <a:pt x="86346" y="0"/>
                  </a:lnTo>
                  <a:lnTo>
                    <a:pt x="115128" y="0"/>
                  </a:lnTo>
                  <a:lnTo>
                    <a:pt x="69790" y="71318"/>
                  </a:lnTo>
                  <a:lnTo>
                    <a:pt x="69790"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6" name="Forma libre: forma 95">
              <a:extLst>
                <a:ext uri="{FF2B5EF4-FFF2-40B4-BE49-F238E27FC236}">
                  <a16:creationId xmlns:a16="http://schemas.microsoft.com/office/drawing/2014/main" id="{232035F9-9CAB-4CAB-AF4C-9BFA119E57EE}"/>
                </a:ext>
              </a:extLst>
            </p:cNvPr>
            <p:cNvSpPr/>
            <p:nvPr/>
          </p:nvSpPr>
          <p:spPr>
            <a:xfrm>
              <a:off x="7225015" y="8871499"/>
              <a:ext cx="101883" cy="101883"/>
            </a:xfrm>
            <a:custGeom>
              <a:avLst/>
              <a:gdLst>
                <a:gd name="connsiteX0" fmla="*/ 25471 w 101882"/>
                <a:gd name="connsiteY0" fmla="*/ 63422 h 101882"/>
                <a:gd name="connsiteX1" fmla="*/ 35150 w 101882"/>
                <a:gd name="connsiteY1" fmla="*/ 95006 h 101882"/>
                <a:gd name="connsiteX2" fmla="*/ 59602 w 101882"/>
                <a:gd name="connsiteY2" fmla="*/ 105703 h 101882"/>
                <a:gd name="connsiteX3" fmla="*/ 83799 w 101882"/>
                <a:gd name="connsiteY3" fmla="*/ 95006 h 101882"/>
                <a:gd name="connsiteX4" fmla="*/ 93223 w 101882"/>
                <a:gd name="connsiteY4" fmla="*/ 62913 h 101882"/>
                <a:gd name="connsiteX5" fmla="*/ 84053 w 101882"/>
                <a:gd name="connsiteY5" fmla="*/ 31329 h 101882"/>
                <a:gd name="connsiteX6" fmla="*/ 59347 w 101882"/>
                <a:gd name="connsiteY6" fmla="*/ 20886 h 101882"/>
                <a:gd name="connsiteX7" fmla="*/ 34640 w 101882"/>
                <a:gd name="connsiteY7" fmla="*/ 31329 h 101882"/>
                <a:gd name="connsiteX8" fmla="*/ 25471 w 101882"/>
                <a:gd name="connsiteY8" fmla="*/ 63422 h 101882"/>
                <a:gd name="connsiteX9" fmla="*/ 0 w 101882"/>
                <a:gd name="connsiteY9" fmla="*/ 64441 h 101882"/>
                <a:gd name="connsiteX10" fmla="*/ 5603 w 101882"/>
                <a:gd name="connsiteY10" fmla="*/ 32857 h 101882"/>
                <a:gd name="connsiteX11" fmla="*/ 17065 w 101882"/>
                <a:gd name="connsiteY11" fmla="*/ 16047 h 101882"/>
                <a:gd name="connsiteX12" fmla="*/ 33112 w 101882"/>
                <a:gd name="connsiteY12" fmla="*/ 4839 h 101882"/>
                <a:gd name="connsiteX13" fmla="*/ 59602 w 101882"/>
                <a:gd name="connsiteY13" fmla="*/ 0 h 101882"/>
                <a:gd name="connsiteX14" fmla="*/ 103156 w 101882"/>
                <a:gd name="connsiteY14" fmla="*/ 16811 h 101882"/>
                <a:gd name="connsiteX15" fmla="*/ 119458 w 101882"/>
                <a:gd name="connsiteY15" fmla="*/ 63677 h 101882"/>
                <a:gd name="connsiteX16" fmla="*/ 103411 w 101882"/>
                <a:gd name="connsiteY16" fmla="*/ 110288 h 101882"/>
                <a:gd name="connsiteX17" fmla="*/ 60111 w 101882"/>
                <a:gd name="connsiteY17" fmla="*/ 127099 h 101882"/>
                <a:gd name="connsiteX18" fmla="*/ 16301 w 101882"/>
                <a:gd name="connsiteY18" fmla="*/ 110543 h 101882"/>
                <a:gd name="connsiteX19" fmla="*/ 0 w 101882"/>
                <a:gd name="connsiteY19" fmla="*/ 64441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882" h="101882">
                  <a:moveTo>
                    <a:pt x="25471" y="63422"/>
                  </a:moveTo>
                  <a:cubicBezTo>
                    <a:pt x="25471" y="77431"/>
                    <a:pt x="28782" y="87874"/>
                    <a:pt x="35150" y="95006"/>
                  </a:cubicBezTo>
                  <a:cubicBezTo>
                    <a:pt x="41517" y="102137"/>
                    <a:pt x="49668" y="105703"/>
                    <a:pt x="59602" y="105703"/>
                  </a:cubicBezTo>
                  <a:cubicBezTo>
                    <a:pt x="69280" y="105703"/>
                    <a:pt x="77686" y="102137"/>
                    <a:pt x="83799" y="95006"/>
                  </a:cubicBezTo>
                  <a:cubicBezTo>
                    <a:pt x="90166" y="87874"/>
                    <a:pt x="93223" y="77176"/>
                    <a:pt x="93223" y="62913"/>
                  </a:cubicBezTo>
                  <a:cubicBezTo>
                    <a:pt x="93223" y="48904"/>
                    <a:pt x="90166" y="38461"/>
                    <a:pt x="84053" y="31329"/>
                  </a:cubicBezTo>
                  <a:cubicBezTo>
                    <a:pt x="77940" y="24452"/>
                    <a:pt x="69535" y="20886"/>
                    <a:pt x="59347" y="20886"/>
                  </a:cubicBezTo>
                  <a:cubicBezTo>
                    <a:pt x="49159" y="20886"/>
                    <a:pt x="40753" y="24452"/>
                    <a:pt x="34640" y="31329"/>
                  </a:cubicBezTo>
                  <a:cubicBezTo>
                    <a:pt x="28527" y="38715"/>
                    <a:pt x="25471" y="49413"/>
                    <a:pt x="25471" y="63422"/>
                  </a:cubicBezTo>
                  <a:moveTo>
                    <a:pt x="0" y="64441"/>
                  </a:moveTo>
                  <a:cubicBezTo>
                    <a:pt x="0" y="51960"/>
                    <a:pt x="2038" y="41263"/>
                    <a:pt x="5603" y="32857"/>
                  </a:cubicBezTo>
                  <a:cubicBezTo>
                    <a:pt x="8405" y="26490"/>
                    <a:pt x="12226" y="20886"/>
                    <a:pt x="17065" y="16047"/>
                  </a:cubicBezTo>
                  <a:cubicBezTo>
                    <a:pt x="21905" y="10952"/>
                    <a:pt x="27254" y="7387"/>
                    <a:pt x="33112" y="4839"/>
                  </a:cubicBezTo>
                  <a:cubicBezTo>
                    <a:pt x="40753" y="1528"/>
                    <a:pt x="49668" y="0"/>
                    <a:pt x="59602" y="0"/>
                  </a:cubicBezTo>
                  <a:cubicBezTo>
                    <a:pt x="77686" y="0"/>
                    <a:pt x="92204" y="5604"/>
                    <a:pt x="103156" y="16811"/>
                  </a:cubicBezTo>
                  <a:cubicBezTo>
                    <a:pt x="114109" y="28018"/>
                    <a:pt x="119458" y="43810"/>
                    <a:pt x="119458" y="63677"/>
                  </a:cubicBezTo>
                  <a:cubicBezTo>
                    <a:pt x="119458" y="83544"/>
                    <a:pt x="114109" y="99081"/>
                    <a:pt x="103411" y="110288"/>
                  </a:cubicBezTo>
                  <a:cubicBezTo>
                    <a:pt x="92713" y="121495"/>
                    <a:pt x="78195" y="127099"/>
                    <a:pt x="60111" y="127099"/>
                  </a:cubicBezTo>
                  <a:cubicBezTo>
                    <a:pt x="41772" y="127099"/>
                    <a:pt x="27254" y="121495"/>
                    <a:pt x="16301" y="110543"/>
                  </a:cubicBezTo>
                  <a:cubicBezTo>
                    <a:pt x="5349" y="99336"/>
                    <a:pt x="0" y="84053"/>
                    <a:pt x="0" y="64441"/>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7" name="Forma libre: forma 96">
              <a:extLst>
                <a:ext uri="{FF2B5EF4-FFF2-40B4-BE49-F238E27FC236}">
                  <a16:creationId xmlns:a16="http://schemas.microsoft.com/office/drawing/2014/main" id="{57B54DC4-53E5-4DAF-A885-A4392517D51D}"/>
                </a:ext>
              </a:extLst>
            </p:cNvPr>
            <p:cNvSpPr/>
            <p:nvPr/>
          </p:nvSpPr>
          <p:spPr>
            <a:xfrm>
              <a:off x="7356444" y="8873537"/>
              <a:ext cx="101883" cy="101883"/>
            </a:xfrm>
            <a:custGeom>
              <a:avLst/>
              <a:gdLst>
                <a:gd name="connsiteX0" fmla="*/ 24961 w 101882"/>
                <a:gd name="connsiteY0" fmla="*/ 52215 h 101882"/>
                <a:gd name="connsiteX1" fmla="*/ 43300 w 101882"/>
                <a:gd name="connsiteY1" fmla="*/ 52215 h 101882"/>
                <a:gd name="connsiteX2" fmla="*/ 65460 w 101882"/>
                <a:gd name="connsiteY2" fmla="*/ 50687 h 101882"/>
                <a:gd name="connsiteX3" fmla="*/ 72592 w 101882"/>
                <a:gd name="connsiteY3" fmla="*/ 45338 h 101882"/>
                <a:gd name="connsiteX4" fmla="*/ 75139 w 101882"/>
                <a:gd name="connsiteY4" fmla="*/ 36168 h 101882"/>
                <a:gd name="connsiteX5" fmla="*/ 71827 w 101882"/>
                <a:gd name="connsiteY5" fmla="*/ 26235 h 101882"/>
                <a:gd name="connsiteX6" fmla="*/ 62658 w 101882"/>
                <a:gd name="connsiteY6" fmla="*/ 21395 h 101882"/>
                <a:gd name="connsiteX7" fmla="*/ 44574 w 101882"/>
                <a:gd name="connsiteY7" fmla="*/ 21141 h 101882"/>
                <a:gd name="connsiteX8" fmla="*/ 25216 w 101882"/>
                <a:gd name="connsiteY8" fmla="*/ 21141 h 101882"/>
                <a:gd name="connsiteX9" fmla="*/ 25216 w 101882"/>
                <a:gd name="connsiteY9" fmla="*/ 52215 h 101882"/>
                <a:gd name="connsiteX10" fmla="*/ 0 w 101882"/>
                <a:gd name="connsiteY10" fmla="*/ 123023 h 101882"/>
                <a:gd name="connsiteX11" fmla="*/ 0 w 101882"/>
                <a:gd name="connsiteY11" fmla="*/ 0 h 101882"/>
                <a:gd name="connsiteX12" fmla="*/ 52215 w 101882"/>
                <a:gd name="connsiteY12" fmla="*/ 0 h 101882"/>
                <a:gd name="connsiteX13" fmla="*/ 80997 w 101882"/>
                <a:gd name="connsiteY13" fmla="*/ 3311 h 101882"/>
                <a:gd name="connsiteX14" fmla="*/ 95260 w 101882"/>
                <a:gd name="connsiteY14" fmla="*/ 15028 h 101882"/>
                <a:gd name="connsiteX15" fmla="*/ 100609 w 101882"/>
                <a:gd name="connsiteY15" fmla="*/ 34385 h 101882"/>
                <a:gd name="connsiteX16" fmla="*/ 92459 w 101882"/>
                <a:gd name="connsiteY16" fmla="*/ 57309 h 101882"/>
                <a:gd name="connsiteX17" fmla="*/ 68262 w 101882"/>
                <a:gd name="connsiteY17" fmla="*/ 68771 h 101882"/>
                <a:gd name="connsiteX18" fmla="*/ 81506 w 101882"/>
                <a:gd name="connsiteY18" fmla="*/ 79214 h 101882"/>
                <a:gd name="connsiteX19" fmla="*/ 95515 w 101882"/>
                <a:gd name="connsiteY19" fmla="*/ 99081 h 101882"/>
                <a:gd name="connsiteX20" fmla="*/ 110543 w 101882"/>
                <a:gd name="connsiteY20" fmla="*/ 123023 h 101882"/>
                <a:gd name="connsiteX21" fmla="*/ 80742 w 101882"/>
                <a:gd name="connsiteY21" fmla="*/ 123023 h 101882"/>
                <a:gd name="connsiteX22" fmla="*/ 62913 w 101882"/>
                <a:gd name="connsiteY22" fmla="*/ 96279 h 101882"/>
                <a:gd name="connsiteX23" fmla="*/ 49923 w 101882"/>
                <a:gd name="connsiteY23" fmla="*/ 78195 h 101882"/>
                <a:gd name="connsiteX24" fmla="*/ 42536 w 101882"/>
                <a:gd name="connsiteY24" fmla="*/ 73101 h 101882"/>
                <a:gd name="connsiteX25" fmla="*/ 29801 w 101882"/>
                <a:gd name="connsiteY25" fmla="*/ 71827 h 101882"/>
                <a:gd name="connsiteX26" fmla="*/ 24707 w 101882"/>
                <a:gd name="connsiteY26" fmla="*/ 71827 h 101882"/>
                <a:gd name="connsiteX27" fmla="*/ 24707 w 101882"/>
                <a:gd name="connsiteY27" fmla="*/ 123023 h 101882"/>
                <a:gd name="connsiteX28" fmla="*/ 0 w 101882"/>
                <a:gd name="connsiteY28" fmla="*/ 123023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1882" h="101882">
                  <a:moveTo>
                    <a:pt x="24961" y="52215"/>
                  </a:moveTo>
                  <a:lnTo>
                    <a:pt x="43300" y="52215"/>
                  </a:lnTo>
                  <a:cubicBezTo>
                    <a:pt x="55271" y="52215"/>
                    <a:pt x="62658" y="51705"/>
                    <a:pt x="65460" y="50687"/>
                  </a:cubicBezTo>
                  <a:cubicBezTo>
                    <a:pt x="68516" y="49668"/>
                    <a:pt x="70809" y="47885"/>
                    <a:pt x="72592" y="45338"/>
                  </a:cubicBezTo>
                  <a:cubicBezTo>
                    <a:pt x="74374" y="42791"/>
                    <a:pt x="75139" y="39734"/>
                    <a:pt x="75139" y="36168"/>
                  </a:cubicBezTo>
                  <a:cubicBezTo>
                    <a:pt x="75139" y="32093"/>
                    <a:pt x="74120" y="28782"/>
                    <a:pt x="71827" y="26235"/>
                  </a:cubicBezTo>
                  <a:cubicBezTo>
                    <a:pt x="69535" y="23688"/>
                    <a:pt x="66733" y="21905"/>
                    <a:pt x="62658" y="21395"/>
                  </a:cubicBezTo>
                  <a:cubicBezTo>
                    <a:pt x="60875" y="21141"/>
                    <a:pt x="54762" y="21141"/>
                    <a:pt x="44574" y="21141"/>
                  </a:cubicBezTo>
                  <a:lnTo>
                    <a:pt x="25216" y="21141"/>
                  </a:lnTo>
                  <a:lnTo>
                    <a:pt x="25216" y="52215"/>
                  </a:lnTo>
                  <a:close/>
                  <a:moveTo>
                    <a:pt x="0" y="123023"/>
                  </a:moveTo>
                  <a:lnTo>
                    <a:pt x="0" y="0"/>
                  </a:lnTo>
                  <a:lnTo>
                    <a:pt x="52215" y="0"/>
                  </a:lnTo>
                  <a:cubicBezTo>
                    <a:pt x="65460" y="0"/>
                    <a:pt x="74884" y="1019"/>
                    <a:pt x="80997" y="3311"/>
                  </a:cubicBezTo>
                  <a:cubicBezTo>
                    <a:pt x="86855" y="5603"/>
                    <a:pt x="91695" y="9424"/>
                    <a:pt x="95260" y="15028"/>
                  </a:cubicBezTo>
                  <a:cubicBezTo>
                    <a:pt x="98826" y="20631"/>
                    <a:pt x="100609" y="27254"/>
                    <a:pt x="100609" y="34385"/>
                  </a:cubicBezTo>
                  <a:cubicBezTo>
                    <a:pt x="100609" y="43555"/>
                    <a:pt x="97808" y="51196"/>
                    <a:pt x="92459" y="57309"/>
                  </a:cubicBezTo>
                  <a:cubicBezTo>
                    <a:pt x="87110" y="63167"/>
                    <a:pt x="78959" y="66988"/>
                    <a:pt x="68262" y="68771"/>
                  </a:cubicBezTo>
                  <a:cubicBezTo>
                    <a:pt x="73610" y="71827"/>
                    <a:pt x="77940" y="75393"/>
                    <a:pt x="81506" y="79214"/>
                  </a:cubicBezTo>
                  <a:cubicBezTo>
                    <a:pt x="85072" y="82780"/>
                    <a:pt x="89657" y="89402"/>
                    <a:pt x="95515" y="99081"/>
                  </a:cubicBezTo>
                  <a:lnTo>
                    <a:pt x="110543" y="123023"/>
                  </a:lnTo>
                  <a:lnTo>
                    <a:pt x="80742" y="123023"/>
                  </a:lnTo>
                  <a:lnTo>
                    <a:pt x="62913" y="96279"/>
                  </a:lnTo>
                  <a:cubicBezTo>
                    <a:pt x="56545" y="86600"/>
                    <a:pt x="52215" y="80742"/>
                    <a:pt x="49923" y="78195"/>
                  </a:cubicBezTo>
                  <a:cubicBezTo>
                    <a:pt x="47376" y="75648"/>
                    <a:pt x="45083" y="74120"/>
                    <a:pt x="42536" y="73101"/>
                  </a:cubicBezTo>
                  <a:cubicBezTo>
                    <a:pt x="39734" y="72337"/>
                    <a:pt x="35659" y="71827"/>
                    <a:pt x="29801" y="71827"/>
                  </a:cubicBezTo>
                  <a:lnTo>
                    <a:pt x="24707" y="71827"/>
                  </a:lnTo>
                  <a:lnTo>
                    <a:pt x="24707" y="123023"/>
                  </a:lnTo>
                  <a:lnTo>
                    <a:pt x="0" y="123023"/>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8" name="Forma libre: forma 97">
              <a:extLst>
                <a:ext uri="{FF2B5EF4-FFF2-40B4-BE49-F238E27FC236}">
                  <a16:creationId xmlns:a16="http://schemas.microsoft.com/office/drawing/2014/main" id="{45AA368D-8111-4400-B6DC-9B80F6E882BF}"/>
                </a:ext>
              </a:extLst>
            </p:cNvPr>
            <p:cNvSpPr/>
            <p:nvPr/>
          </p:nvSpPr>
          <p:spPr>
            <a:xfrm>
              <a:off x="7210497" y="9172308"/>
              <a:ext cx="25471" cy="25471"/>
            </a:xfrm>
            <a:custGeom>
              <a:avLst/>
              <a:gdLst>
                <a:gd name="connsiteX0" fmla="*/ 0 w 0"/>
                <a:gd name="connsiteY0" fmla="*/ 0 h 0"/>
                <a:gd name="connsiteX1" fmla="*/ 23178 w 0"/>
                <a:gd name="connsiteY1" fmla="*/ 0 h 0"/>
                <a:gd name="connsiteX2" fmla="*/ 23178 w 0"/>
                <a:gd name="connsiteY2" fmla="*/ 23178 h 0"/>
                <a:gd name="connsiteX3" fmla="*/ 0 w 0"/>
                <a:gd name="connsiteY3" fmla="*/ 23178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23178" y="0"/>
                  </a:lnTo>
                  <a:lnTo>
                    <a:pt x="23178" y="23178"/>
                  </a:lnTo>
                  <a:lnTo>
                    <a:pt x="0" y="23178"/>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99" name="Forma libre: forma 98">
              <a:extLst>
                <a:ext uri="{FF2B5EF4-FFF2-40B4-BE49-F238E27FC236}">
                  <a16:creationId xmlns:a16="http://schemas.microsoft.com/office/drawing/2014/main" id="{7BAB033B-288A-40CC-A616-13063492EBB0}"/>
                </a:ext>
              </a:extLst>
            </p:cNvPr>
            <p:cNvSpPr/>
            <p:nvPr/>
          </p:nvSpPr>
          <p:spPr>
            <a:xfrm>
              <a:off x="6096917" y="9074246"/>
              <a:ext cx="76412" cy="101883"/>
            </a:xfrm>
            <a:custGeom>
              <a:avLst/>
              <a:gdLst>
                <a:gd name="connsiteX0" fmla="*/ 24452 w 76412"/>
                <a:gd name="connsiteY0" fmla="*/ 20631 h 101882"/>
                <a:gd name="connsiteX1" fmla="*/ 24452 w 76412"/>
                <a:gd name="connsiteY1" fmla="*/ 100355 h 101882"/>
                <a:gd name="connsiteX2" fmla="*/ 42791 w 76412"/>
                <a:gd name="connsiteY2" fmla="*/ 100355 h 101882"/>
                <a:gd name="connsiteX3" fmla="*/ 57564 w 76412"/>
                <a:gd name="connsiteY3" fmla="*/ 99336 h 101882"/>
                <a:gd name="connsiteX4" fmla="*/ 67497 w 76412"/>
                <a:gd name="connsiteY4" fmla="*/ 94242 h 101882"/>
                <a:gd name="connsiteX5" fmla="*/ 73865 w 76412"/>
                <a:gd name="connsiteY5" fmla="*/ 82525 h 101882"/>
                <a:gd name="connsiteX6" fmla="*/ 76412 w 76412"/>
                <a:gd name="connsiteY6" fmla="*/ 60366 h 101882"/>
                <a:gd name="connsiteX7" fmla="*/ 73865 w 76412"/>
                <a:gd name="connsiteY7" fmla="*/ 38970 h 101882"/>
                <a:gd name="connsiteX8" fmla="*/ 66988 w 76412"/>
                <a:gd name="connsiteY8" fmla="*/ 27254 h 101882"/>
                <a:gd name="connsiteX9" fmla="*/ 55781 w 76412"/>
                <a:gd name="connsiteY9" fmla="*/ 21650 h 101882"/>
                <a:gd name="connsiteX10" fmla="*/ 35659 w 76412"/>
                <a:gd name="connsiteY10" fmla="*/ 20377 h 101882"/>
                <a:gd name="connsiteX11" fmla="*/ 24452 w 76412"/>
                <a:gd name="connsiteY11" fmla="*/ 20377 h 101882"/>
                <a:gd name="connsiteX12" fmla="*/ 0 w 76412"/>
                <a:gd name="connsiteY12" fmla="*/ 0 h 101882"/>
                <a:gd name="connsiteX13" fmla="*/ 44574 w 76412"/>
                <a:gd name="connsiteY13" fmla="*/ 0 h 101882"/>
                <a:gd name="connsiteX14" fmla="*/ 67497 w 76412"/>
                <a:gd name="connsiteY14" fmla="*/ 2292 h 101882"/>
                <a:gd name="connsiteX15" fmla="*/ 85836 w 76412"/>
                <a:gd name="connsiteY15" fmla="*/ 13500 h 101882"/>
                <a:gd name="connsiteX16" fmla="*/ 97298 w 76412"/>
                <a:gd name="connsiteY16" fmla="*/ 33112 h 101882"/>
                <a:gd name="connsiteX17" fmla="*/ 101374 w 76412"/>
                <a:gd name="connsiteY17" fmla="*/ 61639 h 101882"/>
                <a:gd name="connsiteX18" fmla="*/ 97553 w 76412"/>
                <a:gd name="connsiteY18" fmla="*/ 87365 h 101882"/>
                <a:gd name="connsiteX19" fmla="*/ 84563 w 76412"/>
                <a:gd name="connsiteY19" fmla="*/ 108760 h 101882"/>
                <a:gd name="connsiteX20" fmla="*/ 67497 w 76412"/>
                <a:gd name="connsiteY20" fmla="*/ 118439 h 101882"/>
                <a:gd name="connsiteX21" fmla="*/ 45847 w 76412"/>
                <a:gd name="connsiteY21" fmla="*/ 120986 h 101882"/>
                <a:gd name="connsiteX22" fmla="*/ 0 w 76412"/>
                <a:gd name="connsiteY22" fmla="*/ 120986 h 101882"/>
                <a:gd name="connsiteX23" fmla="*/ 0 w 76412"/>
                <a:gd name="connsiteY23" fmla="*/ 0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412" h="101882">
                  <a:moveTo>
                    <a:pt x="24452" y="20631"/>
                  </a:moveTo>
                  <a:lnTo>
                    <a:pt x="24452" y="100355"/>
                  </a:lnTo>
                  <a:lnTo>
                    <a:pt x="42791" y="100355"/>
                  </a:lnTo>
                  <a:cubicBezTo>
                    <a:pt x="49668" y="100355"/>
                    <a:pt x="54507" y="99845"/>
                    <a:pt x="57564" y="99336"/>
                  </a:cubicBezTo>
                  <a:cubicBezTo>
                    <a:pt x="61384" y="98317"/>
                    <a:pt x="64696" y="96789"/>
                    <a:pt x="67497" y="94242"/>
                  </a:cubicBezTo>
                  <a:cubicBezTo>
                    <a:pt x="70045" y="91949"/>
                    <a:pt x="72082" y="87874"/>
                    <a:pt x="73865" y="82525"/>
                  </a:cubicBezTo>
                  <a:cubicBezTo>
                    <a:pt x="75648" y="77176"/>
                    <a:pt x="76412" y="69535"/>
                    <a:pt x="76412" y="60366"/>
                  </a:cubicBezTo>
                  <a:cubicBezTo>
                    <a:pt x="76412" y="51196"/>
                    <a:pt x="75648" y="43810"/>
                    <a:pt x="73865" y="38970"/>
                  </a:cubicBezTo>
                  <a:cubicBezTo>
                    <a:pt x="72082" y="33876"/>
                    <a:pt x="70045" y="30055"/>
                    <a:pt x="66988" y="27254"/>
                  </a:cubicBezTo>
                  <a:cubicBezTo>
                    <a:pt x="63932" y="24452"/>
                    <a:pt x="60111" y="22669"/>
                    <a:pt x="55781" y="21650"/>
                  </a:cubicBezTo>
                  <a:cubicBezTo>
                    <a:pt x="52470" y="20886"/>
                    <a:pt x="45593" y="20377"/>
                    <a:pt x="35659" y="20377"/>
                  </a:cubicBezTo>
                  <a:lnTo>
                    <a:pt x="24452" y="20377"/>
                  </a:lnTo>
                  <a:close/>
                  <a:moveTo>
                    <a:pt x="0" y="0"/>
                  </a:moveTo>
                  <a:lnTo>
                    <a:pt x="44574" y="0"/>
                  </a:lnTo>
                  <a:cubicBezTo>
                    <a:pt x="54762" y="0"/>
                    <a:pt x="62149" y="764"/>
                    <a:pt x="67497" y="2292"/>
                  </a:cubicBezTo>
                  <a:cubicBezTo>
                    <a:pt x="74629" y="4330"/>
                    <a:pt x="80488" y="8151"/>
                    <a:pt x="85836" y="13500"/>
                  </a:cubicBezTo>
                  <a:cubicBezTo>
                    <a:pt x="90931" y="18848"/>
                    <a:pt x="94751" y="25471"/>
                    <a:pt x="97298" y="33112"/>
                  </a:cubicBezTo>
                  <a:cubicBezTo>
                    <a:pt x="100100" y="40753"/>
                    <a:pt x="101374" y="50432"/>
                    <a:pt x="101374" y="61639"/>
                  </a:cubicBezTo>
                  <a:cubicBezTo>
                    <a:pt x="101374" y="71827"/>
                    <a:pt x="100100" y="80233"/>
                    <a:pt x="97553" y="87365"/>
                  </a:cubicBezTo>
                  <a:cubicBezTo>
                    <a:pt x="94496" y="96025"/>
                    <a:pt x="90166" y="103156"/>
                    <a:pt x="84563" y="108760"/>
                  </a:cubicBezTo>
                  <a:cubicBezTo>
                    <a:pt x="80233" y="112835"/>
                    <a:pt x="74629" y="116146"/>
                    <a:pt x="67497" y="118439"/>
                  </a:cubicBezTo>
                  <a:cubicBezTo>
                    <a:pt x="62149" y="120222"/>
                    <a:pt x="55017" y="120986"/>
                    <a:pt x="45847" y="120986"/>
                  </a:cubicBezTo>
                  <a:lnTo>
                    <a:pt x="0" y="120986"/>
                  </a:lnTo>
                  <a:lnTo>
                    <a:pt x="0" y="0"/>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0" name="Forma libre: forma 99">
              <a:extLst>
                <a:ext uri="{FF2B5EF4-FFF2-40B4-BE49-F238E27FC236}">
                  <a16:creationId xmlns:a16="http://schemas.microsoft.com/office/drawing/2014/main" id="{9E889E57-A6B2-463D-B751-424AD0E1A0D5}"/>
                </a:ext>
              </a:extLst>
            </p:cNvPr>
            <p:cNvSpPr/>
            <p:nvPr/>
          </p:nvSpPr>
          <p:spPr>
            <a:xfrm>
              <a:off x="6212044" y="9074246"/>
              <a:ext cx="76412" cy="101883"/>
            </a:xfrm>
            <a:custGeom>
              <a:avLst/>
              <a:gdLst>
                <a:gd name="connsiteX0" fmla="*/ 0 w 76412"/>
                <a:gd name="connsiteY0" fmla="*/ 120986 h 101882"/>
                <a:gd name="connsiteX1" fmla="*/ 0 w 76412"/>
                <a:gd name="connsiteY1" fmla="*/ 0 h 101882"/>
                <a:gd name="connsiteX2" fmla="*/ 89657 w 76412"/>
                <a:gd name="connsiteY2" fmla="*/ 0 h 101882"/>
                <a:gd name="connsiteX3" fmla="*/ 89657 w 76412"/>
                <a:gd name="connsiteY3" fmla="*/ 20631 h 101882"/>
                <a:gd name="connsiteX4" fmla="*/ 24452 w 76412"/>
                <a:gd name="connsiteY4" fmla="*/ 20631 h 101882"/>
                <a:gd name="connsiteX5" fmla="*/ 24452 w 76412"/>
                <a:gd name="connsiteY5" fmla="*/ 47121 h 101882"/>
                <a:gd name="connsiteX6" fmla="*/ 85072 w 76412"/>
                <a:gd name="connsiteY6" fmla="*/ 47121 h 101882"/>
                <a:gd name="connsiteX7" fmla="*/ 85072 w 76412"/>
                <a:gd name="connsiteY7" fmla="*/ 67752 h 101882"/>
                <a:gd name="connsiteX8" fmla="*/ 24452 w 76412"/>
                <a:gd name="connsiteY8" fmla="*/ 67752 h 101882"/>
                <a:gd name="connsiteX9" fmla="*/ 24452 w 76412"/>
                <a:gd name="connsiteY9" fmla="*/ 100355 h 101882"/>
                <a:gd name="connsiteX10" fmla="*/ 91949 w 76412"/>
                <a:gd name="connsiteY10" fmla="*/ 100355 h 101882"/>
                <a:gd name="connsiteX11" fmla="*/ 91949 w 76412"/>
                <a:gd name="connsiteY11" fmla="*/ 120986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412" h="101882">
                  <a:moveTo>
                    <a:pt x="0" y="120986"/>
                  </a:moveTo>
                  <a:lnTo>
                    <a:pt x="0" y="0"/>
                  </a:lnTo>
                  <a:lnTo>
                    <a:pt x="89657" y="0"/>
                  </a:lnTo>
                  <a:lnTo>
                    <a:pt x="89657" y="20631"/>
                  </a:lnTo>
                  <a:lnTo>
                    <a:pt x="24452" y="20631"/>
                  </a:lnTo>
                  <a:lnTo>
                    <a:pt x="24452" y="47121"/>
                  </a:lnTo>
                  <a:lnTo>
                    <a:pt x="85072" y="47121"/>
                  </a:lnTo>
                  <a:lnTo>
                    <a:pt x="85072" y="67752"/>
                  </a:lnTo>
                  <a:lnTo>
                    <a:pt x="24452" y="67752"/>
                  </a:lnTo>
                  <a:lnTo>
                    <a:pt x="24452" y="100355"/>
                  </a:lnTo>
                  <a:lnTo>
                    <a:pt x="91949" y="100355"/>
                  </a:lnTo>
                  <a:lnTo>
                    <a:pt x="91949" y="120986"/>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1" name="Forma libre: forma 100">
              <a:extLst>
                <a:ext uri="{FF2B5EF4-FFF2-40B4-BE49-F238E27FC236}">
                  <a16:creationId xmlns:a16="http://schemas.microsoft.com/office/drawing/2014/main" id="{FDA38A8E-9043-4AEA-973D-471BFD5BD763}"/>
                </a:ext>
              </a:extLst>
            </p:cNvPr>
            <p:cNvSpPr/>
            <p:nvPr/>
          </p:nvSpPr>
          <p:spPr>
            <a:xfrm>
              <a:off x="6357227" y="9074246"/>
              <a:ext cx="76412" cy="101883"/>
            </a:xfrm>
            <a:custGeom>
              <a:avLst/>
              <a:gdLst>
                <a:gd name="connsiteX0" fmla="*/ 24707 w 76412"/>
                <a:gd name="connsiteY0" fmla="*/ 68007 h 101882"/>
                <a:gd name="connsiteX1" fmla="*/ 24707 w 76412"/>
                <a:gd name="connsiteY1" fmla="*/ 100355 h 101882"/>
                <a:gd name="connsiteX2" fmla="*/ 47121 w 76412"/>
                <a:gd name="connsiteY2" fmla="*/ 100355 h 101882"/>
                <a:gd name="connsiteX3" fmla="*/ 63932 w 76412"/>
                <a:gd name="connsiteY3" fmla="*/ 99590 h 101882"/>
                <a:gd name="connsiteX4" fmla="*/ 72846 w 76412"/>
                <a:gd name="connsiteY4" fmla="*/ 94751 h 101882"/>
                <a:gd name="connsiteX5" fmla="*/ 76157 w 76412"/>
                <a:gd name="connsiteY5" fmla="*/ 84563 h 101882"/>
                <a:gd name="connsiteX6" fmla="*/ 73610 w 76412"/>
                <a:gd name="connsiteY6" fmla="*/ 75393 h 101882"/>
                <a:gd name="connsiteX7" fmla="*/ 65969 w 76412"/>
                <a:gd name="connsiteY7" fmla="*/ 69790 h 101882"/>
                <a:gd name="connsiteX8" fmla="*/ 44319 w 76412"/>
                <a:gd name="connsiteY8" fmla="*/ 68007 h 101882"/>
                <a:gd name="connsiteX9" fmla="*/ 24707 w 76412"/>
                <a:gd name="connsiteY9" fmla="*/ 68007 h 101882"/>
                <a:gd name="connsiteX10" fmla="*/ 24707 w 76412"/>
                <a:gd name="connsiteY10" fmla="*/ 20122 h 101882"/>
                <a:gd name="connsiteX11" fmla="*/ 24707 w 76412"/>
                <a:gd name="connsiteY11" fmla="*/ 48140 h 101882"/>
                <a:gd name="connsiteX12" fmla="*/ 40753 w 76412"/>
                <a:gd name="connsiteY12" fmla="*/ 48140 h 101882"/>
                <a:gd name="connsiteX13" fmla="*/ 58583 w 76412"/>
                <a:gd name="connsiteY13" fmla="*/ 47630 h 101882"/>
                <a:gd name="connsiteX14" fmla="*/ 68262 w 76412"/>
                <a:gd name="connsiteY14" fmla="*/ 43300 h 101882"/>
                <a:gd name="connsiteX15" fmla="*/ 71827 w 76412"/>
                <a:gd name="connsiteY15" fmla="*/ 33876 h 101882"/>
                <a:gd name="connsiteX16" fmla="*/ 68771 w 76412"/>
                <a:gd name="connsiteY16" fmla="*/ 24707 h 101882"/>
                <a:gd name="connsiteX17" fmla="*/ 59601 w 76412"/>
                <a:gd name="connsiteY17" fmla="*/ 20631 h 101882"/>
                <a:gd name="connsiteX18" fmla="*/ 38716 w 76412"/>
                <a:gd name="connsiteY18" fmla="*/ 20122 h 101882"/>
                <a:gd name="connsiteX19" fmla="*/ 24707 w 76412"/>
                <a:gd name="connsiteY19" fmla="*/ 20122 h 101882"/>
                <a:gd name="connsiteX20" fmla="*/ 255 w 76412"/>
                <a:gd name="connsiteY20" fmla="*/ 0 h 101882"/>
                <a:gd name="connsiteX21" fmla="*/ 48649 w 76412"/>
                <a:gd name="connsiteY21" fmla="*/ 0 h 101882"/>
                <a:gd name="connsiteX22" fmla="*/ 70044 w 76412"/>
                <a:gd name="connsiteY22" fmla="*/ 1274 h 101882"/>
                <a:gd name="connsiteX23" fmla="*/ 82780 w 76412"/>
                <a:gd name="connsiteY23" fmla="*/ 6368 h 101882"/>
                <a:gd name="connsiteX24" fmla="*/ 91949 w 76412"/>
                <a:gd name="connsiteY24" fmla="*/ 16301 h 101882"/>
                <a:gd name="connsiteX25" fmla="*/ 95515 w 76412"/>
                <a:gd name="connsiteY25" fmla="*/ 30565 h 101882"/>
                <a:gd name="connsiteX26" fmla="*/ 90930 w 76412"/>
                <a:gd name="connsiteY26" fmla="*/ 46102 h 101882"/>
                <a:gd name="connsiteX27" fmla="*/ 78705 w 76412"/>
                <a:gd name="connsiteY27" fmla="*/ 56800 h 101882"/>
                <a:gd name="connsiteX28" fmla="*/ 95515 w 76412"/>
                <a:gd name="connsiteY28" fmla="*/ 67752 h 101882"/>
                <a:gd name="connsiteX29" fmla="*/ 101628 w 76412"/>
                <a:gd name="connsiteY29" fmla="*/ 86091 h 101882"/>
                <a:gd name="connsiteX30" fmla="*/ 97808 w 76412"/>
                <a:gd name="connsiteY30" fmla="*/ 102138 h 101882"/>
                <a:gd name="connsiteX31" fmla="*/ 87365 w 76412"/>
                <a:gd name="connsiteY31" fmla="*/ 114618 h 101882"/>
                <a:gd name="connsiteX32" fmla="*/ 70809 w 76412"/>
                <a:gd name="connsiteY32" fmla="*/ 120476 h 101882"/>
                <a:gd name="connsiteX33" fmla="*/ 41263 w 76412"/>
                <a:gd name="connsiteY33" fmla="*/ 121241 h 101882"/>
                <a:gd name="connsiteX34" fmla="*/ 0 w 76412"/>
                <a:gd name="connsiteY34" fmla="*/ 121241 h 101882"/>
                <a:gd name="connsiteX35" fmla="*/ 0 w 76412"/>
                <a:gd name="connsiteY35" fmla="*/ 0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6412" h="101882">
                  <a:moveTo>
                    <a:pt x="24707" y="68007"/>
                  </a:moveTo>
                  <a:lnTo>
                    <a:pt x="24707" y="100355"/>
                  </a:lnTo>
                  <a:lnTo>
                    <a:pt x="47121" y="100355"/>
                  </a:lnTo>
                  <a:cubicBezTo>
                    <a:pt x="55781" y="100355"/>
                    <a:pt x="61639" y="100100"/>
                    <a:pt x="63932" y="99590"/>
                  </a:cubicBezTo>
                  <a:cubicBezTo>
                    <a:pt x="67497" y="98826"/>
                    <a:pt x="70554" y="97298"/>
                    <a:pt x="72846" y="94751"/>
                  </a:cubicBezTo>
                  <a:cubicBezTo>
                    <a:pt x="75139" y="92204"/>
                    <a:pt x="76157" y="88638"/>
                    <a:pt x="76157" y="84563"/>
                  </a:cubicBezTo>
                  <a:cubicBezTo>
                    <a:pt x="76157" y="80997"/>
                    <a:pt x="75393" y="77686"/>
                    <a:pt x="73610" y="75393"/>
                  </a:cubicBezTo>
                  <a:cubicBezTo>
                    <a:pt x="71827" y="72846"/>
                    <a:pt x="69280" y="71063"/>
                    <a:pt x="65969" y="69790"/>
                  </a:cubicBezTo>
                  <a:cubicBezTo>
                    <a:pt x="62658" y="68516"/>
                    <a:pt x="55271" y="68007"/>
                    <a:pt x="44319" y="68007"/>
                  </a:cubicBezTo>
                  <a:lnTo>
                    <a:pt x="24707" y="68007"/>
                  </a:lnTo>
                  <a:close/>
                  <a:moveTo>
                    <a:pt x="24707" y="20122"/>
                  </a:moveTo>
                  <a:lnTo>
                    <a:pt x="24707" y="48140"/>
                  </a:lnTo>
                  <a:lnTo>
                    <a:pt x="40753" y="48140"/>
                  </a:lnTo>
                  <a:cubicBezTo>
                    <a:pt x="50177" y="48140"/>
                    <a:pt x="56036" y="47885"/>
                    <a:pt x="58583" y="47630"/>
                  </a:cubicBezTo>
                  <a:cubicBezTo>
                    <a:pt x="62658" y="47121"/>
                    <a:pt x="65969" y="45593"/>
                    <a:pt x="68262" y="43300"/>
                  </a:cubicBezTo>
                  <a:cubicBezTo>
                    <a:pt x="70554" y="41008"/>
                    <a:pt x="71827" y="37697"/>
                    <a:pt x="71827" y="33876"/>
                  </a:cubicBezTo>
                  <a:cubicBezTo>
                    <a:pt x="71827" y="30055"/>
                    <a:pt x="70809" y="26999"/>
                    <a:pt x="68771" y="24707"/>
                  </a:cubicBezTo>
                  <a:cubicBezTo>
                    <a:pt x="66733" y="22414"/>
                    <a:pt x="63677" y="20886"/>
                    <a:pt x="59601" y="20631"/>
                  </a:cubicBezTo>
                  <a:cubicBezTo>
                    <a:pt x="57309" y="20377"/>
                    <a:pt x="50177" y="20122"/>
                    <a:pt x="38716" y="20122"/>
                  </a:cubicBezTo>
                  <a:lnTo>
                    <a:pt x="24707" y="20122"/>
                  </a:lnTo>
                  <a:close/>
                  <a:moveTo>
                    <a:pt x="255" y="0"/>
                  </a:moveTo>
                  <a:lnTo>
                    <a:pt x="48649" y="0"/>
                  </a:lnTo>
                  <a:cubicBezTo>
                    <a:pt x="58073" y="0"/>
                    <a:pt x="65205" y="509"/>
                    <a:pt x="70044" y="1274"/>
                  </a:cubicBezTo>
                  <a:cubicBezTo>
                    <a:pt x="74629" y="2038"/>
                    <a:pt x="78959" y="3821"/>
                    <a:pt x="82780" y="6368"/>
                  </a:cubicBezTo>
                  <a:cubicBezTo>
                    <a:pt x="86600" y="8915"/>
                    <a:pt x="89657" y="12226"/>
                    <a:pt x="91949" y="16301"/>
                  </a:cubicBezTo>
                  <a:cubicBezTo>
                    <a:pt x="94496" y="20631"/>
                    <a:pt x="95515" y="25216"/>
                    <a:pt x="95515" y="30565"/>
                  </a:cubicBezTo>
                  <a:cubicBezTo>
                    <a:pt x="95515" y="36168"/>
                    <a:pt x="93987" y="41517"/>
                    <a:pt x="90930" y="46102"/>
                  </a:cubicBezTo>
                  <a:cubicBezTo>
                    <a:pt x="87874" y="50941"/>
                    <a:pt x="83799" y="54507"/>
                    <a:pt x="78705" y="56800"/>
                  </a:cubicBezTo>
                  <a:cubicBezTo>
                    <a:pt x="86091" y="59092"/>
                    <a:pt x="91695" y="62658"/>
                    <a:pt x="95515" y="67752"/>
                  </a:cubicBezTo>
                  <a:cubicBezTo>
                    <a:pt x="99591" y="73101"/>
                    <a:pt x="101628" y="78959"/>
                    <a:pt x="101628" y="86091"/>
                  </a:cubicBezTo>
                  <a:cubicBezTo>
                    <a:pt x="101628" y="91695"/>
                    <a:pt x="100355" y="97043"/>
                    <a:pt x="97808" y="102138"/>
                  </a:cubicBezTo>
                  <a:cubicBezTo>
                    <a:pt x="95261" y="107232"/>
                    <a:pt x="91695" y="111562"/>
                    <a:pt x="87365" y="114618"/>
                  </a:cubicBezTo>
                  <a:cubicBezTo>
                    <a:pt x="82780" y="117675"/>
                    <a:pt x="77431" y="119712"/>
                    <a:pt x="70809" y="120476"/>
                  </a:cubicBezTo>
                  <a:cubicBezTo>
                    <a:pt x="66733" y="120731"/>
                    <a:pt x="56800" y="121241"/>
                    <a:pt x="41263" y="121241"/>
                  </a:cubicBezTo>
                  <a:lnTo>
                    <a:pt x="0" y="121241"/>
                  </a:lnTo>
                  <a:lnTo>
                    <a:pt x="0" y="0"/>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2" name="Forma libre: forma 101">
              <a:extLst>
                <a:ext uri="{FF2B5EF4-FFF2-40B4-BE49-F238E27FC236}">
                  <a16:creationId xmlns:a16="http://schemas.microsoft.com/office/drawing/2014/main" id="{DFB31F8D-5501-47FB-8EDA-53D5D64DC183}"/>
                </a:ext>
              </a:extLst>
            </p:cNvPr>
            <p:cNvSpPr/>
            <p:nvPr/>
          </p:nvSpPr>
          <p:spPr>
            <a:xfrm>
              <a:off x="6467261" y="9072208"/>
              <a:ext cx="101883" cy="101883"/>
            </a:xfrm>
            <a:custGeom>
              <a:avLst/>
              <a:gdLst>
                <a:gd name="connsiteX0" fmla="*/ 25216 w 101882"/>
                <a:gd name="connsiteY0" fmla="*/ 62403 h 101882"/>
                <a:gd name="connsiteX1" fmla="*/ 34640 w 101882"/>
                <a:gd name="connsiteY1" fmla="*/ 93477 h 101882"/>
                <a:gd name="connsiteX2" fmla="*/ 58837 w 101882"/>
                <a:gd name="connsiteY2" fmla="*/ 104175 h 101882"/>
                <a:gd name="connsiteX3" fmla="*/ 82780 w 101882"/>
                <a:gd name="connsiteY3" fmla="*/ 93732 h 101882"/>
                <a:gd name="connsiteX4" fmla="*/ 92204 w 101882"/>
                <a:gd name="connsiteY4" fmla="*/ 62148 h 101882"/>
                <a:gd name="connsiteX5" fmla="*/ 83035 w 101882"/>
                <a:gd name="connsiteY5" fmla="*/ 31074 h 101882"/>
                <a:gd name="connsiteX6" fmla="*/ 58837 w 101882"/>
                <a:gd name="connsiteY6" fmla="*/ 20886 h 101882"/>
                <a:gd name="connsiteX7" fmla="*/ 34640 w 101882"/>
                <a:gd name="connsiteY7" fmla="*/ 31329 h 101882"/>
                <a:gd name="connsiteX8" fmla="*/ 25216 w 101882"/>
                <a:gd name="connsiteY8" fmla="*/ 62403 h 101882"/>
                <a:gd name="connsiteX9" fmla="*/ 0 w 101882"/>
                <a:gd name="connsiteY9" fmla="*/ 63167 h 101882"/>
                <a:gd name="connsiteX10" fmla="*/ 5349 w 101882"/>
                <a:gd name="connsiteY10" fmla="*/ 32093 h 101882"/>
                <a:gd name="connsiteX11" fmla="*/ 16811 w 101882"/>
                <a:gd name="connsiteY11" fmla="*/ 15537 h 101882"/>
                <a:gd name="connsiteX12" fmla="*/ 32348 w 101882"/>
                <a:gd name="connsiteY12" fmla="*/ 4839 h 101882"/>
                <a:gd name="connsiteX13" fmla="*/ 58328 w 101882"/>
                <a:gd name="connsiteY13" fmla="*/ 0 h 101882"/>
                <a:gd name="connsiteX14" fmla="*/ 101119 w 101882"/>
                <a:gd name="connsiteY14" fmla="*/ 16556 h 101882"/>
                <a:gd name="connsiteX15" fmla="*/ 117165 w 101882"/>
                <a:gd name="connsiteY15" fmla="*/ 62658 h 101882"/>
                <a:gd name="connsiteX16" fmla="*/ 101374 w 101882"/>
                <a:gd name="connsiteY16" fmla="*/ 108250 h 101882"/>
                <a:gd name="connsiteX17" fmla="*/ 58837 w 101882"/>
                <a:gd name="connsiteY17" fmla="*/ 124806 h 101882"/>
                <a:gd name="connsiteX18" fmla="*/ 16047 w 101882"/>
                <a:gd name="connsiteY18" fmla="*/ 108505 h 101882"/>
                <a:gd name="connsiteX19" fmla="*/ 0 w 101882"/>
                <a:gd name="connsiteY19" fmla="*/ 63167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882" h="101882">
                  <a:moveTo>
                    <a:pt x="25216" y="62403"/>
                  </a:moveTo>
                  <a:cubicBezTo>
                    <a:pt x="25216" y="76157"/>
                    <a:pt x="28527" y="86346"/>
                    <a:pt x="34640" y="93477"/>
                  </a:cubicBezTo>
                  <a:cubicBezTo>
                    <a:pt x="41008" y="100609"/>
                    <a:pt x="48904" y="104175"/>
                    <a:pt x="58837" y="104175"/>
                  </a:cubicBezTo>
                  <a:cubicBezTo>
                    <a:pt x="68516" y="104175"/>
                    <a:pt x="76412" y="100609"/>
                    <a:pt x="82780" y="93732"/>
                  </a:cubicBezTo>
                  <a:cubicBezTo>
                    <a:pt x="88893" y="86600"/>
                    <a:pt x="92204" y="76157"/>
                    <a:pt x="92204" y="62148"/>
                  </a:cubicBezTo>
                  <a:cubicBezTo>
                    <a:pt x="92204" y="48394"/>
                    <a:pt x="89148" y="37951"/>
                    <a:pt x="83035" y="31074"/>
                  </a:cubicBezTo>
                  <a:cubicBezTo>
                    <a:pt x="76922" y="24197"/>
                    <a:pt x="68771" y="20886"/>
                    <a:pt x="58837" y="20886"/>
                  </a:cubicBezTo>
                  <a:cubicBezTo>
                    <a:pt x="48904" y="20886"/>
                    <a:pt x="40753" y="24452"/>
                    <a:pt x="34640" y="31329"/>
                  </a:cubicBezTo>
                  <a:cubicBezTo>
                    <a:pt x="28273" y="38206"/>
                    <a:pt x="25216" y="48394"/>
                    <a:pt x="25216" y="62403"/>
                  </a:cubicBezTo>
                  <a:moveTo>
                    <a:pt x="0" y="63167"/>
                  </a:moveTo>
                  <a:cubicBezTo>
                    <a:pt x="0" y="50941"/>
                    <a:pt x="1783" y="40753"/>
                    <a:pt x="5349" y="32093"/>
                  </a:cubicBezTo>
                  <a:cubicBezTo>
                    <a:pt x="8151" y="25980"/>
                    <a:pt x="11971" y="20377"/>
                    <a:pt x="16811" y="15537"/>
                  </a:cubicBezTo>
                  <a:cubicBezTo>
                    <a:pt x="21395" y="10698"/>
                    <a:pt x="26744" y="7132"/>
                    <a:pt x="32348" y="4839"/>
                  </a:cubicBezTo>
                  <a:cubicBezTo>
                    <a:pt x="39989" y="1528"/>
                    <a:pt x="48394" y="0"/>
                    <a:pt x="58328" y="0"/>
                  </a:cubicBezTo>
                  <a:cubicBezTo>
                    <a:pt x="76158" y="0"/>
                    <a:pt x="90421" y="5603"/>
                    <a:pt x="101119" y="16556"/>
                  </a:cubicBezTo>
                  <a:cubicBezTo>
                    <a:pt x="111817" y="27508"/>
                    <a:pt x="117165" y="43045"/>
                    <a:pt x="117165" y="62658"/>
                  </a:cubicBezTo>
                  <a:cubicBezTo>
                    <a:pt x="117165" y="82016"/>
                    <a:pt x="111817" y="97553"/>
                    <a:pt x="101374" y="108250"/>
                  </a:cubicBezTo>
                  <a:cubicBezTo>
                    <a:pt x="90676" y="119203"/>
                    <a:pt x="76412" y="124806"/>
                    <a:pt x="58837" y="124806"/>
                  </a:cubicBezTo>
                  <a:cubicBezTo>
                    <a:pt x="41008" y="124806"/>
                    <a:pt x="26490" y="119203"/>
                    <a:pt x="16047" y="108505"/>
                  </a:cubicBezTo>
                  <a:cubicBezTo>
                    <a:pt x="5349" y="97553"/>
                    <a:pt x="0" y="82525"/>
                    <a:pt x="0" y="63167"/>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3" name="Forma libre: forma 102">
              <a:extLst>
                <a:ext uri="{FF2B5EF4-FFF2-40B4-BE49-F238E27FC236}">
                  <a16:creationId xmlns:a16="http://schemas.microsoft.com/office/drawing/2014/main" id="{10672D22-D9F6-4866-BBE8-E40495AA3405}"/>
                </a:ext>
              </a:extLst>
            </p:cNvPr>
            <p:cNvSpPr/>
            <p:nvPr/>
          </p:nvSpPr>
          <p:spPr>
            <a:xfrm>
              <a:off x="6592322" y="9071699"/>
              <a:ext cx="101883" cy="101883"/>
            </a:xfrm>
            <a:custGeom>
              <a:avLst/>
              <a:gdLst>
                <a:gd name="connsiteX0" fmla="*/ 60366 w 101882"/>
                <a:gd name="connsiteY0" fmla="*/ 79214 h 101882"/>
                <a:gd name="connsiteX1" fmla="*/ 60366 w 101882"/>
                <a:gd name="connsiteY1" fmla="*/ 58583 h 101882"/>
                <a:gd name="connsiteX2" fmla="*/ 113090 w 101882"/>
                <a:gd name="connsiteY2" fmla="*/ 58583 h 101882"/>
                <a:gd name="connsiteX3" fmla="*/ 113090 w 101882"/>
                <a:gd name="connsiteY3" fmla="*/ 106722 h 101882"/>
                <a:gd name="connsiteX4" fmla="*/ 90931 w 101882"/>
                <a:gd name="connsiteY4" fmla="*/ 119712 h 101882"/>
                <a:gd name="connsiteX5" fmla="*/ 61384 w 101882"/>
                <a:gd name="connsiteY5" fmla="*/ 125316 h 101882"/>
                <a:gd name="connsiteX6" fmla="*/ 28272 w 101882"/>
                <a:gd name="connsiteY6" fmla="*/ 117165 h 101882"/>
                <a:gd name="connsiteX7" fmla="*/ 7132 w 101882"/>
                <a:gd name="connsiteY7" fmla="*/ 94496 h 101882"/>
                <a:gd name="connsiteX8" fmla="*/ 0 w 101882"/>
                <a:gd name="connsiteY8" fmla="*/ 62403 h 101882"/>
                <a:gd name="connsiteX9" fmla="*/ 8151 w 101882"/>
                <a:gd name="connsiteY9" fmla="*/ 28782 h 101882"/>
                <a:gd name="connsiteX10" fmla="*/ 31329 w 101882"/>
                <a:gd name="connsiteY10" fmla="*/ 6113 h 101882"/>
                <a:gd name="connsiteX11" fmla="*/ 60366 w 101882"/>
                <a:gd name="connsiteY11" fmla="*/ 0 h 101882"/>
                <a:gd name="connsiteX12" fmla="*/ 95515 w 101882"/>
                <a:gd name="connsiteY12" fmla="*/ 9424 h 101882"/>
                <a:gd name="connsiteX13" fmla="*/ 111817 w 101882"/>
                <a:gd name="connsiteY13" fmla="*/ 35659 h 101882"/>
                <a:gd name="connsiteX14" fmla="*/ 87619 w 101882"/>
                <a:gd name="connsiteY14" fmla="*/ 40244 h 101882"/>
                <a:gd name="connsiteX15" fmla="*/ 77940 w 101882"/>
                <a:gd name="connsiteY15" fmla="*/ 26235 h 101882"/>
                <a:gd name="connsiteX16" fmla="*/ 60366 w 101882"/>
                <a:gd name="connsiteY16" fmla="*/ 21141 h 101882"/>
                <a:gd name="connsiteX17" fmla="*/ 34895 w 101882"/>
                <a:gd name="connsiteY17" fmla="*/ 31329 h 101882"/>
                <a:gd name="connsiteX18" fmla="*/ 25471 w 101882"/>
                <a:gd name="connsiteY18" fmla="*/ 61384 h 101882"/>
                <a:gd name="connsiteX19" fmla="*/ 35150 w 101882"/>
                <a:gd name="connsiteY19" fmla="*/ 93477 h 101882"/>
                <a:gd name="connsiteX20" fmla="*/ 60111 w 101882"/>
                <a:gd name="connsiteY20" fmla="*/ 104175 h 101882"/>
                <a:gd name="connsiteX21" fmla="*/ 75393 w 101882"/>
                <a:gd name="connsiteY21" fmla="*/ 101119 h 101882"/>
                <a:gd name="connsiteX22" fmla="*/ 88638 w 101882"/>
                <a:gd name="connsiteY22" fmla="*/ 93732 h 101882"/>
                <a:gd name="connsiteX23" fmla="*/ 88638 w 101882"/>
                <a:gd name="connsiteY23" fmla="*/ 78704 h 101882"/>
                <a:gd name="connsiteX24" fmla="*/ 60366 w 101882"/>
                <a:gd name="connsiteY24" fmla="*/ 78704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1882" h="101882">
                  <a:moveTo>
                    <a:pt x="60366" y="79214"/>
                  </a:moveTo>
                  <a:lnTo>
                    <a:pt x="60366" y="58583"/>
                  </a:lnTo>
                  <a:lnTo>
                    <a:pt x="113090" y="58583"/>
                  </a:lnTo>
                  <a:lnTo>
                    <a:pt x="113090" y="106722"/>
                  </a:lnTo>
                  <a:cubicBezTo>
                    <a:pt x="107996" y="111562"/>
                    <a:pt x="100609" y="116146"/>
                    <a:pt x="90931" y="119712"/>
                  </a:cubicBezTo>
                  <a:cubicBezTo>
                    <a:pt x="81252" y="123533"/>
                    <a:pt x="71318" y="125316"/>
                    <a:pt x="61384" y="125316"/>
                  </a:cubicBezTo>
                  <a:cubicBezTo>
                    <a:pt x="48649" y="125316"/>
                    <a:pt x="37697" y="122769"/>
                    <a:pt x="28272" y="117165"/>
                  </a:cubicBezTo>
                  <a:cubicBezTo>
                    <a:pt x="18848" y="112071"/>
                    <a:pt x="11971" y="104430"/>
                    <a:pt x="7132" y="94496"/>
                  </a:cubicBezTo>
                  <a:cubicBezTo>
                    <a:pt x="2547" y="84563"/>
                    <a:pt x="0" y="73865"/>
                    <a:pt x="0" y="62403"/>
                  </a:cubicBezTo>
                  <a:cubicBezTo>
                    <a:pt x="0" y="49668"/>
                    <a:pt x="2802" y="38461"/>
                    <a:pt x="8151" y="28782"/>
                  </a:cubicBezTo>
                  <a:cubicBezTo>
                    <a:pt x="13245" y="18848"/>
                    <a:pt x="21141" y="11462"/>
                    <a:pt x="31329" y="6113"/>
                  </a:cubicBezTo>
                  <a:cubicBezTo>
                    <a:pt x="38970" y="2038"/>
                    <a:pt x="48649" y="0"/>
                    <a:pt x="60366" y="0"/>
                  </a:cubicBezTo>
                  <a:cubicBezTo>
                    <a:pt x="75393" y="0"/>
                    <a:pt x="87110" y="3056"/>
                    <a:pt x="95515" y="9424"/>
                  </a:cubicBezTo>
                  <a:cubicBezTo>
                    <a:pt x="103921" y="15792"/>
                    <a:pt x="109269" y="24452"/>
                    <a:pt x="111817" y="35659"/>
                  </a:cubicBezTo>
                  <a:lnTo>
                    <a:pt x="87619" y="40244"/>
                  </a:lnTo>
                  <a:cubicBezTo>
                    <a:pt x="85836" y="34385"/>
                    <a:pt x="82780" y="29546"/>
                    <a:pt x="77940" y="26235"/>
                  </a:cubicBezTo>
                  <a:cubicBezTo>
                    <a:pt x="73356" y="22669"/>
                    <a:pt x="67497" y="21141"/>
                    <a:pt x="60366" y="21141"/>
                  </a:cubicBezTo>
                  <a:cubicBezTo>
                    <a:pt x="49668" y="21141"/>
                    <a:pt x="41263" y="24452"/>
                    <a:pt x="34895" y="31329"/>
                  </a:cubicBezTo>
                  <a:cubicBezTo>
                    <a:pt x="28527" y="38206"/>
                    <a:pt x="25471" y="48140"/>
                    <a:pt x="25471" y="61384"/>
                  </a:cubicBezTo>
                  <a:cubicBezTo>
                    <a:pt x="25471" y="75648"/>
                    <a:pt x="28782" y="86600"/>
                    <a:pt x="35150" y="93477"/>
                  </a:cubicBezTo>
                  <a:cubicBezTo>
                    <a:pt x="41517" y="100609"/>
                    <a:pt x="49923" y="104175"/>
                    <a:pt x="60111" y="104175"/>
                  </a:cubicBezTo>
                  <a:cubicBezTo>
                    <a:pt x="65205" y="104175"/>
                    <a:pt x="70299" y="103156"/>
                    <a:pt x="75393" y="101119"/>
                  </a:cubicBezTo>
                  <a:cubicBezTo>
                    <a:pt x="80488" y="99081"/>
                    <a:pt x="84818" y="96789"/>
                    <a:pt x="88638" y="93732"/>
                  </a:cubicBezTo>
                  <a:lnTo>
                    <a:pt x="88638" y="78704"/>
                  </a:lnTo>
                  <a:lnTo>
                    <a:pt x="60366" y="78704"/>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4" name="Forma libre: forma 103">
              <a:extLst>
                <a:ext uri="{FF2B5EF4-FFF2-40B4-BE49-F238E27FC236}">
                  <a16:creationId xmlns:a16="http://schemas.microsoft.com/office/drawing/2014/main" id="{00C29DAA-03F1-4A14-ACA9-425632FCB319}"/>
                </a:ext>
              </a:extLst>
            </p:cNvPr>
            <p:cNvSpPr/>
            <p:nvPr/>
          </p:nvSpPr>
          <p:spPr>
            <a:xfrm>
              <a:off x="6715855" y="9072208"/>
              <a:ext cx="101883" cy="101883"/>
            </a:xfrm>
            <a:custGeom>
              <a:avLst/>
              <a:gdLst>
                <a:gd name="connsiteX0" fmla="*/ 25216 w 101882"/>
                <a:gd name="connsiteY0" fmla="*/ 62403 h 101882"/>
                <a:gd name="connsiteX1" fmla="*/ 34640 w 101882"/>
                <a:gd name="connsiteY1" fmla="*/ 93477 h 101882"/>
                <a:gd name="connsiteX2" fmla="*/ 58837 w 101882"/>
                <a:gd name="connsiteY2" fmla="*/ 104175 h 101882"/>
                <a:gd name="connsiteX3" fmla="*/ 83035 w 101882"/>
                <a:gd name="connsiteY3" fmla="*/ 93732 h 101882"/>
                <a:gd name="connsiteX4" fmla="*/ 92459 w 101882"/>
                <a:gd name="connsiteY4" fmla="*/ 62148 h 101882"/>
                <a:gd name="connsiteX5" fmla="*/ 83544 w 101882"/>
                <a:gd name="connsiteY5" fmla="*/ 31074 h 101882"/>
                <a:gd name="connsiteX6" fmla="*/ 59092 w 101882"/>
                <a:gd name="connsiteY6" fmla="*/ 20886 h 101882"/>
                <a:gd name="connsiteX7" fmla="*/ 34895 w 101882"/>
                <a:gd name="connsiteY7" fmla="*/ 31329 h 101882"/>
                <a:gd name="connsiteX8" fmla="*/ 25216 w 101882"/>
                <a:gd name="connsiteY8" fmla="*/ 62403 h 101882"/>
                <a:gd name="connsiteX9" fmla="*/ 0 w 101882"/>
                <a:gd name="connsiteY9" fmla="*/ 63167 h 101882"/>
                <a:gd name="connsiteX10" fmla="*/ 5604 w 101882"/>
                <a:gd name="connsiteY10" fmla="*/ 32093 h 101882"/>
                <a:gd name="connsiteX11" fmla="*/ 16811 w 101882"/>
                <a:gd name="connsiteY11" fmla="*/ 15537 h 101882"/>
                <a:gd name="connsiteX12" fmla="*/ 32603 w 101882"/>
                <a:gd name="connsiteY12" fmla="*/ 4839 h 101882"/>
                <a:gd name="connsiteX13" fmla="*/ 58583 w 101882"/>
                <a:gd name="connsiteY13" fmla="*/ 0 h 101882"/>
                <a:gd name="connsiteX14" fmla="*/ 101374 w 101882"/>
                <a:gd name="connsiteY14" fmla="*/ 16556 h 101882"/>
                <a:gd name="connsiteX15" fmla="*/ 117165 w 101882"/>
                <a:gd name="connsiteY15" fmla="*/ 62658 h 101882"/>
                <a:gd name="connsiteX16" fmla="*/ 101374 w 101882"/>
                <a:gd name="connsiteY16" fmla="*/ 108250 h 101882"/>
                <a:gd name="connsiteX17" fmla="*/ 58837 w 101882"/>
                <a:gd name="connsiteY17" fmla="*/ 124806 h 101882"/>
                <a:gd name="connsiteX18" fmla="*/ 16047 w 101882"/>
                <a:gd name="connsiteY18" fmla="*/ 108505 h 101882"/>
                <a:gd name="connsiteX19" fmla="*/ 0 w 101882"/>
                <a:gd name="connsiteY19" fmla="*/ 63167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1882" h="101882">
                  <a:moveTo>
                    <a:pt x="25216" y="62403"/>
                  </a:moveTo>
                  <a:cubicBezTo>
                    <a:pt x="25216" y="76157"/>
                    <a:pt x="28273" y="86346"/>
                    <a:pt x="34640" y="93477"/>
                  </a:cubicBezTo>
                  <a:cubicBezTo>
                    <a:pt x="41008" y="100609"/>
                    <a:pt x="49159" y="104175"/>
                    <a:pt x="58837" y="104175"/>
                  </a:cubicBezTo>
                  <a:cubicBezTo>
                    <a:pt x="68516" y="104175"/>
                    <a:pt x="76412" y="100609"/>
                    <a:pt x="83035" y="93732"/>
                  </a:cubicBezTo>
                  <a:cubicBezTo>
                    <a:pt x="89402" y="86600"/>
                    <a:pt x="92459" y="76157"/>
                    <a:pt x="92459" y="62148"/>
                  </a:cubicBezTo>
                  <a:cubicBezTo>
                    <a:pt x="92459" y="48394"/>
                    <a:pt x="89402" y="37951"/>
                    <a:pt x="83544" y="31074"/>
                  </a:cubicBezTo>
                  <a:cubicBezTo>
                    <a:pt x="77431" y="24197"/>
                    <a:pt x="69280" y="20886"/>
                    <a:pt x="59092" y="20886"/>
                  </a:cubicBezTo>
                  <a:cubicBezTo>
                    <a:pt x="49159" y="20886"/>
                    <a:pt x="41008" y="24452"/>
                    <a:pt x="34895" y="31329"/>
                  </a:cubicBezTo>
                  <a:cubicBezTo>
                    <a:pt x="28273" y="38206"/>
                    <a:pt x="25216" y="48394"/>
                    <a:pt x="25216" y="62403"/>
                  </a:cubicBezTo>
                  <a:moveTo>
                    <a:pt x="0" y="63167"/>
                  </a:moveTo>
                  <a:cubicBezTo>
                    <a:pt x="0" y="50941"/>
                    <a:pt x="1783" y="40753"/>
                    <a:pt x="5604" y="32093"/>
                  </a:cubicBezTo>
                  <a:cubicBezTo>
                    <a:pt x="8405" y="25980"/>
                    <a:pt x="12226" y="20377"/>
                    <a:pt x="16811" y="15537"/>
                  </a:cubicBezTo>
                  <a:cubicBezTo>
                    <a:pt x="21650" y="10698"/>
                    <a:pt x="26744" y="7132"/>
                    <a:pt x="32603" y="4839"/>
                  </a:cubicBezTo>
                  <a:cubicBezTo>
                    <a:pt x="40244" y="1528"/>
                    <a:pt x="48649" y="0"/>
                    <a:pt x="58583" y="0"/>
                  </a:cubicBezTo>
                  <a:cubicBezTo>
                    <a:pt x="76157" y="0"/>
                    <a:pt x="90676" y="5603"/>
                    <a:pt x="101374" y="16556"/>
                  </a:cubicBezTo>
                  <a:cubicBezTo>
                    <a:pt x="111817" y="27508"/>
                    <a:pt x="117165" y="43045"/>
                    <a:pt x="117165" y="62658"/>
                  </a:cubicBezTo>
                  <a:cubicBezTo>
                    <a:pt x="117165" y="82016"/>
                    <a:pt x="111817" y="97553"/>
                    <a:pt x="101374" y="108250"/>
                  </a:cubicBezTo>
                  <a:cubicBezTo>
                    <a:pt x="90676" y="119203"/>
                    <a:pt x="76667" y="124806"/>
                    <a:pt x="58837" y="124806"/>
                  </a:cubicBezTo>
                  <a:cubicBezTo>
                    <a:pt x="40753" y="124806"/>
                    <a:pt x="26490" y="119203"/>
                    <a:pt x="16047" y="108505"/>
                  </a:cubicBezTo>
                  <a:cubicBezTo>
                    <a:pt x="5349" y="97553"/>
                    <a:pt x="0" y="82525"/>
                    <a:pt x="0" y="63167"/>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5" name="Forma libre: forma 104">
              <a:extLst>
                <a:ext uri="{FF2B5EF4-FFF2-40B4-BE49-F238E27FC236}">
                  <a16:creationId xmlns:a16="http://schemas.microsoft.com/office/drawing/2014/main" id="{D9AC78CC-4785-447F-90BE-2E820AC886F4}"/>
                </a:ext>
              </a:extLst>
            </p:cNvPr>
            <p:cNvSpPr/>
            <p:nvPr/>
          </p:nvSpPr>
          <p:spPr>
            <a:xfrm>
              <a:off x="6836587" y="9074246"/>
              <a:ext cx="76412" cy="101883"/>
            </a:xfrm>
            <a:custGeom>
              <a:avLst/>
              <a:gdLst>
                <a:gd name="connsiteX0" fmla="*/ 35914 w 76412"/>
                <a:gd name="connsiteY0" fmla="*/ 120986 h 101882"/>
                <a:gd name="connsiteX1" fmla="*/ 35914 w 76412"/>
                <a:gd name="connsiteY1" fmla="*/ 20631 h 101882"/>
                <a:gd name="connsiteX2" fmla="*/ 0 w 76412"/>
                <a:gd name="connsiteY2" fmla="*/ 20631 h 101882"/>
                <a:gd name="connsiteX3" fmla="*/ 0 w 76412"/>
                <a:gd name="connsiteY3" fmla="*/ 0 h 101882"/>
                <a:gd name="connsiteX4" fmla="*/ 96025 w 76412"/>
                <a:gd name="connsiteY4" fmla="*/ 0 h 101882"/>
                <a:gd name="connsiteX5" fmla="*/ 96025 w 76412"/>
                <a:gd name="connsiteY5" fmla="*/ 20631 h 101882"/>
                <a:gd name="connsiteX6" fmla="*/ 60366 w 76412"/>
                <a:gd name="connsiteY6" fmla="*/ 20631 h 101882"/>
                <a:gd name="connsiteX7" fmla="*/ 60366 w 76412"/>
                <a:gd name="connsiteY7" fmla="*/ 120986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412" h="101882">
                  <a:moveTo>
                    <a:pt x="35914" y="120986"/>
                  </a:moveTo>
                  <a:lnTo>
                    <a:pt x="35914" y="20631"/>
                  </a:lnTo>
                  <a:lnTo>
                    <a:pt x="0" y="20631"/>
                  </a:lnTo>
                  <a:lnTo>
                    <a:pt x="0" y="0"/>
                  </a:lnTo>
                  <a:lnTo>
                    <a:pt x="96025" y="0"/>
                  </a:lnTo>
                  <a:lnTo>
                    <a:pt x="96025" y="20631"/>
                  </a:lnTo>
                  <a:lnTo>
                    <a:pt x="60366" y="20631"/>
                  </a:lnTo>
                  <a:lnTo>
                    <a:pt x="60366" y="120986"/>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6" name="Forma libre: forma 105">
              <a:extLst>
                <a:ext uri="{FF2B5EF4-FFF2-40B4-BE49-F238E27FC236}">
                  <a16:creationId xmlns:a16="http://schemas.microsoft.com/office/drawing/2014/main" id="{8740F4D9-ECAD-4ECF-B2FB-FE56D64FD0AA}"/>
                </a:ext>
              </a:extLst>
            </p:cNvPr>
            <p:cNvSpPr/>
            <p:nvPr/>
          </p:nvSpPr>
          <p:spPr>
            <a:xfrm>
              <a:off x="6928791" y="9038587"/>
              <a:ext cx="101883" cy="152824"/>
            </a:xfrm>
            <a:custGeom>
              <a:avLst/>
              <a:gdLst>
                <a:gd name="connsiteX0" fmla="*/ 51451 w 101882"/>
                <a:gd name="connsiteY0" fmla="*/ 24707 h 152824"/>
                <a:gd name="connsiteX1" fmla="*/ 62658 w 101882"/>
                <a:gd name="connsiteY1" fmla="*/ 0 h 152824"/>
                <a:gd name="connsiteX2" fmla="*/ 88638 w 101882"/>
                <a:gd name="connsiteY2" fmla="*/ 0 h 152824"/>
                <a:gd name="connsiteX3" fmla="*/ 65969 w 101882"/>
                <a:gd name="connsiteY3" fmla="*/ 24707 h 152824"/>
                <a:gd name="connsiteX4" fmla="*/ 51451 w 101882"/>
                <a:gd name="connsiteY4" fmla="*/ 24707 h 152824"/>
                <a:gd name="connsiteX5" fmla="*/ 76412 w 101882"/>
                <a:gd name="connsiteY5" fmla="*/ 108505 h 152824"/>
                <a:gd name="connsiteX6" fmla="*/ 59602 w 101882"/>
                <a:gd name="connsiteY6" fmla="*/ 63677 h 152824"/>
                <a:gd name="connsiteX7" fmla="*/ 43555 w 101882"/>
                <a:gd name="connsiteY7" fmla="*/ 108505 h 152824"/>
                <a:gd name="connsiteX8" fmla="*/ 76412 w 101882"/>
                <a:gd name="connsiteY8" fmla="*/ 108505 h 152824"/>
                <a:gd name="connsiteX9" fmla="*/ 121495 w 101882"/>
                <a:gd name="connsiteY9" fmla="*/ 156645 h 152824"/>
                <a:gd name="connsiteX10" fmla="*/ 94751 w 101882"/>
                <a:gd name="connsiteY10" fmla="*/ 156645 h 152824"/>
                <a:gd name="connsiteX11" fmla="*/ 84308 w 101882"/>
                <a:gd name="connsiteY11" fmla="*/ 129136 h 152824"/>
                <a:gd name="connsiteX12" fmla="*/ 35914 w 101882"/>
                <a:gd name="connsiteY12" fmla="*/ 129136 h 152824"/>
                <a:gd name="connsiteX13" fmla="*/ 25980 w 101882"/>
                <a:gd name="connsiteY13" fmla="*/ 156645 h 152824"/>
                <a:gd name="connsiteX14" fmla="*/ 0 w 101882"/>
                <a:gd name="connsiteY14" fmla="*/ 156645 h 152824"/>
                <a:gd name="connsiteX15" fmla="*/ 47121 w 101882"/>
                <a:gd name="connsiteY15" fmla="*/ 35659 h 152824"/>
                <a:gd name="connsiteX16" fmla="*/ 73101 w 101882"/>
                <a:gd name="connsiteY16" fmla="*/ 35659 h 152824"/>
                <a:gd name="connsiteX17" fmla="*/ 121495 w 101882"/>
                <a:gd name="connsiteY17" fmla="*/ 156645 h 1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1882" h="152824">
                  <a:moveTo>
                    <a:pt x="51451" y="24707"/>
                  </a:moveTo>
                  <a:lnTo>
                    <a:pt x="62658" y="0"/>
                  </a:lnTo>
                  <a:lnTo>
                    <a:pt x="88638" y="0"/>
                  </a:lnTo>
                  <a:lnTo>
                    <a:pt x="65969" y="24707"/>
                  </a:lnTo>
                  <a:lnTo>
                    <a:pt x="51451" y="24707"/>
                  </a:lnTo>
                  <a:close/>
                  <a:moveTo>
                    <a:pt x="76412" y="108505"/>
                  </a:moveTo>
                  <a:lnTo>
                    <a:pt x="59602" y="63677"/>
                  </a:lnTo>
                  <a:lnTo>
                    <a:pt x="43555" y="108505"/>
                  </a:lnTo>
                  <a:lnTo>
                    <a:pt x="76412" y="108505"/>
                  </a:lnTo>
                  <a:close/>
                  <a:moveTo>
                    <a:pt x="121495" y="156645"/>
                  </a:moveTo>
                  <a:lnTo>
                    <a:pt x="94751" y="156645"/>
                  </a:lnTo>
                  <a:lnTo>
                    <a:pt x="84308" y="129136"/>
                  </a:lnTo>
                  <a:lnTo>
                    <a:pt x="35914" y="129136"/>
                  </a:lnTo>
                  <a:lnTo>
                    <a:pt x="25980" y="156645"/>
                  </a:lnTo>
                  <a:lnTo>
                    <a:pt x="0" y="156645"/>
                  </a:lnTo>
                  <a:lnTo>
                    <a:pt x="47121" y="35659"/>
                  </a:lnTo>
                  <a:lnTo>
                    <a:pt x="73101" y="35659"/>
                  </a:lnTo>
                  <a:lnTo>
                    <a:pt x="121495" y="156645"/>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7" name="Forma libre: forma 106">
              <a:extLst>
                <a:ext uri="{FF2B5EF4-FFF2-40B4-BE49-F238E27FC236}">
                  <a16:creationId xmlns:a16="http://schemas.microsoft.com/office/drawing/2014/main" id="{52EFF816-7EED-4E5C-B376-C53BBA50A5BC}"/>
                </a:ext>
              </a:extLst>
            </p:cNvPr>
            <p:cNvSpPr/>
            <p:nvPr/>
          </p:nvSpPr>
          <p:spPr>
            <a:xfrm>
              <a:off x="7095624" y="9074246"/>
              <a:ext cx="76412" cy="101883"/>
            </a:xfrm>
            <a:custGeom>
              <a:avLst/>
              <a:gdLst>
                <a:gd name="connsiteX0" fmla="*/ 24707 w 76412"/>
                <a:gd name="connsiteY0" fmla="*/ 20631 h 101882"/>
                <a:gd name="connsiteX1" fmla="*/ 24707 w 76412"/>
                <a:gd name="connsiteY1" fmla="*/ 100355 h 101882"/>
                <a:gd name="connsiteX2" fmla="*/ 43046 w 76412"/>
                <a:gd name="connsiteY2" fmla="*/ 100355 h 101882"/>
                <a:gd name="connsiteX3" fmla="*/ 57819 w 76412"/>
                <a:gd name="connsiteY3" fmla="*/ 99336 h 101882"/>
                <a:gd name="connsiteX4" fmla="*/ 67752 w 76412"/>
                <a:gd name="connsiteY4" fmla="*/ 94242 h 101882"/>
                <a:gd name="connsiteX5" fmla="*/ 74120 w 76412"/>
                <a:gd name="connsiteY5" fmla="*/ 82525 h 101882"/>
                <a:gd name="connsiteX6" fmla="*/ 76667 w 76412"/>
                <a:gd name="connsiteY6" fmla="*/ 60366 h 101882"/>
                <a:gd name="connsiteX7" fmla="*/ 74120 w 76412"/>
                <a:gd name="connsiteY7" fmla="*/ 38970 h 101882"/>
                <a:gd name="connsiteX8" fmla="*/ 66988 w 76412"/>
                <a:gd name="connsiteY8" fmla="*/ 27254 h 101882"/>
                <a:gd name="connsiteX9" fmla="*/ 55781 w 76412"/>
                <a:gd name="connsiteY9" fmla="*/ 21650 h 101882"/>
                <a:gd name="connsiteX10" fmla="*/ 35659 w 76412"/>
                <a:gd name="connsiteY10" fmla="*/ 20377 h 101882"/>
                <a:gd name="connsiteX11" fmla="*/ 24707 w 76412"/>
                <a:gd name="connsiteY11" fmla="*/ 20377 h 101882"/>
                <a:gd name="connsiteX12" fmla="*/ 255 w 76412"/>
                <a:gd name="connsiteY12" fmla="*/ 0 h 101882"/>
                <a:gd name="connsiteX13" fmla="*/ 44829 w 76412"/>
                <a:gd name="connsiteY13" fmla="*/ 0 h 101882"/>
                <a:gd name="connsiteX14" fmla="*/ 67752 w 76412"/>
                <a:gd name="connsiteY14" fmla="*/ 2292 h 101882"/>
                <a:gd name="connsiteX15" fmla="*/ 86091 w 76412"/>
                <a:gd name="connsiteY15" fmla="*/ 13500 h 101882"/>
                <a:gd name="connsiteX16" fmla="*/ 97553 w 76412"/>
                <a:gd name="connsiteY16" fmla="*/ 33112 h 101882"/>
                <a:gd name="connsiteX17" fmla="*/ 101374 w 76412"/>
                <a:gd name="connsiteY17" fmla="*/ 61639 h 101882"/>
                <a:gd name="connsiteX18" fmla="*/ 97808 w 76412"/>
                <a:gd name="connsiteY18" fmla="*/ 87365 h 101882"/>
                <a:gd name="connsiteX19" fmla="*/ 84818 w 76412"/>
                <a:gd name="connsiteY19" fmla="*/ 108760 h 101882"/>
                <a:gd name="connsiteX20" fmla="*/ 67752 w 76412"/>
                <a:gd name="connsiteY20" fmla="*/ 118439 h 101882"/>
                <a:gd name="connsiteX21" fmla="*/ 46102 w 76412"/>
                <a:gd name="connsiteY21" fmla="*/ 120986 h 101882"/>
                <a:gd name="connsiteX22" fmla="*/ 0 w 76412"/>
                <a:gd name="connsiteY22" fmla="*/ 120986 h 101882"/>
                <a:gd name="connsiteX23" fmla="*/ 0 w 76412"/>
                <a:gd name="connsiteY23" fmla="*/ 0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412" h="101882">
                  <a:moveTo>
                    <a:pt x="24707" y="20631"/>
                  </a:moveTo>
                  <a:lnTo>
                    <a:pt x="24707" y="100355"/>
                  </a:lnTo>
                  <a:lnTo>
                    <a:pt x="43046" y="100355"/>
                  </a:lnTo>
                  <a:cubicBezTo>
                    <a:pt x="49923" y="100355"/>
                    <a:pt x="54762" y="99845"/>
                    <a:pt x="57819" y="99336"/>
                  </a:cubicBezTo>
                  <a:cubicBezTo>
                    <a:pt x="61894" y="98317"/>
                    <a:pt x="65205" y="96789"/>
                    <a:pt x="67752" y="94242"/>
                  </a:cubicBezTo>
                  <a:cubicBezTo>
                    <a:pt x="70299" y="91949"/>
                    <a:pt x="72337" y="87874"/>
                    <a:pt x="74120" y="82525"/>
                  </a:cubicBezTo>
                  <a:cubicBezTo>
                    <a:pt x="75648" y="77176"/>
                    <a:pt x="76667" y="69535"/>
                    <a:pt x="76667" y="60366"/>
                  </a:cubicBezTo>
                  <a:cubicBezTo>
                    <a:pt x="76667" y="51196"/>
                    <a:pt x="75903" y="43810"/>
                    <a:pt x="74120" y="38970"/>
                  </a:cubicBezTo>
                  <a:cubicBezTo>
                    <a:pt x="72337" y="33876"/>
                    <a:pt x="70045" y="30055"/>
                    <a:pt x="66988" y="27254"/>
                  </a:cubicBezTo>
                  <a:cubicBezTo>
                    <a:pt x="64186" y="24452"/>
                    <a:pt x="60366" y="22669"/>
                    <a:pt x="55781" y="21650"/>
                  </a:cubicBezTo>
                  <a:cubicBezTo>
                    <a:pt x="52215" y="20886"/>
                    <a:pt x="45593" y="20377"/>
                    <a:pt x="35659" y="20377"/>
                  </a:cubicBezTo>
                  <a:lnTo>
                    <a:pt x="24707" y="20377"/>
                  </a:lnTo>
                  <a:close/>
                  <a:moveTo>
                    <a:pt x="255" y="0"/>
                  </a:moveTo>
                  <a:lnTo>
                    <a:pt x="44829" y="0"/>
                  </a:lnTo>
                  <a:cubicBezTo>
                    <a:pt x="54762" y="0"/>
                    <a:pt x="62658" y="764"/>
                    <a:pt x="67752" y="2292"/>
                  </a:cubicBezTo>
                  <a:cubicBezTo>
                    <a:pt x="74884" y="4330"/>
                    <a:pt x="80997" y="8151"/>
                    <a:pt x="86091" y="13500"/>
                  </a:cubicBezTo>
                  <a:cubicBezTo>
                    <a:pt x="90931" y="18848"/>
                    <a:pt x="95006" y="25471"/>
                    <a:pt x="97553" y="33112"/>
                  </a:cubicBezTo>
                  <a:cubicBezTo>
                    <a:pt x="100100" y="40753"/>
                    <a:pt x="101374" y="50432"/>
                    <a:pt x="101374" y="61639"/>
                  </a:cubicBezTo>
                  <a:cubicBezTo>
                    <a:pt x="101374" y="71827"/>
                    <a:pt x="100100" y="80233"/>
                    <a:pt x="97808" y="87365"/>
                  </a:cubicBezTo>
                  <a:cubicBezTo>
                    <a:pt x="94751" y="96025"/>
                    <a:pt x="90421" y="103156"/>
                    <a:pt x="84818" y="108760"/>
                  </a:cubicBezTo>
                  <a:cubicBezTo>
                    <a:pt x="80742" y="112835"/>
                    <a:pt x="74884" y="116146"/>
                    <a:pt x="67752" y="118439"/>
                  </a:cubicBezTo>
                  <a:cubicBezTo>
                    <a:pt x="62403" y="120222"/>
                    <a:pt x="55017" y="120986"/>
                    <a:pt x="46102" y="120986"/>
                  </a:cubicBezTo>
                  <a:lnTo>
                    <a:pt x="0" y="120986"/>
                  </a:lnTo>
                  <a:lnTo>
                    <a:pt x="0" y="0"/>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8" name="Forma libre: forma 107">
              <a:extLst>
                <a:ext uri="{FF2B5EF4-FFF2-40B4-BE49-F238E27FC236}">
                  <a16:creationId xmlns:a16="http://schemas.microsoft.com/office/drawing/2014/main" id="{7D9FDE87-CDEE-4C0F-A08C-AEA2779E1E06}"/>
                </a:ext>
              </a:extLst>
            </p:cNvPr>
            <p:cNvSpPr/>
            <p:nvPr/>
          </p:nvSpPr>
          <p:spPr>
            <a:xfrm>
              <a:off x="7246411" y="9072208"/>
              <a:ext cx="101883" cy="101883"/>
            </a:xfrm>
            <a:custGeom>
              <a:avLst/>
              <a:gdLst>
                <a:gd name="connsiteX0" fmla="*/ 81761 w 101882"/>
                <a:gd name="connsiteY0" fmla="*/ 78195 h 101882"/>
                <a:gd name="connsiteX1" fmla="*/ 105194 w 101882"/>
                <a:gd name="connsiteY1" fmla="*/ 85836 h 101882"/>
                <a:gd name="connsiteX2" fmla="*/ 87110 w 101882"/>
                <a:gd name="connsiteY2" fmla="*/ 115382 h 101882"/>
                <a:gd name="connsiteX3" fmla="*/ 55017 w 101882"/>
                <a:gd name="connsiteY3" fmla="*/ 125061 h 101882"/>
                <a:gd name="connsiteX4" fmla="*/ 15537 w 101882"/>
                <a:gd name="connsiteY4" fmla="*/ 108760 h 101882"/>
                <a:gd name="connsiteX5" fmla="*/ 0 w 101882"/>
                <a:gd name="connsiteY5" fmla="*/ 63677 h 101882"/>
                <a:gd name="connsiteX6" fmla="*/ 15537 w 101882"/>
                <a:gd name="connsiteY6" fmla="*/ 16811 h 101882"/>
                <a:gd name="connsiteX7" fmla="*/ 56545 w 101882"/>
                <a:gd name="connsiteY7" fmla="*/ 0 h 101882"/>
                <a:gd name="connsiteX8" fmla="*/ 92713 w 101882"/>
                <a:gd name="connsiteY8" fmla="*/ 13245 h 101882"/>
                <a:gd name="connsiteX9" fmla="*/ 104939 w 101882"/>
                <a:gd name="connsiteY9" fmla="*/ 35404 h 101882"/>
                <a:gd name="connsiteX10" fmla="*/ 80742 w 101882"/>
                <a:gd name="connsiteY10" fmla="*/ 41263 h 101882"/>
                <a:gd name="connsiteX11" fmla="*/ 71827 w 101882"/>
                <a:gd name="connsiteY11" fmla="*/ 26489 h 101882"/>
                <a:gd name="connsiteX12" fmla="*/ 55526 w 101882"/>
                <a:gd name="connsiteY12" fmla="*/ 20886 h 101882"/>
                <a:gd name="connsiteX13" fmla="*/ 33621 w 101882"/>
                <a:gd name="connsiteY13" fmla="*/ 30565 h 101882"/>
                <a:gd name="connsiteX14" fmla="*/ 25216 w 101882"/>
                <a:gd name="connsiteY14" fmla="*/ 61894 h 101882"/>
                <a:gd name="connsiteX15" fmla="*/ 33621 w 101882"/>
                <a:gd name="connsiteY15" fmla="*/ 94496 h 101882"/>
                <a:gd name="connsiteX16" fmla="*/ 55017 w 101882"/>
                <a:gd name="connsiteY16" fmla="*/ 104175 h 101882"/>
                <a:gd name="connsiteX17" fmla="*/ 71827 w 101882"/>
                <a:gd name="connsiteY17" fmla="*/ 98062 h 101882"/>
                <a:gd name="connsiteX18" fmla="*/ 81761 w 101882"/>
                <a:gd name="connsiteY18" fmla="*/ 78195 h 10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882" h="101882">
                  <a:moveTo>
                    <a:pt x="81761" y="78195"/>
                  </a:moveTo>
                  <a:lnTo>
                    <a:pt x="105194" y="85836"/>
                  </a:lnTo>
                  <a:cubicBezTo>
                    <a:pt x="101628" y="99081"/>
                    <a:pt x="95515" y="109015"/>
                    <a:pt x="87110" y="115382"/>
                  </a:cubicBezTo>
                  <a:cubicBezTo>
                    <a:pt x="78705" y="121750"/>
                    <a:pt x="68007" y="125061"/>
                    <a:pt x="55017" y="125061"/>
                  </a:cubicBezTo>
                  <a:cubicBezTo>
                    <a:pt x="38970" y="125061"/>
                    <a:pt x="25725" y="119458"/>
                    <a:pt x="15537" y="108760"/>
                  </a:cubicBezTo>
                  <a:cubicBezTo>
                    <a:pt x="5094" y="97808"/>
                    <a:pt x="0" y="82780"/>
                    <a:pt x="0" y="63677"/>
                  </a:cubicBezTo>
                  <a:cubicBezTo>
                    <a:pt x="0" y="43555"/>
                    <a:pt x="5349" y="28018"/>
                    <a:pt x="15537" y="16811"/>
                  </a:cubicBezTo>
                  <a:cubicBezTo>
                    <a:pt x="25980" y="5603"/>
                    <a:pt x="39734" y="0"/>
                    <a:pt x="56545" y="0"/>
                  </a:cubicBezTo>
                  <a:cubicBezTo>
                    <a:pt x="71318" y="0"/>
                    <a:pt x="83544" y="4330"/>
                    <a:pt x="92713" y="13245"/>
                  </a:cubicBezTo>
                  <a:cubicBezTo>
                    <a:pt x="98317" y="18339"/>
                    <a:pt x="102392" y="25980"/>
                    <a:pt x="104939" y="35404"/>
                  </a:cubicBezTo>
                  <a:lnTo>
                    <a:pt x="80742" y="41263"/>
                  </a:lnTo>
                  <a:cubicBezTo>
                    <a:pt x="79469" y="34895"/>
                    <a:pt x="76157" y="30055"/>
                    <a:pt x="71827" y="26489"/>
                  </a:cubicBezTo>
                  <a:cubicBezTo>
                    <a:pt x="67243" y="22924"/>
                    <a:pt x="61894" y="20886"/>
                    <a:pt x="55526" y="20886"/>
                  </a:cubicBezTo>
                  <a:cubicBezTo>
                    <a:pt x="46357" y="20886"/>
                    <a:pt x="39225" y="24197"/>
                    <a:pt x="33621" y="30565"/>
                  </a:cubicBezTo>
                  <a:cubicBezTo>
                    <a:pt x="28018" y="36933"/>
                    <a:pt x="25216" y="47376"/>
                    <a:pt x="25216" y="61894"/>
                  </a:cubicBezTo>
                  <a:cubicBezTo>
                    <a:pt x="25216" y="77176"/>
                    <a:pt x="28018" y="87874"/>
                    <a:pt x="33621" y="94496"/>
                  </a:cubicBezTo>
                  <a:cubicBezTo>
                    <a:pt x="38970" y="101119"/>
                    <a:pt x="46102" y="104175"/>
                    <a:pt x="55017" y="104175"/>
                  </a:cubicBezTo>
                  <a:cubicBezTo>
                    <a:pt x="61639" y="104175"/>
                    <a:pt x="67243" y="102137"/>
                    <a:pt x="71827" y="98062"/>
                  </a:cubicBezTo>
                  <a:cubicBezTo>
                    <a:pt x="76157" y="93732"/>
                    <a:pt x="79723" y="87110"/>
                    <a:pt x="81761" y="78195"/>
                  </a:cubicBezTo>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09" name="Forma libre: forma 108">
              <a:extLst>
                <a:ext uri="{FF2B5EF4-FFF2-40B4-BE49-F238E27FC236}">
                  <a16:creationId xmlns:a16="http://schemas.microsoft.com/office/drawing/2014/main" id="{91F0B546-183F-4D75-A031-30F5286C5D9D}"/>
                </a:ext>
              </a:extLst>
            </p:cNvPr>
            <p:cNvSpPr/>
            <p:nvPr/>
          </p:nvSpPr>
          <p:spPr>
            <a:xfrm>
              <a:off x="7365104" y="9172563"/>
              <a:ext cx="25471" cy="25471"/>
            </a:xfrm>
            <a:custGeom>
              <a:avLst/>
              <a:gdLst>
                <a:gd name="connsiteX0" fmla="*/ 0 w 0"/>
                <a:gd name="connsiteY0" fmla="*/ 0 h 0"/>
                <a:gd name="connsiteX1" fmla="*/ 23178 w 0"/>
                <a:gd name="connsiteY1" fmla="*/ 0 h 0"/>
                <a:gd name="connsiteX2" fmla="*/ 23178 w 0"/>
                <a:gd name="connsiteY2" fmla="*/ 23178 h 0"/>
                <a:gd name="connsiteX3" fmla="*/ 0 w 0"/>
                <a:gd name="connsiteY3" fmla="*/ 23178 h 0"/>
              </a:gdLst>
              <a:ahLst/>
              <a:cxnLst>
                <a:cxn ang="0">
                  <a:pos x="connsiteX0" y="connsiteY0"/>
                </a:cxn>
                <a:cxn ang="0">
                  <a:pos x="connsiteX1" y="connsiteY1"/>
                </a:cxn>
                <a:cxn ang="0">
                  <a:pos x="connsiteX2" y="connsiteY2"/>
                </a:cxn>
                <a:cxn ang="0">
                  <a:pos x="connsiteX3" y="connsiteY3"/>
                </a:cxn>
              </a:cxnLst>
              <a:rect l="l" t="t" r="r" b="b"/>
              <a:pathLst>
                <a:path>
                  <a:moveTo>
                    <a:pt x="0" y="0"/>
                  </a:moveTo>
                  <a:lnTo>
                    <a:pt x="23178" y="0"/>
                  </a:lnTo>
                  <a:lnTo>
                    <a:pt x="23178" y="23178"/>
                  </a:lnTo>
                  <a:lnTo>
                    <a:pt x="0" y="23178"/>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0" name="Forma libre: forma 109">
              <a:extLst>
                <a:ext uri="{FF2B5EF4-FFF2-40B4-BE49-F238E27FC236}">
                  <a16:creationId xmlns:a16="http://schemas.microsoft.com/office/drawing/2014/main" id="{B97D0811-564E-41E8-B177-BD25BA94CE96}"/>
                </a:ext>
              </a:extLst>
            </p:cNvPr>
            <p:cNvSpPr/>
            <p:nvPr/>
          </p:nvSpPr>
          <p:spPr>
            <a:xfrm>
              <a:off x="6476176" y="8300392"/>
              <a:ext cx="25471" cy="25471"/>
            </a:xfrm>
            <a:custGeom>
              <a:avLst/>
              <a:gdLst>
                <a:gd name="connsiteX0" fmla="*/ 26490 w 25470"/>
                <a:gd name="connsiteY0" fmla="*/ 35203 h 25470"/>
                <a:gd name="connsiteX1" fmla="*/ 39734 w 25470"/>
                <a:gd name="connsiteY1" fmla="*/ 27817 h 25470"/>
                <a:gd name="connsiteX2" fmla="*/ 49668 w 25470"/>
                <a:gd name="connsiteY2" fmla="*/ 6676 h 25470"/>
                <a:gd name="connsiteX3" fmla="*/ 49668 w 25470"/>
                <a:gd name="connsiteY3" fmla="*/ 2346 h 25470"/>
                <a:gd name="connsiteX4" fmla="*/ 29801 w 25470"/>
                <a:gd name="connsiteY4" fmla="*/ 12789 h 25470"/>
                <a:gd name="connsiteX5" fmla="*/ 13245 w 25470"/>
                <a:gd name="connsiteY5" fmla="*/ 54 h 25470"/>
                <a:gd name="connsiteX6" fmla="*/ 16556 w 25470"/>
                <a:gd name="connsiteY6" fmla="*/ 20176 h 25470"/>
                <a:gd name="connsiteX7" fmla="*/ 0 w 25470"/>
                <a:gd name="connsiteY7" fmla="*/ 32911 h 25470"/>
                <a:gd name="connsiteX8" fmla="*/ 2038 w 25470"/>
                <a:gd name="connsiteY8" fmla="*/ 34949 h 25470"/>
                <a:gd name="connsiteX9" fmla="*/ 26490 w 25470"/>
                <a:gd name="connsiteY9" fmla="*/ 35203 h 2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0" h="25470">
                  <a:moveTo>
                    <a:pt x="26490" y="35203"/>
                  </a:moveTo>
                  <a:cubicBezTo>
                    <a:pt x="28782" y="38260"/>
                    <a:pt x="40753" y="30874"/>
                    <a:pt x="39734" y="27817"/>
                  </a:cubicBezTo>
                  <a:cubicBezTo>
                    <a:pt x="36423" y="22468"/>
                    <a:pt x="38716" y="7695"/>
                    <a:pt x="49668" y="6676"/>
                  </a:cubicBezTo>
                  <a:lnTo>
                    <a:pt x="49668" y="2346"/>
                  </a:lnTo>
                  <a:cubicBezTo>
                    <a:pt x="49668" y="2346"/>
                    <a:pt x="33112" y="2346"/>
                    <a:pt x="29801" y="12789"/>
                  </a:cubicBezTo>
                  <a:cubicBezTo>
                    <a:pt x="29801" y="12789"/>
                    <a:pt x="16556" y="-965"/>
                    <a:pt x="13245" y="54"/>
                  </a:cubicBezTo>
                  <a:cubicBezTo>
                    <a:pt x="9934" y="2092"/>
                    <a:pt x="16556" y="20176"/>
                    <a:pt x="16556" y="20176"/>
                  </a:cubicBezTo>
                  <a:cubicBezTo>
                    <a:pt x="5604" y="18138"/>
                    <a:pt x="0" y="32911"/>
                    <a:pt x="0" y="32911"/>
                  </a:cubicBezTo>
                  <a:lnTo>
                    <a:pt x="2038" y="34949"/>
                  </a:lnTo>
                  <a:cubicBezTo>
                    <a:pt x="8915" y="25779"/>
                    <a:pt x="23178" y="30109"/>
                    <a:pt x="26490" y="35203"/>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1" name="Forma libre: forma 110">
              <a:extLst>
                <a:ext uri="{FF2B5EF4-FFF2-40B4-BE49-F238E27FC236}">
                  <a16:creationId xmlns:a16="http://schemas.microsoft.com/office/drawing/2014/main" id="{606332F6-C48E-48A3-88D8-9F4600919837}"/>
                </a:ext>
              </a:extLst>
            </p:cNvPr>
            <p:cNvSpPr/>
            <p:nvPr/>
          </p:nvSpPr>
          <p:spPr>
            <a:xfrm>
              <a:off x="6624530" y="8434422"/>
              <a:ext cx="25471" cy="50941"/>
            </a:xfrm>
            <a:custGeom>
              <a:avLst/>
              <a:gdLst>
                <a:gd name="connsiteX0" fmla="*/ 140 w 25470"/>
                <a:gd name="connsiteY0" fmla="*/ 51960 h 50941"/>
                <a:gd name="connsiteX1" fmla="*/ 33252 w 25470"/>
                <a:gd name="connsiteY1" fmla="*/ 35914 h 50941"/>
                <a:gd name="connsiteX2" fmla="*/ 45224 w 25470"/>
                <a:gd name="connsiteY2" fmla="*/ 0 h 50941"/>
                <a:gd name="connsiteX3" fmla="*/ 12112 w 25470"/>
                <a:gd name="connsiteY3" fmla="*/ 14773 h 50941"/>
                <a:gd name="connsiteX4" fmla="*/ 140 w 25470"/>
                <a:gd name="connsiteY4" fmla="*/ 51960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0" h="50941">
                  <a:moveTo>
                    <a:pt x="140" y="51960"/>
                  </a:moveTo>
                  <a:cubicBezTo>
                    <a:pt x="12366" y="51960"/>
                    <a:pt x="24338" y="46611"/>
                    <a:pt x="33252" y="35914"/>
                  </a:cubicBezTo>
                  <a:cubicBezTo>
                    <a:pt x="43186" y="25471"/>
                    <a:pt x="46497" y="12481"/>
                    <a:pt x="45224" y="0"/>
                  </a:cubicBezTo>
                  <a:cubicBezTo>
                    <a:pt x="34271" y="0"/>
                    <a:pt x="22045" y="5349"/>
                    <a:pt x="12112" y="14773"/>
                  </a:cubicBezTo>
                  <a:cubicBezTo>
                    <a:pt x="3706" y="25471"/>
                    <a:pt x="-879" y="39225"/>
                    <a:pt x="140" y="51960"/>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2" name="Forma libre: forma 111">
              <a:extLst>
                <a:ext uri="{FF2B5EF4-FFF2-40B4-BE49-F238E27FC236}">
                  <a16:creationId xmlns:a16="http://schemas.microsoft.com/office/drawing/2014/main" id="{3791BA61-6D16-43A2-8827-CF8F6547A89A}"/>
                </a:ext>
              </a:extLst>
            </p:cNvPr>
            <p:cNvSpPr/>
            <p:nvPr/>
          </p:nvSpPr>
          <p:spPr>
            <a:xfrm>
              <a:off x="6483308" y="7974930"/>
              <a:ext cx="509415" cy="560355"/>
            </a:xfrm>
            <a:custGeom>
              <a:avLst/>
              <a:gdLst>
                <a:gd name="connsiteX0" fmla="*/ 482670 w 509414"/>
                <a:gd name="connsiteY0" fmla="*/ 359646 h 560355"/>
                <a:gd name="connsiteX1" fmla="*/ 416701 w 509414"/>
                <a:gd name="connsiteY1" fmla="*/ 367033 h 560355"/>
                <a:gd name="connsiteX2" fmla="*/ 436568 w 509414"/>
                <a:gd name="connsiteY2" fmla="*/ 425870 h 560355"/>
                <a:gd name="connsiteX3" fmla="*/ 399126 w 509414"/>
                <a:gd name="connsiteY3" fmla="*/ 405239 h 560355"/>
                <a:gd name="connsiteX4" fmla="*/ 420012 w 509414"/>
                <a:gd name="connsiteY4" fmla="*/ 436568 h 560355"/>
                <a:gd name="connsiteX5" fmla="*/ 414918 w 509414"/>
                <a:gd name="connsiteY5" fmla="*/ 440388 h 560355"/>
                <a:gd name="connsiteX6" fmla="*/ 397853 w 509414"/>
                <a:gd name="connsiteY6" fmla="*/ 443190 h 560355"/>
                <a:gd name="connsiteX7" fmla="*/ 347676 w 509414"/>
                <a:gd name="connsiteY7" fmla="*/ 391485 h 560355"/>
                <a:gd name="connsiteX8" fmla="*/ 366014 w 509414"/>
                <a:gd name="connsiteY8" fmla="*/ 387919 h 560355"/>
                <a:gd name="connsiteX9" fmla="*/ 292913 w 509414"/>
                <a:gd name="connsiteY9" fmla="*/ 332138 h 560355"/>
                <a:gd name="connsiteX10" fmla="*/ 300045 w 509414"/>
                <a:gd name="connsiteY10" fmla="*/ 316856 h 560355"/>
                <a:gd name="connsiteX11" fmla="*/ 385882 w 509414"/>
                <a:gd name="connsiteY11" fmla="*/ 328572 h 560355"/>
                <a:gd name="connsiteX12" fmla="*/ 338506 w 509414"/>
                <a:gd name="connsiteY12" fmla="*/ 281706 h 560355"/>
                <a:gd name="connsiteX13" fmla="*/ 455162 w 509414"/>
                <a:gd name="connsiteY13" fmla="*/ 276357 h 560355"/>
                <a:gd name="connsiteX14" fmla="*/ 376967 w 509414"/>
                <a:gd name="connsiteY14" fmla="*/ 242481 h 560355"/>
                <a:gd name="connsiteX15" fmla="*/ 492349 w 509414"/>
                <a:gd name="connsiteY15" fmla="*/ 212680 h 560355"/>
                <a:gd name="connsiteX16" fmla="*/ 404475 w 509414"/>
                <a:gd name="connsiteY16" fmla="*/ 188229 h 560355"/>
                <a:gd name="connsiteX17" fmla="*/ 514509 w 509414"/>
                <a:gd name="connsiteY17" fmla="*/ 113854 h 560355"/>
                <a:gd name="connsiteX18" fmla="*/ 413135 w 509414"/>
                <a:gd name="connsiteY18" fmla="*/ 123278 h 560355"/>
                <a:gd name="connsiteX19" fmla="*/ 509924 w 509414"/>
                <a:gd name="connsiteY19" fmla="*/ 255 h 560355"/>
                <a:gd name="connsiteX20" fmla="*/ 386900 w 509414"/>
                <a:gd name="connsiteY20" fmla="*/ 64950 h 560355"/>
                <a:gd name="connsiteX21" fmla="*/ 337487 w 509414"/>
                <a:gd name="connsiteY21" fmla="*/ 126335 h 560355"/>
                <a:gd name="connsiteX22" fmla="*/ 313290 w 509414"/>
                <a:gd name="connsiteY22" fmla="*/ 147475 h 560355"/>
                <a:gd name="connsiteX23" fmla="*/ 286800 w 509414"/>
                <a:gd name="connsiteY23" fmla="*/ 90166 h 560355"/>
                <a:gd name="connsiteX24" fmla="*/ 265914 w 509414"/>
                <a:gd name="connsiteY24" fmla="*/ 30820 h 560355"/>
                <a:gd name="connsiteX25" fmla="*/ 226435 w 509414"/>
                <a:gd name="connsiteY25" fmla="*/ 30820 h 560355"/>
                <a:gd name="connsiteX26" fmla="*/ 201983 w 509414"/>
                <a:gd name="connsiteY26" fmla="*/ 36168 h 560355"/>
                <a:gd name="connsiteX27" fmla="*/ 197908 w 509414"/>
                <a:gd name="connsiteY27" fmla="*/ 73101 h 560355"/>
                <a:gd name="connsiteX28" fmla="*/ 223124 w 509414"/>
                <a:gd name="connsiteY28" fmla="*/ 73101 h 560355"/>
                <a:gd name="connsiteX29" fmla="*/ 226435 w 509414"/>
                <a:gd name="connsiteY29" fmla="*/ 125061 h 560355"/>
                <a:gd name="connsiteX30" fmla="*/ 202238 w 509414"/>
                <a:gd name="connsiteY30" fmla="*/ 147221 h 560355"/>
                <a:gd name="connsiteX31" fmla="*/ 178040 w 509414"/>
                <a:gd name="connsiteY31" fmla="*/ 126080 h 560355"/>
                <a:gd name="connsiteX32" fmla="*/ 129646 w 509414"/>
                <a:gd name="connsiteY32" fmla="*/ 64696 h 560355"/>
                <a:gd name="connsiteX33" fmla="*/ 4330 w 509414"/>
                <a:gd name="connsiteY33" fmla="*/ 0 h 560355"/>
                <a:gd name="connsiteX34" fmla="*/ 102138 w 509414"/>
                <a:gd name="connsiteY34" fmla="*/ 125061 h 560355"/>
                <a:gd name="connsiteX35" fmla="*/ 0 w 509414"/>
                <a:gd name="connsiteY35" fmla="*/ 113345 h 560355"/>
                <a:gd name="connsiteX36" fmla="*/ 114364 w 509414"/>
                <a:gd name="connsiteY36" fmla="*/ 190776 h 560355"/>
                <a:gd name="connsiteX37" fmla="*/ 24197 w 509414"/>
                <a:gd name="connsiteY37" fmla="*/ 209879 h 560355"/>
                <a:gd name="connsiteX38" fmla="*/ 141872 w 509414"/>
                <a:gd name="connsiteY38" fmla="*/ 248085 h 560355"/>
                <a:gd name="connsiteX39" fmla="*/ 59347 w 509414"/>
                <a:gd name="connsiteY39" fmla="*/ 275848 h 560355"/>
                <a:gd name="connsiteX40" fmla="*/ 176003 w 509414"/>
                <a:gd name="connsiteY40" fmla="*/ 283234 h 560355"/>
                <a:gd name="connsiteX41" fmla="*/ 129646 w 509414"/>
                <a:gd name="connsiteY41" fmla="*/ 327808 h 560355"/>
                <a:gd name="connsiteX42" fmla="*/ 216501 w 509414"/>
                <a:gd name="connsiteY42" fmla="*/ 316091 h 560355"/>
                <a:gd name="connsiteX43" fmla="*/ 222359 w 509414"/>
                <a:gd name="connsiteY43" fmla="*/ 331629 h 560355"/>
                <a:gd name="connsiteX44" fmla="*/ 146202 w 509414"/>
                <a:gd name="connsiteY44" fmla="*/ 387409 h 560355"/>
                <a:gd name="connsiteX45" fmla="*/ 164796 w 509414"/>
                <a:gd name="connsiteY45" fmla="*/ 390975 h 560355"/>
                <a:gd name="connsiteX46" fmla="*/ 113345 w 509414"/>
                <a:gd name="connsiteY46" fmla="*/ 442426 h 560355"/>
                <a:gd name="connsiteX47" fmla="*/ 97553 w 509414"/>
                <a:gd name="connsiteY47" fmla="*/ 439115 h 560355"/>
                <a:gd name="connsiteX48" fmla="*/ 92713 w 509414"/>
                <a:gd name="connsiteY48" fmla="*/ 435549 h 560355"/>
                <a:gd name="connsiteX49" fmla="*/ 113599 w 509414"/>
                <a:gd name="connsiteY49" fmla="*/ 404220 h 560355"/>
                <a:gd name="connsiteX50" fmla="*/ 76157 w 509414"/>
                <a:gd name="connsiteY50" fmla="*/ 425106 h 560355"/>
                <a:gd name="connsiteX51" fmla="*/ 95770 w 509414"/>
                <a:gd name="connsiteY51" fmla="*/ 366014 h 560355"/>
                <a:gd name="connsiteX52" fmla="*/ 29801 w 509414"/>
                <a:gd name="connsiteY52" fmla="*/ 358627 h 560355"/>
                <a:gd name="connsiteX53" fmla="*/ 7896 w 509414"/>
                <a:gd name="connsiteY53" fmla="*/ 420267 h 560355"/>
                <a:gd name="connsiteX54" fmla="*/ 70299 w 509414"/>
                <a:gd name="connsiteY54" fmla="*/ 428672 h 560355"/>
                <a:gd name="connsiteX55" fmla="*/ 33112 w 509414"/>
                <a:gd name="connsiteY55" fmla="*/ 450831 h 560355"/>
                <a:gd name="connsiteX56" fmla="*/ 76667 w 509414"/>
                <a:gd name="connsiteY56" fmla="*/ 442171 h 560355"/>
                <a:gd name="connsiteX57" fmla="*/ 81506 w 509414"/>
                <a:gd name="connsiteY57" fmla="*/ 445737 h 560355"/>
                <a:gd name="connsiteX58" fmla="*/ 76667 w 509414"/>
                <a:gd name="connsiteY58" fmla="*/ 467642 h 560355"/>
                <a:gd name="connsiteX59" fmla="*/ 93223 w 509414"/>
                <a:gd name="connsiteY59" fmla="*/ 483434 h 560355"/>
                <a:gd name="connsiteX60" fmla="*/ 114109 w 509414"/>
                <a:gd name="connsiteY60" fmla="*/ 488273 h 560355"/>
                <a:gd name="connsiteX61" fmla="*/ 122260 w 509414"/>
                <a:gd name="connsiteY61" fmla="*/ 546092 h 560355"/>
                <a:gd name="connsiteX62" fmla="*/ 147476 w 509414"/>
                <a:gd name="connsiteY62" fmla="*/ 547111 h 560355"/>
                <a:gd name="connsiteX63" fmla="*/ 124297 w 509414"/>
                <a:gd name="connsiteY63" fmla="*/ 468406 h 560355"/>
                <a:gd name="connsiteX64" fmla="*/ 126080 w 509414"/>
                <a:gd name="connsiteY64" fmla="*/ 455926 h 560355"/>
                <a:gd name="connsiteX65" fmla="*/ 188738 w 509414"/>
                <a:gd name="connsiteY65" fmla="*/ 415427 h 560355"/>
                <a:gd name="connsiteX66" fmla="*/ 192304 w 509414"/>
                <a:gd name="connsiteY66" fmla="*/ 432493 h 560355"/>
                <a:gd name="connsiteX67" fmla="*/ 230510 w 509414"/>
                <a:gd name="connsiteY67" fmla="*/ 407022 h 560355"/>
                <a:gd name="connsiteX68" fmla="*/ 209879 w 509414"/>
                <a:gd name="connsiteY68" fmla="*/ 491839 h 560355"/>
                <a:gd name="connsiteX69" fmla="*/ 236368 w 509414"/>
                <a:gd name="connsiteY69" fmla="*/ 475793 h 560355"/>
                <a:gd name="connsiteX70" fmla="*/ 254962 w 509414"/>
                <a:gd name="connsiteY70" fmla="*/ 585062 h 560355"/>
                <a:gd name="connsiteX71" fmla="*/ 275848 w 509414"/>
                <a:gd name="connsiteY71" fmla="*/ 475793 h 560355"/>
                <a:gd name="connsiteX72" fmla="*/ 303356 w 509414"/>
                <a:gd name="connsiteY72" fmla="*/ 491839 h 560355"/>
                <a:gd name="connsiteX73" fmla="*/ 281452 w 509414"/>
                <a:gd name="connsiteY73" fmla="*/ 406258 h 560355"/>
                <a:gd name="connsiteX74" fmla="*/ 319912 w 509414"/>
                <a:gd name="connsiteY74" fmla="*/ 432493 h 560355"/>
                <a:gd name="connsiteX75" fmla="*/ 323478 w 509414"/>
                <a:gd name="connsiteY75" fmla="*/ 414918 h 560355"/>
                <a:gd name="connsiteX76" fmla="*/ 386136 w 509414"/>
                <a:gd name="connsiteY76" fmla="*/ 455926 h 560355"/>
                <a:gd name="connsiteX77" fmla="*/ 388683 w 509414"/>
                <a:gd name="connsiteY77" fmla="*/ 468661 h 560355"/>
                <a:gd name="connsiteX78" fmla="*/ 365505 w 509414"/>
                <a:gd name="connsiteY78" fmla="*/ 547111 h 560355"/>
                <a:gd name="connsiteX79" fmla="*/ 390721 w 509414"/>
                <a:gd name="connsiteY79" fmla="*/ 546092 h 560355"/>
                <a:gd name="connsiteX80" fmla="*/ 398617 w 509414"/>
                <a:gd name="connsiteY80" fmla="*/ 488783 h 560355"/>
                <a:gd name="connsiteX81" fmla="*/ 418994 w 509414"/>
                <a:gd name="connsiteY81" fmla="*/ 483434 h 560355"/>
                <a:gd name="connsiteX82" fmla="*/ 435550 w 509414"/>
                <a:gd name="connsiteY82" fmla="*/ 467642 h 560355"/>
                <a:gd name="connsiteX83" fmla="*/ 430710 w 509414"/>
                <a:gd name="connsiteY83" fmla="*/ 446247 h 560355"/>
                <a:gd name="connsiteX84" fmla="*/ 436314 w 509414"/>
                <a:gd name="connsiteY84" fmla="*/ 441917 h 560355"/>
                <a:gd name="connsiteX85" fmla="*/ 479869 w 509414"/>
                <a:gd name="connsiteY85" fmla="*/ 450577 h 560355"/>
                <a:gd name="connsiteX86" fmla="*/ 442681 w 509414"/>
                <a:gd name="connsiteY86" fmla="*/ 428417 h 560355"/>
                <a:gd name="connsiteX87" fmla="*/ 505085 w 509414"/>
                <a:gd name="connsiteY87" fmla="*/ 420012 h 560355"/>
                <a:gd name="connsiteX88" fmla="*/ 482670 w 509414"/>
                <a:gd name="connsiteY88" fmla="*/ 359646 h 560355"/>
                <a:gd name="connsiteX89" fmla="*/ 71063 w 509414"/>
                <a:gd name="connsiteY89" fmla="*/ 424342 h 560355"/>
                <a:gd name="connsiteX90" fmla="*/ 32603 w 509414"/>
                <a:gd name="connsiteY90" fmla="*/ 407277 h 560355"/>
                <a:gd name="connsiteX91" fmla="*/ 30310 w 509414"/>
                <a:gd name="connsiteY91" fmla="*/ 361684 h 560355"/>
                <a:gd name="connsiteX92" fmla="*/ 71063 w 509414"/>
                <a:gd name="connsiteY92" fmla="*/ 384862 h 560355"/>
                <a:gd name="connsiteX93" fmla="*/ 71063 w 509414"/>
                <a:gd name="connsiteY93" fmla="*/ 424342 h 560355"/>
                <a:gd name="connsiteX94" fmla="*/ 240189 w 509414"/>
                <a:gd name="connsiteY94" fmla="*/ 63677 h 560355"/>
                <a:gd name="connsiteX95" fmla="*/ 229237 w 509414"/>
                <a:gd name="connsiteY95" fmla="*/ 54253 h 560355"/>
                <a:gd name="connsiteX96" fmla="*/ 240189 w 509414"/>
                <a:gd name="connsiteY96" fmla="*/ 43555 h 560355"/>
                <a:gd name="connsiteX97" fmla="*/ 250123 w 509414"/>
                <a:gd name="connsiteY97" fmla="*/ 54253 h 560355"/>
                <a:gd name="connsiteX98" fmla="*/ 240189 w 509414"/>
                <a:gd name="connsiteY98" fmla="*/ 63677 h 560355"/>
                <a:gd name="connsiteX99" fmla="*/ 479104 w 509414"/>
                <a:gd name="connsiteY99" fmla="*/ 407531 h 560355"/>
                <a:gd name="connsiteX100" fmla="*/ 440644 w 509414"/>
                <a:gd name="connsiteY100" fmla="*/ 424597 h 560355"/>
                <a:gd name="connsiteX101" fmla="*/ 440644 w 509414"/>
                <a:gd name="connsiteY101" fmla="*/ 385372 h 560355"/>
                <a:gd name="connsiteX102" fmla="*/ 481142 w 509414"/>
                <a:gd name="connsiteY102" fmla="*/ 362193 h 560355"/>
                <a:gd name="connsiteX103" fmla="*/ 479104 w 509414"/>
                <a:gd name="connsiteY103" fmla="*/ 407531 h 56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09414" h="560355">
                  <a:moveTo>
                    <a:pt x="482670" y="359646"/>
                  </a:moveTo>
                  <a:cubicBezTo>
                    <a:pt x="458473" y="344873"/>
                    <a:pt x="428672" y="347930"/>
                    <a:pt x="416701" y="367033"/>
                  </a:cubicBezTo>
                  <a:cubicBezTo>
                    <a:pt x="404985" y="385626"/>
                    <a:pt x="413899" y="410842"/>
                    <a:pt x="436568" y="425870"/>
                  </a:cubicBezTo>
                  <a:cubicBezTo>
                    <a:pt x="420267" y="427398"/>
                    <a:pt x="399126" y="405239"/>
                    <a:pt x="399126" y="405239"/>
                  </a:cubicBezTo>
                  <a:cubicBezTo>
                    <a:pt x="389957" y="422304"/>
                    <a:pt x="406768" y="431983"/>
                    <a:pt x="420012" y="436568"/>
                  </a:cubicBezTo>
                  <a:cubicBezTo>
                    <a:pt x="418229" y="437841"/>
                    <a:pt x="416447" y="439115"/>
                    <a:pt x="414918" y="440388"/>
                  </a:cubicBezTo>
                  <a:cubicBezTo>
                    <a:pt x="402438" y="437332"/>
                    <a:pt x="397853" y="443190"/>
                    <a:pt x="397853" y="443190"/>
                  </a:cubicBezTo>
                  <a:cubicBezTo>
                    <a:pt x="395561" y="442426"/>
                    <a:pt x="368052" y="412625"/>
                    <a:pt x="347676" y="391485"/>
                  </a:cubicBezTo>
                  <a:lnTo>
                    <a:pt x="366014" y="387919"/>
                  </a:lnTo>
                  <a:cubicBezTo>
                    <a:pt x="352770" y="357354"/>
                    <a:pt x="317111" y="350732"/>
                    <a:pt x="292913" y="332138"/>
                  </a:cubicBezTo>
                  <a:cubicBezTo>
                    <a:pt x="274829" y="318129"/>
                    <a:pt x="295206" y="312016"/>
                    <a:pt x="300045" y="316856"/>
                  </a:cubicBezTo>
                  <a:cubicBezTo>
                    <a:pt x="345128" y="355062"/>
                    <a:pt x="385882" y="328572"/>
                    <a:pt x="385882" y="328572"/>
                  </a:cubicBezTo>
                  <a:cubicBezTo>
                    <a:pt x="354043" y="317874"/>
                    <a:pt x="338506" y="281706"/>
                    <a:pt x="338506" y="281706"/>
                  </a:cubicBezTo>
                  <a:cubicBezTo>
                    <a:pt x="404475" y="319912"/>
                    <a:pt x="455162" y="276357"/>
                    <a:pt x="455162" y="276357"/>
                  </a:cubicBezTo>
                  <a:cubicBezTo>
                    <a:pt x="411352" y="283744"/>
                    <a:pt x="376967" y="242481"/>
                    <a:pt x="376967" y="242481"/>
                  </a:cubicBezTo>
                  <a:cubicBezTo>
                    <a:pt x="445228" y="258273"/>
                    <a:pt x="492349" y="212680"/>
                    <a:pt x="492349" y="212680"/>
                  </a:cubicBezTo>
                  <a:cubicBezTo>
                    <a:pt x="467133" y="214718"/>
                    <a:pt x="404475" y="188229"/>
                    <a:pt x="404475" y="188229"/>
                  </a:cubicBezTo>
                  <a:cubicBezTo>
                    <a:pt x="504575" y="185172"/>
                    <a:pt x="513235" y="113854"/>
                    <a:pt x="514509" y="113854"/>
                  </a:cubicBezTo>
                  <a:cubicBezTo>
                    <a:pt x="487000" y="131938"/>
                    <a:pt x="413135" y="123278"/>
                    <a:pt x="413135" y="123278"/>
                  </a:cubicBezTo>
                  <a:cubicBezTo>
                    <a:pt x="517820" y="86091"/>
                    <a:pt x="509924" y="255"/>
                    <a:pt x="509924" y="255"/>
                  </a:cubicBezTo>
                  <a:cubicBezTo>
                    <a:pt x="487765" y="33112"/>
                    <a:pt x="386900" y="64950"/>
                    <a:pt x="386900" y="64950"/>
                  </a:cubicBezTo>
                  <a:cubicBezTo>
                    <a:pt x="359392" y="73356"/>
                    <a:pt x="337487" y="97808"/>
                    <a:pt x="337487" y="126335"/>
                  </a:cubicBezTo>
                  <a:cubicBezTo>
                    <a:pt x="336214" y="138051"/>
                    <a:pt x="325516" y="147475"/>
                    <a:pt x="313290" y="147475"/>
                  </a:cubicBezTo>
                  <a:cubicBezTo>
                    <a:pt x="286291" y="147475"/>
                    <a:pt x="286800" y="108505"/>
                    <a:pt x="286800" y="90166"/>
                  </a:cubicBezTo>
                  <a:cubicBezTo>
                    <a:pt x="286800" y="62658"/>
                    <a:pt x="285782" y="30820"/>
                    <a:pt x="265914" y="30820"/>
                  </a:cubicBezTo>
                  <a:lnTo>
                    <a:pt x="226435" y="30820"/>
                  </a:lnTo>
                  <a:cubicBezTo>
                    <a:pt x="219303" y="30820"/>
                    <a:pt x="207077" y="30055"/>
                    <a:pt x="201983" y="36168"/>
                  </a:cubicBezTo>
                  <a:cubicBezTo>
                    <a:pt x="191795" y="48140"/>
                    <a:pt x="193323" y="79469"/>
                    <a:pt x="197908" y="73101"/>
                  </a:cubicBezTo>
                  <a:cubicBezTo>
                    <a:pt x="197908" y="73101"/>
                    <a:pt x="213190" y="68771"/>
                    <a:pt x="223124" y="73101"/>
                  </a:cubicBezTo>
                  <a:cubicBezTo>
                    <a:pt x="235859" y="76922"/>
                    <a:pt x="226435" y="116401"/>
                    <a:pt x="226435" y="125061"/>
                  </a:cubicBezTo>
                  <a:cubicBezTo>
                    <a:pt x="226435" y="136778"/>
                    <a:pt x="215482" y="147221"/>
                    <a:pt x="202238" y="147221"/>
                  </a:cubicBezTo>
                  <a:cubicBezTo>
                    <a:pt x="190012" y="147221"/>
                    <a:pt x="179059" y="137797"/>
                    <a:pt x="178040" y="126080"/>
                  </a:cubicBezTo>
                  <a:cubicBezTo>
                    <a:pt x="178040" y="97553"/>
                    <a:pt x="156136" y="73101"/>
                    <a:pt x="129646" y="64696"/>
                  </a:cubicBezTo>
                  <a:cubicBezTo>
                    <a:pt x="129646" y="64696"/>
                    <a:pt x="26235" y="32857"/>
                    <a:pt x="4330" y="0"/>
                  </a:cubicBezTo>
                  <a:cubicBezTo>
                    <a:pt x="4330" y="0"/>
                    <a:pt x="-3311" y="86855"/>
                    <a:pt x="102138" y="125061"/>
                  </a:cubicBezTo>
                  <a:cubicBezTo>
                    <a:pt x="102138" y="125061"/>
                    <a:pt x="27254" y="131429"/>
                    <a:pt x="0" y="113345"/>
                  </a:cubicBezTo>
                  <a:cubicBezTo>
                    <a:pt x="1019" y="113345"/>
                    <a:pt x="14264" y="187719"/>
                    <a:pt x="114364" y="190776"/>
                  </a:cubicBezTo>
                  <a:cubicBezTo>
                    <a:pt x="114364" y="190776"/>
                    <a:pt x="48394" y="212935"/>
                    <a:pt x="24197" y="209879"/>
                  </a:cubicBezTo>
                  <a:cubicBezTo>
                    <a:pt x="24197" y="209879"/>
                    <a:pt x="71573" y="263876"/>
                    <a:pt x="141872" y="248085"/>
                  </a:cubicBezTo>
                  <a:cubicBezTo>
                    <a:pt x="141872" y="248085"/>
                    <a:pt x="103411" y="283234"/>
                    <a:pt x="59347" y="275848"/>
                  </a:cubicBezTo>
                  <a:cubicBezTo>
                    <a:pt x="59347" y="275848"/>
                    <a:pt x="109015" y="320167"/>
                    <a:pt x="176003" y="283234"/>
                  </a:cubicBezTo>
                  <a:cubicBezTo>
                    <a:pt x="176003" y="283234"/>
                    <a:pt x="161739" y="317110"/>
                    <a:pt x="129646" y="327808"/>
                  </a:cubicBezTo>
                  <a:cubicBezTo>
                    <a:pt x="129646" y="327808"/>
                    <a:pt x="170399" y="354297"/>
                    <a:pt x="216501" y="316091"/>
                  </a:cubicBezTo>
                  <a:cubicBezTo>
                    <a:pt x="222359" y="309469"/>
                    <a:pt x="241208" y="317110"/>
                    <a:pt x="222359" y="331629"/>
                  </a:cubicBezTo>
                  <a:cubicBezTo>
                    <a:pt x="197143" y="350732"/>
                    <a:pt x="161484" y="355571"/>
                    <a:pt x="146202" y="387409"/>
                  </a:cubicBezTo>
                  <a:lnTo>
                    <a:pt x="164796" y="390975"/>
                  </a:lnTo>
                  <a:cubicBezTo>
                    <a:pt x="143910" y="412116"/>
                    <a:pt x="116147" y="441917"/>
                    <a:pt x="113345" y="442426"/>
                  </a:cubicBezTo>
                  <a:cubicBezTo>
                    <a:pt x="113345" y="442426"/>
                    <a:pt x="109269" y="436823"/>
                    <a:pt x="97553" y="439115"/>
                  </a:cubicBezTo>
                  <a:cubicBezTo>
                    <a:pt x="96025" y="437841"/>
                    <a:pt x="94496" y="436568"/>
                    <a:pt x="92713" y="435549"/>
                  </a:cubicBezTo>
                  <a:cubicBezTo>
                    <a:pt x="105958" y="430964"/>
                    <a:pt x="122769" y="421285"/>
                    <a:pt x="113599" y="404220"/>
                  </a:cubicBezTo>
                  <a:cubicBezTo>
                    <a:pt x="113599" y="404220"/>
                    <a:pt x="92459" y="426380"/>
                    <a:pt x="76157" y="425106"/>
                  </a:cubicBezTo>
                  <a:cubicBezTo>
                    <a:pt x="98572" y="410078"/>
                    <a:pt x="107486" y="384608"/>
                    <a:pt x="95770" y="366014"/>
                  </a:cubicBezTo>
                  <a:cubicBezTo>
                    <a:pt x="83544" y="346911"/>
                    <a:pt x="53998" y="343600"/>
                    <a:pt x="29801" y="358627"/>
                  </a:cubicBezTo>
                  <a:cubicBezTo>
                    <a:pt x="5604" y="373400"/>
                    <a:pt x="-4330" y="401164"/>
                    <a:pt x="7896" y="420267"/>
                  </a:cubicBezTo>
                  <a:cubicBezTo>
                    <a:pt x="19358" y="438351"/>
                    <a:pt x="46102" y="442171"/>
                    <a:pt x="70299" y="428672"/>
                  </a:cubicBezTo>
                  <a:cubicBezTo>
                    <a:pt x="60366" y="443445"/>
                    <a:pt x="41263" y="448030"/>
                    <a:pt x="33112" y="450831"/>
                  </a:cubicBezTo>
                  <a:cubicBezTo>
                    <a:pt x="33112" y="450831"/>
                    <a:pt x="46611" y="477066"/>
                    <a:pt x="76667" y="442171"/>
                  </a:cubicBezTo>
                  <a:cubicBezTo>
                    <a:pt x="78450" y="443445"/>
                    <a:pt x="79978" y="444718"/>
                    <a:pt x="81506" y="445737"/>
                  </a:cubicBezTo>
                  <a:cubicBezTo>
                    <a:pt x="73356" y="452105"/>
                    <a:pt x="70045" y="463057"/>
                    <a:pt x="76667" y="467642"/>
                  </a:cubicBezTo>
                  <a:cubicBezTo>
                    <a:pt x="76667" y="467642"/>
                    <a:pt x="73356" y="484707"/>
                    <a:pt x="93223" y="483434"/>
                  </a:cubicBezTo>
                  <a:cubicBezTo>
                    <a:pt x="93223" y="483434"/>
                    <a:pt x="99845" y="495150"/>
                    <a:pt x="114109" y="488273"/>
                  </a:cubicBezTo>
                  <a:cubicBezTo>
                    <a:pt x="122769" y="511706"/>
                    <a:pt x="119712" y="533357"/>
                    <a:pt x="122260" y="546092"/>
                  </a:cubicBezTo>
                  <a:lnTo>
                    <a:pt x="147476" y="547111"/>
                  </a:lnTo>
                  <a:cubicBezTo>
                    <a:pt x="145183" y="535904"/>
                    <a:pt x="144419" y="500499"/>
                    <a:pt x="124297" y="468406"/>
                  </a:cubicBezTo>
                  <a:cubicBezTo>
                    <a:pt x="128118" y="465095"/>
                    <a:pt x="130155" y="460256"/>
                    <a:pt x="126080" y="455926"/>
                  </a:cubicBezTo>
                  <a:cubicBezTo>
                    <a:pt x="125316" y="454652"/>
                    <a:pt x="161994" y="431728"/>
                    <a:pt x="188738" y="415427"/>
                  </a:cubicBezTo>
                  <a:lnTo>
                    <a:pt x="192304" y="432493"/>
                  </a:lnTo>
                  <a:cubicBezTo>
                    <a:pt x="201473" y="420012"/>
                    <a:pt x="214973" y="411607"/>
                    <a:pt x="230510" y="407022"/>
                  </a:cubicBezTo>
                  <a:cubicBezTo>
                    <a:pt x="213954" y="429691"/>
                    <a:pt x="203766" y="455671"/>
                    <a:pt x="209879" y="491839"/>
                  </a:cubicBezTo>
                  <a:cubicBezTo>
                    <a:pt x="209879" y="491839"/>
                    <a:pt x="214209" y="478085"/>
                    <a:pt x="236368" y="475793"/>
                  </a:cubicBezTo>
                  <a:cubicBezTo>
                    <a:pt x="236368" y="475793"/>
                    <a:pt x="205549" y="512980"/>
                    <a:pt x="254962" y="585062"/>
                  </a:cubicBezTo>
                  <a:cubicBezTo>
                    <a:pt x="304375" y="512980"/>
                    <a:pt x="275848" y="475793"/>
                    <a:pt x="275848" y="475793"/>
                  </a:cubicBezTo>
                  <a:cubicBezTo>
                    <a:pt x="297753" y="478085"/>
                    <a:pt x="303356" y="491839"/>
                    <a:pt x="303356" y="491839"/>
                  </a:cubicBezTo>
                  <a:cubicBezTo>
                    <a:pt x="308196" y="455161"/>
                    <a:pt x="298772" y="429181"/>
                    <a:pt x="281452" y="406258"/>
                  </a:cubicBezTo>
                  <a:cubicBezTo>
                    <a:pt x="297498" y="410588"/>
                    <a:pt x="310234" y="419248"/>
                    <a:pt x="319912" y="432493"/>
                  </a:cubicBezTo>
                  <a:lnTo>
                    <a:pt x="323478" y="414918"/>
                  </a:lnTo>
                  <a:cubicBezTo>
                    <a:pt x="349968" y="431474"/>
                    <a:pt x="386646" y="454397"/>
                    <a:pt x="386136" y="455926"/>
                  </a:cubicBezTo>
                  <a:cubicBezTo>
                    <a:pt x="382061" y="460510"/>
                    <a:pt x="384608" y="465350"/>
                    <a:pt x="388683" y="468661"/>
                  </a:cubicBezTo>
                  <a:cubicBezTo>
                    <a:pt x="368816" y="500754"/>
                    <a:pt x="368052" y="536158"/>
                    <a:pt x="365505" y="547111"/>
                  </a:cubicBezTo>
                  <a:lnTo>
                    <a:pt x="390721" y="546092"/>
                  </a:lnTo>
                  <a:cubicBezTo>
                    <a:pt x="393268" y="533611"/>
                    <a:pt x="390212" y="511961"/>
                    <a:pt x="398617" y="488783"/>
                  </a:cubicBezTo>
                  <a:cubicBezTo>
                    <a:pt x="411607" y="494641"/>
                    <a:pt x="418994" y="483434"/>
                    <a:pt x="418994" y="483434"/>
                  </a:cubicBezTo>
                  <a:cubicBezTo>
                    <a:pt x="438606" y="484453"/>
                    <a:pt x="435550" y="467642"/>
                    <a:pt x="435550" y="467642"/>
                  </a:cubicBezTo>
                  <a:cubicBezTo>
                    <a:pt x="441917" y="463057"/>
                    <a:pt x="439115" y="452614"/>
                    <a:pt x="430710" y="446247"/>
                  </a:cubicBezTo>
                  <a:cubicBezTo>
                    <a:pt x="432493" y="444718"/>
                    <a:pt x="434276" y="443445"/>
                    <a:pt x="436314" y="441917"/>
                  </a:cubicBezTo>
                  <a:cubicBezTo>
                    <a:pt x="466369" y="476557"/>
                    <a:pt x="479869" y="450577"/>
                    <a:pt x="479869" y="450577"/>
                  </a:cubicBezTo>
                  <a:cubicBezTo>
                    <a:pt x="471718" y="447775"/>
                    <a:pt x="452615" y="442936"/>
                    <a:pt x="442681" y="428417"/>
                  </a:cubicBezTo>
                  <a:cubicBezTo>
                    <a:pt x="467133" y="441917"/>
                    <a:pt x="493623" y="438096"/>
                    <a:pt x="505085" y="420012"/>
                  </a:cubicBezTo>
                  <a:cubicBezTo>
                    <a:pt x="516801" y="402182"/>
                    <a:pt x="506868" y="374419"/>
                    <a:pt x="482670" y="359646"/>
                  </a:cubicBezTo>
                  <a:close/>
                  <a:moveTo>
                    <a:pt x="71063" y="424342"/>
                  </a:moveTo>
                  <a:cubicBezTo>
                    <a:pt x="61130" y="430710"/>
                    <a:pt x="45847" y="426380"/>
                    <a:pt x="32603" y="407277"/>
                  </a:cubicBezTo>
                  <a:cubicBezTo>
                    <a:pt x="20631" y="388174"/>
                    <a:pt x="20631" y="367033"/>
                    <a:pt x="30310" y="361684"/>
                  </a:cubicBezTo>
                  <a:cubicBezTo>
                    <a:pt x="40244" y="356335"/>
                    <a:pt x="58837" y="365759"/>
                    <a:pt x="71063" y="384862"/>
                  </a:cubicBezTo>
                  <a:cubicBezTo>
                    <a:pt x="84308" y="403201"/>
                    <a:pt x="80997" y="419248"/>
                    <a:pt x="71063" y="424342"/>
                  </a:cubicBezTo>
                  <a:close/>
                  <a:moveTo>
                    <a:pt x="240189" y="63677"/>
                  </a:moveTo>
                  <a:cubicBezTo>
                    <a:pt x="233567" y="63677"/>
                    <a:pt x="229237" y="59347"/>
                    <a:pt x="229237" y="54253"/>
                  </a:cubicBezTo>
                  <a:cubicBezTo>
                    <a:pt x="229237" y="47885"/>
                    <a:pt x="233567" y="43555"/>
                    <a:pt x="240189" y="43555"/>
                  </a:cubicBezTo>
                  <a:cubicBezTo>
                    <a:pt x="245793" y="43555"/>
                    <a:pt x="250123" y="47885"/>
                    <a:pt x="250123" y="54253"/>
                  </a:cubicBezTo>
                  <a:cubicBezTo>
                    <a:pt x="250123" y="59347"/>
                    <a:pt x="245538" y="63677"/>
                    <a:pt x="240189" y="63677"/>
                  </a:cubicBezTo>
                  <a:close/>
                  <a:moveTo>
                    <a:pt x="479104" y="407531"/>
                  </a:moveTo>
                  <a:cubicBezTo>
                    <a:pt x="465860" y="426634"/>
                    <a:pt x="450323" y="430964"/>
                    <a:pt x="440644" y="424597"/>
                  </a:cubicBezTo>
                  <a:cubicBezTo>
                    <a:pt x="430710" y="419248"/>
                    <a:pt x="427399" y="403456"/>
                    <a:pt x="440644" y="385372"/>
                  </a:cubicBezTo>
                  <a:cubicBezTo>
                    <a:pt x="452870" y="366269"/>
                    <a:pt x="471463" y="356845"/>
                    <a:pt x="481142" y="362193"/>
                  </a:cubicBezTo>
                  <a:cubicBezTo>
                    <a:pt x="491330" y="367033"/>
                    <a:pt x="491330" y="388428"/>
                    <a:pt x="479104" y="407531"/>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3" name="Forma libre: forma 112">
              <a:extLst>
                <a:ext uri="{FF2B5EF4-FFF2-40B4-BE49-F238E27FC236}">
                  <a16:creationId xmlns:a16="http://schemas.microsoft.com/office/drawing/2014/main" id="{81FFEF1A-DECB-48CC-AA3D-41BA180BF953}"/>
                </a:ext>
              </a:extLst>
            </p:cNvPr>
            <p:cNvSpPr/>
            <p:nvPr/>
          </p:nvSpPr>
          <p:spPr>
            <a:xfrm>
              <a:off x="6952733" y="8300647"/>
              <a:ext cx="25471" cy="25471"/>
            </a:xfrm>
            <a:custGeom>
              <a:avLst/>
              <a:gdLst>
                <a:gd name="connsiteX0" fmla="*/ 32857 w 25470"/>
                <a:gd name="connsiteY0" fmla="*/ 20176 h 25470"/>
                <a:gd name="connsiteX1" fmla="*/ 36168 w 25470"/>
                <a:gd name="connsiteY1" fmla="*/ 54 h 25470"/>
                <a:gd name="connsiteX2" fmla="*/ 19867 w 25470"/>
                <a:gd name="connsiteY2" fmla="*/ 12789 h 25470"/>
                <a:gd name="connsiteX3" fmla="*/ 0 w 25470"/>
                <a:gd name="connsiteY3" fmla="*/ 2346 h 25470"/>
                <a:gd name="connsiteX4" fmla="*/ 0 w 25470"/>
                <a:gd name="connsiteY4" fmla="*/ 6676 h 25470"/>
                <a:gd name="connsiteX5" fmla="*/ 9934 w 25470"/>
                <a:gd name="connsiteY5" fmla="*/ 27817 h 25470"/>
                <a:gd name="connsiteX6" fmla="*/ 23178 w 25470"/>
                <a:gd name="connsiteY6" fmla="*/ 35203 h 25470"/>
                <a:gd name="connsiteX7" fmla="*/ 47376 w 25470"/>
                <a:gd name="connsiteY7" fmla="*/ 35203 h 25470"/>
                <a:gd name="connsiteX8" fmla="*/ 49668 w 25470"/>
                <a:gd name="connsiteY8" fmla="*/ 33166 h 25470"/>
                <a:gd name="connsiteX9" fmla="*/ 32857 w 25470"/>
                <a:gd name="connsiteY9" fmla="*/ 20176 h 2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0" h="25470">
                  <a:moveTo>
                    <a:pt x="32857" y="20176"/>
                  </a:moveTo>
                  <a:cubicBezTo>
                    <a:pt x="32857" y="20176"/>
                    <a:pt x="39480" y="2092"/>
                    <a:pt x="36168" y="54"/>
                  </a:cubicBezTo>
                  <a:cubicBezTo>
                    <a:pt x="32857" y="-965"/>
                    <a:pt x="19867" y="12789"/>
                    <a:pt x="19867" y="12789"/>
                  </a:cubicBezTo>
                  <a:cubicBezTo>
                    <a:pt x="16556" y="2346"/>
                    <a:pt x="0" y="2346"/>
                    <a:pt x="0" y="2346"/>
                  </a:cubicBezTo>
                  <a:lnTo>
                    <a:pt x="0" y="6676"/>
                  </a:lnTo>
                  <a:cubicBezTo>
                    <a:pt x="10952" y="7695"/>
                    <a:pt x="13245" y="22468"/>
                    <a:pt x="9934" y="27817"/>
                  </a:cubicBezTo>
                  <a:cubicBezTo>
                    <a:pt x="8915" y="31128"/>
                    <a:pt x="20886" y="38260"/>
                    <a:pt x="23178" y="35203"/>
                  </a:cubicBezTo>
                  <a:cubicBezTo>
                    <a:pt x="26490" y="29855"/>
                    <a:pt x="40753" y="25779"/>
                    <a:pt x="47376" y="35203"/>
                  </a:cubicBezTo>
                  <a:lnTo>
                    <a:pt x="49668" y="33166"/>
                  </a:lnTo>
                  <a:cubicBezTo>
                    <a:pt x="49413" y="32911"/>
                    <a:pt x="44064" y="18138"/>
                    <a:pt x="32857" y="20176"/>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4" name="Forma libre: forma 113">
              <a:extLst>
                <a:ext uri="{FF2B5EF4-FFF2-40B4-BE49-F238E27FC236}">
                  <a16:creationId xmlns:a16="http://schemas.microsoft.com/office/drawing/2014/main" id="{BE623F6C-41F2-4DC8-B005-0D0CC160E1C7}"/>
                </a:ext>
              </a:extLst>
            </p:cNvPr>
            <p:cNvSpPr/>
            <p:nvPr/>
          </p:nvSpPr>
          <p:spPr>
            <a:xfrm>
              <a:off x="6808564" y="8434422"/>
              <a:ext cx="25471" cy="50941"/>
            </a:xfrm>
            <a:custGeom>
              <a:avLst/>
              <a:gdLst>
                <a:gd name="connsiteX0" fmla="*/ 33117 w 25470"/>
                <a:gd name="connsiteY0" fmla="*/ 14773 h 50941"/>
                <a:gd name="connsiteX1" fmla="*/ 259 w 25470"/>
                <a:gd name="connsiteY1" fmla="*/ 0 h 50941"/>
                <a:gd name="connsiteX2" fmla="*/ 12485 w 25470"/>
                <a:gd name="connsiteY2" fmla="*/ 35914 h 50941"/>
                <a:gd name="connsiteX3" fmla="*/ 45343 w 25470"/>
                <a:gd name="connsiteY3" fmla="*/ 51960 h 50941"/>
                <a:gd name="connsiteX4" fmla="*/ 33117 w 25470"/>
                <a:gd name="connsiteY4" fmla="*/ 14773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0" h="50941">
                  <a:moveTo>
                    <a:pt x="33117" y="14773"/>
                  </a:moveTo>
                  <a:cubicBezTo>
                    <a:pt x="23183" y="5094"/>
                    <a:pt x="10957" y="0"/>
                    <a:pt x="259" y="0"/>
                  </a:cubicBezTo>
                  <a:cubicBezTo>
                    <a:pt x="-1014" y="12735"/>
                    <a:pt x="2297" y="25471"/>
                    <a:pt x="12485" y="35914"/>
                  </a:cubicBezTo>
                  <a:cubicBezTo>
                    <a:pt x="21145" y="46611"/>
                    <a:pt x="33371" y="51960"/>
                    <a:pt x="45343" y="51960"/>
                  </a:cubicBezTo>
                  <a:cubicBezTo>
                    <a:pt x="46107" y="39225"/>
                    <a:pt x="41777" y="25471"/>
                    <a:pt x="33117" y="14773"/>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5" name="Forma libre: forma 114">
              <a:extLst>
                <a:ext uri="{FF2B5EF4-FFF2-40B4-BE49-F238E27FC236}">
                  <a16:creationId xmlns:a16="http://schemas.microsoft.com/office/drawing/2014/main" id="{BFE7146F-CCE5-4912-B971-4DC51662C548}"/>
                </a:ext>
              </a:extLst>
            </p:cNvPr>
            <p:cNvSpPr/>
            <p:nvPr/>
          </p:nvSpPr>
          <p:spPr>
            <a:xfrm>
              <a:off x="6693441" y="7945384"/>
              <a:ext cx="76412" cy="50941"/>
            </a:xfrm>
            <a:custGeom>
              <a:avLst/>
              <a:gdLst>
                <a:gd name="connsiteX0" fmla="*/ 72592 w 76412"/>
                <a:gd name="connsiteY0" fmla="*/ 51960 h 50941"/>
                <a:gd name="connsiteX1" fmla="*/ 94496 w 76412"/>
                <a:gd name="connsiteY1" fmla="*/ 17829 h 50941"/>
                <a:gd name="connsiteX2" fmla="*/ 60366 w 76412"/>
                <a:gd name="connsiteY2" fmla="*/ 30565 h 50941"/>
                <a:gd name="connsiteX3" fmla="*/ 48394 w 76412"/>
                <a:gd name="connsiteY3" fmla="*/ 0 h 50941"/>
                <a:gd name="connsiteX4" fmla="*/ 35150 w 76412"/>
                <a:gd name="connsiteY4" fmla="*/ 30565 h 50941"/>
                <a:gd name="connsiteX5" fmla="*/ 0 w 76412"/>
                <a:gd name="connsiteY5" fmla="*/ 17829 h 50941"/>
                <a:gd name="connsiteX6" fmla="*/ 22924 w 76412"/>
                <a:gd name="connsiteY6" fmla="*/ 51960 h 5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12" h="50941">
                  <a:moveTo>
                    <a:pt x="72592" y="51960"/>
                  </a:moveTo>
                  <a:lnTo>
                    <a:pt x="94496" y="17829"/>
                  </a:lnTo>
                  <a:lnTo>
                    <a:pt x="60366" y="30565"/>
                  </a:lnTo>
                  <a:lnTo>
                    <a:pt x="48394" y="0"/>
                  </a:lnTo>
                  <a:lnTo>
                    <a:pt x="35150" y="30565"/>
                  </a:lnTo>
                  <a:lnTo>
                    <a:pt x="0" y="17829"/>
                  </a:lnTo>
                  <a:lnTo>
                    <a:pt x="22924" y="51960"/>
                  </a:ln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6" name="Forma libre: forma 115">
              <a:extLst>
                <a:ext uri="{FF2B5EF4-FFF2-40B4-BE49-F238E27FC236}">
                  <a16:creationId xmlns:a16="http://schemas.microsoft.com/office/drawing/2014/main" id="{D97DD466-9D94-4430-ABF0-A96F14877904}"/>
                </a:ext>
              </a:extLst>
            </p:cNvPr>
            <p:cNvSpPr/>
            <p:nvPr/>
          </p:nvSpPr>
          <p:spPr>
            <a:xfrm>
              <a:off x="6651173" y="8642651"/>
              <a:ext cx="50941" cy="25471"/>
            </a:xfrm>
            <a:custGeom>
              <a:avLst/>
              <a:gdLst>
                <a:gd name="connsiteX0" fmla="*/ 43032 w 50941"/>
                <a:gd name="connsiteY0" fmla="*/ 885 h 25470"/>
                <a:gd name="connsiteX1" fmla="*/ 241 w 50941"/>
                <a:gd name="connsiteY1" fmla="*/ 12601 h 25470"/>
                <a:gd name="connsiteX2" fmla="*/ 33353 w 50941"/>
                <a:gd name="connsiteY2" fmla="*/ 40110 h 25470"/>
                <a:gd name="connsiteX3" fmla="*/ 70795 w 50941"/>
                <a:gd name="connsiteY3" fmla="*/ 26355 h 25470"/>
                <a:gd name="connsiteX4" fmla="*/ 43032 w 50941"/>
                <a:gd name="connsiteY4" fmla="*/ 885 h 25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1" h="25470">
                  <a:moveTo>
                    <a:pt x="43032" y="885"/>
                  </a:moveTo>
                  <a:cubicBezTo>
                    <a:pt x="21127" y="-2172"/>
                    <a:pt x="2279" y="2922"/>
                    <a:pt x="241" y="12601"/>
                  </a:cubicBezTo>
                  <a:cubicBezTo>
                    <a:pt x="-2051" y="22025"/>
                    <a:pt x="12213" y="36034"/>
                    <a:pt x="33353" y="40110"/>
                  </a:cubicBezTo>
                  <a:cubicBezTo>
                    <a:pt x="54239" y="44440"/>
                    <a:pt x="68503" y="37053"/>
                    <a:pt x="70795" y="26355"/>
                  </a:cubicBezTo>
                  <a:cubicBezTo>
                    <a:pt x="72833" y="16931"/>
                    <a:pt x="63918" y="5215"/>
                    <a:pt x="43032" y="885"/>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7" name="Forma libre: forma 116">
              <a:extLst>
                <a:ext uri="{FF2B5EF4-FFF2-40B4-BE49-F238E27FC236}">
                  <a16:creationId xmlns:a16="http://schemas.microsoft.com/office/drawing/2014/main" id="{7D4A90F2-B5A8-4CF6-9C3F-19773ED1BA64}"/>
                </a:ext>
              </a:extLst>
            </p:cNvPr>
            <p:cNvSpPr/>
            <p:nvPr/>
          </p:nvSpPr>
          <p:spPr>
            <a:xfrm>
              <a:off x="6608022" y="7852161"/>
              <a:ext cx="50941" cy="25471"/>
            </a:xfrm>
            <a:custGeom>
              <a:avLst/>
              <a:gdLst>
                <a:gd name="connsiteX0" fmla="*/ 32949 w 50941"/>
                <a:gd name="connsiteY0" fmla="*/ 40244 h 25470"/>
                <a:gd name="connsiteX1" fmla="*/ 71410 w 50941"/>
                <a:gd name="connsiteY1" fmla="*/ 20122 h 25470"/>
                <a:gd name="connsiteX2" fmla="*/ 31931 w 50941"/>
                <a:gd name="connsiteY2" fmla="*/ 0 h 25470"/>
                <a:gd name="connsiteX3" fmla="*/ 92 w 50941"/>
                <a:gd name="connsiteY3" fmla="*/ 21141 h 25470"/>
                <a:gd name="connsiteX4" fmla="*/ 32949 w 50941"/>
                <a:gd name="connsiteY4" fmla="*/ 40244 h 25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1" h="25470">
                  <a:moveTo>
                    <a:pt x="32949" y="40244"/>
                  </a:moveTo>
                  <a:cubicBezTo>
                    <a:pt x="53835" y="39225"/>
                    <a:pt x="70391" y="30565"/>
                    <a:pt x="71410" y="20122"/>
                  </a:cubicBezTo>
                  <a:cubicBezTo>
                    <a:pt x="71410" y="10698"/>
                    <a:pt x="53835" y="0"/>
                    <a:pt x="31931" y="0"/>
                  </a:cubicBezTo>
                  <a:cubicBezTo>
                    <a:pt x="11045" y="1019"/>
                    <a:pt x="92" y="11717"/>
                    <a:pt x="92" y="21141"/>
                  </a:cubicBezTo>
                  <a:cubicBezTo>
                    <a:pt x="-1181" y="31584"/>
                    <a:pt x="10790" y="41263"/>
                    <a:pt x="32949" y="40244"/>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8" name="Forma libre: forma 117">
              <a:extLst>
                <a:ext uri="{FF2B5EF4-FFF2-40B4-BE49-F238E27FC236}">
                  <a16:creationId xmlns:a16="http://schemas.microsoft.com/office/drawing/2014/main" id="{328CF5BE-94A9-4685-AE1F-840A522842FA}"/>
                </a:ext>
              </a:extLst>
            </p:cNvPr>
            <p:cNvSpPr/>
            <p:nvPr/>
          </p:nvSpPr>
          <p:spPr>
            <a:xfrm>
              <a:off x="7078222" y="7900764"/>
              <a:ext cx="25471" cy="50941"/>
            </a:xfrm>
            <a:custGeom>
              <a:avLst/>
              <a:gdLst>
                <a:gd name="connsiteX0" fmla="*/ 23260 w 25470"/>
                <a:gd name="connsiteY0" fmla="*/ 69072 h 50941"/>
                <a:gd name="connsiteX1" fmla="*/ 41854 w 25470"/>
                <a:gd name="connsiteY1" fmla="*/ 36214 h 50941"/>
                <a:gd name="connsiteX2" fmla="*/ 17657 w 25470"/>
                <a:gd name="connsiteY2" fmla="*/ 46 h 50941"/>
                <a:gd name="connsiteX3" fmla="*/ 82 w 25470"/>
                <a:gd name="connsiteY3" fmla="*/ 39271 h 50941"/>
                <a:gd name="connsiteX4" fmla="*/ 23260 w 25470"/>
                <a:gd name="connsiteY4" fmla="*/ 69072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0" h="50941">
                  <a:moveTo>
                    <a:pt x="23260" y="69072"/>
                  </a:moveTo>
                  <a:cubicBezTo>
                    <a:pt x="33194" y="68053"/>
                    <a:pt x="43127" y="56336"/>
                    <a:pt x="41854" y="36214"/>
                  </a:cubicBezTo>
                  <a:cubicBezTo>
                    <a:pt x="40835" y="15074"/>
                    <a:pt x="28609" y="-973"/>
                    <a:pt x="17657" y="46"/>
                  </a:cubicBezTo>
                  <a:cubicBezTo>
                    <a:pt x="7723" y="1065"/>
                    <a:pt x="-937" y="18130"/>
                    <a:pt x="82" y="39271"/>
                  </a:cubicBezTo>
                  <a:cubicBezTo>
                    <a:pt x="1101" y="59393"/>
                    <a:pt x="12053" y="70090"/>
                    <a:pt x="23260" y="69072"/>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19" name="Forma libre: forma 118">
              <a:extLst>
                <a:ext uri="{FF2B5EF4-FFF2-40B4-BE49-F238E27FC236}">
                  <a16:creationId xmlns:a16="http://schemas.microsoft.com/office/drawing/2014/main" id="{7E57E41B-D594-4F30-A15F-AED22C2A797D}"/>
                </a:ext>
              </a:extLst>
            </p:cNvPr>
            <p:cNvSpPr/>
            <p:nvPr/>
          </p:nvSpPr>
          <p:spPr>
            <a:xfrm>
              <a:off x="6383699" y="8517894"/>
              <a:ext cx="50941" cy="50941"/>
            </a:xfrm>
            <a:custGeom>
              <a:avLst/>
              <a:gdLst>
                <a:gd name="connsiteX0" fmla="*/ 44847 w 50941"/>
                <a:gd name="connsiteY0" fmla="*/ 21722 h 50941"/>
                <a:gd name="connsiteX1" fmla="*/ 6131 w 50941"/>
                <a:gd name="connsiteY1" fmla="*/ 1600 h 50941"/>
                <a:gd name="connsiteX2" fmla="*/ 9442 w 50941"/>
                <a:gd name="connsiteY2" fmla="*/ 42862 h 50941"/>
                <a:gd name="connsiteX3" fmla="*/ 44592 w 50941"/>
                <a:gd name="connsiteY3" fmla="*/ 58654 h 50941"/>
                <a:gd name="connsiteX4" fmla="*/ 44847 w 50941"/>
                <a:gd name="connsiteY4" fmla="*/ 21722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1" h="50941">
                  <a:moveTo>
                    <a:pt x="44847" y="21722"/>
                  </a:moveTo>
                  <a:cubicBezTo>
                    <a:pt x="32621" y="4656"/>
                    <a:pt x="15046" y="-3749"/>
                    <a:pt x="6131" y="1600"/>
                  </a:cubicBezTo>
                  <a:cubicBezTo>
                    <a:pt x="-2529" y="6949"/>
                    <a:pt x="-2529" y="26052"/>
                    <a:pt x="9442" y="42862"/>
                  </a:cubicBezTo>
                  <a:cubicBezTo>
                    <a:pt x="21668" y="59928"/>
                    <a:pt x="35932" y="64003"/>
                    <a:pt x="44592" y="58654"/>
                  </a:cubicBezTo>
                  <a:cubicBezTo>
                    <a:pt x="53761" y="53560"/>
                    <a:pt x="55799" y="38787"/>
                    <a:pt x="44847" y="21722"/>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20" name="Forma libre: forma 119">
              <a:extLst>
                <a:ext uri="{FF2B5EF4-FFF2-40B4-BE49-F238E27FC236}">
                  <a16:creationId xmlns:a16="http://schemas.microsoft.com/office/drawing/2014/main" id="{321DAC3C-92F7-4B10-8331-C829ACC9E153}"/>
                </a:ext>
              </a:extLst>
            </p:cNvPr>
            <p:cNvSpPr/>
            <p:nvPr/>
          </p:nvSpPr>
          <p:spPr>
            <a:xfrm>
              <a:off x="6370843" y="8212526"/>
              <a:ext cx="25471" cy="50941"/>
            </a:xfrm>
            <a:custGeom>
              <a:avLst/>
              <a:gdLst>
                <a:gd name="connsiteX0" fmla="*/ 40637 w 25470"/>
                <a:gd name="connsiteY0" fmla="*/ 36214 h 50941"/>
                <a:gd name="connsiteX1" fmla="*/ 16440 w 25470"/>
                <a:gd name="connsiteY1" fmla="*/ 46 h 50941"/>
                <a:gd name="connsiteX2" fmla="*/ 139 w 25470"/>
                <a:gd name="connsiteY2" fmla="*/ 39271 h 50941"/>
                <a:gd name="connsiteX3" fmla="*/ 22044 w 25470"/>
                <a:gd name="connsiteY3" fmla="*/ 69072 h 50941"/>
                <a:gd name="connsiteX4" fmla="*/ 40637 w 25470"/>
                <a:gd name="connsiteY4" fmla="*/ 36214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0" h="50941">
                  <a:moveTo>
                    <a:pt x="40637" y="36214"/>
                  </a:moveTo>
                  <a:cubicBezTo>
                    <a:pt x="39619" y="15074"/>
                    <a:pt x="27393" y="-973"/>
                    <a:pt x="16440" y="46"/>
                  </a:cubicBezTo>
                  <a:cubicBezTo>
                    <a:pt x="6507" y="1065"/>
                    <a:pt x="-1135" y="18130"/>
                    <a:pt x="139" y="39271"/>
                  </a:cubicBezTo>
                  <a:cubicBezTo>
                    <a:pt x="1158" y="59393"/>
                    <a:pt x="12110" y="70090"/>
                    <a:pt x="22044" y="69072"/>
                  </a:cubicBezTo>
                  <a:cubicBezTo>
                    <a:pt x="32996" y="68053"/>
                    <a:pt x="41656" y="56336"/>
                    <a:pt x="40637" y="36214"/>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21" name="Forma libre: forma 120">
              <a:extLst>
                <a:ext uri="{FF2B5EF4-FFF2-40B4-BE49-F238E27FC236}">
                  <a16:creationId xmlns:a16="http://schemas.microsoft.com/office/drawing/2014/main" id="{C10BC5DD-B9AB-48BC-B74B-BBF5168EF2AC}"/>
                </a:ext>
              </a:extLst>
            </p:cNvPr>
            <p:cNvSpPr/>
            <p:nvPr/>
          </p:nvSpPr>
          <p:spPr>
            <a:xfrm>
              <a:off x="6363548" y="7900764"/>
              <a:ext cx="25471" cy="50941"/>
            </a:xfrm>
            <a:custGeom>
              <a:avLst/>
              <a:gdLst>
                <a:gd name="connsiteX0" fmla="*/ 18895 w 25470"/>
                <a:gd name="connsiteY0" fmla="*/ 69072 h 50941"/>
                <a:gd name="connsiteX1" fmla="*/ 40800 w 25470"/>
                <a:gd name="connsiteY1" fmla="*/ 39272 h 50941"/>
                <a:gd name="connsiteX2" fmla="*/ 24244 w 25470"/>
                <a:gd name="connsiteY2" fmla="*/ 47 h 50941"/>
                <a:gd name="connsiteX3" fmla="*/ 47 w 25470"/>
                <a:gd name="connsiteY3" fmla="*/ 36215 h 50941"/>
                <a:gd name="connsiteX4" fmla="*/ 18895 w 25470"/>
                <a:gd name="connsiteY4" fmla="*/ 69072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0" h="50941">
                  <a:moveTo>
                    <a:pt x="18895" y="69072"/>
                  </a:moveTo>
                  <a:cubicBezTo>
                    <a:pt x="28829" y="70091"/>
                    <a:pt x="39781" y="59648"/>
                    <a:pt x="40800" y="39272"/>
                  </a:cubicBezTo>
                  <a:cubicBezTo>
                    <a:pt x="41819" y="18131"/>
                    <a:pt x="34178" y="1065"/>
                    <a:pt x="24244" y="47"/>
                  </a:cubicBezTo>
                  <a:cubicBezTo>
                    <a:pt x="13292" y="-972"/>
                    <a:pt x="1066" y="14820"/>
                    <a:pt x="47" y="36215"/>
                  </a:cubicBezTo>
                  <a:cubicBezTo>
                    <a:pt x="-717" y="56337"/>
                    <a:pt x="7943" y="68053"/>
                    <a:pt x="18895" y="69072"/>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22" name="Forma libre: forma 121">
              <a:extLst>
                <a:ext uri="{FF2B5EF4-FFF2-40B4-BE49-F238E27FC236}">
                  <a16:creationId xmlns:a16="http://schemas.microsoft.com/office/drawing/2014/main" id="{79898A78-C08C-480F-9DC7-EF28DF645338}"/>
                </a:ext>
              </a:extLst>
            </p:cNvPr>
            <p:cNvSpPr/>
            <p:nvPr/>
          </p:nvSpPr>
          <p:spPr>
            <a:xfrm>
              <a:off x="7047048" y="8517894"/>
              <a:ext cx="50941" cy="50941"/>
            </a:xfrm>
            <a:custGeom>
              <a:avLst/>
              <a:gdLst>
                <a:gd name="connsiteX0" fmla="*/ 46793 w 50941"/>
                <a:gd name="connsiteY0" fmla="*/ 1600 h 50941"/>
                <a:gd name="connsiteX1" fmla="*/ 8332 w 50941"/>
                <a:gd name="connsiteY1" fmla="*/ 21722 h 50941"/>
                <a:gd name="connsiteX2" fmla="*/ 8332 w 50941"/>
                <a:gd name="connsiteY2" fmla="*/ 58909 h 50941"/>
                <a:gd name="connsiteX3" fmla="*/ 43481 w 50941"/>
                <a:gd name="connsiteY3" fmla="*/ 43117 h 50941"/>
                <a:gd name="connsiteX4" fmla="*/ 46793 w 50941"/>
                <a:gd name="connsiteY4" fmla="*/ 1600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1" h="50941">
                  <a:moveTo>
                    <a:pt x="46793" y="1600"/>
                  </a:moveTo>
                  <a:cubicBezTo>
                    <a:pt x="38133" y="-3749"/>
                    <a:pt x="20303" y="4656"/>
                    <a:pt x="8332" y="21722"/>
                  </a:cubicBezTo>
                  <a:cubicBezTo>
                    <a:pt x="-3894" y="38787"/>
                    <a:pt x="-1602" y="53560"/>
                    <a:pt x="8332" y="58909"/>
                  </a:cubicBezTo>
                  <a:cubicBezTo>
                    <a:pt x="16992" y="64258"/>
                    <a:pt x="31510" y="59928"/>
                    <a:pt x="43481" y="43117"/>
                  </a:cubicBezTo>
                  <a:cubicBezTo>
                    <a:pt x="55453" y="25797"/>
                    <a:pt x="55453" y="6694"/>
                    <a:pt x="46793" y="1600"/>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23" name="Forma libre: forma 122">
              <a:extLst>
                <a:ext uri="{FF2B5EF4-FFF2-40B4-BE49-F238E27FC236}">
                  <a16:creationId xmlns:a16="http://schemas.microsoft.com/office/drawing/2014/main" id="{EFDC3E6F-28B0-40BA-8B86-A897C424494B}"/>
                </a:ext>
              </a:extLst>
            </p:cNvPr>
            <p:cNvSpPr/>
            <p:nvPr/>
          </p:nvSpPr>
          <p:spPr>
            <a:xfrm>
              <a:off x="6306795" y="7755882"/>
              <a:ext cx="840534" cy="993357"/>
            </a:xfrm>
            <a:custGeom>
              <a:avLst/>
              <a:gdLst>
                <a:gd name="connsiteX0" fmla="*/ 432493 w 840534"/>
                <a:gd name="connsiteY0" fmla="*/ 1019 h 993357"/>
                <a:gd name="connsiteX1" fmla="*/ 0 w 840534"/>
                <a:gd name="connsiteY1" fmla="*/ 0 h 993357"/>
                <a:gd name="connsiteX2" fmla="*/ 0 w 840534"/>
                <a:gd name="connsiteY2" fmla="*/ 774819 h 993357"/>
                <a:gd name="connsiteX3" fmla="*/ 174984 w 840534"/>
                <a:gd name="connsiteY3" fmla="*/ 944963 h 993357"/>
                <a:gd name="connsiteX4" fmla="*/ 432493 w 840534"/>
                <a:gd name="connsiteY4" fmla="*/ 1009404 h 993357"/>
                <a:gd name="connsiteX5" fmla="*/ 688983 w 840534"/>
                <a:gd name="connsiteY5" fmla="*/ 944963 h 993357"/>
                <a:gd name="connsiteX6" fmla="*/ 864986 w 840534"/>
                <a:gd name="connsiteY6" fmla="*/ 774819 h 993357"/>
                <a:gd name="connsiteX7" fmla="*/ 864986 w 840534"/>
                <a:gd name="connsiteY7" fmla="*/ 0 h 993357"/>
                <a:gd name="connsiteX8" fmla="*/ 432493 w 840534"/>
                <a:gd name="connsiteY8" fmla="*/ 1019 h 993357"/>
                <a:gd name="connsiteX9" fmla="*/ 780169 w 840534"/>
                <a:gd name="connsiteY9" fmla="*/ 121495 h 993357"/>
                <a:gd name="connsiteX10" fmla="*/ 785772 w 840534"/>
                <a:gd name="connsiteY10" fmla="*/ 104685 h 993357"/>
                <a:gd name="connsiteX11" fmla="*/ 794432 w 840534"/>
                <a:gd name="connsiteY11" fmla="*/ 120476 h 993357"/>
                <a:gd name="connsiteX12" fmla="*/ 814299 w 840534"/>
                <a:gd name="connsiteY12" fmla="*/ 121495 h 993357"/>
                <a:gd name="connsiteX13" fmla="*/ 813280 w 840534"/>
                <a:gd name="connsiteY13" fmla="*/ 124806 h 993357"/>
                <a:gd name="connsiteX14" fmla="*/ 795706 w 840534"/>
                <a:gd name="connsiteY14" fmla="*/ 136523 h 993357"/>
                <a:gd name="connsiteX15" fmla="*/ 781187 w 840534"/>
                <a:gd name="connsiteY15" fmla="*/ 137542 h 993357"/>
                <a:gd name="connsiteX16" fmla="*/ 761320 w 840534"/>
                <a:gd name="connsiteY16" fmla="*/ 126844 h 993357"/>
                <a:gd name="connsiteX17" fmla="*/ 760301 w 840534"/>
                <a:gd name="connsiteY17" fmla="*/ 124806 h 993357"/>
                <a:gd name="connsiteX18" fmla="*/ 780169 w 840534"/>
                <a:gd name="connsiteY18" fmla="*/ 121495 h 993357"/>
                <a:gd name="connsiteX19" fmla="*/ 789083 w 840534"/>
                <a:gd name="connsiteY19" fmla="*/ 143909 h 993357"/>
                <a:gd name="connsiteX20" fmla="*/ 840789 w 840534"/>
                <a:gd name="connsiteY20" fmla="*/ 176767 h 993357"/>
                <a:gd name="connsiteX21" fmla="*/ 800290 w 840534"/>
                <a:gd name="connsiteY21" fmla="*/ 216501 h 993357"/>
                <a:gd name="connsiteX22" fmla="*/ 839770 w 840534"/>
                <a:gd name="connsiteY22" fmla="*/ 213699 h 993357"/>
                <a:gd name="connsiteX23" fmla="*/ 804875 w 840534"/>
                <a:gd name="connsiteY23" fmla="*/ 230255 h 993357"/>
                <a:gd name="connsiteX24" fmla="*/ 789083 w 840534"/>
                <a:gd name="connsiteY24" fmla="*/ 284508 h 993357"/>
                <a:gd name="connsiteX25" fmla="*/ 800036 w 840534"/>
                <a:gd name="connsiteY25" fmla="*/ 274319 h 993357"/>
                <a:gd name="connsiteX26" fmla="*/ 836459 w 840534"/>
                <a:gd name="connsiteY26" fmla="*/ 267952 h 993357"/>
                <a:gd name="connsiteX27" fmla="*/ 818884 w 840534"/>
                <a:gd name="connsiteY27" fmla="*/ 294441 h 993357"/>
                <a:gd name="connsiteX28" fmla="*/ 787300 w 840534"/>
                <a:gd name="connsiteY28" fmla="*/ 302337 h 993357"/>
                <a:gd name="connsiteX29" fmla="*/ 796725 w 840534"/>
                <a:gd name="connsiteY29" fmla="*/ 334685 h 993357"/>
                <a:gd name="connsiteX30" fmla="*/ 779150 w 840534"/>
                <a:gd name="connsiteY30" fmla="*/ 348439 h 993357"/>
                <a:gd name="connsiteX31" fmla="*/ 781187 w 840534"/>
                <a:gd name="connsiteY31" fmla="*/ 264641 h 993357"/>
                <a:gd name="connsiteX32" fmla="*/ 790866 w 840534"/>
                <a:gd name="connsiteY32" fmla="*/ 231274 h 993357"/>
                <a:gd name="connsiteX33" fmla="*/ 751641 w 840534"/>
                <a:gd name="connsiteY33" fmla="*/ 221086 h 993357"/>
                <a:gd name="connsiteX34" fmla="*/ 791121 w 840534"/>
                <a:gd name="connsiteY34" fmla="*/ 217010 h 993357"/>
                <a:gd name="connsiteX35" fmla="*/ 744000 w 840534"/>
                <a:gd name="connsiteY35" fmla="*/ 183134 h 993357"/>
                <a:gd name="connsiteX36" fmla="*/ 789083 w 840534"/>
                <a:gd name="connsiteY36" fmla="*/ 143909 h 993357"/>
                <a:gd name="connsiteX37" fmla="*/ 818120 w 840534"/>
                <a:gd name="connsiteY37" fmla="*/ 435549 h 993357"/>
                <a:gd name="connsiteX38" fmla="*/ 816846 w 840534"/>
                <a:gd name="connsiteY38" fmla="*/ 438860 h 993357"/>
                <a:gd name="connsiteX39" fmla="*/ 797234 w 840534"/>
                <a:gd name="connsiteY39" fmla="*/ 449558 h 993357"/>
                <a:gd name="connsiteX40" fmla="*/ 782970 w 840534"/>
                <a:gd name="connsiteY40" fmla="*/ 448284 h 993357"/>
                <a:gd name="connsiteX41" fmla="*/ 765396 w 840534"/>
                <a:gd name="connsiteY41" fmla="*/ 436568 h 993357"/>
                <a:gd name="connsiteX42" fmla="*/ 764377 w 840534"/>
                <a:gd name="connsiteY42" fmla="*/ 433257 h 993357"/>
                <a:gd name="connsiteX43" fmla="*/ 783989 w 840534"/>
                <a:gd name="connsiteY43" fmla="*/ 432238 h 993357"/>
                <a:gd name="connsiteX44" fmla="*/ 792904 w 840534"/>
                <a:gd name="connsiteY44" fmla="*/ 416446 h 993357"/>
                <a:gd name="connsiteX45" fmla="*/ 798508 w 840534"/>
                <a:gd name="connsiteY45" fmla="*/ 433511 h 993357"/>
                <a:gd name="connsiteX46" fmla="*/ 818120 w 840534"/>
                <a:gd name="connsiteY46" fmla="*/ 435549 h 993357"/>
                <a:gd name="connsiteX47" fmla="*/ 534376 w 840534"/>
                <a:gd name="connsiteY47" fmla="*/ 70554 h 993357"/>
                <a:gd name="connsiteX48" fmla="*/ 570799 w 840534"/>
                <a:gd name="connsiteY48" fmla="*/ 113599 h 993357"/>
                <a:gd name="connsiteX49" fmla="*/ 571818 w 840534"/>
                <a:gd name="connsiteY49" fmla="*/ 74629 h 993357"/>
                <a:gd name="connsiteX50" fmla="*/ 587355 w 840534"/>
                <a:gd name="connsiteY50" fmla="*/ 109015 h 993357"/>
                <a:gd name="connsiteX51" fmla="*/ 640080 w 840534"/>
                <a:gd name="connsiteY51" fmla="*/ 128627 h 993357"/>
                <a:gd name="connsiteX52" fmla="*/ 631165 w 840534"/>
                <a:gd name="connsiteY52" fmla="*/ 117165 h 993357"/>
                <a:gd name="connsiteX53" fmla="*/ 626835 w 840534"/>
                <a:gd name="connsiteY53" fmla="*/ 82270 h 993357"/>
                <a:gd name="connsiteX54" fmla="*/ 653070 w 840534"/>
                <a:gd name="connsiteY54" fmla="*/ 101373 h 993357"/>
                <a:gd name="connsiteX55" fmla="*/ 658418 w 840534"/>
                <a:gd name="connsiteY55" fmla="*/ 131938 h 993357"/>
                <a:gd name="connsiteX56" fmla="*/ 692549 w 840534"/>
                <a:gd name="connsiteY56" fmla="*/ 125825 h 993357"/>
                <a:gd name="connsiteX57" fmla="*/ 705794 w 840534"/>
                <a:gd name="connsiteY57" fmla="*/ 143909 h 993357"/>
                <a:gd name="connsiteX58" fmla="*/ 618939 w 840534"/>
                <a:gd name="connsiteY58" fmla="*/ 134231 h 993357"/>
                <a:gd name="connsiteX59" fmla="*/ 586336 w 840534"/>
                <a:gd name="connsiteY59" fmla="*/ 122005 h 993357"/>
                <a:gd name="connsiteX60" fmla="*/ 572582 w 840534"/>
                <a:gd name="connsiteY60" fmla="*/ 158682 h 993357"/>
                <a:gd name="connsiteX61" fmla="*/ 570290 w 840534"/>
                <a:gd name="connsiteY61" fmla="*/ 119712 h 993357"/>
                <a:gd name="connsiteX62" fmla="*/ 530810 w 840534"/>
                <a:gd name="connsiteY62" fmla="*/ 163012 h 993357"/>
                <a:gd name="connsiteX63" fmla="*/ 494642 w 840534"/>
                <a:gd name="connsiteY63" fmla="*/ 116401 h 993357"/>
                <a:gd name="connsiteX64" fmla="*/ 534376 w 840534"/>
                <a:gd name="connsiteY64" fmla="*/ 70554 h 993357"/>
                <a:gd name="connsiteX65" fmla="*/ 471718 w 840534"/>
                <a:gd name="connsiteY65" fmla="*/ 109779 h 993357"/>
                <a:gd name="connsiteX66" fmla="*/ 473756 w 840534"/>
                <a:gd name="connsiteY66" fmla="*/ 90676 h 993357"/>
                <a:gd name="connsiteX67" fmla="*/ 477067 w 840534"/>
                <a:gd name="connsiteY67" fmla="*/ 91695 h 993357"/>
                <a:gd name="connsiteX68" fmla="*/ 488019 w 840534"/>
                <a:gd name="connsiteY68" fmla="*/ 109779 h 993357"/>
                <a:gd name="connsiteX69" fmla="*/ 488019 w 840534"/>
                <a:gd name="connsiteY69" fmla="*/ 122514 h 993357"/>
                <a:gd name="connsiteX70" fmla="*/ 474774 w 840534"/>
                <a:gd name="connsiteY70" fmla="*/ 141617 h 993357"/>
                <a:gd name="connsiteX71" fmla="*/ 471463 w 840534"/>
                <a:gd name="connsiteY71" fmla="*/ 141617 h 993357"/>
                <a:gd name="connsiteX72" fmla="*/ 470190 w 840534"/>
                <a:gd name="connsiteY72" fmla="*/ 122514 h 993357"/>
                <a:gd name="connsiteX73" fmla="*/ 452615 w 840534"/>
                <a:gd name="connsiteY73" fmla="*/ 116146 h 993357"/>
                <a:gd name="connsiteX74" fmla="*/ 471718 w 840534"/>
                <a:gd name="connsiteY74" fmla="*/ 109779 h 993357"/>
                <a:gd name="connsiteX75" fmla="*/ 380278 w 840534"/>
                <a:gd name="connsiteY75" fmla="*/ 109779 h 993357"/>
                <a:gd name="connsiteX76" fmla="*/ 391230 w 840534"/>
                <a:gd name="connsiteY76" fmla="*/ 91695 h 993357"/>
                <a:gd name="connsiteX77" fmla="*/ 394542 w 840534"/>
                <a:gd name="connsiteY77" fmla="*/ 90676 h 993357"/>
                <a:gd name="connsiteX78" fmla="*/ 396834 w 840534"/>
                <a:gd name="connsiteY78" fmla="*/ 109779 h 993357"/>
                <a:gd name="connsiteX79" fmla="*/ 415428 w 840534"/>
                <a:gd name="connsiteY79" fmla="*/ 116146 h 993357"/>
                <a:gd name="connsiteX80" fmla="*/ 397853 w 840534"/>
                <a:gd name="connsiteY80" fmla="*/ 122514 h 993357"/>
                <a:gd name="connsiteX81" fmla="*/ 396834 w 840534"/>
                <a:gd name="connsiteY81" fmla="*/ 141617 h 993357"/>
                <a:gd name="connsiteX82" fmla="*/ 393523 w 840534"/>
                <a:gd name="connsiteY82" fmla="*/ 141617 h 993357"/>
                <a:gd name="connsiteX83" fmla="*/ 380278 w 840534"/>
                <a:gd name="connsiteY83" fmla="*/ 122514 h 993357"/>
                <a:gd name="connsiteX84" fmla="*/ 380278 w 840534"/>
                <a:gd name="connsiteY84" fmla="*/ 109779 h 993357"/>
                <a:gd name="connsiteX85" fmla="*/ 175748 w 840534"/>
                <a:gd name="connsiteY85" fmla="*/ 125825 h 993357"/>
                <a:gd name="connsiteX86" fmla="*/ 209879 w 840534"/>
                <a:gd name="connsiteY86" fmla="*/ 131938 h 993357"/>
                <a:gd name="connsiteX87" fmla="*/ 215482 w 840534"/>
                <a:gd name="connsiteY87" fmla="*/ 101373 h 993357"/>
                <a:gd name="connsiteX88" fmla="*/ 241972 w 840534"/>
                <a:gd name="connsiteY88" fmla="*/ 82270 h 993357"/>
                <a:gd name="connsiteX89" fmla="*/ 237642 w 840534"/>
                <a:gd name="connsiteY89" fmla="*/ 117165 h 993357"/>
                <a:gd name="connsiteX90" fmla="*/ 228727 w 840534"/>
                <a:gd name="connsiteY90" fmla="*/ 128627 h 993357"/>
                <a:gd name="connsiteX91" fmla="*/ 281452 w 840534"/>
                <a:gd name="connsiteY91" fmla="*/ 109015 h 993357"/>
                <a:gd name="connsiteX92" fmla="*/ 296989 w 840534"/>
                <a:gd name="connsiteY92" fmla="*/ 74629 h 993357"/>
                <a:gd name="connsiteX93" fmla="*/ 298008 w 840534"/>
                <a:gd name="connsiteY93" fmla="*/ 113599 h 993357"/>
                <a:gd name="connsiteX94" fmla="*/ 334431 w 840534"/>
                <a:gd name="connsiteY94" fmla="*/ 70554 h 993357"/>
                <a:gd name="connsiteX95" fmla="*/ 374165 w 840534"/>
                <a:gd name="connsiteY95" fmla="*/ 116146 h 993357"/>
                <a:gd name="connsiteX96" fmla="*/ 337742 w 840534"/>
                <a:gd name="connsiteY96" fmla="*/ 162758 h 993357"/>
                <a:gd name="connsiteX97" fmla="*/ 298262 w 840534"/>
                <a:gd name="connsiteY97" fmla="*/ 119458 h 993357"/>
                <a:gd name="connsiteX98" fmla="*/ 295970 w 840534"/>
                <a:gd name="connsiteY98" fmla="*/ 158428 h 993357"/>
                <a:gd name="connsiteX99" fmla="*/ 282216 w 840534"/>
                <a:gd name="connsiteY99" fmla="*/ 121750 h 993357"/>
                <a:gd name="connsiteX100" fmla="*/ 249359 w 840534"/>
                <a:gd name="connsiteY100" fmla="*/ 134231 h 993357"/>
                <a:gd name="connsiteX101" fmla="*/ 162503 w 840534"/>
                <a:gd name="connsiteY101" fmla="*/ 143909 h 993357"/>
                <a:gd name="connsiteX102" fmla="*/ 175748 w 840534"/>
                <a:gd name="connsiteY102" fmla="*/ 125825 h 993357"/>
                <a:gd name="connsiteX103" fmla="*/ 75648 w 840534"/>
                <a:gd name="connsiteY103" fmla="*/ 120476 h 993357"/>
                <a:gd name="connsiteX104" fmla="*/ 84308 w 840534"/>
                <a:gd name="connsiteY104" fmla="*/ 104685 h 993357"/>
                <a:gd name="connsiteX105" fmla="*/ 89912 w 840534"/>
                <a:gd name="connsiteY105" fmla="*/ 121495 h 993357"/>
                <a:gd name="connsiteX106" fmla="*/ 109779 w 840534"/>
                <a:gd name="connsiteY106" fmla="*/ 124806 h 993357"/>
                <a:gd name="connsiteX107" fmla="*/ 108760 w 840534"/>
                <a:gd name="connsiteY107" fmla="*/ 126844 h 993357"/>
                <a:gd name="connsiteX108" fmla="*/ 89148 w 840534"/>
                <a:gd name="connsiteY108" fmla="*/ 137542 h 993357"/>
                <a:gd name="connsiteX109" fmla="*/ 74884 w 840534"/>
                <a:gd name="connsiteY109" fmla="*/ 136523 h 993357"/>
                <a:gd name="connsiteX110" fmla="*/ 57309 w 840534"/>
                <a:gd name="connsiteY110" fmla="*/ 124806 h 993357"/>
                <a:gd name="connsiteX111" fmla="*/ 56290 w 840534"/>
                <a:gd name="connsiteY111" fmla="*/ 121495 h 993357"/>
                <a:gd name="connsiteX112" fmla="*/ 75648 w 840534"/>
                <a:gd name="connsiteY112" fmla="*/ 120476 h 993357"/>
                <a:gd name="connsiteX113" fmla="*/ 81252 w 840534"/>
                <a:gd name="connsiteY113" fmla="*/ 143909 h 993357"/>
                <a:gd name="connsiteX114" fmla="*/ 126335 w 840534"/>
                <a:gd name="connsiteY114" fmla="*/ 183134 h 993357"/>
                <a:gd name="connsiteX115" fmla="*/ 79214 w 840534"/>
                <a:gd name="connsiteY115" fmla="*/ 217010 h 993357"/>
                <a:gd name="connsiteX116" fmla="*/ 118694 w 840534"/>
                <a:gd name="connsiteY116" fmla="*/ 221086 h 993357"/>
                <a:gd name="connsiteX117" fmla="*/ 79469 w 840534"/>
                <a:gd name="connsiteY117" fmla="*/ 231274 h 993357"/>
                <a:gd name="connsiteX118" fmla="*/ 89148 w 840534"/>
                <a:gd name="connsiteY118" fmla="*/ 264641 h 993357"/>
                <a:gd name="connsiteX119" fmla="*/ 91440 w 840534"/>
                <a:gd name="connsiteY119" fmla="*/ 348439 h 993357"/>
                <a:gd name="connsiteX120" fmla="*/ 73865 w 840534"/>
                <a:gd name="connsiteY120" fmla="*/ 334685 h 993357"/>
                <a:gd name="connsiteX121" fmla="*/ 82780 w 840534"/>
                <a:gd name="connsiteY121" fmla="*/ 302337 h 993357"/>
                <a:gd name="connsiteX122" fmla="*/ 51960 w 840534"/>
                <a:gd name="connsiteY122" fmla="*/ 294441 h 993357"/>
                <a:gd name="connsiteX123" fmla="*/ 34386 w 840534"/>
                <a:gd name="connsiteY123" fmla="*/ 267952 h 993357"/>
                <a:gd name="connsiteX124" fmla="*/ 70554 w 840534"/>
                <a:gd name="connsiteY124" fmla="*/ 274319 h 993357"/>
                <a:gd name="connsiteX125" fmla="*/ 80488 w 840534"/>
                <a:gd name="connsiteY125" fmla="*/ 283234 h 993357"/>
                <a:gd name="connsiteX126" fmla="*/ 65460 w 840534"/>
                <a:gd name="connsiteY126" fmla="*/ 230510 h 993357"/>
                <a:gd name="connsiteX127" fmla="*/ 31074 w 840534"/>
                <a:gd name="connsiteY127" fmla="*/ 213954 h 993357"/>
                <a:gd name="connsiteX128" fmla="*/ 70554 w 840534"/>
                <a:gd name="connsiteY128" fmla="*/ 216501 h 993357"/>
                <a:gd name="connsiteX129" fmla="*/ 30055 w 840534"/>
                <a:gd name="connsiteY129" fmla="*/ 176767 h 993357"/>
                <a:gd name="connsiteX130" fmla="*/ 81252 w 840534"/>
                <a:gd name="connsiteY130" fmla="*/ 143909 h 993357"/>
                <a:gd name="connsiteX131" fmla="*/ 105704 w 840534"/>
                <a:gd name="connsiteY131" fmla="*/ 433511 h 993357"/>
                <a:gd name="connsiteX132" fmla="*/ 104685 w 840534"/>
                <a:gd name="connsiteY132" fmla="*/ 436823 h 993357"/>
                <a:gd name="connsiteX133" fmla="*/ 87110 w 840534"/>
                <a:gd name="connsiteY133" fmla="*/ 448539 h 993357"/>
                <a:gd name="connsiteX134" fmla="*/ 72846 w 840534"/>
                <a:gd name="connsiteY134" fmla="*/ 449813 h 993357"/>
                <a:gd name="connsiteX135" fmla="*/ 52979 w 840534"/>
                <a:gd name="connsiteY135" fmla="*/ 439115 h 993357"/>
                <a:gd name="connsiteX136" fmla="*/ 51960 w 840534"/>
                <a:gd name="connsiteY136" fmla="*/ 435804 h 993357"/>
                <a:gd name="connsiteX137" fmla="*/ 71827 w 840534"/>
                <a:gd name="connsiteY137" fmla="*/ 433766 h 993357"/>
                <a:gd name="connsiteX138" fmla="*/ 77176 w 840534"/>
                <a:gd name="connsiteY138" fmla="*/ 416701 h 993357"/>
                <a:gd name="connsiteX139" fmla="*/ 86091 w 840534"/>
                <a:gd name="connsiteY139" fmla="*/ 432493 h 993357"/>
                <a:gd name="connsiteX140" fmla="*/ 105704 w 840534"/>
                <a:gd name="connsiteY140" fmla="*/ 433511 h 993357"/>
                <a:gd name="connsiteX141" fmla="*/ 24197 w 840534"/>
                <a:gd name="connsiteY141" fmla="*/ 556535 h 993357"/>
                <a:gd name="connsiteX142" fmla="*/ 57054 w 840534"/>
                <a:gd name="connsiteY142" fmla="*/ 568251 h 993357"/>
                <a:gd name="connsiteX143" fmla="*/ 68516 w 840534"/>
                <a:gd name="connsiteY143" fmla="*/ 586845 h 993357"/>
                <a:gd name="connsiteX144" fmla="*/ 72592 w 840534"/>
                <a:gd name="connsiteY144" fmla="*/ 576657 h 993357"/>
                <a:gd name="connsiteX145" fmla="*/ 82270 w 840534"/>
                <a:gd name="connsiteY145" fmla="*/ 543290 h 993357"/>
                <a:gd name="connsiteX146" fmla="*/ 43046 w 840534"/>
                <a:gd name="connsiteY146" fmla="*/ 533102 h 993357"/>
                <a:gd name="connsiteX147" fmla="*/ 83799 w 840534"/>
                <a:gd name="connsiteY147" fmla="*/ 528008 h 993357"/>
                <a:gd name="connsiteX148" fmla="*/ 35404 w 840534"/>
                <a:gd name="connsiteY148" fmla="*/ 494896 h 993357"/>
                <a:gd name="connsiteX149" fmla="*/ 80488 w 840534"/>
                <a:gd name="connsiteY149" fmla="*/ 454652 h 993357"/>
                <a:gd name="connsiteX150" fmla="*/ 132193 w 840534"/>
                <a:gd name="connsiteY150" fmla="*/ 488783 h 993357"/>
                <a:gd name="connsiteX151" fmla="*/ 89912 w 840534"/>
                <a:gd name="connsiteY151" fmla="*/ 527753 h 993357"/>
                <a:gd name="connsiteX152" fmla="*/ 131174 w 840534"/>
                <a:gd name="connsiteY152" fmla="*/ 525970 h 993357"/>
                <a:gd name="connsiteX153" fmla="*/ 96534 w 840534"/>
                <a:gd name="connsiteY153" fmla="*/ 542526 h 993357"/>
                <a:gd name="connsiteX154" fmla="*/ 88129 w 840534"/>
                <a:gd name="connsiteY154" fmla="*/ 646956 h 993357"/>
                <a:gd name="connsiteX155" fmla="*/ 70554 w 840534"/>
                <a:gd name="connsiteY155" fmla="*/ 660710 h 993357"/>
                <a:gd name="connsiteX156" fmla="*/ 65969 w 840534"/>
                <a:gd name="connsiteY156" fmla="*/ 597288 h 993357"/>
                <a:gd name="connsiteX157" fmla="*/ 34131 w 840534"/>
                <a:gd name="connsiteY157" fmla="*/ 585571 h 993357"/>
                <a:gd name="connsiteX158" fmla="*/ 24197 w 840534"/>
                <a:gd name="connsiteY158" fmla="*/ 556535 h 993357"/>
                <a:gd name="connsiteX159" fmla="*/ 50177 w 840534"/>
                <a:gd name="connsiteY159" fmla="*/ 760300 h 993357"/>
                <a:gd name="connsiteX160" fmla="*/ 48140 w 840534"/>
                <a:gd name="connsiteY160" fmla="*/ 758263 h 993357"/>
                <a:gd name="connsiteX161" fmla="*/ 64696 w 840534"/>
                <a:gd name="connsiteY161" fmla="*/ 746546 h 993357"/>
                <a:gd name="connsiteX162" fmla="*/ 60366 w 840534"/>
                <a:gd name="connsiteY162" fmla="*/ 728462 h 993357"/>
                <a:gd name="connsiteX163" fmla="*/ 75903 w 840534"/>
                <a:gd name="connsiteY163" fmla="*/ 739160 h 993357"/>
                <a:gd name="connsiteX164" fmla="*/ 93478 w 840534"/>
                <a:gd name="connsiteY164" fmla="*/ 729736 h 993357"/>
                <a:gd name="connsiteX165" fmla="*/ 94496 w 840534"/>
                <a:gd name="connsiteY165" fmla="*/ 732792 h 993357"/>
                <a:gd name="connsiteX166" fmla="*/ 84563 w 840534"/>
                <a:gd name="connsiteY166" fmla="*/ 753169 h 993357"/>
                <a:gd name="connsiteX167" fmla="*/ 73610 w 840534"/>
                <a:gd name="connsiteY167" fmla="*/ 760555 h 993357"/>
                <a:gd name="connsiteX168" fmla="*/ 50177 w 840534"/>
                <a:gd name="connsiteY168" fmla="*/ 760300 h 993357"/>
                <a:gd name="connsiteX169" fmla="*/ 196634 w 840534"/>
                <a:gd name="connsiteY169" fmla="*/ 918473 h 993357"/>
                <a:gd name="connsiteX170" fmla="*/ 183899 w 840534"/>
                <a:gd name="connsiteY170" fmla="*/ 887654 h 993357"/>
                <a:gd name="connsiteX171" fmla="*/ 154862 w 840534"/>
                <a:gd name="connsiteY171" fmla="*/ 899370 h 993357"/>
                <a:gd name="connsiteX172" fmla="*/ 123024 w 840534"/>
                <a:gd name="connsiteY172" fmla="*/ 887654 h 993357"/>
                <a:gd name="connsiteX173" fmla="*/ 156136 w 840534"/>
                <a:gd name="connsiteY173" fmla="*/ 872881 h 993357"/>
                <a:gd name="connsiteX174" fmla="*/ 170654 w 840534"/>
                <a:gd name="connsiteY174" fmla="*/ 873900 h 993357"/>
                <a:gd name="connsiteX175" fmla="*/ 124807 w 840534"/>
                <a:gd name="connsiteY175" fmla="*/ 840533 h 993357"/>
                <a:gd name="connsiteX176" fmla="*/ 86855 w 840534"/>
                <a:gd name="connsiteY176" fmla="*/ 846391 h 993357"/>
                <a:gd name="connsiteX177" fmla="*/ 121495 w 840534"/>
                <a:gd name="connsiteY177" fmla="*/ 823977 h 993357"/>
                <a:gd name="connsiteX178" fmla="*/ 62658 w 840534"/>
                <a:gd name="connsiteY178" fmla="*/ 817610 h 993357"/>
                <a:gd name="connsiteX179" fmla="*/ 82525 w 840534"/>
                <a:gd name="connsiteY179" fmla="*/ 761319 h 993357"/>
                <a:gd name="connsiteX180" fmla="*/ 143146 w 840534"/>
                <a:gd name="connsiteY180" fmla="*/ 766668 h 993357"/>
                <a:gd name="connsiteX181" fmla="*/ 125825 w 840534"/>
                <a:gd name="connsiteY181" fmla="*/ 821175 h 993357"/>
                <a:gd name="connsiteX182" fmla="*/ 161739 w 840534"/>
                <a:gd name="connsiteY182" fmla="*/ 802837 h 993357"/>
                <a:gd name="connsiteX183" fmla="*/ 136523 w 840534"/>
                <a:gd name="connsiteY183" fmla="*/ 833147 h 993357"/>
                <a:gd name="connsiteX184" fmla="*/ 165050 w 840534"/>
                <a:gd name="connsiteY184" fmla="*/ 853778 h 993357"/>
                <a:gd name="connsiteX185" fmla="*/ 220067 w 840534"/>
                <a:gd name="connsiteY185" fmla="*/ 919492 h 993357"/>
                <a:gd name="connsiteX186" fmla="*/ 196634 w 840534"/>
                <a:gd name="connsiteY186" fmla="*/ 918473 h 993357"/>
                <a:gd name="connsiteX187" fmla="*/ 335704 w 840534"/>
                <a:gd name="connsiteY187" fmla="*/ 903701 h 993357"/>
                <a:gd name="connsiteX188" fmla="*/ 319403 w 840534"/>
                <a:gd name="connsiteY188" fmla="*/ 919492 h 993357"/>
                <a:gd name="connsiteX189" fmla="*/ 316092 w 840534"/>
                <a:gd name="connsiteY189" fmla="*/ 919492 h 993357"/>
                <a:gd name="connsiteX190" fmla="*/ 319403 w 840534"/>
                <a:gd name="connsiteY190" fmla="*/ 900389 h 993357"/>
                <a:gd name="connsiteX191" fmla="*/ 302847 w 840534"/>
                <a:gd name="connsiteY191" fmla="*/ 889692 h 993357"/>
                <a:gd name="connsiteX192" fmla="*/ 321695 w 840534"/>
                <a:gd name="connsiteY192" fmla="*/ 887654 h 993357"/>
                <a:gd name="connsiteX193" fmla="*/ 327044 w 840534"/>
                <a:gd name="connsiteY193" fmla="*/ 868551 h 993357"/>
                <a:gd name="connsiteX194" fmla="*/ 330355 w 840534"/>
                <a:gd name="connsiteY194" fmla="*/ 870589 h 993357"/>
                <a:gd name="connsiteX195" fmla="*/ 337997 w 840534"/>
                <a:gd name="connsiteY195" fmla="*/ 890710 h 993357"/>
                <a:gd name="connsiteX196" fmla="*/ 335704 w 840534"/>
                <a:gd name="connsiteY196" fmla="*/ 903701 h 993357"/>
                <a:gd name="connsiteX197" fmla="*/ 539215 w 840534"/>
                <a:gd name="connsiteY197" fmla="*/ 932228 h 993357"/>
                <a:gd name="connsiteX198" fmla="*/ 507377 w 840534"/>
                <a:gd name="connsiteY198" fmla="*/ 919238 h 993357"/>
                <a:gd name="connsiteX199" fmla="*/ 495151 w 840534"/>
                <a:gd name="connsiteY199" fmla="*/ 947001 h 993357"/>
                <a:gd name="connsiteX200" fmla="*/ 464331 w 840534"/>
                <a:gd name="connsiteY200" fmla="*/ 960755 h 993357"/>
                <a:gd name="connsiteX201" fmla="*/ 476557 w 840534"/>
                <a:gd name="connsiteY201" fmla="*/ 926624 h 993357"/>
                <a:gd name="connsiteX202" fmla="*/ 488019 w 840534"/>
                <a:gd name="connsiteY202" fmla="*/ 918473 h 993357"/>
                <a:gd name="connsiteX203" fmla="*/ 431220 w 840534"/>
                <a:gd name="connsiteY203" fmla="*/ 926369 h 993357"/>
                <a:gd name="connsiteX204" fmla="*/ 408296 w 840534"/>
                <a:gd name="connsiteY204" fmla="*/ 955406 h 993357"/>
                <a:gd name="connsiteX205" fmla="*/ 416447 w 840534"/>
                <a:gd name="connsiteY205" fmla="*/ 917709 h 993357"/>
                <a:gd name="connsiteX206" fmla="*/ 370854 w 840534"/>
                <a:gd name="connsiteY206" fmla="*/ 952350 h 993357"/>
                <a:gd name="connsiteX207" fmla="*/ 342327 w 840534"/>
                <a:gd name="connsiteY207" fmla="*/ 899370 h 993357"/>
                <a:gd name="connsiteX208" fmla="*/ 389702 w 840534"/>
                <a:gd name="connsiteY208" fmla="*/ 861164 h 993357"/>
                <a:gd name="connsiteX209" fmla="*/ 417975 w 840534"/>
                <a:gd name="connsiteY209" fmla="*/ 911087 h 993357"/>
                <a:gd name="connsiteX210" fmla="*/ 428418 w 840534"/>
                <a:gd name="connsiteY210" fmla="*/ 874919 h 993357"/>
                <a:gd name="connsiteX211" fmla="*/ 434021 w 840534"/>
                <a:gd name="connsiteY211" fmla="*/ 912615 h 993357"/>
                <a:gd name="connsiteX212" fmla="*/ 468916 w 840534"/>
                <a:gd name="connsiteY212" fmla="*/ 908795 h 993357"/>
                <a:gd name="connsiteX213" fmla="*/ 557045 w 840534"/>
                <a:gd name="connsiteY213" fmla="*/ 917200 h 993357"/>
                <a:gd name="connsiteX214" fmla="*/ 539215 w 840534"/>
                <a:gd name="connsiteY214" fmla="*/ 932228 h 993357"/>
                <a:gd name="connsiteX215" fmla="*/ 431729 w 840534"/>
                <a:gd name="connsiteY215" fmla="*/ 849703 h 993357"/>
                <a:gd name="connsiteX216" fmla="*/ 260311 w 840534"/>
                <a:gd name="connsiteY216" fmla="*/ 808185 h 993357"/>
                <a:gd name="connsiteX217" fmla="*/ 147730 w 840534"/>
                <a:gd name="connsiteY217" fmla="*/ 695605 h 993357"/>
                <a:gd name="connsiteX218" fmla="*/ 146966 w 840534"/>
                <a:gd name="connsiteY218" fmla="*/ 174474 h 993357"/>
                <a:gd name="connsiteX219" fmla="*/ 435040 w 840534"/>
                <a:gd name="connsiteY219" fmla="*/ 152060 h 993357"/>
                <a:gd name="connsiteX220" fmla="*/ 723114 w 840534"/>
                <a:gd name="connsiteY220" fmla="*/ 174474 h 993357"/>
                <a:gd name="connsiteX221" fmla="*/ 722605 w 840534"/>
                <a:gd name="connsiteY221" fmla="*/ 695605 h 993357"/>
                <a:gd name="connsiteX222" fmla="*/ 601873 w 840534"/>
                <a:gd name="connsiteY222" fmla="*/ 808185 h 993357"/>
                <a:gd name="connsiteX223" fmla="*/ 431729 w 840534"/>
                <a:gd name="connsiteY223" fmla="*/ 849703 h 993357"/>
                <a:gd name="connsiteX224" fmla="*/ 807932 w 840534"/>
                <a:gd name="connsiteY224" fmla="*/ 817610 h 993357"/>
                <a:gd name="connsiteX225" fmla="*/ 749604 w 840534"/>
                <a:gd name="connsiteY225" fmla="*/ 824996 h 993357"/>
                <a:gd name="connsiteX226" fmla="*/ 783734 w 840534"/>
                <a:gd name="connsiteY226" fmla="*/ 846391 h 993357"/>
                <a:gd name="connsiteX227" fmla="*/ 746038 w 840534"/>
                <a:gd name="connsiteY227" fmla="*/ 840533 h 993357"/>
                <a:gd name="connsiteX228" fmla="*/ 699936 w 840534"/>
                <a:gd name="connsiteY228" fmla="*/ 874155 h 993357"/>
                <a:gd name="connsiteX229" fmla="*/ 714454 w 840534"/>
                <a:gd name="connsiteY229" fmla="*/ 873136 h 993357"/>
                <a:gd name="connsiteX230" fmla="*/ 747566 w 840534"/>
                <a:gd name="connsiteY230" fmla="*/ 887909 h 993357"/>
                <a:gd name="connsiteX231" fmla="*/ 715728 w 840534"/>
                <a:gd name="connsiteY231" fmla="*/ 899625 h 993357"/>
                <a:gd name="connsiteX232" fmla="*/ 686436 w 840534"/>
                <a:gd name="connsiteY232" fmla="*/ 888163 h 993357"/>
                <a:gd name="connsiteX233" fmla="*/ 673701 w 840534"/>
                <a:gd name="connsiteY233" fmla="*/ 918728 h 993357"/>
                <a:gd name="connsiteX234" fmla="*/ 650523 w 840534"/>
                <a:gd name="connsiteY234" fmla="*/ 919747 h 993357"/>
                <a:gd name="connsiteX235" fmla="*/ 705539 w 840534"/>
                <a:gd name="connsiteY235" fmla="*/ 854033 h 993357"/>
                <a:gd name="connsiteX236" fmla="*/ 734067 w 840534"/>
                <a:gd name="connsiteY236" fmla="*/ 833401 h 993357"/>
                <a:gd name="connsiteX237" fmla="*/ 708851 w 840534"/>
                <a:gd name="connsiteY237" fmla="*/ 803091 h 993357"/>
                <a:gd name="connsiteX238" fmla="*/ 743745 w 840534"/>
                <a:gd name="connsiteY238" fmla="*/ 821685 h 993357"/>
                <a:gd name="connsiteX239" fmla="*/ 727444 w 840534"/>
                <a:gd name="connsiteY239" fmla="*/ 767178 h 993357"/>
                <a:gd name="connsiteX240" fmla="*/ 788065 w 840534"/>
                <a:gd name="connsiteY240" fmla="*/ 761829 h 993357"/>
                <a:gd name="connsiteX241" fmla="*/ 807932 w 840534"/>
                <a:gd name="connsiteY241" fmla="*/ 817610 h 993357"/>
                <a:gd name="connsiteX242" fmla="*/ 818884 w 840534"/>
                <a:gd name="connsiteY242" fmla="*/ 760300 h 993357"/>
                <a:gd name="connsiteX243" fmla="*/ 796725 w 840534"/>
                <a:gd name="connsiteY243" fmla="*/ 760300 h 993357"/>
                <a:gd name="connsiteX244" fmla="*/ 784499 w 840534"/>
                <a:gd name="connsiteY244" fmla="*/ 752914 h 993357"/>
                <a:gd name="connsiteX245" fmla="*/ 775839 w 840534"/>
                <a:gd name="connsiteY245" fmla="*/ 732537 h 993357"/>
                <a:gd name="connsiteX246" fmla="*/ 776857 w 840534"/>
                <a:gd name="connsiteY246" fmla="*/ 729481 h 993357"/>
                <a:gd name="connsiteX247" fmla="*/ 794432 w 840534"/>
                <a:gd name="connsiteY247" fmla="*/ 738905 h 993357"/>
                <a:gd name="connsiteX248" fmla="*/ 809715 w 840534"/>
                <a:gd name="connsiteY248" fmla="*/ 728207 h 993357"/>
                <a:gd name="connsiteX249" fmla="*/ 805385 w 840534"/>
                <a:gd name="connsiteY249" fmla="*/ 746292 h 993357"/>
                <a:gd name="connsiteX250" fmla="*/ 821941 w 840534"/>
                <a:gd name="connsiteY250" fmla="*/ 758008 h 993357"/>
                <a:gd name="connsiteX251" fmla="*/ 818884 w 840534"/>
                <a:gd name="connsiteY251" fmla="*/ 760300 h 993357"/>
                <a:gd name="connsiteX252" fmla="*/ 835695 w 840534"/>
                <a:gd name="connsiteY252" fmla="*/ 585062 h 993357"/>
                <a:gd name="connsiteX253" fmla="*/ 804366 w 840534"/>
                <a:gd name="connsiteY253" fmla="*/ 596779 h 993357"/>
                <a:gd name="connsiteX254" fmla="*/ 799272 w 840534"/>
                <a:gd name="connsiteY254" fmla="*/ 660201 h 993357"/>
                <a:gd name="connsiteX255" fmla="*/ 781697 w 840534"/>
                <a:gd name="connsiteY255" fmla="*/ 646446 h 993357"/>
                <a:gd name="connsiteX256" fmla="*/ 773546 w 840534"/>
                <a:gd name="connsiteY256" fmla="*/ 542017 h 993357"/>
                <a:gd name="connsiteX257" fmla="*/ 739925 w 840534"/>
                <a:gd name="connsiteY257" fmla="*/ 525461 h 993357"/>
                <a:gd name="connsiteX258" fmla="*/ 779914 w 840534"/>
                <a:gd name="connsiteY258" fmla="*/ 527244 h 993357"/>
                <a:gd name="connsiteX259" fmla="*/ 737632 w 840534"/>
                <a:gd name="connsiteY259" fmla="*/ 488273 h 993357"/>
                <a:gd name="connsiteX260" fmla="*/ 789338 w 840534"/>
                <a:gd name="connsiteY260" fmla="*/ 454143 h 993357"/>
                <a:gd name="connsiteX261" fmla="*/ 834421 w 840534"/>
                <a:gd name="connsiteY261" fmla="*/ 494386 h 993357"/>
                <a:gd name="connsiteX262" fmla="*/ 786027 w 840534"/>
                <a:gd name="connsiteY262" fmla="*/ 527498 h 993357"/>
                <a:gd name="connsiteX263" fmla="*/ 826780 w 840534"/>
                <a:gd name="connsiteY263" fmla="*/ 532592 h 993357"/>
                <a:gd name="connsiteX264" fmla="*/ 787300 w 840534"/>
                <a:gd name="connsiteY264" fmla="*/ 542781 h 993357"/>
                <a:gd name="connsiteX265" fmla="*/ 796979 w 840534"/>
                <a:gd name="connsiteY265" fmla="*/ 576147 h 993357"/>
                <a:gd name="connsiteX266" fmla="*/ 801309 w 840534"/>
                <a:gd name="connsiteY266" fmla="*/ 586336 h 993357"/>
                <a:gd name="connsiteX267" fmla="*/ 812516 w 840534"/>
                <a:gd name="connsiteY267" fmla="*/ 567742 h 993357"/>
                <a:gd name="connsiteX268" fmla="*/ 846393 w 840534"/>
                <a:gd name="connsiteY268" fmla="*/ 556025 h 993357"/>
                <a:gd name="connsiteX269" fmla="*/ 835695 w 840534"/>
                <a:gd name="connsiteY269" fmla="*/ 585062 h 993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Lst>
              <a:rect l="l" t="t" r="r" b="b"/>
              <a:pathLst>
                <a:path w="840534" h="993357">
                  <a:moveTo>
                    <a:pt x="432493" y="1019"/>
                  </a:moveTo>
                  <a:cubicBezTo>
                    <a:pt x="298008" y="71318"/>
                    <a:pt x="133976" y="71063"/>
                    <a:pt x="0" y="0"/>
                  </a:cubicBezTo>
                  <a:lnTo>
                    <a:pt x="0" y="774819"/>
                  </a:lnTo>
                  <a:cubicBezTo>
                    <a:pt x="0" y="869570"/>
                    <a:pt x="77940" y="944963"/>
                    <a:pt x="174984" y="944963"/>
                  </a:cubicBezTo>
                  <a:cubicBezTo>
                    <a:pt x="268716" y="944963"/>
                    <a:pt x="352006" y="957953"/>
                    <a:pt x="432493" y="1009404"/>
                  </a:cubicBezTo>
                  <a:cubicBezTo>
                    <a:pt x="512981" y="958717"/>
                    <a:pt x="595506" y="944963"/>
                    <a:pt x="688983" y="944963"/>
                  </a:cubicBezTo>
                  <a:cubicBezTo>
                    <a:pt x="785517" y="944963"/>
                    <a:pt x="864986" y="869824"/>
                    <a:pt x="864986" y="774819"/>
                  </a:cubicBezTo>
                  <a:lnTo>
                    <a:pt x="864986" y="0"/>
                  </a:lnTo>
                  <a:cubicBezTo>
                    <a:pt x="729991" y="71318"/>
                    <a:pt x="567743" y="70554"/>
                    <a:pt x="432493" y="1019"/>
                  </a:cubicBezTo>
                  <a:close/>
                  <a:moveTo>
                    <a:pt x="780169" y="121495"/>
                  </a:moveTo>
                  <a:cubicBezTo>
                    <a:pt x="780169" y="121495"/>
                    <a:pt x="782461" y="104685"/>
                    <a:pt x="785772" y="104685"/>
                  </a:cubicBezTo>
                  <a:cubicBezTo>
                    <a:pt x="789083" y="103666"/>
                    <a:pt x="794432" y="120476"/>
                    <a:pt x="794432" y="120476"/>
                  </a:cubicBezTo>
                  <a:cubicBezTo>
                    <a:pt x="801055" y="114109"/>
                    <a:pt x="814299" y="121495"/>
                    <a:pt x="814299" y="121495"/>
                  </a:cubicBezTo>
                  <a:lnTo>
                    <a:pt x="813280" y="124806"/>
                  </a:lnTo>
                  <a:cubicBezTo>
                    <a:pt x="803347" y="120476"/>
                    <a:pt x="794687" y="131174"/>
                    <a:pt x="795706" y="136523"/>
                  </a:cubicBezTo>
                  <a:cubicBezTo>
                    <a:pt x="795706" y="139579"/>
                    <a:pt x="781187" y="140598"/>
                    <a:pt x="781187" y="137542"/>
                  </a:cubicBezTo>
                  <a:cubicBezTo>
                    <a:pt x="781187" y="132193"/>
                    <a:pt x="771254" y="122769"/>
                    <a:pt x="761320" y="126844"/>
                  </a:cubicBezTo>
                  <a:lnTo>
                    <a:pt x="760301" y="124806"/>
                  </a:lnTo>
                  <a:cubicBezTo>
                    <a:pt x="760301" y="124806"/>
                    <a:pt x="771508" y="115128"/>
                    <a:pt x="780169" y="121495"/>
                  </a:cubicBezTo>
                  <a:close/>
                  <a:moveTo>
                    <a:pt x="789083" y="143909"/>
                  </a:moveTo>
                  <a:cubicBezTo>
                    <a:pt x="815318" y="141872"/>
                    <a:pt x="838497" y="156645"/>
                    <a:pt x="840789" y="176767"/>
                  </a:cubicBezTo>
                  <a:cubicBezTo>
                    <a:pt x="841808" y="195870"/>
                    <a:pt x="824488" y="212935"/>
                    <a:pt x="800290" y="216501"/>
                  </a:cubicBezTo>
                  <a:cubicBezTo>
                    <a:pt x="815064" y="221850"/>
                    <a:pt x="830855" y="215737"/>
                    <a:pt x="839770" y="213699"/>
                  </a:cubicBezTo>
                  <a:cubicBezTo>
                    <a:pt x="839770" y="213699"/>
                    <a:pt x="842827" y="238151"/>
                    <a:pt x="804875" y="230255"/>
                  </a:cubicBezTo>
                  <a:cubicBezTo>
                    <a:pt x="806403" y="250122"/>
                    <a:pt x="793668" y="264641"/>
                    <a:pt x="789083" y="284508"/>
                  </a:cubicBezTo>
                  <a:cubicBezTo>
                    <a:pt x="791885" y="280687"/>
                    <a:pt x="795451" y="277376"/>
                    <a:pt x="800036" y="274319"/>
                  </a:cubicBezTo>
                  <a:cubicBezTo>
                    <a:pt x="810988" y="267952"/>
                    <a:pt x="824233" y="265914"/>
                    <a:pt x="836459" y="267952"/>
                  </a:cubicBezTo>
                  <a:cubicBezTo>
                    <a:pt x="835440" y="277376"/>
                    <a:pt x="828563" y="288074"/>
                    <a:pt x="818884" y="294441"/>
                  </a:cubicBezTo>
                  <a:cubicBezTo>
                    <a:pt x="809205" y="300809"/>
                    <a:pt x="797998" y="303356"/>
                    <a:pt x="787300" y="302337"/>
                  </a:cubicBezTo>
                  <a:cubicBezTo>
                    <a:pt x="787810" y="311507"/>
                    <a:pt x="790357" y="322204"/>
                    <a:pt x="796725" y="334685"/>
                  </a:cubicBezTo>
                  <a:lnTo>
                    <a:pt x="779150" y="348439"/>
                  </a:lnTo>
                  <a:cubicBezTo>
                    <a:pt x="770490" y="331374"/>
                    <a:pt x="766924" y="292149"/>
                    <a:pt x="781187" y="264641"/>
                  </a:cubicBezTo>
                  <a:cubicBezTo>
                    <a:pt x="790102" y="245792"/>
                    <a:pt x="791885" y="238406"/>
                    <a:pt x="790866" y="231274"/>
                  </a:cubicBezTo>
                  <a:cubicBezTo>
                    <a:pt x="778895" y="235604"/>
                    <a:pt x="754953" y="241462"/>
                    <a:pt x="751641" y="221086"/>
                  </a:cubicBezTo>
                  <a:cubicBezTo>
                    <a:pt x="751641" y="221086"/>
                    <a:pt x="778640" y="225416"/>
                    <a:pt x="791121" y="217010"/>
                  </a:cubicBezTo>
                  <a:cubicBezTo>
                    <a:pt x="766669" y="216246"/>
                    <a:pt x="746038" y="201983"/>
                    <a:pt x="744000" y="183134"/>
                  </a:cubicBezTo>
                  <a:cubicBezTo>
                    <a:pt x="742727" y="163012"/>
                    <a:pt x="762594" y="144928"/>
                    <a:pt x="789083" y="143909"/>
                  </a:cubicBezTo>
                  <a:close/>
                  <a:moveTo>
                    <a:pt x="818120" y="435549"/>
                  </a:moveTo>
                  <a:lnTo>
                    <a:pt x="816846" y="438860"/>
                  </a:lnTo>
                  <a:cubicBezTo>
                    <a:pt x="806913" y="434530"/>
                    <a:pt x="797234" y="444209"/>
                    <a:pt x="797234" y="449558"/>
                  </a:cubicBezTo>
                  <a:cubicBezTo>
                    <a:pt x="797234" y="452614"/>
                    <a:pt x="782970" y="451596"/>
                    <a:pt x="782970" y="448284"/>
                  </a:cubicBezTo>
                  <a:cubicBezTo>
                    <a:pt x="783989" y="442936"/>
                    <a:pt x="775074" y="432493"/>
                    <a:pt x="765396" y="436568"/>
                  </a:cubicBezTo>
                  <a:lnTo>
                    <a:pt x="764377" y="433257"/>
                  </a:lnTo>
                  <a:cubicBezTo>
                    <a:pt x="764377" y="433257"/>
                    <a:pt x="777622" y="425870"/>
                    <a:pt x="783989" y="432238"/>
                  </a:cubicBezTo>
                  <a:cubicBezTo>
                    <a:pt x="783989" y="432238"/>
                    <a:pt x="789593" y="415427"/>
                    <a:pt x="792904" y="416446"/>
                  </a:cubicBezTo>
                  <a:cubicBezTo>
                    <a:pt x="796215" y="416446"/>
                    <a:pt x="798508" y="433511"/>
                    <a:pt x="798508" y="433511"/>
                  </a:cubicBezTo>
                  <a:cubicBezTo>
                    <a:pt x="807168" y="426889"/>
                    <a:pt x="818120" y="435549"/>
                    <a:pt x="818120" y="435549"/>
                  </a:cubicBezTo>
                  <a:close/>
                  <a:moveTo>
                    <a:pt x="534376" y="70554"/>
                  </a:moveTo>
                  <a:cubicBezTo>
                    <a:pt x="554498" y="70554"/>
                    <a:pt x="570290" y="89657"/>
                    <a:pt x="570799" y="113599"/>
                  </a:cubicBezTo>
                  <a:cubicBezTo>
                    <a:pt x="578695" y="99336"/>
                    <a:pt x="572837" y="82525"/>
                    <a:pt x="571818" y="74629"/>
                  </a:cubicBezTo>
                  <a:cubicBezTo>
                    <a:pt x="571818" y="74629"/>
                    <a:pt x="597289" y="73610"/>
                    <a:pt x="587355" y="109015"/>
                  </a:cubicBezTo>
                  <a:cubicBezTo>
                    <a:pt x="606968" y="109779"/>
                    <a:pt x="620976" y="122514"/>
                    <a:pt x="640080" y="128627"/>
                  </a:cubicBezTo>
                  <a:cubicBezTo>
                    <a:pt x="636514" y="125571"/>
                    <a:pt x="633457" y="121750"/>
                    <a:pt x="631165" y="117165"/>
                  </a:cubicBezTo>
                  <a:cubicBezTo>
                    <a:pt x="624288" y="106468"/>
                    <a:pt x="623524" y="93732"/>
                    <a:pt x="626835" y="82270"/>
                  </a:cubicBezTo>
                  <a:cubicBezTo>
                    <a:pt x="637532" y="84308"/>
                    <a:pt x="647721" y="90676"/>
                    <a:pt x="653070" y="101373"/>
                  </a:cubicBezTo>
                  <a:cubicBezTo>
                    <a:pt x="658673" y="111307"/>
                    <a:pt x="660201" y="122259"/>
                    <a:pt x="658418" y="131938"/>
                  </a:cubicBezTo>
                  <a:cubicBezTo>
                    <a:pt x="668097" y="132193"/>
                    <a:pt x="679304" y="130665"/>
                    <a:pt x="692549" y="125825"/>
                  </a:cubicBezTo>
                  <a:lnTo>
                    <a:pt x="705794" y="143909"/>
                  </a:lnTo>
                  <a:cubicBezTo>
                    <a:pt x="687200" y="150277"/>
                    <a:pt x="646193" y="150277"/>
                    <a:pt x="618939" y="134231"/>
                  </a:cubicBezTo>
                  <a:cubicBezTo>
                    <a:pt x="601364" y="124806"/>
                    <a:pt x="593468" y="122259"/>
                    <a:pt x="586336" y="122005"/>
                  </a:cubicBezTo>
                  <a:cubicBezTo>
                    <a:pt x="589138" y="133466"/>
                    <a:pt x="592704" y="157918"/>
                    <a:pt x="572582" y="158682"/>
                  </a:cubicBezTo>
                  <a:cubicBezTo>
                    <a:pt x="572582" y="158682"/>
                    <a:pt x="579204" y="131938"/>
                    <a:pt x="570290" y="119712"/>
                  </a:cubicBezTo>
                  <a:cubicBezTo>
                    <a:pt x="569271" y="144164"/>
                    <a:pt x="551951" y="163012"/>
                    <a:pt x="530810" y="163012"/>
                  </a:cubicBezTo>
                  <a:cubicBezTo>
                    <a:pt x="509924" y="163012"/>
                    <a:pt x="493368" y="141872"/>
                    <a:pt x="494642" y="116401"/>
                  </a:cubicBezTo>
                  <a:cubicBezTo>
                    <a:pt x="494896" y="90676"/>
                    <a:pt x="512471" y="70554"/>
                    <a:pt x="534376" y="70554"/>
                  </a:cubicBezTo>
                  <a:close/>
                  <a:moveTo>
                    <a:pt x="471718" y="109779"/>
                  </a:moveTo>
                  <a:cubicBezTo>
                    <a:pt x="465096" y="102392"/>
                    <a:pt x="473756" y="90676"/>
                    <a:pt x="473756" y="90676"/>
                  </a:cubicBezTo>
                  <a:lnTo>
                    <a:pt x="477067" y="91695"/>
                  </a:lnTo>
                  <a:cubicBezTo>
                    <a:pt x="471718" y="101373"/>
                    <a:pt x="482670" y="109779"/>
                    <a:pt x="488019" y="109779"/>
                  </a:cubicBezTo>
                  <a:cubicBezTo>
                    <a:pt x="491330" y="109779"/>
                    <a:pt x="491330" y="122514"/>
                    <a:pt x="488019" y="122514"/>
                  </a:cubicBezTo>
                  <a:cubicBezTo>
                    <a:pt x="481397" y="122514"/>
                    <a:pt x="471463" y="131174"/>
                    <a:pt x="474774" y="141617"/>
                  </a:cubicBezTo>
                  <a:lnTo>
                    <a:pt x="471463" y="141617"/>
                  </a:lnTo>
                  <a:cubicBezTo>
                    <a:pt x="471463" y="141617"/>
                    <a:pt x="463822" y="129901"/>
                    <a:pt x="470190" y="122514"/>
                  </a:cubicBezTo>
                  <a:cubicBezTo>
                    <a:pt x="470190" y="122514"/>
                    <a:pt x="452615" y="119458"/>
                    <a:pt x="452615" y="116146"/>
                  </a:cubicBezTo>
                  <a:cubicBezTo>
                    <a:pt x="452870" y="113090"/>
                    <a:pt x="471718" y="109779"/>
                    <a:pt x="471718" y="109779"/>
                  </a:cubicBezTo>
                  <a:close/>
                  <a:moveTo>
                    <a:pt x="380278" y="109779"/>
                  </a:moveTo>
                  <a:cubicBezTo>
                    <a:pt x="385882" y="109779"/>
                    <a:pt x="396834" y="101373"/>
                    <a:pt x="391230" y="91695"/>
                  </a:cubicBezTo>
                  <a:lnTo>
                    <a:pt x="394542" y="90676"/>
                  </a:lnTo>
                  <a:cubicBezTo>
                    <a:pt x="394542" y="90676"/>
                    <a:pt x="403456" y="102392"/>
                    <a:pt x="396834" y="109779"/>
                  </a:cubicBezTo>
                  <a:cubicBezTo>
                    <a:pt x="396834" y="109779"/>
                    <a:pt x="415428" y="113090"/>
                    <a:pt x="415428" y="116146"/>
                  </a:cubicBezTo>
                  <a:cubicBezTo>
                    <a:pt x="415428" y="119458"/>
                    <a:pt x="397853" y="122514"/>
                    <a:pt x="397853" y="122514"/>
                  </a:cubicBezTo>
                  <a:cubicBezTo>
                    <a:pt x="404475" y="129901"/>
                    <a:pt x="396834" y="141617"/>
                    <a:pt x="396834" y="141617"/>
                  </a:cubicBezTo>
                  <a:lnTo>
                    <a:pt x="393523" y="141617"/>
                  </a:lnTo>
                  <a:cubicBezTo>
                    <a:pt x="396834" y="131174"/>
                    <a:pt x="386900" y="122514"/>
                    <a:pt x="380278" y="122514"/>
                  </a:cubicBezTo>
                  <a:cubicBezTo>
                    <a:pt x="376967" y="122514"/>
                    <a:pt x="376967" y="109779"/>
                    <a:pt x="380278" y="109779"/>
                  </a:cubicBezTo>
                  <a:close/>
                  <a:moveTo>
                    <a:pt x="175748" y="125825"/>
                  </a:moveTo>
                  <a:cubicBezTo>
                    <a:pt x="189248" y="130665"/>
                    <a:pt x="200200" y="132193"/>
                    <a:pt x="209879" y="131938"/>
                  </a:cubicBezTo>
                  <a:cubicBezTo>
                    <a:pt x="208096" y="122259"/>
                    <a:pt x="209624" y="111562"/>
                    <a:pt x="215482" y="101373"/>
                  </a:cubicBezTo>
                  <a:cubicBezTo>
                    <a:pt x="221086" y="90676"/>
                    <a:pt x="230765" y="84308"/>
                    <a:pt x="241972" y="82270"/>
                  </a:cubicBezTo>
                  <a:cubicBezTo>
                    <a:pt x="245283" y="93987"/>
                    <a:pt x="244264" y="106722"/>
                    <a:pt x="237642" y="117165"/>
                  </a:cubicBezTo>
                  <a:cubicBezTo>
                    <a:pt x="235350" y="121495"/>
                    <a:pt x="232293" y="125571"/>
                    <a:pt x="228727" y="128627"/>
                  </a:cubicBezTo>
                  <a:cubicBezTo>
                    <a:pt x="248085" y="122514"/>
                    <a:pt x="261839" y="109779"/>
                    <a:pt x="281452" y="109015"/>
                  </a:cubicBezTo>
                  <a:cubicBezTo>
                    <a:pt x="271773" y="73865"/>
                    <a:pt x="296989" y="74629"/>
                    <a:pt x="296989" y="74629"/>
                  </a:cubicBezTo>
                  <a:cubicBezTo>
                    <a:pt x="295970" y="82525"/>
                    <a:pt x="290366" y="99336"/>
                    <a:pt x="298008" y="113599"/>
                  </a:cubicBezTo>
                  <a:cubicBezTo>
                    <a:pt x="298517" y="89657"/>
                    <a:pt x="314309" y="70554"/>
                    <a:pt x="334431" y="70554"/>
                  </a:cubicBezTo>
                  <a:cubicBezTo>
                    <a:pt x="356336" y="70554"/>
                    <a:pt x="374165" y="90676"/>
                    <a:pt x="374165" y="116146"/>
                  </a:cubicBezTo>
                  <a:cubicBezTo>
                    <a:pt x="375184" y="141617"/>
                    <a:pt x="358628" y="162758"/>
                    <a:pt x="337742" y="162758"/>
                  </a:cubicBezTo>
                  <a:cubicBezTo>
                    <a:pt x="316347" y="162758"/>
                    <a:pt x="299281" y="143909"/>
                    <a:pt x="298262" y="119458"/>
                  </a:cubicBezTo>
                  <a:cubicBezTo>
                    <a:pt x="289348" y="131684"/>
                    <a:pt x="295970" y="158428"/>
                    <a:pt x="295970" y="158428"/>
                  </a:cubicBezTo>
                  <a:cubicBezTo>
                    <a:pt x="275848" y="157664"/>
                    <a:pt x="279414" y="133212"/>
                    <a:pt x="282216" y="121750"/>
                  </a:cubicBezTo>
                  <a:cubicBezTo>
                    <a:pt x="274829" y="122259"/>
                    <a:pt x="266933" y="124806"/>
                    <a:pt x="249359" y="134231"/>
                  </a:cubicBezTo>
                  <a:cubicBezTo>
                    <a:pt x="221850" y="150277"/>
                    <a:pt x="181097" y="150277"/>
                    <a:pt x="162503" y="143909"/>
                  </a:cubicBezTo>
                  <a:lnTo>
                    <a:pt x="175748" y="125825"/>
                  </a:lnTo>
                  <a:close/>
                  <a:moveTo>
                    <a:pt x="75648" y="120476"/>
                  </a:moveTo>
                  <a:cubicBezTo>
                    <a:pt x="75648" y="120476"/>
                    <a:pt x="81252" y="103411"/>
                    <a:pt x="84308" y="104685"/>
                  </a:cubicBezTo>
                  <a:cubicBezTo>
                    <a:pt x="87619" y="104685"/>
                    <a:pt x="89912" y="121495"/>
                    <a:pt x="89912" y="121495"/>
                  </a:cubicBezTo>
                  <a:cubicBezTo>
                    <a:pt x="98572" y="115128"/>
                    <a:pt x="109779" y="124806"/>
                    <a:pt x="109779" y="124806"/>
                  </a:cubicBezTo>
                  <a:lnTo>
                    <a:pt x="108760" y="126844"/>
                  </a:lnTo>
                  <a:cubicBezTo>
                    <a:pt x="98826" y="122769"/>
                    <a:pt x="89148" y="132193"/>
                    <a:pt x="89148" y="137542"/>
                  </a:cubicBezTo>
                  <a:cubicBezTo>
                    <a:pt x="88129" y="140853"/>
                    <a:pt x="74884" y="139579"/>
                    <a:pt x="74884" y="136523"/>
                  </a:cubicBezTo>
                  <a:cubicBezTo>
                    <a:pt x="74884" y="131174"/>
                    <a:pt x="67243" y="120476"/>
                    <a:pt x="57309" y="124806"/>
                  </a:cubicBezTo>
                  <a:lnTo>
                    <a:pt x="56290" y="121495"/>
                  </a:lnTo>
                  <a:cubicBezTo>
                    <a:pt x="56036" y="121495"/>
                    <a:pt x="69026" y="114109"/>
                    <a:pt x="75648" y="120476"/>
                  </a:cubicBezTo>
                  <a:close/>
                  <a:moveTo>
                    <a:pt x="81252" y="143909"/>
                  </a:moveTo>
                  <a:cubicBezTo>
                    <a:pt x="107741" y="144928"/>
                    <a:pt x="127608" y="163012"/>
                    <a:pt x="126335" y="183134"/>
                  </a:cubicBezTo>
                  <a:cubicBezTo>
                    <a:pt x="124297" y="201983"/>
                    <a:pt x="103666" y="216501"/>
                    <a:pt x="79214" y="217010"/>
                  </a:cubicBezTo>
                  <a:cubicBezTo>
                    <a:pt x="91695" y="225670"/>
                    <a:pt x="118694" y="221086"/>
                    <a:pt x="118694" y="221086"/>
                  </a:cubicBezTo>
                  <a:cubicBezTo>
                    <a:pt x="115382" y="241717"/>
                    <a:pt x="91440" y="235604"/>
                    <a:pt x="79469" y="231274"/>
                  </a:cubicBezTo>
                  <a:cubicBezTo>
                    <a:pt x="78450" y="238406"/>
                    <a:pt x="80233" y="245792"/>
                    <a:pt x="89148" y="264641"/>
                  </a:cubicBezTo>
                  <a:cubicBezTo>
                    <a:pt x="102392" y="292149"/>
                    <a:pt x="100100" y="331374"/>
                    <a:pt x="91440" y="348439"/>
                  </a:cubicBezTo>
                  <a:lnTo>
                    <a:pt x="73865" y="334685"/>
                  </a:lnTo>
                  <a:cubicBezTo>
                    <a:pt x="79978" y="322204"/>
                    <a:pt x="82270" y="311761"/>
                    <a:pt x="82780" y="302337"/>
                  </a:cubicBezTo>
                  <a:cubicBezTo>
                    <a:pt x="72337" y="303101"/>
                    <a:pt x="61384" y="300554"/>
                    <a:pt x="51960" y="294441"/>
                  </a:cubicBezTo>
                  <a:cubicBezTo>
                    <a:pt x="41008" y="288074"/>
                    <a:pt x="35404" y="277376"/>
                    <a:pt x="34386" y="267952"/>
                  </a:cubicBezTo>
                  <a:cubicBezTo>
                    <a:pt x="46611" y="265914"/>
                    <a:pt x="59602" y="267952"/>
                    <a:pt x="70554" y="274319"/>
                  </a:cubicBezTo>
                  <a:cubicBezTo>
                    <a:pt x="74629" y="277121"/>
                    <a:pt x="77686" y="279923"/>
                    <a:pt x="80488" y="283234"/>
                  </a:cubicBezTo>
                  <a:cubicBezTo>
                    <a:pt x="75393" y="264131"/>
                    <a:pt x="63677" y="249868"/>
                    <a:pt x="65460" y="230510"/>
                  </a:cubicBezTo>
                  <a:cubicBezTo>
                    <a:pt x="28273" y="238406"/>
                    <a:pt x="31074" y="213954"/>
                    <a:pt x="31074" y="213954"/>
                  </a:cubicBezTo>
                  <a:cubicBezTo>
                    <a:pt x="39734" y="215992"/>
                    <a:pt x="55526" y="221850"/>
                    <a:pt x="70554" y="216501"/>
                  </a:cubicBezTo>
                  <a:cubicBezTo>
                    <a:pt x="46357" y="212680"/>
                    <a:pt x="29037" y="195615"/>
                    <a:pt x="30055" y="176767"/>
                  </a:cubicBezTo>
                  <a:cubicBezTo>
                    <a:pt x="31584" y="156645"/>
                    <a:pt x="54762" y="141617"/>
                    <a:pt x="81252" y="143909"/>
                  </a:cubicBezTo>
                  <a:close/>
                  <a:moveTo>
                    <a:pt x="105704" y="433511"/>
                  </a:moveTo>
                  <a:lnTo>
                    <a:pt x="104685" y="436823"/>
                  </a:lnTo>
                  <a:cubicBezTo>
                    <a:pt x="94751" y="432493"/>
                    <a:pt x="85836" y="443190"/>
                    <a:pt x="87110" y="448539"/>
                  </a:cubicBezTo>
                  <a:cubicBezTo>
                    <a:pt x="87110" y="451850"/>
                    <a:pt x="73865" y="452869"/>
                    <a:pt x="72846" y="449813"/>
                  </a:cubicBezTo>
                  <a:cubicBezTo>
                    <a:pt x="72846" y="444464"/>
                    <a:pt x="62913" y="435040"/>
                    <a:pt x="52979" y="439115"/>
                  </a:cubicBezTo>
                  <a:lnTo>
                    <a:pt x="51960" y="435804"/>
                  </a:lnTo>
                  <a:cubicBezTo>
                    <a:pt x="51960" y="435804"/>
                    <a:pt x="62913" y="427144"/>
                    <a:pt x="71827" y="433766"/>
                  </a:cubicBezTo>
                  <a:cubicBezTo>
                    <a:pt x="71827" y="433766"/>
                    <a:pt x="74120" y="416701"/>
                    <a:pt x="77176" y="416701"/>
                  </a:cubicBezTo>
                  <a:cubicBezTo>
                    <a:pt x="80488" y="415682"/>
                    <a:pt x="86091" y="432493"/>
                    <a:pt x="86091" y="432493"/>
                  </a:cubicBezTo>
                  <a:cubicBezTo>
                    <a:pt x="92459" y="426125"/>
                    <a:pt x="105704" y="433511"/>
                    <a:pt x="105704" y="433511"/>
                  </a:cubicBezTo>
                  <a:close/>
                  <a:moveTo>
                    <a:pt x="24197" y="556535"/>
                  </a:moveTo>
                  <a:cubicBezTo>
                    <a:pt x="36168" y="555516"/>
                    <a:pt x="48394" y="559591"/>
                    <a:pt x="57054" y="568251"/>
                  </a:cubicBezTo>
                  <a:cubicBezTo>
                    <a:pt x="63677" y="573091"/>
                    <a:pt x="67497" y="579968"/>
                    <a:pt x="68516" y="586845"/>
                  </a:cubicBezTo>
                  <a:cubicBezTo>
                    <a:pt x="69535" y="583279"/>
                    <a:pt x="71063" y="579968"/>
                    <a:pt x="72592" y="576657"/>
                  </a:cubicBezTo>
                  <a:cubicBezTo>
                    <a:pt x="81506" y="557808"/>
                    <a:pt x="83289" y="550422"/>
                    <a:pt x="82270" y="543290"/>
                  </a:cubicBezTo>
                  <a:cubicBezTo>
                    <a:pt x="70045" y="547620"/>
                    <a:pt x="46102" y="553478"/>
                    <a:pt x="43046" y="533102"/>
                  </a:cubicBezTo>
                  <a:cubicBezTo>
                    <a:pt x="43046" y="533102"/>
                    <a:pt x="71827" y="537687"/>
                    <a:pt x="83799" y="528008"/>
                  </a:cubicBezTo>
                  <a:cubicBezTo>
                    <a:pt x="58837" y="528772"/>
                    <a:pt x="37442" y="514253"/>
                    <a:pt x="35404" y="494896"/>
                  </a:cubicBezTo>
                  <a:cubicBezTo>
                    <a:pt x="34386" y="474774"/>
                    <a:pt x="53998" y="456690"/>
                    <a:pt x="80488" y="454652"/>
                  </a:cubicBezTo>
                  <a:cubicBezTo>
                    <a:pt x="106977" y="453633"/>
                    <a:pt x="129901" y="468406"/>
                    <a:pt x="132193" y="488783"/>
                  </a:cubicBezTo>
                  <a:cubicBezTo>
                    <a:pt x="133212" y="508141"/>
                    <a:pt x="114873" y="525715"/>
                    <a:pt x="89912" y="527753"/>
                  </a:cubicBezTo>
                  <a:cubicBezTo>
                    <a:pt x="105449" y="534375"/>
                    <a:pt x="122005" y="527753"/>
                    <a:pt x="131174" y="525970"/>
                  </a:cubicBezTo>
                  <a:cubicBezTo>
                    <a:pt x="131174" y="525970"/>
                    <a:pt x="133976" y="550422"/>
                    <a:pt x="96534" y="542526"/>
                  </a:cubicBezTo>
                  <a:cubicBezTo>
                    <a:pt x="99845" y="575638"/>
                    <a:pt x="62913" y="594232"/>
                    <a:pt x="88129" y="646956"/>
                  </a:cubicBezTo>
                  <a:lnTo>
                    <a:pt x="70554" y="660710"/>
                  </a:lnTo>
                  <a:cubicBezTo>
                    <a:pt x="63677" y="647720"/>
                    <a:pt x="60875" y="621230"/>
                    <a:pt x="65969" y="597288"/>
                  </a:cubicBezTo>
                  <a:cubicBezTo>
                    <a:pt x="54507" y="597543"/>
                    <a:pt x="42536" y="593467"/>
                    <a:pt x="34131" y="585571"/>
                  </a:cubicBezTo>
                  <a:cubicBezTo>
                    <a:pt x="25471" y="576657"/>
                    <a:pt x="22160" y="565959"/>
                    <a:pt x="24197" y="556535"/>
                  </a:cubicBezTo>
                  <a:close/>
                  <a:moveTo>
                    <a:pt x="50177" y="760300"/>
                  </a:moveTo>
                  <a:lnTo>
                    <a:pt x="48140" y="758263"/>
                  </a:lnTo>
                  <a:cubicBezTo>
                    <a:pt x="48140" y="758263"/>
                    <a:pt x="53743" y="744509"/>
                    <a:pt x="64696" y="746546"/>
                  </a:cubicBezTo>
                  <a:cubicBezTo>
                    <a:pt x="64696" y="746546"/>
                    <a:pt x="57054" y="730754"/>
                    <a:pt x="60366" y="728462"/>
                  </a:cubicBezTo>
                  <a:cubicBezTo>
                    <a:pt x="63677" y="726424"/>
                    <a:pt x="75903" y="739160"/>
                    <a:pt x="75903" y="739160"/>
                  </a:cubicBezTo>
                  <a:cubicBezTo>
                    <a:pt x="79214" y="729736"/>
                    <a:pt x="93478" y="729736"/>
                    <a:pt x="93478" y="729736"/>
                  </a:cubicBezTo>
                  <a:lnTo>
                    <a:pt x="94496" y="732792"/>
                  </a:lnTo>
                  <a:cubicBezTo>
                    <a:pt x="83544" y="734830"/>
                    <a:pt x="81252" y="747820"/>
                    <a:pt x="84563" y="753169"/>
                  </a:cubicBezTo>
                  <a:cubicBezTo>
                    <a:pt x="86855" y="755206"/>
                    <a:pt x="74629" y="762848"/>
                    <a:pt x="73610" y="760555"/>
                  </a:cubicBezTo>
                  <a:cubicBezTo>
                    <a:pt x="70045" y="754952"/>
                    <a:pt x="56800" y="750622"/>
                    <a:pt x="50177" y="760300"/>
                  </a:cubicBezTo>
                  <a:close/>
                  <a:moveTo>
                    <a:pt x="196634" y="918473"/>
                  </a:moveTo>
                  <a:cubicBezTo>
                    <a:pt x="193832" y="905229"/>
                    <a:pt x="189248" y="895295"/>
                    <a:pt x="183899" y="887654"/>
                  </a:cubicBezTo>
                  <a:cubicBezTo>
                    <a:pt x="175493" y="894276"/>
                    <a:pt x="165050" y="898352"/>
                    <a:pt x="154862" y="899370"/>
                  </a:cubicBezTo>
                  <a:cubicBezTo>
                    <a:pt x="141617" y="900389"/>
                    <a:pt x="129646" y="895040"/>
                    <a:pt x="123024" y="887654"/>
                  </a:cubicBezTo>
                  <a:cubicBezTo>
                    <a:pt x="130665" y="879249"/>
                    <a:pt x="142891" y="872881"/>
                    <a:pt x="156136" y="872881"/>
                  </a:cubicBezTo>
                  <a:cubicBezTo>
                    <a:pt x="161484" y="872372"/>
                    <a:pt x="166324" y="872881"/>
                    <a:pt x="170654" y="873900"/>
                  </a:cubicBezTo>
                  <a:cubicBezTo>
                    <a:pt x="154862" y="861674"/>
                    <a:pt x="136014" y="857089"/>
                    <a:pt x="124807" y="840533"/>
                  </a:cubicBezTo>
                  <a:cubicBezTo>
                    <a:pt x="99336" y="868042"/>
                    <a:pt x="86855" y="846391"/>
                    <a:pt x="86855" y="846391"/>
                  </a:cubicBezTo>
                  <a:cubicBezTo>
                    <a:pt x="95006" y="843335"/>
                    <a:pt x="112835" y="838496"/>
                    <a:pt x="121495" y="823977"/>
                  </a:cubicBezTo>
                  <a:cubicBezTo>
                    <a:pt x="99845" y="837477"/>
                    <a:pt x="74375" y="834166"/>
                    <a:pt x="62658" y="817610"/>
                  </a:cubicBezTo>
                  <a:cubicBezTo>
                    <a:pt x="51706" y="800799"/>
                    <a:pt x="60366" y="775073"/>
                    <a:pt x="82525" y="761319"/>
                  </a:cubicBezTo>
                  <a:cubicBezTo>
                    <a:pt x="104430" y="747565"/>
                    <a:pt x="131938" y="749603"/>
                    <a:pt x="143146" y="766668"/>
                  </a:cubicBezTo>
                  <a:cubicBezTo>
                    <a:pt x="154862" y="782969"/>
                    <a:pt x="147221" y="807167"/>
                    <a:pt x="125825" y="821175"/>
                  </a:cubicBezTo>
                  <a:cubicBezTo>
                    <a:pt x="141108" y="822704"/>
                    <a:pt x="161739" y="802837"/>
                    <a:pt x="161739" y="802837"/>
                  </a:cubicBezTo>
                  <a:cubicBezTo>
                    <a:pt x="171673" y="820411"/>
                    <a:pt x="148494" y="829581"/>
                    <a:pt x="136523" y="833147"/>
                  </a:cubicBezTo>
                  <a:cubicBezTo>
                    <a:pt x="140089" y="839769"/>
                    <a:pt x="146202" y="844609"/>
                    <a:pt x="165050" y="853778"/>
                  </a:cubicBezTo>
                  <a:cubicBezTo>
                    <a:pt x="193578" y="867532"/>
                    <a:pt x="215737" y="900389"/>
                    <a:pt x="220067" y="919492"/>
                  </a:cubicBezTo>
                  <a:lnTo>
                    <a:pt x="196634" y="918473"/>
                  </a:lnTo>
                  <a:close/>
                  <a:moveTo>
                    <a:pt x="335704" y="903701"/>
                  </a:moveTo>
                  <a:cubicBezTo>
                    <a:pt x="329082" y="902427"/>
                    <a:pt x="317111" y="909049"/>
                    <a:pt x="319403" y="919492"/>
                  </a:cubicBezTo>
                  <a:lnTo>
                    <a:pt x="316092" y="919492"/>
                  </a:lnTo>
                  <a:cubicBezTo>
                    <a:pt x="316092" y="919492"/>
                    <a:pt x="310488" y="906757"/>
                    <a:pt x="319403" y="900389"/>
                  </a:cubicBezTo>
                  <a:cubicBezTo>
                    <a:pt x="319403" y="900389"/>
                    <a:pt x="301828" y="893003"/>
                    <a:pt x="302847" y="889692"/>
                  </a:cubicBezTo>
                  <a:cubicBezTo>
                    <a:pt x="304121" y="887654"/>
                    <a:pt x="321695" y="887654"/>
                    <a:pt x="321695" y="887654"/>
                  </a:cubicBezTo>
                  <a:cubicBezTo>
                    <a:pt x="316092" y="878230"/>
                    <a:pt x="327044" y="868551"/>
                    <a:pt x="327044" y="868551"/>
                  </a:cubicBezTo>
                  <a:lnTo>
                    <a:pt x="330355" y="870589"/>
                  </a:lnTo>
                  <a:cubicBezTo>
                    <a:pt x="323733" y="878994"/>
                    <a:pt x="332648" y="889692"/>
                    <a:pt x="337997" y="890710"/>
                  </a:cubicBezTo>
                  <a:cubicBezTo>
                    <a:pt x="341308" y="891984"/>
                    <a:pt x="337997" y="904719"/>
                    <a:pt x="335704" y="903701"/>
                  </a:cubicBezTo>
                  <a:close/>
                  <a:moveTo>
                    <a:pt x="539215" y="932228"/>
                  </a:moveTo>
                  <a:cubicBezTo>
                    <a:pt x="527244" y="924841"/>
                    <a:pt x="517056" y="921021"/>
                    <a:pt x="507377" y="919238"/>
                  </a:cubicBezTo>
                  <a:cubicBezTo>
                    <a:pt x="506868" y="929426"/>
                    <a:pt x="502538" y="939869"/>
                    <a:pt x="495151" y="947001"/>
                  </a:cubicBezTo>
                  <a:cubicBezTo>
                    <a:pt x="486491" y="956425"/>
                    <a:pt x="475284" y="960755"/>
                    <a:pt x="464331" y="960755"/>
                  </a:cubicBezTo>
                  <a:cubicBezTo>
                    <a:pt x="464331" y="949038"/>
                    <a:pt x="468661" y="936303"/>
                    <a:pt x="476557" y="926624"/>
                  </a:cubicBezTo>
                  <a:cubicBezTo>
                    <a:pt x="479869" y="923313"/>
                    <a:pt x="483944" y="920511"/>
                    <a:pt x="488019" y="918473"/>
                  </a:cubicBezTo>
                  <a:cubicBezTo>
                    <a:pt x="467897" y="920766"/>
                    <a:pt x="451087" y="929935"/>
                    <a:pt x="431220" y="926369"/>
                  </a:cubicBezTo>
                  <a:cubicBezTo>
                    <a:pt x="433512" y="962793"/>
                    <a:pt x="408296" y="955406"/>
                    <a:pt x="408296" y="955406"/>
                  </a:cubicBezTo>
                  <a:cubicBezTo>
                    <a:pt x="411352" y="947765"/>
                    <a:pt x="420522" y="932992"/>
                    <a:pt x="416447" y="917709"/>
                  </a:cubicBezTo>
                  <a:cubicBezTo>
                    <a:pt x="411098" y="940633"/>
                    <a:pt x="390976" y="956425"/>
                    <a:pt x="370854" y="952350"/>
                  </a:cubicBezTo>
                  <a:cubicBezTo>
                    <a:pt x="349968" y="947001"/>
                    <a:pt x="337742" y="923822"/>
                    <a:pt x="342327" y="899370"/>
                  </a:cubicBezTo>
                  <a:cubicBezTo>
                    <a:pt x="347930" y="873900"/>
                    <a:pt x="368816" y="856834"/>
                    <a:pt x="389702" y="861164"/>
                  </a:cubicBezTo>
                  <a:cubicBezTo>
                    <a:pt x="409569" y="866259"/>
                    <a:pt x="421286" y="887399"/>
                    <a:pt x="417975" y="911087"/>
                  </a:cubicBezTo>
                  <a:cubicBezTo>
                    <a:pt x="429182" y="901408"/>
                    <a:pt x="428418" y="874919"/>
                    <a:pt x="428418" y="874919"/>
                  </a:cubicBezTo>
                  <a:cubicBezTo>
                    <a:pt x="449049" y="880522"/>
                    <a:pt x="439880" y="902172"/>
                    <a:pt x="434021" y="912615"/>
                  </a:cubicBezTo>
                  <a:cubicBezTo>
                    <a:pt x="441408" y="914398"/>
                    <a:pt x="449558" y="914144"/>
                    <a:pt x="468916" y="908795"/>
                  </a:cubicBezTo>
                  <a:cubicBezTo>
                    <a:pt x="499736" y="899370"/>
                    <a:pt x="540234" y="906757"/>
                    <a:pt x="557045" y="917200"/>
                  </a:cubicBezTo>
                  <a:lnTo>
                    <a:pt x="539215" y="932228"/>
                  </a:lnTo>
                  <a:close/>
                  <a:moveTo>
                    <a:pt x="431729" y="849703"/>
                  </a:moveTo>
                  <a:cubicBezTo>
                    <a:pt x="376457" y="815063"/>
                    <a:pt x="323988" y="808185"/>
                    <a:pt x="260311" y="808185"/>
                  </a:cubicBezTo>
                  <a:cubicBezTo>
                    <a:pt x="195106" y="808185"/>
                    <a:pt x="147730" y="757499"/>
                    <a:pt x="147730" y="695605"/>
                  </a:cubicBezTo>
                  <a:lnTo>
                    <a:pt x="146966" y="174474"/>
                  </a:lnTo>
                  <a:cubicBezTo>
                    <a:pt x="216247" y="211662"/>
                    <a:pt x="368561" y="186700"/>
                    <a:pt x="435040" y="152060"/>
                  </a:cubicBezTo>
                  <a:cubicBezTo>
                    <a:pt x="502283" y="187210"/>
                    <a:pt x="653070" y="211152"/>
                    <a:pt x="723114" y="174474"/>
                  </a:cubicBezTo>
                  <a:lnTo>
                    <a:pt x="722605" y="695605"/>
                  </a:lnTo>
                  <a:cubicBezTo>
                    <a:pt x="722605" y="757499"/>
                    <a:pt x="667079" y="808185"/>
                    <a:pt x="601873" y="808185"/>
                  </a:cubicBezTo>
                  <a:cubicBezTo>
                    <a:pt x="538706" y="808185"/>
                    <a:pt x="486491" y="815317"/>
                    <a:pt x="431729" y="849703"/>
                  </a:cubicBezTo>
                  <a:close/>
                  <a:moveTo>
                    <a:pt x="807932" y="817610"/>
                  </a:moveTo>
                  <a:cubicBezTo>
                    <a:pt x="796470" y="833656"/>
                    <a:pt x="772018" y="837477"/>
                    <a:pt x="749604" y="824996"/>
                  </a:cubicBezTo>
                  <a:cubicBezTo>
                    <a:pt x="758518" y="838750"/>
                    <a:pt x="775584" y="843590"/>
                    <a:pt x="783734" y="846391"/>
                  </a:cubicBezTo>
                  <a:cubicBezTo>
                    <a:pt x="783734" y="846391"/>
                    <a:pt x="771254" y="867787"/>
                    <a:pt x="746038" y="840533"/>
                  </a:cubicBezTo>
                  <a:cubicBezTo>
                    <a:pt x="734576" y="857089"/>
                    <a:pt x="715982" y="861929"/>
                    <a:pt x="699936" y="874155"/>
                  </a:cubicBezTo>
                  <a:cubicBezTo>
                    <a:pt x="704521" y="872881"/>
                    <a:pt x="709360" y="872626"/>
                    <a:pt x="714454" y="873136"/>
                  </a:cubicBezTo>
                  <a:cubicBezTo>
                    <a:pt x="727699" y="873136"/>
                    <a:pt x="738651" y="879503"/>
                    <a:pt x="747566" y="887909"/>
                  </a:cubicBezTo>
                  <a:cubicBezTo>
                    <a:pt x="739925" y="895295"/>
                    <a:pt x="728718" y="900644"/>
                    <a:pt x="715728" y="899625"/>
                  </a:cubicBezTo>
                  <a:cubicBezTo>
                    <a:pt x="704266" y="898606"/>
                    <a:pt x="694587" y="894531"/>
                    <a:pt x="686436" y="888163"/>
                  </a:cubicBezTo>
                  <a:cubicBezTo>
                    <a:pt x="681087" y="895805"/>
                    <a:pt x="676503" y="905483"/>
                    <a:pt x="673701" y="918728"/>
                  </a:cubicBezTo>
                  <a:lnTo>
                    <a:pt x="650523" y="919747"/>
                  </a:lnTo>
                  <a:cubicBezTo>
                    <a:pt x="654853" y="900644"/>
                    <a:pt x="677012" y="867787"/>
                    <a:pt x="705539" y="854033"/>
                  </a:cubicBezTo>
                  <a:cubicBezTo>
                    <a:pt x="724388" y="844609"/>
                    <a:pt x="730246" y="839769"/>
                    <a:pt x="734067" y="833401"/>
                  </a:cubicBezTo>
                  <a:cubicBezTo>
                    <a:pt x="722095" y="829835"/>
                    <a:pt x="698917" y="820666"/>
                    <a:pt x="708851" y="803091"/>
                  </a:cubicBezTo>
                  <a:cubicBezTo>
                    <a:pt x="708851" y="803091"/>
                    <a:pt x="728718" y="822194"/>
                    <a:pt x="743745" y="821685"/>
                  </a:cubicBezTo>
                  <a:cubicBezTo>
                    <a:pt x="723624" y="807676"/>
                    <a:pt x="715728" y="783479"/>
                    <a:pt x="727444" y="767178"/>
                  </a:cubicBezTo>
                  <a:cubicBezTo>
                    <a:pt x="738397" y="750367"/>
                    <a:pt x="765905" y="748075"/>
                    <a:pt x="788065" y="761829"/>
                  </a:cubicBezTo>
                  <a:cubicBezTo>
                    <a:pt x="810224" y="775073"/>
                    <a:pt x="818884" y="800799"/>
                    <a:pt x="807932" y="817610"/>
                  </a:cubicBezTo>
                  <a:close/>
                  <a:moveTo>
                    <a:pt x="818884" y="760300"/>
                  </a:moveTo>
                  <a:cubicBezTo>
                    <a:pt x="813280" y="750876"/>
                    <a:pt x="800036" y="755206"/>
                    <a:pt x="796725" y="760300"/>
                  </a:cubicBezTo>
                  <a:cubicBezTo>
                    <a:pt x="795451" y="762593"/>
                    <a:pt x="783480" y="755206"/>
                    <a:pt x="784499" y="752914"/>
                  </a:cubicBezTo>
                  <a:cubicBezTo>
                    <a:pt x="788065" y="747565"/>
                    <a:pt x="786791" y="734830"/>
                    <a:pt x="775839" y="732537"/>
                  </a:cubicBezTo>
                  <a:lnTo>
                    <a:pt x="776857" y="729481"/>
                  </a:lnTo>
                  <a:cubicBezTo>
                    <a:pt x="776857" y="729481"/>
                    <a:pt x="791121" y="729481"/>
                    <a:pt x="794432" y="738905"/>
                  </a:cubicBezTo>
                  <a:cubicBezTo>
                    <a:pt x="794432" y="738905"/>
                    <a:pt x="806403" y="726170"/>
                    <a:pt x="809715" y="728207"/>
                  </a:cubicBezTo>
                  <a:cubicBezTo>
                    <a:pt x="812007" y="730500"/>
                    <a:pt x="805385" y="746292"/>
                    <a:pt x="805385" y="746292"/>
                  </a:cubicBezTo>
                  <a:cubicBezTo>
                    <a:pt x="816337" y="744254"/>
                    <a:pt x="821941" y="758008"/>
                    <a:pt x="821941" y="758008"/>
                  </a:cubicBezTo>
                  <a:lnTo>
                    <a:pt x="818884" y="760300"/>
                  </a:lnTo>
                  <a:close/>
                  <a:moveTo>
                    <a:pt x="835695" y="585062"/>
                  </a:moveTo>
                  <a:cubicBezTo>
                    <a:pt x="827544" y="592958"/>
                    <a:pt x="815828" y="597033"/>
                    <a:pt x="804366" y="596779"/>
                  </a:cubicBezTo>
                  <a:cubicBezTo>
                    <a:pt x="809715" y="620721"/>
                    <a:pt x="806149" y="647211"/>
                    <a:pt x="799272" y="660201"/>
                  </a:cubicBezTo>
                  <a:lnTo>
                    <a:pt x="781697" y="646446"/>
                  </a:lnTo>
                  <a:cubicBezTo>
                    <a:pt x="807932" y="593722"/>
                    <a:pt x="771254" y="575128"/>
                    <a:pt x="773546" y="542017"/>
                  </a:cubicBezTo>
                  <a:cubicBezTo>
                    <a:pt x="736104" y="549913"/>
                    <a:pt x="739925" y="525461"/>
                    <a:pt x="739925" y="525461"/>
                  </a:cubicBezTo>
                  <a:cubicBezTo>
                    <a:pt x="748075" y="527244"/>
                    <a:pt x="764631" y="533866"/>
                    <a:pt x="779914" y="527244"/>
                  </a:cubicBezTo>
                  <a:cubicBezTo>
                    <a:pt x="754953" y="524951"/>
                    <a:pt x="736359" y="507631"/>
                    <a:pt x="737632" y="488273"/>
                  </a:cubicBezTo>
                  <a:cubicBezTo>
                    <a:pt x="739925" y="467897"/>
                    <a:pt x="762848" y="453124"/>
                    <a:pt x="789338" y="454143"/>
                  </a:cubicBezTo>
                  <a:cubicBezTo>
                    <a:pt x="815573" y="456180"/>
                    <a:pt x="835440" y="474264"/>
                    <a:pt x="834421" y="494386"/>
                  </a:cubicBezTo>
                  <a:cubicBezTo>
                    <a:pt x="832384" y="513744"/>
                    <a:pt x="810988" y="528262"/>
                    <a:pt x="786027" y="527498"/>
                  </a:cubicBezTo>
                  <a:cubicBezTo>
                    <a:pt x="797998" y="537177"/>
                    <a:pt x="826780" y="532592"/>
                    <a:pt x="826780" y="532592"/>
                  </a:cubicBezTo>
                  <a:cubicBezTo>
                    <a:pt x="823469" y="553224"/>
                    <a:pt x="799526" y="547111"/>
                    <a:pt x="787300" y="542781"/>
                  </a:cubicBezTo>
                  <a:cubicBezTo>
                    <a:pt x="786282" y="549913"/>
                    <a:pt x="788065" y="557299"/>
                    <a:pt x="796979" y="576147"/>
                  </a:cubicBezTo>
                  <a:cubicBezTo>
                    <a:pt x="798508" y="579459"/>
                    <a:pt x="800036" y="582770"/>
                    <a:pt x="801309" y="586336"/>
                  </a:cubicBezTo>
                  <a:cubicBezTo>
                    <a:pt x="802583" y="579459"/>
                    <a:pt x="806403" y="572581"/>
                    <a:pt x="812516" y="567742"/>
                  </a:cubicBezTo>
                  <a:cubicBezTo>
                    <a:pt x="821176" y="559082"/>
                    <a:pt x="833148" y="554752"/>
                    <a:pt x="846393" y="556025"/>
                  </a:cubicBezTo>
                  <a:cubicBezTo>
                    <a:pt x="847666" y="565959"/>
                    <a:pt x="844610" y="576657"/>
                    <a:pt x="835695" y="585062"/>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24" name="Forma libre: forma 123">
              <a:extLst>
                <a:ext uri="{FF2B5EF4-FFF2-40B4-BE49-F238E27FC236}">
                  <a16:creationId xmlns:a16="http://schemas.microsoft.com/office/drawing/2014/main" id="{9305B21A-D388-4DFC-9452-477D5F9EE6A2}"/>
                </a:ext>
              </a:extLst>
            </p:cNvPr>
            <p:cNvSpPr/>
            <p:nvPr/>
          </p:nvSpPr>
          <p:spPr>
            <a:xfrm>
              <a:off x="7072119" y="8212780"/>
              <a:ext cx="25471" cy="50941"/>
            </a:xfrm>
            <a:custGeom>
              <a:avLst/>
              <a:gdLst>
                <a:gd name="connsiteX0" fmla="*/ 41844 w 25470"/>
                <a:gd name="connsiteY0" fmla="*/ 39272 h 50941"/>
                <a:gd name="connsiteX1" fmla="*/ 24269 w 25470"/>
                <a:gd name="connsiteY1" fmla="*/ 47 h 50941"/>
                <a:gd name="connsiteX2" fmla="*/ 72 w 25470"/>
                <a:gd name="connsiteY2" fmla="*/ 36215 h 50941"/>
                <a:gd name="connsiteX3" fmla="*/ 18666 w 25470"/>
                <a:gd name="connsiteY3" fmla="*/ 69072 h 50941"/>
                <a:gd name="connsiteX4" fmla="*/ 41844 w 25470"/>
                <a:gd name="connsiteY4" fmla="*/ 39272 h 50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0" h="50941">
                  <a:moveTo>
                    <a:pt x="41844" y="39272"/>
                  </a:moveTo>
                  <a:cubicBezTo>
                    <a:pt x="43118" y="18131"/>
                    <a:pt x="34203" y="1065"/>
                    <a:pt x="24269" y="47"/>
                  </a:cubicBezTo>
                  <a:cubicBezTo>
                    <a:pt x="13062" y="-972"/>
                    <a:pt x="1091" y="14820"/>
                    <a:pt x="72" y="36215"/>
                  </a:cubicBezTo>
                  <a:cubicBezTo>
                    <a:pt x="-947" y="56337"/>
                    <a:pt x="8987" y="68053"/>
                    <a:pt x="18666" y="69072"/>
                  </a:cubicBezTo>
                  <a:cubicBezTo>
                    <a:pt x="29618" y="69836"/>
                    <a:pt x="40825" y="59139"/>
                    <a:pt x="41844" y="39272"/>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sp>
          <p:nvSpPr>
            <p:cNvPr id="125" name="Forma libre: forma 124">
              <a:extLst>
                <a:ext uri="{FF2B5EF4-FFF2-40B4-BE49-F238E27FC236}">
                  <a16:creationId xmlns:a16="http://schemas.microsoft.com/office/drawing/2014/main" id="{3228D228-AAEC-47E2-84AB-D8DF577EEC63}"/>
                </a:ext>
              </a:extLst>
            </p:cNvPr>
            <p:cNvSpPr/>
            <p:nvPr/>
          </p:nvSpPr>
          <p:spPr>
            <a:xfrm>
              <a:off x="6802711" y="7852161"/>
              <a:ext cx="50941" cy="25471"/>
            </a:xfrm>
            <a:custGeom>
              <a:avLst/>
              <a:gdLst>
                <a:gd name="connsiteX0" fmla="*/ 71573 w 50941"/>
                <a:gd name="connsiteY0" fmla="*/ 21141 h 25470"/>
                <a:gd name="connsiteX1" fmla="*/ 39480 w 50941"/>
                <a:gd name="connsiteY1" fmla="*/ 0 h 25470"/>
                <a:gd name="connsiteX2" fmla="*/ 0 w 50941"/>
                <a:gd name="connsiteY2" fmla="*/ 20122 h 25470"/>
                <a:gd name="connsiteX3" fmla="*/ 38206 w 50941"/>
                <a:gd name="connsiteY3" fmla="*/ 40244 h 25470"/>
                <a:gd name="connsiteX4" fmla="*/ 71573 w 50941"/>
                <a:gd name="connsiteY4" fmla="*/ 21141 h 25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41" h="25470">
                  <a:moveTo>
                    <a:pt x="71573" y="21141"/>
                  </a:moveTo>
                  <a:cubicBezTo>
                    <a:pt x="71573" y="11462"/>
                    <a:pt x="60620" y="1019"/>
                    <a:pt x="39480" y="0"/>
                  </a:cubicBezTo>
                  <a:cubicBezTo>
                    <a:pt x="17575" y="0"/>
                    <a:pt x="0" y="10698"/>
                    <a:pt x="0" y="20122"/>
                  </a:cubicBezTo>
                  <a:cubicBezTo>
                    <a:pt x="1019" y="30820"/>
                    <a:pt x="17575" y="39225"/>
                    <a:pt x="38206" y="40244"/>
                  </a:cubicBezTo>
                  <a:cubicBezTo>
                    <a:pt x="60366" y="41263"/>
                    <a:pt x="72592" y="31584"/>
                    <a:pt x="71573" y="21141"/>
                  </a:cubicBezTo>
                  <a:close/>
                </a:path>
              </a:pathLst>
            </a:custGeom>
            <a:solidFill>
              <a:srgbClr val="FFFFFF"/>
            </a:solidFill>
            <a:ln w="25463" cap="flat">
              <a:noFill/>
              <a:prstDash val="solid"/>
              <a:miter/>
            </a:ln>
          </p:spPr>
          <p:txBody>
            <a:bodyPr rtlCol="0" anchor="ctr"/>
            <a:lstStyle/>
            <a:p>
              <a:pPr defTabSz="1085625"/>
              <a:endParaRPr lang="es-CO" sz="2120">
                <a:solidFill>
                  <a:prstClr val="black"/>
                </a:solidFill>
                <a:latin typeface="Tahoma"/>
              </a:endParaRPr>
            </a:p>
          </p:txBody>
        </p:sp>
      </p:grpSp>
      <p:sp>
        <p:nvSpPr>
          <p:cNvPr id="134" name="CuadroTexto 133">
            <a:extLst>
              <a:ext uri="{FF2B5EF4-FFF2-40B4-BE49-F238E27FC236}">
                <a16:creationId xmlns:a16="http://schemas.microsoft.com/office/drawing/2014/main" id="{E3DE2927-7A96-436E-A120-894CE1F8D4A4}"/>
              </a:ext>
            </a:extLst>
          </p:cNvPr>
          <p:cNvSpPr txBox="1"/>
          <p:nvPr/>
        </p:nvSpPr>
        <p:spPr>
          <a:xfrm>
            <a:off x="5019346" y="4371006"/>
            <a:ext cx="2154436" cy="353302"/>
          </a:xfrm>
          <a:prstGeom prst="rect">
            <a:avLst/>
          </a:prstGeom>
          <a:noFill/>
        </p:spPr>
        <p:txBody>
          <a:bodyPr wrap="none" rtlCol="0">
            <a:spAutoFit/>
          </a:bodyPr>
          <a:lstStyle/>
          <a:p>
            <a:pPr algn="ctr" defTabSz="1085625"/>
            <a:r>
              <a:rPr lang="es-CO" sz="1696">
                <a:solidFill>
                  <a:prstClr val="white"/>
                </a:solidFill>
                <a:latin typeface="Tahoma" panose="020B0604030504040204" pitchFamily="34" charset="0"/>
                <a:ea typeface="Tahoma" panose="020B0604030504040204" pitchFamily="34" charset="0"/>
                <a:cs typeface="Tahoma" panose="020B0604030504040204" pitchFamily="34" charset="0"/>
              </a:rPr>
              <a:t>TRANSMILENIO S.A.</a:t>
            </a:r>
          </a:p>
        </p:txBody>
      </p:sp>
      <p:sp>
        <p:nvSpPr>
          <p:cNvPr id="135" name="CuadroTexto 134">
            <a:extLst>
              <a:ext uri="{FF2B5EF4-FFF2-40B4-BE49-F238E27FC236}">
                <a16:creationId xmlns:a16="http://schemas.microsoft.com/office/drawing/2014/main" id="{0569164B-FB59-4E31-B5A0-83C65174AB15}"/>
              </a:ext>
            </a:extLst>
          </p:cNvPr>
          <p:cNvSpPr txBox="1"/>
          <p:nvPr/>
        </p:nvSpPr>
        <p:spPr>
          <a:xfrm>
            <a:off x="5766987" y="4711703"/>
            <a:ext cx="659156" cy="353302"/>
          </a:xfrm>
          <a:prstGeom prst="rect">
            <a:avLst/>
          </a:prstGeom>
          <a:noFill/>
        </p:spPr>
        <p:txBody>
          <a:bodyPr wrap="none" rtlCol="0">
            <a:spAutoFit/>
          </a:bodyPr>
          <a:lstStyle/>
          <a:p>
            <a:pPr algn="ctr" defTabSz="1085625"/>
            <a:r>
              <a:rPr lang="es-CO" sz="1696">
                <a:solidFill>
                  <a:prstClr val="white"/>
                </a:solidFill>
                <a:latin typeface="Tahoma" panose="020B0604030504040204" pitchFamily="34" charset="0"/>
                <a:ea typeface="Tahoma" panose="020B0604030504040204" pitchFamily="34" charset="0"/>
                <a:cs typeface="Tahoma" panose="020B0604030504040204" pitchFamily="34" charset="0"/>
              </a:rPr>
              <a:t>2020</a:t>
            </a:r>
          </a:p>
        </p:txBody>
      </p:sp>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9467" y="772126"/>
            <a:ext cx="1523687" cy="1303773"/>
          </a:xfrm>
          <a:prstGeom prst="rect">
            <a:avLst/>
          </a:prstGeom>
        </p:spPr>
      </p:pic>
    </p:spTree>
    <p:extLst>
      <p:ext uri="{BB962C8B-B14F-4D97-AF65-F5344CB8AC3E}">
        <p14:creationId xmlns:p14="http://schemas.microsoft.com/office/powerpoint/2010/main" val="2277401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20CA8A3-8F8D-4922-8DD3-D0625A9822DA}"/>
              </a:ext>
            </a:extLst>
          </p:cNvPr>
          <p:cNvSpPr txBox="1"/>
          <p:nvPr/>
        </p:nvSpPr>
        <p:spPr>
          <a:xfrm>
            <a:off x="1301919" y="1880156"/>
            <a:ext cx="9988328" cy="2049920"/>
          </a:xfrm>
          <a:prstGeom prst="rect">
            <a:avLst/>
          </a:prstGeom>
          <a:noFill/>
        </p:spPr>
        <p:txBody>
          <a:bodyPr wrap="square" rtlCol="0">
            <a:spAutoFit/>
          </a:bodyPr>
          <a:lstStyle/>
          <a:p>
            <a:pPr algn="just" defTabSz="1085625"/>
            <a:r>
              <a:rPr lang="es-ES" sz="2544" dirty="0">
                <a:solidFill>
                  <a:prstClr val="black"/>
                </a:solidFill>
                <a:latin typeface="Tahoma"/>
              </a:rPr>
              <a:t>1. Resumen de las Políticas de </a:t>
            </a:r>
            <a:r>
              <a:rPr lang="es-ES" sz="2544" dirty="0">
                <a:solidFill>
                  <a:srgbClr val="000000"/>
                </a:solidFill>
                <a:latin typeface="Tahoma"/>
              </a:rPr>
              <a:t>P</a:t>
            </a:r>
            <a:r>
              <a:rPr lang="es-ES" sz="2544" dirty="0">
                <a:solidFill>
                  <a:prstClr val="black"/>
                </a:solidFill>
                <a:latin typeface="Tahoma"/>
              </a:rPr>
              <a:t>revención del Daño Antijurídico</a:t>
            </a:r>
          </a:p>
          <a:p>
            <a:pPr algn="just" defTabSz="1085625"/>
            <a:r>
              <a:rPr lang="es-ES" sz="2544" dirty="0">
                <a:solidFill>
                  <a:prstClr val="black"/>
                </a:solidFill>
                <a:latin typeface="Tahoma"/>
              </a:rPr>
              <a:t>2. Logros de la implementación de la Política de Prevención del Daño Antijurídico e impacto en la defensa.</a:t>
            </a:r>
          </a:p>
          <a:p>
            <a:pPr algn="just" defTabSz="1085625"/>
            <a:r>
              <a:rPr lang="es-ES" sz="2544" dirty="0">
                <a:solidFill>
                  <a:prstClr val="black"/>
                </a:solidFill>
                <a:latin typeface="Tahoma"/>
              </a:rPr>
              <a:t>3. Aprendizajes obtenidos durante el proceso.</a:t>
            </a:r>
          </a:p>
          <a:p>
            <a:pPr defTabSz="1085625"/>
            <a:endParaRPr lang="es-CO" sz="2544" dirty="0">
              <a:solidFill>
                <a:prstClr val="black"/>
              </a:solidFill>
              <a:latin typeface="Tahoma"/>
            </a:endParaRPr>
          </a:p>
        </p:txBody>
      </p:sp>
    </p:spTree>
    <p:extLst>
      <p:ext uri="{BB962C8B-B14F-4D97-AF65-F5344CB8AC3E}">
        <p14:creationId xmlns:p14="http://schemas.microsoft.com/office/powerpoint/2010/main" val="611737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59682"/>
          </a:xfrm>
          <a:solidFill>
            <a:srgbClr val="879225"/>
          </a:solidFill>
        </p:spPr>
        <p:style>
          <a:lnRef idx="1">
            <a:schemeClr val="accent3"/>
          </a:lnRef>
          <a:fillRef idx="2">
            <a:schemeClr val="accent3"/>
          </a:fillRef>
          <a:effectRef idx="1">
            <a:schemeClr val="accent3"/>
          </a:effectRef>
          <a:fontRef idx="minor">
            <a:schemeClr val="dk1"/>
          </a:fontRef>
        </p:style>
        <p:txBody>
          <a:bodyPr>
            <a:normAutofit/>
          </a:bodyPr>
          <a:lstStyle/>
          <a:p>
            <a:pPr algn="ctr"/>
            <a:r>
              <a:rPr lang="es-ES" sz="24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ANÁLISIS DE PROCESOS JUDICIALES EN QUE SEA PARTE ESA ENTIDAD- TUTELAS</a:t>
            </a:r>
            <a:endParaRPr lang="es-CO" b="1" dirty="0">
              <a:solidFill>
                <a:schemeClr val="bg1"/>
              </a:solidFill>
              <a:latin typeface="Arial Black" panose="020B0604020202020204" pitchFamily="34" charset="0"/>
              <a:cs typeface="Arial Black" panose="020B0604020202020204" pitchFamily="34" charset="0"/>
            </a:endParaRPr>
          </a:p>
        </p:txBody>
      </p:sp>
      <p:sp>
        <p:nvSpPr>
          <p:cNvPr id="12" name="Rectángulo 11">
            <a:extLst>
              <a:ext uri="{FF2B5EF4-FFF2-40B4-BE49-F238E27FC236}">
                <a16:creationId xmlns:a16="http://schemas.microsoft.com/office/drawing/2014/main" id="{51222BAE-1720-DA4C-88D4-A2D09A9E912A}"/>
              </a:ext>
            </a:extLst>
          </p:cNvPr>
          <p:cNvSpPr/>
          <p:nvPr/>
        </p:nvSpPr>
        <p:spPr>
          <a:xfrm>
            <a:off x="0" y="6001451"/>
            <a:ext cx="12192000" cy="888326"/>
          </a:xfrm>
          <a:prstGeom prst="rect">
            <a:avLst/>
          </a:prstGeom>
          <a:solidFill>
            <a:srgbClr val="4C53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4" name="Imagen 3">
            <a:extLst>
              <a:ext uri="{FF2B5EF4-FFF2-40B4-BE49-F238E27FC236}">
                <a16:creationId xmlns:a16="http://schemas.microsoft.com/office/drawing/2014/main" id="{BF439604-487F-F549-BE03-87685C200C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346" y="6104999"/>
            <a:ext cx="3186213" cy="693499"/>
          </a:xfrm>
          <a:prstGeom prst="rect">
            <a:avLst/>
          </a:prstGeom>
        </p:spPr>
      </p:pic>
      <p:sp>
        <p:nvSpPr>
          <p:cNvPr id="14" name="Rectángulo 13"/>
          <p:cNvSpPr/>
          <p:nvPr/>
        </p:nvSpPr>
        <p:spPr>
          <a:xfrm>
            <a:off x="458980" y="2273654"/>
            <a:ext cx="3652645" cy="1200329"/>
          </a:xfrm>
          <a:prstGeom prst="rect">
            <a:avLst/>
          </a:prstGeom>
        </p:spPr>
        <p:txBody>
          <a:bodyPr wrap="square">
            <a:spAutoFit/>
          </a:bodyPr>
          <a:lstStyle/>
          <a:p>
            <a:r>
              <a:rPr lang="es-ES_tradnl" dirty="0"/>
              <a:t> </a:t>
            </a:r>
          </a:p>
          <a:p>
            <a:endParaRPr lang="es-ES_tradnl" dirty="0"/>
          </a:p>
          <a:p>
            <a:r>
              <a:rPr lang="es-ES_tradnl" dirty="0"/>
              <a:t> </a:t>
            </a:r>
            <a:endParaRPr lang="es-CO" dirty="0"/>
          </a:p>
          <a:p>
            <a:pPr lvl="0"/>
            <a:r>
              <a:rPr lang="es-ES_tradnl" dirty="0"/>
              <a:t> </a:t>
            </a:r>
            <a:endParaRPr lang="es-CO" dirty="0"/>
          </a:p>
        </p:txBody>
      </p:sp>
      <p:graphicFrame>
        <p:nvGraphicFramePr>
          <p:cNvPr id="5" name="Tabla 4">
            <a:extLst>
              <a:ext uri="{FF2B5EF4-FFF2-40B4-BE49-F238E27FC236}">
                <a16:creationId xmlns:a16="http://schemas.microsoft.com/office/drawing/2014/main" id="{8E43E790-AE1D-4C63-9052-F4F43CF92210}"/>
              </a:ext>
            </a:extLst>
          </p:cNvPr>
          <p:cNvGraphicFramePr>
            <a:graphicFrameLocks noGrp="1"/>
          </p:cNvGraphicFramePr>
          <p:nvPr>
            <p:extLst/>
          </p:nvPr>
        </p:nvGraphicFramePr>
        <p:xfrm>
          <a:off x="6528391" y="2344716"/>
          <a:ext cx="4540250" cy="1144905"/>
        </p:xfrm>
        <a:graphic>
          <a:graphicData uri="http://schemas.openxmlformats.org/drawingml/2006/table">
            <a:tbl>
              <a:tblPr>
                <a:tableStyleId>{0505E3EF-67EA-436B-97B2-0124C06EBD24}</a:tableStyleId>
              </a:tblPr>
              <a:tblGrid>
                <a:gridCol w="1621454">
                  <a:extLst>
                    <a:ext uri="{9D8B030D-6E8A-4147-A177-3AD203B41FA5}">
                      <a16:colId xmlns:a16="http://schemas.microsoft.com/office/drawing/2014/main" val="3252215494"/>
                    </a:ext>
                  </a:extLst>
                </a:gridCol>
                <a:gridCol w="1065995">
                  <a:extLst>
                    <a:ext uri="{9D8B030D-6E8A-4147-A177-3AD203B41FA5}">
                      <a16:colId xmlns:a16="http://schemas.microsoft.com/office/drawing/2014/main" val="3846842379"/>
                    </a:ext>
                  </a:extLst>
                </a:gridCol>
                <a:gridCol w="939091">
                  <a:extLst>
                    <a:ext uri="{9D8B030D-6E8A-4147-A177-3AD203B41FA5}">
                      <a16:colId xmlns:a16="http://schemas.microsoft.com/office/drawing/2014/main" val="1074908266"/>
                    </a:ext>
                  </a:extLst>
                </a:gridCol>
                <a:gridCol w="913710">
                  <a:extLst>
                    <a:ext uri="{9D8B030D-6E8A-4147-A177-3AD203B41FA5}">
                      <a16:colId xmlns:a16="http://schemas.microsoft.com/office/drawing/2014/main" val="735296346"/>
                    </a:ext>
                  </a:extLst>
                </a:gridCol>
              </a:tblGrid>
              <a:tr h="180975">
                <a:tc gridSpan="4">
                  <a:txBody>
                    <a:bodyPr/>
                    <a:lstStyle/>
                    <a:p>
                      <a:pPr algn="ctr" fontAlgn="b"/>
                      <a:r>
                        <a:rPr lang="es-CO" sz="1200" b="1" i="0" u="none" strike="noStrike" dirty="0">
                          <a:solidFill>
                            <a:schemeClr val="bg1"/>
                          </a:solidFill>
                          <a:effectLst/>
                          <a:latin typeface="Century Gothic" panose="020B0502020202020204" pitchFamily="34" charset="0"/>
                        </a:rPr>
                        <a:t>COMPARATIVO A OCTUBRE 2019-2020</a:t>
                      </a:r>
                    </a:p>
                  </a:txBody>
                  <a:tcPr marL="9525" marR="9525" marT="9525" marB="0" anchor="ctr">
                    <a:solidFill>
                      <a:srgbClr val="4C531E"/>
                    </a:solidFill>
                  </a:tcPr>
                </a:tc>
                <a:tc hMerge="1">
                  <a:txBody>
                    <a:bodyPr/>
                    <a:lstStyle/>
                    <a:p>
                      <a:pPr algn="ctr" fontAlgn="b"/>
                      <a:endParaRPr lang="es-CO" sz="10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tc hMerge="1">
                  <a:txBody>
                    <a:bodyPr/>
                    <a:lstStyle/>
                    <a:p>
                      <a:pPr algn="ctr" fontAlgn="b"/>
                      <a:endParaRPr lang="es-CO" sz="10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tc hMerge="1">
                  <a:txBody>
                    <a:bodyPr/>
                    <a:lstStyle/>
                    <a:p>
                      <a:pPr algn="ctr" fontAlgn="b"/>
                      <a:endParaRPr lang="es-CO" sz="10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extLst>
                  <a:ext uri="{0D108BD9-81ED-4DB2-BD59-A6C34878D82A}">
                    <a16:rowId xmlns:a16="http://schemas.microsoft.com/office/drawing/2014/main" val="2170048408"/>
                  </a:ext>
                </a:extLst>
              </a:tr>
              <a:tr h="180975">
                <a:tc>
                  <a:txBody>
                    <a:bodyPr/>
                    <a:lstStyle/>
                    <a:p>
                      <a:pPr algn="ctr" fontAlgn="b"/>
                      <a:r>
                        <a:rPr lang="es-CO" sz="1200" b="1" u="none" strike="noStrike" dirty="0">
                          <a:solidFill>
                            <a:schemeClr val="bg1"/>
                          </a:solidFill>
                          <a:effectLst/>
                        </a:rPr>
                        <a:t> </a:t>
                      </a:r>
                      <a:endParaRPr lang="es-CO" sz="12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200" b="1" u="none" strike="noStrike" dirty="0">
                          <a:solidFill>
                            <a:schemeClr val="bg1"/>
                          </a:solidFill>
                          <a:effectLst/>
                        </a:rPr>
                        <a:t>TUTELAS</a:t>
                      </a:r>
                      <a:endParaRPr lang="es-CO" sz="12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200" b="1" u="none" strike="noStrike" dirty="0">
                          <a:solidFill>
                            <a:schemeClr val="bg1"/>
                          </a:solidFill>
                          <a:effectLst/>
                        </a:rPr>
                        <a:t>FALLOS</a:t>
                      </a:r>
                      <a:endParaRPr lang="es-CO" sz="12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200" b="1" u="none" strike="noStrike" dirty="0">
                          <a:solidFill>
                            <a:schemeClr val="bg1"/>
                          </a:solidFill>
                          <a:effectLst/>
                        </a:rPr>
                        <a:t>INCIDENTES</a:t>
                      </a:r>
                      <a:endParaRPr lang="es-CO" sz="12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extLst>
                  <a:ext uri="{0D108BD9-81ED-4DB2-BD59-A6C34878D82A}">
                    <a16:rowId xmlns:a16="http://schemas.microsoft.com/office/drawing/2014/main" val="908916478"/>
                  </a:ext>
                </a:extLst>
              </a:tr>
              <a:tr h="180975">
                <a:tc>
                  <a:txBody>
                    <a:bodyPr/>
                    <a:lstStyle/>
                    <a:p>
                      <a:pPr algn="ctr" fontAlgn="b"/>
                      <a:r>
                        <a:rPr lang="es-CO" sz="1600" b="1" u="none" strike="noStrike" dirty="0">
                          <a:solidFill>
                            <a:schemeClr val="bg1"/>
                          </a:solidFill>
                          <a:effectLst/>
                        </a:rPr>
                        <a:t>2019</a:t>
                      </a:r>
                      <a:endParaRPr lang="es-CO" sz="16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600" u="none" strike="noStrike" dirty="0" smtClean="0">
                          <a:effectLst/>
                        </a:rPr>
                        <a:t>13.237 </a:t>
                      </a:r>
                      <a:endParaRPr lang="es-CO"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s-CO" sz="1600" u="none" strike="noStrike" dirty="0">
                          <a:effectLst/>
                        </a:rPr>
                        <a:t> </a:t>
                      </a:r>
                      <a:r>
                        <a:rPr lang="es-CO" sz="1600" u="none" strike="noStrike" dirty="0" smtClean="0">
                          <a:effectLst/>
                        </a:rPr>
                        <a:t>4.141 </a:t>
                      </a:r>
                      <a:endParaRPr lang="es-CO"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s-CO" sz="1600" u="none" strike="noStrike" dirty="0" smtClean="0">
                          <a:effectLst/>
                        </a:rPr>
                        <a:t>781</a:t>
                      </a:r>
                      <a:endParaRPr lang="es-CO"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676015140"/>
                  </a:ext>
                </a:extLst>
              </a:tr>
              <a:tr h="180975">
                <a:tc>
                  <a:txBody>
                    <a:bodyPr/>
                    <a:lstStyle/>
                    <a:p>
                      <a:pPr algn="ctr" fontAlgn="b"/>
                      <a:r>
                        <a:rPr lang="es-CO" sz="1600" b="1" u="none" strike="noStrike" dirty="0">
                          <a:solidFill>
                            <a:schemeClr val="bg1"/>
                          </a:solidFill>
                          <a:effectLst/>
                        </a:rPr>
                        <a:t>2020</a:t>
                      </a:r>
                      <a:endParaRPr lang="es-CO" sz="16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600" u="none" strike="noStrike" dirty="0">
                          <a:effectLst/>
                        </a:rPr>
                        <a:t>   </a:t>
                      </a:r>
                      <a:r>
                        <a:rPr lang="es-CO" sz="1600" u="none" strike="noStrike" dirty="0" smtClean="0">
                          <a:effectLst/>
                        </a:rPr>
                        <a:t>5.943 </a:t>
                      </a:r>
                      <a:endParaRPr lang="es-CO"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s-CO" sz="1600" u="none" strike="noStrike" dirty="0">
                          <a:effectLst/>
                        </a:rPr>
                        <a:t>     </a:t>
                      </a:r>
                      <a:r>
                        <a:rPr lang="es-CO" sz="1600" u="none" strike="noStrike" dirty="0" smtClean="0">
                          <a:effectLst/>
                        </a:rPr>
                        <a:t>457 </a:t>
                      </a:r>
                      <a:endParaRPr lang="es-CO"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b"/>
                      <a:r>
                        <a:rPr lang="es-CO" sz="1600" u="none" strike="noStrike" dirty="0">
                          <a:effectLst/>
                        </a:rPr>
                        <a:t> </a:t>
                      </a:r>
                      <a:r>
                        <a:rPr lang="es-CO" sz="1600" u="none" strike="noStrike" dirty="0" smtClean="0">
                          <a:effectLst/>
                        </a:rPr>
                        <a:t>37 </a:t>
                      </a:r>
                      <a:endParaRPr lang="es-CO"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068587047"/>
                  </a:ext>
                </a:extLst>
              </a:tr>
              <a:tr h="180975">
                <a:tc>
                  <a:txBody>
                    <a:bodyPr/>
                    <a:lstStyle/>
                    <a:p>
                      <a:pPr algn="ctr" fontAlgn="b"/>
                      <a:r>
                        <a:rPr lang="es-CO" sz="1600" b="1" u="none" strike="noStrike" dirty="0">
                          <a:solidFill>
                            <a:schemeClr val="bg1"/>
                          </a:solidFill>
                          <a:effectLst/>
                        </a:rPr>
                        <a:t>% DISMINUCION</a:t>
                      </a:r>
                      <a:endParaRPr lang="es-CO" sz="16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rtl="0" fontAlgn="b"/>
                      <a:r>
                        <a:rPr lang="es-CO" sz="1600" b="0" i="0" u="none" strike="noStrike">
                          <a:solidFill>
                            <a:srgbClr val="000000"/>
                          </a:solidFill>
                          <a:effectLst/>
                          <a:latin typeface="Calibri" panose="020F0502020204030204" pitchFamily="34" charset="0"/>
                        </a:rPr>
                        <a:t>55%</a:t>
                      </a:r>
                    </a:p>
                  </a:txBody>
                  <a:tcPr marL="9525" marR="9525" marT="9525" marB="0" anchor="b"/>
                </a:tc>
                <a:tc>
                  <a:txBody>
                    <a:bodyPr/>
                    <a:lstStyle/>
                    <a:p>
                      <a:pPr algn="ctr" rtl="0" fontAlgn="b"/>
                      <a:r>
                        <a:rPr lang="es-CO" sz="1600" b="0" i="0" u="none" strike="noStrike">
                          <a:solidFill>
                            <a:srgbClr val="000000"/>
                          </a:solidFill>
                          <a:effectLst/>
                          <a:latin typeface="Calibri" panose="020F0502020204030204" pitchFamily="34" charset="0"/>
                        </a:rPr>
                        <a:t>89%</a:t>
                      </a:r>
                    </a:p>
                  </a:txBody>
                  <a:tcPr marL="9525" marR="9525" marT="9525" marB="0" anchor="b"/>
                </a:tc>
                <a:tc>
                  <a:txBody>
                    <a:bodyPr/>
                    <a:lstStyle/>
                    <a:p>
                      <a:pPr algn="ctr" rtl="0" fontAlgn="b"/>
                      <a:r>
                        <a:rPr lang="es-CO" sz="1600" b="0" i="0" u="none" strike="noStrike" dirty="0">
                          <a:solidFill>
                            <a:srgbClr val="000000"/>
                          </a:solidFill>
                          <a:effectLst/>
                          <a:latin typeface="Calibri" panose="020F0502020204030204" pitchFamily="34" charset="0"/>
                        </a:rPr>
                        <a:t>95%</a:t>
                      </a:r>
                    </a:p>
                  </a:txBody>
                  <a:tcPr marL="9525" marR="9525" marT="9525" marB="0" anchor="b"/>
                </a:tc>
                <a:extLst>
                  <a:ext uri="{0D108BD9-81ED-4DB2-BD59-A6C34878D82A}">
                    <a16:rowId xmlns:a16="http://schemas.microsoft.com/office/drawing/2014/main" val="3357141716"/>
                  </a:ext>
                </a:extLst>
              </a:tr>
            </a:tbl>
          </a:graphicData>
        </a:graphic>
      </p:graphicFrame>
      <p:graphicFrame>
        <p:nvGraphicFramePr>
          <p:cNvPr id="6" name="Tabla 5">
            <a:extLst>
              <a:ext uri="{FF2B5EF4-FFF2-40B4-BE49-F238E27FC236}">
                <a16:creationId xmlns:a16="http://schemas.microsoft.com/office/drawing/2014/main" id="{30758E9B-5539-4DA0-A30E-023861023E3D}"/>
              </a:ext>
            </a:extLst>
          </p:cNvPr>
          <p:cNvGraphicFramePr>
            <a:graphicFrameLocks noGrp="1"/>
          </p:cNvGraphicFramePr>
          <p:nvPr>
            <p:extLst/>
          </p:nvPr>
        </p:nvGraphicFramePr>
        <p:xfrm>
          <a:off x="1038299" y="1545956"/>
          <a:ext cx="4203701" cy="3610861"/>
        </p:xfrm>
        <a:graphic>
          <a:graphicData uri="http://schemas.openxmlformats.org/drawingml/2006/table">
            <a:tbl>
              <a:tblPr>
                <a:tableStyleId>{0505E3EF-67EA-436B-97B2-0124C06EBD24}</a:tableStyleId>
              </a:tblPr>
              <a:tblGrid>
                <a:gridCol w="1284905">
                  <a:extLst>
                    <a:ext uri="{9D8B030D-6E8A-4147-A177-3AD203B41FA5}">
                      <a16:colId xmlns:a16="http://schemas.microsoft.com/office/drawing/2014/main" val="1638960054"/>
                    </a:ext>
                  </a:extLst>
                </a:gridCol>
                <a:gridCol w="1065995">
                  <a:extLst>
                    <a:ext uri="{9D8B030D-6E8A-4147-A177-3AD203B41FA5}">
                      <a16:colId xmlns:a16="http://schemas.microsoft.com/office/drawing/2014/main" val="4005925970"/>
                    </a:ext>
                  </a:extLst>
                </a:gridCol>
                <a:gridCol w="939091">
                  <a:extLst>
                    <a:ext uri="{9D8B030D-6E8A-4147-A177-3AD203B41FA5}">
                      <a16:colId xmlns:a16="http://schemas.microsoft.com/office/drawing/2014/main" val="3274802303"/>
                    </a:ext>
                  </a:extLst>
                </a:gridCol>
                <a:gridCol w="913710">
                  <a:extLst>
                    <a:ext uri="{9D8B030D-6E8A-4147-A177-3AD203B41FA5}">
                      <a16:colId xmlns:a16="http://schemas.microsoft.com/office/drawing/2014/main" val="1018070003"/>
                    </a:ext>
                  </a:extLst>
                </a:gridCol>
              </a:tblGrid>
              <a:tr h="277111">
                <a:tc gridSpan="4">
                  <a:txBody>
                    <a:bodyPr/>
                    <a:lstStyle/>
                    <a:p>
                      <a:pPr algn="ctr" fontAlgn="b"/>
                      <a:r>
                        <a:rPr lang="es-CO" sz="1400" b="1" i="0" u="none" strike="noStrike" dirty="0">
                          <a:solidFill>
                            <a:schemeClr val="bg1"/>
                          </a:solidFill>
                          <a:effectLst/>
                          <a:latin typeface="Century Gothic" panose="020B0502020202020204" pitchFamily="34" charset="0"/>
                        </a:rPr>
                        <a:t>2019</a:t>
                      </a:r>
                    </a:p>
                  </a:txBody>
                  <a:tcPr marL="9525" marR="9525" marT="9525" marB="0" anchor="ctr">
                    <a:solidFill>
                      <a:srgbClr val="4C531E"/>
                    </a:solidFill>
                  </a:tcPr>
                </a:tc>
                <a:tc hMerge="1">
                  <a:txBody>
                    <a:bodyPr/>
                    <a:lstStyle/>
                    <a:p>
                      <a:pPr algn="ctr" fontAlgn="b"/>
                      <a:endParaRPr lang="es-CO" sz="10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hMerge="1">
                  <a:txBody>
                    <a:bodyPr/>
                    <a:lstStyle/>
                    <a:p>
                      <a:pPr algn="ctr" fontAlgn="b"/>
                      <a:endParaRPr lang="es-CO" sz="10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hMerge="1">
                  <a:txBody>
                    <a:bodyPr/>
                    <a:lstStyle/>
                    <a:p>
                      <a:pPr algn="ctr" fontAlgn="b"/>
                      <a:endParaRPr lang="es-CO" sz="10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extLst>
                  <a:ext uri="{0D108BD9-81ED-4DB2-BD59-A6C34878D82A}">
                    <a16:rowId xmlns:a16="http://schemas.microsoft.com/office/drawing/2014/main" val="2825458514"/>
                  </a:ext>
                </a:extLst>
              </a:tr>
              <a:tr h="277111">
                <a:tc>
                  <a:txBody>
                    <a:bodyPr/>
                    <a:lstStyle/>
                    <a:p>
                      <a:pPr algn="ctr" fontAlgn="b"/>
                      <a:r>
                        <a:rPr lang="es-CO" sz="1400" b="1" u="none" strike="noStrike" dirty="0">
                          <a:solidFill>
                            <a:schemeClr val="bg1"/>
                          </a:solidFill>
                          <a:effectLst/>
                        </a:rPr>
                        <a:t>MES</a:t>
                      </a:r>
                      <a:endParaRPr lang="es-CO" sz="14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400" b="1" u="none" strike="noStrike" dirty="0">
                          <a:solidFill>
                            <a:schemeClr val="bg1"/>
                          </a:solidFill>
                          <a:effectLst/>
                        </a:rPr>
                        <a:t>TUTELAS</a:t>
                      </a:r>
                      <a:endParaRPr lang="es-CO" sz="14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400" b="1" u="none" strike="noStrike" dirty="0">
                          <a:solidFill>
                            <a:schemeClr val="bg1"/>
                          </a:solidFill>
                          <a:effectLst/>
                        </a:rPr>
                        <a:t>FALLOS EN CONTRA</a:t>
                      </a:r>
                      <a:endParaRPr lang="es-CO" sz="14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tc>
                  <a:txBody>
                    <a:bodyPr/>
                    <a:lstStyle/>
                    <a:p>
                      <a:pPr algn="ctr" fontAlgn="b"/>
                      <a:r>
                        <a:rPr lang="es-CO" sz="1400" b="1" u="none" strike="noStrike" dirty="0">
                          <a:solidFill>
                            <a:schemeClr val="bg1"/>
                          </a:solidFill>
                          <a:effectLst/>
                        </a:rPr>
                        <a:t>INCIDENTES</a:t>
                      </a:r>
                      <a:endParaRPr lang="es-CO" sz="1400" b="1" i="0" u="none" strike="noStrike" dirty="0">
                        <a:solidFill>
                          <a:schemeClr val="bg1"/>
                        </a:solidFill>
                        <a:effectLst/>
                        <a:latin typeface="Century Gothic" panose="020B0502020202020204" pitchFamily="34" charset="0"/>
                      </a:endParaRPr>
                    </a:p>
                  </a:txBody>
                  <a:tcPr marL="9525" marR="9525" marT="9525" marB="0" anchor="ctr">
                    <a:solidFill>
                      <a:srgbClr val="4C531E"/>
                    </a:solidFill>
                  </a:tcPr>
                </a:tc>
                <a:extLst>
                  <a:ext uri="{0D108BD9-81ED-4DB2-BD59-A6C34878D82A}">
                    <a16:rowId xmlns:a16="http://schemas.microsoft.com/office/drawing/2014/main" val="646182203"/>
                  </a:ext>
                </a:extLst>
              </a:tr>
              <a:tr h="200025">
                <a:tc>
                  <a:txBody>
                    <a:bodyPr/>
                    <a:lstStyle/>
                    <a:p>
                      <a:pPr algn="ctr" fontAlgn="b"/>
                      <a:r>
                        <a:rPr lang="es-CO" sz="1400" u="none" strike="noStrike" dirty="0">
                          <a:effectLst/>
                        </a:rPr>
                        <a:t>ENERO</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dirty="0">
                          <a:effectLst/>
                        </a:rPr>
                        <a:t>970</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dirty="0">
                          <a:effectLst/>
                        </a:rPr>
                        <a:t>328</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dirty="0">
                          <a:effectLst/>
                        </a:rPr>
                        <a:t>115</a:t>
                      </a:r>
                      <a:endParaRPr lang="es-CO" sz="1400" b="0" i="0" u="none" strike="noStrike" dirty="0">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4076284513"/>
                  </a:ext>
                </a:extLst>
              </a:tr>
              <a:tr h="200025">
                <a:tc>
                  <a:txBody>
                    <a:bodyPr/>
                    <a:lstStyle/>
                    <a:p>
                      <a:pPr algn="ctr" fontAlgn="b"/>
                      <a:r>
                        <a:rPr lang="es-CO" sz="1400" u="none" strike="noStrike" dirty="0">
                          <a:effectLst/>
                        </a:rPr>
                        <a:t>FEBRERO</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1161</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435</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156</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3845686412"/>
                  </a:ext>
                </a:extLst>
              </a:tr>
              <a:tr h="200025">
                <a:tc>
                  <a:txBody>
                    <a:bodyPr/>
                    <a:lstStyle/>
                    <a:p>
                      <a:pPr algn="ctr" fontAlgn="b"/>
                      <a:r>
                        <a:rPr lang="es-CO" sz="1400" u="none" strike="noStrike" dirty="0">
                          <a:effectLst/>
                        </a:rPr>
                        <a:t>MARZO</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1239</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456</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72</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2546053604"/>
                  </a:ext>
                </a:extLst>
              </a:tr>
              <a:tr h="200025">
                <a:tc>
                  <a:txBody>
                    <a:bodyPr/>
                    <a:lstStyle/>
                    <a:p>
                      <a:pPr algn="ctr" fontAlgn="b"/>
                      <a:r>
                        <a:rPr lang="es-CO" sz="1400" u="none" strike="noStrike" dirty="0">
                          <a:effectLst/>
                        </a:rPr>
                        <a:t>ABRIL</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1349</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499</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74</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2793567387"/>
                  </a:ext>
                </a:extLst>
              </a:tr>
              <a:tr h="200025">
                <a:tc>
                  <a:txBody>
                    <a:bodyPr/>
                    <a:lstStyle/>
                    <a:p>
                      <a:pPr algn="ctr" fontAlgn="b"/>
                      <a:r>
                        <a:rPr lang="es-CO" sz="1400" u="none" strike="noStrike">
                          <a:effectLst/>
                        </a:rPr>
                        <a:t>MAYO</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1435</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516</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86</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773263458"/>
                  </a:ext>
                </a:extLst>
              </a:tr>
              <a:tr h="200025">
                <a:tc>
                  <a:txBody>
                    <a:bodyPr/>
                    <a:lstStyle/>
                    <a:p>
                      <a:pPr algn="ctr" fontAlgn="b"/>
                      <a:r>
                        <a:rPr lang="es-CO" sz="1400" u="none" strike="noStrike" dirty="0">
                          <a:effectLst/>
                        </a:rPr>
                        <a:t>JUNIO</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1137</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418</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49</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2564260217"/>
                  </a:ext>
                </a:extLst>
              </a:tr>
              <a:tr h="200025">
                <a:tc>
                  <a:txBody>
                    <a:bodyPr/>
                    <a:lstStyle/>
                    <a:p>
                      <a:pPr algn="ctr" fontAlgn="b"/>
                      <a:r>
                        <a:rPr lang="es-CO" sz="1400" u="none" strike="noStrike" dirty="0">
                          <a:effectLst/>
                        </a:rPr>
                        <a:t>JULIO</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1235</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419</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79</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543942576"/>
                  </a:ext>
                </a:extLst>
              </a:tr>
              <a:tr h="200025">
                <a:tc>
                  <a:txBody>
                    <a:bodyPr/>
                    <a:lstStyle/>
                    <a:p>
                      <a:pPr algn="ctr" fontAlgn="b"/>
                      <a:r>
                        <a:rPr lang="es-CO" sz="1400" u="none" strike="noStrike">
                          <a:effectLst/>
                        </a:rPr>
                        <a:t>AGOSTO</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943</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211</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32</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2171806593"/>
                  </a:ext>
                </a:extLst>
              </a:tr>
              <a:tr h="200025">
                <a:tc>
                  <a:txBody>
                    <a:bodyPr/>
                    <a:lstStyle/>
                    <a:p>
                      <a:pPr algn="ctr" fontAlgn="b"/>
                      <a:r>
                        <a:rPr lang="es-CO" sz="1400" u="none" strike="noStrike" dirty="0">
                          <a:effectLst/>
                        </a:rPr>
                        <a:t>SEPTIEMBRE</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1106</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277</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32</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2480960706"/>
                  </a:ext>
                </a:extLst>
              </a:tr>
              <a:tr h="200025">
                <a:tc>
                  <a:txBody>
                    <a:bodyPr/>
                    <a:lstStyle/>
                    <a:p>
                      <a:pPr algn="ctr" fontAlgn="b"/>
                      <a:r>
                        <a:rPr lang="es-CO" sz="1400" u="none" strike="noStrike" dirty="0">
                          <a:effectLst/>
                        </a:rPr>
                        <a:t>OCTUBRE</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976</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243</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33</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4266337857"/>
                  </a:ext>
                </a:extLst>
              </a:tr>
              <a:tr h="200025">
                <a:tc>
                  <a:txBody>
                    <a:bodyPr/>
                    <a:lstStyle/>
                    <a:p>
                      <a:pPr algn="ctr" fontAlgn="b"/>
                      <a:r>
                        <a:rPr lang="es-CO" sz="1400" u="none" strike="noStrike" dirty="0">
                          <a:effectLst/>
                        </a:rPr>
                        <a:t>NOVIEMBRE</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785</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179</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25</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1485792425"/>
                  </a:ext>
                </a:extLst>
              </a:tr>
              <a:tr h="200025">
                <a:tc>
                  <a:txBody>
                    <a:bodyPr/>
                    <a:lstStyle/>
                    <a:p>
                      <a:pPr algn="ctr" fontAlgn="b"/>
                      <a:r>
                        <a:rPr lang="es-CO" sz="1400" u="none" strike="noStrike" dirty="0">
                          <a:effectLst/>
                        </a:rPr>
                        <a:t>DICIEMBRE</a:t>
                      </a:r>
                      <a:endParaRPr lang="es-CO" sz="1400" b="0" i="0" u="none" strike="noStrike" dirty="0">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901</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160</a:t>
                      </a:r>
                      <a:endParaRPr lang="es-CO" sz="1400" b="0" i="0" u="none" strike="noStrike">
                        <a:solidFill>
                          <a:srgbClr val="000000"/>
                        </a:solidFill>
                        <a:effectLst/>
                        <a:latin typeface="Century Gothic" panose="020B0502020202020204" pitchFamily="34" charset="0"/>
                      </a:endParaRPr>
                    </a:p>
                  </a:txBody>
                  <a:tcPr marL="9525" marR="9525" marT="9525" marB="0" anchor="b"/>
                </a:tc>
                <a:tc>
                  <a:txBody>
                    <a:bodyPr/>
                    <a:lstStyle/>
                    <a:p>
                      <a:pPr algn="ctr" fontAlgn="b"/>
                      <a:r>
                        <a:rPr lang="es-CO" sz="1400" u="none" strike="noStrike">
                          <a:effectLst/>
                        </a:rPr>
                        <a:t>28</a:t>
                      </a:r>
                      <a:endParaRPr lang="es-CO" sz="1400" b="0" i="0" u="none" strike="noStrike">
                        <a:solidFill>
                          <a:srgbClr val="000000"/>
                        </a:solidFill>
                        <a:effectLst/>
                        <a:latin typeface="Century Gothic" panose="020B0502020202020204" pitchFamily="34" charset="0"/>
                      </a:endParaRPr>
                    </a:p>
                  </a:txBody>
                  <a:tcPr marL="9525" marR="9525" marT="9525" marB="0" anchor="b"/>
                </a:tc>
                <a:extLst>
                  <a:ext uri="{0D108BD9-81ED-4DB2-BD59-A6C34878D82A}">
                    <a16:rowId xmlns:a16="http://schemas.microsoft.com/office/drawing/2014/main" val="3680084217"/>
                  </a:ext>
                </a:extLst>
              </a:tr>
              <a:tr h="200025">
                <a:tc>
                  <a:txBody>
                    <a:bodyPr/>
                    <a:lstStyle/>
                    <a:p>
                      <a:pPr algn="ctr" fontAlgn="b"/>
                      <a:r>
                        <a:rPr lang="es-CO" sz="1400" b="1" u="none" strike="noStrike" dirty="0">
                          <a:solidFill>
                            <a:schemeClr val="bg1"/>
                          </a:solidFill>
                          <a:effectLst/>
                        </a:rPr>
                        <a:t>TOTAL</a:t>
                      </a:r>
                      <a:endParaRPr lang="es-CO" sz="14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tc>
                  <a:txBody>
                    <a:bodyPr/>
                    <a:lstStyle/>
                    <a:p>
                      <a:pPr algn="ctr" fontAlgn="b"/>
                      <a:r>
                        <a:rPr lang="es-CO" sz="1400" b="1" u="none" strike="noStrike" dirty="0">
                          <a:solidFill>
                            <a:schemeClr val="bg1"/>
                          </a:solidFill>
                          <a:effectLst/>
                        </a:rPr>
                        <a:t>13.237</a:t>
                      </a:r>
                      <a:endParaRPr lang="es-CO" sz="14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tc>
                  <a:txBody>
                    <a:bodyPr/>
                    <a:lstStyle/>
                    <a:p>
                      <a:pPr algn="ctr" fontAlgn="b"/>
                      <a:r>
                        <a:rPr lang="es-CO" sz="1400" b="1" u="none" strike="noStrike" dirty="0">
                          <a:solidFill>
                            <a:schemeClr val="bg1"/>
                          </a:solidFill>
                          <a:effectLst/>
                        </a:rPr>
                        <a:t>4.141</a:t>
                      </a:r>
                      <a:endParaRPr lang="es-CO" sz="14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tc>
                  <a:txBody>
                    <a:bodyPr/>
                    <a:lstStyle/>
                    <a:p>
                      <a:pPr algn="ctr" fontAlgn="b"/>
                      <a:r>
                        <a:rPr lang="es-CO" sz="1400" b="1" u="none" strike="noStrike" dirty="0">
                          <a:solidFill>
                            <a:schemeClr val="bg1"/>
                          </a:solidFill>
                          <a:effectLst/>
                        </a:rPr>
                        <a:t>781</a:t>
                      </a:r>
                      <a:endParaRPr lang="es-CO" sz="1400" b="1" i="0" u="none" strike="noStrike" dirty="0">
                        <a:solidFill>
                          <a:schemeClr val="bg1"/>
                        </a:solidFill>
                        <a:effectLst/>
                        <a:latin typeface="Century Gothic" panose="020B0502020202020204" pitchFamily="34" charset="0"/>
                      </a:endParaRPr>
                    </a:p>
                  </a:txBody>
                  <a:tcPr marL="9525" marR="9525" marT="9525" marB="0" anchor="b">
                    <a:solidFill>
                      <a:srgbClr val="4C531E"/>
                    </a:solidFill>
                  </a:tcPr>
                </a:tc>
                <a:extLst>
                  <a:ext uri="{0D108BD9-81ED-4DB2-BD59-A6C34878D82A}">
                    <a16:rowId xmlns:a16="http://schemas.microsoft.com/office/drawing/2014/main" val="477660402"/>
                  </a:ext>
                </a:extLst>
              </a:tr>
            </a:tbl>
          </a:graphicData>
        </a:graphic>
      </p:graphicFrame>
    </p:spTree>
    <p:extLst>
      <p:ext uri="{BB962C8B-B14F-4D97-AF65-F5344CB8AC3E}">
        <p14:creationId xmlns:p14="http://schemas.microsoft.com/office/powerpoint/2010/main" val="22593248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F2E8D185-99D7-40F8-935F-2E9BED92AB13}"/>
              </a:ext>
            </a:extLst>
          </p:cNvPr>
          <p:cNvSpPr txBox="1"/>
          <p:nvPr/>
        </p:nvSpPr>
        <p:spPr>
          <a:xfrm>
            <a:off x="640925" y="146887"/>
            <a:ext cx="8974808" cy="418576"/>
          </a:xfrm>
          <a:prstGeom prst="rect">
            <a:avLst/>
          </a:prstGeom>
          <a:noFill/>
        </p:spPr>
        <p:txBody>
          <a:bodyPr wrap="square" rtlCol="0">
            <a:spAutoFit/>
          </a:bodyPr>
          <a:lstStyle/>
          <a:p>
            <a:pPr defTabSz="1085625"/>
            <a:r>
              <a:rPr lang="es-CO" sz="2120" b="1" dirty="0">
                <a:solidFill>
                  <a:prstClr val="white"/>
                </a:solidFill>
                <a:effectLst>
                  <a:outerShdw blurRad="38100" dist="38100" dir="2700000" algn="tl">
                    <a:srgbClr val="000000">
                      <a:alpha val="43137"/>
                    </a:srgbClr>
                  </a:outerShdw>
                </a:effectLst>
                <a:latin typeface="Tahoma"/>
              </a:rPr>
              <a:t>Políticas Prevención Daño Antijuridico </a:t>
            </a:r>
          </a:p>
        </p:txBody>
      </p:sp>
      <p:sp>
        <p:nvSpPr>
          <p:cNvPr id="5" name="CuadroTexto 4">
            <a:extLst>
              <a:ext uri="{FF2B5EF4-FFF2-40B4-BE49-F238E27FC236}">
                <a16:creationId xmlns:a16="http://schemas.microsoft.com/office/drawing/2014/main" id="{0563B1E5-FA7A-4661-A8B8-7F05913609F7}"/>
              </a:ext>
            </a:extLst>
          </p:cNvPr>
          <p:cNvSpPr txBox="1"/>
          <p:nvPr/>
        </p:nvSpPr>
        <p:spPr>
          <a:xfrm>
            <a:off x="1345985" y="1571693"/>
            <a:ext cx="9386091" cy="3681008"/>
          </a:xfrm>
          <a:prstGeom prst="rect">
            <a:avLst/>
          </a:prstGeom>
          <a:noFill/>
        </p:spPr>
        <p:txBody>
          <a:bodyPr wrap="square" rtlCol="0">
            <a:spAutoFit/>
          </a:bodyPr>
          <a:lstStyle/>
          <a:p>
            <a:pPr algn="just" defTabSz="1085625"/>
            <a:r>
              <a:rPr lang="es-ES" sz="2120" b="1" dirty="0">
                <a:solidFill>
                  <a:prstClr val="black"/>
                </a:solidFill>
                <a:latin typeface="Tahoma" panose="020B0604030504040204" pitchFamily="34" charset="0"/>
              </a:rPr>
              <a:t>POLÍTICA 1: </a:t>
            </a:r>
          </a:p>
          <a:p>
            <a:pPr algn="just" defTabSz="1085625"/>
            <a:endParaRPr lang="es-ES" sz="2120" b="1" dirty="0">
              <a:solidFill>
                <a:prstClr val="black"/>
              </a:solidFill>
              <a:latin typeface="Tahoma" panose="020B0604030504040204" pitchFamily="34" charset="0"/>
            </a:endParaRPr>
          </a:p>
          <a:p>
            <a:pPr algn="just" defTabSz="1085625"/>
            <a:r>
              <a:rPr lang="es-ES" sz="2120" b="1" dirty="0">
                <a:solidFill>
                  <a:prstClr val="black"/>
                </a:solidFill>
                <a:latin typeface="Tahoma" panose="020B0604030504040204" pitchFamily="34" charset="0"/>
              </a:rPr>
              <a:t>Aplicable a</a:t>
            </a:r>
            <a:r>
              <a:rPr lang="es-ES" sz="2120" dirty="0">
                <a:solidFill>
                  <a:prstClr val="black"/>
                </a:solidFill>
                <a:latin typeface="Tahoma" panose="020B0604030504040204" pitchFamily="34" charset="0"/>
              </a:rPr>
              <a:t>: Conciliaciones Extrajudiciales en que sea vinculado TRANSMILENIO S.A. a reclamaciones derivadas de accidentes de tránsito ocasionados por vehículos de los concesionarios y en las citaciones a Conciliaciones Penales con ocasión de lesiones culposas en que estén involucrados vehículos de propiedad de concesionarios vinculados al Sistema TRANSMILENIO, autorizar al apoderado de la Entidad para NO CONCILIAR POR FALTA DE LEGITIMACIÓN POR PASIVA por no ser Empresa de Transporte, no ser dueña del vehículo, no ser afiliadora del vehículo, ni empleadora del conductor.</a:t>
            </a:r>
            <a:endParaRPr lang="es-CO" sz="2120" dirty="0">
              <a:solidFill>
                <a:prstClr val="black"/>
              </a:solidFill>
              <a:latin typeface="Tahoma"/>
            </a:endParaRPr>
          </a:p>
        </p:txBody>
      </p:sp>
    </p:spTree>
    <p:extLst>
      <p:ext uri="{BB962C8B-B14F-4D97-AF65-F5344CB8AC3E}">
        <p14:creationId xmlns:p14="http://schemas.microsoft.com/office/powerpoint/2010/main" val="1910026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9951111-2F5C-4199-9AFD-9B41FC3BE190}"/>
              </a:ext>
            </a:extLst>
          </p:cNvPr>
          <p:cNvSpPr txBox="1"/>
          <p:nvPr/>
        </p:nvSpPr>
        <p:spPr>
          <a:xfrm>
            <a:off x="1022833" y="1424806"/>
            <a:ext cx="10193971" cy="4007251"/>
          </a:xfrm>
          <a:prstGeom prst="rect">
            <a:avLst/>
          </a:prstGeom>
          <a:noFill/>
        </p:spPr>
        <p:txBody>
          <a:bodyPr wrap="square" rtlCol="0">
            <a:spAutoFit/>
          </a:bodyPr>
          <a:lstStyle/>
          <a:p>
            <a:pPr algn="just" defTabSz="1085625"/>
            <a:r>
              <a:rPr lang="es-ES" sz="2120" b="1" dirty="0">
                <a:solidFill>
                  <a:prstClr val="black"/>
                </a:solidFill>
                <a:latin typeface="Tahoma" panose="020B0604030504040204" pitchFamily="34" charset="0"/>
              </a:rPr>
              <a:t>POLÍTICA 2: </a:t>
            </a:r>
          </a:p>
          <a:p>
            <a:pPr algn="just" defTabSz="1085625"/>
            <a:endParaRPr lang="es-ES" sz="2120" b="1" dirty="0">
              <a:solidFill>
                <a:prstClr val="black"/>
              </a:solidFill>
              <a:latin typeface="Tahoma" panose="020B0604030504040204" pitchFamily="34" charset="0"/>
            </a:endParaRPr>
          </a:p>
          <a:p>
            <a:pPr algn="just" defTabSz="1085625"/>
            <a:r>
              <a:rPr lang="es-ES" sz="2120" b="1" dirty="0">
                <a:solidFill>
                  <a:prstClr val="black"/>
                </a:solidFill>
                <a:latin typeface="Tahoma" panose="020B0604030504040204" pitchFamily="34" charset="0"/>
              </a:rPr>
              <a:t>Aplicable a:</a:t>
            </a:r>
            <a:r>
              <a:rPr lang="es-ES" sz="2120" dirty="0">
                <a:solidFill>
                  <a:prstClr val="black"/>
                </a:solidFill>
                <a:latin typeface="Tahoma" panose="020B0604030504040204" pitchFamily="34" charset="0"/>
              </a:rPr>
              <a:t> Tutelas por cancelación o suspensión de códigos de operación o tarjetas de operación de conductores contratados por los concesionarios. El comité acordó que la Dirección Técnica competente para la suspensión o cancelación de tarjetas de operación conforme a lo establecido en el Manual de Operaciones, debe motivar dicha decisión a través de un documento formal, deben versar los argumentos de fondo y las consecuencias particulares sobre la decisión tomada, en aras de dejar constancia y trazabilidad del proceso respectivo. TRANSMILENIO S.A. no sólo deberá comunicar al concesionario de la decisión de suspensión o cancelación del respectivo código, sino al mismo conductor que se verá afectado directamente por la toma de la misma. ".</a:t>
            </a:r>
            <a:endParaRPr lang="es-CO" sz="2120" dirty="0">
              <a:solidFill>
                <a:prstClr val="black"/>
              </a:solidFill>
              <a:latin typeface="Tahoma"/>
            </a:endParaRPr>
          </a:p>
        </p:txBody>
      </p:sp>
      <p:sp>
        <p:nvSpPr>
          <p:cNvPr id="4" name="CuadroTexto 3">
            <a:extLst>
              <a:ext uri="{FF2B5EF4-FFF2-40B4-BE49-F238E27FC236}">
                <a16:creationId xmlns:a16="http://schemas.microsoft.com/office/drawing/2014/main" id="{83DBD734-DAF6-453C-B5D8-B9079B0C4DA7}"/>
              </a:ext>
            </a:extLst>
          </p:cNvPr>
          <p:cNvSpPr txBox="1"/>
          <p:nvPr/>
        </p:nvSpPr>
        <p:spPr>
          <a:xfrm>
            <a:off x="640925" y="146887"/>
            <a:ext cx="8974808" cy="418576"/>
          </a:xfrm>
          <a:prstGeom prst="rect">
            <a:avLst/>
          </a:prstGeom>
          <a:noFill/>
        </p:spPr>
        <p:txBody>
          <a:bodyPr wrap="square" rtlCol="0">
            <a:spAutoFit/>
          </a:bodyPr>
          <a:lstStyle/>
          <a:p>
            <a:pPr defTabSz="1085625"/>
            <a:r>
              <a:rPr lang="es-CO" sz="2120" b="1" dirty="0">
                <a:solidFill>
                  <a:prstClr val="white"/>
                </a:solidFill>
                <a:effectLst>
                  <a:outerShdw blurRad="38100" dist="38100" dir="2700000" algn="tl">
                    <a:srgbClr val="000000">
                      <a:alpha val="43137"/>
                    </a:srgbClr>
                  </a:outerShdw>
                </a:effectLst>
                <a:latin typeface="Tahoma"/>
              </a:rPr>
              <a:t>Políticas Prevención Daño Antijuridico </a:t>
            </a:r>
          </a:p>
        </p:txBody>
      </p:sp>
    </p:spTree>
    <p:extLst>
      <p:ext uri="{BB962C8B-B14F-4D97-AF65-F5344CB8AC3E}">
        <p14:creationId xmlns:p14="http://schemas.microsoft.com/office/powerpoint/2010/main" val="5236260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Rectángulo"/>
          <p:cNvSpPr/>
          <p:nvPr/>
        </p:nvSpPr>
        <p:spPr>
          <a:xfrm>
            <a:off x="1141600" y="1814147"/>
            <a:ext cx="9750165" cy="527388"/>
          </a:xfrm>
          <a:prstGeom prst="rect">
            <a:avLst/>
          </a:prstGeom>
        </p:spPr>
        <p:txBody>
          <a:bodyPr wrap="square">
            <a:spAutoFit/>
          </a:bodyPr>
          <a:lstStyle/>
          <a:p>
            <a:pPr algn="just" defTabSz="1085625"/>
            <a:r>
              <a:rPr lang="es-CO" sz="2827" b="1" dirty="0">
                <a:solidFill>
                  <a:srgbClr val="222222"/>
                </a:solidFill>
                <a:latin typeface="Tahoma"/>
                <a:cs typeface="Arial"/>
              </a:rPr>
              <a:t> </a:t>
            </a:r>
            <a:endParaRPr lang="es-CO" sz="2827" dirty="0">
              <a:solidFill>
                <a:prstClr val="black"/>
              </a:solidFill>
              <a:latin typeface="Tahoma"/>
            </a:endParaRPr>
          </a:p>
        </p:txBody>
      </p:sp>
      <p:sp>
        <p:nvSpPr>
          <p:cNvPr id="7" name="CuadroTexto 6">
            <a:extLst>
              <a:ext uri="{FF2B5EF4-FFF2-40B4-BE49-F238E27FC236}">
                <a16:creationId xmlns:a16="http://schemas.microsoft.com/office/drawing/2014/main" id="{60044805-D74B-4D16-92B2-51257D5BC9D0}"/>
              </a:ext>
            </a:extLst>
          </p:cNvPr>
          <p:cNvSpPr txBox="1"/>
          <p:nvPr/>
        </p:nvSpPr>
        <p:spPr>
          <a:xfrm>
            <a:off x="229641" y="110569"/>
            <a:ext cx="8974808" cy="418576"/>
          </a:xfrm>
          <a:prstGeom prst="rect">
            <a:avLst/>
          </a:prstGeom>
          <a:noFill/>
        </p:spPr>
        <p:txBody>
          <a:bodyPr wrap="square" rtlCol="0">
            <a:spAutoFit/>
          </a:bodyPr>
          <a:lstStyle/>
          <a:p>
            <a:pPr defTabSz="1085625"/>
            <a:r>
              <a:rPr lang="es-CO" sz="2120" b="1" dirty="0">
                <a:solidFill>
                  <a:prstClr val="white"/>
                </a:solidFill>
                <a:effectLst>
                  <a:outerShdw blurRad="38100" dist="38100" dir="2700000" algn="tl">
                    <a:srgbClr val="000000">
                      <a:alpha val="43137"/>
                    </a:srgbClr>
                  </a:outerShdw>
                </a:effectLst>
                <a:latin typeface="Tahoma"/>
              </a:rPr>
              <a:t>Políticas Prevención Daño Antijuridico </a:t>
            </a:r>
          </a:p>
        </p:txBody>
      </p:sp>
      <p:sp>
        <p:nvSpPr>
          <p:cNvPr id="3" name="CuadroTexto 2">
            <a:extLst>
              <a:ext uri="{FF2B5EF4-FFF2-40B4-BE49-F238E27FC236}">
                <a16:creationId xmlns:a16="http://schemas.microsoft.com/office/drawing/2014/main" id="{7DC8943E-9AC5-4B58-82FC-6F0496139857}"/>
              </a:ext>
            </a:extLst>
          </p:cNvPr>
          <p:cNvSpPr txBox="1"/>
          <p:nvPr/>
        </p:nvSpPr>
        <p:spPr>
          <a:xfrm>
            <a:off x="582171" y="1086965"/>
            <a:ext cx="10468229" cy="5304337"/>
          </a:xfrm>
          <a:prstGeom prst="rect">
            <a:avLst/>
          </a:prstGeom>
          <a:noFill/>
        </p:spPr>
        <p:txBody>
          <a:bodyPr wrap="square" rtlCol="0">
            <a:spAutoFit/>
          </a:bodyPr>
          <a:lstStyle/>
          <a:p>
            <a:pPr marL="323149" algn="just" defTabSz="1085625">
              <a:spcAft>
                <a:spcPts val="848"/>
              </a:spcAft>
            </a:pPr>
            <a:r>
              <a:rPr lang="es-ES" sz="1979" b="1" dirty="0">
                <a:solidFill>
                  <a:prstClr val="black"/>
                </a:solidFill>
                <a:latin typeface="Tahoma"/>
              </a:rPr>
              <a:t>POLÍTICA 3:</a:t>
            </a:r>
            <a:r>
              <a:rPr lang="es-ES" sz="1979" dirty="0">
                <a:solidFill>
                  <a:prstClr val="black"/>
                </a:solidFill>
                <a:latin typeface="Tahoma"/>
              </a:rPr>
              <a:t> </a:t>
            </a:r>
          </a:p>
          <a:p>
            <a:pPr marL="323149" algn="just" defTabSz="1085625">
              <a:spcAft>
                <a:spcPts val="848"/>
              </a:spcAft>
            </a:pPr>
            <a:r>
              <a:rPr lang="es-ES" sz="1979" dirty="0">
                <a:solidFill>
                  <a:prstClr val="black"/>
                </a:solidFill>
                <a:latin typeface="Tahoma"/>
              </a:rPr>
              <a:t>Aplicable a: Acciones de tutela por no contestación de Derechos de Petición. El Comité acordó reiterar los siguientes asuntos en el marco del artículo 14 de la Ley 1755 de 2015: </a:t>
            </a:r>
          </a:p>
          <a:p>
            <a:pPr marL="323149" algn="just" defTabSz="1085625">
              <a:spcAft>
                <a:spcPts val="848"/>
              </a:spcAft>
            </a:pPr>
            <a:r>
              <a:rPr lang="es-ES" sz="1979" dirty="0">
                <a:solidFill>
                  <a:prstClr val="black"/>
                </a:solidFill>
                <a:latin typeface="Tahoma"/>
              </a:rPr>
              <a:t>• Los Derechos de Petición allegados a la entidad deberán ser resueltos no sólo en los términos señalados por la ley, sino que también deben contar con un sustento que responda de fondo la solicitud planteada.  </a:t>
            </a:r>
          </a:p>
          <a:p>
            <a:pPr marL="323149" algn="just" defTabSz="1085625">
              <a:spcAft>
                <a:spcPts val="848"/>
              </a:spcAft>
            </a:pPr>
            <a:r>
              <a:rPr lang="es-ES" sz="1979" dirty="0">
                <a:solidFill>
                  <a:prstClr val="black"/>
                </a:solidFill>
                <a:latin typeface="Tahoma"/>
              </a:rPr>
              <a:t>• Sí excepcionalmente el funcionario o contratista no pudiere resolver la petición en los plazos establecidos por la ley, deberá informar las circunstancias que le impiden responder antes de vencerse el plazo inicial para tal fin. En dicha comunicación, también deberá señalar el plazo razonable en que será resuelta la petición, el cual no podrá exceder del doble del tiempo inicialmente previsto para ello. </a:t>
            </a:r>
          </a:p>
          <a:p>
            <a:pPr marL="323149" algn="just" defTabSz="1085625">
              <a:spcAft>
                <a:spcPts val="848"/>
              </a:spcAft>
            </a:pPr>
            <a:r>
              <a:rPr lang="es-ES" sz="1979" dirty="0">
                <a:solidFill>
                  <a:prstClr val="black"/>
                </a:solidFill>
                <a:latin typeface="Tahoma"/>
              </a:rPr>
              <a:t>Por consiguiente, a todas las Subgerencias y Direcciones de la entidad que al momento de responder cualquier petición que le fuere asignada, deben tener en cuenta los señalamientos anteriormente mencionados.</a:t>
            </a:r>
          </a:p>
          <a:p>
            <a:pPr defTabSz="1085625"/>
            <a:endParaRPr lang="es-CO" sz="2827" dirty="0">
              <a:solidFill>
                <a:prstClr val="black"/>
              </a:solidFill>
              <a:latin typeface="Tahoma"/>
            </a:endParaRPr>
          </a:p>
        </p:txBody>
      </p:sp>
    </p:spTree>
    <p:extLst>
      <p:ext uri="{BB962C8B-B14F-4D97-AF65-F5344CB8AC3E}">
        <p14:creationId xmlns:p14="http://schemas.microsoft.com/office/powerpoint/2010/main" val="1221843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D94084AA-DF53-4E8B-B53A-0AF41E42704D}"/>
              </a:ext>
            </a:extLst>
          </p:cNvPr>
          <p:cNvSpPr txBox="1"/>
          <p:nvPr/>
        </p:nvSpPr>
        <p:spPr>
          <a:xfrm>
            <a:off x="229641" y="110569"/>
            <a:ext cx="8974808" cy="418576"/>
          </a:xfrm>
          <a:prstGeom prst="rect">
            <a:avLst/>
          </a:prstGeom>
          <a:noFill/>
        </p:spPr>
        <p:txBody>
          <a:bodyPr wrap="square" rtlCol="0">
            <a:spAutoFit/>
          </a:bodyPr>
          <a:lstStyle/>
          <a:p>
            <a:pPr defTabSz="1085625"/>
            <a:r>
              <a:rPr lang="es-CO" sz="2120" b="1" dirty="0">
                <a:solidFill>
                  <a:prstClr val="white"/>
                </a:solidFill>
                <a:effectLst>
                  <a:outerShdw blurRad="38100" dist="38100" dir="2700000" algn="tl">
                    <a:srgbClr val="000000">
                      <a:alpha val="43137"/>
                    </a:srgbClr>
                  </a:outerShdw>
                </a:effectLst>
                <a:latin typeface="Tahoma"/>
              </a:rPr>
              <a:t>Políticas Prevención Daño Antijuridico </a:t>
            </a:r>
          </a:p>
        </p:txBody>
      </p:sp>
      <p:sp>
        <p:nvSpPr>
          <p:cNvPr id="3" name="CuadroTexto 2">
            <a:extLst>
              <a:ext uri="{FF2B5EF4-FFF2-40B4-BE49-F238E27FC236}">
                <a16:creationId xmlns:a16="http://schemas.microsoft.com/office/drawing/2014/main" id="{FCAFB931-46DA-4A66-B3B0-4B0C15A5CBB5}"/>
              </a:ext>
            </a:extLst>
          </p:cNvPr>
          <p:cNvSpPr txBox="1"/>
          <p:nvPr/>
        </p:nvSpPr>
        <p:spPr>
          <a:xfrm>
            <a:off x="582171" y="734436"/>
            <a:ext cx="10693388" cy="6416885"/>
          </a:xfrm>
          <a:prstGeom prst="rect">
            <a:avLst/>
          </a:prstGeom>
          <a:noFill/>
        </p:spPr>
        <p:txBody>
          <a:bodyPr wrap="square" rtlCol="0">
            <a:spAutoFit/>
          </a:bodyPr>
          <a:lstStyle/>
          <a:p>
            <a:pPr marL="323149" algn="just" defTabSz="1085625">
              <a:spcAft>
                <a:spcPts val="848"/>
              </a:spcAft>
            </a:pPr>
            <a:r>
              <a:rPr lang="es-ES" sz="1555" b="1" dirty="0">
                <a:solidFill>
                  <a:prstClr val="black"/>
                </a:solidFill>
                <a:latin typeface="Tahoma"/>
              </a:rPr>
              <a:t>POLÍTICA 4: </a:t>
            </a:r>
            <a:r>
              <a:rPr lang="es-ES" sz="1555" dirty="0">
                <a:solidFill>
                  <a:prstClr val="black"/>
                </a:solidFill>
                <a:latin typeface="Tahoma"/>
              </a:rPr>
              <a:t>Aplicable a: Demandas de orden laboral, presentadas por empleados de los concesionarios del sistema. Se establecen los siguientes lineamientos:</a:t>
            </a:r>
          </a:p>
          <a:p>
            <a:pPr marL="323149" algn="just" defTabSz="1085625">
              <a:spcAft>
                <a:spcPts val="848"/>
              </a:spcAft>
            </a:pPr>
            <a:r>
              <a:rPr lang="es-ES" sz="1555" dirty="0">
                <a:solidFill>
                  <a:prstClr val="black"/>
                </a:solidFill>
                <a:latin typeface="Tahoma"/>
              </a:rPr>
              <a:t>1. Incluir una cláusula de exclusión de responsabilidad que se fundamente en el último inciso del artículo 1604 del Código Civil: </a:t>
            </a:r>
          </a:p>
          <a:p>
            <a:pPr marL="323149" algn="just" defTabSz="1085625">
              <a:spcAft>
                <a:spcPts val="848"/>
              </a:spcAft>
            </a:pPr>
            <a:r>
              <a:rPr lang="es-ES" sz="1555" dirty="0">
                <a:solidFill>
                  <a:prstClr val="black"/>
                </a:solidFill>
                <a:latin typeface="Tahoma"/>
              </a:rPr>
              <a:t>“</a:t>
            </a:r>
            <a:r>
              <a:rPr lang="es-ES" sz="1555" i="1" dirty="0">
                <a:solidFill>
                  <a:prstClr val="black"/>
                </a:solidFill>
                <a:latin typeface="Tahoma"/>
              </a:rPr>
              <a:t>El deudor no es responsable sino de la culpa lata en los contratos que por su naturaleza solo son útiles al acreedor; es responsable de la leve en los contratos que se hacen para beneficio recíproco de las partes; y de la levísima en los contratos en que el deudor es el único que reporta beneficio.</a:t>
            </a:r>
            <a:endParaRPr lang="es-ES" sz="1555" dirty="0">
              <a:solidFill>
                <a:prstClr val="black"/>
              </a:solidFill>
              <a:latin typeface="Tahoma"/>
            </a:endParaRPr>
          </a:p>
          <a:p>
            <a:pPr marL="323149" algn="just" defTabSz="1085625">
              <a:spcAft>
                <a:spcPts val="848"/>
              </a:spcAft>
            </a:pPr>
            <a:r>
              <a:rPr lang="es-ES" sz="1555" i="1" dirty="0">
                <a:solidFill>
                  <a:prstClr val="black"/>
                </a:solidFill>
                <a:latin typeface="Tahoma"/>
              </a:rPr>
              <a:t>El deudor no es responsable del caso fortuito, a menos que se haya constituido en mora (siendo el caso fortuito de aquellos que no hubieran dañado a la cosa debida, si hubiese sido entregado al acreedor), o que el caso fortuito haya sobrevenido por su culpa.</a:t>
            </a:r>
            <a:endParaRPr lang="es-ES" sz="1555" dirty="0">
              <a:solidFill>
                <a:prstClr val="black"/>
              </a:solidFill>
              <a:latin typeface="Tahoma"/>
            </a:endParaRPr>
          </a:p>
          <a:p>
            <a:pPr marL="323149" algn="just" defTabSz="1085625">
              <a:spcAft>
                <a:spcPts val="848"/>
              </a:spcAft>
            </a:pPr>
            <a:r>
              <a:rPr lang="es-ES" sz="1555" i="1" dirty="0">
                <a:solidFill>
                  <a:prstClr val="black"/>
                </a:solidFill>
                <a:latin typeface="Tahoma"/>
              </a:rPr>
              <a:t>La prueba de la diligencia o cuidado incumbe al que ha debido emplearlo; la prueba del caso fortuito al que lo alega.</a:t>
            </a:r>
            <a:endParaRPr lang="es-ES" sz="1555" dirty="0">
              <a:solidFill>
                <a:prstClr val="black"/>
              </a:solidFill>
              <a:latin typeface="Tahoma"/>
            </a:endParaRPr>
          </a:p>
          <a:p>
            <a:pPr marL="323149" algn="just" defTabSz="1085625">
              <a:spcAft>
                <a:spcPts val="848"/>
              </a:spcAft>
            </a:pPr>
            <a:r>
              <a:rPr lang="es-ES" sz="1555" i="1" dirty="0">
                <a:solidFill>
                  <a:prstClr val="black"/>
                </a:solidFill>
                <a:latin typeface="Tahoma"/>
              </a:rPr>
              <a:t>Todo lo cual, sin embargo, se entiende sin perjuicio de las disposiciones especiales de las leyes, y de las estipulaciones expresas de las partes</a:t>
            </a:r>
            <a:r>
              <a:rPr lang="es-ES" sz="1555" dirty="0">
                <a:solidFill>
                  <a:prstClr val="black"/>
                </a:solidFill>
                <a:latin typeface="Tahoma"/>
              </a:rPr>
              <a:t>.” (Resaltado y Subrayado fuera del texto original)</a:t>
            </a:r>
          </a:p>
          <a:p>
            <a:pPr marL="323149" algn="just" defTabSz="1085625">
              <a:spcAft>
                <a:spcPts val="848"/>
              </a:spcAft>
            </a:pPr>
            <a:r>
              <a:rPr lang="es-ES" sz="1555" dirty="0">
                <a:solidFill>
                  <a:prstClr val="black"/>
                </a:solidFill>
                <a:latin typeface="Tahoma"/>
              </a:rPr>
              <a:t>2. Incluir una cláusula de garantías por concepto de solidaridad laboral. Lo anterior en los términos del artículo 34 del Código Sustantivo del Trabajo, para el desarrollo de la actividad contractual, sin que ello implique el incumplimiento de los principios o disposiciones laborales. En este sentido, la finalidad de la cláusula es prever el riesgo económico que conlleva el concepto de solidaridad laboral, para que no haya un detrimento patrimonial en la entidad. Todo lo anterior, sin perjuicio de la posibilidad que plantea la segunda parte del inciso subrayado de repetir contra el contratista, en este caso concesionario.</a:t>
            </a:r>
          </a:p>
          <a:p>
            <a:pPr marL="323149" algn="just" defTabSz="1085625">
              <a:spcAft>
                <a:spcPts val="848"/>
              </a:spcAft>
            </a:pPr>
            <a:r>
              <a:rPr lang="es-ES" sz="1555" dirty="0">
                <a:solidFill>
                  <a:prstClr val="black"/>
                </a:solidFill>
                <a:latin typeface="Tahoma"/>
              </a:rPr>
              <a:t>3. Incluir una cláusula de indemnidad en favor de Transmilenio S.A. El Comité de Conciliación acordó la inclusión de una cláusula de indemnidad, la cual comporta la obligación de que el contratista mantenga libre de toda reclamación a la entidad, cuando se trate de daños que por su actuar, afecten a terceros.</a:t>
            </a:r>
          </a:p>
          <a:p>
            <a:pPr defTabSz="1085625"/>
            <a:endParaRPr lang="es-CO" sz="1555" dirty="0">
              <a:solidFill>
                <a:prstClr val="black"/>
              </a:solidFill>
              <a:latin typeface="Tahoma"/>
            </a:endParaRPr>
          </a:p>
        </p:txBody>
      </p:sp>
    </p:spTree>
    <p:extLst>
      <p:ext uri="{BB962C8B-B14F-4D97-AF65-F5344CB8AC3E}">
        <p14:creationId xmlns:p14="http://schemas.microsoft.com/office/powerpoint/2010/main" val="3369770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4127E77-79DE-40F4-80EA-D949BF751011}"/>
              </a:ext>
            </a:extLst>
          </p:cNvPr>
          <p:cNvSpPr txBox="1"/>
          <p:nvPr/>
        </p:nvSpPr>
        <p:spPr>
          <a:xfrm>
            <a:off x="229641" y="110569"/>
            <a:ext cx="8974808" cy="418576"/>
          </a:xfrm>
          <a:prstGeom prst="rect">
            <a:avLst/>
          </a:prstGeom>
          <a:noFill/>
        </p:spPr>
        <p:txBody>
          <a:bodyPr wrap="square" rtlCol="0">
            <a:spAutoFit/>
          </a:bodyPr>
          <a:lstStyle/>
          <a:p>
            <a:pPr defTabSz="1085625"/>
            <a:r>
              <a:rPr lang="es-CO" sz="2120" b="1" dirty="0">
                <a:solidFill>
                  <a:prstClr val="white"/>
                </a:solidFill>
                <a:effectLst>
                  <a:outerShdw blurRad="38100" dist="38100" dir="2700000" algn="tl">
                    <a:srgbClr val="000000">
                      <a:alpha val="43137"/>
                    </a:srgbClr>
                  </a:outerShdw>
                </a:effectLst>
                <a:latin typeface="Tahoma"/>
              </a:rPr>
              <a:t>Políticas Prevención Daño Antijuridico </a:t>
            </a:r>
          </a:p>
        </p:txBody>
      </p:sp>
      <p:sp>
        <p:nvSpPr>
          <p:cNvPr id="4" name="CuadroTexto 3">
            <a:extLst>
              <a:ext uri="{FF2B5EF4-FFF2-40B4-BE49-F238E27FC236}">
                <a16:creationId xmlns:a16="http://schemas.microsoft.com/office/drawing/2014/main" id="{06634BF3-5425-4FF1-8715-A3FDABE7D3EC}"/>
              </a:ext>
            </a:extLst>
          </p:cNvPr>
          <p:cNvSpPr txBox="1"/>
          <p:nvPr/>
        </p:nvSpPr>
        <p:spPr>
          <a:xfrm>
            <a:off x="626237" y="1101654"/>
            <a:ext cx="11104672" cy="4185441"/>
          </a:xfrm>
          <a:prstGeom prst="rect">
            <a:avLst/>
          </a:prstGeom>
          <a:noFill/>
        </p:spPr>
        <p:txBody>
          <a:bodyPr wrap="square" rtlCol="0">
            <a:spAutoFit/>
          </a:bodyPr>
          <a:lstStyle/>
          <a:p>
            <a:pPr marL="323149" algn="just" defTabSz="1085625">
              <a:spcAft>
                <a:spcPts val="848"/>
              </a:spcAft>
            </a:pPr>
            <a:r>
              <a:rPr lang="es-ES" sz="1979" b="1" dirty="0">
                <a:solidFill>
                  <a:prstClr val="black"/>
                </a:solidFill>
                <a:latin typeface="Tahoma"/>
              </a:rPr>
              <a:t>POLÍTICA 5:</a:t>
            </a:r>
            <a:endParaRPr lang="es-ES" sz="1979" dirty="0">
              <a:solidFill>
                <a:prstClr val="black"/>
              </a:solidFill>
              <a:latin typeface="Tahoma"/>
            </a:endParaRPr>
          </a:p>
          <a:p>
            <a:pPr marL="323149" algn="just" defTabSz="1085625">
              <a:spcAft>
                <a:spcPts val="848"/>
              </a:spcAft>
            </a:pPr>
            <a:r>
              <a:rPr lang="es-ES" sz="1979" b="1" dirty="0">
                <a:solidFill>
                  <a:prstClr val="black"/>
                </a:solidFill>
                <a:latin typeface="Tahoma"/>
              </a:rPr>
              <a:t>Aplicable a: </a:t>
            </a:r>
            <a:r>
              <a:rPr lang="es-ES" sz="1979" dirty="0">
                <a:solidFill>
                  <a:prstClr val="black"/>
                </a:solidFill>
                <a:latin typeface="Tahoma"/>
              </a:rPr>
              <a:t>Proceso de reparación directa. En el caso de TRANSMILENIO S.A., los accidentes son la causal más reiterada de acciones por reparación directa, por lo cual se dictan los siguientes lineamientos:</a:t>
            </a:r>
          </a:p>
          <a:p>
            <a:pPr marL="323149" algn="just" defTabSz="1085625">
              <a:spcAft>
                <a:spcPts val="848"/>
              </a:spcAft>
            </a:pPr>
            <a:r>
              <a:rPr lang="es-ES" sz="1979" dirty="0">
                <a:solidFill>
                  <a:prstClr val="black"/>
                </a:solidFill>
                <a:latin typeface="Tahoma"/>
              </a:rPr>
              <a:t>Cada vez que ocurra un accidente de tránsito que involucre cualquier componente del sistema, las áreas competentes deberán asegurarse de generar un reporte de:</a:t>
            </a:r>
          </a:p>
          <a:p>
            <a:pPr marL="323149" algn="just" defTabSz="1085625"/>
            <a:r>
              <a:rPr lang="es-ES" sz="1979" dirty="0">
                <a:solidFill>
                  <a:prstClr val="black"/>
                </a:solidFill>
                <a:latin typeface="Tahoma"/>
              </a:rPr>
              <a:t>1. Horario de ocurrencia del accidente</a:t>
            </a:r>
          </a:p>
          <a:p>
            <a:pPr marL="323149" algn="just" defTabSz="1085625"/>
            <a:r>
              <a:rPr lang="es-ES" sz="1979" dirty="0">
                <a:solidFill>
                  <a:prstClr val="black"/>
                </a:solidFill>
                <a:latin typeface="Tahoma"/>
              </a:rPr>
              <a:t>2. Concesionario involucrado</a:t>
            </a:r>
          </a:p>
          <a:p>
            <a:pPr marL="323149" algn="just" defTabSz="1085625"/>
            <a:r>
              <a:rPr lang="es-ES" sz="1979" dirty="0">
                <a:solidFill>
                  <a:prstClr val="black"/>
                </a:solidFill>
                <a:latin typeface="Tahoma"/>
              </a:rPr>
              <a:t>3. Descripción de si hubo asistencia o no </a:t>
            </a:r>
          </a:p>
          <a:p>
            <a:pPr marL="323149" algn="just" defTabSz="1085625"/>
            <a:r>
              <a:rPr lang="es-ES" sz="1979" dirty="0">
                <a:solidFill>
                  <a:prstClr val="black"/>
                </a:solidFill>
                <a:latin typeface="Tahoma"/>
              </a:rPr>
              <a:t>4. Número de afectados</a:t>
            </a:r>
          </a:p>
          <a:p>
            <a:pPr marL="323149" algn="just" defTabSz="1085625"/>
            <a:r>
              <a:rPr lang="es-ES" sz="1979" dirty="0">
                <a:solidFill>
                  <a:prstClr val="black"/>
                </a:solidFill>
                <a:latin typeface="Tahoma"/>
              </a:rPr>
              <a:t>5. Tipo de afectación.</a:t>
            </a:r>
          </a:p>
          <a:p>
            <a:pPr defTabSz="1085625"/>
            <a:endParaRPr lang="es-CO" sz="2827" dirty="0">
              <a:solidFill>
                <a:prstClr val="black"/>
              </a:solidFill>
              <a:latin typeface="Tahoma"/>
            </a:endParaRPr>
          </a:p>
        </p:txBody>
      </p:sp>
    </p:spTree>
    <p:extLst>
      <p:ext uri="{BB962C8B-B14F-4D97-AF65-F5344CB8AC3E}">
        <p14:creationId xmlns:p14="http://schemas.microsoft.com/office/powerpoint/2010/main" val="16142436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07E916C-E512-4136-9A6E-AC899A6F81AB}"/>
              </a:ext>
            </a:extLst>
          </p:cNvPr>
          <p:cNvSpPr txBox="1"/>
          <p:nvPr/>
        </p:nvSpPr>
        <p:spPr>
          <a:xfrm>
            <a:off x="229641" y="110569"/>
            <a:ext cx="8974808" cy="418576"/>
          </a:xfrm>
          <a:prstGeom prst="rect">
            <a:avLst/>
          </a:prstGeom>
          <a:noFill/>
        </p:spPr>
        <p:txBody>
          <a:bodyPr wrap="square" rtlCol="0">
            <a:spAutoFit/>
          </a:bodyPr>
          <a:lstStyle/>
          <a:p>
            <a:pPr defTabSz="1085625"/>
            <a:r>
              <a:rPr lang="es-CO" sz="2120" b="1" dirty="0">
                <a:solidFill>
                  <a:prstClr val="white"/>
                </a:solidFill>
                <a:effectLst>
                  <a:outerShdw blurRad="38100" dist="38100" dir="2700000" algn="tl">
                    <a:srgbClr val="000000">
                      <a:alpha val="43137"/>
                    </a:srgbClr>
                  </a:outerShdw>
                </a:effectLst>
                <a:latin typeface="Tahoma"/>
              </a:rPr>
              <a:t>Políticas Prevención Daño Antijuridico </a:t>
            </a:r>
          </a:p>
        </p:txBody>
      </p:sp>
      <p:sp>
        <p:nvSpPr>
          <p:cNvPr id="2" name="CuadroTexto 1">
            <a:extLst>
              <a:ext uri="{FF2B5EF4-FFF2-40B4-BE49-F238E27FC236}">
                <a16:creationId xmlns:a16="http://schemas.microsoft.com/office/drawing/2014/main" id="{A42239D3-C68C-4D06-8C35-160383B41A4B}"/>
              </a:ext>
            </a:extLst>
          </p:cNvPr>
          <p:cNvSpPr txBox="1"/>
          <p:nvPr/>
        </p:nvSpPr>
        <p:spPr>
          <a:xfrm>
            <a:off x="538106" y="1057588"/>
            <a:ext cx="11016539" cy="3806491"/>
          </a:xfrm>
          <a:prstGeom prst="rect">
            <a:avLst/>
          </a:prstGeom>
          <a:noFill/>
        </p:spPr>
        <p:txBody>
          <a:bodyPr wrap="square" rtlCol="0">
            <a:spAutoFit/>
          </a:bodyPr>
          <a:lstStyle/>
          <a:p>
            <a:pPr marL="161574" algn="just" defTabSz="1085625">
              <a:spcAft>
                <a:spcPts val="848"/>
              </a:spcAft>
            </a:pPr>
            <a:r>
              <a:rPr lang="es-ES" sz="2262" b="1" dirty="0">
                <a:solidFill>
                  <a:prstClr val="black"/>
                </a:solidFill>
                <a:latin typeface="Tahoma"/>
              </a:rPr>
              <a:t>POLÍTICA 6:</a:t>
            </a:r>
            <a:endParaRPr lang="es-ES" sz="2262" dirty="0">
              <a:solidFill>
                <a:prstClr val="black"/>
              </a:solidFill>
              <a:latin typeface="Tahoma"/>
            </a:endParaRPr>
          </a:p>
          <a:p>
            <a:pPr marL="323149" algn="just" defTabSz="1085625"/>
            <a:r>
              <a:rPr lang="es-ES" sz="2262" b="1" dirty="0">
                <a:solidFill>
                  <a:prstClr val="black"/>
                </a:solidFill>
                <a:latin typeface="Tahoma"/>
              </a:rPr>
              <a:t>Aplicable a: </a:t>
            </a:r>
            <a:r>
              <a:rPr lang="es-ES" sz="2262" dirty="0">
                <a:solidFill>
                  <a:prstClr val="black"/>
                </a:solidFill>
                <a:latin typeface="Tahoma"/>
              </a:rPr>
              <a:t>Las demandas o procesos Ordinarios Laborales promovidos por trabajadores de concesionarios del Sistema Transmilenio y/o del SITP: </a:t>
            </a:r>
            <a:r>
              <a:rPr lang="es-ES" sz="2262" i="1" dirty="0">
                <a:solidFill>
                  <a:prstClr val="black"/>
                </a:solidFill>
                <a:latin typeface="Tahoma"/>
              </a:rPr>
              <a:t>“…6. Recomendación. Hasta no contar con un precedente judicial sobre el particular, se recomienda asistir sin ánimo conciliatorio en los procesos en los cuales se ha excepcionado falta de legitimación en la causa por pasiva e inexistencia de responsabilidad solidaria en los eventos en que se cuente con garantías vigentes expedidas por una entidad aseguradora, caso contrario, obtener del Comité aprobación en el caso concreto...”</a:t>
            </a:r>
            <a:endParaRPr lang="es-ES" sz="2262" dirty="0">
              <a:solidFill>
                <a:prstClr val="black"/>
              </a:solidFill>
              <a:latin typeface="Tahoma"/>
            </a:endParaRPr>
          </a:p>
          <a:p>
            <a:pPr defTabSz="1085625"/>
            <a:endParaRPr lang="es-CO" sz="3110" dirty="0">
              <a:solidFill>
                <a:prstClr val="black"/>
              </a:solidFill>
              <a:latin typeface="Tahoma"/>
            </a:endParaRPr>
          </a:p>
        </p:txBody>
      </p:sp>
    </p:spTree>
    <p:extLst>
      <p:ext uri="{BB962C8B-B14F-4D97-AF65-F5344CB8AC3E}">
        <p14:creationId xmlns:p14="http://schemas.microsoft.com/office/powerpoint/2010/main" val="398056009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EA07CC4-4A6C-4FA3-AEAB-0B8C594DBD50}"/>
              </a:ext>
            </a:extLst>
          </p:cNvPr>
          <p:cNvSpPr txBox="1"/>
          <p:nvPr/>
        </p:nvSpPr>
        <p:spPr>
          <a:xfrm>
            <a:off x="1199097" y="1586381"/>
            <a:ext cx="9444847" cy="1528111"/>
          </a:xfrm>
          <a:prstGeom prst="rect">
            <a:avLst/>
          </a:prstGeom>
          <a:noFill/>
        </p:spPr>
        <p:txBody>
          <a:bodyPr wrap="square" rtlCol="0">
            <a:spAutoFit/>
          </a:bodyPr>
          <a:lstStyle/>
          <a:p>
            <a:pPr marL="161574" algn="just" defTabSz="1085625">
              <a:spcAft>
                <a:spcPts val="848"/>
              </a:spcAft>
            </a:pPr>
            <a:r>
              <a:rPr lang="es-ES" sz="3110" b="1" dirty="0">
                <a:solidFill>
                  <a:prstClr val="black"/>
                </a:solidFill>
                <a:latin typeface="Tahoma"/>
              </a:rPr>
              <a:t>2. Logros de la implementación de la Política de Prevención del Daño Antijurídico e impacto en la defensa</a:t>
            </a:r>
            <a:endParaRPr lang="es-CO" sz="4241" b="1" dirty="0">
              <a:solidFill>
                <a:prstClr val="black"/>
              </a:solidFill>
              <a:latin typeface="Tahoma"/>
            </a:endParaRPr>
          </a:p>
        </p:txBody>
      </p:sp>
    </p:spTree>
    <p:extLst>
      <p:ext uri="{BB962C8B-B14F-4D97-AF65-F5344CB8AC3E}">
        <p14:creationId xmlns:p14="http://schemas.microsoft.com/office/powerpoint/2010/main" val="10868780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13BD3CC-71B1-4191-833C-F0DA987B42A7}"/>
              </a:ext>
            </a:extLst>
          </p:cNvPr>
          <p:cNvSpPr txBox="1"/>
          <p:nvPr/>
        </p:nvSpPr>
        <p:spPr>
          <a:xfrm>
            <a:off x="918227" y="1145720"/>
            <a:ext cx="10355547" cy="5182060"/>
          </a:xfrm>
          <a:prstGeom prst="rect">
            <a:avLst/>
          </a:prstGeom>
          <a:noFill/>
        </p:spPr>
        <p:txBody>
          <a:bodyPr wrap="square" rtlCol="0">
            <a:spAutoFit/>
          </a:bodyPr>
          <a:lstStyle/>
          <a:p>
            <a:pPr algn="just" defTabSz="1085625">
              <a:buFont typeface="Arial" panose="020B0604020202020204" pitchFamily="34" charset="0"/>
              <a:buChar char="•"/>
            </a:pPr>
            <a:r>
              <a:rPr lang="es-ES" sz="2544" dirty="0">
                <a:solidFill>
                  <a:srgbClr val="000000"/>
                </a:solidFill>
                <a:latin typeface="Calibri" panose="020F0502020204030204" pitchFamily="34" charset="0"/>
              </a:rPr>
              <a:t>Prevenir aquellas situaciones administrativas técnicas, jurídicas o de cualquier otra índole que puedan significar reclamaciones judiciales o demandas contra los intereses de TRANSMILENIO, así como proteger los derechos de los administrados.</a:t>
            </a:r>
          </a:p>
          <a:p>
            <a:pPr algn="just" defTabSz="1085625">
              <a:buFont typeface="Arial" panose="020B0604020202020204" pitchFamily="34" charset="0"/>
              <a:buChar char="•"/>
            </a:pPr>
            <a:r>
              <a:rPr lang="es-ES" sz="2544" dirty="0">
                <a:solidFill>
                  <a:srgbClr val="000000"/>
                </a:solidFill>
                <a:latin typeface="Calibri" panose="020F0502020204030204" pitchFamily="34" charset="0"/>
              </a:rPr>
              <a:t>Identificación de causas que originan demandas y reclamaciones contra TRANSMILENIO S.A</a:t>
            </a:r>
          </a:p>
          <a:p>
            <a:pPr algn="just" defTabSz="1085625">
              <a:buFont typeface="Arial" panose="020B0604020202020204" pitchFamily="34" charset="0"/>
              <a:buChar char="•"/>
            </a:pPr>
            <a:r>
              <a:rPr lang="es-ES" sz="2544" dirty="0">
                <a:solidFill>
                  <a:srgbClr val="000000"/>
                </a:solidFill>
                <a:latin typeface="Calibri" panose="020F0502020204030204" pitchFamily="34" charset="0"/>
              </a:rPr>
              <a:t>Determinar los parámetros preventivos que eviten vulnerar el régimen jurídico.</a:t>
            </a:r>
          </a:p>
          <a:p>
            <a:pPr algn="just" defTabSz="1085625">
              <a:buFont typeface="Arial" panose="020B0604020202020204" pitchFamily="34" charset="0"/>
              <a:buChar char="•"/>
            </a:pPr>
            <a:r>
              <a:rPr lang="es-ES" sz="2544" dirty="0">
                <a:solidFill>
                  <a:srgbClr val="000000"/>
                </a:solidFill>
                <a:latin typeface="Calibri" panose="020F0502020204030204" pitchFamily="34" charset="0"/>
              </a:rPr>
              <a:t>Tomar las medidas que contribuyan a eliminar las causas que generan procesos judiciales.</a:t>
            </a:r>
          </a:p>
          <a:p>
            <a:pPr algn="just" defTabSz="1085625">
              <a:buFont typeface="Arial" panose="020B0604020202020204" pitchFamily="34" charset="0"/>
              <a:buChar char="•"/>
            </a:pPr>
            <a:r>
              <a:rPr lang="es-ES" sz="2544" dirty="0">
                <a:solidFill>
                  <a:srgbClr val="000000"/>
                </a:solidFill>
                <a:latin typeface="Calibri" panose="020F0502020204030204" pitchFamily="34" charset="0"/>
              </a:rPr>
              <a:t>Implementar la metodología para adoptar las políticas de prevención del daño antijuridico</a:t>
            </a:r>
          </a:p>
          <a:p>
            <a:pPr algn="just" defTabSz="1085625"/>
            <a:endParaRPr lang="es-CO" sz="2544" dirty="0">
              <a:solidFill>
                <a:prstClr val="black"/>
              </a:solidFill>
              <a:latin typeface="Tahoma"/>
            </a:endParaRPr>
          </a:p>
        </p:txBody>
      </p:sp>
    </p:spTree>
    <p:extLst>
      <p:ext uri="{BB962C8B-B14F-4D97-AF65-F5344CB8AC3E}">
        <p14:creationId xmlns:p14="http://schemas.microsoft.com/office/powerpoint/2010/main" val="34294576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C8D6B074-4B8C-46AF-84DC-F89CE1E51A02}"/>
              </a:ext>
            </a:extLst>
          </p:cNvPr>
          <p:cNvSpPr txBox="1"/>
          <p:nvPr/>
        </p:nvSpPr>
        <p:spPr>
          <a:xfrm>
            <a:off x="1564530" y="2100487"/>
            <a:ext cx="9062940" cy="1484574"/>
          </a:xfrm>
          <a:prstGeom prst="rect">
            <a:avLst/>
          </a:prstGeom>
          <a:noFill/>
        </p:spPr>
        <p:txBody>
          <a:bodyPr wrap="square" rtlCol="0">
            <a:spAutoFit/>
          </a:bodyPr>
          <a:lstStyle/>
          <a:p>
            <a:pPr defTabSz="1085625"/>
            <a:r>
              <a:rPr lang="es-ES" sz="3110" b="1" dirty="0">
                <a:solidFill>
                  <a:prstClr val="black"/>
                </a:solidFill>
                <a:latin typeface="Tahoma"/>
              </a:rPr>
              <a:t>3. Aprendizajes obtenidos durante el proceso.</a:t>
            </a:r>
          </a:p>
          <a:p>
            <a:pPr defTabSz="1085625"/>
            <a:endParaRPr lang="es-CO" sz="2827" b="1" dirty="0">
              <a:solidFill>
                <a:prstClr val="black"/>
              </a:solidFill>
              <a:latin typeface="Tahoma"/>
            </a:endParaRPr>
          </a:p>
        </p:txBody>
      </p:sp>
    </p:spTree>
    <p:extLst>
      <p:ext uri="{BB962C8B-B14F-4D97-AF65-F5344CB8AC3E}">
        <p14:creationId xmlns:p14="http://schemas.microsoft.com/office/powerpoint/2010/main" val="14027154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C3EB437-F254-491C-8887-D7E956ED6277}"/>
              </a:ext>
            </a:extLst>
          </p:cNvPr>
          <p:cNvSpPr txBox="1"/>
          <p:nvPr/>
        </p:nvSpPr>
        <p:spPr>
          <a:xfrm>
            <a:off x="1052210" y="1702823"/>
            <a:ext cx="10252726" cy="3442481"/>
          </a:xfrm>
          <a:prstGeom prst="rect">
            <a:avLst/>
          </a:prstGeom>
          <a:noFill/>
        </p:spPr>
        <p:txBody>
          <a:bodyPr wrap="square" rtlCol="0">
            <a:spAutoFit/>
          </a:bodyPr>
          <a:lstStyle/>
          <a:p>
            <a:pPr algn="just" defTabSz="1085625"/>
            <a:r>
              <a:rPr lang="es-ES" sz="3110" dirty="0">
                <a:solidFill>
                  <a:prstClr val="black"/>
                </a:solidFill>
                <a:latin typeface="Tahoma"/>
              </a:rPr>
              <a:t>la aplicación de políticas de prevención de daño antijuridico nos permitió evidenciar las principales causas de litigiosidad en la Entidad, para así poder identificar las dependencias en las que ocurren las fallas y en consecuencia proponer soluciones que permitan prevenir el surgimiento de litigios por motivos similares, o por lo menos reducir significativamente el riesgo de ocurrencia.</a:t>
            </a:r>
            <a:endParaRPr lang="es-CO" sz="3110" dirty="0">
              <a:solidFill>
                <a:prstClr val="black"/>
              </a:solidFill>
              <a:latin typeface="Tahoma"/>
            </a:endParaRPr>
          </a:p>
        </p:txBody>
      </p:sp>
    </p:spTree>
    <p:extLst>
      <p:ext uri="{BB962C8B-B14F-4D97-AF65-F5344CB8AC3E}">
        <p14:creationId xmlns:p14="http://schemas.microsoft.com/office/powerpoint/2010/main" val="1719212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859682"/>
          </a:xfrm>
          <a:solidFill>
            <a:srgbClr val="879225"/>
          </a:solidFill>
        </p:spPr>
        <p:style>
          <a:lnRef idx="1">
            <a:schemeClr val="accent3"/>
          </a:lnRef>
          <a:fillRef idx="2">
            <a:schemeClr val="accent3"/>
          </a:fillRef>
          <a:effectRef idx="1">
            <a:schemeClr val="accent3"/>
          </a:effectRef>
          <a:fontRef idx="minor">
            <a:schemeClr val="dk1"/>
          </a:fontRef>
        </p:style>
        <p:txBody>
          <a:bodyPr>
            <a:normAutofit/>
          </a:bodyPr>
          <a:lstStyle/>
          <a:p>
            <a:pPr algn="ctr"/>
            <a:r>
              <a:rPr lang="es-ES" sz="24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ANÁLISIS DE PROCESOS JUDICIALES EN QUE SEA PARTE ESA ENTIDAD- TUTELAS</a:t>
            </a:r>
            <a:endParaRPr lang="es-CO" b="1" dirty="0">
              <a:solidFill>
                <a:schemeClr val="bg1"/>
              </a:solidFill>
              <a:latin typeface="Arial Black" panose="020B0604020202020204" pitchFamily="34" charset="0"/>
              <a:cs typeface="Arial Black" panose="020B0604020202020204" pitchFamily="34" charset="0"/>
            </a:endParaRPr>
          </a:p>
        </p:txBody>
      </p:sp>
      <p:sp>
        <p:nvSpPr>
          <p:cNvPr id="12" name="Rectángulo 11">
            <a:extLst>
              <a:ext uri="{FF2B5EF4-FFF2-40B4-BE49-F238E27FC236}">
                <a16:creationId xmlns:a16="http://schemas.microsoft.com/office/drawing/2014/main" id="{51222BAE-1720-DA4C-88D4-A2D09A9E912A}"/>
              </a:ext>
            </a:extLst>
          </p:cNvPr>
          <p:cNvSpPr/>
          <p:nvPr/>
        </p:nvSpPr>
        <p:spPr>
          <a:xfrm>
            <a:off x="0" y="6001451"/>
            <a:ext cx="12192000" cy="888326"/>
          </a:xfrm>
          <a:prstGeom prst="rect">
            <a:avLst/>
          </a:prstGeom>
          <a:solidFill>
            <a:srgbClr val="4C53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4" name="Imagen 3">
            <a:extLst>
              <a:ext uri="{FF2B5EF4-FFF2-40B4-BE49-F238E27FC236}">
                <a16:creationId xmlns:a16="http://schemas.microsoft.com/office/drawing/2014/main" id="{BF439604-487F-F549-BE03-87685C200C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1346" y="6104999"/>
            <a:ext cx="3186213" cy="693499"/>
          </a:xfrm>
          <a:prstGeom prst="rect">
            <a:avLst/>
          </a:prstGeom>
        </p:spPr>
      </p:pic>
      <p:sp>
        <p:nvSpPr>
          <p:cNvPr id="14" name="Rectángulo 13"/>
          <p:cNvSpPr/>
          <p:nvPr/>
        </p:nvSpPr>
        <p:spPr>
          <a:xfrm>
            <a:off x="458980" y="2273654"/>
            <a:ext cx="3652645" cy="1200329"/>
          </a:xfrm>
          <a:prstGeom prst="rect">
            <a:avLst/>
          </a:prstGeom>
        </p:spPr>
        <p:txBody>
          <a:bodyPr wrap="square">
            <a:spAutoFit/>
          </a:bodyPr>
          <a:lstStyle/>
          <a:p>
            <a:r>
              <a:rPr lang="es-ES_tradnl" dirty="0"/>
              <a:t> </a:t>
            </a:r>
          </a:p>
          <a:p>
            <a:endParaRPr lang="es-ES_tradnl" dirty="0"/>
          </a:p>
          <a:p>
            <a:r>
              <a:rPr lang="es-ES_tradnl" dirty="0"/>
              <a:t> </a:t>
            </a:r>
            <a:endParaRPr lang="es-CO" dirty="0"/>
          </a:p>
          <a:p>
            <a:pPr lvl="0"/>
            <a:r>
              <a:rPr lang="es-ES_tradnl" dirty="0"/>
              <a:t> </a:t>
            </a:r>
            <a:endParaRPr lang="es-CO" dirty="0"/>
          </a:p>
        </p:txBody>
      </p:sp>
      <p:graphicFrame>
        <p:nvGraphicFramePr>
          <p:cNvPr id="6" name="Tabla 5"/>
          <p:cNvGraphicFramePr>
            <a:graphicFrameLocks noGrp="1"/>
          </p:cNvGraphicFramePr>
          <p:nvPr>
            <p:extLst/>
          </p:nvPr>
        </p:nvGraphicFramePr>
        <p:xfrm>
          <a:off x="458980" y="1187893"/>
          <a:ext cx="10997147" cy="3981450"/>
        </p:xfrm>
        <a:graphic>
          <a:graphicData uri="http://schemas.openxmlformats.org/drawingml/2006/table">
            <a:tbl>
              <a:tblPr/>
              <a:tblGrid>
                <a:gridCol w="1252789">
                  <a:extLst>
                    <a:ext uri="{9D8B030D-6E8A-4147-A177-3AD203B41FA5}">
                      <a16:colId xmlns:a16="http://schemas.microsoft.com/office/drawing/2014/main" val="216641870"/>
                    </a:ext>
                  </a:extLst>
                </a:gridCol>
                <a:gridCol w="986572">
                  <a:extLst>
                    <a:ext uri="{9D8B030D-6E8A-4147-A177-3AD203B41FA5}">
                      <a16:colId xmlns:a16="http://schemas.microsoft.com/office/drawing/2014/main" val="645138185"/>
                    </a:ext>
                  </a:extLst>
                </a:gridCol>
                <a:gridCol w="908273">
                  <a:extLst>
                    <a:ext uri="{9D8B030D-6E8A-4147-A177-3AD203B41FA5}">
                      <a16:colId xmlns:a16="http://schemas.microsoft.com/office/drawing/2014/main" val="1590386482"/>
                    </a:ext>
                  </a:extLst>
                </a:gridCol>
                <a:gridCol w="908273">
                  <a:extLst>
                    <a:ext uri="{9D8B030D-6E8A-4147-A177-3AD203B41FA5}">
                      <a16:colId xmlns:a16="http://schemas.microsoft.com/office/drawing/2014/main" val="2404355036"/>
                    </a:ext>
                  </a:extLst>
                </a:gridCol>
                <a:gridCol w="908273">
                  <a:extLst>
                    <a:ext uri="{9D8B030D-6E8A-4147-A177-3AD203B41FA5}">
                      <a16:colId xmlns:a16="http://schemas.microsoft.com/office/drawing/2014/main" val="2308751120"/>
                    </a:ext>
                  </a:extLst>
                </a:gridCol>
                <a:gridCol w="876953">
                  <a:extLst>
                    <a:ext uri="{9D8B030D-6E8A-4147-A177-3AD203B41FA5}">
                      <a16:colId xmlns:a16="http://schemas.microsoft.com/office/drawing/2014/main" val="792552305"/>
                    </a:ext>
                  </a:extLst>
                </a:gridCol>
                <a:gridCol w="908273">
                  <a:extLst>
                    <a:ext uri="{9D8B030D-6E8A-4147-A177-3AD203B41FA5}">
                      <a16:colId xmlns:a16="http://schemas.microsoft.com/office/drawing/2014/main" val="2086601154"/>
                    </a:ext>
                  </a:extLst>
                </a:gridCol>
                <a:gridCol w="1068786">
                  <a:extLst>
                    <a:ext uri="{9D8B030D-6E8A-4147-A177-3AD203B41FA5}">
                      <a16:colId xmlns:a16="http://schemas.microsoft.com/office/drawing/2014/main" val="4044882384"/>
                    </a:ext>
                  </a:extLst>
                </a:gridCol>
                <a:gridCol w="1111851">
                  <a:extLst>
                    <a:ext uri="{9D8B030D-6E8A-4147-A177-3AD203B41FA5}">
                      <a16:colId xmlns:a16="http://schemas.microsoft.com/office/drawing/2014/main" val="274191509"/>
                    </a:ext>
                  </a:extLst>
                </a:gridCol>
                <a:gridCol w="1033552">
                  <a:extLst>
                    <a:ext uri="{9D8B030D-6E8A-4147-A177-3AD203B41FA5}">
                      <a16:colId xmlns:a16="http://schemas.microsoft.com/office/drawing/2014/main" val="75963990"/>
                    </a:ext>
                  </a:extLst>
                </a:gridCol>
                <a:gridCol w="1033552">
                  <a:extLst>
                    <a:ext uri="{9D8B030D-6E8A-4147-A177-3AD203B41FA5}">
                      <a16:colId xmlns:a16="http://schemas.microsoft.com/office/drawing/2014/main" val="224768283"/>
                    </a:ext>
                  </a:extLst>
                </a:gridCol>
              </a:tblGrid>
              <a:tr h="647700">
                <a:tc>
                  <a:txBody>
                    <a:bodyPr/>
                    <a:lstStyle/>
                    <a:p>
                      <a:pPr algn="ctr" rtl="0" fontAlgn="ctr"/>
                      <a:r>
                        <a:rPr lang="es-CO" sz="1100" b="1" i="0" u="none" strike="noStrike">
                          <a:solidFill>
                            <a:srgbClr val="FFFFFF"/>
                          </a:solidFill>
                          <a:effectLst/>
                          <a:latin typeface="Calibri" panose="020F0502020204030204" pitchFamily="34" charset="0"/>
                        </a:rPr>
                        <a:t>MES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No. TUTELAS NOTIFICADAS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PENDIENTES DE FALLO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FALLO DE 1° INSTANCIA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FALLO FAVORABLE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FALLO DESFAVORABLE 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FALLO DE SEGUNDA INSTANCIA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FAVORABLE SEGUNDA INSTANCIA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DESFAVORABLE SEGUNDA INSTANCIA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INCIDENTE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tc>
                  <a:txBody>
                    <a:bodyPr/>
                    <a:lstStyle/>
                    <a:p>
                      <a:pPr algn="ctr" rtl="0" fontAlgn="ctr"/>
                      <a:r>
                        <a:rPr lang="es-CO" sz="1100" b="1" i="0" u="none" strike="noStrike">
                          <a:solidFill>
                            <a:srgbClr val="FFFFFF"/>
                          </a:solidFill>
                          <a:effectLst/>
                          <a:latin typeface="Calibri" panose="020F0502020204030204" pitchFamily="34" charset="0"/>
                        </a:rPr>
                        <a:t>EN CONTRA DEFI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C531E"/>
                    </a:solidFill>
                  </a:tcPr>
                </a:tc>
                <a:extLst>
                  <a:ext uri="{0D108BD9-81ED-4DB2-BD59-A6C34878D82A}">
                    <a16:rowId xmlns:a16="http://schemas.microsoft.com/office/drawing/2014/main" val="1197375284"/>
                  </a:ext>
                </a:extLst>
              </a:tr>
              <a:tr h="361950">
                <a:tc>
                  <a:txBody>
                    <a:bodyPr/>
                    <a:lstStyle/>
                    <a:p>
                      <a:pPr algn="l" fontAlgn="b"/>
                      <a:r>
                        <a:rPr lang="es-CO" sz="1400" b="0" i="0" u="none" strike="noStrike">
                          <a:solidFill>
                            <a:srgbClr val="000000"/>
                          </a:solidFill>
                          <a:effectLst/>
                          <a:latin typeface="Arial" panose="020B0604020202020204" pitchFamily="34" charset="0"/>
                        </a:rPr>
                        <a:t>sin notificacion tutela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5427291"/>
                  </a:ext>
                </a:extLst>
              </a:tr>
              <a:tr h="180975">
                <a:tc>
                  <a:txBody>
                    <a:bodyPr/>
                    <a:lstStyle/>
                    <a:p>
                      <a:pPr algn="l" fontAlgn="b"/>
                      <a:r>
                        <a:rPr lang="es-CO" sz="1400" b="0" i="0" u="none" strike="noStrike">
                          <a:solidFill>
                            <a:srgbClr val="000000"/>
                          </a:solidFill>
                          <a:effectLst/>
                          <a:latin typeface="Arial" panose="020B0604020202020204" pitchFamily="34" charset="0"/>
                        </a:rPr>
                        <a:t>otras vigencias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5694517"/>
                  </a:ext>
                </a:extLst>
              </a:tr>
              <a:tr h="180975">
                <a:tc>
                  <a:txBody>
                    <a:bodyPr/>
                    <a:lstStyle/>
                    <a:p>
                      <a:pPr algn="l" fontAlgn="b"/>
                      <a:r>
                        <a:rPr lang="es-CO" sz="1400" b="0" i="0" u="none" strike="noStrike">
                          <a:solidFill>
                            <a:srgbClr val="000000"/>
                          </a:solidFill>
                          <a:effectLst/>
                          <a:latin typeface="Arial" panose="020B0604020202020204" pitchFamily="34" charset="0"/>
                        </a:rPr>
                        <a:t>ene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3591396"/>
                  </a:ext>
                </a:extLst>
              </a:tr>
              <a:tr h="180975">
                <a:tc>
                  <a:txBody>
                    <a:bodyPr/>
                    <a:lstStyle/>
                    <a:p>
                      <a:pPr algn="l" fontAlgn="b"/>
                      <a:r>
                        <a:rPr lang="es-CO" sz="1400" b="0" i="0" u="none" strike="noStrike">
                          <a:solidFill>
                            <a:srgbClr val="000000"/>
                          </a:solidFill>
                          <a:effectLst/>
                          <a:latin typeface="Arial" panose="020B0604020202020204" pitchFamily="34" charset="0"/>
                        </a:rPr>
                        <a:t>feb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847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823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439519"/>
                  </a:ext>
                </a:extLst>
              </a:tr>
              <a:tr h="180975">
                <a:tc>
                  <a:txBody>
                    <a:bodyPr/>
                    <a:lstStyle/>
                    <a:p>
                      <a:pPr algn="l" fontAlgn="b"/>
                      <a:r>
                        <a:rPr lang="es-CO" sz="1400" b="0" i="0" u="none" strike="noStrike">
                          <a:solidFill>
                            <a:srgbClr val="000000"/>
                          </a:solidFill>
                          <a:effectLst/>
                          <a:latin typeface="Arial" panose="020B0604020202020204" pitchFamily="34" charset="0"/>
                        </a:rPr>
                        <a:t>mar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802185"/>
                  </a:ext>
                </a:extLst>
              </a:tr>
              <a:tr h="180975">
                <a:tc>
                  <a:txBody>
                    <a:bodyPr/>
                    <a:lstStyle/>
                    <a:p>
                      <a:pPr algn="l" fontAlgn="b"/>
                      <a:r>
                        <a:rPr lang="es-CO" sz="1400" b="0" i="0" u="none" strike="noStrike">
                          <a:solidFill>
                            <a:srgbClr val="000000"/>
                          </a:solidFill>
                          <a:effectLst/>
                          <a:latin typeface="Arial" panose="020B0604020202020204" pitchFamily="34" charset="0"/>
                        </a:rPr>
                        <a:t>abr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126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4776284"/>
                  </a:ext>
                </a:extLst>
              </a:tr>
              <a:tr h="180975">
                <a:tc>
                  <a:txBody>
                    <a:bodyPr/>
                    <a:lstStyle/>
                    <a:p>
                      <a:pPr algn="l" fontAlgn="b"/>
                      <a:r>
                        <a:rPr lang="es-CO" sz="1400" b="0" i="0" u="none" strike="noStrike">
                          <a:solidFill>
                            <a:srgbClr val="000000"/>
                          </a:solidFill>
                          <a:effectLst/>
                          <a:latin typeface="Arial" panose="020B0604020202020204" pitchFamily="34" charset="0"/>
                        </a:rPr>
                        <a:t>may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2931767"/>
                  </a:ext>
                </a:extLst>
              </a:tr>
              <a:tr h="180975">
                <a:tc>
                  <a:txBody>
                    <a:bodyPr/>
                    <a:lstStyle/>
                    <a:p>
                      <a:pPr algn="l" fontAlgn="b"/>
                      <a:r>
                        <a:rPr lang="es-CO" sz="1400" b="0" i="0" u="none" strike="noStrike">
                          <a:solidFill>
                            <a:srgbClr val="000000"/>
                          </a:solidFill>
                          <a:effectLst/>
                          <a:latin typeface="Arial" panose="020B0604020202020204" pitchFamily="34" charset="0"/>
                        </a:rPr>
                        <a:t>jun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970130"/>
                  </a:ext>
                </a:extLst>
              </a:tr>
              <a:tr h="180975">
                <a:tc>
                  <a:txBody>
                    <a:bodyPr/>
                    <a:lstStyle/>
                    <a:p>
                      <a:pPr algn="l" fontAlgn="b"/>
                      <a:r>
                        <a:rPr lang="es-CO" sz="1400" b="0" i="0" u="none" strike="noStrike">
                          <a:solidFill>
                            <a:srgbClr val="000000"/>
                          </a:solidFill>
                          <a:effectLst/>
                          <a:latin typeface="Arial" panose="020B0604020202020204" pitchFamily="34" charset="0"/>
                        </a:rPr>
                        <a:t>jul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8547590"/>
                  </a:ext>
                </a:extLst>
              </a:tr>
              <a:tr h="180975">
                <a:tc>
                  <a:txBody>
                    <a:bodyPr/>
                    <a:lstStyle/>
                    <a:p>
                      <a:pPr algn="l" fontAlgn="b"/>
                      <a:r>
                        <a:rPr lang="es-CO" sz="1400" b="0" i="0" u="none" strike="noStrike">
                          <a:solidFill>
                            <a:srgbClr val="000000"/>
                          </a:solidFill>
                          <a:effectLst/>
                          <a:latin typeface="Arial" panose="020B0604020202020204" pitchFamily="34" charset="0"/>
                        </a:rPr>
                        <a:t>ago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86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604873"/>
                  </a:ext>
                </a:extLst>
              </a:tr>
              <a:tr h="180975">
                <a:tc>
                  <a:txBody>
                    <a:bodyPr/>
                    <a:lstStyle/>
                    <a:p>
                      <a:pPr algn="l" fontAlgn="b"/>
                      <a:r>
                        <a:rPr lang="es-CO" sz="1400" b="0" i="0" u="none" strike="noStrike">
                          <a:solidFill>
                            <a:srgbClr val="000000"/>
                          </a:solidFill>
                          <a:effectLst/>
                          <a:latin typeface="Arial" panose="020B0604020202020204" pitchFamily="34" charset="0"/>
                        </a:rPr>
                        <a:t>sep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609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386940"/>
                  </a:ext>
                </a:extLst>
              </a:tr>
              <a:tr h="180975">
                <a:tc>
                  <a:txBody>
                    <a:bodyPr/>
                    <a:lstStyle/>
                    <a:p>
                      <a:pPr algn="l" fontAlgn="b"/>
                      <a:r>
                        <a:rPr lang="es-CO" sz="1400" b="0" i="0" u="none" strike="noStrike">
                          <a:solidFill>
                            <a:srgbClr val="000000"/>
                          </a:solidFill>
                          <a:effectLst/>
                          <a:latin typeface="Arial" panose="020B0604020202020204" pitchFamily="34" charset="0"/>
                        </a:rPr>
                        <a:t>oct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0162048"/>
                  </a:ext>
                </a:extLst>
              </a:tr>
              <a:tr h="180975">
                <a:tc>
                  <a:txBody>
                    <a:bodyPr/>
                    <a:lstStyle/>
                    <a:p>
                      <a:pPr algn="l" fontAlgn="b"/>
                      <a:r>
                        <a:rPr lang="es-CO" sz="1400" b="0" i="0" u="none" strike="noStrike">
                          <a:solidFill>
                            <a:srgbClr val="000000"/>
                          </a:solidFill>
                          <a:effectLst/>
                          <a:latin typeface="Arial" panose="020B0604020202020204" pitchFamily="34" charset="0"/>
                        </a:rPr>
                        <a:t>nov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643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dirty="0">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0" i="0" u="none" strike="noStrike">
                          <a:solidFill>
                            <a:srgbClr val="000000"/>
                          </a:solidFill>
                          <a:effectLst/>
                          <a:latin typeface="Arial" panose="020B0604020202020204" pitchFamily="34" charset="0"/>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3420163"/>
                  </a:ext>
                </a:extLst>
              </a:tr>
              <a:tr h="190500">
                <a:tc>
                  <a:txBody>
                    <a:bodyPr/>
                    <a:lstStyle/>
                    <a:p>
                      <a:pPr algn="l" fontAlgn="b"/>
                      <a:r>
                        <a:rPr lang="es-CO" sz="1400" b="1" i="0" u="none" strike="noStrike">
                          <a:solidFill>
                            <a:srgbClr val="000000"/>
                          </a:solidFill>
                          <a:effectLst/>
                          <a:latin typeface="Arial" panose="020B0604020202020204" pitchFamily="34" charset="0"/>
                        </a:rPr>
                        <a:t>Total general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5.943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295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5.646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4.949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678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757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585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a:solidFill>
                            <a:srgbClr val="000000"/>
                          </a:solidFill>
                          <a:effectLst/>
                          <a:latin typeface="Arial" panose="020B0604020202020204" pitchFamily="34" charset="0"/>
                        </a:rPr>
                        <a:t>170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dirty="0">
                          <a:solidFill>
                            <a:srgbClr val="000000"/>
                          </a:solidFill>
                          <a:effectLst/>
                          <a:latin typeface="Arial" panose="020B0604020202020204" pitchFamily="34" charset="0"/>
                        </a:rPr>
                        <a:t>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CO" sz="1400" b="1" i="0" u="none" strike="noStrike" dirty="0">
                          <a:solidFill>
                            <a:srgbClr val="000000"/>
                          </a:solidFill>
                          <a:effectLst/>
                          <a:latin typeface="Arial" panose="020B0604020202020204" pitchFamily="34" charset="0"/>
                        </a:rPr>
                        <a:t>457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4582424"/>
                  </a:ext>
                </a:extLst>
              </a:tr>
            </a:tbl>
          </a:graphicData>
        </a:graphic>
      </p:graphicFrame>
    </p:spTree>
    <p:extLst>
      <p:ext uri="{BB962C8B-B14F-4D97-AF65-F5344CB8AC3E}">
        <p14:creationId xmlns:p14="http://schemas.microsoft.com/office/powerpoint/2010/main" val="4858893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18633F2F-3C7D-472A-8FA2-A825F5BE38EC}"/>
              </a:ext>
            </a:extLst>
          </p:cNvPr>
          <p:cNvGrpSpPr/>
          <p:nvPr/>
        </p:nvGrpSpPr>
        <p:grpSpPr>
          <a:xfrm>
            <a:off x="-35229" y="-26929"/>
            <a:ext cx="12144001" cy="6903439"/>
            <a:chOff x="-3752254" y="-10191091"/>
            <a:chExt cx="17181513" cy="9728988"/>
          </a:xfrm>
        </p:grpSpPr>
        <p:sp>
          <p:nvSpPr>
            <p:cNvPr id="9" name="Rectángulo 8">
              <a:extLst>
                <a:ext uri="{FF2B5EF4-FFF2-40B4-BE49-F238E27FC236}">
                  <a16:creationId xmlns:a16="http://schemas.microsoft.com/office/drawing/2014/main" id="{4A93EBF0-0F2F-4CE6-B18B-5EE74B41D0CE}"/>
                </a:ext>
              </a:extLst>
            </p:cNvPr>
            <p:cNvSpPr/>
            <p:nvPr/>
          </p:nvSpPr>
          <p:spPr>
            <a:xfrm>
              <a:off x="-3739406" y="-10164903"/>
              <a:ext cx="17168665" cy="9702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625"/>
              <a:endParaRPr lang="es-CO" sz="2120">
                <a:solidFill>
                  <a:prstClr val="white"/>
                </a:solidFill>
                <a:latin typeface="Tahoma"/>
              </a:endParaRPr>
            </a:p>
          </p:txBody>
        </p:sp>
        <p:sp>
          <p:nvSpPr>
            <p:cNvPr id="10" name="Forma libre: forma 9">
              <a:extLst>
                <a:ext uri="{FF2B5EF4-FFF2-40B4-BE49-F238E27FC236}">
                  <a16:creationId xmlns:a16="http://schemas.microsoft.com/office/drawing/2014/main" id="{2AF7B38B-FB11-4BDD-868A-5508F3560AD8}"/>
                </a:ext>
              </a:extLst>
            </p:cNvPr>
            <p:cNvSpPr/>
            <p:nvPr/>
          </p:nvSpPr>
          <p:spPr>
            <a:xfrm>
              <a:off x="4224623" y="-10129196"/>
              <a:ext cx="8354001" cy="5993042"/>
            </a:xfrm>
            <a:custGeom>
              <a:avLst/>
              <a:gdLst>
                <a:gd name="connsiteX0" fmla="*/ 797907 w 4709402"/>
                <a:gd name="connsiteY0" fmla="*/ 0 h 6054936"/>
                <a:gd name="connsiteX1" fmla="*/ 610204 w 4709402"/>
                <a:gd name="connsiteY1" fmla="*/ 0 h 6054936"/>
                <a:gd name="connsiteX2" fmla="*/ 0 w 4709402"/>
                <a:gd name="connsiteY2" fmla="*/ 0 h 6054936"/>
                <a:gd name="connsiteX3" fmla="*/ 610204 w 4709402"/>
                <a:gd name="connsiteY3" fmla="*/ 1569574 h 6054936"/>
                <a:gd name="connsiteX4" fmla="*/ 797907 w 4709402"/>
                <a:gd name="connsiteY4" fmla="*/ 2053296 h 6054936"/>
                <a:gd name="connsiteX5" fmla="*/ 2356047 w 4709402"/>
                <a:gd name="connsiteY5" fmla="*/ 6060319 h 6054936"/>
                <a:gd name="connsiteX6" fmla="*/ 4712094 w 4709402"/>
                <a:gd name="connsiteY6" fmla="*/ 0 h 605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9402" h="6054936">
                  <a:moveTo>
                    <a:pt x="797907" y="0"/>
                  </a:moveTo>
                  <a:lnTo>
                    <a:pt x="610204" y="0"/>
                  </a:lnTo>
                  <a:lnTo>
                    <a:pt x="0" y="0"/>
                  </a:lnTo>
                  <a:lnTo>
                    <a:pt x="610204" y="1569574"/>
                  </a:lnTo>
                  <a:lnTo>
                    <a:pt x="797907" y="2053296"/>
                  </a:lnTo>
                  <a:lnTo>
                    <a:pt x="2356047" y="6060319"/>
                  </a:lnTo>
                  <a:lnTo>
                    <a:pt x="4712094" y="0"/>
                  </a:lnTo>
                  <a:close/>
                </a:path>
              </a:pathLst>
            </a:custGeom>
            <a:solidFill>
              <a:srgbClr val="A80000"/>
            </a:solidFill>
            <a:ln w="67266" cap="flat">
              <a:noFill/>
              <a:prstDash val="solid"/>
              <a:miter/>
            </a:ln>
          </p:spPr>
          <p:txBody>
            <a:bodyPr rtlCol="0" anchor="ctr"/>
            <a:lstStyle/>
            <a:p>
              <a:pPr defTabSz="1085625"/>
              <a:endParaRPr lang="es-CO" sz="2120">
                <a:solidFill>
                  <a:prstClr val="black"/>
                </a:solidFill>
                <a:latin typeface="Tahoma"/>
              </a:endParaRPr>
            </a:p>
          </p:txBody>
        </p:sp>
        <p:sp>
          <p:nvSpPr>
            <p:cNvPr id="11" name="Forma libre: forma 10">
              <a:extLst>
                <a:ext uri="{FF2B5EF4-FFF2-40B4-BE49-F238E27FC236}">
                  <a16:creationId xmlns:a16="http://schemas.microsoft.com/office/drawing/2014/main" id="{57932E37-5383-4F1F-B39C-D4FE68C3840A}"/>
                </a:ext>
              </a:extLst>
            </p:cNvPr>
            <p:cNvSpPr/>
            <p:nvPr/>
          </p:nvSpPr>
          <p:spPr>
            <a:xfrm>
              <a:off x="5870361" y="-4130772"/>
              <a:ext cx="5012400" cy="3632962"/>
            </a:xfrm>
            <a:custGeom>
              <a:avLst/>
              <a:gdLst>
                <a:gd name="connsiteX0" fmla="*/ 0 w 2825641"/>
                <a:gd name="connsiteY0" fmla="*/ 3674001 h 3632962"/>
                <a:gd name="connsiteX1" fmla="*/ 2855916 w 2825641"/>
                <a:gd name="connsiteY1" fmla="*/ 3674001 h 3632962"/>
                <a:gd name="connsiteX2" fmla="*/ 1428295 w 2825641"/>
                <a:gd name="connsiteY2" fmla="*/ 0 h 3632962"/>
              </a:gdLst>
              <a:ahLst/>
              <a:cxnLst>
                <a:cxn ang="0">
                  <a:pos x="connsiteX0" y="connsiteY0"/>
                </a:cxn>
                <a:cxn ang="0">
                  <a:pos x="connsiteX1" y="connsiteY1"/>
                </a:cxn>
                <a:cxn ang="0">
                  <a:pos x="connsiteX2" y="connsiteY2"/>
                </a:cxn>
              </a:cxnLst>
              <a:rect l="l" t="t" r="r" b="b"/>
              <a:pathLst>
                <a:path w="2825641" h="3632962">
                  <a:moveTo>
                    <a:pt x="0" y="3674001"/>
                  </a:moveTo>
                  <a:lnTo>
                    <a:pt x="2855916" y="3674001"/>
                  </a:lnTo>
                  <a:lnTo>
                    <a:pt x="1428295" y="0"/>
                  </a:lnTo>
                  <a:close/>
                </a:path>
              </a:pathLst>
            </a:custGeom>
            <a:solidFill>
              <a:srgbClr val="A80000"/>
            </a:solidFill>
            <a:ln w="67266" cap="flat">
              <a:noFill/>
              <a:prstDash val="solid"/>
              <a:miter/>
            </a:ln>
          </p:spPr>
          <p:txBody>
            <a:bodyPr rtlCol="0" anchor="ctr"/>
            <a:lstStyle/>
            <a:p>
              <a:pPr defTabSz="1085625"/>
              <a:endParaRPr lang="es-CO" sz="2120">
                <a:solidFill>
                  <a:prstClr val="black"/>
                </a:solidFill>
                <a:latin typeface="Tahoma"/>
              </a:endParaRPr>
            </a:p>
          </p:txBody>
        </p:sp>
        <p:sp>
          <p:nvSpPr>
            <p:cNvPr id="12" name="Forma libre: forma 11">
              <a:extLst>
                <a:ext uri="{FF2B5EF4-FFF2-40B4-BE49-F238E27FC236}">
                  <a16:creationId xmlns:a16="http://schemas.microsoft.com/office/drawing/2014/main" id="{326B7314-9F67-4A2D-B0CC-2DEFDEE2C053}"/>
                </a:ext>
              </a:extLst>
            </p:cNvPr>
            <p:cNvSpPr/>
            <p:nvPr/>
          </p:nvSpPr>
          <p:spPr>
            <a:xfrm>
              <a:off x="8404011" y="-10164903"/>
              <a:ext cx="5012400" cy="9661711"/>
            </a:xfrm>
            <a:custGeom>
              <a:avLst/>
              <a:gdLst>
                <a:gd name="connsiteX0" fmla="*/ 0 w 2825641"/>
                <a:gd name="connsiteY0" fmla="*/ 6060319 h 9687898"/>
                <a:gd name="connsiteX1" fmla="*/ 1427622 w 2825641"/>
                <a:gd name="connsiteY1" fmla="*/ 9734320 h 9687898"/>
                <a:gd name="connsiteX2" fmla="*/ 2881482 w 2825641"/>
                <a:gd name="connsiteY2" fmla="*/ 9734320 h 9687898"/>
                <a:gd name="connsiteX3" fmla="*/ 2881482 w 2825641"/>
                <a:gd name="connsiteY3" fmla="*/ 0 h 9687898"/>
                <a:gd name="connsiteX4" fmla="*/ 2356047 w 2825641"/>
                <a:gd name="connsiteY4" fmla="*/ 0 h 9687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5641" h="9687898">
                  <a:moveTo>
                    <a:pt x="0" y="6060319"/>
                  </a:moveTo>
                  <a:lnTo>
                    <a:pt x="1427622" y="9734320"/>
                  </a:lnTo>
                  <a:lnTo>
                    <a:pt x="2881482" y="9734320"/>
                  </a:lnTo>
                  <a:lnTo>
                    <a:pt x="2881482" y="0"/>
                  </a:lnTo>
                  <a:lnTo>
                    <a:pt x="2356047" y="0"/>
                  </a:lnTo>
                  <a:close/>
                </a:path>
              </a:pathLst>
            </a:custGeom>
            <a:solidFill>
              <a:srgbClr val="9A0000"/>
            </a:solidFill>
            <a:ln w="67266" cap="flat">
              <a:noFill/>
              <a:prstDash val="solid"/>
              <a:miter/>
            </a:ln>
          </p:spPr>
          <p:txBody>
            <a:bodyPr rtlCol="0" anchor="ctr"/>
            <a:lstStyle/>
            <a:p>
              <a:pPr defTabSz="1085625"/>
              <a:endParaRPr lang="es-CO" sz="2120">
                <a:solidFill>
                  <a:prstClr val="black"/>
                </a:solidFill>
                <a:latin typeface="Tahoma"/>
              </a:endParaRPr>
            </a:p>
          </p:txBody>
        </p:sp>
        <p:sp>
          <p:nvSpPr>
            <p:cNvPr id="13" name="Forma libre: forma 12">
              <a:extLst>
                <a:ext uri="{FF2B5EF4-FFF2-40B4-BE49-F238E27FC236}">
                  <a16:creationId xmlns:a16="http://schemas.microsoft.com/office/drawing/2014/main" id="{34EDB31A-C6CC-4953-B36E-C89A7AAAB7D3}"/>
                </a:ext>
              </a:extLst>
            </p:cNvPr>
            <p:cNvSpPr/>
            <p:nvPr/>
          </p:nvSpPr>
          <p:spPr>
            <a:xfrm>
              <a:off x="-3752254" y="-10191091"/>
              <a:ext cx="6683201" cy="9687899"/>
            </a:xfrm>
            <a:custGeom>
              <a:avLst/>
              <a:gdLst>
                <a:gd name="connsiteX0" fmla="*/ 0 w 3767521"/>
                <a:gd name="connsiteY0" fmla="*/ 0 h 9687898"/>
                <a:gd name="connsiteX1" fmla="*/ 0 w 3767521"/>
                <a:gd name="connsiteY1" fmla="*/ 9734320 h 9687898"/>
                <a:gd name="connsiteX2" fmla="*/ 3793760 w 3767521"/>
                <a:gd name="connsiteY2" fmla="*/ 9734320 h 9687898"/>
                <a:gd name="connsiteX3" fmla="*/ 10092 w 3767521"/>
                <a:gd name="connsiteY3" fmla="*/ 0 h 9687898"/>
              </a:gdLst>
              <a:ahLst/>
              <a:cxnLst>
                <a:cxn ang="0">
                  <a:pos x="connsiteX0" y="connsiteY0"/>
                </a:cxn>
                <a:cxn ang="0">
                  <a:pos x="connsiteX1" y="connsiteY1"/>
                </a:cxn>
                <a:cxn ang="0">
                  <a:pos x="connsiteX2" y="connsiteY2"/>
                </a:cxn>
                <a:cxn ang="0">
                  <a:pos x="connsiteX3" y="connsiteY3"/>
                </a:cxn>
              </a:cxnLst>
              <a:rect l="l" t="t" r="r" b="b"/>
              <a:pathLst>
                <a:path w="3767521" h="9687898">
                  <a:moveTo>
                    <a:pt x="0" y="0"/>
                  </a:moveTo>
                  <a:lnTo>
                    <a:pt x="0" y="9734320"/>
                  </a:lnTo>
                  <a:lnTo>
                    <a:pt x="3793760" y="9734320"/>
                  </a:lnTo>
                  <a:lnTo>
                    <a:pt x="10092" y="0"/>
                  </a:lnTo>
                  <a:close/>
                </a:path>
              </a:pathLst>
            </a:custGeom>
            <a:solidFill>
              <a:srgbClr val="A80000"/>
            </a:solidFill>
            <a:ln w="67266" cap="flat">
              <a:noFill/>
              <a:prstDash val="solid"/>
              <a:miter/>
            </a:ln>
          </p:spPr>
          <p:txBody>
            <a:bodyPr rtlCol="0" anchor="ctr"/>
            <a:lstStyle/>
            <a:p>
              <a:pPr defTabSz="1085625"/>
              <a:endParaRPr lang="es-CO" sz="2120">
                <a:solidFill>
                  <a:prstClr val="black"/>
                </a:solidFill>
                <a:latin typeface="Tahoma"/>
              </a:endParaRPr>
            </a:p>
          </p:txBody>
        </p:sp>
      </p:grpSp>
      <p:sp>
        <p:nvSpPr>
          <p:cNvPr id="75" name="CuadroTexto 74">
            <a:extLst>
              <a:ext uri="{FF2B5EF4-FFF2-40B4-BE49-F238E27FC236}">
                <a16:creationId xmlns:a16="http://schemas.microsoft.com/office/drawing/2014/main" id="{ABCB6C05-718B-435E-8D31-D9ED9BDC8861}"/>
              </a:ext>
            </a:extLst>
          </p:cNvPr>
          <p:cNvSpPr txBox="1"/>
          <p:nvPr/>
        </p:nvSpPr>
        <p:spPr>
          <a:xfrm>
            <a:off x="4600051" y="2630904"/>
            <a:ext cx="2882520" cy="962443"/>
          </a:xfrm>
          <a:prstGeom prst="rect">
            <a:avLst/>
          </a:prstGeom>
          <a:noFill/>
        </p:spPr>
        <p:txBody>
          <a:bodyPr wrap="none" rtlCol="0">
            <a:spAutoFit/>
          </a:bodyPr>
          <a:lstStyle/>
          <a:p>
            <a:pPr algn="ctr" defTabSz="1085625"/>
            <a:r>
              <a:rPr lang="es-ES" sz="5654" b="1" dirty="0">
                <a:solidFill>
                  <a:prstClr val="white"/>
                </a:solidFill>
                <a:latin typeface="Tahoma" panose="020B0604030504040204" pitchFamily="34" charset="0"/>
                <a:ea typeface="Tahoma" panose="020B0604030504040204" pitchFamily="34" charset="0"/>
                <a:cs typeface="Tahoma" panose="020B0604030504040204" pitchFamily="34" charset="0"/>
              </a:rPr>
              <a:t>G</a:t>
            </a:r>
            <a:r>
              <a:rPr lang="es-CO" sz="5654" b="1" dirty="0">
                <a:solidFill>
                  <a:prstClr val="white"/>
                </a:solidFill>
                <a:latin typeface="Tahoma" panose="020B0604030504040204" pitchFamily="34" charset="0"/>
                <a:ea typeface="Tahoma" panose="020B0604030504040204" pitchFamily="34" charset="0"/>
                <a:cs typeface="Tahoma" panose="020B0604030504040204" pitchFamily="34" charset="0"/>
              </a:rPr>
              <a:t>racias</a:t>
            </a:r>
          </a:p>
        </p:txBody>
      </p:sp>
      <p:sp>
        <p:nvSpPr>
          <p:cNvPr id="78" name="CuadroTexto 77">
            <a:extLst>
              <a:ext uri="{FF2B5EF4-FFF2-40B4-BE49-F238E27FC236}">
                <a16:creationId xmlns:a16="http://schemas.microsoft.com/office/drawing/2014/main" id="{FEE0086D-BFA0-406F-B4B4-054EE3D7596A}"/>
              </a:ext>
            </a:extLst>
          </p:cNvPr>
          <p:cNvSpPr txBox="1"/>
          <p:nvPr/>
        </p:nvSpPr>
        <p:spPr>
          <a:xfrm>
            <a:off x="6003640" y="4134264"/>
            <a:ext cx="184731" cy="440442"/>
          </a:xfrm>
          <a:prstGeom prst="rect">
            <a:avLst/>
          </a:prstGeom>
          <a:noFill/>
        </p:spPr>
        <p:txBody>
          <a:bodyPr wrap="none" rtlCol="0" anchor="t">
            <a:spAutoFit/>
          </a:bodyPr>
          <a:lstStyle/>
          <a:p>
            <a:pPr algn="ctr" defTabSz="1085625"/>
            <a:endParaRPr lang="es-CO" sz="2262" dirty="0">
              <a:solidFill>
                <a:prstClr val="white"/>
              </a:solidFill>
              <a:latin typeface="Tahoma"/>
              <a:ea typeface="Tahoma"/>
              <a:cs typeface="Tahoma"/>
            </a:endParaRPr>
          </a:p>
        </p:txBody>
      </p:sp>
      <p:pic>
        <p:nvPicPr>
          <p:cNvPr id="81" name="Gráfico 80">
            <a:extLst>
              <a:ext uri="{FF2B5EF4-FFF2-40B4-BE49-F238E27FC236}">
                <a16:creationId xmlns:a16="http://schemas.microsoft.com/office/drawing/2014/main" id="{133ABBDD-5D62-44EF-AE9B-1B0DFE0B26A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4669308" y="5922691"/>
            <a:ext cx="2853385" cy="547348"/>
          </a:xfrm>
          <a:prstGeom prst="rect">
            <a:avLst/>
          </a:prstGeom>
        </p:spPr>
      </p:pic>
      <p:pic>
        <p:nvPicPr>
          <p:cNvPr id="15" name="Imagen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2565" y="759186"/>
            <a:ext cx="1523687" cy="1303773"/>
          </a:xfrm>
          <a:prstGeom prst="rect">
            <a:avLst/>
          </a:prstGeom>
        </p:spPr>
      </p:pic>
    </p:spTree>
    <p:extLst>
      <p:ext uri="{BB962C8B-B14F-4D97-AF65-F5344CB8AC3E}">
        <p14:creationId xmlns:p14="http://schemas.microsoft.com/office/powerpoint/2010/main" val="4194935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B5325991-F2B0-9846-8FB0-6C04397817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76" t="34568"/>
          <a:stretch/>
        </p:blipFill>
        <p:spPr>
          <a:xfrm>
            <a:off x="29182" y="2662470"/>
            <a:ext cx="7097949" cy="4487360"/>
          </a:xfrm>
          <a:prstGeom prst="rect">
            <a:avLst/>
          </a:prstGeom>
        </p:spPr>
      </p:pic>
      <p:sp>
        <p:nvSpPr>
          <p:cNvPr id="2" name="Título 1"/>
          <p:cNvSpPr>
            <a:spLocks noGrp="1"/>
          </p:cNvSpPr>
          <p:nvPr>
            <p:ph type="ctrTitle"/>
          </p:nvPr>
        </p:nvSpPr>
        <p:spPr>
          <a:xfrm>
            <a:off x="1528685" y="754796"/>
            <a:ext cx="9144000" cy="1544322"/>
          </a:xfrm>
        </p:spPr>
        <p:txBody>
          <a:bodyPr>
            <a:noAutofit/>
          </a:bodyPr>
          <a:lstStyle/>
          <a:p>
            <a:r>
              <a:rPr lang="es-CO" sz="4800" b="1" dirty="0" smtClean="0">
                <a:solidFill>
                  <a:srgbClr val="4C531E"/>
                </a:solidFill>
                <a:latin typeface="Arial Black" panose="020B0604020202020204" pitchFamily="34" charset="0"/>
                <a:cs typeface="Arial Black" panose="020B0604020202020204" pitchFamily="34" charset="0"/>
              </a:rPr>
              <a:t/>
            </a:r>
            <a:br>
              <a:rPr lang="es-CO" sz="4800" b="1" dirty="0" smtClean="0">
                <a:solidFill>
                  <a:srgbClr val="4C531E"/>
                </a:solidFill>
                <a:latin typeface="Arial Black" panose="020B0604020202020204" pitchFamily="34" charset="0"/>
                <a:cs typeface="Arial Black" panose="020B0604020202020204" pitchFamily="34" charset="0"/>
              </a:rPr>
            </a:br>
            <a:r>
              <a:rPr lang="es-CO" sz="4800" b="1" dirty="0">
                <a:solidFill>
                  <a:srgbClr val="4C531E"/>
                </a:solidFill>
                <a:latin typeface="Arial Black" panose="020B0604020202020204" pitchFamily="34" charset="0"/>
                <a:cs typeface="Arial Black" panose="020B0604020202020204" pitchFamily="34" charset="0"/>
              </a:rPr>
              <a:t/>
            </a:r>
            <a:br>
              <a:rPr lang="es-CO" sz="4800" b="1" dirty="0">
                <a:solidFill>
                  <a:srgbClr val="4C531E"/>
                </a:solidFill>
                <a:latin typeface="Arial Black" panose="020B0604020202020204" pitchFamily="34" charset="0"/>
                <a:cs typeface="Arial Black" panose="020B0604020202020204" pitchFamily="34" charset="0"/>
              </a:rPr>
            </a:br>
            <a:r>
              <a:rPr lang="es-CO" sz="4800" b="1" dirty="0" smtClean="0">
                <a:solidFill>
                  <a:srgbClr val="4C531E"/>
                </a:solidFill>
                <a:latin typeface="Arial Black" panose="020B0604020202020204" pitchFamily="34" charset="0"/>
                <a:cs typeface="Arial Black" panose="020B0604020202020204" pitchFamily="34" charset="0"/>
              </a:rPr>
              <a:t/>
            </a:r>
            <a:br>
              <a:rPr lang="es-CO" sz="4800" b="1" dirty="0" smtClean="0">
                <a:solidFill>
                  <a:srgbClr val="4C531E"/>
                </a:solidFill>
                <a:latin typeface="Arial Black" panose="020B0604020202020204" pitchFamily="34" charset="0"/>
                <a:cs typeface="Arial Black" panose="020B0604020202020204" pitchFamily="34" charset="0"/>
              </a:rPr>
            </a:br>
            <a:r>
              <a:rPr lang="es-CO" sz="4800" b="1" dirty="0" smtClean="0">
                <a:solidFill>
                  <a:srgbClr val="4C531E"/>
                </a:solidFill>
                <a:latin typeface="Arial Black" panose="020B0604020202020204" pitchFamily="34" charset="0"/>
                <a:cs typeface="Arial Black" panose="020B0604020202020204" pitchFamily="34" charset="0"/>
              </a:rPr>
              <a:t>COMITÉ INTERSECTORIAL DE COORDINACIÓN JURÍDICA. GRACIAS!!</a:t>
            </a:r>
            <a:endParaRPr lang="es-CO" sz="4800" b="1" dirty="0">
              <a:solidFill>
                <a:srgbClr val="4C531E"/>
              </a:solidFill>
              <a:latin typeface="Arial Black" panose="020B0604020202020204" pitchFamily="34" charset="0"/>
              <a:cs typeface="Arial Black" panose="020B0604020202020204" pitchFamily="34" charset="0"/>
            </a:endParaRPr>
          </a:p>
        </p:txBody>
      </p:sp>
      <p:sp>
        <p:nvSpPr>
          <p:cNvPr id="9" name="CuadroTexto 8"/>
          <p:cNvSpPr txBox="1"/>
          <p:nvPr/>
        </p:nvSpPr>
        <p:spPr>
          <a:xfrm>
            <a:off x="5047343" y="2078012"/>
            <a:ext cx="2492990" cy="461665"/>
          </a:xfrm>
          <a:prstGeom prst="rect">
            <a:avLst/>
          </a:prstGeom>
          <a:noFill/>
        </p:spPr>
        <p:txBody>
          <a:bodyPr wrap="none" rtlCol="0">
            <a:spAutoFit/>
          </a:bodyPr>
          <a:lstStyle/>
          <a:p>
            <a:r>
              <a:rPr lang="es-ES" sz="2400" b="1" dirty="0" smtClean="0">
                <a:solidFill>
                  <a:schemeClr val="tx1">
                    <a:lumMod val="75000"/>
                    <a:lumOff val="25000"/>
                  </a:schemeClr>
                </a:solidFill>
                <a:latin typeface="Arial" panose="020B0604020202020204" pitchFamily="34" charset="0"/>
                <a:cs typeface="Arial" panose="020B0604020202020204" pitchFamily="34" charset="0"/>
              </a:rPr>
              <a:t>V SESIÓN 2020</a:t>
            </a:r>
            <a:endParaRPr lang="es-ES" sz="24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 name="Rectángulo 4">
            <a:extLst>
              <a:ext uri="{FF2B5EF4-FFF2-40B4-BE49-F238E27FC236}">
                <a16:creationId xmlns:a16="http://schemas.microsoft.com/office/drawing/2014/main" id="{57E4BB30-270E-EE4D-AE52-960D69EA5621}"/>
              </a:ext>
            </a:extLst>
          </p:cNvPr>
          <p:cNvSpPr/>
          <p:nvPr/>
        </p:nvSpPr>
        <p:spPr>
          <a:xfrm>
            <a:off x="6567623" y="2652743"/>
            <a:ext cx="5295539" cy="4351172"/>
          </a:xfrm>
          <a:prstGeom prst="rect">
            <a:avLst/>
          </a:prstGeom>
          <a:solidFill>
            <a:srgbClr val="8792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ortar rectángulo de una esquina 3">
            <a:extLst>
              <a:ext uri="{FF2B5EF4-FFF2-40B4-BE49-F238E27FC236}">
                <a16:creationId xmlns:a16="http://schemas.microsoft.com/office/drawing/2014/main" id="{346EA250-0C3C-944B-AB77-DFE49921FE4B}"/>
              </a:ext>
            </a:extLst>
          </p:cNvPr>
          <p:cNvSpPr/>
          <p:nvPr/>
        </p:nvSpPr>
        <p:spPr>
          <a:xfrm flipH="1">
            <a:off x="8005862" y="2643015"/>
            <a:ext cx="4260716" cy="4351172"/>
          </a:xfrm>
          <a:custGeom>
            <a:avLst/>
            <a:gdLst>
              <a:gd name="connsiteX0" fmla="*/ 0 w 3446834"/>
              <a:gd name="connsiteY0" fmla="*/ 0 h 4214985"/>
              <a:gd name="connsiteX1" fmla="*/ 1723417 w 3446834"/>
              <a:gd name="connsiteY1" fmla="*/ 0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3446834"/>
              <a:gd name="connsiteY0" fmla="*/ 0 h 4214985"/>
              <a:gd name="connsiteX1" fmla="*/ 770107 w 3446834"/>
              <a:gd name="connsiteY1" fmla="*/ 9728 h 4214985"/>
              <a:gd name="connsiteX2" fmla="*/ 3446834 w 3446834"/>
              <a:gd name="connsiteY2" fmla="*/ 1723417 h 4214985"/>
              <a:gd name="connsiteX3" fmla="*/ 3446834 w 3446834"/>
              <a:gd name="connsiteY3" fmla="*/ 4214985 h 4214985"/>
              <a:gd name="connsiteX4" fmla="*/ 0 w 3446834"/>
              <a:gd name="connsiteY4" fmla="*/ 4214985 h 4214985"/>
              <a:gd name="connsiteX5" fmla="*/ 0 w 3446834"/>
              <a:gd name="connsiteY5" fmla="*/ 0 h 4214985"/>
              <a:gd name="connsiteX0" fmla="*/ 0 w 4049949"/>
              <a:gd name="connsiteY0" fmla="*/ 0 h 4214985"/>
              <a:gd name="connsiteX1" fmla="*/ 770107 w 4049949"/>
              <a:gd name="connsiteY1" fmla="*/ 9728 h 4214985"/>
              <a:gd name="connsiteX2" fmla="*/ 4049949 w 4049949"/>
              <a:gd name="connsiteY2" fmla="*/ 4106693 h 4214985"/>
              <a:gd name="connsiteX3" fmla="*/ 3446834 w 4049949"/>
              <a:gd name="connsiteY3" fmla="*/ 4214985 h 4214985"/>
              <a:gd name="connsiteX4" fmla="*/ 0 w 4049949"/>
              <a:gd name="connsiteY4" fmla="*/ 4214985 h 4214985"/>
              <a:gd name="connsiteX5" fmla="*/ 0 w 4049949"/>
              <a:gd name="connsiteY5" fmla="*/ 0 h 4214985"/>
              <a:gd name="connsiteX0" fmla="*/ 0 w 4156953"/>
              <a:gd name="connsiteY0" fmla="*/ 0 h 4223425"/>
              <a:gd name="connsiteX1" fmla="*/ 770107 w 4156953"/>
              <a:gd name="connsiteY1" fmla="*/ 9728 h 4223425"/>
              <a:gd name="connsiteX2" fmla="*/ 4156953 w 4156953"/>
              <a:gd name="connsiteY2" fmla="*/ 4223425 h 4223425"/>
              <a:gd name="connsiteX3" fmla="*/ 3446834 w 4156953"/>
              <a:gd name="connsiteY3" fmla="*/ 4214985 h 4223425"/>
              <a:gd name="connsiteX4" fmla="*/ 0 w 4156953"/>
              <a:gd name="connsiteY4" fmla="*/ 4214985 h 4223425"/>
              <a:gd name="connsiteX5" fmla="*/ 0 w 4156953"/>
              <a:gd name="connsiteY5" fmla="*/ 0 h 422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6953" h="4223425">
                <a:moveTo>
                  <a:pt x="0" y="0"/>
                </a:moveTo>
                <a:lnTo>
                  <a:pt x="770107" y="9728"/>
                </a:lnTo>
                <a:lnTo>
                  <a:pt x="4156953" y="4223425"/>
                </a:lnTo>
                <a:lnTo>
                  <a:pt x="3446834" y="4214985"/>
                </a:lnTo>
                <a:lnTo>
                  <a:pt x="0" y="4214985"/>
                </a:lnTo>
                <a:lnTo>
                  <a:pt x="0" y="0"/>
                </a:lnTo>
                <a:close/>
              </a:path>
            </a:pathLst>
          </a:custGeom>
          <a:solidFill>
            <a:srgbClr val="4C53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rgbClr val="4C531E"/>
              </a:solidFill>
            </a:endParaRPr>
          </a:p>
        </p:txBody>
      </p:sp>
      <p:sp>
        <p:nvSpPr>
          <p:cNvPr id="6" name="Rectángulo 5">
            <a:extLst>
              <a:ext uri="{FF2B5EF4-FFF2-40B4-BE49-F238E27FC236}">
                <a16:creationId xmlns:a16="http://schemas.microsoft.com/office/drawing/2014/main" id="{192BC60A-5390-BB48-B346-860FADB8BCE3}"/>
              </a:ext>
            </a:extLst>
          </p:cNvPr>
          <p:cNvSpPr/>
          <p:nvPr/>
        </p:nvSpPr>
        <p:spPr>
          <a:xfrm>
            <a:off x="3793675" y="2652742"/>
            <a:ext cx="4614021" cy="4332455"/>
          </a:xfrm>
          <a:custGeom>
            <a:avLst/>
            <a:gdLst>
              <a:gd name="connsiteX0" fmla="*/ 0 w 3120326"/>
              <a:gd name="connsiteY0" fmla="*/ 0 h 4214985"/>
              <a:gd name="connsiteX1" fmla="*/ 3120326 w 3120326"/>
              <a:gd name="connsiteY1" fmla="*/ 0 h 4214985"/>
              <a:gd name="connsiteX2" fmla="*/ 3120326 w 3120326"/>
              <a:gd name="connsiteY2" fmla="*/ 4214985 h 4214985"/>
              <a:gd name="connsiteX3" fmla="*/ 0 w 3120326"/>
              <a:gd name="connsiteY3" fmla="*/ 4214985 h 4214985"/>
              <a:gd name="connsiteX4" fmla="*/ 0 w 3120326"/>
              <a:gd name="connsiteY4" fmla="*/ 0 h 4214985"/>
              <a:gd name="connsiteX0" fmla="*/ 0 w 4316828"/>
              <a:gd name="connsiteY0" fmla="*/ 9728 h 4214985"/>
              <a:gd name="connsiteX1" fmla="*/ 4316828 w 4316828"/>
              <a:gd name="connsiteY1" fmla="*/ 0 h 4214985"/>
              <a:gd name="connsiteX2" fmla="*/ 4316828 w 4316828"/>
              <a:gd name="connsiteY2" fmla="*/ 4214985 h 4214985"/>
              <a:gd name="connsiteX3" fmla="*/ 1196502 w 4316828"/>
              <a:gd name="connsiteY3" fmla="*/ 4214985 h 4214985"/>
              <a:gd name="connsiteX4" fmla="*/ 0 w 4316828"/>
              <a:gd name="connsiteY4" fmla="*/ 9728 h 4214985"/>
              <a:gd name="connsiteX0" fmla="*/ 0 w 4316828"/>
              <a:gd name="connsiteY0" fmla="*/ 1 h 4205258"/>
              <a:gd name="connsiteX1" fmla="*/ 2799313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316828"/>
              <a:gd name="connsiteY0" fmla="*/ 1 h 4205258"/>
              <a:gd name="connsiteX1" fmla="*/ 2916044 w 4316828"/>
              <a:gd name="connsiteY1" fmla="*/ 0 h 4205258"/>
              <a:gd name="connsiteX2" fmla="*/ 4316828 w 4316828"/>
              <a:gd name="connsiteY2" fmla="*/ 4205258 h 4205258"/>
              <a:gd name="connsiteX3" fmla="*/ 1196502 w 4316828"/>
              <a:gd name="connsiteY3" fmla="*/ 4205258 h 4205258"/>
              <a:gd name="connsiteX4" fmla="*/ 0 w 4316828"/>
              <a:gd name="connsiteY4" fmla="*/ 1 h 4205258"/>
              <a:gd name="connsiteX0" fmla="*/ 0 w 4501654"/>
              <a:gd name="connsiteY0" fmla="*/ 9728 h 4205258"/>
              <a:gd name="connsiteX1" fmla="*/ 3100870 w 4501654"/>
              <a:gd name="connsiteY1" fmla="*/ 0 h 4205258"/>
              <a:gd name="connsiteX2" fmla="*/ 4501654 w 4501654"/>
              <a:gd name="connsiteY2" fmla="*/ 4205258 h 4205258"/>
              <a:gd name="connsiteX3" fmla="*/ 1381328 w 4501654"/>
              <a:gd name="connsiteY3" fmla="*/ 4205258 h 4205258"/>
              <a:gd name="connsiteX4" fmla="*/ 0 w 4501654"/>
              <a:gd name="connsiteY4" fmla="*/ 9728 h 4205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1654" h="4205258">
                <a:moveTo>
                  <a:pt x="0" y="9728"/>
                </a:moveTo>
                <a:lnTo>
                  <a:pt x="3100870" y="0"/>
                </a:lnTo>
                <a:lnTo>
                  <a:pt x="4501654" y="4205258"/>
                </a:lnTo>
                <a:lnTo>
                  <a:pt x="1381328" y="4205258"/>
                </a:lnTo>
                <a:lnTo>
                  <a:pt x="0" y="9728"/>
                </a:lnTo>
                <a:close/>
              </a:path>
            </a:pathLst>
          </a:custGeom>
          <a:solidFill>
            <a:srgbClr val="C8D4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11" name="Imagen 10">
            <a:extLst>
              <a:ext uri="{FF2B5EF4-FFF2-40B4-BE49-F238E27FC236}">
                <a16:creationId xmlns:a16="http://schemas.microsoft.com/office/drawing/2014/main" id="{71A1F0D6-BD06-9441-AEAB-01F449022F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24378" y="4231532"/>
            <a:ext cx="5462859" cy="1189025"/>
          </a:xfrm>
          <a:prstGeom prst="rect">
            <a:avLst/>
          </a:prstGeom>
        </p:spPr>
      </p:pic>
    </p:spTree>
    <p:extLst>
      <p:ext uri="{BB962C8B-B14F-4D97-AF65-F5344CB8AC3E}">
        <p14:creationId xmlns:p14="http://schemas.microsoft.com/office/powerpoint/2010/main" val="41063607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2192000" cy="1143000"/>
          </a:xfrm>
          <a:solidFill>
            <a:srgbClr val="879225"/>
          </a:solidFill>
        </p:spPr>
        <p:style>
          <a:lnRef idx="1">
            <a:schemeClr val="accent1"/>
          </a:lnRef>
          <a:fillRef idx="2">
            <a:schemeClr val="accent1"/>
          </a:fillRef>
          <a:effectRef idx="1">
            <a:schemeClr val="accent1"/>
          </a:effectRef>
          <a:fontRef idx="minor">
            <a:schemeClr val="dk1"/>
          </a:fontRef>
        </p:style>
        <p:txBody>
          <a:bodyPr/>
          <a:lstStyle/>
          <a:p>
            <a:r>
              <a:rPr lang="es-ES" b="1" dirty="0">
                <a:solidFill>
                  <a:schemeClr val="bg1"/>
                </a:solidFill>
              </a:rPr>
              <a:t>DEMANDAS ACTIVAS POR CAUSA</a:t>
            </a:r>
          </a:p>
        </p:txBody>
      </p:sp>
      <p:graphicFrame>
        <p:nvGraphicFramePr>
          <p:cNvPr id="4" name="Marcador de contenido 3"/>
          <p:cNvGraphicFramePr>
            <a:graphicFrameLocks noGrp="1"/>
          </p:cNvGraphicFramePr>
          <p:nvPr>
            <p:ph idx="1"/>
            <p:extLst/>
          </p:nvPr>
        </p:nvGraphicFramePr>
        <p:xfrm>
          <a:off x="609600" y="1600200"/>
          <a:ext cx="109728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14661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19455"/>
            <a:ext cx="12192000" cy="1143000"/>
          </a:xfrm>
          <a:solidFill>
            <a:srgbClr val="879225"/>
          </a:solidFill>
        </p:spPr>
        <p:style>
          <a:lnRef idx="3">
            <a:schemeClr val="lt1"/>
          </a:lnRef>
          <a:fillRef idx="1">
            <a:schemeClr val="accent1"/>
          </a:fillRef>
          <a:effectRef idx="1">
            <a:schemeClr val="accent1"/>
          </a:effectRef>
          <a:fontRef idx="minor">
            <a:schemeClr val="lt1"/>
          </a:fontRef>
        </p:style>
        <p:txBody>
          <a:bodyPr>
            <a:normAutofit fontScale="90000"/>
          </a:bodyPr>
          <a:lstStyle/>
          <a:p>
            <a:r>
              <a:rPr lang="es-ES" b="1" dirty="0"/>
              <a:t>IDENTIFICACIÓN DE LAS PRINCIPALES CAUSAS GENERADORAS DE DAÑO ANTIJURÍDICO</a:t>
            </a:r>
          </a:p>
        </p:txBody>
      </p:sp>
      <p:sp>
        <p:nvSpPr>
          <p:cNvPr id="3" name="Marcador de contenido 2"/>
          <p:cNvSpPr>
            <a:spLocks noGrp="1"/>
          </p:cNvSpPr>
          <p:nvPr>
            <p:ph idx="1"/>
          </p:nvPr>
        </p:nvSpPr>
        <p:spPr/>
        <p:style>
          <a:lnRef idx="1">
            <a:schemeClr val="dk1"/>
          </a:lnRef>
          <a:fillRef idx="2">
            <a:schemeClr val="dk1"/>
          </a:fillRef>
          <a:effectRef idx="1">
            <a:schemeClr val="dk1"/>
          </a:effectRef>
          <a:fontRef idx="minor">
            <a:schemeClr val="dk1"/>
          </a:fontRef>
        </p:style>
        <p:txBody>
          <a:bodyPr>
            <a:normAutofit/>
          </a:bodyPr>
          <a:lstStyle/>
          <a:p>
            <a:pPr marL="0" indent="0">
              <a:buNone/>
            </a:pPr>
            <a:r>
              <a:rPr lang="es-CO" dirty="0"/>
              <a:t>1</a:t>
            </a:r>
            <a:r>
              <a:rPr lang="es-ES_tradnl" dirty="0"/>
              <a:t>. En materia C</a:t>
            </a:r>
            <a:r>
              <a:rPr lang="es-ES_tradnl" dirty="0" smtClean="0"/>
              <a:t>ontencioso Administrativa</a:t>
            </a:r>
            <a:r>
              <a:rPr lang="es-ES_tradnl" dirty="0"/>
              <a:t>:</a:t>
            </a:r>
            <a:endParaRPr lang="es-CO" dirty="0"/>
          </a:p>
          <a:p>
            <a:pPr lvl="0"/>
            <a:r>
              <a:rPr lang="es-ES_tradnl" dirty="0"/>
              <a:t>1.1. Asuntos relacionados con contrato realidad </a:t>
            </a:r>
            <a:endParaRPr lang="es-CO" dirty="0"/>
          </a:p>
          <a:p>
            <a:pPr lvl="0"/>
            <a:r>
              <a:rPr lang="es-ES_tradnl" dirty="0"/>
              <a:t>1.2. Asuntos relacionados con nulidad de actos administrativos </a:t>
            </a:r>
            <a:r>
              <a:rPr lang="es-ES_tradnl" dirty="0" err="1"/>
              <a:t>contravencionales</a:t>
            </a:r>
            <a:r>
              <a:rPr lang="es-ES_tradnl" dirty="0"/>
              <a:t>.</a:t>
            </a:r>
            <a:endParaRPr lang="es-CO" dirty="0"/>
          </a:p>
          <a:p>
            <a:pPr marL="0" lvl="0" indent="0">
              <a:buNone/>
            </a:pPr>
            <a:endParaRPr lang="es-CO" dirty="0"/>
          </a:p>
          <a:p>
            <a:pPr marL="0" lvl="0" indent="0">
              <a:buNone/>
            </a:pPr>
            <a:r>
              <a:rPr lang="es-ES_tradnl" dirty="0"/>
              <a:t>2. En materia de acciones constitucionales: </a:t>
            </a:r>
            <a:endParaRPr lang="es-CO" dirty="0"/>
          </a:p>
          <a:p>
            <a:pPr lvl="0"/>
            <a:r>
              <a:rPr lang="es-ES_tradnl" dirty="0"/>
              <a:t>2.1. Las causas relacionadas con el ejercicio de las funciones de la Dirección de Gestión de Cobro.(Prescripción, SIMIT)</a:t>
            </a:r>
            <a:endParaRPr lang="es-CO" dirty="0"/>
          </a:p>
          <a:p>
            <a:endParaRPr lang="es-ES" dirty="0"/>
          </a:p>
        </p:txBody>
      </p:sp>
    </p:spTree>
    <p:extLst>
      <p:ext uri="{BB962C8B-B14F-4D97-AF65-F5344CB8AC3E}">
        <p14:creationId xmlns:p14="http://schemas.microsoft.com/office/powerpoint/2010/main" val="3223586253"/>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IDU">
  <a:themeElements>
    <a:clrScheme name="IDU">
      <a:dk1>
        <a:sysClr val="windowText" lastClr="000000"/>
      </a:dk1>
      <a:lt1>
        <a:sysClr val="window" lastClr="FFFFFF"/>
      </a:lt1>
      <a:dk2>
        <a:srgbClr val="A9B918"/>
      </a:dk2>
      <a:lt2>
        <a:srgbClr val="E7E6E6"/>
      </a:lt2>
      <a:accent1>
        <a:srgbClr val="4C531E"/>
      </a:accent1>
      <a:accent2>
        <a:srgbClr val="002060"/>
      </a:accent2>
      <a:accent3>
        <a:srgbClr val="3399FF"/>
      </a:accent3>
      <a:accent4>
        <a:srgbClr val="99CCFF"/>
      </a:accent4>
      <a:accent5>
        <a:srgbClr val="BED000"/>
      </a:accent5>
      <a:accent6>
        <a:srgbClr val="859225"/>
      </a:accent6>
      <a:hlink>
        <a:srgbClr val="7F7F7F"/>
      </a:hlink>
      <a:folHlink>
        <a:srgbClr val="49711E"/>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idrio ahumado">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UENTE PRESENTACION INSTITUCIONAL">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5524</TotalTime>
  <Words>6523</Words>
  <Application>Microsoft Office PowerPoint</Application>
  <PresentationFormat>Panorámica</PresentationFormat>
  <Paragraphs>792</Paragraphs>
  <Slides>71</Slides>
  <Notes>11</Notes>
  <HiddenSlides>0</HiddenSlides>
  <MMClips>0</MMClips>
  <ScaleCrop>false</ScaleCrop>
  <HeadingPairs>
    <vt:vector size="6" baseType="variant">
      <vt:variant>
        <vt:lpstr>Fuentes usadas</vt:lpstr>
      </vt:variant>
      <vt:variant>
        <vt:i4>9</vt:i4>
      </vt:variant>
      <vt:variant>
        <vt:lpstr>Tema</vt:lpstr>
      </vt:variant>
      <vt:variant>
        <vt:i4>5</vt:i4>
      </vt:variant>
      <vt:variant>
        <vt:lpstr>Títulos de diapositiva</vt:lpstr>
      </vt:variant>
      <vt:variant>
        <vt:i4>71</vt:i4>
      </vt:variant>
    </vt:vector>
  </HeadingPairs>
  <TitlesOfParts>
    <vt:vector size="85" baseType="lpstr">
      <vt:lpstr>Arial</vt:lpstr>
      <vt:lpstr>Arial Black</vt:lpstr>
      <vt:lpstr>Arial Narrow</vt:lpstr>
      <vt:lpstr>Calibri</vt:lpstr>
      <vt:lpstr>Calibri Light</vt:lpstr>
      <vt:lpstr>Century Gothic</vt:lpstr>
      <vt:lpstr>Tahoma</vt:lpstr>
      <vt:lpstr>Times New Roman</vt:lpstr>
      <vt:lpstr>Wingdings</vt:lpstr>
      <vt:lpstr>Tema de Office</vt:lpstr>
      <vt:lpstr>1_Tema IDU</vt:lpstr>
      <vt:lpstr>1_Tema de Office</vt:lpstr>
      <vt:lpstr>Diseño personalizado</vt:lpstr>
      <vt:lpstr>2_Tema de Office</vt:lpstr>
      <vt:lpstr>   COMITÉ INTERSECTORIAL DE COORDINACIÓN JURÍDICA</vt:lpstr>
      <vt:lpstr>Presentación de PowerPoint</vt:lpstr>
      <vt:lpstr>ACTIVIDAD LITIGIOSA SECTOR DE MOVILIDAD</vt:lpstr>
      <vt:lpstr>ANÁLISIS ÉXITO PROCESAL Cuantitativo</vt:lpstr>
      <vt:lpstr>ÉXITO PROCESAL CUANTITATIVO (DISTRIBUIDO POR ENTIDADES)</vt:lpstr>
      <vt:lpstr>ANÁLISIS DE PROCESOS JUDICIALES EN QUE SEA PARTE ESA ENTIDAD- TUTELAS</vt:lpstr>
      <vt:lpstr>ANÁLISIS DE PROCESOS JUDICIALES EN QUE SEA PARTE ESA ENTIDAD- TUTELAS</vt:lpstr>
      <vt:lpstr>DEMANDAS ACTIVAS POR CAUSA</vt:lpstr>
      <vt:lpstr>IDENTIFICACIÓN DE LAS PRINCIPALES CAUSAS GENERADORAS DE DAÑO ANTIJURÍDICO</vt:lpstr>
      <vt:lpstr>Política de Prevención Prescripción</vt:lpstr>
      <vt:lpstr>Política de Prevención contravenciones</vt:lpstr>
      <vt:lpstr>Presentación de PowerPoint</vt:lpstr>
      <vt:lpstr>GRACIAS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INSTITUTO DE DESARROLLO URBANO </vt:lpstr>
      <vt:lpstr>POLÍTICAS DE PREVENCIÓN</vt:lpstr>
      <vt:lpstr>Política de contratación eficaz y transparente en el IDU</vt:lpstr>
      <vt:lpstr>Política Procesos para la imposición de multa, clausula penal, caducidad y/o afectación de la garantía única de cumplimiento. </vt:lpstr>
      <vt:lpstr>PAGO SALARIOS Y PRESTACIONES DE LOS EMPLEADOS Y TRABAJADORES DE LOS CONTRATISTAS DEL IDU, ACREENCIAS LABORALES DE ÉSTOS Y EFECTIVIDAD DE LAS GARANTÍAS FRENTE A SU CUBRIMIENTO.</vt:lpstr>
      <vt:lpstr>CONTRATO REALIDAD EN CONTRATOS DE PRESTACIÓN DE SERVICIOS.</vt:lpstr>
      <vt:lpstr>ESTRATEGIAS PARA LA LIQUIDACIÓN DE CONTRATOS. </vt:lpstr>
      <vt:lpstr> CONTROL INTEGRAL DE PROCESOS JUDICIALES Y EXTRAJUDICIALES QUE PERMITAN LA ENTREGA OPORTUNA DE ANTECEDENTES ADMINISTRATIVOS. </vt:lpstr>
      <vt:lpstr>ADQUISICIÓN DE BIENES RESPECTO AL 7% DE CESIÓN GRATUITA, ARTÍCULOS 418 Y 419 DEL ACUERDO DISTRITAL 6 DE 1990.  </vt:lpstr>
      <vt:lpstr>EXPROPIACIÓN POR VIA ADMINISTRATIVA.  </vt:lpstr>
      <vt:lpstr>CUMPLIMIENTO A PRONUNCIAMIENTOS JUDICIALES DE LAS ACCIONES POPULARES EN LOS TIEMPOS DISPUESTOS POR LAS AUTORIDADES.  </vt:lpstr>
      <vt:lpstr>ATENCIÓN DE PROCESOS MATERIA DE RESPONSABILIDAD EN ACCIDENTES DE TRÁNSITO</vt:lpstr>
      <vt:lpstr>ASIGNACIÓN DE CONTRIBUCIÓN DE VALORIZACIÓN SIN COMPETENCIA TEMPORAL.  </vt:lpstr>
      <vt:lpstr>OBJECIÓN A DICTÁMENES PERICIALES CONTABLES-FINANCIEROS. </vt:lpstr>
      <vt:lpstr>ANÁLISIS POLÍTICAS DE PREVENCIÓN DEL DAÑO ANTIJURÍDICO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COMITÉ INTERSECTORIAL DE COORDINACIÓN JURÍDICA. GRACIAS!!</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PROPUESTA COMUNICACIÓN INTERNA</dc:title>
  <dc:creator>Karen Andrea Cortés Gutierrez</dc:creator>
  <cp:lastModifiedBy>diego valenzuela</cp:lastModifiedBy>
  <cp:revision>124</cp:revision>
  <dcterms:created xsi:type="dcterms:W3CDTF">2020-01-07T17:00:58Z</dcterms:created>
  <dcterms:modified xsi:type="dcterms:W3CDTF">2020-12-16T17:14:55Z</dcterms:modified>
</cp:coreProperties>
</file>