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59" r:id="rId5"/>
    <p:sldMasterId id="2147483661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</p:sldIdLst>
  <p:sldSz cy="5143500" cx="9144000"/>
  <p:notesSz cx="6858000" cy="9144000"/>
  <p:embeddedFontLst>
    <p:embeddedFont>
      <p:font typeface="Roboto"/>
      <p:regular r:id="rId12"/>
      <p:bold r:id="rId13"/>
      <p:italic r:id="rId14"/>
      <p:boldItalic r:id="rId15"/>
    </p:embeddedFont>
    <p:embeddedFont>
      <p:font typeface="Arial Black"/>
      <p:regular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17" roundtripDataSignature="AMtx7mgvSDY6FZI/wqhnJyZ/JUewPYYBY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font" Target="fonts/Roboto-bold.fntdata"/><Relationship Id="rId12" Type="http://schemas.openxmlformats.org/officeDocument/2006/relationships/font" Target="fonts/Roboto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5" Type="http://schemas.openxmlformats.org/officeDocument/2006/relationships/font" Target="fonts/Roboto-boldItalic.fntdata"/><Relationship Id="rId14" Type="http://schemas.openxmlformats.org/officeDocument/2006/relationships/font" Target="fonts/Roboto-italic.fntdata"/><Relationship Id="rId17" Type="http://customschemas.google.com/relationships/presentationmetadata" Target="metadata"/><Relationship Id="rId16" Type="http://schemas.openxmlformats.org/officeDocument/2006/relationships/font" Target="fonts/ArialBlack-regular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34" name="Google Shape;134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8" name="Google Shape;14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9" name="Google Shape;149;p2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" name="Google Shape;15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9" name="Google Shape;159;p3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8" name="Google Shape;168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Diapositiva de título" type="tx">
  <p:cSld name="TITLE_AND_BOD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4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5" name="Google Shape;65;p24"/>
          <p:cNvSpPr txBox="1"/>
          <p:nvPr>
            <p:ph idx="1" type="subTitle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66" name="Google Shape;66;p2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7" name="Google Shape;67;p2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8" name="Google Shape;68;p2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5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1" name="Google Shape;71;p25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2" name="Google Shape;72;p25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Google Shape;73;p25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4" name="Google Shape;74;p25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6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7" name="Google Shape;77;p26"/>
          <p:cNvSpPr txBox="1"/>
          <p:nvPr>
            <p:ph idx="1" type="body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8" name="Google Shape;78;p2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9" name="Google Shape;79;p26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0" name="Google Shape;80;p26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7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27"/>
          <p:cNvSpPr txBox="1"/>
          <p:nvPr>
            <p:ph idx="1" type="body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4" name="Google Shape;84;p27"/>
          <p:cNvSpPr txBox="1"/>
          <p:nvPr>
            <p:ph idx="2" type="body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5" name="Google Shape;85;p27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6" name="Google Shape;86;p27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7" name="Google Shape;87;p27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8"/>
          <p:cNvSpPr txBox="1"/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0" name="Google Shape;90;p28"/>
          <p:cNvSpPr txBox="1"/>
          <p:nvPr>
            <p:ph idx="1" type="body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91" name="Google Shape;91;p28"/>
          <p:cNvSpPr txBox="1"/>
          <p:nvPr>
            <p:ph idx="2" type="body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2" name="Google Shape;92;p28"/>
          <p:cNvSpPr txBox="1"/>
          <p:nvPr>
            <p:ph idx="3" type="body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93" name="Google Shape;93;p28"/>
          <p:cNvSpPr txBox="1"/>
          <p:nvPr>
            <p:ph idx="4" type="body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4" name="Google Shape;94;p28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5" name="Google Shape;95;p28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6" name="Google Shape;96;p2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9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9" name="Google Shape;99;p29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0" name="Google Shape;100;p29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1" name="Google Shape;101;p29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0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4" name="Google Shape;104;p30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5" name="Google Shape;105;p30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1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8" name="Google Shape;108;p31"/>
          <p:cNvSpPr txBox="1"/>
          <p:nvPr>
            <p:ph idx="1" type="body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09" name="Google Shape;109;p31"/>
          <p:cNvSpPr txBox="1"/>
          <p:nvPr>
            <p:ph idx="2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10" name="Google Shape;110;p3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1" name="Google Shape;111;p31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2" name="Google Shape;112;p31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2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5" name="Google Shape;115;p32"/>
          <p:cNvSpPr/>
          <p:nvPr>
            <p:ph idx="2" type="pic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116" name="Google Shape;116;p32"/>
          <p:cNvSpPr txBox="1"/>
          <p:nvPr>
            <p:ph idx="1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17" name="Google Shape;117;p32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8" name="Google Shape;118;p3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9" name="Google Shape;119;p32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3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2" name="Google Shape;122;p33"/>
          <p:cNvSpPr txBox="1"/>
          <p:nvPr>
            <p:ph idx="1" type="body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3" name="Google Shape;123;p3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4" name="Google Shape;124;p3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5" name="Google Shape;125;p3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4"/>
          <p:cNvSpPr txBox="1"/>
          <p:nvPr>
            <p:ph type="title"/>
          </p:nvPr>
        </p:nvSpPr>
        <p:spPr>
          <a:xfrm rot="5400000">
            <a:off x="5350073" y="1467445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8" name="Google Shape;128;p34"/>
          <p:cNvSpPr txBox="1"/>
          <p:nvPr>
            <p:ph idx="1" type="body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9" name="Google Shape;129;p3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0" name="Google Shape;130;p3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1" name="Google Shape;131;p3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theme" Target="../theme/theme3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Google Shape;50;p10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" name="Google Shape;51;p10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p10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Google Shape;57;p13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Google Shape;58;p1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1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1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7.png"/><Relationship Id="rId5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"/>
          <p:cNvSpPr txBox="1"/>
          <p:nvPr/>
        </p:nvSpPr>
        <p:spPr>
          <a:xfrm>
            <a:off x="258715" y="4024526"/>
            <a:ext cx="5007000" cy="55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531E"/>
              </a:buClr>
              <a:buSzPts val="3600"/>
              <a:buFont typeface="Arial Black"/>
              <a:buNone/>
            </a:pPr>
            <a:r>
              <a:rPr b="0" i="0" lang="es" sz="2500" u="none" cap="none" strike="noStrik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Título dasdasdasdasdasd</a:t>
            </a:r>
            <a:endParaRPr b="0" i="0" sz="2500" u="none" cap="none" strike="noStrike">
              <a:solidFill>
                <a:srgbClr val="FFFFFF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descr="Imagen que contiene dibujo&#10;&#10;Descripción generada automáticamente" id="137" name="Google Shape;137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89263" y="4560540"/>
            <a:ext cx="2113298" cy="466767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"/>
          <p:cNvSpPr txBox="1"/>
          <p:nvPr/>
        </p:nvSpPr>
        <p:spPr>
          <a:xfrm>
            <a:off x="258715" y="4418190"/>
            <a:ext cx="30209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rgbClr val="BDCF42"/>
                </a:solidFill>
                <a:latin typeface="Arial Black"/>
                <a:ea typeface="Arial Black"/>
                <a:cs typeface="Arial Black"/>
                <a:sym typeface="Arial Black"/>
              </a:rPr>
              <a:t>Felipe Ramírez Buitrago</a:t>
            </a:r>
            <a:endParaRPr b="0" i="0" sz="1400" u="none" cap="none" strike="noStrike">
              <a:solidFill>
                <a:srgbClr val="BDCF4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1"/>
          <p:cNvSpPr txBox="1"/>
          <p:nvPr/>
        </p:nvSpPr>
        <p:spPr>
          <a:xfrm>
            <a:off x="258715" y="4646813"/>
            <a:ext cx="3210600" cy="28466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23 de febrero de 2022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0" name="Google Shape;140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"/>
          <p:cNvSpPr/>
          <p:nvPr/>
        </p:nvSpPr>
        <p:spPr>
          <a:xfrm>
            <a:off x="720358" y="742364"/>
            <a:ext cx="7703284" cy="3658773"/>
          </a:xfrm>
          <a:prstGeom prst="rect">
            <a:avLst/>
          </a:prstGeom>
          <a:solidFill>
            <a:srgbClr val="191C3A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1"/>
          <p:cNvSpPr txBox="1"/>
          <p:nvPr/>
        </p:nvSpPr>
        <p:spPr>
          <a:xfrm>
            <a:off x="952500" y="1063650"/>
            <a:ext cx="48828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s" sz="2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Comité Sectorial de Gestión y Desempeño del Sector Movilidad</a:t>
            </a:r>
            <a:endParaRPr b="1" i="0" sz="1800" u="none" cap="none" strike="noStrike">
              <a:solidFill>
                <a:srgbClr val="BED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" sz="1800" u="none" cap="none" strike="noStrike">
                <a:solidFill>
                  <a:srgbClr val="BED000"/>
                </a:solidFill>
                <a:latin typeface="Arial"/>
                <a:ea typeface="Arial"/>
                <a:cs typeface="Arial"/>
                <a:sym typeface="Arial"/>
              </a:rPr>
              <a:t>Sesión ordinaria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s" sz="1800">
                <a:solidFill>
                  <a:schemeClr val="lt1"/>
                </a:solidFill>
              </a:rPr>
              <a:t>Diciembre </a:t>
            </a:r>
            <a:r>
              <a:rPr b="1" i="0" lang="e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2023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" name="Google Shape;143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612077" y="3557759"/>
            <a:ext cx="2333835" cy="466767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"/>
          <p:cNvSpPr/>
          <p:nvPr/>
        </p:nvSpPr>
        <p:spPr>
          <a:xfrm>
            <a:off x="8666270" y="0"/>
            <a:ext cx="477730" cy="1612217"/>
          </a:xfrm>
          <a:prstGeom prst="rect">
            <a:avLst/>
          </a:prstGeom>
          <a:solidFill>
            <a:srgbClr val="BED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"/>
          <p:cNvSpPr/>
          <p:nvPr/>
        </p:nvSpPr>
        <p:spPr>
          <a:xfrm>
            <a:off x="0" y="3985260"/>
            <a:ext cx="1158240" cy="1158240"/>
          </a:xfrm>
          <a:prstGeom prst="rect">
            <a:avLst/>
          </a:prstGeom>
          <a:solidFill>
            <a:srgbClr val="BED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912703" y="-2957773"/>
            <a:ext cx="756176" cy="592841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"/>
          <p:cNvSpPr/>
          <p:nvPr/>
        </p:nvSpPr>
        <p:spPr>
          <a:xfrm>
            <a:off x="0" y="968573"/>
            <a:ext cx="365760" cy="3206355"/>
          </a:xfrm>
          <a:prstGeom prst="rect">
            <a:avLst/>
          </a:prstGeom>
          <a:solidFill>
            <a:srgbClr val="BED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2"/>
          <p:cNvSpPr/>
          <p:nvPr/>
        </p:nvSpPr>
        <p:spPr>
          <a:xfrm>
            <a:off x="8079746" y="4079246"/>
            <a:ext cx="1064254" cy="1064254"/>
          </a:xfrm>
          <a:prstGeom prst="rect">
            <a:avLst/>
          </a:prstGeom>
          <a:solidFill>
            <a:srgbClr val="191C3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2"/>
          <p:cNvSpPr txBox="1"/>
          <p:nvPr/>
        </p:nvSpPr>
        <p:spPr>
          <a:xfrm>
            <a:off x="730922" y="1094109"/>
            <a:ext cx="82374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b="0" i="0" lang="es" sz="2000" u="none" cap="none" strike="noStrike">
                <a:solidFill>
                  <a:srgbClr val="3C4043"/>
                </a:solidFill>
                <a:latin typeface="Roboto"/>
                <a:ea typeface="Roboto"/>
                <a:cs typeface="Roboto"/>
                <a:sym typeface="Roboto"/>
              </a:rPr>
              <a:t>Verificación de quórum y declaración de la instalación de la sesión</a:t>
            </a:r>
            <a:endParaRPr b="0" i="0" sz="2000" u="none" cap="none" strike="noStrike">
              <a:solidFill>
                <a:srgbClr val="3C40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b="0" i="0" lang="es" sz="2000" u="none" cap="none" strike="noStrike">
                <a:solidFill>
                  <a:srgbClr val="3C4043"/>
                </a:solidFill>
                <a:latin typeface="Roboto"/>
                <a:ea typeface="Roboto"/>
                <a:cs typeface="Roboto"/>
                <a:sym typeface="Roboto"/>
              </a:rPr>
              <a:t>Aprobación del orden del día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b="0" i="0" lang="es" sz="2000" u="none" cap="none" strike="noStrike">
                <a:solidFill>
                  <a:srgbClr val="3C4043"/>
                </a:solidFill>
                <a:latin typeface="Roboto"/>
                <a:ea typeface="Roboto"/>
                <a:cs typeface="Roboto"/>
                <a:sym typeface="Roboto"/>
              </a:rPr>
              <a:t>Seguimiento compromisos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lang="es" sz="2000">
                <a:solidFill>
                  <a:srgbClr val="3C4043"/>
                </a:solidFill>
                <a:latin typeface="Roboto"/>
                <a:ea typeface="Roboto"/>
                <a:cs typeface="Roboto"/>
                <a:sym typeface="Roboto"/>
              </a:rPr>
              <a:t>Seguimiento cifras de siniestralidad</a:t>
            </a:r>
            <a:endParaRPr sz="2000">
              <a:solidFill>
                <a:srgbClr val="3C40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lang="es" sz="2000">
                <a:solidFill>
                  <a:srgbClr val="3C4043"/>
                </a:solidFill>
                <a:latin typeface="Roboto"/>
                <a:ea typeface="Roboto"/>
                <a:cs typeface="Roboto"/>
                <a:sym typeface="Roboto"/>
              </a:rPr>
              <a:t>Ejecución presupuestal y metas</a:t>
            </a:r>
            <a:endParaRPr sz="2000">
              <a:solidFill>
                <a:srgbClr val="3C40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lang="es" sz="2000">
                <a:solidFill>
                  <a:srgbClr val="3C4043"/>
                </a:solidFill>
                <a:latin typeface="Roboto"/>
                <a:ea typeface="Roboto"/>
                <a:cs typeface="Roboto"/>
                <a:sym typeface="Roboto"/>
              </a:rPr>
              <a:t>Resultados IDI y Balance MIPG</a:t>
            </a:r>
            <a:endParaRPr sz="2000">
              <a:solidFill>
                <a:srgbClr val="3C40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b="0" i="0" lang="es" sz="2000" u="none" cap="none" strike="noStrike">
                <a:solidFill>
                  <a:srgbClr val="3C4043"/>
                </a:solidFill>
                <a:latin typeface="Roboto"/>
                <a:ea typeface="Roboto"/>
                <a:cs typeface="Roboto"/>
                <a:sym typeface="Roboto"/>
              </a:rPr>
              <a:t>Varios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2"/>
          <p:cNvSpPr txBox="1"/>
          <p:nvPr/>
        </p:nvSpPr>
        <p:spPr>
          <a:xfrm>
            <a:off x="0" y="181911"/>
            <a:ext cx="8616000" cy="46163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" sz="1800" u="none" cap="none" strike="noStrike">
                <a:solidFill>
                  <a:srgbClr val="191C3A"/>
                </a:solidFill>
                <a:latin typeface="Arial Black"/>
                <a:ea typeface="Arial Black"/>
                <a:cs typeface="Arial Black"/>
                <a:sym typeface="Arial Black"/>
              </a:rPr>
              <a:t>Agenda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912703" y="-2957773"/>
            <a:ext cx="756176" cy="592841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3"/>
          <p:cNvSpPr/>
          <p:nvPr/>
        </p:nvSpPr>
        <p:spPr>
          <a:xfrm>
            <a:off x="0" y="968573"/>
            <a:ext cx="365760" cy="3206355"/>
          </a:xfrm>
          <a:prstGeom prst="rect">
            <a:avLst/>
          </a:prstGeom>
          <a:solidFill>
            <a:srgbClr val="BED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3"/>
          <p:cNvSpPr/>
          <p:nvPr/>
        </p:nvSpPr>
        <p:spPr>
          <a:xfrm>
            <a:off x="8079746" y="4079246"/>
            <a:ext cx="1064254" cy="1064254"/>
          </a:xfrm>
          <a:prstGeom prst="rect">
            <a:avLst/>
          </a:prstGeom>
          <a:solidFill>
            <a:srgbClr val="191C3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3"/>
          <p:cNvSpPr txBox="1"/>
          <p:nvPr/>
        </p:nvSpPr>
        <p:spPr>
          <a:xfrm>
            <a:off x="0" y="181911"/>
            <a:ext cx="8616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" sz="1800" u="none" cap="none" strike="noStrike">
                <a:solidFill>
                  <a:srgbClr val="191C3A"/>
                </a:solidFill>
                <a:latin typeface="Arial Black"/>
                <a:ea typeface="Arial Black"/>
                <a:cs typeface="Arial Black"/>
                <a:sym typeface="Arial Black"/>
              </a:rPr>
              <a:t>Seguimiento compromisos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3"/>
          <p:cNvSpPr txBox="1"/>
          <p:nvPr/>
        </p:nvSpPr>
        <p:spPr>
          <a:xfrm>
            <a:off x="1210600" y="1221775"/>
            <a:ext cx="50130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●"/>
            </a:pPr>
            <a:r>
              <a:rPr lang="e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 compromisos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338"/>
            <a:ext cx="9144000" cy="5140821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7"/>
          <p:cNvSpPr/>
          <p:nvPr/>
        </p:nvSpPr>
        <p:spPr>
          <a:xfrm>
            <a:off x="1447801" y="1466848"/>
            <a:ext cx="7696200" cy="22098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26136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7"/>
          <p:cNvSpPr txBox="1"/>
          <p:nvPr/>
        </p:nvSpPr>
        <p:spPr>
          <a:xfrm>
            <a:off x="3680976" y="2088575"/>
            <a:ext cx="2566728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s" sz="4400" u="none" cap="none" strike="noStrike">
                <a:solidFill>
                  <a:srgbClr val="191C3A"/>
                </a:solidFill>
                <a:latin typeface="Arial Black"/>
                <a:ea typeface="Arial Black"/>
                <a:cs typeface="Arial Black"/>
                <a:sym typeface="Arial Black"/>
              </a:rPr>
              <a:t>Gracias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7"/>
          <p:cNvSpPr/>
          <p:nvPr/>
        </p:nvSpPr>
        <p:spPr>
          <a:xfrm>
            <a:off x="999067" y="1439333"/>
            <a:ext cx="270933" cy="2243667"/>
          </a:xfrm>
          <a:prstGeom prst="rect">
            <a:avLst/>
          </a:prstGeom>
          <a:solidFill>
            <a:srgbClr val="BED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4" name="Google Shape;174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92610" y="4370559"/>
            <a:ext cx="2333835" cy="4667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2_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Julieth Rojas Betancour</dc:creator>
</cp:coreProperties>
</file>