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465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270" r:id="rId15"/>
    <p:sldId id="463" r:id="rId16"/>
    <p:sldId id="464" r:id="rId17"/>
    <p:sldId id="339" r:id="rId18"/>
    <p:sldId id="269" r:id="rId19"/>
  </p:sldIdLst>
  <p:sldSz cx="9050338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 userDrawn="1">
          <p15:clr>
            <a:srgbClr val="A4A3A4"/>
          </p15:clr>
        </p15:guide>
        <p15:guide id="2" pos="2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848589"/>
    <a:srgbClr val="CCD732"/>
    <a:srgbClr val="C8D423"/>
    <a:srgbClr val="4C531E"/>
    <a:srgbClr val="BFD000"/>
    <a:srgbClr val="404040"/>
    <a:srgbClr val="16365D"/>
    <a:srgbClr val="E00000"/>
    <a:srgbClr val="FFC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4560" autoAdjust="0"/>
  </p:normalViewPr>
  <p:slideViewPr>
    <p:cSldViewPr snapToGrid="0">
      <p:cViewPr varScale="1">
        <p:scale>
          <a:sx n="136" d="100"/>
          <a:sy n="136" d="100"/>
        </p:scale>
        <p:origin x="1304" y="176"/>
      </p:cViewPr>
      <p:guideLst>
        <p:guide orient="horz" pos="1603"/>
        <p:guide pos="2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2022\IDU\graficas%20secto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4A6238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CBC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22-4D2C-8ED4-653060C828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'Grafica 1 acum'!$A$1:$A$5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'Grafica 1 acum'!$B$1:$B$5</c:f>
              <c:numCache>
                <c:formatCode>General</c:formatCode>
                <c:ptCount val="5"/>
                <c:pt idx="0">
                  <c:v>380</c:v>
                </c:pt>
                <c:pt idx="1">
                  <c:v>361</c:v>
                </c:pt>
                <c:pt idx="2">
                  <c:v>246</c:v>
                </c:pt>
                <c:pt idx="3">
                  <c:v>328</c:v>
                </c:pt>
                <c:pt idx="4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22-4D2C-8ED4-653060C828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602582288"/>
        <c:axId val="602582616"/>
      </c:barChart>
      <c:catAx>
        <c:axId val="60258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O"/>
          </a:p>
        </c:txPr>
        <c:crossAx val="602582616"/>
        <c:crosses val="autoZero"/>
        <c:auto val="1"/>
        <c:lblAlgn val="ctr"/>
        <c:lblOffset val="100"/>
        <c:noMultiLvlLbl val="0"/>
      </c:catAx>
      <c:valAx>
        <c:axId val="602582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258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D386-FA6E-4C9B-8B72-629B02DD184D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5E625-1D29-44F1-AA62-40B94A4CB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8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1pPr>
    <a:lvl2pPr marL="340660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2pPr>
    <a:lvl3pPr marL="681319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3pPr>
    <a:lvl4pPr marL="1021979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4pPr>
    <a:lvl5pPr marL="1362639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5pPr>
    <a:lvl6pPr marL="1703299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6pPr>
    <a:lvl7pPr marL="2043958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7pPr>
    <a:lvl8pPr marL="2384618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8pPr>
    <a:lvl9pPr marL="2725278" algn="l" defTabSz="681319" rtl="0" eaLnBrk="1" latinLnBrk="0" hangingPunct="1">
      <a:defRPr sz="8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4375" y="1143000"/>
            <a:ext cx="54292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5E625-1D29-44F1-AA62-40B94A4CB2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8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imagen de diapositiva 1">
            <a:extLst>
              <a:ext uri="{FF2B5EF4-FFF2-40B4-BE49-F238E27FC236}">
                <a16:creationId xmlns:a16="http://schemas.microsoft.com/office/drawing/2014/main" id="{6FEFB1E3-230C-31A8-3216-2D66336C0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Marcador de notas 2">
            <a:extLst>
              <a:ext uri="{FF2B5EF4-FFF2-40B4-BE49-F238E27FC236}">
                <a16:creationId xmlns:a16="http://schemas.microsoft.com/office/drawing/2014/main" id="{A68346AE-5731-F375-2FEA-987CB0D90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CO" dirty="0">
              <a:ea typeface="ＭＳ Ｐゴシック" panose="020B0600070205080204" pitchFamily="34" charset="-128"/>
            </a:endParaRPr>
          </a:p>
        </p:txBody>
      </p:sp>
      <p:sp>
        <p:nvSpPr>
          <p:cNvPr id="21507" name="Marcador de número de diapositiva 3">
            <a:extLst>
              <a:ext uri="{FF2B5EF4-FFF2-40B4-BE49-F238E27FC236}">
                <a16:creationId xmlns:a16="http://schemas.microsoft.com/office/drawing/2014/main" id="{1F04CDC1-420E-D9EA-D3CD-2A000C4A3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B53376-D7E4-AD44-B3BB-95E18625916C}" type="slidenum">
              <a:rPr lang="es-CO" altLang="es-CO" smtClean="0"/>
              <a:pPr/>
              <a:t>16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4375" y="1143000"/>
            <a:ext cx="54292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5E625-1D29-44F1-AA62-40B94A4CB2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7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4375" y="1143000"/>
            <a:ext cx="54292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5E625-1D29-44F1-AA62-40B94A4CB2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5E625-1D29-44F1-AA62-40B94A4CB2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5E625-1D29-44F1-AA62-40B94A4CB2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8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Niveles 2016 de fallecidos ciclistas</a:t>
            </a:r>
            <a:endParaRPr lang="es-CO" altLang="es-CO">
              <a:ea typeface="ＭＳ Ｐゴシック" panose="020B0600070205080204" pitchFamily="34" charset="-128"/>
            </a:endParaRP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5813A4A-B744-4021-A21A-200C8B4D49A7}" type="slidenum">
              <a:rPr lang="es-CO" altLang="es-CO">
                <a:solidFill>
                  <a:srgbClr val="000000"/>
                </a:solidFill>
              </a:rPr>
              <a:pPr/>
              <a:t>11</a:t>
            </a:fld>
            <a:endParaRPr lang="es-CO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7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Niveles 2016 de fallecidos ciclistas</a:t>
            </a:r>
            <a:endParaRPr lang="es-CO" altLang="es-CO">
              <a:ea typeface="ＭＳ Ｐゴシック" panose="020B0600070205080204" pitchFamily="34" charset="-128"/>
            </a:endParaRP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35ED18D-F009-4FB3-8423-17D71FE34978}" type="slidenum">
              <a:rPr lang="es-CO" altLang="es-CO">
                <a:solidFill>
                  <a:srgbClr val="000000"/>
                </a:solidFill>
              </a:rPr>
              <a:pPr/>
              <a:t>12</a:t>
            </a:fld>
            <a:endParaRPr lang="es-CO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6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Niveles 2016 de fallecidos ciclistas</a:t>
            </a:r>
            <a:endParaRPr lang="es-CO" altLang="es-CO">
              <a:ea typeface="ＭＳ Ｐゴシック" panose="020B0600070205080204" pitchFamily="34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6C01D68-C398-4ED4-9ECA-08620CCDF316}" type="slidenum">
              <a:rPr lang="es-CO" altLang="es-CO">
                <a:solidFill>
                  <a:srgbClr val="000000"/>
                </a:solidFill>
              </a:rPr>
              <a:pPr/>
              <a:t>13</a:t>
            </a:fld>
            <a:endParaRPr lang="es-CO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68d8e5572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43000"/>
            <a:ext cx="54292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1368d8e5572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1368d8e5572_0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imagen de diapositiva 1">
            <a:extLst>
              <a:ext uri="{FF2B5EF4-FFF2-40B4-BE49-F238E27FC236}">
                <a16:creationId xmlns:a16="http://schemas.microsoft.com/office/drawing/2014/main" id="{6FEFB1E3-230C-31A8-3216-2D66336C0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Marcador de notas 2">
            <a:extLst>
              <a:ext uri="{FF2B5EF4-FFF2-40B4-BE49-F238E27FC236}">
                <a16:creationId xmlns:a16="http://schemas.microsoft.com/office/drawing/2014/main" id="{A68346AE-5731-F375-2FEA-987CB0D90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CO">
              <a:ea typeface="ＭＳ Ｐゴシック" panose="020B0600070205080204" pitchFamily="34" charset="-128"/>
            </a:endParaRPr>
          </a:p>
        </p:txBody>
      </p:sp>
      <p:sp>
        <p:nvSpPr>
          <p:cNvPr id="21507" name="Marcador de número de diapositiva 3">
            <a:extLst>
              <a:ext uri="{FF2B5EF4-FFF2-40B4-BE49-F238E27FC236}">
                <a16:creationId xmlns:a16="http://schemas.microsoft.com/office/drawing/2014/main" id="{1F04CDC1-420E-D9EA-D3CD-2A000C4A3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8B53376-D7E4-AD44-B3BB-95E18625916C}" type="slidenum">
              <a:rPr lang="es-CO" altLang="es-CO" smtClean="0"/>
              <a:pPr/>
              <a:t>15</a:t>
            </a:fld>
            <a:endParaRPr lang="es-CO" alt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292" y="842032"/>
            <a:ext cx="6787754" cy="1791253"/>
          </a:xfrm>
        </p:spPr>
        <p:txBody>
          <a:bodyPr anchor="b"/>
          <a:lstStyle>
            <a:lvl1pPr algn="ctr">
              <a:defRPr sz="44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292" y="2702363"/>
            <a:ext cx="6787754" cy="1242205"/>
          </a:xfrm>
        </p:spPr>
        <p:txBody>
          <a:bodyPr/>
          <a:lstStyle>
            <a:lvl1pPr marL="0" indent="0" algn="ctr">
              <a:buNone/>
              <a:defRPr sz="1782"/>
            </a:lvl1pPr>
            <a:lvl2pPr marL="339380" indent="0" algn="ctr">
              <a:buNone/>
              <a:defRPr sz="1485"/>
            </a:lvl2pPr>
            <a:lvl3pPr marL="678759" indent="0" algn="ctr">
              <a:buNone/>
              <a:defRPr sz="1336"/>
            </a:lvl3pPr>
            <a:lvl4pPr marL="1018139" indent="0" algn="ctr">
              <a:buNone/>
              <a:defRPr sz="1188"/>
            </a:lvl4pPr>
            <a:lvl5pPr marL="1357518" indent="0" algn="ctr">
              <a:buNone/>
              <a:defRPr sz="1188"/>
            </a:lvl5pPr>
            <a:lvl6pPr marL="1696898" indent="0" algn="ctr">
              <a:buNone/>
              <a:defRPr sz="1188"/>
            </a:lvl6pPr>
            <a:lvl7pPr marL="2036277" indent="0" algn="ctr">
              <a:buNone/>
              <a:defRPr sz="1188"/>
            </a:lvl7pPr>
            <a:lvl8pPr marL="2375657" indent="0" algn="ctr">
              <a:buNone/>
              <a:defRPr sz="1188"/>
            </a:lvl8pPr>
            <a:lvl9pPr marL="2715036" indent="0" algn="ctr">
              <a:buNone/>
              <a:defRPr sz="118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6648" y="273928"/>
            <a:ext cx="1951479" cy="43602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211" y="273928"/>
            <a:ext cx="5741308" cy="43602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de título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7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97" y="1282700"/>
            <a:ext cx="7805917" cy="2140213"/>
          </a:xfrm>
        </p:spPr>
        <p:txBody>
          <a:bodyPr anchor="b"/>
          <a:lstStyle>
            <a:lvl1pPr>
              <a:defRPr sz="44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497" y="3443160"/>
            <a:ext cx="7805917" cy="1125488"/>
          </a:xfrm>
        </p:spPr>
        <p:txBody>
          <a:bodyPr/>
          <a:lstStyle>
            <a:lvl1pPr marL="0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1pPr>
            <a:lvl2pPr marL="339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67875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3pPr>
            <a:lvl4pPr marL="1018139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4pPr>
            <a:lvl5pPr marL="1357518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5pPr>
            <a:lvl6pPr marL="1696898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6pPr>
            <a:lvl7pPr marL="2036277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7pPr>
            <a:lvl8pPr marL="2375657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8pPr>
            <a:lvl9pPr marL="2715036" indent="0">
              <a:buNone/>
              <a:defRPr sz="11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6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211" y="1369642"/>
            <a:ext cx="3846394" cy="326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733" y="1369642"/>
            <a:ext cx="3846394" cy="326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89" y="273929"/>
            <a:ext cx="7805917" cy="9944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0" y="1261261"/>
            <a:ext cx="3828717" cy="618125"/>
          </a:xfrm>
        </p:spPr>
        <p:txBody>
          <a:bodyPr anchor="b"/>
          <a:lstStyle>
            <a:lvl1pPr marL="0" indent="0">
              <a:buNone/>
              <a:defRPr sz="1782" b="1"/>
            </a:lvl1pPr>
            <a:lvl2pPr marL="339380" indent="0">
              <a:buNone/>
              <a:defRPr sz="1485" b="1"/>
            </a:lvl2pPr>
            <a:lvl3pPr marL="678759" indent="0">
              <a:buNone/>
              <a:defRPr sz="1336" b="1"/>
            </a:lvl3pPr>
            <a:lvl4pPr marL="1018139" indent="0">
              <a:buNone/>
              <a:defRPr sz="1188" b="1"/>
            </a:lvl4pPr>
            <a:lvl5pPr marL="1357518" indent="0">
              <a:buNone/>
              <a:defRPr sz="1188" b="1"/>
            </a:lvl5pPr>
            <a:lvl6pPr marL="1696898" indent="0">
              <a:buNone/>
              <a:defRPr sz="1188" b="1"/>
            </a:lvl6pPr>
            <a:lvl7pPr marL="2036277" indent="0">
              <a:buNone/>
              <a:defRPr sz="1188" b="1"/>
            </a:lvl7pPr>
            <a:lvl8pPr marL="2375657" indent="0">
              <a:buNone/>
              <a:defRPr sz="1188" b="1"/>
            </a:lvl8pPr>
            <a:lvl9pPr marL="2715036" indent="0">
              <a:buNone/>
              <a:defRPr sz="118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0" y="1879386"/>
            <a:ext cx="3828717" cy="27642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1734" y="1261261"/>
            <a:ext cx="3847572" cy="618125"/>
          </a:xfrm>
        </p:spPr>
        <p:txBody>
          <a:bodyPr anchor="b"/>
          <a:lstStyle>
            <a:lvl1pPr marL="0" indent="0">
              <a:buNone/>
              <a:defRPr sz="1782" b="1"/>
            </a:lvl1pPr>
            <a:lvl2pPr marL="339380" indent="0">
              <a:buNone/>
              <a:defRPr sz="1485" b="1"/>
            </a:lvl2pPr>
            <a:lvl3pPr marL="678759" indent="0">
              <a:buNone/>
              <a:defRPr sz="1336" b="1"/>
            </a:lvl3pPr>
            <a:lvl4pPr marL="1018139" indent="0">
              <a:buNone/>
              <a:defRPr sz="1188" b="1"/>
            </a:lvl4pPr>
            <a:lvl5pPr marL="1357518" indent="0">
              <a:buNone/>
              <a:defRPr sz="1188" b="1"/>
            </a:lvl5pPr>
            <a:lvl6pPr marL="1696898" indent="0">
              <a:buNone/>
              <a:defRPr sz="1188" b="1"/>
            </a:lvl6pPr>
            <a:lvl7pPr marL="2036277" indent="0">
              <a:buNone/>
              <a:defRPr sz="1188" b="1"/>
            </a:lvl7pPr>
            <a:lvl8pPr marL="2375657" indent="0">
              <a:buNone/>
              <a:defRPr sz="1188" b="1"/>
            </a:lvl8pPr>
            <a:lvl9pPr marL="2715036" indent="0">
              <a:buNone/>
              <a:defRPr sz="118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1734" y="1879386"/>
            <a:ext cx="3847572" cy="27642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5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</p:spPr>
        <p:txBody>
          <a:bodyPr anchor="b"/>
          <a:lstStyle>
            <a:lvl1pPr>
              <a:defRPr sz="2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572" y="740798"/>
            <a:ext cx="4581734" cy="3656347"/>
          </a:xfrm>
        </p:spPr>
        <p:txBody>
          <a:bodyPr/>
          <a:lstStyle>
            <a:lvl1pPr>
              <a:defRPr sz="2375"/>
            </a:lvl1pPr>
            <a:lvl2pPr>
              <a:defRPr sz="2078"/>
            </a:lvl2pPr>
            <a:lvl3pPr>
              <a:defRPr sz="1782"/>
            </a:lvl3pPr>
            <a:lvl4pPr>
              <a:defRPr sz="1485"/>
            </a:lvl4pPr>
            <a:lvl5pPr>
              <a:defRPr sz="1485"/>
            </a:lvl5pPr>
            <a:lvl6pPr>
              <a:defRPr sz="1485"/>
            </a:lvl6pPr>
            <a:lvl7pPr>
              <a:defRPr sz="1485"/>
            </a:lvl7pPr>
            <a:lvl8pPr>
              <a:defRPr sz="1485"/>
            </a:lvl8pPr>
            <a:lvl9pPr>
              <a:defRPr sz="148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0" y="1543526"/>
            <a:ext cx="2918969" cy="2859574"/>
          </a:xfrm>
        </p:spPr>
        <p:txBody>
          <a:bodyPr/>
          <a:lstStyle>
            <a:lvl1pPr marL="0" indent="0">
              <a:buNone/>
              <a:defRPr sz="1188"/>
            </a:lvl1pPr>
            <a:lvl2pPr marL="339380" indent="0">
              <a:buNone/>
              <a:defRPr sz="1039"/>
            </a:lvl2pPr>
            <a:lvl3pPr marL="678759" indent="0">
              <a:buNone/>
              <a:defRPr sz="891"/>
            </a:lvl3pPr>
            <a:lvl4pPr marL="1018139" indent="0">
              <a:buNone/>
              <a:defRPr sz="742"/>
            </a:lvl4pPr>
            <a:lvl5pPr marL="1357518" indent="0">
              <a:buNone/>
              <a:defRPr sz="742"/>
            </a:lvl5pPr>
            <a:lvl6pPr marL="1696898" indent="0">
              <a:buNone/>
              <a:defRPr sz="742"/>
            </a:lvl6pPr>
            <a:lvl7pPr marL="2036277" indent="0">
              <a:buNone/>
              <a:defRPr sz="742"/>
            </a:lvl7pPr>
            <a:lvl8pPr marL="2375657" indent="0">
              <a:buNone/>
              <a:defRPr sz="742"/>
            </a:lvl8pPr>
            <a:lvl9pPr marL="2715036" indent="0">
              <a:buNone/>
              <a:defRPr sz="74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6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0" y="343006"/>
            <a:ext cx="2918969" cy="1200521"/>
          </a:xfrm>
        </p:spPr>
        <p:txBody>
          <a:bodyPr anchor="b"/>
          <a:lstStyle>
            <a:lvl1pPr>
              <a:defRPr sz="2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47572" y="740798"/>
            <a:ext cx="4581734" cy="3656347"/>
          </a:xfrm>
        </p:spPr>
        <p:txBody>
          <a:bodyPr anchor="t"/>
          <a:lstStyle>
            <a:lvl1pPr marL="0" indent="0">
              <a:buNone/>
              <a:defRPr sz="2375"/>
            </a:lvl1pPr>
            <a:lvl2pPr marL="339380" indent="0">
              <a:buNone/>
              <a:defRPr sz="2078"/>
            </a:lvl2pPr>
            <a:lvl3pPr marL="678759" indent="0">
              <a:buNone/>
              <a:defRPr sz="1782"/>
            </a:lvl3pPr>
            <a:lvl4pPr marL="1018139" indent="0">
              <a:buNone/>
              <a:defRPr sz="1485"/>
            </a:lvl4pPr>
            <a:lvl5pPr marL="1357518" indent="0">
              <a:buNone/>
              <a:defRPr sz="1485"/>
            </a:lvl5pPr>
            <a:lvl6pPr marL="1696898" indent="0">
              <a:buNone/>
              <a:defRPr sz="1485"/>
            </a:lvl6pPr>
            <a:lvl7pPr marL="2036277" indent="0">
              <a:buNone/>
              <a:defRPr sz="1485"/>
            </a:lvl7pPr>
            <a:lvl8pPr marL="2375657" indent="0">
              <a:buNone/>
              <a:defRPr sz="1485"/>
            </a:lvl8pPr>
            <a:lvl9pPr marL="2715036" indent="0">
              <a:buNone/>
              <a:defRPr sz="148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0" y="1543526"/>
            <a:ext cx="2918969" cy="2859574"/>
          </a:xfrm>
        </p:spPr>
        <p:txBody>
          <a:bodyPr/>
          <a:lstStyle>
            <a:lvl1pPr marL="0" indent="0">
              <a:buNone/>
              <a:defRPr sz="1188"/>
            </a:lvl1pPr>
            <a:lvl2pPr marL="339380" indent="0">
              <a:buNone/>
              <a:defRPr sz="1039"/>
            </a:lvl2pPr>
            <a:lvl3pPr marL="678759" indent="0">
              <a:buNone/>
              <a:defRPr sz="891"/>
            </a:lvl3pPr>
            <a:lvl4pPr marL="1018139" indent="0">
              <a:buNone/>
              <a:defRPr sz="742"/>
            </a:lvl4pPr>
            <a:lvl5pPr marL="1357518" indent="0">
              <a:buNone/>
              <a:defRPr sz="742"/>
            </a:lvl5pPr>
            <a:lvl6pPr marL="1696898" indent="0">
              <a:buNone/>
              <a:defRPr sz="742"/>
            </a:lvl6pPr>
            <a:lvl7pPr marL="2036277" indent="0">
              <a:buNone/>
              <a:defRPr sz="742"/>
            </a:lvl7pPr>
            <a:lvl8pPr marL="2375657" indent="0">
              <a:buNone/>
              <a:defRPr sz="742"/>
            </a:lvl8pPr>
            <a:lvl9pPr marL="2715036" indent="0">
              <a:buNone/>
              <a:defRPr sz="74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0860-01C9-4856-A5C1-68F2D3DD6368}" type="datetimeFigureOut">
              <a:rPr lang="en-US" smtClean="0"/>
              <a:t>9/23/22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00F8-D6FA-4F69-B13B-9F8B5FC45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5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78759" rtl="0" eaLnBrk="1" latinLnBrk="0" hangingPunct="1">
        <a:lnSpc>
          <a:spcPct val="90000"/>
        </a:lnSpc>
        <a:spcBef>
          <a:spcPct val="0"/>
        </a:spcBef>
        <a:buNone/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690" indent="-169690" algn="l" defTabSz="678759" rtl="0" eaLnBrk="1" latinLnBrk="0" hangingPunct="1">
        <a:lnSpc>
          <a:spcPct val="90000"/>
        </a:lnSpc>
        <a:spcBef>
          <a:spcPts val="742"/>
        </a:spcBef>
        <a:buFont typeface="Arial" panose="020B0604020202020204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1pPr>
      <a:lvl2pPr marL="509069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48449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87828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4pPr>
      <a:lvl5pPr marL="1527208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5pPr>
      <a:lvl6pPr marL="1866588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6pPr>
      <a:lvl7pPr marL="2205967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7pPr>
      <a:lvl8pPr marL="2545347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8pPr>
      <a:lvl9pPr marL="2884726" indent="-169690" algn="l" defTabSz="678759" rtl="0" eaLnBrk="1" latinLnBrk="0" hangingPunct="1">
        <a:lnSpc>
          <a:spcPct val="90000"/>
        </a:lnSpc>
        <a:spcBef>
          <a:spcPts val="371"/>
        </a:spcBef>
        <a:buFont typeface="Arial" panose="020B0604020202020204" pitchFamily="34" charset="0"/>
        <a:buChar char="•"/>
        <a:defRPr sz="13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1pPr>
      <a:lvl2pPr marL="339380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2pPr>
      <a:lvl3pPr marL="678759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3pPr>
      <a:lvl4pPr marL="1018139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4pPr>
      <a:lvl5pPr marL="1357518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5pPr>
      <a:lvl6pPr marL="1696898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6pPr>
      <a:lvl7pPr marL="2036277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7pPr>
      <a:lvl8pPr marL="2375657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8pPr>
      <a:lvl9pPr marL="2715036" algn="l" defTabSz="678759" rtl="0" eaLnBrk="1" latinLnBrk="0" hangingPunct="1">
        <a:defRPr sz="13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JI_057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7"/>
          <a:stretch/>
        </p:blipFill>
        <p:spPr>
          <a:xfrm>
            <a:off x="1" y="-82025"/>
            <a:ext cx="9198466" cy="5329805"/>
          </a:xfrm>
          <a:prstGeom prst="rect">
            <a:avLst/>
          </a:prstGeom>
        </p:spPr>
      </p:pic>
      <p:sp>
        <p:nvSpPr>
          <p:cNvPr id="4" name="Rectángulo 4">
            <a:extLst>
              <a:ext uri="{FF2B5EF4-FFF2-40B4-BE49-F238E27FC236}">
                <a16:creationId xmlns:a16="http://schemas.microsoft.com/office/drawing/2014/main" id="{A4CA4874-5C22-437A-A4D7-DDE5F597E87F}"/>
              </a:ext>
            </a:extLst>
          </p:cNvPr>
          <p:cNvSpPr/>
          <p:nvPr/>
        </p:nvSpPr>
        <p:spPr>
          <a:xfrm>
            <a:off x="1" y="-73503"/>
            <a:ext cx="9198466" cy="5292094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5" dirty="0"/>
              <a:t> </a:t>
            </a:r>
          </a:p>
        </p:txBody>
      </p:sp>
      <p:pic>
        <p:nvPicPr>
          <p:cNvPr id="6" name="Google Shape;395;p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AAE5F09-D63A-6341-84B8-04B0B1B8A1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49788FBA-213A-4E3F-A061-AA67AFBF247E}"/>
              </a:ext>
            </a:extLst>
          </p:cNvPr>
          <p:cNvSpPr txBox="1">
            <a:spLocks/>
          </p:cNvSpPr>
          <p:nvPr/>
        </p:nvSpPr>
        <p:spPr bwMode="auto">
          <a:xfrm>
            <a:off x="678855" y="1139585"/>
            <a:ext cx="7692628" cy="1464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lIns="86663" tIns="43320" rIns="86663" bIns="4332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4C531E"/>
              </a:buClr>
              <a:buFont typeface="Arial Black" panose="020B0604020202020204" pitchFamily="34" charset="0"/>
              <a:buNone/>
              <a:defRPr/>
            </a:pPr>
            <a:r>
              <a:rPr lang="es-MX" altLang="es-CO" sz="2900" dirty="0">
                <a:solidFill>
                  <a:schemeClr val="bg1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Comité sectorial</a:t>
            </a: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BDB1AF29-4F79-4F42-9607-8474A348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763" y="2612294"/>
            <a:ext cx="2434834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4C531E"/>
              </a:buClr>
              <a:buFont typeface="Arial Black" charset="0"/>
              <a:buNone/>
              <a:defRPr/>
            </a:pPr>
            <a:r>
              <a:rPr lang="es-MX" sz="1400" b="1" dirty="0">
                <a:solidFill>
                  <a:srgbClr val="C8D423"/>
                </a:solidFill>
                <a:latin typeface="Arial Black" panose="020B0A04020102020204" pitchFamily="34" charset="0"/>
                <a:ea typeface="ＭＳ Ｐゴシック" charset="0"/>
                <a:cs typeface="Arial "/>
                <a:sym typeface="Arial Black" charset="0"/>
              </a:rPr>
              <a:t>27 de 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375053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D0CB37-99E7-2386-BF46-AA19E341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121"/>
            <a:ext cx="8338457" cy="473845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20FCB8A-4B77-4497-A803-7721369B6591}"/>
              </a:ext>
            </a:extLst>
          </p:cNvPr>
          <p:cNvSpPr txBox="1">
            <a:spLocks/>
          </p:cNvSpPr>
          <p:nvPr/>
        </p:nvSpPr>
        <p:spPr>
          <a:xfrm>
            <a:off x="6760028" y="3221886"/>
            <a:ext cx="2290309" cy="607978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700" b="1" dirty="0">
                <a:solidFill>
                  <a:srgbClr val="C8D423"/>
                </a:solidFill>
                <a:latin typeface="Arial Black" panose="020B0A04020102020204" pitchFamily="34" charset="0"/>
              </a:rPr>
              <a:t>Ciclistas fallecidos </a:t>
            </a:r>
            <a:r>
              <a:rPr lang="es-CO" sz="1700" b="1" dirty="0">
                <a:solidFill>
                  <a:srgbClr val="7F7F7F"/>
                </a:solidFill>
                <a:latin typeface="Arial Black" panose="020B0A04020102020204" pitchFamily="34" charset="0"/>
              </a:rPr>
              <a:t>por hora y día de la semana, datos de 1 de enero a 21 de sept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440ABB-A460-4AA0-9A02-97A80B1CD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08" y="-72728"/>
            <a:ext cx="1107778" cy="12174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66669B-350A-4DC7-B6DD-76595EEFF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56391F-1B9C-2EDA-CC83-7E033DC71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50" y="2251222"/>
            <a:ext cx="1653246" cy="2469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DD7CA3-D144-2F87-2EC8-BB5C86B6F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347" y="2251222"/>
            <a:ext cx="1653246" cy="246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CCE31A-FF0A-4228-193B-0C9227592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986" y="2251222"/>
            <a:ext cx="1653246" cy="2469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54D2F5-7CD3-7B14-41F4-9222631DA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95" y="2251222"/>
            <a:ext cx="1653246" cy="246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0C06C9-0E22-3135-806D-876B0DEDC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50" y="4776580"/>
            <a:ext cx="1653246" cy="2469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D6D16A-63A8-42E5-EB14-5F3764049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981" y="4776580"/>
            <a:ext cx="1653246" cy="2469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F871A5-0C0C-36E5-D01D-42EBA3DE1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986" y="4749256"/>
            <a:ext cx="1653246" cy="24694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9BF9F02-8109-DED8-4652-08D6A5B8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114786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6E5CA0-1CD9-FC2F-A840-19CFB5B2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966186"/>
            <a:ext cx="8061960" cy="374846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5055495"/>
            <a:ext cx="9050338" cy="75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36">
              <a:solidFill>
                <a:prstClr val="white"/>
              </a:solidFill>
            </a:endParaRPr>
          </a:p>
        </p:txBody>
      </p:sp>
      <p:sp>
        <p:nvSpPr>
          <p:cNvPr id="21508" name="Rectángulo 13"/>
          <p:cNvSpPr>
            <a:spLocks noChangeArrowheads="1"/>
          </p:cNvSpPr>
          <p:nvPr/>
        </p:nvSpPr>
        <p:spPr bwMode="auto">
          <a:xfrm>
            <a:off x="189728" y="140266"/>
            <a:ext cx="8349172" cy="6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A04020102020204" pitchFamily="34" charset="0"/>
              <a:buNone/>
            </a:pPr>
            <a:r>
              <a:rPr lang="es-MX" altLang="es-CO" sz="2078" dirty="0">
                <a:solidFill>
                  <a:srgbClr val="7F7F7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Tasas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" panose="020B0604020202020204" pitchFamily="34" charset="0"/>
              <a:buNone/>
            </a:pPr>
            <a:r>
              <a:rPr lang="es-MX" altLang="es-CO" sz="1485" dirty="0">
                <a:solidFill>
                  <a:srgbClr val="CAD24C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Histórico</a:t>
            </a:r>
          </a:p>
        </p:txBody>
      </p:sp>
      <p:sp>
        <p:nvSpPr>
          <p:cNvPr id="21509" name="Rectángulo 13"/>
          <p:cNvSpPr>
            <a:spLocks noChangeArrowheads="1"/>
          </p:cNvSpPr>
          <p:nvPr/>
        </p:nvSpPr>
        <p:spPr bwMode="auto">
          <a:xfrm>
            <a:off x="189728" y="734194"/>
            <a:ext cx="8349172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None/>
            </a:pPr>
            <a:r>
              <a:rPr lang="es-MX" altLang="es-CO" sz="1188" dirty="0">
                <a:solidFill>
                  <a:srgbClr val="4C531E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Fallecidos por cada 100.000 habitantes *Proyección de sept a dic 2022</a:t>
            </a:r>
          </a:p>
        </p:txBody>
      </p:sp>
      <p:sp>
        <p:nvSpPr>
          <p:cNvPr id="21510" name="CuadroTexto 14"/>
          <p:cNvSpPr txBox="1">
            <a:spLocks noChangeArrowheads="1"/>
          </p:cNvSpPr>
          <p:nvPr/>
        </p:nvSpPr>
        <p:spPr bwMode="auto">
          <a:xfrm>
            <a:off x="0" y="4757593"/>
            <a:ext cx="6055750" cy="2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Datos SIGAT – DANE – ANDEMOS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  <p:sp>
        <p:nvSpPr>
          <p:cNvPr id="21511" name="CuadroTexto 10"/>
          <p:cNvSpPr txBox="1">
            <a:spLocks noChangeArrowheads="1"/>
          </p:cNvSpPr>
          <p:nvPr/>
        </p:nvSpPr>
        <p:spPr bwMode="auto">
          <a:xfrm>
            <a:off x="5421104" y="1122654"/>
            <a:ext cx="3493953" cy="11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336" dirty="0">
                <a:solidFill>
                  <a:srgbClr val="181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fallecidos por cada 100.000 habitantes muestra una tendencia a la baja desde 2016 a la fecha actual, se evidencia el efecto resorte post pandemia en las proyecciones de fin de año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068331E-CE47-2345-946E-0AD535885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0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BC546F-1A9D-7997-8BF4-075915E4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5269"/>
            <a:ext cx="7780020" cy="328065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5055495"/>
            <a:ext cx="9050338" cy="75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36">
              <a:solidFill>
                <a:prstClr val="white"/>
              </a:solidFill>
            </a:endParaRPr>
          </a:p>
        </p:txBody>
      </p:sp>
      <p:sp>
        <p:nvSpPr>
          <p:cNvPr id="23556" name="Rectángulo 13"/>
          <p:cNvSpPr>
            <a:spLocks noChangeArrowheads="1"/>
          </p:cNvSpPr>
          <p:nvPr/>
        </p:nvSpPr>
        <p:spPr bwMode="auto">
          <a:xfrm>
            <a:off x="189728" y="140266"/>
            <a:ext cx="8349172" cy="6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A04020102020204" pitchFamily="34" charset="0"/>
              <a:buNone/>
            </a:pPr>
            <a:r>
              <a:rPr lang="es-MX" altLang="es-CO" sz="2078" dirty="0">
                <a:solidFill>
                  <a:srgbClr val="7F7F7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Tasas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" panose="020B0604020202020204" pitchFamily="34" charset="0"/>
              <a:buNone/>
            </a:pPr>
            <a:r>
              <a:rPr lang="es-MX" altLang="es-CO" sz="1485" dirty="0">
                <a:solidFill>
                  <a:srgbClr val="CAD24C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Histórico</a:t>
            </a:r>
          </a:p>
        </p:txBody>
      </p:sp>
      <p:sp>
        <p:nvSpPr>
          <p:cNvPr id="23557" name="Rectángulo 13"/>
          <p:cNvSpPr>
            <a:spLocks noChangeArrowheads="1"/>
          </p:cNvSpPr>
          <p:nvPr/>
        </p:nvSpPr>
        <p:spPr bwMode="auto">
          <a:xfrm>
            <a:off x="189728" y="734194"/>
            <a:ext cx="7696322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A04020102020204" pitchFamily="34" charset="0"/>
              <a:buNone/>
            </a:pPr>
            <a:r>
              <a:rPr lang="es-MX" altLang="es-CO" sz="1188" dirty="0">
                <a:solidFill>
                  <a:srgbClr val="4C531E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Fallecidos trimestrales por cada 100.000 habitantes *Septiembre proyectado</a:t>
            </a:r>
          </a:p>
        </p:txBody>
      </p:sp>
      <p:sp>
        <p:nvSpPr>
          <p:cNvPr id="23559" name="CuadroTexto 10"/>
          <p:cNvSpPr txBox="1">
            <a:spLocks noChangeArrowheads="1"/>
          </p:cNvSpPr>
          <p:nvPr/>
        </p:nvSpPr>
        <p:spPr bwMode="auto">
          <a:xfrm>
            <a:off x="6058218" y="1009334"/>
            <a:ext cx="2927895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dirty="0">
                <a:solidFill>
                  <a:srgbClr val="181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variación trimestral, el 2022 presenta una variación muy cercana al promedio desde el 2015. Considerando los datos del 2020 y 2021 que con aislamiento disminuyen este valor.</a:t>
            </a:r>
          </a:p>
        </p:txBody>
      </p:sp>
      <p:cxnSp>
        <p:nvCxnSpPr>
          <p:cNvPr id="12" name="Conector recto 11"/>
          <p:cNvCxnSpPr>
            <a:cxnSpLocks/>
          </p:cNvCxnSpPr>
          <p:nvPr/>
        </p:nvCxnSpPr>
        <p:spPr>
          <a:xfrm>
            <a:off x="7149271" y="2697480"/>
            <a:ext cx="0" cy="1527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cxnSpLocks/>
          </p:cNvCxnSpPr>
          <p:nvPr/>
        </p:nvCxnSpPr>
        <p:spPr>
          <a:xfrm>
            <a:off x="6308191" y="3340106"/>
            <a:ext cx="0" cy="878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cxnSpLocks/>
          </p:cNvCxnSpPr>
          <p:nvPr/>
        </p:nvCxnSpPr>
        <p:spPr>
          <a:xfrm>
            <a:off x="5340835" y="3610811"/>
            <a:ext cx="0" cy="578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cxnSpLocks/>
          </p:cNvCxnSpPr>
          <p:nvPr/>
        </p:nvCxnSpPr>
        <p:spPr>
          <a:xfrm>
            <a:off x="4424015" y="3015595"/>
            <a:ext cx="0" cy="117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cxnSpLocks/>
          </p:cNvCxnSpPr>
          <p:nvPr/>
        </p:nvCxnSpPr>
        <p:spPr>
          <a:xfrm>
            <a:off x="3445695" y="2697480"/>
            <a:ext cx="0" cy="1521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cxnSpLocks/>
          </p:cNvCxnSpPr>
          <p:nvPr/>
        </p:nvCxnSpPr>
        <p:spPr>
          <a:xfrm>
            <a:off x="2594827" y="2461260"/>
            <a:ext cx="0" cy="1757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cxnSpLocks/>
          </p:cNvCxnSpPr>
          <p:nvPr/>
        </p:nvCxnSpPr>
        <p:spPr>
          <a:xfrm>
            <a:off x="1679535" y="2240280"/>
            <a:ext cx="0" cy="1978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4"/>
          <p:cNvSpPr txBox="1">
            <a:spLocks noChangeArrowheads="1"/>
          </p:cNvSpPr>
          <p:nvPr/>
        </p:nvSpPr>
        <p:spPr bwMode="auto">
          <a:xfrm>
            <a:off x="0" y="4757593"/>
            <a:ext cx="6055750" cy="2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Datos SIGAT – DANE – ANDEMOS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18/04/2022.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068331E-CE47-2345-946E-0AD535885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8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F72ADB-8154-FB2F-6579-4F3E77122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3" y="962642"/>
            <a:ext cx="8288572" cy="369327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5055495"/>
            <a:ext cx="9050338" cy="75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36">
              <a:solidFill>
                <a:prstClr val="white"/>
              </a:solidFill>
            </a:endParaRPr>
          </a:p>
        </p:txBody>
      </p:sp>
      <p:sp>
        <p:nvSpPr>
          <p:cNvPr id="25604" name="Rectángulo 13"/>
          <p:cNvSpPr>
            <a:spLocks noChangeArrowheads="1"/>
          </p:cNvSpPr>
          <p:nvPr/>
        </p:nvSpPr>
        <p:spPr bwMode="auto">
          <a:xfrm>
            <a:off x="189728" y="140266"/>
            <a:ext cx="8349172" cy="6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A04020102020204" pitchFamily="34" charset="0"/>
              <a:buNone/>
            </a:pPr>
            <a:r>
              <a:rPr lang="es-MX" altLang="es-CO" sz="2078" dirty="0">
                <a:solidFill>
                  <a:srgbClr val="7F7F7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Tasas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" panose="020B0604020202020204" pitchFamily="34" charset="0"/>
              <a:buNone/>
            </a:pPr>
            <a:r>
              <a:rPr lang="es-MX" altLang="es-CO" sz="1485" dirty="0">
                <a:solidFill>
                  <a:srgbClr val="CAD24C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Histórico</a:t>
            </a:r>
          </a:p>
        </p:txBody>
      </p:sp>
      <p:sp>
        <p:nvSpPr>
          <p:cNvPr id="25605" name="Rectángulo 13"/>
          <p:cNvSpPr>
            <a:spLocks noChangeArrowheads="1"/>
          </p:cNvSpPr>
          <p:nvPr/>
        </p:nvSpPr>
        <p:spPr bwMode="auto">
          <a:xfrm>
            <a:off x="189728" y="734194"/>
            <a:ext cx="7018792" cy="2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A04020102020204" pitchFamily="34" charset="0"/>
              <a:buNone/>
            </a:pPr>
            <a:r>
              <a:rPr lang="es-MX" altLang="es-CO" sz="1188" dirty="0">
                <a:solidFill>
                  <a:srgbClr val="4C531E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Fallecidos mensuales por cada 100.000 habitantes *Septiembre proyectado</a:t>
            </a:r>
          </a:p>
        </p:txBody>
      </p:sp>
      <p:sp>
        <p:nvSpPr>
          <p:cNvPr id="8" name="CuadroTexto 14"/>
          <p:cNvSpPr txBox="1">
            <a:spLocks noChangeArrowheads="1"/>
          </p:cNvSpPr>
          <p:nvPr/>
        </p:nvSpPr>
        <p:spPr bwMode="auto">
          <a:xfrm>
            <a:off x="0" y="4757593"/>
            <a:ext cx="6055750" cy="2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Datos SIGAT – DANE – ANDEMOS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18/04/2022.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068331E-CE47-2345-946E-0AD535885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3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68d8e5572_0_263"/>
          <p:cNvSpPr txBox="1"/>
          <p:nvPr/>
        </p:nvSpPr>
        <p:spPr>
          <a:xfrm>
            <a:off x="250644" y="832777"/>
            <a:ext cx="8549050" cy="38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t" anchorCtr="0">
            <a:spAutoFit/>
          </a:bodyPr>
          <a:lstStyle/>
          <a:p>
            <a:r>
              <a:rPr lang="es-MX" sz="1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Continuamos con la planeación a largo plazo en materia de seguridad vial. </a:t>
            </a:r>
            <a:endParaRPr sz="1336" dirty="0"/>
          </a:p>
          <a:p>
            <a:r>
              <a:rPr lang="es-MX" sz="1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embargo, la tendencia de las cifras han llevado a tomar </a:t>
            </a:r>
            <a:r>
              <a:rPr lang="es-MX" sz="1039" b="1" dirty="0">
                <a:latin typeface="Arial"/>
                <a:ea typeface="Arial"/>
                <a:cs typeface="Arial"/>
                <a:sym typeface="Arial"/>
              </a:rPr>
              <a:t>acciones en el corto plazo para disminuir la tendencia de siniestralidad</a:t>
            </a:r>
            <a:endParaRPr sz="1336" dirty="0"/>
          </a:p>
        </p:txBody>
      </p:sp>
      <p:sp>
        <p:nvSpPr>
          <p:cNvPr id="329" name="Google Shape;329;g1368d8e5572_0_263"/>
          <p:cNvSpPr txBox="1"/>
          <p:nvPr/>
        </p:nvSpPr>
        <p:spPr>
          <a:xfrm>
            <a:off x="3903117" y="3414267"/>
            <a:ext cx="2917663" cy="34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t" anchorCtr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C0CF58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MX" sz="1800" dirty="0">
                <a:sym typeface="Arial"/>
              </a:rPr>
              <a:t>Controles salvavidas</a:t>
            </a:r>
            <a:endParaRPr sz="1800" dirty="0">
              <a:sym typeface="Arial"/>
            </a:endParaRPr>
          </a:p>
        </p:txBody>
      </p:sp>
      <p:sp>
        <p:nvSpPr>
          <p:cNvPr id="330" name="Google Shape;330;g1368d8e5572_0_263"/>
          <p:cNvSpPr txBox="1"/>
          <p:nvPr/>
        </p:nvSpPr>
        <p:spPr>
          <a:xfrm>
            <a:off x="3585181" y="1467687"/>
            <a:ext cx="4015376" cy="34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t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C0CF58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MX" dirty="0">
                <a:sym typeface="Arial"/>
              </a:rPr>
              <a:t>Aumento de controles de velocidad</a:t>
            </a:r>
            <a:endParaRPr dirty="0">
              <a:sym typeface="Arial"/>
            </a:endParaRPr>
          </a:p>
        </p:txBody>
      </p:sp>
      <p:pic>
        <p:nvPicPr>
          <p:cNvPr id="332" name="Google Shape;332;g1368d8e5572_0_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76" y="1456877"/>
            <a:ext cx="2659295" cy="186355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368d8e5572_0_263"/>
          <p:cNvSpPr txBox="1"/>
          <p:nvPr/>
        </p:nvSpPr>
        <p:spPr>
          <a:xfrm>
            <a:off x="3940205" y="3897256"/>
            <a:ext cx="4065767" cy="62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t" anchorCtr="0">
            <a:spAutoFit/>
          </a:bodyPr>
          <a:lstStyle/>
          <a:p>
            <a:pPr marL="339380" indent="-221539" algn="just">
              <a:buClr>
                <a:srgbClr val="000000"/>
              </a:buClr>
              <a:buSzPts val="1100"/>
              <a:buFont typeface="Arial"/>
              <a:buChar char="●"/>
            </a:pPr>
            <a:r>
              <a:rPr lang="es-MX" sz="1200" b="1" dirty="0">
                <a:solidFill>
                  <a:srgbClr val="000000"/>
                </a:solidFill>
                <a:latin typeface="Arial"/>
                <a:cs typeface="Arial"/>
              </a:rPr>
              <a:t>Controles disuasorios en horario nocturno los fines de semana, </a:t>
            </a:r>
            <a:r>
              <a:rPr lang="es-MX" sz="1200" dirty="0">
                <a:solidFill>
                  <a:srgbClr val="000000"/>
                </a:solidFill>
                <a:latin typeface="Arial"/>
                <a:cs typeface="Arial"/>
              </a:rPr>
              <a:t>que incluyen reducción de carriles en vías de alta siniestralidad.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6" name="Google Shape;336;g1368d8e5572_0_263"/>
          <p:cNvSpPr txBox="1"/>
          <p:nvPr/>
        </p:nvSpPr>
        <p:spPr>
          <a:xfrm>
            <a:off x="3585180" y="1911383"/>
            <a:ext cx="4775818" cy="89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66" tIns="33924" rIns="67866" bIns="33924" anchor="t" anchorCtr="0">
            <a:spAutoFit/>
          </a:bodyPr>
          <a:lstStyle/>
          <a:p>
            <a:pPr marL="117841">
              <a:buClr>
                <a:srgbClr val="000000"/>
              </a:buClr>
              <a:buSzPts val="1100"/>
            </a:pPr>
            <a:r>
              <a:rPr lang="es-MX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 el 9 de junio, se empezaron a programar 92 controles de seguridad vial, siendo 65 controles de velocidad (antes eran 27).</a:t>
            </a:r>
          </a:p>
          <a:p>
            <a:pPr marL="117841">
              <a:buClr>
                <a:srgbClr val="000000"/>
              </a:buClr>
              <a:buSzPts val="1100"/>
            </a:pPr>
            <a:endParaRPr lang="es-MX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841">
              <a:buClr>
                <a:srgbClr val="000000"/>
              </a:buClr>
              <a:buSzPts val="1100"/>
            </a:pPr>
            <a:r>
              <a:rPr lang="es-MX" b="1" dirty="0">
                <a:solidFill>
                  <a:srgbClr val="C8D423"/>
                </a:solidFill>
                <a:latin typeface="Arial"/>
                <a:ea typeface="Arial"/>
                <a:cs typeface="Arial"/>
                <a:sym typeface="Arial"/>
              </a:rPr>
              <a:t>70% </a:t>
            </a:r>
            <a:r>
              <a:rPr lang="es-MX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 controles en horario nocturno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B33746-B5E5-8D64-21FD-32389D1401BF}"/>
              </a:ext>
            </a:extLst>
          </p:cNvPr>
          <p:cNvSpPr txBox="1"/>
          <p:nvPr/>
        </p:nvSpPr>
        <p:spPr>
          <a:xfrm>
            <a:off x="309897" y="210646"/>
            <a:ext cx="8549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FORTALECIMIENTO 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ACCIONES DE DISUASIÓN DE CONDUCTAS DE RIESGO </a:t>
            </a:r>
          </a:p>
          <a:p>
            <a:pPr algn="ctr"/>
            <a:r>
              <a:rPr lang="es-ES" sz="14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APUESTA DE CORTO PLAZO -</a:t>
            </a:r>
            <a:endParaRPr lang="es-CO" sz="1400" b="1" dirty="0">
              <a:solidFill>
                <a:srgbClr val="7F7F7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90339-27E5-2C58-1E0C-60B14EEE2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880860" y="4657244"/>
            <a:ext cx="2169477" cy="4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Google Shape;331;g1368d8e5572_0_263"/>
          <p:cNvPicPr preferRelativeResize="0"/>
          <p:nvPr/>
        </p:nvPicPr>
        <p:blipFill rotWithShape="1">
          <a:blip r:embed="rId5">
            <a:alphaModFix/>
          </a:blip>
          <a:srcRect l="4001" r="4001"/>
          <a:stretch/>
        </p:blipFill>
        <p:spPr>
          <a:xfrm>
            <a:off x="909469" y="3133036"/>
            <a:ext cx="2882355" cy="182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uadroTexto 1">
            <a:extLst>
              <a:ext uri="{FF2B5EF4-FFF2-40B4-BE49-F238E27FC236}">
                <a16:creationId xmlns:a16="http://schemas.microsoft.com/office/drawing/2014/main" id="{0A5AE8BE-F49D-AC02-DD1A-F275397E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40" y="1264225"/>
            <a:ext cx="1246778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4454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</a:t>
            </a:r>
            <a:endParaRPr lang="es-CO" altLang="es-CO" sz="4454" b="1" dirty="0">
              <a:solidFill>
                <a:srgbClr val="CAD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CuadroTexto 10">
            <a:extLst>
              <a:ext uri="{FF2B5EF4-FFF2-40B4-BE49-F238E27FC236}">
                <a16:creationId xmlns:a16="http://schemas.microsoft.com/office/drawing/2014/main" id="{B8D017DA-2664-CFBF-D3C8-8CE86398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159" y="1378962"/>
            <a:ext cx="25499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2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  <a:r>
              <a:rPr lang="es-MX" altLang="es-CO" sz="1200" u="sng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ejecutadas </a:t>
            </a:r>
            <a:r>
              <a:rPr lang="es-MX" altLang="es-CO" sz="12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de velocidad y embriaguez entre 9 de junio y 21 de agosto de 2022 *</a:t>
            </a:r>
            <a:endParaRPr lang="es-CO" altLang="es-CO" sz="1200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CuadroTexto 8">
            <a:extLst>
              <a:ext uri="{FF2B5EF4-FFF2-40B4-BE49-F238E27FC236}">
                <a16:creationId xmlns:a16="http://schemas.microsoft.com/office/drawing/2014/main" id="{94143158-A390-3B05-9287-041E0EA1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996" y="4825405"/>
            <a:ext cx="3338819" cy="21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817" dirty="0">
                <a:latin typeface="Arial Rounded MT Bold" panose="020F0704030504030204" pitchFamily="34" charset="77"/>
              </a:rPr>
              <a:t>* Base de seguimiento a controles se seguridad vial SCTT</a:t>
            </a:r>
          </a:p>
        </p:txBody>
      </p:sp>
      <p:sp>
        <p:nvSpPr>
          <p:cNvPr id="20491" name="CuadroTexto 10">
            <a:extLst>
              <a:ext uri="{FF2B5EF4-FFF2-40B4-BE49-F238E27FC236}">
                <a16:creationId xmlns:a16="http://schemas.microsoft.com/office/drawing/2014/main" id="{98E3EEF9-EA6D-8EFA-55CC-C6C9E98F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235" y="1000376"/>
            <a:ext cx="3598385" cy="4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039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acciones de control de velocidad en corredores de alta siniestralidad</a:t>
            </a:r>
            <a:endParaRPr lang="es-CO" altLang="es-CO" sz="1039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880EEF-9570-177E-1405-64675D96B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880860" y="4657244"/>
            <a:ext cx="2169477" cy="4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8D616E-FFC7-1120-F799-5B4752F64E9B}"/>
              </a:ext>
            </a:extLst>
          </p:cNvPr>
          <p:cNvSpPr txBox="1"/>
          <p:nvPr/>
        </p:nvSpPr>
        <p:spPr>
          <a:xfrm>
            <a:off x="309897" y="210646"/>
            <a:ext cx="854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FORTALECIMIENTO 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ACCIONES DE DISUASIÓN DE CONDUCTAS DE RIESGO</a:t>
            </a:r>
          </a:p>
          <a:p>
            <a:pPr algn="ctr"/>
            <a:r>
              <a:rPr lang="es-ES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Controles sancionatorios -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890599-0530-93C0-07E3-446E6D0CE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450" y="1416796"/>
            <a:ext cx="3705957" cy="2674136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59CA8FD-23FE-24A1-B9D5-9154AC97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18" y="2519100"/>
            <a:ext cx="18939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3200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221%</a:t>
            </a:r>
            <a:endParaRPr lang="es-CO" altLang="es-CO" sz="3200" b="1" dirty="0">
              <a:solidFill>
                <a:srgbClr val="CAD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80F5B8E0-4463-22F7-5B28-EF376953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18" y="3456747"/>
            <a:ext cx="18939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3200" b="1">
                <a:solidFill>
                  <a:srgbClr val="CAD24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CO" dirty="0"/>
              <a:t>189%</a:t>
            </a:r>
            <a:endParaRPr lang="es-CO" altLang="es-CO" dirty="0"/>
          </a:p>
        </p:txBody>
      </p:sp>
      <p:sp>
        <p:nvSpPr>
          <p:cNvPr id="8" name="CuadroTexto 10">
            <a:extLst>
              <a:ext uri="{FF2B5EF4-FFF2-40B4-BE49-F238E27FC236}">
                <a16:creationId xmlns:a16="http://schemas.microsoft.com/office/drawing/2014/main" id="{1D6F6966-2D86-B219-8A0C-193EFF2D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499" y="2574617"/>
            <a:ext cx="2062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2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velocidad programanadas con respecto al año 2021</a:t>
            </a:r>
            <a:endParaRPr lang="es-CO" altLang="es-CO" sz="1200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id="{21DB1E71-BC8F-FD48-13F9-96AB21F6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371" y="3507283"/>
            <a:ext cx="2549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2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velocidad programanadas con respecto a meses previos a aumento de controles en 2022</a:t>
            </a:r>
            <a:endParaRPr lang="es-CO" altLang="es-CO" sz="1200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arriba 10">
            <a:extLst>
              <a:ext uri="{FF2B5EF4-FFF2-40B4-BE49-F238E27FC236}">
                <a16:creationId xmlns:a16="http://schemas.microsoft.com/office/drawing/2014/main" id="{299BC326-D54E-E35C-2996-40536C652CD1}"/>
              </a:ext>
            </a:extLst>
          </p:cNvPr>
          <p:cNvSpPr/>
          <p:nvPr/>
        </p:nvSpPr>
        <p:spPr>
          <a:xfrm>
            <a:off x="667358" y="2617435"/>
            <a:ext cx="342660" cy="36729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Flecha arriba 12">
            <a:extLst>
              <a:ext uri="{FF2B5EF4-FFF2-40B4-BE49-F238E27FC236}">
                <a16:creationId xmlns:a16="http://schemas.microsoft.com/office/drawing/2014/main" id="{D6D20808-DD09-7CD6-3BF0-C9ECCBF8EACE}"/>
              </a:ext>
            </a:extLst>
          </p:cNvPr>
          <p:cNvSpPr/>
          <p:nvPr/>
        </p:nvSpPr>
        <p:spPr>
          <a:xfrm>
            <a:off x="667358" y="3560163"/>
            <a:ext cx="342660" cy="36729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CuadroTexto 3">
            <a:extLst>
              <a:ext uri="{FF2B5EF4-FFF2-40B4-BE49-F238E27FC236}">
                <a16:creationId xmlns:a16="http://schemas.microsoft.com/office/drawing/2014/main" id="{8006DD23-7A7D-FF1A-A1D9-9E7A5ED61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539" y="1692618"/>
            <a:ext cx="3115439" cy="73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sectores dónde se han ejecutado mayor cantidad de acciones de control de velocidad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CO" sz="1039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s-CO" sz="1039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6% fallecidos </a:t>
            </a:r>
            <a:r>
              <a:rPr lang="es-MX" altLang="es-CO" sz="1039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comparando 9/03-8/06 vs 9/06-21/08)</a:t>
            </a:r>
            <a:endParaRPr lang="es-MX" altLang="es-CO" sz="1039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9" name="CuadroTexto 10">
            <a:extLst>
              <a:ext uri="{FF2B5EF4-FFF2-40B4-BE49-F238E27FC236}">
                <a16:creationId xmlns:a16="http://schemas.microsoft.com/office/drawing/2014/main" id="{8E616205-C831-2968-6273-79FCCE14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63" y="1013643"/>
            <a:ext cx="8101412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485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ha sido la reducción de víctimas fatales en sectores con respecto a promedio 2018, 2019 y 2021?</a:t>
            </a:r>
            <a:endParaRPr lang="es-CO" altLang="es-CO" sz="1485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abajo 19">
            <a:extLst>
              <a:ext uri="{FF2B5EF4-FFF2-40B4-BE49-F238E27FC236}">
                <a16:creationId xmlns:a16="http://schemas.microsoft.com/office/drawing/2014/main" id="{27B6CFA5-288D-B2B4-3F66-F794BD2DECF2}"/>
              </a:ext>
            </a:extLst>
          </p:cNvPr>
          <p:cNvSpPr/>
          <p:nvPr/>
        </p:nvSpPr>
        <p:spPr>
          <a:xfrm>
            <a:off x="2372284" y="1785334"/>
            <a:ext cx="490965" cy="54938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336"/>
          </a:p>
        </p:txBody>
      </p:sp>
      <p:sp>
        <p:nvSpPr>
          <p:cNvPr id="20495" name="CuadroTexto 20">
            <a:extLst>
              <a:ext uri="{FF2B5EF4-FFF2-40B4-BE49-F238E27FC236}">
                <a16:creationId xmlns:a16="http://schemas.microsoft.com/office/drawing/2014/main" id="{E105DA65-F07D-8F2F-E99B-BC4EE68D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249" y="1616194"/>
            <a:ext cx="1246778" cy="8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3266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400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fatalidades</a:t>
            </a:r>
            <a:endParaRPr lang="es-CO" altLang="es-CO" sz="1400" b="1" dirty="0">
              <a:solidFill>
                <a:srgbClr val="CAD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9DD679-9D10-F0B8-9687-6304AAACFE60}"/>
              </a:ext>
            </a:extLst>
          </p:cNvPr>
          <p:cNvSpPr txBox="1"/>
          <p:nvPr/>
        </p:nvSpPr>
        <p:spPr>
          <a:xfrm>
            <a:off x="309897" y="210646"/>
            <a:ext cx="854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FORTALECIMIENTO 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ACCIONES DE DISUASIÓN DE CONDUCTAS DE RIESGO</a:t>
            </a:r>
          </a:p>
          <a:p>
            <a:pPr algn="ctr"/>
            <a:r>
              <a:rPr lang="es-ES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Controles sancionatorios -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25E968-ABFA-868A-73E1-D4FF0BC5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66" y="3494615"/>
            <a:ext cx="3154756" cy="73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altLang="es-CO" sz="1039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BOYACÁ</a:t>
            </a: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corredor con 51% de controles ejecutados de velocidad y embriaguez  </a:t>
            </a:r>
            <a:endParaRPr lang="es-MX" altLang="es-CO" sz="1039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CO" sz="1039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s-CO" sz="1039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11% fallecidos </a:t>
            </a:r>
            <a:r>
              <a:rPr lang="es-MX" altLang="es-CO" sz="1039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comparando 9/03-8/06 vs 9/06-21/08)</a:t>
            </a:r>
            <a:endParaRPr lang="es-MX" altLang="es-CO" sz="1039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20">
            <a:extLst>
              <a:ext uri="{FF2B5EF4-FFF2-40B4-BE49-F238E27FC236}">
                <a16:creationId xmlns:a16="http://schemas.microsoft.com/office/drawing/2014/main" id="{DB6C9CE2-49EA-CEF3-F52D-3176B655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31" y="2649179"/>
            <a:ext cx="1246778" cy="8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3266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400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fatalidades</a:t>
            </a:r>
            <a:endParaRPr lang="es-CO" altLang="es-CO" sz="1400" b="1" dirty="0">
              <a:solidFill>
                <a:srgbClr val="CAD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id="{D1386B16-C856-B9EB-5D2A-ACF562F05862}"/>
              </a:ext>
            </a:extLst>
          </p:cNvPr>
          <p:cNvSpPr/>
          <p:nvPr/>
        </p:nvSpPr>
        <p:spPr>
          <a:xfrm>
            <a:off x="1504656" y="2846066"/>
            <a:ext cx="490965" cy="54938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336"/>
          </a:p>
        </p:txBody>
      </p:sp>
      <p:sp>
        <p:nvSpPr>
          <p:cNvPr id="13" name="CuadroTexto 20">
            <a:extLst>
              <a:ext uri="{FF2B5EF4-FFF2-40B4-BE49-F238E27FC236}">
                <a16:creationId xmlns:a16="http://schemas.microsoft.com/office/drawing/2014/main" id="{C748A85B-CC54-CF85-A8E2-DBC0E554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138" y="2657743"/>
            <a:ext cx="1246778" cy="8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3266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400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fatalidades</a:t>
            </a:r>
            <a:endParaRPr lang="es-CO" altLang="es-CO" sz="1400" b="1" dirty="0">
              <a:solidFill>
                <a:srgbClr val="CAD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abajo 13">
            <a:extLst>
              <a:ext uri="{FF2B5EF4-FFF2-40B4-BE49-F238E27FC236}">
                <a16:creationId xmlns:a16="http://schemas.microsoft.com/office/drawing/2014/main" id="{488465D3-B3D5-4A50-3F31-C941D3FC08F8}"/>
              </a:ext>
            </a:extLst>
          </p:cNvPr>
          <p:cNvSpPr/>
          <p:nvPr/>
        </p:nvSpPr>
        <p:spPr>
          <a:xfrm>
            <a:off x="5397930" y="2846643"/>
            <a:ext cx="490965" cy="54938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336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7D74C6-4941-0822-E0AD-2E66E90B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422" y="3498871"/>
            <a:ext cx="4029839" cy="8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altLang="es-CO" sz="1039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CIUDAD DE CALI</a:t>
            </a: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corredor con 18% de controles ejecutados de velocidad y embriaguez. Se ha complementado con Controles Salvavidas. </a:t>
            </a:r>
            <a:endParaRPr lang="es-MX" altLang="es-CO" sz="1039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MX" altLang="es-CO" sz="1039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altLang="es-CO" sz="1039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85% fallecidos </a:t>
            </a:r>
            <a:r>
              <a:rPr lang="es-MX" altLang="es-CO" sz="1039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comparando 9/03-8/06 vs 9/06-21/08)</a:t>
            </a:r>
            <a:endParaRPr lang="es-MX" altLang="es-CO" sz="1039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7B5CDCD-DC36-6A9F-0B53-80B183B95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880860" y="4657244"/>
            <a:ext cx="2169477" cy="4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6969F1E6-0DB3-E246-7ECD-A21FCCFCCE71}"/>
              </a:ext>
            </a:extLst>
          </p:cNvPr>
          <p:cNvSpPr txBox="1"/>
          <p:nvPr/>
        </p:nvSpPr>
        <p:spPr>
          <a:xfrm>
            <a:off x="309897" y="210646"/>
            <a:ext cx="854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FORTALECIMIENTO 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ACCIONES DE DISUASIÓN DE CONDUCTAS DE RIESGO</a:t>
            </a:r>
          </a:p>
          <a:p>
            <a:pPr algn="ctr"/>
            <a:r>
              <a:rPr lang="es-ES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Controles Salvavidas -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" name="Google Shape;571;p61">
            <a:extLst>
              <a:ext uri="{FF2B5EF4-FFF2-40B4-BE49-F238E27FC236}">
                <a16:creationId xmlns:a16="http://schemas.microsoft.com/office/drawing/2014/main" id="{74D1A2F5-6B85-32BB-EC35-0E02978FA5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07" r="10139"/>
          <a:stretch/>
        </p:blipFill>
        <p:spPr>
          <a:xfrm>
            <a:off x="4477477" y="1359017"/>
            <a:ext cx="4381470" cy="32297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uadroTexto 20">
            <a:extLst>
              <a:ext uri="{FF2B5EF4-FFF2-40B4-BE49-F238E27FC236}">
                <a16:creationId xmlns:a16="http://schemas.microsoft.com/office/drawing/2014/main" id="{55E43279-30E3-0517-AA44-383C7DEE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58" y="1111182"/>
            <a:ext cx="2472150" cy="10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3266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+ 150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Salvavidas hasta 31 de agosto  </a:t>
            </a:r>
            <a:endParaRPr lang="es-CO" altLang="es-CO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3">
            <a:extLst>
              <a:ext uri="{FF2B5EF4-FFF2-40B4-BE49-F238E27FC236}">
                <a16:creationId xmlns:a16="http://schemas.microsoft.com/office/drawing/2014/main" id="{EB18DB97-DCF7-616E-2803-21AA6E4D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327" y="2347972"/>
            <a:ext cx="2247610" cy="57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víctimas fatales y lesionadas los fines de semana, con respecto al promedio de 2018, 2019 y 2021</a:t>
            </a:r>
            <a:endParaRPr lang="es-MX" altLang="es-CO" sz="1039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abajo 44">
            <a:extLst>
              <a:ext uri="{FF2B5EF4-FFF2-40B4-BE49-F238E27FC236}">
                <a16:creationId xmlns:a16="http://schemas.microsoft.com/office/drawing/2014/main" id="{9CA7A71B-711A-E855-58A4-5BFFF25F2484}"/>
              </a:ext>
            </a:extLst>
          </p:cNvPr>
          <p:cNvSpPr/>
          <p:nvPr/>
        </p:nvSpPr>
        <p:spPr>
          <a:xfrm>
            <a:off x="585924" y="2441535"/>
            <a:ext cx="364634" cy="38038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336"/>
          </a:p>
        </p:txBody>
      </p:sp>
      <p:sp>
        <p:nvSpPr>
          <p:cNvPr id="46" name="CuadroTexto 20">
            <a:extLst>
              <a:ext uri="{FF2B5EF4-FFF2-40B4-BE49-F238E27FC236}">
                <a16:creationId xmlns:a16="http://schemas.microsoft.com/office/drawing/2014/main" id="{554910AF-F526-0401-4C2C-4012CE17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62" y="2307174"/>
            <a:ext cx="1322027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3266" b="1" dirty="0">
                <a:solidFill>
                  <a:srgbClr val="CAD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A14A2DDB-6252-29DA-A069-86A6F32B221A}"/>
              </a:ext>
            </a:extLst>
          </p:cNvPr>
          <p:cNvCxnSpPr>
            <a:cxnSpLocks/>
          </p:cNvCxnSpPr>
          <p:nvPr/>
        </p:nvCxnSpPr>
        <p:spPr>
          <a:xfrm>
            <a:off x="1907672" y="3407610"/>
            <a:ext cx="0" cy="12164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3">
            <a:extLst>
              <a:ext uri="{FF2B5EF4-FFF2-40B4-BE49-F238E27FC236}">
                <a16:creationId xmlns:a16="http://schemas.microsoft.com/office/drawing/2014/main" id="{A0E3F6C0-A53B-A598-D29D-EA19977A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35" y="3431034"/>
            <a:ext cx="15899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víctimas en fines de semana por corredor</a:t>
            </a:r>
            <a:endParaRPr lang="es-MX" altLang="es-CO" sz="1400" b="1" u="sng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3">
            <a:extLst>
              <a:ext uri="{FF2B5EF4-FFF2-40B4-BE49-F238E27FC236}">
                <a16:creationId xmlns:a16="http://schemas.microsoft.com/office/drawing/2014/main" id="{FB67E7CE-40CA-B832-8F73-CAD14D73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732" y="3360439"/>
            <a:ext cx="2217993" cy="156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8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 </a:t>
            </a: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víctimas en Avenida Boyacá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MX" altLang="es-CO" sz="1039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8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</a:t>
            </a: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víctimas en Avenida Ciudad de Cali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MX" altLang="es-CO" sz="1039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O" sz="18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es-MX" altLang="es-CO" sz="1039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víctimas en Avenida NQS</a:t>
            </a:r>
            <a:endParaRPr lang="es-MX" altLang="es-CO" sz="1039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9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1" descr="DJI_0603.jpg">
            <a:extLst>
              <a:ext uri="{FF2B5EF4-FFF2-40B4-BE49-F238E27FC236}">
                <a16:creationId xmlns:a16="http://schemas.microsoft.com/office/drawing/2014/main" id="{9DF80C52-518E-43E1-93AE-E6840116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 b="18834"/>
          <a:stretch>
            <a:fillRect/>
          </a:stretch>
        </p:blipFill>
        <p:spPr bwMode="auto">
          <a:xfrm>
            <a:off x="-16498" y="27137"/>
            <a:ext cx="9108081" cy="399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6D9B01D-ADE8-4D20-B089-546110257042}"/>
              </a:ext>
            </a:extLst>
          </p:cNvPr>
          <p:cNvSpPr/>
          <p:nvPr/>
        </p:nvSpPr>
        <p:spPr>
          <a:xfrm>
            <a:off x="-11784" y="27137"/>
            <a:ext cx="9050338" cy="3991341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36"/>
          </a:p>
        </p:txBody>
      </p:sp>
      <p:pic>
        <p:nvPicPr>
          <p:cNvPr id="14339" name="Imagen 5">
            <a:extLst>
              <a:ext uri="{FF2B5EF4-FFF2-40B4-BE49-F238E27FC236}">
                <a16:creationId xmlns:a16="http://schemas.microsoft.com/office/drawing/2014/main" id="{3EEAFD88-1A54-413E-A079-8BD0F180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56" y="4275375"/>
            <a:ext cx="2832944" cy="6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Google Shape;88;p1">
            <a:extLst>
              <a:ext uri="{FF2B5EF4-FFF2-40B4-BE49-F238E27FC236}">
                <a16:creationId xmlns:a16="http://schemas.microsoft.com/office/drawing/2014/main" id="{E50916E4-603D-4B0E-A1EE-1C9A5B6CDF85}"/>
              </a:ext>
            </a:extLst>
          </p:cNvPr>
          <p:cNvSpPr txBox="1">
            <a:spLocks/>
          </p:cNvSpPr>
          <p:nvPr/>
        </p:nvSpPr>
        <p:spPr bwMode="auto">
          <a:xfrm>
            <a:off x="1438863" y="1583843"/>
            <a:ext cx="6024131" cy="11466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lIns="67866" tIns="33924" rIns="67866" bIns="33924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4C531E"/>
              </a:buClr>
              <a:buFont typeface="Arial Black" panose="020B0604020202020204" pitchFamily="34" charset="0"/>
              <a:buNone/>
              <a:defRPr/>
            </a:pPr>
            <a:r>
              <a:rPr lang="es-MX" altLang="es-CO" sz="3266" dirty="0">
                <a:solidFill>
                  <a:schemeClr val="bg1"/>
                </a:solidFill>
                <a:latin typeface="Arial Black" panose="020B0604020202020204" pitchFamily="34" charset="0"/>
                <a:sym typeface="Arial Black" panose="020B0604020202020204" pitchFamily="34" charset="0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>
            <a:extLst>
              <a:ext uri="{FF2B5EF4-FFF2-40B4-BE49-F238E27FC236}">
                <a16:creationId xmlns:a16="http://schemas.microsoft.com/office/drawing/2014/main" id="{6068331E-CE47-2345-946E-0AD535885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E58B736-BA6B-4221-8AD4-A3069EFF93B0}"/>
              </a:ext>
            </a:extLst>
          </p:cNvPr>
          <p:cNvGrpSpPr/>
          <p:nvPr/>
        </p:nvGrpSpPr>
        <p:grpSpPr>
          <a:xfrm>
            <a:off x="189728" y="1140367"/>
            <a:ext cx="4460535" cy="1325321"/>
            <a:chOff x="132485" y="785910"/>
            <a:chExt cx="6105525" cy="2162175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6178ACC-06B7-469A-852A-91242146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485" y="785910"/>
              <a:ext cx="6105525" cy="2162175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1B61D0A4-9C8B-430E-8DCD-312D06E8C71C}"/>
                </a:ext>
              </a:extLst>
            </p:cNvPr>
            <p:cNvSpPr txBox="1"/>
            <p:nvPr/>
          </p:nvSpPr>
          <p:spPr>
            <a:xfrm>
              <a:off x="513807" y="1482277"/>
              <a:ext cx="533622" cy="7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US" sz="2400" b="1" dirty="0">
                  <a:solidFill>
                    <a:srgbClr val="C8D42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es-CO" sz="24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DC26D95-2549-4889-B099-DA8D132976A3}"/>
                </a:ext>
              </a:extLst>
            </p:cNvPr>
            <p:cNvSpPr txBox="1"/>
            <p:nvPr/>
          </p:nvSpPr>
          <p:spPr>
            <a:xfrm>
              <a:off x="4630992" y="1482273"/>
              <a:ext cx="533623" cy="7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US" sz="2400" b="1" dirty="0">
                  <a:solidFill>
                    <a:srgbClr val="C8D42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es-CO" sz="24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2BFE515F-E38B-454E-9079-F67C177365A1}"/>
                </a:ext>
              </a:extLst>
            </p:cNvPr>
            <p:cNvSpPr txBox="1"/>
            <p:nvPr/>
          </p:nvSpPr>
          <p:spPr>
            <a:xfrm>
              <a:off x="1259335" y="1482273"/>
              <a:ext cx="533623" cy="7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C8D42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BC475B2-850A-4121-B171-D64191109FB1}"/>
                </a:ext>
              </a:extLst>
            </p:cNvPr>
            <p:cNvSpPr txBox="1"/>
            <p:nvPr/>
          </p:nvSpPr>
          <p:spPr>
            <a:xfrm>
              <a:off x="2652995" y="1498749"/>
              <a:ext cx="533622" cy="7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US" sz="2400" b="1" dirty="0">
                  <a:solidFill>
                    <a:srgbClr val="C8D42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es-CO" sz="24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5AA02A1-6622-4A21-A357-5D56E9A7D65C}"/>
                </a:ext>
              </a:extLst>
            </p:cNvPr>
            <p:cNvSpPr txBox="1"/>
            <p:nvPr/>
          </p:nvSpPr>
          <p:spPr>
            <a:xfrm>
              <a:off x="3367218" y="1502368"/>
              <a:ext cx="533623" cy="7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US" sz="2400" b="1" dirty="0">
                  <a:solidFill>
                    <a:srgbClr val="C8D42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  <a:endParaRPr lang="es-CO" sz="24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98BB07A-4D7F-432D-B279-33EBF066FCB2}"/>
                </a:ext>
              </a:extLst>
            </p:cNvPr>
            <p:cNvSpPr txBox="1"/>
            <p:nvPr/>
          </p:nvSpPr>
          <p:spPr>
            <a:xfrm>
              <a:off x="5345214" y="1482273"/>
              <a:ext cx="533623" cy="75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C8D423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0CFDB95-FC23-46A8-B9CE-B0220745BAB6}"/>
                </a:ext>
              </a:extLst>
            </p:cNvPr>
            <p:cNvSpPr txBox="1"/>
            <p:nvPr/>
          </p:nvSpPr>
          <p:spPr>
            <a:xfrm>
              <a:off x="420480" y="811017"/>
              <a:ext cx="1455266" cy="624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sis MT Pro Black" panose="020B0604020202020204" pitchFamily="18" charset="0"/>
                </a:rPr>
                <a:t>2019</a:t>
              </a:r>
              <a:endPara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 Black" panose="020B0604020202020204" pitchFamily="18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E5F0164-B2DC-418C-BB03-4F37286663DC}"/>
                </a:ext>
              </a:extLst>
            </p:cNvPr>
            <p:cNvSpPr txBox="1"/>
            <p:nvPr/>
          </p:nvSpPr>
          <p:spPr>
            <a:xfrm>
              <a:off x="2517427" y="812948"/>
              <a:ext cx="1455266" cy="624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sis MT Pro Black" panose="020B0604020202020204" pitchFamily="18" charset="0"/>
                </a:rPr>
                <a:t>2021</a:t>
              </a:r>
              <a:endPara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 Black" panose="020B0604020202020204" pitchFamily="18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BE6252F-4596-4DAC-98C2-A47B2F8348F1}"/>
                </a:ext>
              </a:extLst>
            </p:cNvPr>
            <p:cNvSpPr txBox="1"/>
            <p:nvPr/>
          </p:nvSpPr>
          <p:spPr>
            <a:xfrm>
              <a:off x="4521416" y="787782"/>
              <a:ext cx="1455266" cy="624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masis MT Pro Black" panose="020B0604020202020204" pitchFamily="18" charset="0"/>
                </a:rPr>
                <a:t>2022</a:t>
              </a:r>
              <a:endPara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 Black" panose="020B0604020202020204" pitchFamily="18" charset="0"/>
              </a:endParaRPr>
            </a:p>
          </p:txBody>
        </p:sp>
      </p:grpSp>
      <p:graphicFrame>
        <p:nvGraphicFramePr>
          <p:cNvPr id="34" name="Tabla 31">
            <a:extLst>
              <a:ext uri="{FF2B5EF4-FFF2-40B4-BE49-F238E27FC236}">
                <a16:creationId xmlns:a16="http://schemas.microsoft.com/office/drawing/2014/main" id="{51585C47-3CFF-44FF-B505-D643976CE2AE}"/>
              </a:ext>
            </a:extLst>
          </p:cNvPr>
          <p:cNvGraphicFramePr>
            <a:graphicFrameLocks noGrp="1"/>
          </p:cNvGraphicFramePr>
          <p:nvPr/>
        </p:nvGraphicFramePr>
        <p:xfrm>
          <a:off x="390087" y="2615978"/>
          <a:ext cx="4335642" cy="159807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45214">
                  <a:extLst>
                    <a:ext uri="{9D8B030D-6E8A-4147-A177-3AD203B41FA5}">
                      <a16:colId xmlns:a16="http://schemas.microsoft.com/office/drawing/2014/main" val="1234549292"/>
                    </a:ext>
                  </a:extLst>
                </a:gridCol>
                <a:gridCol w="1445214">
                  <a:extLst>
                    <a:ext uri="{9D8B030D-6E8A-4147-A177-3AD203B41FA5}">
                      <a16:colId xmlns:a16="http://schemas.microsoft.com/office/drawing/2014/main" val="1911225873"/>
                    </a:ext>
                  </a:extLst>
                </a:gridCol>
                <a:gridCol w="1445214">
                  <a:extLst>
                    <a:ext uri="{9D8B030D-6E8A-4147-A177-3AD203B41FA5}">
                      <a16:colId xmlns:a16="http://schemas.microsoft.com/office/drawing/2014/main" val="3528328183"/>
                    </a:ext>
                  </a:extLst>
                </a:gridCol>
              </a:tblGrid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19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13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BFD000"/>
                          </a:solidFill>
                        </a:rPr>
                        <a:t>8</a:t>
                      </a:r>
                      <a:endParaRPr lang="es-CO" sz="2000" b="1" dirty="0">
                        <a:solidFill>
                          <a:srgbClr val="BFD000"/>
                        </a:solidFill>
                      </a:endParaRPr>
                    </a:p>
                  </a:txBody>
                  <a:tcPr marL="65731" marR="65731" marT="32866" marB="32866"/>
                </a:tc>
                <a:extLst>
                  <a:ext uri="{0D108BD9-81ED-4DB2-BD59-A6C34878D82A}">
                    <a16:rowId xmlns:a16="http://schemas.microsoft.com/office/drawing/2014/main" val="1160851014"/>
                  </a:ext>
                </a:extLst>
              </a:tr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11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rgbClr val="1D2046"/>
                          </a:solidFill>
                        </a:rPr>
                        <a:t>5</a:t>
                      </a: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BFD000"/>
                          </a:solidFill>
                        </a:rPr>
                        <a:t>13</a:t>
                      </a:r>
                      <a:endParaRPr lang="es-CO" sz="2000" b="1" dirty="0">
                        <a:solidFill>
                          <a:srgbClr val="BFD000"/>
                        </a:solidFill>
                      </a:endParaRPr>
                    </a:p>
                  </a:txBody>
                  <a:tcPr marL="65731" marR="65731" marT="32866" marB="32866"/>
                </a:tc>
                <a:extLst>
                  <a:ext uri="{0D108BD9-81ED-4DB2-BD59-A6C34878D82A}">
                    <a16:rowId xmlns:a16="http://schemas.microsoft.com/office/drawing/2014/main" val="2429339377"/>
                  </a:ext>
                </a:extLst>
              </a:tr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2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6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BFD000"/>
                          </a:solidFill>
                        </a:rPr>
                        <a:t>3</a:t>
                      </a:r>
                      <a:endParaRPr lang="es-CO" sz="2000" b="1" dirty="0">
                        <a:solidFill>
                          <a:srgbClr val="BFD000"/>
                        </a:solidFill>
                      </a:endParaRPr>
                    </a:p>
                  </a:txBody>
                  <a:tcPr marL="65731" marR="65731" marT="32866" marB="32866"/>
                </a:tc>
                <a:extLst>
                  <a:ext uri="{0D108BD9-81ED-4DB2-BD59-A6C34878D82A}">
                    <a16:rowId xmlns:a16="http://schemas.microsoft.com/office/drawing/2014/main" val="2272750489"/>
                  </a:ext>
                </a:extLst>
              </a:tr>
              <a:tr h="3995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0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1D2046"/>
                          </a:solidFill>
                        </a:rPr>
                        <a:t>2</a:t>
                      </a:r>
                      <a:endParaRPr lang="es-CO" sz="2000" b="1" dirty="0">
                        <a:solidFill>
                          <a:srgbClr val="1D2046"/>
                        </a:solidFill>
                      </a:endParaRPr>
                    </a:p>
                  </a:txBody>
                  <a:tcPr marL="65731" marR="65731" marT="32866" marB="32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BFD000"/>
                          </a:solidFill>
                        </a:rPr>
                        <a:t>1</a:t>
                      </a:r>
                      <a:endParaRPr lang="es-CO" sz="2000" b="1" dirty="0">
                        <a:solidFill>
                          <a:srgbClr val="BFD000"/>
                        </a:solidFill>
                      </a:endParaRPr>
                    </a:p>
                  </a:txBody>
                  <a:tcPr marL="65731" marR="65731" marT="32866" marB="32866"/>
                </a:tc>
                <a:extLst>
                  <a:ext uri="{0D108BD9-81ED-4DB2-BD59-A6C34878D82A}">
                    <a16:rowId xmlns:a16="http://schemas.microsoft.com/office/drawing/2014/main" val="2787212695"/>
                  </a:ext>
                </a:extLst>
              </a:tr>
            </a:tbl>
          </a:graphicData>
        </a:graphic>
      </p:graphicFrame>
      <p:pic>
        <p:nvPicPr>
          <p:cNvPr id="35" name="Imagen 34">
            <a:extLst>
              <a:ext uri="{FF2B5EF4-FFF2-40B4-BE49-F238E27FC236}">
                <a16:creationId xmlns:a16="http://schemas.microsoft.com/office/drawing/2014/main" id="{3BB11085-7A6A-495F-876E-ACC148001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1" y="2645905"/>
            <a:ext cx="286629" cy="31496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5D6672F-09C4-4A6F-9698-3054F91E3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82" y="3081250"/>
            <a:ext cx="386325" cy="31496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58382D7-44AC-4928-9A58-4BEAC7515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97" y="3454445"/>
            <a:ext cx="293074" cy="28757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BCAD110F-F7AA-4E57-94B4-329075649202}"/>
              </a:ext>
            </a:extLst>
          </p:cNvPr>
          <p:cNvSpPr txBox="1"/>
          <p:nvPr/>
        </p:nvSpPr>
        <p:spPr>
          <a:xfrm>
            <a:off x="146367" y="3742020"/>
            <a:ext cx="797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4C531E"/>
                </a:solidFill>
              </a:rPr>
              <a:t>4 o + ruedas</a:t>
            </a:r>
            <a:endParaRPr lang="es-CO" sz="1100" b="1" dirty="0">
              <a:solidFill>
                <a:srgbClr val="4C531E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6AFA96E-ED66-4A6E-9CF3-DB02E7EB4304}"/>
              </a:ext>
            </a:extLst>
          </p:cNvPr>
          <p:cNvSpPr/>
          <p:nvPr/>
        </p:nvSpPr>
        <p:spPr>
          <a:xfrm>
            <a:off x="1621971" y="4164764"/>
            <a:ext cx="5998029" cy="862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corrido de 2022, Bogotá ha presentado un </a:t>
            </a:r>
            <a:r>
              <a:rPr lang="es-ES" sz="12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fatalidades con respecto a 2021.</a:t>
            </a:r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006BECB-4B24-4C0C-84F0-C3237EF8E9A3}"/>
              </a:ext>
            </a:extLst>
          </p:cNvPr>
          <p:cNvSpPr txBox="1"/>
          <p:nvPr/>
        </p:nvSpPr>
        <p:spPr>
          <a:xfrm>
            <a:off x="6049064" y="731050"/>
            <a:ext cx="1851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ACUMULADO AÑO</a:t>
            </a:r>
          </a:p>
        </p:txBody>
      </p:sp>
      <p:sp>
        <p:nvSpPr>
          <p:cNvPr id="32" name="Rectángulo 13"/>
          <p:cNvSpPr>
            <a:spLocks noChangeArrowheads="1"/>
          </p:cNvSpPr>
          <p:nvPr/>
        </p:nvSpPr>
        <p:spPr bwMode="auto">
          <a:xfrm>
            <a:off x="189728" y="161286"/>
            <a:ext cx="8349172" cy="4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4C531E"/>
              </a:buClr>
              <a:buFont typeface="Arial Black" panose="020B0A04020102020204" pitchFamily="34" charset="0"/>
              <a:buNone/>
            </a:pPr>
            <a:r>
              <a:rPr lang="es-MX" altLang="es-CO" sz="2078" dirty="0">
                <a:solidFill>
                  <a:srgbClr val="7F7F7F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Fallecidos acumulado corte 21 de septiembre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06BECB-4B24-4C0C-84F0-C3237EF8E9A3}"/>
              </a:ext>
            </a:extLst>
          </p:cNvPr>
          <p:cNvSpPr txBox="1"/>
          <p:nvPr/>
        </p:nvSpPr>
        <p:spPr>
          <a:xfrm>
            <a:off x="1484277" y="735066"/>
            <a:ext cx="18407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ACUMULADO MES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539ABBA-A15C-4544-91FE-57B3942A0374}"/>
              </a:ext>
            </a:extLst>
          </p:cNvPr>
          <p:cNvGraphicFramePr>
            <a:graphicFrameLocks/>
          </p:cNvGraphicFramePr>
          <p:nvPr/>
        </p:nvGraphicFramePr>
        <p:xfrm>
          <a:off x="4805076" y="983422"/>
          <a:ext cx="3702943" cy="152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A259E49-7AE1-42A5-0442-F2472888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F9AA25-CC2B-1595-4627-9F9ED6096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166" y="2697469"/>
            <a:ext cx="4695938" cy="14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0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3AA6896-35FE-9F31-CE02-6979C55C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64" y="497355"/>
            <a:ext cx="6699229" cy="405811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C042F54-0430-4CBF-A9C0-6F4FE3CF3FA0}"/>
              </a:ext>
            </a:extLst>
          </p:cNvPr>
          <p:cNvSpPr txBox="1"/>
          <p:nvPr/>
        </p:nvSpPr>
        <p:spPr>
          <a:xfrm>
            <a:off x="195010" y="158801"/>
            <a:ext cx="8660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MATRIZ DE INTERACCIONES PRELIMINAR </a:t>
            </a:r>
            <a:r>
              <a:rPr lang="es-CO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FATALIDADES </a:t>
            </a:r>
            <a:r>
              <a:rPr lang="es-ES" sz="1600" b="1" dirty="0">
                <a:solidFill>
                  <a:srgbClr val="C8D4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ENERO- 21 SEPT</a:t>
            </a:r>
            <a:endParaRPr lang="es-CO" sz="1600" b="1" dirty="0">
              <a:solidFill>
                <a:srgbClr val="C8D42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DB334B6-A531-4AA4-9234-E577B7486E71}"/>
              </a:ext>
            </a:extLst>
          </p:cNvPr>
          <p:cNvSpPr txBox="1"/>
          <p:nvPr/>
        </p:nvSpPr>
        <p:spPr>
          <a:xfrm>
            <a:off x="141309" y="701669"/>
            <a:ext cx="206849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peatones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fallecidos fue en interacción con un 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motociclista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</a:t>
            </a:r>
            <a:r>
              <a:rPr lang="es-CO" sz="1300" dirty="0">
                <a:solidFill>
                  <a:srgbClr val="51C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 ciclistas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fallecidos fue en una interacción con 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vehículo pesado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</a:t>
            </a:r>
            <a:r>
              <a:rPr lang="es-CO" sz="1300" dirty="0">
                <a:solidFill>
                  <a:srgbClr val="51C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 motociclistas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fallecidos fue en una interacción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 con vehículo de carga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300" b="1" dirty="0">
                <a:solidFill>
                  <a:srgbClr val="51C0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CO" sz="1300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 fatalidades estuvo involucrado un </a:t>
            </a:r>
            <a:r>
              <a:rPr 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motociclista</a:t>
            </a:r>
            <a:r>
              <a:rPr lang="es-CO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6F5470B9-E56F-479A-B57A-139A37D2B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880860" y="4657244"/>
            <a:ext cx="2169477" cy="4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C47EE0-5D2C-0883-056E-FEB603C8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311068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06B719-1416-0E2B-9424-94B278D1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26" y="776904"/>
            <a:ext cx="6672439" cy="42317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A2F1D9-A253-4506-BFC2-469450AEF681}"/>
              </a:ext>
            </a:extLst>
          </p:cNvPr>
          <p:cNvSpPr txBox="1"/>
          <p:nvPr/>
        </p:nvSpPr>
        <p:spPr>
          <a:xfrm rot="16200000">
            <a:off x="-4045298" y="2708105"/>
            <a:ext cx="95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CON</a:t>
            </a:r>
            <a:endParaRPr lang="es-CO" b="1" dirty="0">
              <a:solidFill>
                <a:srgbClr val="C8D4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A12E86-9C42-4E3C-8854-213516C1C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91" y="4145000"/>
            <a:ext cx="783286" cy="83900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85A84DE-6EF0-4D61-8ED3-D8E906A8F569}"/>
              </a:ext>
            </a:extLst>
          </p:cNvPr>
          <p:cNvSpPr txBox="1">
            <a:spLocks/>
          </p:cNvSpPr>
          <p:nvPr/>
        </p:nvSpPr>
        <p:spPr>
          <a:xfrm>
            <a:off x="305552" y="161079"/>
            <a:ext cx="8279588" cy="607978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Peatones</a:t>
            </a:r>
            <a:r>
              <a:rPr lang="en-US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 </a:t>
            </a:r>
            <a:r>
              <a:rPr lang="es-CO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fallecidos</a:t>
            </a:r>
            <a:r>
              <a:rPr lang="en-US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 </a:t>
            </a:r>
            <a:r>
              <a:rPr lang="es-CO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según</a:t>
            </a:r>
            <a:r>
              <a:rPr lang="en-US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es-CO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interacción, datos de 1 de enero a 21 de septiembre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713C7B-5438-4081-852A-05E569F0F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ECD499-09B2-BA6B-53C6-CD793325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109854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45E6D3-6835-3DBF-92C6-F36FC961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24" y="796754"/>
            <a:ext cx="6624490" cy="42730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4FC929-C4CD-485F-825A-6318723FC5C8}"/>
              </a:ext>
            </a:extLst>
          </p:cNvPr>
          <p:cNvSpPr txBox="1"/>
          <p:nvPr/>
        </p:nvSpPr>
        <p:spPr>
          <a:xfrm rot="16200000">
            <a:off x="-4359297" y="2387878"/>
            <a:ext cx="95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CON</a:t>
            </a:r>
            <a:endParaRPr lang="es-CO" b="1" dirty="0">
              <a:solidFill>
                <a:srgbClr val="C8D4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53C6D56-87D9-4628-9007-3216C02DF4CA}"/>
              </a:ext>
            </a:extLst>
          </p:cNvPr>
          <p:cNvSpPr txBox="1">
            <a:spLocks/>
          </p:cNvSpPr>
          <p:nvPr/>
        </p:nvSpPr>
        <p:spPr>
          <a:xfrm>
            <a:off x="484663" y="188776"/>
            <a:ext cx="8081010" cy="607978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C8D423"/>
                </a:solidFill>
                <a:latin typeface="Arial Black" panose="020B0A04020102020204" pitchFamily="34" charset="0"/>
              </a:rPr>
              <a:t>Ocupantes</a:t>
            </a:r>
            <a:r>
              <a:rPr lang="en-US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solidFill>
                  <a:srgbClr val="C8D423"/>
                </a:solidFill>
                <a:latin typeface="Arial Black" panose="020B0A04020102020204" pitchFamily="34" charset="0"/>
              </a:rPr>
              <a:t>motocicleta</a:t>
            </a:r>
            <a:r>
              <a:rPr lang="en-US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fallecidos</a:t>
            </a:r>
            <a:r>
              <a:rPr lang="en-US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según</a:t>
            </a:r>
            <a:r>
              <a:rPr lang="en-US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interacci</a:t>
            </a:r>
            <a:r>
              <a:rPr lang="es-CO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ón</a:t>
            </a:r>
            <a:r>
              <a:rPr lang="es-CO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, datos de 1 de enero a 21 de septiembre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43A231-77CE-4D2E-B3C5-72FADF94B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" y="4261751"/>
            <a:ext cx="780857" cy="8301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E56018C-9D18-20F1-3587-53A05E50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19358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FD2DF9-FAC7-86F7-C730-F4359F53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75" y="776996"/>
            <a:ext cx="6755733" cy="43315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7AD57E-F842-43F7-B2D6-C6E7A8FC2234}"/>
              </a:ext>
            </a:extLst>
          </p:cNvPr>
          <p:cNvSpPr txBox="1"/>
          <p:nvPr/>
        </p:nvSpPr>
        <p:spPr>
          <a:xfrm rot="16200000">
            <a:off x="-4291694" y="2021049"/>
            <a:ext cx="95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8D4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CON</a:t>
            </a:r>
            <a:endParaRPr lang="es-CO" b="1" dirty="0">
              <a:solidFill>
                <a:srgbClr val="C8D4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4F9937A-0C62-4A33-9785-21A829924BCD}"/>
              </a:ext>
            </a:extLst>
          </p:cNvPr>
          <p:cNvSpPr txBox="1">
            <a:spLocks/>
          </p:cNvSpPr>
          <p:nvPr/>
        </p:nvSpPr>
        <p:spPr>
          <a:xfrm>
            <a:off x="1269653" y="169018"/>
            <a:ext cx="6511031" cy="607978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C8D423"/>
                </a:solidFill>
                <a:latin typeface="Arial Black" panose="020B0A04020102020204" pitchFamily="34" charset="0"/>
              </a:rPr>
              <a:t>Ciclistas</a:t>
            </a:r>
            <a:r>
              <a:rPr lang="en-US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C8D423"/>
                </a:solidFill>
                <a:latin typeface="Arial Black" panose="020B0A04020102020204" pitchFamily="34" charset="0"/>
              </a:rPr>
              <a:t>fallecidos</a:t>
            </a:r>
            <a:r>
              <a:rPr lang="en-US" sz="2000" b="1" dirty="0">
                <a:solidFill>
                  <a:srgbClr val="C8D423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segun</a:t>
            </a:r>
            <a:r>
              <a:rPr lang="en-US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interacci</a:t>
            </a:r>
            <a:r>
              <a:rPr lang="es-CO" sz="2000" b="1" dirty="0" err="1">
                <a:solidFill>
                  <a:srgbClr val="7F7F7F"/>
                </a:solidFill>
                <a:latin typeface="Arial Black" panose="020B0A04020102020204" pitchFamily="34" charset="0"/>
              </a:rPr>
              <a:t>ón</a:t>
            </a:r>
            <a:r>
              <a:rPr lang="es-CO" sz="2000" b="1" dirty="0">
                <a:solidFill>
                  <a:srgbClr val="7F7F7F"/>
                </a:solidFill>
                <a:latin typeface="Arial Black" panose="020B0A04020102020204" pitchFamily="34" charset="0"/>
              </a:rPr>
              <a:t>, datos de 1 de enero a 21 de septiembre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E3594B-7158-4E45-88D7-587C422A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99" y="4226964"/>
            <a:ext cx="787041" cy="8649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D909E3-63DF-E54C-8A5F-D176C98F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109034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FD63D7A-734A-CD80-CCDA-61646C37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07"/>
            <a:ext cx="8602275" cy="47250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7EDF42-F6F5-17CE-6361-9763546E3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6" y="2304015"/>
            <a:ext cx="1808539" cy="2701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691206-D1B1-B694-463A-AE7FEAC2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256" y="2304015"/>
            <a:ext cx="1808539" cy="2701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D33BFE-F3E6-06A7-9386-DFF20957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95" y="2304015"/>
            <a:ext cx="1808539" cy="2701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F7C415-E4FE-45FE-1199-EE2F4AEA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78" y="2304015"/>
            <a:ext cx="1808539" cy="2701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88DD8A-3BC4-748B-1CCF-3396D796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33" y="4769944"/>
            <a:ext cx="1808539" cy="2701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DCECF7-B722-0650-A960-757B2262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256" y="4769944"/>
            <a:ext cx="1808539" cy="2701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6F2723-9ACE-93C9-83F1-50E452018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03" y="4751791"/>
            <a:ext cx="1808539" cy="27013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A2B9929-96F0-485F-8FAD-2A217CE64283}"/>
              </a:ext>
            </a:extLst>
          </p:cNvPr>
          <p:cNvSpPr txBox="1">
            <a:spLocks/>
          </p:cNvSpPr>
          <p:nvPr/>
        </p:nvSpPr>
        <p:spPr>
          <a:xfrm>
            <a:off x="6539344" y="3007588"/>
            <a:ext cx="2510993" cy="1229068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b="1" dirty="0">
                <a:solidFill>
                  <a:srgbClr val="C8D423"/>
                </a:solidFill>
                <a:latin typeface="Arial Black" panose="020B0A04020102020204" pitchFamily="34" charset="0"/>
              </a:rPr>
              <a:t>Fallecidos por hora y día de la semana</a:t>
            </a:r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</a:rPr>
              <a:t>, datos de 1 de enero a 21 de sept 2022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A929E9-069B-4F36-9425-F15C60979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A96C8D-BDF9-0303-BFAC-7208F625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352481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554AAAA-C8E6-3CC5-564C-AB9478FA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" y="10886"/>
            <a:ext cx="8349500" cy="472515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A5DA02-8E28-456C-96B5-96D708FFE2BC}"/>
              </a:ext>
            </a:extLst>
          </p:cNvPr>
          <p:cNvSpPr txBox="1">
            <a:spLocks/>
          </p:cNvSpPr>
          <p:nvPr/>
        </p:nvSpPr>
        <p:spPr>
          <a:xfrm>
            <a:off x="6377252" y="2788472"/>
            <a:ext cx="2615983" cy="1432251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700" b="1" dirty="0">
                <a:solidFill>
                  <a:srgbClr val="C8D423"/>
                </a:solidFill>
                <a:latin typeface="Arial Black" panose="020B0A04020102020204" pitchFamily="34" charset="0"/>
              </a:rPr>
              <a:t>Peatones fallecidos </a:t>
            </a:r>
            <a:r>
              <a:rPr lang="es-CO" sz="1700" b="1" dirty="0">
                <a:solidFill>
                  <a:srgbClr val="7F7F7F"/>
                </a:solidFill>
                <a:latin typeface="Arial Black" panose="020B0A04020102020204" pitchFamily="34" charset="0"/>
              </a:rPr>
              <a:t>por hora y día de la semana, datos de 1 de enero a 21 de sept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6905D4-CA2C-488E-BEA9-6EC385115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50" y="-19313"/>
            <a:ext cx="965540" cy="103422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709162-DF57-46FF-BEB1-6AE728A86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6FE103-DEFD-4F5F-C0D9-D851B693B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064" y="2177031"/>
            <a:ext cx="1808539" cy="2701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BB7C4E-183A-5D44-E364-4E51DD811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69" y="2187917"/>
            <a:ext cx="1808539" cy="270136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CF11BC-29C7-07D0-19C9-0CFDEF8C9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274" y="2202318"/>
            <a:ext cx="1808539" cy="2701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D558E3-49D4-0C67-29E3-BBD7A115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40" y="2200199"/>
            <a:ext cx="1808539" cy="2701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341D6F-CAE9-706B-6C87-54D24592A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383" y="4653419"/>
            <a:ext cx="1808539" cy="2701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69C708-2757-E216-100D-FC116CC43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300" y="4694729"/>
            <a:ext cx="1808539" cy="2701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751BF94-CB80-EAB2-1B84-2BA283161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40" y="4699921"/>
            <a:ext cx="1808539" cy="27013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10CD4FE-AF0A-1F1F-C91F-3807D10F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11966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33E620-5C8E-A5C3-A272-49792B21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349105" cy="476794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BE96580-531B-4AF1-851B-78016000EE0B}"/>
              </a:ext>
            </a:extLst>
          </p:cNvPr>
          <p:cNvSpPr txBox="1">
            <a:spLocks/>
          </p:cNvSpPr>
          <p:nvPr/>
        </p:nvSpPr>
        <p:spPr>
          <a:xfrm>
            <a:off x="6308907" y="2859088"/>
            <a:ext cx="2582811" cy="1649714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b="1" dirty="0">
                <a:solidFill>
                  <a:srgbClr val="C8D423"/>
                </a:solidFill>
                <a:latin typeface="Arial Black" panose="020B0A04020102020204" pitchFamily="34" charset="0"/>
              </a:rPr>
              <a:t>Ocupantes de motocicleta </a:t>
            </a:r>
            <a:r>
              <a:rPr lang="es-CO" sz="1600" b="1" dirty="0">
                <a:solidFill>
                  <a:srgbClr val="7F7F7F"/>
                </a:solidFill>
                <a:latin typeface="Arial Black" panose="020B0A04020102020204" pitchFamily="34" charset="0"/>
              </a:rPr>
              <a:t>fallecidos por hora y día de la semana, datos de 1 de enero a 21 de sept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3D7510-5FDB-47C3-837E-1E53919E6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11" y="31105"/>
            <a:ext cx="883195" cy="93893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AB3D6FC-71B1-4DEC-8902-9090F147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69"/>
          <a:stretch/>
        </p:blipFill>
        <p:spPr bwMode="auto">
          <a:xfrm>
            <a:off x="6938010" y="4670094"/>
            <a:ext cx="2112327" cy="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9F1B06-C4DE-3A56-BE4F-2DE25A85D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30" y="2260501"/>
            <a:ext cx="1653246" cy="246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A2A918-1549-2042-78F8-B1623CC99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055" y="2260501"/>
            <a:ext cx="1653246" cy="2469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FBD5C3-32C8-C6DF-BA64-B12361ECF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452" y="2260501"/>
            <a:ext cx="1653246" cy="246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33F58A-0B60-A576-604F-310D333C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49" y="2253342"/>
            <a:ext cx="1653246" cy="2469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41E4286-8071-D194-1DD2-FC4E7F3A9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49" y="4724694"/>
            <a:ext cx="1653246" cy="2469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8BB36D1-F20E-0FAD-22B3-B0139B2D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533" y="4724694"/>
            <a:ext cx="1653246" cy="246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05A7A3-A627-88B3-2FE7-4FF6CE1BB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862" y="4724694"/>
            <a:ext cx="1653246" cy="24694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810EBD9-CEC9-6CFA-E9B9-CD16236A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94329"/>
            <a:ext cx="6055750" cy="1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668" dirty="0">
                <a:solidFill>
                  <a:srgbClr val="000000"/>
                </a:solidFill>
              </a:rPr>
              <a:t>Fuente: </a:t>
            </a:r>
            <a:r>
              <a:rPr lang="es-CO" altLang="es-CO" sz="668" dirty="0" err="1">
                <a:solidFill>
                  <a:srgbClr val="000000"/>
                </a:solidFill>
              </a:rPr>
              <a:t>SIGAT</a:t>
            </a:r>
            <a:r>
              <a:rPr lang="es-CO" altLang="es-CO" sz="668" dirty="0">
                <a:solidFill>
                  <a:srgbClr val="000000"/>
                </a:solidFill>
              </a:rPr>
              <a:t> Datos preliminares año 2022. Información a corte 21/09/2022.</a:t>
            </a:r>
          </a:p>
        </p:txBody>
      </p:sp>
    </p:spTree>
    <p:extLst>
      <p:ext uri="{BB962C8B-B14F-4D97-AF65-F5344CB8AC3E}">
        <p14:creationId xmlns:p14="http://schemas.microsoft.com/office/powerpoint/2010/main" val="306948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10512</TotalTime>
  <Words>957</Words>
  <Application>Microsoft Macintosh PowerPoint</Application>
  <PresentationFormat>Custom</PresentationFormat>
  <Paragraphs>135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Amasis MT Pro Black</vt:lpstr>
      <vt:lpstr>arial</vt:lpstr>
      <vt:lpstr>Arial Black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Louis Uniman</dc:creator>
  <cp:lastModifiedBy>Nathaly Torregroza</cp:lastModifiedBy>
  <cp:revision>284</cp:revision>
  <dcterms:created xsi:type="dcterms:W3CDTF">2020-04-07T16:19:18Z</dcterms:created>
  <dcterms:modified xsi:type="dcterms:W3CDTF">2022-09-27T23:03:48Z</dcterms:modified>
</cp:coreProperties>
</file>