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al Bold" panose="020B0604020202020204" charset="0"/>
      <p:regular r:id="rId10"/>
    </p:embeddedFont>
    <p:embeddedFont>
      <p:font typeface="Canva Sans" panose="020B0604020202020204" charset="0"/>
      <p:regular r:id="rId11"/>
    </p:embeddedFont>
    <p:embeddedFont>
      <p:font typeface="Canva Sans Bold" panose="020B0604020202020204" charset="0"/>
      <p:regular r:id="rId12"/>
    </p:embeddedFont>
    <p:embeddedFont>
      <p:font typeface="Inter" panose="020B0604020202020204" charset="0"/>
      <p:regular r:id="rId13"/>
    </p:embeddedFont>
    <p:embeddedFont>
      <p:font typeface="Inter Bold" panose="020B0604020202020204" charset="0"/>
      <p:regular r:id="rId14"/>
    </p:embeddedFont>
    <p:embeddedFont>
      <p:font typeface="Trebuchet MS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docs.google.com/spreadsheets/d/1X8w-wp1m1M86L5pcYKmW-Yn9CvPQRjj8/edit?gid=523847558#gid=52384755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4.png"/><Relationship Id="rId10" Type="http://schemas.openxmlformats.org/officeDocument/2006/relationships/image" Target="../media/image13.svg"/><Relationship Id="rId19" Type="http://schemas.openxmlformats.org/officeDocument/2006/relationships/image" Target="../media/image21.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4.png"/><Relationship Id="rId21" Type="http://schemas.openxmlformats.org/officeDocument/2006/relationships/image" Target="../media/image39.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docs.google.com/spreadsheets/d/1ilTSq-jufqQFR3gkU3pbDJXxqO9Y77p6/edit?gid=901197608#gid=901197608" TargetMode="External"/><Relationship Id="rId5" Type="http://schemas.openxmlformats.org/officeDocument/2006/relationships/hyperlink" Target="https://docs.google.com/spreadsheets/d/1ilTSq-jufqQFR3gkU3pbDJXxqO9Y77p6/edit?gid=1651088528#gid=1651088528" TargetMode="Externa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5" y="0"/>
            <a:ext cx="18288453" cy="10287000"/>
          </a:xfrm>
          <a:custGeom>
            <a:avLst/>
            <a:gdLst/>
            <a:ahLst/>
            <a:cxnLst/>
            <a:rect l="l" t="t" r="r" b="b"/>
            <a:pathLst>
              <a:path w="18288453" h="10287000">
                <a:moveTo>
                  <a:pt x="0" y="0"/>
                </a:moveTo>
                <a:lnTo>
                  <a:pt x="18288453" y="0"/>
                </a:lnTo>
                <a:lnTo>
                  <a:pt x="18288453" y="10287000"/>
                </a:lnTo>
                <a:lnTo>
                  <a:pt x="0" y="10287000"/>
                </a:lnTo>
                <a:lnTo>
                  <a:pt x="0" y="0"/>
                </a:lnTo>
                <a:close/>
              </a:path>
            </a:pathLst>
          </a:custGeom>
          <a:blipFill>
            <a:blip r:embed="rId3"/>
            <a:stretch>
              <a:fillRect b="-2"/>
            </a:stretch>
          </a:blipFill>
        </p:spPr>
      </p:sp>
      <p:sp>
        <p:nvSpPr>
          <p:cNvPr id="3" name="Freeform 3"/>
          <p:cNvSpPr/>
          <p:nvPr/>
        </p:nvSpPr>
        <p:spPr>
          <a:xfrm>
            <a:off x="-225" y="0"/>
            <a:ext cx="18288450" cy="10287002"/>
          </a:xfrm>
          <a:custGeom>
            <a:avLst/>
            <a:gdLst/>
            <a:ahLst/>
            <a:cxnLst/>
            <a:rect l="l" t="t" r="r" b="b"/>
            <a:pathLst>
              <a:path w="18288450" h="10287002">
                <a:moveTo>
                  <a:pt x="0" y="0"/>
                </a:moveTo>
                <a:lnTo>
                  <a:pt x="18288450" y="0"/>
                </a:lnTo>
                <a:lnTo>
                  <a:pt x="18288450" y="10287002"/>
                </a:lnTo>
                <a:lnTo>
                  <a:pt x="0" y="10287002"/>
                </a:lnTo>
                <a:lnTo>
                  <a:pt x="0" y="0"/>
                </a:lnTo>
                <a:close/>
              </a:path>
            </a:pathLst>
          </a:custGeom>
          <a:blipFill>
            <a:blip r:embed="rId4"/>
            <a:stretch>
              <a:fillRect r="-22599"/>
            </a:stretch>
          </a:blipFill>
        </p:spPr>
      </p:sp>
      <p:grpSp>
        <p:nvGrpSpPr>
          <p:cNvPr id="4" name="Group 4"/>
          <p:cNvGrpSpPr/>
          <p:nvPr/>
        </p:nvGrpSpPr>
        <p:grpSpPr>
          <a:xfrm>
            <a:off x="8484663" y="2207085"/>
            <a:ext cx="10844100" cy="10844100"/>
            <a:chOff x="0" y="0"/>
            <a:chExt cx="14458800" cy="14458800"/>
          </a:xfrm>
        </p:grpSpPr>
        <p:sp>
          <p:nvSpPr>
            <p:cNvPr id="5" name="Freeform 5"/>
            <p:cNvSpPr/>
            <p:nvPr/>
          </p:nvSpPr>
          <p:spPr>
            <a:xfrm>
              <a:off x="0" y="0"/>
              <a:ext cx="14458696" cy="14458696"/>
            </a:xfrm>
            <a:custGeom>
              <a:avLst/>
              <a:gdLst/>
              <a:ahLst/>
              <a:cxnLst/>
              <a:rect l="l" t="t" r="r" b="b"/>
              <a:pathLst>
                <a:path w="14458696" h="14458696">
                  <a:moveTo>
                    <a:pt x="0" y="7229348"/>
                  </a:moveTo>
                  <a:cubicBezTo>
                    <a:pt x="0" y="3236722"/>
                    <a:pt x="3236722" y="0"/>
                    <a:pt x="7229348" y="0"/>
                  </a:cubicBezTo>
                  <a:cubicBezTo>
                    <a:pt x="11221974" y="0"/>
                    <a:pt x="14458696" y="3236722"/>
                    <a:pt x="14458696" y="7229348"/>
                  </a:cubicBezTo>
                  <a:cubicBezTo>
                    <a:pt x="14458696" y="11221974"/>
                    <a:pt x="11221974" y="14458696"/>
                    <a:pt x="7229348" y="14458696"/>
                  </a:cubicBezTo>
                  <a:cubicBezTo>
                    <a:pt x="3236722" y="14458696"/>
                    <a:pt x="0" y="11222101"/>
                    <a:pt x="0" y="7229348"/>
                  </a:cubicBezTo>
                  <a:close/>
                </a:path>
              </a:pathLst>
            </a:custGeom>
            <a:solidFill>
              <a:srgbClr val="FFC000"/>
            </a:solidFill>
          </p:spPr>
        </p:sp>
      </p:grpSp>
      <p:sp>
        <p:nvSpPr>
          <p:cNvPr id="6" name="TextBox 6"/>
          <p:cNvSpPr txBox="1"/>
          <p:nvPr/>
        </p:nvSpPr>
        <p:spPr>
          <a:xfrm>
            <a:off x="9809763" y="3734218"/>
            <a:ext cx="8193900" cy="2339230"/>
          </a:xfrm>
          <a:prstGeom prst="rect">
            <a:avLst/>
          </a:prstGeom>
        </p:spPr>
        <p:txBody>
          <a:bodyPr lIns="0" tIns="0" rIns="0" bIns="0" rtlCol="0" anchor="t">
            <a:spAutoFit/>
          </a:bodyPr>
          <a:lstStyle/>
          <a:p>
            <a:pPr algn="ctr">
              <a:lnSpc>
                <a:spcPts val="4320"/>
              </a:lnSpc>
            </a:pPr>
            <a:r>
              <a:rPr lang="en-US" sz="3600" b="1">
                <a:solidFill>
                  <a:srgbClr val="C00000"/>
                </a:solidFill>
                <a:latin typeface="Arial Bold"/>
                <a:ea typeface="Arial Bold"/>
                <a:cs typeface="Arial Bold"/>
                <a:sym typeface="Arial Bold"/>
              </a:rPr>
              <a:t>Informe</a:t>
            </a:r>
          </a:p>
          <a:p>
            <a:pPr algn="ctr">
              <a:lnSpc>
                <a:spcPts val="4320"/>
              </a:lnSpc>
            </a:pPr>
            <a:r>
              <a:rPr lang="en-US" sz="3600" b="1">
                <a:solidFill>
                  <a:srgbClr val="C00000"/>
                </a:solidFill>
                <a:latin typeface="Arial Bold"/>
                <a:ea typeface="Arial Bold"/>
                <a:cs typeface="Arial Bold"/>
                <a:sym typeface="Arial Bold"/>
              </a:rPr>
              <a:t> Gestión Comité de Conciliación y Defensa Judicial</a:t>
            </a:r>
          </a:p>
          <a:p>
            <a:pPr algn="ctr">
              <a:lnSpc>
                <a:spcPts val="4320"/>
              </a:lnSpc>
            </a:pPr>
            <a:r>
              <a:rPr lang="en-US" sz="3600" b="1">
                <a:solidFill>
                  <a:srgbClr val="C00000"/>
                </a:solidFill>
                <a:latin typeface="Arial Bold"/>
                <a:ea typeface="Arial Bold"/>
                <a:cs typeface="Arial Bold"/>
                <a:sym typeface="Arial Bold"/>
              </a:rPr>
              <a:t>Segundo semestre 2024</a:t>
            </a:r>
          </a:p>
        </p:txBody>
      </p:sp>
      <p:grpSp>
        <p:nvGrpSpPr>
          <p:cNvPr id="7" name="Group 7"/>
          <p:cNvGrpSpPr/>
          <p:nvPr/>
        </p:nvGrpSpPr>
        <p:grpSpPr>
          <a:xfrm>
            <a:off x="10323588" y="7197970"/>
            <a:ext cx="7166250" cy="600300"/>
            <a:chOff x="0" y="0"/>
            <a:chExt cx="9555000" cy="800400"/>
          </a:xfrm>
        </p:grpSpPr>
        <p:sp>
          <p:nvSpPr>
            <p:cNvPr id="8" name="Freeform 8"/>
            <p:cNvSpPr/>
            <p:nvPr/>
          </p:nvSpPr>
          <p:spPr>
            <a:xfrm>
              <a:off x="0" y="0"/>
              <a:ext cx="9554972" cy="800354"/>
            </a:xfrm>
            <a:custGeom>
              <a:avLst/>
              <a:gdLst/>
              <a:ahLst/>
              <a:cxnLst/>
              <a:rect l="l" t="t" r="r" b="b"/>
              <a:pathLst>
                <a:path w="9554972" h="800354">
                  <a:moveTo>
                    <a:pt x="0" y="133350"/>
                  </a:moveTo>
                  <a:cubicBezTo>
                    <a:pt x="0" y="59690"/>
                    <a:pt x="59690" y="0"/>
                    <a:pt x="133350" y="0"/>
                  </a:cubicBezTo>
                  <a:lnTo>
                    <a:pt x="9421622" y="0"/>
                  </a:lnTo>
                  <a:cubicBezTo>
                    <a:pt x="9495282" y="0"/>
                    <a:pt x="9554972" y="59690"/>
                    <a:pt x="9554972" y="133350"/>
                  </a:cubicBezTo>
                  <a:lnTo>
                    <a:pt x="9554972" y="667004"/>
                  </a:lnTo>
                  <a:cubicBezTo>
                    <a:pt x="9554972" y="740664"/>
                    <a:pt x="9495282" y="800354"/>
                    <a:pt x="9421622" y="800354"/>
                  </a:cubicBezTo>
                  <a:lnTo>
                    <a:pt x="133350" y="800354"/>
                  </a:lnTo>
                  <a:cubicBezTo>
                    <a:pt x="59690" y="800354"/>
                    <a:pt x="0" y="740664"/>
                    <a:pt x="0" y="667004"/>
                  </a:cubicBezTo>
                  <a:close/>
                </a:path>
              </a:pathLst>
            </a:custGeom>
            <a:solidFill>
              <a:srgbClr val="ED7D31"/>
            </a:solidFill>
          </p:spPr>
        </p:sp>
      </p:grpSp>
      <p:grpSp>
        <p:nvGrpSpPr>
          <p:cNvPr id="9" name="Group 9"/>
          <p:cNvGrpSpPr/>
          <p:nvPr/>
        </p:nvGrpSpPr>
        <p:grpSpPr>
          <a:xfrm>
            <a:off x="10323588" y="6955041"/>
            <a:ext cx="7166250" cy="600300"/>
            <a:chOff x="0" y="0"/>
            <a:chExt cx="9555000" cy="800400"/>
          </a:xfrm>
        </p:grpSpPr>
        <p:sp>
          <p:nvSpPr>
            <p:cNvPr id="10" name="Freeform 10"/>
            <p:cNvSpPr/>
            <p:nvPr/>
          </p:nvSpPr>
          <p:spPr>
            <a:xfrm>
              <a:off x="0" y="0"/>
              <a:ext cx="9554972" cy="800354"/>
            </a:xfrm>
            <a:custGeom>
              <a:avLst/>
              <a:gdLst/>
              <a:ahLst/>
              <a:cxnLst/>
              <a:rect l="l" t="t" r="r" b="b"/>
              <a:pathLst>
                <a:path w="9554972" h="800354">
                  <a:moveTo>
                    <a:pt x="0" y="0"/>
                  </a:moveTo>
                  <a:lnTo>
                    <a:pt x="9554972" y="0"/>
                  </a:lnTo>
                  <a:lnTo>
                    <a:pt x="9554972" y="800354"/>
                  </a:lnTo>
                  <a:lnTo>
                    <a:pt x="0" y="800354"/>
                  </a:lnTo>
                  <a:close/>
                </a:path>
              </a:pathLst>
            </a:custGeom>
            <a:solidFill>
              <a:srgbClr val="C00000"/>
            </a:solidFill>
          </p:spPr>
        </p:sp>
        <p:sp>
          <p:nvSpPr>
            <p:cNvPr id="11" name="TextBox 11"/>
            <p:cNvSpPr txBox="1"/>
            <p:nvPr/>
          </p:nvSpPr>
          <p:spPr>
            <a:xfrm>
              <a:off x="0" y="-66675"/>
              <a:ext cx="9555000" cy="867075"/>
            </a:xfrm>
            <a:prstGeom prst="rect">
              <a:avLst/>
            </a:prstGeom>
          </p:spPr>
          <p:txBody>
            <a:bodyPr lIns="50800" tIns="50800" rIns="50800" bIns="50800" rtlCol="0" anchor="t"/>
            <a:lstStyle/>
            <a:p>
              <a:pPr algn="ctr">
                <a:lnSpc>
                  <a:spcPts val="3600"/>
                </a:lnSpc>
              </a:pPr>
              <a:r>
                <a:rPr lang="en-US" sz="3000" b="1">
                  <a:solidFill>
                    <a:srgbClr val="FFFFFF"/>
                  </a:solidFill>
                  <a:latin typeface="Arial Bold"/>
                  <a:ea typeface="Arial Bold"/>
                  <a:cs typeface="Arial Bold"/>
                  <a:sym typeface="Arial Bold"/>
                </a:rPr>
                <a:t>Dirección de Representación Judicial</a:t>
              </a:r>
            </a:p>
          </p:txBody>
        </p:sp>
      </p:grpSp>
      <p:sp>
        <p:nvSpPr>
          <p:cNvPr id="12" name="TextBox 12"/>
          <p:cNvSpPr txBox="1"/>
          <p:nvPr/>
        </p:nvSpPr>
        <p:spPr>
          <a:xfrm>
            <a:off x="11162913" y="7438774"/>
            <a:ext cx="5487600" cy="1212250"/>
          </a:xfrm>
          <a:prstGeom prst="rect">
            <a:avLst/>
          </a:prstGeom>
        </p:spPr>
        <p:txBody>
          <a:bodyPr lIns="0" tIns="0" rIns="0" bIns="0" rtlCol="0" anchor="t">
            <a:spAutoFit/>
          </a:bodyPr>
          <a:lstStyle/>
          <a:p>
            <a:pPr algn="ctr">
              <a:lnSpc>
                <a:spcPts val="3060"/>
              </a:lnSpc>
            </a:pPr>
            <a:endParaRPr/>
          </a:p>
          <a:p>
            <a:pPr algn="ctr">
              <a:lnSpc>
                <a:spcPts val="3060"/>
              </a:lnSpc>
            </a:pPr>
            <a:r>
              <a:rPr lang="en-US" sz="2550">
                <a:solidFill>
                  <a:srgbClr val="C00000"/>
                </a:solidFill>
                <a:latin typeface="Arial"/>
                <a:ea typeface="Arial"/>
                <a:cs typeface="Arial"/>
                <a:sym typeface="Arial"/>
              </a:rPr>
              <a:t>ENERO 2025</a:t>
            </a:r>
          </a:p>
        </p:txBody>
      </p:sp>
      <p:sp>
        <p:nvSpPr>
          <p:cNvPr id="13" name="Freeform 13"/>
          <p:cNvSpPr/>
          <p:nvPr/>
        </p:nvSpPr>
        <p:spPr>
          <a:xfrm>
            <a:off x="11818920" y="8958338"/>
            <a:ext cx="4175586" cy="846038"/>
          </a:xfrm>
          <a:custGeom>
            <a:avLst/>
            <a:gdLst/>
            <a:ahLst/>
            <a:cxnLst/>
            <a:rect l="l" t="t" r="r" b="b"/>
            <a:pathLst>
              <a:path w="4175586" h="846038">
                <a:moveTo>
                  <a:pt x="0" y="0"/>
                </a:moveTo>
                <a:lnTo>
                  <a:pt x="4175586" y="0"/>
                </a:lnTo>
                <a:lnTo>
                  <a:pt x="4175586" y="846037"/>
                </a:lnTo>
                <a:lnTo>
                  <a:pt x="0" y="846037"/>
                </a:lnTo>
                <a:lnTo>
                  <a:pt x="0" y="0"/>
                </a:lnTo>
                <a:close/>
              </a:path>
            </a:pathLst>
          </a:custGeom>
          <a:blipFill>
            <a:blip r:embed="rId5"/>
            <a:stretch>
              <a:fillRect b="-182"/>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66272" y="562356"/>
            <a:ext cx="164592" cy="1741932"/>
            <a:chOff x="0" y="0"/>
            <a:chExt cx="219456" cy="2322576"/>
          </a:xfrm>
        </p:grpSpPr>
        <p:sp>
          <p:nvSpPr>
            <p:cNvPr id="3" name="Freeform 3"/>
            <p:cNvSpPr/>
            <p:nvPr/>
          </p:nvSpPr>
          <p:spPr>
            <a:xfrm>
              <a:off x="0" y="0"/>
              <a:ext cx="219456" cy="2322576"/>
            </a:xfrm>
            <a:custGeom>
              <a:avLst/>
              <a:gdLst/>
              <a:ahLst/>
              <a:cxnLst/>
              <a:rect l="l" t="t" r="r" b="b"/>
              <a:pathLst>
                <a:path w="219456" h="2322576">
                  <a:moveTo>
                    <a:pt x="0" y="0"/>
                  </a:moveTo>
                  <a:lnTo>
                    <a:pt x="219456" y="0"/>
                  </a:lnTo>
                  <a:lnTo>
                    <a:pt x="219456" y="2322576"/>
                  </a:lnTo>
                  <a:lnTo>
                    <a:pt x="0" y="2322576"/>
                  </a:lnTo>
                  <a:close/>
                </a:path>
              </a:pathLst>
            </a:custGeom>
            <a:solidFill>
              <a:srgbClr val="FFC000"/>
            </a:solidFill>
          </p:spPr>
        </p:sp>
      </p:grpSp>
      <p:sp>
        <p:nvSpPr>
          <p:cNvPr id="4" name="Freeform 4"/>
          <p:cNvSpPr/>
          <p:nvPr/>
        </p:nvSpPr>
        <p:spPr>
          <a:xfrm>
            <a:off x="15543213" y="9666810"/>
            <a:ext cx="2669550" cy="553790"/>
          </a:xfrm>
          <a:custGeom>
            <a:avLst/>
            <a:gdLst/>
            <a:ahLst/>
            <a:cxnLst/>
            <a:rect l="l" t="t" r="r" b="b"/>
            <a:pathLst>
              <a:path w="2669550" h="553790">
                <a:moveTo>
                  <a:pt x="0" y="0"/>
                </a:moveTo>
                <a:lnTo>
                  <a:pt x="2669550" y="0"/>
                </a:lnTo>
                <a:lnTo>
                  <a:pt x="2669550" y="553790"/>
                </a:lnTo>
                <a:lnTo>
                  <a:pt x="0" y="553790"/>
                </a:lnTo>
                <a:lnTo>
                  <a:pt x="0" y="0"/>
                </a:lnTo>
                <a:close/>
              </a:path>
            </a:pathLst>
          </a:custGeom>
          <a:blipFill>
            <a:blip r:embed="rId3"/>
            <a:stretch>
              <a:fillRect/>
            </a:stretch>
          </a:blipFill>
        </p:spPr>
      </p:sp>
      <p:grpSp>
        <p:nvGrpSpPr>
          <p:cNvPr id="5" name="Group 5"/>
          <p:cNvGrpSpPr/>
          <p:nvPr/>
        </p:nvGrpSpPr>
        <p:grpSpPr>
          <a:xfrm>
            <a:off x="0" y="0"/>
            <a:ext cx="706050" cy="3244500"/>
            <a:chOff x="0" y="0"/>
            <a:chExt cx="941400" cy="4326000"/>
          </a:xfrm>
        </p:grpSpPr>
        <p:sp>
          <p:nvSpPr>
            <p:cNvPr id="6" name="Freeform 6"/>
            <p:cNvSpPr/>
            <p:nvPr/>
          </p:nvSpPr>
          <p:spPr>
            <a:xfrm>
              <a:off x="0" y="0"/>
              <a:ext cx="941451" cy="4326001"/>
            </a:xfrm>
            <a:custGeom>
              <a:avLst/>
              <a:gdLst/>
              <a:ahLst/>
              <a:cxnLst/>
              <a:rect l="l" t="t" r="r" b="b"/>
              <a:pathLst>
                <a:path w="941451" h="4326001">
                  <a:moveTo>
                    <a:pt x="0" y="0"/>
                  </a:moveTo>
                  <a:lnTo>
                    <a:pt x="941451" y="0"/>
                  </a:lnTo>
                  <a:lnTo>
                    <a:pt x="941451" y="4326001"/>
                  </a:lnTo>
                  <a:lnTo>
                    <a:pt x="0" y="4326001"/>
                  </a:lnTo>
                  <a:close/>
                </a:path>
              </a:pathLst>
            </a:custGeom>
            <a:solidFill>
              <a:srgbClr val="FFC000"/>
            </a:solidFill>
          </p:spPr>
        </p:sp>
      </p:grpSp>
      <p:sp>
        <p:nvSpPr>
          <p:cNvPr id="7" name="TextBox 7"/>
          <p:cNvSpPr txBox="1"/>
          <p:nvPr/>
        </p:nvSpPr>
        <p:spPr>
          <a:xfrm>
            <a:off x="1062348" y="454546"/>
            <a:ext cx="12589180" cy="749957"/>
          </a:xfrm>
          <a:prstGeom prst="rect">
            <a:avLst/>
          </a:prstGeom>
        </p:spPr>
        <p:txBody>
          <a:bodyPr lIns="0" tIns="0" rIns="0" bIns="0" rtlCol="0" anchor="t">
            <a:spAutoFit/>
          </a:bodyPr>
          <a:lstStyle/>
          <a:p>
            <a:pPr algn="l">
              <a:lnSpc>
                <a:spcPts val="5184"/>
              </a:lnSpc>
            </a:pPr>
            <a:r>
              <a:rPr lang="en-US" sz="4800" b="1">
                <a:solidFill>
                  <a:srgbClr val="000000"/>
                </a:solidFill>
                <a:latin typeface="Arial Bold"/>
                <a:ea typeface="Arial Bold"/>
                <a:cs typeface="Arial Bold"/>
                <a:sym typeface="Arial Bold"/>
              </a:rPr>
              <a:t>Balance vigencia 2024 II</a:t>
            </a:r>
          </a:p>
        </p:txBody>
      </p:sp>
      <p:graphicFrame>
        <p:nvGraphicFramePr>
          <p:cNvPr id="8" name="Table 8"/>
          <p:cNvGraphicFramePr>
            <a:graphicFrameLocks noGrp="1"/>
          </p:cNvGraphicFramePr>
          <p:nvPr>
            <p:extLst>
              <p:ext uri="{D42A27DB-BD31-4B8C-83A1-F6EECF244321}">
                <p14:modId xmlns:p14="http://schemas.microsoft.com/office/powerpoint/2010/main" val="2407673555"/>
              </p:ext>
            </p:extLst>
          </p:nvPr>
        </p:nvGraphicFramePr>
        <p:xfrm>
          <a:off x="970906" y="1649002"/>
          <a:ext cx="16554449" cy="6918323"/>
        </p:xfrm>
        <a:graphic>
          <a:graphicData uri="http://schemas.openxmlformats.org/drawingml/2006/table">
            <a:tbl>
              <a:tblPr/>
              <a:tblGrid>
                <a:gridCol w="5116927">
                  <a:extLst>
                    <a:ext uri="{9D8B030D-6E8A-4147-A177-3AD203B41FA5}">
                      <a16:colId xmlns:a16="http://schemas.microsoft.com/office/drawing/2014/main" val="20000"/>
                    </a:ext>
                  </a:extLst>
                </a:gridCol>
                <a:gridCol w="4650210">
                  <a:extLst>
                    <a:ext uri="{9D8B030D-6E8A-4147-A177-3AD203B41FA5}">
                      <a16:colId xmlns:a16="http://schemas.microsoft.com/office/drawing/2014/main" val="20001"/>
                    </a:ext>
                  </a:extLst>
                </a:gridCol>
                <a:gridCol w="3393656">
                  <a:extLst>
                    <a:ext uri="{9D8B030D-6E8A-4147-A177-3AD203B41FA5}">
                      <a16:colId xmlns:a16="http://schemas.microsoft.com/office/drawing/2014/main" val="20002"/>
                    </a:ext>
                  </a:extLst>
                </a:gridCol>
                <a:gridCol w="3393656">
                  <a:extLst>
                    <a:ext uri="{9D8B030D-6E8A-4147-A177-3AD203B41FA5}">
                      <a16:colId xmlns:a16="http://schemas.microsoft.com/office/drawing/2014/main" val="20003"/>
                    </a:ext>
                  </a:extLst>
                </a:gridCol>
              </a:tblGrid>
              <a:tr h="609251">
                <a:tc rowSpan="2">
                  <a:txBody>
                    <a:bodyPr/>
                    <a:lstStyle/>
                    <a:p>
                      <a:pPr algn="ctr">
                        <a:lnSpc>
                          <a:spcPts val="3600"/>
                        </a:lnSpc>
                        <a:defRPr/>
                      </a:pPr>
                      <a:r>
                        <a:rPr lang="en-US" sz="3000">
                          <a:solidFill>
                            <a:srgbClr val="FFFFFF"/>
                          </a:solidFill>
                          <a:latin typeface="Arial"/>
                          <a:ea typeface="Arial"/>
                          <a:cs typeface="Arial"/>
                          <a:sym typeface="Arial"/>
                        </a:rPr>
                        <a:t>TOTAL DE SESIONES  34</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tc>
                  <a:txBody>
                    <a:bodyPr/>
                    <a:lstStyle/>
                    <a:p>
                      <a:pPr algn="ctr">
                        <a:lnSpc>
                          <a:spcPts val="3600"/>
                        </a:lnSpc>
                        <a:defRPr/>
                      </a:pPr>
                      <a:r>
                        <a:rPr lang="en-US" sz="3000">
                          <a:solidFill>
                            <a:srgbClr val="FFFFFF"/>
                          </a:solidFill>
                          <a:latin typeface="Arial"/>
                          <a:ea typeface="Arial"/>
                          <a:cs typeface="Arial"/>
                          <a:sym typeface="Arial"/>
                        </a:rPr>
                        <a:t>ORDINARIAS </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tc gridSpan="2">
                  <a:txBody>
                    <a:bodyPr/>
                    <a:lstStyle/>
                    <a:p>
                      <a:pPr algn="ctr">
                        <a:lnSpc>
                          <a:spcPts val="3600"/>
                        </a:lnSpc>
                        <a:defRPr/>
                      </a:pPr>
                      <a:r>
                        <a:rPr lang="en-US" sz="3000">
                          <a:solidFill>
                            <a:srgbClr val="F3BE13"/>
                          </a:solidFill>
                          <a:latin typeface="Arial"/>
                          <a:ea typeface="Arial"/>
                          <a:cs typeface="Arial"/>
                          <a:sym typeface="Arial"/>
                        </a:rPr>
                        <a:t>28</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tc hMerge="1">
                  <a:txBody>
                    <a:bodyPr/>
                    <a:lstStyle/>
                    <a:p>
                      <a:pPr algn="ctr">
                        <a:lnSpc>
                          <a:spcPts val="3600"/>
                        </a:lnSpc>
                        <a:defRPr/>
                      </a:pPr>
                      <a:r>
                        <a:rPr lang="en-US" sz="3000">
                          <a:solidFill>
                            <a:srgbClr val="F3BE13"/>
                          </a:solidFill>
                          <a:latin typeface="Arial"/>
                          <a:ea typeface="Arial"/>
                          <a:cs typeface="Arial"/>
                          <a:sym typeface="Arial"/>
                        </a:rPr>
                        <a:t>28</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extLst>
                  <a:ext uri="{0D108BD9-81ED-4DB2-BD59-A6C34878D82A}">
                    <a16:rowId xmlns:a16="http://schemas.microsoft.com/office/drawing/2014/main" val="10000"/>
                  </a:ext>
                </a:extLst>
              </a:tr>
              <a:tr h="609251">
                <a:tc vMerge="1">
                  <a:txBody>
                    <a:bodyPr/>
                    <a:lstStyle/>
                    <a:p>
                      <a:pPr algn="ctr">
                        <a:lnSpc>
                          <a:spcPts val="3600"/>
                        </a:lnSpc>
                        <a:defRPr/>
                      </a:pPr>
                      <a:r>
                        <a:rPr lang="en-US" sz="3000">
                          <a:solidFill>
                            <a:srgbClr val="FFFFFF"/>
                          </a:solidFill>
                          <a:latin typeface="Arial"/>
                          <a:ea typeface="Arial"/>
                          <a:cs typeface="Arial"/>
                          <a:sym typeface="Arial"/>
                        </a:rPr>
                        <a:t>TOTAL DE SESIONES  34</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tc>
                  <a:txBody>
                    <a:bodyPr/>
                    <a:lstStyle/>
                    <a:p>
                      <a:pPr algn="ctr">
                        <a:lnSpc>
                          <a:spcPts val="3600"/>
                        </a:lnSpc>
                        <a:defRPr/>
                      </a:pPr>
                      <a:r>
                        <a:rPr lang="en-US" sz="3000">
                          <a:solidFill>
                            <a:srgbClr val="FFFFFF"/>
                          </a:solidFill>
                          <a:latin typeface="Arial"/>
                          <a:ea typeface="Arial"/>
                          <a:cs typeface="Arial"/>
                          <a:sym typeface="Arial"/>
                        </a:rPr>
                        <a:t>EXTRAORDINARIAS</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tc gridSpan="2">
                  <a:txBody>
                    <a:bodyPr/>
                    <a:lstStyle/>
                    <a:p>
                      <a:pPr algn="ctr">
                        <a:lnSpc>
                          <a:spcPts val="3600"/>
                        </a:lnSpc>
                        <a:defRPr/>
                      </a:pPr>
                      <a:r>
                        <a:rPr lang="en-US" sz="3000">
                          <a:solidFill>
                            <a:srgbClr val="F3BE13"/>
                          </a:solidFill>
                          <a:latin typeface="Arial"/>
                          <a:ea typeface="Arial"/>
                          <a:cs typeface="Arial"/>
                          <a:sym typeface="Arial"/>
                        </a:rPr>
                        <a:t>6</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tc hMerge="1">
                  <a:txBody>
                    <a:bodyPr/>
                    <a:lstStyle/>
                    <a:p>
                      <a:pPr algn="ctr">
                        <a:lnSpc>
                          <a:spcPts val="3600"/>
                        </a:lnSpc>
                        <a:defRPr/>
                      </a:pPr>
                      <a:r>
                        <a:rPr lang="en-US" sz="3000">
                          <a:solidFill>
                            <a:srgbClr val="F3BE13"/>
                          </a:solidFill>
                          <a:latin typeface="Arial"/>
                          <a:ea typeface="Arial"/>
                          <a:cs typeface="Arial"/>
                          <a:sym typeface="Arial"/>
                        </a:rPr>
                        <a:t>6</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5894"/>
                    </a:solidFill>
                  </a:tcPr>
                </a:tc>
                <a:extLst>
                  <a:ext uri="{0D108BD9-81ED-4DB2-BD59-A6C34878D82A}">
                    <a16:rowId xmlns:a16="http://schemas.microsoft.com/office/drawing/2014/main" val="10001"/>
                  </a:ext>
                </a:extLst>
              </a:tr>
              <a:tr h="609251">
                <a:tc rowSpan="3">
                  <a:txBody>
                    <a:bodyPr/>
                    <a:lstStyle/>
                    <a:p>
                      <a:pPr algn="ctr">
                        <a:lnSpc>
                          <a:spcPts val="3600"/>
                        </a:lnSpc>
                        <a:defRPr/>
                      </a:pPr>
                      <a:r>
                        <a:rPr lang="en-US" sz="3000">
                          <a:solidFill>
                            <a:srgbClr val="000000"/>
                          </a:solidFill>
                          <a:latin typeface="Arial"/>
                          <a:ea typeface="Arial"/>
                          <a:cs typeface="Arial"/>
                          <a:sym typeface="Arial"/>
                        </a:rPr>
                        <a:t>Número total de casos decididos  - </a:t>
                      </a:r>
                      <a:r>
                        <a:rPr lang="en-US" sz="3000" u="sng">
                          <a:solidFill>
                            <a:srgbClr val="0563C1"/>
                          </a:solidFill>
                          <a:latin typeface="Arial"/>
                          <a:ea typeface="Arial"/>
                          <a:cs typeface="Arial"/>
                          <a:sym typeface="Arial"/>
                          <a:hlinkClick r:id="rId4" tooltip="https://docs.google.com/spreadsheets/d/1X8w-wp1m1M86L5pcYKmW-Yn9CvPQRjj8/edit?gid=523847558#gid=523847558"/>
                        </a:rPr>
                        <a:t>Listado de casos</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a:lnSpc>
                          <a:spcPts val="3600"/>
                        </a:lnSpc>
                        <a:defRPr/>
                      </a:pPr>
                      <a:r>
                        <a:rPr lang="en-US" sz="3000">
                          <a:solidFill>
                            <a:srgbClr val="000000"/>
                          </a:solidFill>
                          <a:latin typeface="Arial"/>
                          <a:ea typeface="Arial"/>
                          <a:cs typeface="Arial"/>
                          <a:sym typeface="Arial"/>
                        </a:rPr>
                        <a:t>558</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prejudiciales</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519</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251">
                <a:tc vMerge="1">
                  <a:txBody>
                    <a:bodyPr/>
                    <a:lstStyle/>
                    <a:p>
                      <a:pPr algn="ctr">
                        <a:lnSpc>
                          <a:spcPts val="3600"/>
                        </a:lnSpc>
                        <a:defRPr/>
                      </a:pPr>
                      <a:r>
                        <a:rPr lang="en-US" sz="3000">
                          <a:solidFill>
                            <a:srgbClr val="000000"/>
                          </a:solidFill>
                          <a:latin typeface="Arial"/>
                          <a:ea typeface="Arial"/>
                          <a:cs typeface="Arial"/>
                          <a:sym typeface="Arial"/>
                        </a:rPr>
                        <a:t>Número total de casos decididos  - </a:t>
                      </a:r>
                      <a:r>
                        <a:rPr lang="en-US" sz="3000" u="sng">
                          <a:solidFill>
                            <a:srgbClr val="0563C1"/>
                          </a:solidFill>
                          <a:latin typeface="Arial"/>
                          <a:ea typeface="Arial"/>
                          <a:cs typeface="Arial"/>
                          <a:sym typeface="Arial"/>
                          <a:hlinkClick r:id="rId4" tooltip="https://docs.google.com/spreadsheets/d/1X8w-wp1m1M86L5pcYKmW-Yn9CvPQRjj8/edit?gid=523847558#gid=523847558"/>
                        </a:rPr>
                        <a:t>Listado de casos</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a:lnSpc>
                          <a:spcPts val="3600"/>
                        </a:lnSpc>
                        <a:defRPr/>
                      </a:pPr>
                      <a:r>
                        <a:rPr lang="en-US" sz="3000">
                          <a:solidFill>
                            <a:srgbClr val="000000"/>
                          </a:solidFill>
                          <a:latin typeface="Arial"/>
                          <a:ea typeface="Arial"/>
                          <a:cs typeface="Arial"/>
                          <a:sym typeface="Arial"/>
                        </a:rPr>
                        <a:t>558</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judiciales </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21</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90894">
                <a:tc vMerge="1">
                  <a:txBody>
                    <a:bodyPr/>
                    <a:lstStyle/>
                    <a:p>
                      <a:pPr algn="ctr">
                        <a:lnSpc>
                          <a:spcPts val="3600"/>
                        </a:lnSpc>
                        <a:defRPr/>
                      </a:pPr>
                      <a:r>
                        <a:rPr lang="en-US" sz="3000">
                          <a:solidFill>
                            <a:srgbClr val="000000"/>
                          </a:solidFill>
                          <a:latin typeface="Arial"/>
                          <a:ea typeface="Arial"/>
                          <a:cs typeface="Arial"/>
                          <a:sym typeface="Arial"/>
                        </a:rPr>
                        <a:t>Número total de casos decididos  - </a:t>
                      </a:r>
                      <a:r>
                        <a:rPr lang="en-US" sz="3000" u="sng">
                          <a:solidFill>
                            <a:srgbClr val="0563C1"/>
                          </a:solidFill>
                          <a:latin typeface="Arial"/>
                          <a:ea typeface="Arial"/>
                          <a:cs typeface="Arial"/>
                          <a:sym typeface="Arial"/>
                          <a:hlinkClick r:id="rId4" tooltip="https://docs.google.com/spreadsheets/d/1X8w-wp1m1M86L5pcYKmW-Yn9CvPQRjj8/edit?gid=523847558#gid=523847558"/>
                        </a:rPr>
                        <a:t>Listado de casos</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a:lnSpc>
                          <a:spcPts val="3600"/>
                        </a:lnSpc>
                        <a:defRPr/>
                      </a:pPr>
                      <a:r>
                        <a:rPr lang="en-US" sz="3000">
                          <a:solidFill>
                            <a:srgbClr val="000000"/>
                          </a:solidFill>
                          <a:latin typeface="Arial"/>
                          <a:ea typeface="Arial"/>
                          <a:cs typeface="Arial"/>
                          <a:sym typeface="Arial"/>
                        </a:rPr>
                        <a:t>558</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acción de repetición</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18</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90425">
                <a:tc>
                  <a:txBody>
                    <a:bodyPr/>
                    <a:lstStyle/>
                    <a:p>
                      <a:pPr algn="ctr">
                        <a:lnSpc>
                          <a:spcPts val="3600"/>
                        </a:lnSpc>
                        <a:defRPr/>
                      </a:pPr>
                      <a:r>
                        <a:rPr lang="en-US" sz="3000">
                          <a:solidFill>
                            <a:srgbClr val="000000"/>
                          </a:solidFill>
                          <a:latin typeface="Arial"/>
                          <a:ea typeface="Arial"/>
                          <a:cs typeface="Arial"/>
                          <a:sym typeface="Arial"/>
                        </a:rPr>
                        <a:t>Número de casos aprobados</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ts val="3600"/>
                        </a:lnSpc>
                        <a:defRPr/>
                      </a:pPr>
                      <a:r>
                        <a:rPr lang="en-US" sz="3000">
                          <a:solidFill>
                            <a:srgbClr val="000000"/>
                          </a:solidFill>
                          <a:latin typeface="Arial"/>
                          <a:ea typeface="Arial"/>
                          <a:cs typeface="Arial"/>
                          <a:sym typeface="Arial"/>
                        </a:rPr>
                        <a:t>2</a:t>
                      </a:r>
                      <a:endParaRPr lang="en-US" sz="1100"/>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lnSpc>
                          <a:spcPts val="3600"/>
                        </a:lnSpc>
                        <a:defRPr/>
                      </a:pPr>
                      <a:r>
                        <a:rPr lang="en-US" sz="3000" dirty="0">
                          <a:solidFill>
                            <a:srgbClr val="000000"/>
                          </a:solidFill>
                          <a:latin typeface="Arial"/>
                          <a:ea typeface="Arial"/>
                          <a:cs typeface="Arial"/>
                          <a:sym typeface="Arial"/>
                        </a:rPr>
                        <a:t>1. PROCEDENCIA ACCIÓN DE REPETICIÓN -  SAUL PAEZ FRANCO (</a:t>
                      </a:r>
                      <a:r>
                        <a:rPr lang="en-US" sz="3000" dirty="0" err="1">
                          <a:solidFill>
                            <a:srgbClr val="000000"/>
                          </a:solidFill>
                          <a:latin typeface="Arial"/>
                          <a:ea typeface="Arial"/>
                          <a:cs typeface="Arial"/>
                          <a:sym typeface="Arial"/>
                        </a:rPr>
                        <a:t>sesión</a:t>
                      </a:r>
                      <a:r>
                        <a:rPr lang="en-US" sz="3000" dirty="0">
                          <a:solidFill>
                            <a:srgbClr val="000000"/>
                          </a:solidFill>
                          <a:latin typeface="Arial"/>
                          <a:ea typeface="Arial"/>
                          <a:cs typeface="Arial"/>
                          <a:sym typeface="Arial"/>
                        </a:rPr>
                        <a:t> 09)</a:t>
                      </a:r>
                      <a:endParaRPr lang="en-US" sz="1100" dirty="0"/>
                    </a:p>
                    <a:p>
                      <a:pPr algn="ctr">
                        <a:lnSpc>
                          <a:spcPts val="3600"/>
                        </a:lnSpc>
                      </a:pPr>
                      <a:r>
                        <a:rPr lang="en-US" sz="3000" dirty="0">
                          <a:solidFill>
                            <a:srgbClr val="000000"/>
                          </a:solidFill>
                          <a:latin typeface="Arial"/>
                          <a:ea typeface="Arial"/>
                          <a:cs typeface="Arial"/>
                          <a:sym typeface="Arial"/>
                        </a:rPr>
                        <a:t>2. CONCILIAR - CLAUDIO ALEJANDRO TÉLLEZ RUÍZ (</a:t>
                      </a:r>
                      <a:r>
                        <a:rPr lang="en-US" sz="3000" dirty="0" err="1">
                          <a:solidFill>
                            <a:srgbClr val="000000"/>
                          </a:solidFill>
                          <a:latin typeface="Arial"/>
                          <a:ea typeface="Arial"/>
                          <a:cs typeface="Arial"/>
                          <a:sym typeface="Arial"/>
                        </a:rPr>
                        <a:t>Sesión</a:t>
                      </a:r>
                      <a:r>
                        <a:rPr lang="en-US" sz="3000" dirty="0">
                          <a:solidFill>
                            <a:srgbClr val="000000"/>
                          </a:solidFill>
                          <a:latin typeface="Arial"/>
                          <a:ea typeface="Arial"/>
                          <a:cs typeface="Arial"/>
                          <a:sym typeface="Arial"/>
                        </a:rPr>
                        <a:t> 032)</a:t>
                      </a:r>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lnSpc>
                          <a:spcPts val="3600"/>
                        </a:lnSpc>
                        <a:defRPr/>
                      </a:pPr>
                      <a:r>
                        <a:rPr lang="en-US" sz="3000">
                          <a:solidFill>
                            <a:srgbClr val="000000"/>
                          </a:solidFill>
                          <a:latin typeface="Arial"/>
                          <a:ea typeface="Arial"/>
                          <a:cs typeface="Arial"/>
                          <a:sym typeface="Arial"/>
                        </a:rPr>
                        <a:t>1. PROCEDENCIA ACCIÓN DE REPETICIÓN -  SAUL PAEZ FRANCO (sesión 09)</a:t>
                      </a:r>
                      <a:endParaRPr lang="en-US" sz="1100"/>
                    </a:p>
                    <a:p>
                      <a:pPr algn="ctr">
                        <a:lnSpc>
                          <a:spcPts val="3600"/>
                        </a:lnSpc>
                      </a:pPr>
                      <a:r>
                        <a:rPr lang="en-US" sz="3000">
                          <a:solidFill>
                            <a:srgbClr val="000000"/>
                          </a:solidFill>
                          <a:latin typeface="Arial"/>
                          <a:ea typeface="Arial"/>
                          <a:cs typeface="Arial"/>
                          <a:sym typeface="Arial"/>
                        </a:rPr>
                        <a:t>2. CONCILIAR - CLAUDIO ALEJANDRO TÉLLEZ RUÍZ (Sesión 032)</a:t>
                      </a:r>
                    </a:p>
                  </a:txBody>
                  <a:tcPr marL="6350" marR="6350" marT="6350" marB="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66272" y="562356"/>
            <a:ext cx="164592" cy="1741932"/>
            <a:chOff x="0" y="0"/>
            <a:chExt cx="219456" cy="2322576"/>
          </a:xfrm>
        </p:grpSpPr>
        <p:sp>
          <p:nvSpPr>
            <p:cNvPr id="3" name="Freeform 3"/>
            <p:cNvSpPr/>
            <p:nvPr/>
          </p:nvSpPr>
          <p:spPr>
            <a:xfrm>
              <a:off x="0" y="0"/>
              <a:ext cx="219456" cy="2322576"/>
            </a:xfrm>
            <a:custGeom>
              <a:avLst/>
              <a:gdLst/>
              <a:ahLst/>
              <a:cxnLst/>
              <a:rect l="l" t="t" r="r" b="b"/>
              <a:pathLst>
                <a:path w="219456" h="2322576">
                  <a:moveTo>
                    <a:pt x="0" y="0"/>
                  </a:moveTo>
                  <a:lnTo>
                    <a:pt x="219456" y="0"/>
                  </a:lnTo>
                  <a:lnTo>
                    <a:pt x="219456" y="2322576"/>
                  </a:lnTo>
                  <a:lnTo>
                    <a:pt x="0" y="2322576"/>
                  </a:lnTo>
                  <a:close/>
                </a:path>
              </a:pathLst>
            </a:custGeom>
            <a:solidFill>
              <a:srgbClr val="FFC000"/>
            </a:solidFill>
          </p:spPr>
        </p:sp>
      </p:grpSp>
      <p:grpSp>
        <p:nvGrpSpPr>
          <p:cNvPr id="4" name="Group 4"/>
          <p:cNvGrpSpPr/>
          <p:nvPr/>
        </p:nvGrpSpPr>
        <p:grpSpPr>
          <a:xfrm>
            <a:off x="0" y="0"/>
            <a:ext cx="706050" cy="3244500"/>
            <a:chOff x="0" y="0"/>
            <a:chExt cx="941400" cy="4326000"/>
          </a:xfrm>
        </p:grpSpPr>
        <p:sp>
          <p:nvSpPr>
            <p:cNvPr id="5" name="Freeform 5"/>
            <p:cNvSpPr/>
            <p:nvPr/>
          </p:nvSpPr>
          <p:spPr>
            <a:xfrm>
              <a:off x="0" y="0"/>
              <a:ext cx="941451" cy="4326001"/>
            </a:xfrm>
            <a:custGeom>
              <a:avLst/>
              <a:gdLst/>
              <a:ahLst/>
              <a:cxnLst/>
              <a:rect l="l" t="t" r="r" b="b"/>
              <a:pathLst>
                <a:path w="941451" h="4326001">
                  <a:moveTo>
                    <a:pt x="0" y="0"/>
                  </a:moveTo>
                  <a:lnTo>
                    <a:pt x="941451" y="0"/>
                  </a:lnTo>
                  <a:lnTo>
                    <a:pt x="941451" y="4326001"/>
                  </a:lnTo>
                  <a:lnTo>
                    <a:pt x="0" y="4326001"/>
                  </a:lnTo>
                  <a:close/>
                </a:path>
              </a:pathLst>
            </a:custGeom>
            <a:solidFill>
              <a:srgbClr val="FFC000"/>
            </a:solidFill>
          </p:spPr>
        </p:sp>
      </p:grpSp>
      <p:sp>
        <p:nvSpPr>
          <p:cNvPr id="6" name="Freeform 6"/>
          <p:cNvSpPr/>
          <p:nvPr/>
        </p:nvSpPr>
        <p:spPr>
          <a:xfrm>
            <a:off x="496709" y="-114300"/>
            <a:ext cx="17813247" cy="10019951"/>
          </a:xfrm>
          <a:custGeom>
            <a:avLst/>
            <a:gdLst/>
            <a:ahLst/>
            <a:cxnLst/>
            <a:rect l="l" t="t" r="r" b="b"/>
            <a:pathLst>
              <a:path w="17813247" h="10019951">
                <a:moveTo>
                  <a:pt x="0" y="0"/>
                </a:moveTo>
                <a:lnTo>
                  <a:pt x="17813247" y="0"/>
                </a:lnTo>
                <a:lnTo>
                  <a:pt x="17813247" y="10019951"/>
                </a:lnTo>
                <a:lnTo>
                  <a:pt x="0" y="10019951"/>
                </a:lnTo>
                <a:lnTo>
                  <a:pt x="0" y="0"/>
                </a:lnTo>
                <a:close/>
              </a:path>
            </a:pathLst>
          </a:custGeom>
          <a:blipFill>
            <a:blip r:embed="rId3"/>
            <a:stretch>
              <a:fillRect/>
            </a:stretch>
          </a:blipFill>
        </p:spPr>
        <p:txBody>
          <a:bodyPr/>
          <a:lstStyle/>
          <a:p>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66272" y="562356"/>
            <a:ext cx="164592" cy="1741932"/>
            <a:chOff x="0" y="0"/>
            <a:chExt cx="219456" cy="2322576"/>
          </a:xfrm>
        </p:grpSpPr>
        <p:sp>
          <p:nvSpPr>
            <p:cNvPr id="3" name="Freeform 3"/>
            <p:cNvSpPr/>
            <p:nvPr/>
          </p:nvSpPr>
          <p:spPr>
            <a:xfrm>
              <a:off x="0" y="0"/>
              <a:ext cx="219456" cy="2322576"/>
            </a:xfrm>
            <a:custGeom>
              <a:avLst/>
              <a:gdLst/>
              <a:ahLst/>
              <a:cxnLst/>
              <a:rect l="l" t="t" r="r" b="b"/>
              <a:pathLst>
                <a:path w="219456" h="2322576">
                  <a:moveTo>
                    <a:pt x="0" y="0"/>
                  </a:moveTo>
                  <a:lnTo>
                    <a:pt x="219456" y="0"/>
                  </a:lnTo>
                  <a:lnTo>
                    <a:pt x="219456" y="2322576"/>
                  </a:lnTo>
                  <a:lnTo>
                    <a:pt x="0" y="2322576"/>
                  </a:lnTo>
                  <a:close/>
                </a:path>
              </a:pathLst>
            </a:custGeom>
            <a:solidFill>
              <a:srgbClr val="FFC000"/>
            </a:solidFill>
          </p:spPr>
        </p:sp>
      </p:grpSp>
      <p:grpSp>
        <p:nvGrpSpPr>
          <p:cNvPr id="4" name="Group 4"/>
          <p:cNvGrpSpPr/>
          <p:nvPr/>
        </p:nvGrpSpPr>
        <p:grpSpPr>
          <a:xfrm>
            <a:off x="0" y="0"/>
            <a:ext cx="706050" cy="3244500"/>
            <a:chOff x="0" y="0"/>
            <a:chExt cx="941400" cy="4326000"/>
          </a:xfrm>
        </p:grpSpPr>
        <p:sp>
          <p:nvSpPr>
            <p:cNvPr id="5" name="Freeform 5"/>
            <p:cNvSpPr/>
            <p:nvPr/>
          </p:nvSpPr>
          <p:spPr>
            <a:xfrm>
              <a:off x="0" y="0"/>
              <a:ext cx="941451" cy="4326001"/>
            </a:xfrm>
            <a:custGeom>
              <a:avLst/>
              <a:gdLst/>
              <a:ahLst/>
              <a:cxnLst/>
              <a:rect l="l" t="t" r="r" b="b"/>
              <a:pathLst>
                <a:path w="941451" h="4326001">
                  <a:moveTo>
                    <a:pt x="0" y="0"/>
                  </a:moveTo>
                  <a:lnTo>
                    <a:pt x="941451" y="0"/>
                  </a:lnTo>
                  <a:lnTo>
                    <a:pt x="941451" y="4326001"/>
                  </a:lnTo>
                  <a:lnTo>
                    <a:pt x="0" y="4326001"/>
                  </a:lnTo>
                  <a:close/>
                </a:path>
              </a:pathLst>
            </a:custGeom>
            <a:solidFill>
              <a:srgbClr val="FFC000"/>
            </a:solidFill>
          </p:spPr>
        </p:sp>
      </p:grpSp>
      <p:grpSp>
        <p:nvGrpSpPr>
          <p:cNvPr id="6" name="Group 6"/>
          <p:cNvGrpSpPr/>
          <p:nvPr/>
        </p:nvGrpSpPr>
        <p:grpSpPr>
          <a:xfrm>
            <a:off x="1341408" y="3066870"/>
            <a:ext cx="2389773" cy="238977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193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599248" y="3324711"/>
            <a:ext cx="1874092" cy="187409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12" name="Group 12"/>
          <p:cNvGrpSpPr/>
          <p:nvPr/>
        </p:nvGrpSpPr>
        <p:grpSpPr>
          <a:xfrm>
            <a:off x="3984490" y="3066870"/>
            <a:ext cx="2389773" cy="238977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5894"/>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4242330" y="3324711"/>
            <a:ext cx="1874092" cy="187409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6627572" y="3066870"/>
            <a:ext cx="2389773" cy="238977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BE13"/>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6885413" y="3324711"/>
            <a:ext cx="1874092" cy="187409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277810" y="3074026"/>
            <a:ext cx="2375462" cy="23754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1930"/>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9528495" y="3324711"/>
            <a:ext cx="1874092" cy="187409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1920892" y="3074026"/>
            <a:ext cx="2375462" cy="237546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5894"/>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12171577" y="3324711"/>
            <a:ext cx="1874092" cy="187409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14563974" y="3074026"/>
            <a:ext cx="2375462" cy="237546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BE13"/>
            </a:solidFill>
          </p:spPr>
        </p:sp>
        <p:sp>
          <p:nvSpPr>
            <p:cNvPr id="38" name="TextBox 3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a:off x="14814659" y="3324711"/>
            <a:ext cx="1874092" cy="187409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1" name="TextBox 4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42"/>
          <p:cNvGrpSpPr/>
          <p:nvPr/>
        </p:nvGrpSpPr>
        <p:grpSpPr>
          <a:xfrm>
            <a:off x="2286616" y="5252381"/>
            <a:ext cx="499356" cy="614593"/>
            <a:chOff x="0" y="0"/>
            <a:chExt cx="660400" cy="812800"/>
          </a:xfrm>
        </p:grpSpPr>
        <p:sp>
          <p:nvSpPr>
            <p:cNvPr id="43" name="Freeform 43"/>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E21930"/>
            </a:solidFill>
          </p:spPr>
        </p:sp>
        <p:sp>
          <p:nvSpPr>
            <p:cNvPr id="44" name="TextBox 44"/>
            <p:cNvSpPr txBox="1"/>
            <p:nvPr/>
          </p:nvSpPr>
          <p:spPr>
            <a:xfrm>
              <a:off x="0" y="-38100"/>
              <a:ext cx="660400" cy="723900"/>
            </a:xfrm>
            <a:prstGeom prst="rect">
              <a:avLst/>
            </a:prstGeom>
          </p:spPr>
          <p:txBody>
            <a:bodyPr lIns="50800" tIns="50800" rIns="50800" bIns="50800" rtlCol="0" anchor="ctr"/>
            <a:lstStyle/>
            <a:p>
              <a:pPr algn="ctr">
                <a:lnSpc>
                  <a:spcPts val="2399"/>
                </a:lnSpc>
              </a:pPr>
              <a:endParaRPr/>
            </a:p>
          </p:txBody>
        </p:sp>
      </p:grpSp>
      <p:grpSp>
        <p:nvGrpSpPr>
          <p:cNvPr id="45" name="Group 45"/>
          <p:cNvGrpSpPr/>
          <p:nvPr/>
        </p:nvGrpSpPr>
        <p:grpSpPr>
          <a:xfrm>
            <a:off x="4929698" y="5252381"/>
            <a:ext cx="499356" cy="614593"/>
            <a:chOff x="0" y="0"/>
            <a:chExt cx="660400" cy="812800"/>
          </a:xfrm>
        </p:grpSpPr>
        <p:sp>
          <p:nvSpPr>
            <p:cNvPr id="46" name="Freeform 46"/>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195894"/>
            </a:solidFill>
          </p:spPr>
        </p:sp>
        <p:sp>
          <p:nvSpPr>
            <p:cNvPr id="47" name="TextBox 47"/>
            <p:cNvSpPr txBox="1"/>
            <p:nvPr/>
          </p:nvSpPr>
          <p:spPr>
            <a:xfrm>
              <a:off x="0" y="-38100"/>
              <a:ext cx="660400" cy="723900"/>
            </a:xfrm>
            <a:prstGeom prst="rect">
              <a:avLst/>
            </a:prstGeom>
          </p:spPr>
          <p:txBody>
            <a:bodyPr lIns="50800" tIns="50800" rIns="50800" bIns="50800" rtlCol="0" anchor="ctr"/>
            <a:lstStyle/>
            <a:p>
              <a:pPr algn="ctr">
                <a:lnSpc>
                  <a:spcPts val="2399"/>
                </a:lnSpc>
              </a:pPr>
              <a:endParaRPr/>
            </a:p>
          </p:txBody>
        </p:sp>
      </p:grpSp>
      <p:grpSp>
        <p:nvGrpSpPr>
          <p:cNvPr id="48" name="Group 48"/>
          <p:cNvGrpSpPr/>
          <p:nvPr/>
        </p:nvGrpSpPr>
        <p:grpSpPr>
          <a:xfrm>
            <a:off x="7572781" y="5252381"/>
            <a:ext cx="499356" cy="614593"/>
            <a:chOff x="0" y="0"/>
            <a:chExt cx="660400" cy="812800"/>
          </a:xfrm>
        </p:grpSpPr>
        <p:sp>
          <p:nvSpPr>
            <p:cNvPr id="49" name="Freeform 49"/>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3BE13"/>
            </a:solidFill>
          </p:spPr>
        </p:sp>
        <p:sp>
          <p:nvSpPr>
            <p:cNvPr id="50" name="TextBox 50"/>
            <p:cNvSpPr txBox="1"/>
            <p:nvPr/>
          </p:nvSpPr>
          <p:spPr>
            <a:xfrm>
              <a:off x="0" y="-38100"/>
              <a:ext cx="660400" cy="723900"/>
            </a:xfrm>
            <a:prstGeom prst="rect">
              <a:avLst/>
            </a:prstGeom>
          </p:spPr>
          <p:txBody>
            <a:bodyPr lIns="50800" tIns="50800" rIns="50800" bIns="50800" rtlCol="0" anchor="ctr"/>
            <a:lstStyle/>
            <a:p>
              <a:pPr algn="ctr">
                <a:lnSpc>
                  <a:spcPts val="2399"/>
                </a:lnSpc>
              </a:pPr>
              <a:endParaRPr/>
            </a:p>
          </p:txBody>
        </p:sp>
      </p:grpSp>
      <p:grpSp>
        <p:nvGrpSpPr>
          <p:cNvPr id="51" name="Group 51"/>
          <p:cNvGrpSpPr/>
          <p:nvPr/>
        </p:nvGrpSpPr>
        <p:grpSpPr>
          <a:xfrm>
            <a:off x="10215863" y="5252381"/>
            <a:ext cx="499356" cy="614593"/>
            <a:chOff x="0" y="0"/>
            <a:chExt cx="660400" cy="812800"/>
          </a:xfrm>
        </p:grpSpPr>
        <p:sp>
          <p:nvSpPr>
            <p:cNvPr id="52" name="Freeform 52"/>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E21930"/>
            </a:solidFill>
          </p:spPr>
        </p:sp>
        <p:sp>
          <p:nvSpPr>
            <p:cNvPr id="53" name="TextBox 53"/>
            <p:cNvSpPr txBox="1"/>
            <p:nvPr/>
          </p:nvSpPr>
          <p:spPr>
            <a:xfrm>
              <a:off x="0" y="-38100"/>
              <a:ext cx="660400" cy="723900"/>
            </a:xfrm>
            <a:prstGeom prst="rect">
              <a:avLst/>
            </a:prstGeom>
          </p:spPr>
          <p:txBody>
            <a:bodyPr lIns="50800" tIns="50800" rIns="50800" bIns="50800" rtlCol="0" anchor="ctr"/>
            <a:lstStyle/>
            <a:p>
              <a:pPr algn="ctr">
                <a:lnSpc>
                  <a:spcPts val="2399"/>
                </a:lnSpc>
              </a:pPr>
              <a:endParaRPr/>
            </a:p>
          </p:txBody>
        </p:sp>
      </p:grpSp>
      <p:grpSp>
        <p:nvGrpSpPr>
          <p:cNvPr id="54" name="Group 54"/>
          <p:cNvGrpSpPr/>
          <p:nvPr/>
        </p:nvGrpSpPr>
        <p:grpSpPr>
          <a:xfrm>
            <a:off x="12858945" y="5252381"/>
            <a:ext cx="499356" cy="614593"/>
            <a:chOff x="0" y="0"/>
            <a:chExt cx="660400" cy="812800"/>
          </a:xfrm>
        </p:grpSpPr>
        <p:sp>
          <p:nvSpPr>
            <p:cNvPr id="55" name="Freeform 55"/>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195894"/>
            </a:solidFill>
          </p:spPr>
        </p:sp>
        <p:sp>
          <p:nvSpPr>
            <p:cNvPr id="56" name="TextBox 56"/>
            <p:cNvSpPr txBox="1"/>
            <p:nvPr/>
          </p:nvSpPr>
          <p:spPr>
            <a:xfrm>
              <a:off x="0" y="-38100"/>
              <a:ext cx="660400" cy="723900"/>
            </a:xfrm>
            <a:prstGeom prst="rect">
              <a:avLst/>
            </a:prstGeom>
          </p:spPr>
          <p:txBody>
            <a:bodyPr lIns="50800" tIns="50800" rIns="50800" bIns="50800" rtlCol="0" anchor="ctr"/>
            <a:lstStyle/>
            <a:p>
              <a:pPr algn="ctr">
                <a:lnSpc>
                  <a:spcPts val="2399"/>
                </a:lnSpc>
              </a:pPr>
              <a:endParaRPr/>
            </a:p>
          </p:txBody>
        </p:sp>
      </p:grpSp>
      <p:grpSp>
        <p:nvGrpSpPr>
          <p:cNvPr id="57" name="Group 57"/>
          <p:cNvGrpSpPr/>
          <p:nvPr/>
        </p:nvGrpSpPr>
        <p:grpSpPr>
          <a:xfrm>
            <a:off x="15502027" y="5252381"/>
            <a:ext cx="499356" cy="614593"/>
            <a:chOff x="0" y="0"/>
            <a:chExt cx="660400" cy="812800"/>
          </a:xfrm>
        </p:grpSpPr>
        <p:sp>
          <p:nvSpPr>
            <p:cNvPr id="58" name="Freeform 58"/>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3BE13"/>
            </a:solidFill>
          </p:spPr>
        </p:sp>
        <p:sp>
          <p:nvSpPr>
            <p:cNvPr id="59" name="TextBox 59"/>
            <p:cNvSpPr txBox="1"/>
            <p:nvPr/>
          </p:nvSpPr>
          <p:spPr>
            <a:xfrm>
              <a:off x="0" y="-38100"/>
              <a:ext cx="660400" cy="723900"/>
            </a:xfrm>
            <a:prstGeom prst="rect">
              <a:avLst/>
            </a:prstGeom>
          </p:spPr>
          <p:txBody>
            <a:bodyPr lIns="50800" tIns="50800" rIns="50800" bIns="50800" rtlCol="0" anchor="ctr"/>
            <a:lstStyle/>
            <a:p>
              <a:pPr algn="ctr">
                <a:lnSpc>
                  <a:spcPts val="2399"/>
                </a:lnSpc>
              </a:pPr>
              <a:endParaRPr/>
            </a:p>
          </p:txBody>
        </p:sp>
      </p:grpSp>
      <p:sp>
        <p:nvSpPr>
          <p:cNvPr id="60" name="Freeform 60"/>
          <p:cNvSpPr/>
          <p:nvPr/>
        </p:nvSpPr>
        <p:spPr>
          <a:xfrm>
            <a:off x="1678700" y="3533363"/>
            <a:ext cx="1546783" cy="1456788"/>
          </a:xfrm>
          <a:custGeom>
            <a:avLst/>
            <a:gdLst/>
            <a:ahLst/>
            <a:cxnLst/>
            <a:rect l="l" t="t" r="r" b="b"/>
            <a:pathLst>
              <a:path w="1546783" h="1456788">
                <a:moveTo>
                  <a:pt x="0" y="0"/>
                </a:moveTo>
                <a:lnTo>
                  <a:pt x="1546783" y="0"/>
                </a:lnTo>
                <a:lnTo>
                  <a:pt x="1546783" y="1456788"/>
                </a:lnTo>
                <a:lnTo>
                  <a:pt x="0" y="1456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1" name="Freeform 61"/>
          <p:cNvSpPr/>
          <p:nvPr/>
        </p:nvSpPr>
        <p:spPr>
          <a:xfrm>
            <a:off x="4668437" y="3622495"/>
            <a:ext cx="1087730" cy="1191736"/>
          </a:xfrm>
          <a:custGeom>
            <a:avLst/>
            <a:gdLst/>
            <a:ahLst/>
            <a:cxnLst/>
            <a:rect l="l" t="t" r="r" b="b"/>
            <a:pathLst>
              <a:path w="1087730" h="1191736">
                <a:moveTo>
                  <a:pt x="0" y="0"/>
                </a:moveTo>
                <a:lnTo>
                  <a:pt x="1087730" y="0"/>
                </a:lnTo>
                <a:lnTo>
                  <a:pt x="1087730" y="1191736"/>
                </a:lnTo>
                <a:lnTo>
                  <a:pt x="0" y="1191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2" name="Freeform 62"/>
          <p:cNvSpPr/>
          <p:nvPr/>
        </p:nvSpPr>
        <p:spPr>
          <a:xfrm>
            <a:off x="7202691" y="3622495"/>
            <a:ext cx="1267285" cy="1267285"/>
          </a:xfrm>
          <a:custGeom>
            <a:avLst/>
            <a:gdLst/>
            <a:ahLst/>
            <a:cxnLst/>
            <a:rect l="l" t="t" r="r" b="b"/>
            <a:pathLst>
              <a:path w="1267285" h="1267285">
                <a:moveTo>
                  <a:pt x="0" y="0"/>
                </a:moveTo>
                <a:lnTo>
                  <a:pt x="1267285" y="0"/>
                </a:lnTo>
                <a:lnTo>
                  <a:pt x="1267285" y="1267285"/>
                </a:lnTo>
                <a:lnTo>
                  <a:pt x="0" y="12672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3" name="Freeform 63"/>
          <p:cNvSpPr/>
          <p:nvPr/>
        </p:nvSpPr>
        <p:spPr>
          <a:xfrm>
            <a:off x="9817445" y="3582664"/>
            <a:ext cx="1279339" cy="1307116"/>
          </a:xfrm>
          <a:custGeom>
            <a:avLst/>
            <a:gdLst/>
            <a:ahLst/>
            <a:cxnLst/>
            <a:rect l="l" t="t" r="r" b="b"/>
            <a:pathLst>
              <a:path w="1279339" h="1307116">
                <a:moveTo>
                  <a:pt x="0" y="0"/>
                </a:moveTo>
                <a:lnTo>
                  <a:pt x="1279340" y="0"/>
                </a:lnTo>
                <a:lnTo>
                  <a:pt x="1279340" y="1307116"/>
                </a:lnTo>
                <a:lnTo>
                  <a:pt x="0" y="13071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4" name="Freeform 64"/>
          <p:cNvSpPr/>
          <p:nvPr/>
        </p:nvSpPr>
        <p:spPr>
          <a:xfrm>
            <a:off x="12588719" y="3544564"/>
            <a:ext cx="1039808" cy="1541862"/>
          </a:xfrm>
          <a:custGeom>
            <a:avLst/>
            <a:gdLst/>
            <a:ahLst/>
            <a:cxnLst/>
            <a:rect l="l" t="t" r="r" b="b"/>
            <a:pathLst>
              <a:path w="1039808" h="1541862">
                <a:moveTo>
                  <a:pt x="0" y="0"/>
                </a:moveTo>
                <a:lnTo>
                  <a:pt x="1039809" y="0"/>
                </a:lnTo>
                <a:lnTo>
                  <a:pt x="1039809" y="1541862"/>
                </a:lnTo>
                <a:lnTo>
                  <a:pt x="0" y="15418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65" name="Freeform 65"/>
          <p:cNvSpPr/>
          <p:nvPr/>
        </p:nvSpPr>
        <p:spPr>
          <a:xfrm>
            <a:off x="15067880" y="3611239"/>
            <a:ext cx="1233859" cy="1365265"/>
          </a:xfrm>
          <a:custGeom>
            <a:avLst/>
            <a:gdLst/>
            <a:ahLst/>
            <a:cxnLst/>
            <a:rect l="l" t="t" r="r" b="b"/>
            <a:pathLst>
              <a:path w="1233859" h="1365265">
                <a:moveTo>
                  <a:pt x="0" y="0"/>
                </a:moveTo>
                <a:lnTo>
                  <a:pt x="1233858" y="0"/>
                </a:lnTo>
                <a:lnTo>
                  <a:pt x="1233858" y="1365266"/>
                </a:lnTo>
                <a:lnTo>
                  <a:pt x="0" y="13652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66" name="Freeform 66"/>
          <p:cNvSpPr/>
          <p:nvPr/>
        </p:nvSpPr>
        <p:spPr>
          <a:xfrm>
            <a:off x="15353977" y="9506574"/>
            <a:ext cx="2669550" cy="553790"/>
          </a:xfrm>
          <a:custGeom>
            <a:avLst/>
            <a:gdLst/>
            <a:ahLst/>
            <a:cxnLst/>
            <a:rect l="l" t="t" r="r" b="b"/>
            <a:pathLst>
              <a:path w="2669550" h="553790">
                <a:moveTo>
                  <a:pt x="0" y="0"/>
                </a:moveTo>
                <a:lnTo>
                  <a:pt x="2669550" y="0"/>
                </a:lnTo>
                <a:lnTo>
                  <a:pt x="2669550" y="553789"/>
                </a:lnTo>
                <a:lnTo>
                  <a:pt x="0" y="553789"/>
                </a:lnTo>
                <a:lnTo>
                  <a:pt x="0" y="0"/>
                </a:lnTo>
                <a:close/>
              </a:path>
            </a:pathLst>
          </a:custGeom>
          <a:blipFill>
            <a:blip r:embed="rId15"/>
            <a:stretch>
              <a:fillRect/>
            </a:stretch>
          </a:blipFill>
        </p:spPr>
      </p:sp>
      <p:sp>
        <p:nvSpPr>
          <p:cNvPr id="67" name="Freeform 67"/>
          <p:cNvSpPr/>
          <p:nvPr/>
        </p:nvSpPr>
        <p:spPr>
          <a:xfrm>
            <a:off x="3227813" y="6437209"/>
            <a:ext cx="1014518" cy="244752"/>
          </a:xfrm>
          <a:custGeom>
            <a:avLst/>
            <a:gdLst/>
            <a:ahLst/>
            <a:cxnLst/>
            <a:rect l="l" t="t" r="r" b="b"/>
            <a:pathLst>
              <a:path w="1014518" h="244752">
                <a:moveTo>
                  <a:pt x="0" y="0"/>
                </a:moveTo>
                <a:lnTo>
                  <a:pt x="1014517" y="0"/>
                </a:lnTo>
                <a:lnTo>
                  <a:pt x="1014517" y="244752"/>
                </a:lnTo>
                <a:lnTo>
                  <a:pt x="0" y="2447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68" name="TextBox 68"/>
          <p:cNvSpPr txBox="1"/>
          <p:nvPr/>
        </p:nvSpPr>
        <p:spPr>
          <a:xfrm>
            <a:off x="3584223" y="6343050"/>
            <a:ext cx="3256157" cy="471170"/>
          </a:xfrm>
          <a:prstGeom prst="rect">
            <a:avLst/>
          </a:prstGeom>
        </p:spPr>
        <p:txBody>
          <a:bodyPr lIns="0" tIns="0" rIns="0" bIns="0" rtlCol="0" anchor="t">
            <a:spAutoFit/>
          </a:bodyPr>
          <a:lstStyle/>
          <a:p>
            <a:pPr algn="ctr">
              <a:lnSpc>
                <a:spcPts val="3639"/>
              </a:lnSpc>
            </a:pPr>
            <a:r>
              <a:rPr lang="en-US" sz="3499" b="1">
                <a:solidFill>
                  <a:srgbClr val="000000"/>
                </a:solidFill>
                <a:latin typeface="Canva Sans Bold"/>
                <a:ea typeface="Canva Sans Bold"/>
                <a:cs typeface="Canva Sans Bold"/>
                <a:sym typeface="Canva Sans Bold"/>
              </a:rPr>
              <a:t>2</a:t>
            </a:r>
          </a:p>
        </p:txBody>
      </p:sp>
      <p:sp>
        <p:nvSpPr>
          <p:cNvPr id="69" name="Freeform 69"/>
          <p:cNvSpPr/>
          <p:nvPr/>
        </p:nvSpPr>
        <p:spPr>
          <a:xfrm>
            <a:off x="6016017" y="6423684"/>
            <a:ext cx="1014518" cy="244752"/>
          </a:xfrm>
          <a:custGeom>
            <a:avLst/>
            <a:gdLst/>
            <a:ahLst/>
            <a:cxnLst/>
            <a:rect l="l" t="t" r="r" b="b"/>
            <a:pathLst>
              <a:path w="1014518" h="244752">
                <a:moveTo>
                  <a:pt x="0" y="0"/>
                </a:moveTo>
                <a:lnTo>
                  <a:pt x="1014518" y="0"/>
                </a:lnTo>
                <a:lnTo>
                  <a:pt x="1014518" y="244752"/>
                </a:lnTo>
                <a:lnTo>
                  <a:pt x="0" y="2447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0" name="Freeform 70"/>
          <p:cNvSpPr/>
          <p:nvPr/>
        </p:nvSpPr>
        <p:spPr>
          <a:xfrm>
            <a:off x="8636741" y="6423684"/>
            <a:ext cx="1014518" cy="244752"/>
          </a:xfrm>
          <a:custGeom>
            <a:avLst/>
            <a:gdLst/>
            <a:ahLst/>
            <a:cxnLst/>
            <a:rect l="l" t="t" r="r" b="b"/>
            <a:pathLst>
              <a:path w="1014518" h="244752">
                <a:moveTo>
                  <a:pt x="0" y="0"/>
                </a:moveTo>
                <a:lnTo>
                  <a:pt x="1014518" y="0"/>
                </a:lnTo>
                <a:lnTo>
                  <a:pt x="1014518" y="244752"/>
                </a:lnTo>
                <a:lnTo>
                  <a:pt x="0" y="2447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1" name="Freeform 71"/>
          <p:cNvSpPr/>
          <p:nvPr/>
        </p:nvSpPr>
        <p:spPr>
          <a:xfrm>
            <a:off x="11315018" y="6437209"/>
            <a:ext cx="1014518" cy="244752"/>
          </a:xfrm>
          <a:custGeom>
            <a:avLst/>
            <a:gdLst/>
            <a:ahLst/>
            <a:cxnLst/>
            <a:rect l="l" t="t" r="r" b="b"/>
            <a:pathLst>
              <a:path w="1014518" h="244752">
                <a:moveTo>
                  <a:pt x="0" y="0"/>
                </a:moveTo>
                <a:lnTo>
                  <a:pt x="1014518" y="0"/>
                </a:lnTo>
                <a:lnTo>
                  <a:pt x="1014518" y="244752"/>
                </a:lnTo>
                <a:lnTo>
                  <a:pt x="0" y="2447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2" name="Freeform 72"/>
          <p:cNvSpPr/>
          <p:nvPr/>
        </p:nvSpPr>
        <p:spPr>
          <a:xfrm>
            <a:off x="14065023" y="6437209"/>
            <a:ext cx="1014518" cy="244752"/>
          </a:xfrm>
          <a:custGeom>
            <a:avLst/>
            <a:gdLst/>
            <a:ahLst/>
            <a:cxnLst/>
            <a:rect l="l" t="t" r="r" b="b"/>
            <a:pathLst>
              <a:path w="1014518" h="244752">
                <a:moveTo>
                  <a:pt x="0" y="0"/>
                </a:moveTo>
                <a:lnTo>
                  <a:pt x="1014518" y="0"/>
                </a:lnTo>
                <a:lnTo>
                  <a:pt x="1014518" y="244752"/>
                </a:lnTo>
                <a:lnTo>
                  <a:pt x="0" y="2447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3" name="TextBox 73"/>
          <p:cNvSpPr txBox="1"/>
          <p:nvPr/>
        </p:nvSpPr>
        <p:spPr>
          <a:xfrm>
            <a:off x="14572282" y="7266294"/>
            <a:ext cx="2815866" cy="860748"/>
          </a:xfrm>
          <a:prstGeom prst="rect">
            <a:avLst/>
          </a:prstGeom>
        </p:spPr>
        <p:txBody>
          <a:bodyPr lIns="0" tIns="0" rIns="0" bIns="0" rtlCol="0" anchor="t">
            <a:spAutoFit/>
          </a:bodyPr>
          <a:lstStyle/>
          <a:p>
            <a:pPr algn="ctr">
              <a:lnSpc>
                <a:spcPts val="2250"/>
              </a:lnSpc>
            </a:pPr>
            <a:r>
              <a:rPr lang="en-US" sz="1500" dirty="0" err="1">
                <a:solidFill>
                  <a:srgbClr val="000000"/>
                </a:solidFill>
                <a:latin typeface="Canva Sans"/>
                <a:ea typeface="Canva Sans"/>
                <a:cs typeface="Canva Sans"/>
                <a:sym typeface="Canva Sans"/>
              </a:rPr>
              <a:t>Contingente</a:t>
            </a:r>
            <a:r>
              <a:rPr lang="en-US" sz="1500" dirty="0">
                <a:solidFill>
                  <a:srgbClr val="000000"/>
                </a:solidFill>
                <a:latin typeface="Canva Sans"/>
                <a:ea typeface="Canva Sans"/>
                <a:cs typeface="Canva Sans"/>
                <a:sym typeface="Canva Sans"/>
              </a:rPr>
              <a:t> judicial </a:t>
            </a:r>
            <a:r>
              <a:rPr lang="en-US" sz="1500" u="sng" dirty="0">
                <a:solidFill>
                  <a:srgbClr val="000000"/>
                </a:solidFill>
                <a:latin typeface="Canva Sans"/>
                <a:ea typeface="Canva Sans"/>
                <a:cs typeface="Canva Sans"/>
                <a:sym typeface="Canva Sans"/>
              </a:rPr>
              <a:t>$ </a:t>
            </a:r>
            <a:r>
              <a:rPr lang="en-US" sz="1500" b="1" dirty="0">
                <a:solidFill>
                  <a:srgbClr val="000000"/>
                </a:solidFill>
                <a:latin typeface="Canva Sans Bold"/>
                <a:ea typeface="Canva Sans Bold"/>
                <a:cs typeface="Canva Sans Bold"/>
                <a:sym typeface="Canva Sans Bold"/>
              </a:rPr>
              <a:t>322.915.176.323</a:t>
            </a:r>
          </a:p>
          <a:p>
            <a:pPr algn="ctr">
              <a:lnSpc>
                <a:spcPts val="2250"/>
              </a:lnSpc>
            </a:pPr>
            <a:endParaRPr lang="en-US" sz="1500" b="1" dirty="0">
              <a:solidFill>
                <a:srgbClr val="000000"/>
              </a:solidFill>
              <a:latin typeface="Canva Sans Bold"/>
              <a:ea typeface="Canva Sans Bold"/>
              <a:cs typeface="Canva Sans Bold"/>
              <a:sym typeface="Canva Sans Bold"/>
            </a:endParaRPr>
          </a:p>
        </p:txBody>
      </p:sp>
      <p:sp>
        <p:nvSpPr>
          <p:cNvPr id="74" name="Freeform 74"/>
          <p:cNvSpPr/>
          <p:nvPr/>
        </p:nvSpPr>
        <p:spPr>
          <a:xfrm rot="206905" flipH="1" flipV="1">
            <a:off x="15079541" y="7791752"/>
            <a:ext cx="1885206" cy="150816"/>
          </a:xfrm>
          <a:custGeom>
            <a:avLst/>
            <a:gdLst/>
            <a:ahLst/>
            <a:cxnLst/>
            <a:rect l="l" t="t" r="r" b="b"/>
            <a:pathLst>
              <a:path w="1885206" h="150816">
                <a:moveTo>
                  <a:pt x="1885206" y="150817"/>
                </a:moveTo>
                <a:lnTo>
                  <a:pt x="0" y="150817"/>
                </a:lnTo>
                <a:lnTo>
                  <a:pt x="0" y="0"/>
                </a:lnTo>
                <a:lnTo>
                  <a:pt x="1885206" y="0"/>
                </a:lnTo>
                <a:lnTo>
                  <a:pt x="1885206" y="150817"/>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75" name="TextBox 75"/>
          <p:cNvSpPr txBox="1"/>
          <p:nvPr/>
        </p:nvSpPr>
        <p:spPr>
          <a:xfrm>
            <a:off x="3584223" y="313794"/>
            <a:ext cx="10600283" cy="2153331"/>
          </a:xfrm>
          <a:prstGeom prst="rect">
            <a:avLst/>
          </a:prstGeom>
        </p:spPr>
        <p:txBody>
          <a:bodyPr lIns="0" tIns="0" rIns="0" bIns="0" rtlCol="0" anchor="t">
            <a:spAutoFit/>
          </a:bodyPr>
          <a:lstStyle/>
          <a:p>
            <a:pPr algn="ctr">
              <a:lnSpc>
                <a:spcPts val="5737"/>
              </a:lnSpc>
            </a:pPr>
            <a:r>
              <a:rPr lang="en-US" sz="4098" b="1">
                <a:solidFill>
                  <a:srgbClr val="000000"/>
                </a:solidFill>
                <a:latin typeface="Inter Bold"/>
                <a:ea typeface="Inter Bold"/>
                <a:cs typeface="Inter Bold"/>
                <a:sym typeface="Inter Bold"/>
              </a:rPr>
              <a:t>GESTIÓN DEL COMITÉ DE CONCILIACIÓN </a:t>
            </a:r>
          </a:p>
          <a:p>
            <a:pPr algn="ctr">
              <a:lnSpc>
                <a:spcPts val="5737"/>
              </a:lnSpc>
            </a:pPr>
            <a:r>
              <a:rPr lang="en-US" sz="4098" b="1">
                <a:solidFill>
                  <a:srgbClr val="000000"/>
                </a:solidFill>
                <a:latin typeface="Inter Bold"/>
                <a:ea typeface="Inter Bold"/>
                <a:cs typeface="Inter Bold"/>
                <a:sym typeface="Inter Bold"/>
              </a:rPr>
              <a:t>Y DEFENSA JUDICIAL</a:t>
            </a:r>
          </a:p>
          <a:p>
            <a:pPr algn="ctr">
              <a:lnSpc>
                <a:spcPts val="5737"/>
              </a:lnSpc>
              <a:spcBef>
                <a:spcPct val="0"/>
              </a:spcBef>
            </a:pPr>
            <a:endParaRPr lang="en-US" sz="4098" b="1">
              <a:solidFill>
                <a:srgbClr val="000000"/>
              </a:solidFill>
              <a:latin typeface="Inter Bold"/>
              <a:ea typeface="Inter Bold"/>
              <a:cs typeface="Inter Bold"/>
              <a:sym typeface="Inter Bold"/>
            </a:endParaRPr>
          </a:p>
        </p:txBody>
      </p:sp>
      <p:sp>
        <p:nvSpPr>
          <p:cNvPr id="76" name="TextBox 76"/>
          <p:cNvSpPr txBox="1"/>
          <p:nvPr/>
        </p:nvSpPr>
        <p:spPr>
          <a:xfrm>
            <a:off x="2452092" y="6223797"/>
            <a:ext cx="234255" cy="587376"/>
          </a:xfrm>
          <a:prstGeom prst="rect">
            <a:avLst/>
          </a:prstGeom>
        </p:spPr>
        <p:txBody>
          <a:bodyPr lIns="0" tIns="0" rIns="0" bIns="0" rtlCol="0" anchor="t">
            <a:spAutoFit/>
          </a:bodyPr>
          <a:lstStyle/>
          <a:p>
            <a:pPr algn="ctr">
              <a:lnSpc>
                <a:spcPts val="4899"/>
              </a:lnSpc>
              <a:spcBef>
                <a:spcPct val="0"/>
              </a:spcBef>
            </a:pPr>
            <a:r>
              <a:rPr lang="en-US" sz="3499" b="1">
                <a:solidFill>
                  <a:srgbClr val="000000"/>
                </a:solidFill>
                <a:latin typeface="Canva Sans Bold"/>
                <a:ea typeface="Canva Sans Bold"/>
                <a:cs typeface="Canva Sans Bold"/>
                <a:sym typeface="Canva Sans Bold"/>
              </a:rPr>
              <a:t>1</a:t>
            </a:r>
          </a:p>
        </p:txBody>
      </p:sp>
      <p:sp>
        <p:nvSpPr>
          <p:cNvPr id="77" name="TextBox 77"/>
          <p:cNvSpPr txBox="1"/>
          <p:nvPr/>
        </p:nvSpPr>
        <p:spPr>
          <a:xfrm>
            <a:off x="7724043" y="6223797"/>
            <a:ext cx="262682" cy="587376"/>
          </a:xfrm>
          <a:prstGeom prst="rect">
            <a:avLst/>
          </a:prstGeom>
        </p:spPr>
        <p:txBody>
          <a:bodyPr lIns="0" tIns="0" rIns="0" bIns="0" rtlCol="0" anchor="t">
            <a:spAutoFit/>
          </a:bodyPr>
          <a:lstStyle/>
          <a:p>
            <a:pPr algn="ctr">
              <a:lnSpc>
                <a:spcPts val="4899"/>
              </a:lnSpc>
              <a:spcBef>
                <a:spcPct val="0"/>
              </a:spcBef>
            </a:pPr>
            <a:r>
              <a:rPr lang="en-US" sz="3499" b="1">
                <a:solidFill>
                  <a:srgbClr val="000000"/>
                </a:solidFill>
                <a:latin typeface="Canva Sans Bold"/>
                <a:ea typeface="Canva Sans Bold"/>
                <a:cs typeface="Canva Sans Bold"/>
                <a:sym typeface="Canva Sans Bold"/>
              </a:rPr>
              <a:t>3</a:t>
            </a:r>
          </a:p>
        </p:txBody>
      </p:sp>
      <p:sp>
        <p:nvSpPr>
          <p:cNvPr id="78" name="TextBox 78"/>
          <p:cNvSpPr txBox="1"/>
          <p:nvPr/>
        </p:nvSpPr>
        <p:spPr>
          <a:xfrm>
            <a:off x="10360205" y="6223797"/>
            <a:ext cx="276523" cy="587376"/>
          </a:xfrm>
          <a:prstGeom prst="rect">
            <a:avLst/>
          </a:prstGeom>
        </p:spPr>
        <p:txBody>
          <a:bodyPr lIns="0" tIns="0" rIns="0" bIns="0" rtlCol="0" anchor="t">
            <a:spAutoFit/>
          </a:bodyPr>
          <a:lstStyle/>
          <a:p>
            <a:pPr algn="ctr">
              <a:lnSpc>
                <a:spcPts val="4899"/>
              </a:lnSpc>
              <a:spcBef>
                <a:spcPct val="0"/>
              </a:spcBef>
            </a:pPr>
            <a:r>
              <a:rPr lang="en-US" sz="3499" b="1">
                <a:solidFill>
                  <a:srgbClr val="000000"/>
                </a:solidFill>
                <a:latin typeface="Canva Sans Bold"/>
                <a:ea typeface="Canva Sans Bold"/>
                <a:cs typeface="Canva Sans Bold"/>
                <a:sym typeface="Canva Sans Bold"/>
              </a:rPr>
              <a:t>4</a:t>
            </a:r>
          </a:p>
        </p:txBody>
      </p:sp>
      <p:sp>
        <p:nvSpPr>
          <p:cNvPr id="79" name="TextBox 79"/>
          <p:cNvSpPr txBox="1"/>
          <p:nvPr/>
        </p:nvSpPr>
        <p:spPr>
          <a:xfrm>
            <a:off x="13007826" y="6223797"/>
            <a:ext cx="267444" cy="587376"/>
          </a:xfrm>
          <a:prstGeom prst="rect">
            <a:avLst/>
          </a:prstGeom>
        </p:spPr>
        <p:txBody>
          <a:bodyPr lIns="0" tIns="0" rIns="0" bIns="0" rtlCol="0" anchor="t">
            <a:spAutoFit/>
          </a:bodyPr>
          <a:lstStyle/>
          <a:p>
            <a:pPr algn="ctr">
              <a:lnSpc>
                <a:spcPts val="4899"/>
              </a:lnSpc>
              <a:spcBef>
                <a:spcPct val="0"/>
              </a:spcBef>
            </a:pPr>
            <a:r>
              <a:rPr lang="en-US" sz="3499" b="1">
                <a:solidFill>
                  <a:srgbClr val="000000"/>
                </a:solidFill>
                <a:latin typeface="Canva Sans Bold"/>
                <a:ea typeface="Canva Sans Bold"/>
                <a:cs typeface="Canva Sans Bold"/>
                <a:sym typeface="Canva Sans Bold"/>
              </a:rPr>
              <a:t>5</a:t>
            </a:r>
          </a:p>
        </p:txBody>
      </p:sp>
      <p:sp>
        <p:nvSpPr>
          <p:cNvPr id="80" name="TextBox 80"/>
          <p:cNvSpPr txBox="1"/>
          <p:nvPr/>
        </p:nvSpPr>
        <p:spPr>
          <a:xfrm>
            <a:off x="15655954" y="6223797"/>
            <a:ext cx="288280" cy="587376"/>
          </a:xfrm>
          <a:prstGeom prst="rect">
            <a:avLst/>
          </a:prstGeom>
        </p:spPr>
        <p:txBody>
          <a:bodyPr lIns="0" tIns="0" rIns="0" bIns="0" rtlCol="0" anchor="t">
            <a:spAutoFit/>
          </a:bodyPr>
          <a:lstStyle/>
          <a:p>
            <a:pPr algn="ctr">
              <a:lnSpc>
                <a:spcPts val="4899"/>
              </a:lnSpc>
              <a:spcBef>
                <a:spcPct val="0"/>
              </a:spcBef>
            </a:pPr>
            <a:r>
              <a:rPr lang="en-US" sz="3499" b="1">
                <a:solidFill>
                  <a:srgbClr val="000000"/>
                </a:solidFill>
                <a:latin typeface="Canva Sans Bold"/>
                <a:ea typeface="Canva Sans Bold"/>
                <a:cs typeface="Canva Sans Bold"/>
                <a:sym typeface="Canva Sans Bold"/>
              </a:rPr>
              <a:t>6</a:t>
            </a:r>
          </a:p>
        </p:txBody>
      </p:sp>
      <p:sp>
        <p:nvSpPr>
          <p:cNvPr id="81" name="TextBox 81"/>
          <p:cNvSpPr txBox="1"/>
          <p:nvPr/>
        </p:nvSpPr>
        <p:spPr>
          <a:xfrm>
            <a:off x="1341408" y="7266294"/>
            <a:ext cx="2389773" cy="1409700"/>
          </a:xfrm>
          <a:prstGeom prst="rect">
            <a:avLst/>
          </a:prstGeom>
        </p:spPr>
        <p:txBody>
          <a:bodyPr lIns="0" tIns="0" rIns="0" bIns="0" rtlCol="0" anchor="t">
            <a:spAutoFit/>
          </a:bodyPr>
          <a:lstStyle/>
          <a:p>
            <a:pPr algn="ctr">
              <a:lnSpc>
                <a:spcPts val="2250"/>
              </a:lnSpc>
            </a:pPr>
            <a:r>
              <a:rPr lang="en-US" sz="1500">
                <a:solidFill>
                  <a:srgbClr val="000000"/>
                </a:solidFill>
                <a:latin typeface="Canva Sans"/>
                <a:ea typeface="Canva Sans"/>
                <a:cs typeface="Canva Sans"/>
                <a:sym typeface="Canva Sans"/>
              </a:rPr>
              <a:t>Tiempo promedio de decisión de casos por el Comité del Conciliación: 12 días</a:t>
            </a:r>
          </a:p>
          <a:p>
            <a:pPr algn="ctr">
              <a:lnSpc>
                <a:spcPts val="2250"/>
              </a:lnSpc>
            </a:pPr>
            <a:endParaRPr lang="en-US" sz="1500">
              <a:solidFill>
                <a:srgbClr val="000000"/>
              </a:solidFill>
              <a:latin typeface="Canva Sans"/>
              <a:ea typeface="Canva Sans"/>
              <a:cs typeface="Canva Sans"/>
              <a:sym typeface="Canva Sans"/>
            </a:endParaRPr>
          </a:p>
        </p:txBody>
      </p:sp>
      <p:sp>
        <p:nvSpPr>
          <p:cNvPr id="82" name="TextBox 82"/>
          <p:cNvSpPr txBox="1"/>
          <p:nvPr/>
        </p:nvSpPr>
        <p:spPr>
          <a:xfrm>
            <a:off x="3984490" y="7266294"/>
            <a:ext cx="2389773" cy="2266950"/>
          </a:xfrm>
          <a:prstGeom prst="rect">
            <a:avLst/>
          </a:prstGeom>
        </p:spPr>
        <p:txBody>
          <a:bodyPr lIns="0" tIns="0" rIns="0" bIns="0" rtlCol="0" anchor="t">
            <a:spAutoFit/>
          </a:bodyPr>
          <a:lstStyle/>
          <a:p>
            <a:pPr algn="ctr">
              <a:lnSpc>
                <a:spcPts val="2250"/>
              </a:lnSpc>
            </a:pPr>
            <a:r>
              <a:rPr lang="en-US" sz="1500">
                <a:solidFill>
                  <a:srgbClr val="000000"/>
                </a:solidFill>
                <a:latin typeface="Canva Sans"/>
                <a:ea typeface="Canva Sans"/>
                <a:cs typeface="Canva Sans"/>
                <a:sym typeface="Canva Sans"/>
              </a:rPr>
              <a:t>En el 2024 se presentaron dos informes semestrales sobre las actividades desarrolladas por el Comité ( 1er semestre 018 de 2024 – 2do semestre 001 de 2025)</a:t>
            </a:r>
          </a:p>
          <a:p>
            <a:pPr algn="ctr">
              <a:lnSpc>
                <a:spcPts val="2250"/>
              </a:lnSpc>
            </a:pPr>
            <a:endParaRPr lang="en-US" sz="1500">
              <a:solidFill>
                <a:srgbClr val="000000"/>
              </a:solidFill>
              <a:latin typeface="Canva Sans"/>
              <a:ea typeface="Canva Sans"/>
              <a:cs typeface="Canva Sans"/>
              <a:sym typeface="Canva Sans"/>
            </a:endParaRPr>
          </a:p>
        </p:txBody>
      </p:sp>
      <p:sp>
        <p:nvSpPr>
          <p:cNvPr id="83" name="TextBox 83"/>
          <p:cNvSpPr txBox="1"/>
          <p:nvPr/>
        </p:nvSpPr>
        <p:spPr>
          <a:xfrm>
            <a:off x="6754227" y="7266294"/>
            <a:ext cx="2389773" cy="1981200"/>
          </a:xfrm>
          <a:prstGeom prst="rect">
            <a:avLst/>
          </a:prstGeom>
        </p:spPr>
        <p:txBody>
          <a:bodyPr lIns="0" tIns="0" rIns="0" bIns="0" rtlCol="0" anchor="t">
            <a:spAutoFit/>
          </a:bodyPr>
          <a:lstStyle/>
          <a:p>
            <a:pPr algn="ctr">
              <a:lnSpc>
                <a:spcPts val="2250"/>
              </a:lnSpc>
            </a:pPr>
            <a:r>
              <a:rPr lang="en-US" sz="1500">
                <a:solidFill>
                  <a:srgbClr val="000000"/>
                </a:solidFill>
                <a:latin typeface="Canva Sans"/>
                <a:ea typeface="Canva Sans"/>
                <a:cs typeface="Canva Sans"/>
                <a:sym typeface="Canva Sans"/>
              </a:rPr>
              <a:t>Los casos presentados a comité no cumplieron los requisitos para generar llamamientos en garantía con fines de repetición, Judicial.</a:t>
            </a:r>
          </a:p>
          <a:p>
            <a:pPr algn="ctr">
              <a:lnSpc>
                <a:spcPts val="2250"/>
              </a:lnSpc>
            </a:pPr>
            <a:endParaRPr lang="en-US" sz="1500">
              <a:solidFill>
                <a:srgbClr val="000000"/>
              </a:solidFill>
              <a:latin typeface="Canva Sans"/>
              <a:ea typeface="Canva Sans"/>
              <a:cs typeface="Canva Sans"/>
              <a:sym typeface="Canva Sans"/>
            </a:endParaRPr>
          </a:p>
        </p:txBody>
      </p:sp>
      <p:sp>
        <p:nvSpPr>
          <p:cNvPr id="84" name="TextBox 84"/>
          <p:cNvSpPr txBox="1"/>
          <p:nvPr/>
        </p:nvSpPr>
        <p:spPr>
          <a:xfrm>
            <a:off x="9278386" y="7266294"/>
            <a:ext cx="2389773" cy="3124200"/>
          </a:xfrm>
          <a:prstGeom prst="rect">
            <a:avLst/>
          </a:prstGeom>
        </p:spPr>
        <p:txBody>
          <a:bodyPr lIns="0" tIns="0" rIns="0" bIns="0" rtlCol="0" anchor="t">
            <a:spAutoFit/>
          </a:bodyPr>
          <a:lstStyle/>
          <a:p>
            <a:pPr algn="ctr">
              <a:lnSpc>
                <a:spcPts val="2250"/>
              </a:lnSpc>
            </a:pPr>
            <a:r>
              <a:rPr lang="en-US" sz="1500">
                <a:solidFill>
                  <a:srgbClr val="000000"/>
                </a:solidFill>
                <a:latin typeface="Canva Sans"/>
                <a:ea typeface="Canva Sans"/>
                <a:cs typeface="Canva Sans"/>
                <a:sym typeface="Canva Sans"/>
              </a:rPr>
              <a:t>No se presentaron ofertas de revocatoria en procesos judiciales que pretenden la nulidad de los actos administrativos demandados de conformidad con el artículo 95 de la Ley 1437 de 2011. por no darse la causales</a:t>
            </a:r>
          </a:p>
          <a:p>
            <a:pPr algn="ctr">
              <a:lnSpc>
                <a:spcPts val="2250"/>
              </a:lnSpc>
            </a:pPr>
            <a:endParaRPr lang="en-US" sz="1500">
              <a:solidFill>
                <a:srgbClr val="000000"/>
              </a:solidFill>
              <a:latin typeface="Canva Sans"/>
              <a:ea typeface="Canva Sans"/>
              <a:cs typeface="Canva Sans"/>
              <a:sym typeface="Canva Sans"/>
            </a:endParaRPr>
          </a:p>
        </p:txBody>
      </p:sp>
      <p:sp>
        <p:nvSpPr>
          <p:cNvPr id="85" name="TextBox 85"/>
          <p:cNvSpPr txBox="1"/>
          <p:nvPr/>
        </p:nvSpPr>
        <p:spPr>
          <a:xfrm>
            <a:off x="11913737" y="7266294"/>
            <a:ext cx="2389773" cy="1695450"/>
          </a:xfrm>
          <a:prstGeom prst="rect">
            <a:avLst/>
          </a:prstGeom>
        </p:spPr>
        <p:txBody>
          <a:bodyPr lIns="0" tIns="0" rIns="0" bIns="0" rtlCol="0" anchor="t">
            <a:spAutoFit/>
          </a:bodyPr>
          <a:lstStyle/>
          <a:p>
            <a:pPr algn="ctr">
              <a:lnSpc>
                <a:spcPts val="2250"/>
              </a:lnSpc>
            </a:pPr>
            <a:r>
              <a:rPr lang="en-US" sz="1500" dirty="0" err="1">
                <a:solidFill>
                  <a:srgbClr val="000000"/>
                </a:solidFill>
                <a:latin typeface="Canva Sans"/>
                <a:ea typeface="Canva Sans"/>
                <a:cs typeface="Canva Sans"/>
                <a:sym typeface="Canva Sans"/>
              </a:rPr>
              <a:t>Distinción</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en</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buenas</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practicas</a:t>
            </a:r>
            <a:r>
              <a:rPr lang="en-US" sz="1500" dirty="0">
                <a:solidFill>
                  <a:srgbClr val="000000"/>
                </a:solidFill>
                <a:latin typeface="Canva Sans"/>
                <a:ea typeface="Canva Sans"/>
                <a:cs typeface="Canva Sans"/>
                <a:sym typeface="Canva Sans"/>
              </a:rPr>
              <a:t> de la </a:t>
            </a:r>
            <a:r>
              <a:rPr lang="en-US" sz="1500" dirty="0" err="1">
                <a:solidFill>
                  <a:srgbClr val="000000"/>
                </a:solidFill>
                <a:latin typeface="Canva Sans"/>
                <a:ea typeface="Canva Sans"/>
                <a:cs typeface="Canva Sans"/>
                <a:sym typeface="Canva Sans"/>
              </a:rPr>
              <a:t>gestión</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jurídica</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premio</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emitido</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por</a:t>
            </a:r>
            <a:r>
              <a:rPr lang="en-US" sz="1500" dirty="0">
                <a:solidFill>
                  <a:srgbClr val="000000"/>
                </a:solidFill>
                <a:latin typeface="Canva Sans"/>
                <a:ea typeface="Canva Sans"/>
                <a:cs typeface="Canva Sans"/>
                <a:sym typeface="Canva Sans"/>
              </a:rPr>
              <a:t> la </a:t>
            </a:r>
            <a:r>
              <a:rPr lang="en-US" sz="1500" dirty="0" err="1">
                <a:solidFill>
                  <a:srgbClr val="000000"/>
                </a:solidFill>
                <a:latin typeface="Canva Sans"/>
                <a:ea typeface="Canva Sans"/>
                <a:cs typeface="Canva Sans"/>
                <a:sym typeface="Canva Sans"/>
              </a:rPr>
              <a:t>Secretaría</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Jurídica</a:t>
            </a:r>
            <a:r>
              <a:rPr lang="en-US" sz="1500" dirty="0">
                <a:solidFill>
                  <a:srgbClr val="000000"/>
                </a:solidFill>
                <a:latin typeface="Canva Sans"/>
                <a:ea typeface="Canva Sans"/>
                <a:cs typeface="Canva Sans"/>
                <a:sym typeface="Canva Sans"/>
              </a:rPr>
              <a:t> </a:t>
            </a:r>
            <a:r>
              <a:rPr lang="en-US" sz="1500" dirty="0" err="1">
                <a:solidFill>
                  <a:srgbClr val="000000"/>
                </a:solidFill>
                <a:latin typeface="Canva Sans"/>
                <a:ea typeface="Canva Sans"/>
                <a:cs typeface="Canva Sans"/>
                <a:sym typeface="Canva Sans"/>
              </a:rPr>
              <a:t>Distrital</a:t>
            </a:r>
            <a:r>
              <a:rPr lang="en-US" sz="1500" dirty="0">
                <a:solidFill>
                  <a:srgbClr val="000000"/>
                </a:solidFill>
                <a:latin typeface="Canva Sans"/>
                <a:ea typeface="Canva Sans"/>
                <a:cs typeface="Canva Sans"/>
                <a:sym typeface="Canva Sans"/>
              </a:rPr>
              <a:t>.</a:t>
            </a:r>
          </a:p>
          <a:p>
            <a:pPr algn="ctr">
              <a:lnSpc>
                <a:spcPts val="2250"/>
              </a:lnSpc>
            </a:pPr>
            <a:endParaRPr lang="en-US" sz="1500" dirty="0">
              <a:solidFill>
                <a:srgbClr val="000000"/>
              </a:solidFill>
              <a:latin typeface="Canva Sans"/>
              <a:ea typeface="Canva Sans"/>
              <a:cs typeface="Canva Sans"/>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1495" y="916820"/>
            <a:ext cx="3775932" cy="3775932"/>
            <a:chOff x="0" y="0"/>
            <a:chExt cx="6355080" cy="6355080"/>
          </a:xfrm>
        </p:grpSpPr>
        <p:sp>
          <p:nvSpPr>
            <p:cNvPr id="3" name="Freeform 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9D9D9"/>
            </a:solidFill>
          </p:spPr>
        </p:sp>
      </p:grpSp>
      <p:grpSp>
        <p:nvGrpSpPr>
          <p:cNvPr id="4" name="Group 4"/>
          <p:cNvGrpSpPr/>
          <p:nvPr/>
        </p:nvGrpSpPr>
        <p:grpSpPr>
          <a:xfrm>
            <a:off x="3280616" y="1267233"/>
            <a:ext cx="744630" cy="744630"/>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DEF"/>
            </a:solidFill>
          </p:spPr>
        </p:sp>
      </p:grpSp>
      <p:grpSp>
        <p:nvGrpSpPr>
          <p:cNvPr id="6" name="Group 6"/>
          <p:cNvGrpSpPr/>
          <p:nvPr/>
        </p:nvGrpSpPr>
        <p:grpSpPr>
          <a:xfrm>
            <a:off x="3637356" y="2851817"/>
            <a:ext cx="744630" cy="74463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B00"/>
            </a:solidFill>
          </p:spPr>
        </p:sp>
      </p:grpSp>
      <p:grpSp>
        <p:nvGrpSpPr>
          <p:cNvPr id="8" name="Group 8"/>
          <p:cNvGrpSpPr/>
          <p:nvPr/>
        </p:nvGrpSpPr>
        <p:grpSpPr>
          <a:xfrm>
            <a:off x="2567138" y="4035724"/>
            <a:ext cx="744630" cy="74463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E1E6"/>
            </a:solidFill>
          </p:spPr>
        </p:sp>
      </p:grpSp>
      <p:grpSp>
        <p:nvGrpSpPr>
          <p:cNvPr id="10" name="Group 10"/>
          <p:cNvGrpSpPr>
            <a:grpSpLocks noChangeAspect="1"/>
          </p:cNvGrpSpPr>
          <p:nvPr/>
        </p:nvGrpSpPr>
        <p:grpSpPr>
          <a:xfrm rot="-1954841">
            <a:off x="9778828" y="3864402"/>
            <a:ext cx="3580756" cy="3580756"/>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9D9D9"/>
            </a:solidFill>
          </p:spPr>
        </p:sp>
      </p:grpSp>
      <p:grpSp>
        <p:nvGrpSpPr>
          <p:cNvPr id="12" name="Group 12"/>
          <p:cNvGrpSpPr/>
          <p:nvPr/>
        </p:nvGrpSpPr>
        <p:grpSpPr>
          <a:xfrm>
            <a:off x="11161274" y="3420355"/>
            <a:ext cx="706141" cy="706141"/>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B00"/>
            </a:solidFill>
          </p:spPr>
        </p:sp>
      </p:grpSp>
      <p:grpSp>
        <p:nvGrpSpPr>
          <p:cNvPr id="14" name="Group 14"/>
          <p:cNvGrpSpPr/>
          <p:nvPr/>
        </p:nvGrpSpPr>
        <p:grpSpPr>
          <a:xfrm>
            <a:off x="12820451" y="4660755"/>
            <a:ext cx="706141" cy="706141"/>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DEF"/>
            </a:solidFill>
          </p:spPr>
        </p:sp>
      </p:grpSp>
      <p:grpSp>
        <p:nvGrpSpPr>
          <p:cNvPr id="16" name="Group 16"/>
          <p:cNvGrpSpPr/>
          <p:nvPr/>
        </p:nvGrpSpPr>
        <p:grpSpPr>
          <a:xfrm>
            <a:off x="12610172" y="6215169"/>
            <a:ext cx="706141" cy="70614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ED957"/>
            </a:solidFill>
          </p:spPr>
        </p:sp>
      </p:grpSp>
      <p:sp>
        <p:nvSpPr>
          <p:cNvPr id="18" name="Freeform 18"/>
          <p:cNvSpPr/>
          <p:nvPr/>
        </p:nvSpPr>
        <p:spPr>
          <a:xfrm>
            <a:off x="15324632" y="9497895"/>
            <a:ext cx="2612541" cy="541963"/>
          </a:xfrm>
          <a:custGeom>
            <a:avLst/>
            <a:gdLst/>
            <a:ahLst/>
            <a:cxnLst/>
            <a:rect l="l" t="t" r="r" b="b"/>
            <a:pathLst>
              <a:path w="2612541" h="541963">
                <a:moveTo>
                  <a:pt x="0" y="0"/>
                </a:moveTo>
                <a:lnTo>
                  <a:pt x="2612541" y="0"/>
                </a:lnTo>
                <a:lnTo>
                  <a:pt x="2612541" y="541964"/>
                </a:lnTo>
                <a:lnTo>
                  <a:pt x="0" y="541964"/>
                </a:lnTo>
                <a:lnTo>
                  <a:pt x="0" y="0"/>
                </a:lnTo>
                <a:close/>
              </a:path>
            </a:pathLst>
          </a:custGeom>
          <a:blipFill>
            <a:blip r:embed="rId3"/>
            <a:stretch>
              <a:fillRect/>
            </a:stretch>
          </a:blipFill>
        </p:spPr>
      </p:sp>
      <p:sp>
        <p:nvSpPr>
          <p:cNvPr id="19" name="Freeform 19"/>
          <p:cNvSpPr/>
          <p:nvPr/>
        </p:nvSpPr>
        <p:spPr>
          <a:xfrm>
            <a:off x="1388870" y="1146787"/>
            <a:ext cx="1652417" cy="2065522"/>
          </a:xfrm>
          <a:custGeom>
            <a:avLst/>
            <a:gdLst/>
            <a:ahLst/>
            <a:cxnLst/>
            <a:rect l="l" t="t" r="r" b="b"/>
            <a:pathLst>
              <a:path w="1652417" h="2065522">
                <a:moveTo>
                  <a:pt x="0" y="0"/>
                </a:moveTo>
                <a:lnTo>
                  <a:pt x="1652417" y="0"/>
                </a:lnTo>
                <a:lnTo>
                  <a:pt x="1652417" y="2065521"/>
                </a:lnTo>
                <a:lnTo>
                  <a:pt x="0" y="2065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3417489" y="1386797"/>
            <a:ext cx="490749" cy="490749"/>
          </a:xfrm>
          <a:custGeom>
            <a:avLst/>
            <a:gdLst/>
            <a:ahLst/>
            <a:cxnLst/>
            <a:rect l="l" t="t" r="r" b="b"/>
            <a:pathLst>
              <a:path w="490749" h="490749">
                <a:moveTo>
                  <a:pt x="0" y="0"/>
                </a:moveTo>
                <a:lnTo>
                  <a:pt x="490749" y="0"/>
                </a:lnTo>
                <a:lnTo>
                  <a:pt x="490749" y="490749"/>
                </a:lnTo>
                <a:lnTo>
                  <a:pt x="0" y="490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3751066" y="2951902"/>
            <a:ext cx="517210" cy="634614"/>
          </a:xfrm>
          <a:custGeom>
            <a:avLst/>
            <a:gdLst/>
            <a:ahLst/>
            <a:cxnLst/>
            <a:rect l="l" t="t" r="r" b="b"/>
            <a:pathLst>
              <a:path w="517210" h="634614">
                <a:moveTo>
                  <a:pt x="0" y="0"/>
                </a:moveTo>
                <a:lnTo>
                  <a:pt x="517210" y="0"/>
                </a:lnTo>
                <a:lnTo>
                  <a:pt x="517210" y="634614"/>
                </a:lnTo>
                <a:lnTo>
                  <a:pt x="0" y="6346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a:off x="2671225" y="4139810"/>
            <a:ext cx="536457" cy="536457"/>
          </a:xfrm>
          <a:custGeom>
            <a:avLst/>
            <a:gdLst/>
            <a:ahLst/>
            <a:cxnLst/>
            <a:rect l="l" t="t" r="r" b="b"/>
            <a:pathLst>
              <a:path w="536457" h="536457">
                <a:moveTo>
                  <a:pt x="0" y="0"/>
                </a:moveTo>
                <a:lnTo>
                  <a:pt x="536457" y="0"/>
                </a:lnTo>
                <a:lnTo>
                  <a:pt x="536457" y="536458"/>
                </a:lnTo>
                <a:lnTo>
                  <a:pt x="0" y="5364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a:off x="10840620" y="4191918"/>
            <a:ext cx="1429438" cy="2186520"/>
          </a:xfrm>
          <a:custGeom>
            <a:avLst/>
            <a:gdLst/>
            <a:ahLst/>
            <a:cxnLst/>
            <a:rect l="l" t="t" r="r" b="b"/>
            <a:pathLst>
              <a:path w="1429438" h="2186520">
                <a:moveTo>
                  <a:pt x="0" y="0"/>
                </a:moveTo>
                <a:lnTo>
                  <a:pt x="1429437" y="0"/>
                </a:lnTo>
                <a:lnTo>
                  <a:pt x="1429437" y="2186520"/>
                </a:lnTo>
                <a:lnTo>
                  <a:pt x="0" y="2186520"/>
                </a:lnTo>
                <a:lnTo>
                  <a:pt x="0" y="0"/>
                </a:lnTo>
                <a:close/>
              </a:path>
            </a:pathLst>
          </a:custGeom>
          <a:blipFill>
            <a:blip r:embed="rId12"/>
            <a:stretch>
              <a:fillRect/>
            </a:stretch>
          </a:blipFill>
        </p:spPr>
      </p:sp>
      <p:grpSp>
        <p:nvGrpSpPr>
          <p:cNvPr id="24" name="Group 24"/>
          <p:cNvGrpSpPr/>
          <p:nvPr/>
        </p:nvGrpSpPr>
        <p:grpSpPr>
          <a:xfrm>
            <a:off x="11295008" y="7102016"/>
            <a:ext cx="706141" cy="706141"/>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21930"/>
            </a:solidFill>
          </p:spPr>
        </p:sp>
      </p:grpSp>
      <p:sp>
        <p:nvSpPr>
          <p:cNvPr id="26" name="Freeform 26"/>
          <p:cNvSpPr/>
          <p:nvPr/>
        </p:nvSpPr>
        <p:spPr>
          <a:xfrm>
            <a:off x="11221841" y="3512731"/>
            <a:ext cx="585009" cy="521389"/>
          </a:xfrm>
          <a:custGeom>
            <a:avLst/>
            <a:gdLst/>
            <a:ahLst/>
            <a:cxnLst/>
            <a:rect l="l" t="t" r="r" b="b"/>
            <a:pathLst>
              <a:path w="585009" h="521389">
                <a:moveTo>
                  <a:pt x="0" y="0"/>
                </a:moveTo>
                <a:lnTo>
                  <a:pt x="585008" y="0"/>
                </a:lnTo>
                <a:lnTo>
                  <a:pt x="585008" y="521388"/>
                </a:lnTo>
                <a:lnTo>
                  <a:pt x="0" y="52138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7" name="Freeform 27"/>
          <p:cNvSpPr/>
          <p:nvPr/>
        </p:nvSpPr>
        <p:spPr>
          <a:xfrm>
            <a:off x="12883564" y="4723868"/>
            <a:ext cx="579915" cy="579915"/>
          </a:xfrm>
          <a:custGeom>
            <a:avLst/>
            <a:gdLst/>
            <a:ahLst/>
            <a:cxnLst/>
            <a:rect l="l" t="t" r="r" b="b"/>
            <a:pathLst>
              <a:path w="579915" h="579915">
                <a:moveTo>
                  <a:pt x="0" y="0"/>
                </a:moveTo>
                <a:lnTo>
                  <a:pt x="579915" y="0"/>
                </a:lnTo>
                <a:lnTo>
                  <a:pt x="579915" y="579915"/>
                </a:lnTo>
                <a:lnTo>
                  <a:pt x="0" y="5799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8" name="Freeform 28"/>
          <p:cNvSpPr/>
          <p:nvPr/>
        </p:nvSpPr>
        <p:spPr>
          <a:xfrm>
            <a:off x="12655015" y="6261054"/>
            <a:ext cx="597074" cy="597074"/>
          </a:xfrm>
          <a:custGeom>
            <a:avLst/>
            <a:gdLst/>
            <a:ahLst/>
            <a:cxnLst/>
            <a:rect l="l" t="t" r="r" b="b"/>
            <a:pathLst>
              <a:path w="597074" h="597074">
                <a:moveTo>
                  <a:pt x="0" y="0"/>
                </a:moveTo>
                <a:lnTo>
                  <a:pt x="597074" y="0"/>
                </a:lnTo>
                <a:lnTo>
                  <a:pt x="597074" y="597073"/>
                </a:lnTo>
                <a:lnTo>
                  <a:pt x="0" y="5970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9" name="Freeform 29"/>
          <p:cNvSpPr/>
          <p:nvPr/>
        </p:nvSpPr>
        <p:spPr>
          <a:xfrm>
            <a:off x="11376173" y="7185597"/>
            <a:ext cx="624975" cy="510917"/>
          </a:xfrm>
          <a:custGeom>
            <a:avLst/>
            <a:gdLst/>
            <a:ahLst/>
            <a:cxnLst/>
            <a:rect l="l" t="t" r="r" b="b"/>
            <a:pathLst>
              <a:path w="624975" h="510917">
                <a:moveTo>
                  <a:pt x="0" y="0"/>
                </a:moveTo>
                <a:lnTo>
                  <a:pt x="624976" y="0"/>
                </a:lnTo>
                <a:lnTo>
                  <a:pt x="624976" y="510917"/>
                </a:lnTo>
                <a:lnTo>
                  <a:pt x="0" y="51091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0" name="Freeform 30"/>
          <p:cNvSpPr/>
          <p:nvPr/>
        </p:nvSpPr>
        <p:spPr>
          <a:xfrm rot="4618263">
            <a:off x="4687586" y="1114478"/>
            <a:ext cx="7962979" cy="7793765"/>
          </a:xfrm>
          <a:custGeom>
            <a:avLst/>
            <a:gdLst/>
            <a:ahLst/>
            <a:cxnLst/>
            <a:rect l="l" t="t" r="r" b="b"/>
            <a:pathLst>
              <a:path w="7962979" h="7793765">
                <a:moveTo>
                  <a:pt x="0" y="0"/>
                </a:moveTo>
                <a:lnTo>
                  <a:pt x="7962978" y="0"/>
                </a:lnTo>
                <a:lnTo>
                  <a:pt x="7962978" y="7793765"/>
                </a:lnTo>
                <a:lnTo>
                  <a:pt x="0" y="7793765"/>
                </a:lnTo>
                <a:lnTo>
                  <a:pt x="0" y="0"/>
                </a:lnTo>
                <a:close/>
              </a:path>
            </a:pathLst>
          </a:custGeom>
          <a:blipFill>
            <a:blip r:embed="rId21">
              <a:alphaModFix amt="37000"/>
              <a:extLst>
                <a:ext uri="{96DAC541-7B7A-43D3-8B79-37D633B846F1}">
                  <asvg:svgBlip xmlns:asvg="http://schemas.microsoft.com/office/drawing/2016/SVG/main" r:embed="rId22"/>
                </a:ext>
              </a:extLst>
            </a:blip>
            <a:stretch>
              <a:fillRect/>
            </a:stretch>
          </a:blipFill>
        </p:spPr>
      </p:sp>
      <p:sp>
        <p:nvSpPr>
          <p:cNvPr id="31" name="TextBox 31"/>
          <p:cNvSpPr txBox="1"/>
          <p:nvPr/>
        </p:nvSpPr>
        <p:spPr>
          <a:xfrm>
            <a:off x="4332076" y="1070798"/>
            <a:ext cx="3517079" cy="747158"/>
          </a:xfrm>
          <a:prstGeom prst="rect">
            <a:avLst/>
          </a:prstGeom>
        </p:spPr>
        <p:txBody>
          <a:bodyPr lIns="0" tIns="0" rIns="0" bIns="0" rtlCol="0" anchor="t">
            <a:spAutoFit/>
          </a:bodyPr>
          <a:lstStyle/>
          <a:p>
            <a:pPr algn="l">
              <a:lnSpc>
                <a:spcPts val="3047"/>
              </a:lnSpc>
              <a:spcBef>
                <a:spcPct val="0"/>
              </a:spcBef>
            </a:pPr>
            <a:r>
              <a:rPr lang="en-US" sz="2176">
                <a:solidFill>
                  <a:srgbClr val="191716"/>
                </a:solidFill>
                <a:latin typeface="Inter"/>
                <a:ea typeface="Inter"/>
                <a:cs typeface="Inter"/>
                <a:sym typeface="Inter"/>
              </a:rPr>
              <a:t>Seguimiento a la Política de Daño Antijurídico</a:t>
            </a:r>
          </a:p>
        </p:txBody>
      </p:sp>
      <p:sp>
        <p:nvSpPr>
          <p:cNvPr id="32" name="TextBox 32"/>
          <p:cNvSpPr txBox="1"/>
          <p:nvPr/>
        </p:nvSpPr>
        <p:spPr>
          <a:xfrm>
            <a:off x="4652310" y="3003621"/>
            <a:ext cx="3009318" cy="369750"/>
          </a:xfrm>
          <a:prstGeom prst="rect">
            <a:avLst/>
          </a:prstGeom>
        </p:spPr>
        <p:txBody>
          <a:bodyPr lIns="0" tIns="0" rIns="0" bIns="0" rtlCol="0" anchor="t">
            <a:spAutoFit/>
          </a:bodyPr>
          <a:lstStyle/>
          <a:p>
            <a:pPr algn="l">
              <a:lnSpc>
                <a:spcPts val="3047"/>
              </a:lnSpc>
              <a:spcBef>
                <a:spcPct val="0"/>
              </a:spcBef>
            </a:pPr>
            <a:r>
              <a:rPr lang="en-US" sz="2176">
                <a:solidFill>
                  <a:srgbClr val="000000"/>
                </a:solidFill>
                <a:latin typeface="Inter"/>
                <a:ea typeface="Inter"/>
                <a:cs typeface="Inter"/>
                <a:sym typeface="Inter"/>
              </a:rPr>
              <a:t>Contingente Judicial</a:t>
            </a:r>
          </a:p>
        </p:txBody>
      </p:sp>
      <p:sp>
        <p:nvSpPr>
          <p:cNvPr id="33" name="TextBox 33"/>
          <p:cNvSpPr txBox="1"/>
          <p:nvPr/>
        </p:nvSpPr>
        <p:spPr>
          <a:xfrm>
            <a:off x="3474524" y="4871190"/>
            <a:ext cx="3791059" cy="1124566"/>
          </a:xfrm>
          <a:prstGeom prst="rect">
            <a:avLst/>
          </a:prstGeom>
        </p:spPr>
        <p:txBody>
          <a:bodyPr lIns="0" tIns="0" rIns="0" bIns="0" rtlCol="0" anchor="t">
            <a:spAutoFit/>
          </a:bodyPr>
          <a:lstStyle/>
          <a:p>
            <a:pPr algn="l">
              <a:lnSpc>
                <a:spcPts val="3047"/>
              </a:lnSpc>
              <a:spcBef>
                <a:spcPct val="0"/>
              </a:spcBef>
            </a:pPr>
            <a:r>
              <a:rPr lang="en-US" sz="2176">
                <a:solidFill>
                  <a:srgbClr val="191716"/>
                </a:solidFill>
                <a:latin typeface="Inter"/>
                <a:ea typeface="Inter"/>
                <a:cs typeface="Inter"/>
                <a:sym typeface="Inter"/>
              </a:rPr>
              <a:t>SIPROJ-WEB y Comité de Conciliación – segundo semestre de 2024  </a:t>
            </a:r>
          </a:p>
        </p:txBody>
      </p:sp>
      <p:sp>
        <p:nvSpPr>
          <p:cNvPr id="34" name="TextBox 34"/>
          <p:cNvSpPr txBox="1"/>
          <p:nvPr/>
        </p:nvSpPr>
        <p:spPr>
          <a:xfrm>
            <a:off x="11935253" y="2904277"/>
            <a:ext cx="3772661" cy="749422"/>
          </a:xfrm>
          <a:prstGeom prst="rect">
            <a:avLst/>
          </a:prstGeom>
        </p:spPr>
        <p:txBody>
          <a:bodyPr lIns="0" tIns="0" rIns="0" bIns="0" rtlCol="0" anchor="t">
            <a:spAutoFit/>
          </a:bodyPr>
          <a:lstStyle/>
          <a:p>
            <a:pPr algn="l">
              <a:lnSpc>
                <a:spcPts val="2982"/>
              </a:lnSpc>
              <a:spcBef>
                <a:spcPct val="0"/>
              </a:spcBef>
            </a:pPr>
            <a:r>
              <a:rPr lang="en-US" sz="2130" dirty="0" err="1">
                <a:solidFill>
                  <a:srgbClr val="1A1B16"/>
                </a:solidFill>
                <a:latin typeface="Inter"/>
                <a:ea typeface="Inter"/>
                <a:cs typeface="Inter"/>
                <a:sym typeface="Inter"/>
              </a:rPr>
              <a:t>Apoderados</a:t>
            </a:r>
            <a:r>
              <a:rPr lang="en-US" sz="2130" dirty="0">
                <a:solidFill>
                  <a:srgbClr val="1A1B16"/>
                </a:solidFill>
                <a:latin typeface="Inter"/>
                <a:ea typeface="Inter"/>
                <a:cs typeface="Inter"/>
                <a:sym typeface="Inter"/>
              </a:rPr>
              <a:t> </a:t>
            </a:r>
            <a:r>
              <a:rPr lang="en-US" sz="2130" dirty="0" err="1">
                <a:solidFill>
                  <a:srgbClr val="1A1B16"/>
                </a:solidFill>
                <a:latin typeface="Inter"/>
                <a:ea typeface="Inter"/>
                <a:cs typeface="Inter"/>
                <a:sym typeface="Inter"/>
              </a:rPr>
              <a:t>registrados</a:t>
            </a:r>
            <a:r>
              <a:rPr lang="en-US" sz="2130" dirty="0">
                <a:solidFill>
                  <a:srgbClr val="1A1B16"/>
                </a:solidFill>
                <a:latin typeface="Inter"/>
                <a:ea typeface="Inter"/>
                <a:cs typeface="Inter"/>
                <a:sym typeface="Inter"/>
              </a:rPr>
              <a:t> </a:t>
            </a:r>
            <a:r>
              <a:rPr lang="en-US" sz="2130" dirty="0" err="1">
                <a:solidFill>
                  <a:srgbClr val="1A1B16"/>
                </a:solidFill>
                <a:latin typeface="Inter"/>
                <a:ea typeface="Inter"/>
                <a:cs typeface="Inter"/>
                <a:sym typeface="Inter"/>
              </a:rPr>
              <a:t>en</a:t>
            </a:r>
            <a:r>
              <a:rPr lang="en-US" sz="2130" dirty="0">
                <a:solidFill>
                  <a:srgbClr val="1A1B16"/>
                </a:solidFill>
                <a:latin typeface="Inter"/>
                <a:ea typeface="Inter"/>
                <a:cs typeface="Inter"/>
                <a:sym typeface="Inter"/>
              </a:rPr>
              <a:t> SIPROJWEB.</a:t>
            </a:r>
          </a:p>
        </p:txBody>
      </p:sp>
      <p:sp>
        <p:nvSpPr>
          <p:cNvPr id="35" name="TextBox 35"/>
          <p:cNvSpPr txBox="1"/>
          <p:nvPr/>
        </p:nvSpPr>
        <p:spPr>
          <a:xfrm>
            <a:off x="1223320" y="3322054"/>
            <a:ext cx="3362636" cy="471774"/>
          </a:xfrm>
          <a:prstGeom prst="rect">
            <a:avLst/>
          </a:prstGeom>
        </p:spPr>
        <p:txBody>
          <a:bodyPr lIns="0" tIns="0" rIns="0" bIns="0" rtlCol="0" anchor="t">
            <a:spAutoFit/>
          </a:bodyPr>
          <a:lstStyle/>
          <a:p>
            <a:pPr algn="l">
              <a:lnSpc>
                <a:spcPts val="3831"/>
              </a:lnSpc>
            </a:pPr>
            <a:r>
              <a:rPr lang="en-US" sz="2736" b="1">
                <a:solidFill>
                  <a:srgbClr val="000000"/>
                </a:solidFill>
                <a:latin typeface="Inter Bold"/>
                <a:ea typeface="Inter Bold"/>
                <a:cs typeface="Inter Bold"/>
                <a:sym typeface="Inter Bold"/>
              </a:rPr>
              <a:t>AUDITORÍA</a:t>
            </a:r>
          </a:p>
        </p:txBody>
      </p:sp>
      <p:sp>
        <p:nvSpPr>
          <p:cNvPr id="36" name="TextBox 36"/>
          <p:cNvSpPr txBox="1"/>
          <p:nvPr/>
        </p:nvSpPr>
        <p:spPr>
          <a:xfrm>
            <a:off x="1438529" y="3719344"/>
            <a:ext cx="3362636" cy="293020"/>
          </a:xfrm>
          <a:prstGeom prst="rect">
            <a:avLst/>
          </a:prstGeom>
        </p:spPr>
        <p:txBody>
          <a:bodyPr lIns="0" tIns="0" rIns="0" bIns="0" rtlCol="0" anchor="t">
            <a:spAutoFit/>
          </a:bodyPr>
          <a:lstStyle/>
          <a:p>
            <a:pPr algn="l">
              <a:lnSpc>
                <a:spcPts val="2371"/>
              </a:lnSpc>
            </a:pPr>
            <a:r>
              <a:rPr lang="en-US" sz="1694" b="1">
                <a:solidFill>
                  <a:srgbClr val="000000"/>
                </a:solidFill>
                <a:latin typeface="Inter Bold"/>
                <a:ea typeface="Inter Bold"/>
                <a:cs typeface="Inter Bold"/>
                <a:sym typeface="Inter Bold"/>
              </a:rPr>
              <a:t>2do Semestre </a:t>
            </a:r>
          </a:p>
        </p:txBody>
      </p:sp>
      <p:sp>
        <p:nvSpPr>
          <p:cNvPr id="37" name="TextBox 37"/>
          <p:cNvSpPr txBox="1"/>
          <p:nvPr/>
        </p:nvSpPr>
        <p:spPr>
          <a:xfrm>
            <a:off x="10459134" y="6367328"/>
            <a:ext cx="2151039" cy="461726"/>
          </a:xfrm>
          <a:prstGeom prst="rect">
            <a:avLst/>
          </a:prstGeom>
        </p:spPr>
        <p:txBody>
          <a:bodyPr lIns="0" tIns="0" rIns="0" bIns="0" rtlCol="0" anchor="t">
            <a:spAutoFit/>
          </a:bodyPr>
          <a:lstStyle/>
          <a:p>
            <a:pPr algn="l">
              <a:lnSpc>
                <a:spcPts val="3738"/>
              </a:lnSpc>
            </a:pPr>
            <a:r>
              <a:rPr lang="en-US" sz="2670" b="1">
                <a:solidFill>
                  <a:srgbClr val="000000"/>
                </a:solidFill>
                <a:latin typeface="Inter Bold"/>
                <a:ea typeface="Inter Bold"/>
                <a:cs typeface="Inter Bold"/>
                <a:sym typeface="Inter Bold"/>
              </a:rPr>
              <a:t>HALLAZGOS</a:t>
            </a:r>
          </a:p>
        </p:txBody>
      </p:sp>
      <p:sp>
        <p:nvSpPr>
          <p:cNvPr id="38" name="TextBox 38"/>
          <p:cNvSpPr txBox="1"/>
          <p:nvPr/>
        </p:nvSpPr>
        <p:spPr>
          <a:xfrm>
            <a:off x="13740282" y="4823525"/>
            <a:ext cx="3772661" cy="749422"/>
          </a:xfrm>
          <a:prstGeom prst="rect">
            <a:avLst/>
          </a:prstGeom>
        </p:spPr>
        <p:txBody>
          <a:bodyPr lIns="0" tIns="0" rIns="0" bIns="0" rtlCol="0" anchor="t">
            <a:spAutoFit/>
          </a:bodyPr>
          <a:lstStyle/>
          <a:p>
            <a:pPr algn="l">
              <a:lnSpc>
                <a:spcPts val="2982"/>
              </a:lnSpc>
              <a:spcBef>
                <a:spcPct val="0"/>
              </a:spcBef>
            </a:pPr>
            <a:r>
              <a:rPr lang="en-US" sz="2130" dirty="0" err="1">
                <a:solidFill>
                  <a:srgbClr val="000000"/>
                </a:solidFill>
                <a:latin typeface="Inter"/>
                <a:ea typeface="Inter"/>
                <a:cs typeface="Inter"/>
                <a:sym typeface="Inter"/>
              </a:rPr>
              <a:t>Actualización</a:t>
            </a:r>
            <a:r>
              <a:rPr lang="en-US" sz="2130" dirty="0">
                <a:solidFill>
                  <a:srgbClr val="000000"/>
                </a:solidFill>
                <a:latin typeface="Inter"/>
                <a:ea typeface="Inter"/>
                <a:cs typeface="Inter"/>
                <a:sym typeface="Inter"/>
              </a:rPr>
              <a:t> de </a:t>
            </a:r>
            <a:r>
              <a:rPr lang="en-US" sz="2130" dirty="0" err="1">
                <a:solidFill>
                  <a:srgbClr val="000000"/>
                </a:solidFill>
                <a:latin typeface="Inter"/>
                <a:ea typeface="Inter"/>
                <a:cs typeface="Inter"/>
                <a:sym typeface="Inter"/>
              </a:rPr>
              <a:t>los</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procesos</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en</a:t>
            </a:r>
            <a:r>
              <a:rPr lang="en-US" sz="2130" dirty="0">
                <a:solidFill>
                  <a:srgbClr val="000000"/>
                </a:solidFill>
                <a:latin typeface="Inter"/>
                <a:ea typeface="Inter"/>
                <a:cs typeface="Inter"/>
                <a:sym typeface="Inter"/>
              </a:rPr>
              <a:t> SIPROJWEB</a:t>
            </a:r>
          </a:p>
        </p:txBody>
      </p:sp>
      <p:sp>
        <p:nvSpPr>
          <p:cNvPr id="39" name="TextBox 39"/>
          <p:cNvSpPr txBox="1"/>
          <p:nvPr/>
        </p:nvSpPr>
        <p:spPr>
          <a:xfrm>
            <a:off x="13526592" y="6579141"/>
            <a:ext cx="4608743" cy="1127376"/>
          </a:xfrm>
          <a:prstGeom prst="rect">
            <a:avLst/>
          </a:prstGeom>
        </p:spPr>
        <p:txBody>
          <a:bodyPr lIns="0" tIns="0" rIns="0" bIns="0" rtlCol="0" anchor="t">
            <a:spAutoFit/>
          </a:bodyPr>
          <a:lstStyle/>
          <a:p>
            <a:pPr algn="l">
              <a:lnSpc>
                <a:spcPts val="2982"/>
              </a:lnSpc>
              <a:spcBef>
                <a:spcPct val="0"/>
              </a:spcBef>
            </a:pPr>
            <a:r>
              <a:rPr lang="en-US" sz="2130" dirty="0">
                <a:solidFill>
                  <a:srgbClr val="000000"/>
                </a:solidFill>
                <a:latin typeface="Inter"/>
                <a:ea typeface="Inter"/>
                <a:cs typeface="Inter"/>
                <a:sym typeface="Inter"/>
              </a:rPr>
              <a:t>No decision de la </a:t>
            </a:r>
            <a:r>
              <a:rPr lang="en-US" sz="2130" dirty="0" err="1">
                <a:solidFill>
                  <a:srgbClr val="000000"/>
                </a:solidFill>
                <a:latin typeface="Inter"/>
                <a:ea typeface="Inter"/>
                <a:cs typeface="Inter"/>
                <a:sym typeface="Inter"/>
              </a:rPr>
              <a:t>procedencia</a:t>
            </a:r>
            <a:r>
              <a:rPr lang="en-US" sz="2130" dirty="0">
                <a:solidFill>
                  <a:srgbClr val="000000"/>
                </a:solidFill>
                <a:latin typeface="Inter"/>
                <a:ea typeface="Inter"/>
                <a:cs typeface="Inter"/>
                <a:sym typeface="Inter"/>
              </a:rPr>
              <a:t> de </a:t>
            </a:r>
            <a:r>
              <a:rPr lang="en-US" sz="2130" dirty="0" err="1">
                <a:solidFill>
                  <a:srgbClr val="000000"/>
                </a:solidFill>
                <a:latin typeface="Inter"/>
                <a:ea typeface="Inter"/>
                <a:cs typeface="Inter"/>
                <a:sym typeface="Inter"/>
              </a:rPr>
              <a:t>acción</a:t>
            </a:r>
            <a:r>
              <a:rPr lang="en-US" sz="2130" dirty="0">
                <a:solidFill>
                  <a:srgbClr val="000000"/>
                </a:solidFill>
                <a:latin typeface="Inter"/>
                <a:ea typeface="Inter"/>
                <a:cs typeface="Inter"/>
                <a:sym typeface="Inter"/>
              </a:rPr>
              <a:t> de </a:t>
            </a:r>
            <a:r>
              <a:rPr lang="en-US" sz="2130" dirty="0" err="1">
                <a:solidFill>
                  <a:srgbClr val="000000"/>
                </a:solidFill>
                <a:latin typeface="Inter"/>
                <a:ea typeface="Inter"/>
                <a:cs typeface="Inter"/>
                <a:sym typeface="Inter"/>
              </a:rPr>
              <a:t>repetición</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en</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el</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proceso</a:t>
            </a:r>
            <a:r>
              <a:rPr lang="en-US" sz="2130" dirty="0">
                <a:solidFill>
                  <a:srgbClr val="000000"/>
                </a:solidFill>
                <a:latin typeface="Inter"/>
                <a:ea typeface="Inter"/>
                <a:cs typeface="Inter"/>
                <a:sym typeface="Inter"/>
              </a:rPr>
              <a:t> judicial 1999-02735 </a:t>
            </a:r>
          </a:p>
        </p:txBody>
      </p:sp>
      <p:sp>
        <p:nvSpPr>
          <p:cNvPr id="40" name="TextBox 40"/>
          <p:cNvSpPr txBox="1"/>
          <p:nvPr/>
        </p:nvSpPr>
        <p:spPr>
          <a:xfrm>
            <a:off x="8662638" y="7964046"/>
            <a:ext cx="5394897" cy="2261236"/>
          </a:xfrm>
          <a:prstGeom prst="rect">
            <a:avLst/>
          </a:prstGeom>
        </p:spPr>
        <p:txBody>
          <a:bodyPr wrap="square" lIns="0" tIns="0" rIns="0" bIns="0" rtlCol="0" anchor="t">
            <a:spAutoFit/>
          </a:bodyPr>
          <a:lstStyle/>
          <a:p>
            <a:pPr algn="l">
              <a:lnSpc>
                <a:spcPts val="2982"/>
              </a:lnSpc>
            </a:pPr>
            <a:r>
              <a:rPr lang="en-US" sz="2130" dirty="0" err="1">
                <a:solidFill>
                  <a:srgbClr val="000000"/>
                </a:solidFill>
                <a:latin typeface="Inter"/>
                <a:ea typeface="Inter"/>
                <a:cs typeface="Inter"/>
                <a:sym typeface="Inter"/>
              </a:rPr>
              <a:t>Inasistencia</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injustificada</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por</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parte</a:t>
            </a:r>
            <a:r>
              <a:rPr lang="en-US" sz="2130" dirty="0">
                <a:solidFill>
                  <a:srgbClr val="000000"/>
                </a:solidFill>
                <a:latin typeface="Inter"/>
                <a:ea typeface="Inter"/>
                <a:cs typeface="Inter"/>
                <a:sym typeface="Inter"/>
              </a:rPr>
              <a:t> de la </a:t>
            </a:r>
            <a:r>
              <a:rPr lang="en-US" sz="2130" dirty="0" err="1">
                <a:solidFill>
                  <a:srgbClr val="000000"/>
                </a:solidFill>
                <a:latin typeface="Inter"/>
                <a:ea typeface="Inter"/>
                <a:cs typeface="Inter"/>
                <a:sym typeface="Inter"/>
              </a:rPr>
              <a:t>Directora</a:t>
            </a:r>
            <a:r>
              <a:rPr lang="en-US" sz="2130" dirty="0">
                <a:solidFill>
                  <a:srgbClr val="000000"/>
                </a:solidFill>
                <a:latin typeface="Inter"/>
                <a:ea typeface="Inter"/>
                <a:cs typeface="Inter"/>
                <a:sym typeface="Inter"/>
              </a:rPr>
              <a:t> de </a:t>
            </a:r>
            <a:r>
              <a:rPr lang="en-US" sz="2130" dirty="0" err="1">
                <a:solidFill>
                  <a:srgbClr val="000000"/>
                </a:solidFill>
                <a:latin typeface="Inter"/>
                <a:ea typeface="Inter"/>
                <a:cs typeface="Inter"/>
                <a:sym typeface="Inter"/>
              </a:rPr>
              <a:t>Investigaciones</a:t>
            </a:r>
            <a:r>
              <a:rPr lang="en-US" sz="2130" dirty="0">
                <a:solidFill>
                  <a:srgbClr val="000000"/>
                </a:solidFill>
                <a:latin typeface="Inter"/>
                <a:ea typeface="Inter"/>
                <a:cs typeface="Inter"/>
                <a:sym typeface="Inter"/>
              </a:rPr>
              <a:t> </a:t>
            </a:r>
            <a:r>
              <a:rPr lang="en-US" sz="2130" dirty="0" err="1">
                <a:solidFill>
                  <a:srgbClr val="000000"/>
                </a:solidFill>
                <a:latin typeface="Inter"/>
                <a:ea typeface="Inter"/>
                <a:cs typeface="Inter"/>
                <a:sym typeface="Inter"/>
              </a:rPr>
              <a:t>Administrativas</a:t>
            </a:r>
            <a:r>
              <a:rPr lang="en-US" sz="2130" dirty="0">
                <a:solidFill>
                  <a:srgbClr val="000000"/>
                </a:solidFill>
                <a:latin typeface="Inter"/>
                <a:ea typeface="Inter"/>
                <a:cs typeface="Inter"/>
                <a:sym typeface="Inter"/>
              </a:rPr>
              <a:t> al </a:t>
            </a:r>
            <a:r>
              <a:rPr lang="en-US" sz="2130" dirty="0" err="1">
                <a:solidFill>
                  <a:srgbClr val="000000"/>
                </a:solidFill>
                <a:latin typeface="Inter"/>
                <a:ea typeface="Inter"/>
                <a:cs typeface="Inter"/>
                <a:sym typeface="Inter"/>
              </a:rPr>
              <a:t>Tránsito</a:t>
            </a:r>
            <a:r>
              <a:rPr lang="en-US" sz="2130" dirty="0">
                <a:solidFill>
                  <a:srgbClr val="000000"/>
                </a:solidFill>
                <a:latin typeface="Inter"/>
                <a:ea typeface="Inter"/>
                <a:cs typeface="Inter"/>
                <a:sym typeface="Inter"/>
              </a:rPr>
              <a:t> y Transporte </a:t>
            </a:r>
            <a:r>
              <a:rPr lang="en-US" sz="2130" dirty="0" err="1">
                <a:solidFill>
                  <a:srgbClr val="000000"/>
                </a:solidFill>
                <a:latin typeface="Inter"/>
                <a:ea typeface="Inter"/>
                <a:cs typeface="Inter"/>
                <a:sym typeface="Inter"/>
              </a:rPr>
              <a:t>en</a:t>
            </a:r>
            <a:r>
              <a:rPr lang="en-US" sz="2130" dirty="0">
                <a:solidFill>
                  <a:srgbClr val="000000"/>
                </a:solidFill>
                <a:latin typeface="Inter"/>
                <a:ea typeface="Inter"/>
                <a:cs typeface="Inter"/>
                <a:sym typeface="Inter"/>
              </a:rPr>
              <a:t> la </a:t>
            </a:r>
            <a:r>
              <a:rPr lang="en-US" sz="2130" dirty="0" err="1">
                <a:solidFill>
                  <a:srgbClr val="000000"/>
                </a:solidFill>
                <a:latin typeface="Inter"/>
                <a:ea typeface="Inter"/>
                <a:cs typeface="Inter"/>
                <a:sym typeface="Inter"/>
              </a:rPr>
              <a:t>sesión</a:t>
            </a:r>
            <a:r>
              <a:rPr lang="en-US" sz="2130" dirty="0">
                <a:solidFill>
                  <a:srgbClr val="000000"/>
                </a:solidFill>
                <a:latin typeface="Inter"/>
                <a:ea typeface="Inter"/>
                <a:cs typeface="Inter"/>
                <a:sym typeface="Inter"/>
              </a:rPr>
              <a:t> 023 del 18 de </a:t>
            </a:r>
            <a:r>
              <a:rPr lang="en-US" sz="2130" dirty="0" err="1">
                <a:solidFill>
                  <a:srgbClr val="000000"/>
                </a:solidFill>
                <a:latin typeface="Inter"/>
                <a:ea typeface="Inter"/>
                <a:cs typeface="Inter"/>
                <a:sym typeface="Inter"/>
              </a:rPr>
              <a:t>septiembre</a:t>
            </a:r>
            <a:r>
              <a:rPr lang="en-US" sz="2130" dirty="0">
                <a:solidFill>
                  <a:srgbClr val="000000"/>
                </a:solidFill>
                <a:latin typeface="Inter"/>
                <a:ea typeface="Inter"/>
                <a:cs typeface="Inter"/>
                <a:sym typeface="Inter"/>
              </a:rPr>
              <a:t> de 2024 .</a:t>
            </a:r>
          </a:p>
          <a:p>
            <a:pPr algn="l">
              <a:lnSpc>
                <a:spcPts val="2982"/>
              </a:lnSpc>
              <a:spcBef>
                <a:spcPct val="0"/>
              </a:spcBef>
            </a:pPr>
            <a:endParaRPr lang="en-US" sz="2130" dirty="0">
              <a:solidFill>
                <a:srgbClr val="000000"/>
              </a:solidFill>
              <a:latin typeface="Inter"/>
              <a:ea typeface="Inter"/>
              <a:cs typeface="Inter"/>
              <a:sym typeface="Inter"/>
            </a:endParaRPr>
          </a:p>
        </p:txBody>
      </p:sp>
      <p:grpSp>
        <p:nvGrpSpPr>
          <p:cNvPr id="41" name="Group 4">
            <a:extLst>
              <a:ext uri="{FF2B5EF4-FFF2-40B4-BE49-F238E27FC236}">
                <a16:creationId xmlns:a16="http://schemas.microsoft.com/office/drawing/2014/main" id="{FD3F03E1-C594-53FE-1816-DD46813D025A}"/>
              </a:ext>
            </a:extLst>
          </p:cNvPr>
          <p:cNvGrpSpPr/>
          <p:nvPr/>
        </p:nvGrpSpPr>
        <p:grpSpPr>
          <a:xfrm>
            <a:off x="0" y="0"/>
            <a:ext cx="706050" cy="3244500"/>
            <a:chOff x="0" y="0"/>
            <a:chExt cx="941400" cy="4326000"/>
          </a:xfrm>
        </p:grpSpPr>
        <p:sp>
          <p:nvSpPr>
            <p:cNvPr id="42" name="Freeform 5">
              <a:extLst>
                <a:ext uri="{FF2B5EF4-FFF2-40B4-BE49-F238E27FC236}">
                  <a16:creationId xmlns:a16="http://schemas.microsoft.com/office/drawing/2014/main" id="{2DE3217E-C5D3-DEA4-C709-8629CC3EA4E9}"/>
                </a:ext>
              </a:extLst>
            </p:cNvPr>
            <p:cNvSpPr/>
            <p:nvPr/>
          </p:nvSpPr>
          <p:spPr>
            <a:xfrm>
              <a:off x="0" y="0"/>
              <a:ext cx="941451" cy="4326001"/>
            </a:xfrm>
            <a:custGeom>
              <a:avLst/>
              <a:gdLst/>
              <a:ahLst/>
              <a:cxnLst/>
              <a:rect l="l" t="t" r="r" b="b"/>
              <a:pathLst>
                <a:path w="941451" h="4326001">
                  <a:moveTo>
                    <a:pt x="0" y="0"/>
                  </a:moveTo>
                  <a:lnTo>
                    <a:pt x="941451" y="0"/>
                  </a:lnTo>
                  <a:lnTo>
                    <a:pt x="941451" y="4326001"/>
                  </a:lnTo>
                  <a:lnTo>
                    <a:pt x="0" y="4326001"/>
                  </a:lnTo>
                  <a:close/>
                </a:path>
              </a:pathLst>
            </a:custGeom>
            <a:solidFill>
              <a:srgbClr val="FFC000"/>
            </a:solidFill>
          </p:spPr>
        </p:sp>
      </p:grpSp>
      <p:grpSp>
        <p:nvGrpSpPr>
          <p:cNvPr id="43" name="Group 2">
            <a:extLst>
              <a:ext uri="{FF2B5EF4-FFF2-40B4-BE49-F238E27FC236}">
                <a16:creationId xmlns:a16="http://schemas.microsoft.com/office/drawing/2014/main" id="{35F4B42A-583D-572A-1B2C-A17A802BF85E}"/>
              </a:ext>
            </a:extLst>
          </p:cNvPr>
          <p:cNvGrpSpPr/>
          <p:nvPr/>
        </p:nvGrpSpPr>
        <p:grpSpPr>
          <a:xfrm>
            <a:off x="18166272" y="562356"/>
            <a:ext cx="164592" cy="1741932"/>
            <a:chOff x="0" y="0"/>
            <a:chExt cx="219456" cy="2322576"/>
          </a:xfrm>
        </p:grpSpPr>
        <p:sp>
          <p:nvSpPr>
            <p:cNvPr id="44" name="Freeform 3">
              <a:extLst>
                <a:ext uri="{FF2B5EF4-FFF2-40B4-BE49-F238E27FC236}">
                  <a16:creationId xmlns:a16="http://schemas.microsoft.com/office/drawing/2014/main" id="{989E5C7E-56C4-3FF5-06BC-F904DAE5A2CC}"/>
                </a:ext>
              </a:extLst>
            </p:cNvPr>
            <p:cNvSpPr/>
            <p:nvPr/>
          </p:nvSpPr>
          <p:spPr>
            <a:xfrm>
              <a:off x="0" y="0"/>
              <a:ext cx="219456" cy="2322576"/>
            </a:xfrm>
            <a:custGeom>
              <a:avLst/>
              <a:gdLst/>
              <a:ahLst/>
              <a:cxnLst/>
              <a:rect l="l" t="t" r="r" b="b"/>
              <a:pathLst>
                <a:path w="219456" h="2322576">
                  <a:moveTo>
                    <a:pt x="0" y="0"/>
                  </a:moveTo>
                  <a:lnTo>
                    <a:pt x="219456" y="0"/>
                  </a:lnTo>
                  <a:lnTo>
                    <a:pt x="219456" y="2322576"/>
                  </a:lnTo>
                  <a:lnTo>
                    <a:pt x="0" y="2322576"/>
                  </a:lnTo>
                  <a:close/>
                </a:path>
              </a:pathLst>
            </a:custGeom>
            <a:solidFill>
              <a:srgbClr val="FFC000"/>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66272" y="562356"/>
            <a:ext cx="164592" cy="1741932"/>
            <a:chOff x="0" y="0"/>
            <a:chExt cx="219456" cy="2322576"/>
          </a:xfrm>
        </p:grpSpPr>
        <p:sp>
          <p:nvSpPr>
            <p:cNvPr id="3" name="Freeform 3"/>
            <p:cNvSpPr/>
            <p:nvPr/>
          </p:nvSpPr>
          <p:spPr>
            <a:xfrm>
              <a:off x="0" y="0"/>
              <a:ext cx="219456" cy="2322576"/>
            </a:xfrm>
            <a:custGeom>
              <a:avLst/>
              <a:gdLst/>
              <a:ahLst/>
              <a:cxnLst/>
              <a:rect l="l" t="t" r="r" b="b"/>
              <a:pathLst>
                <a:path w="219456" h="2322576">
                  <a:moveTo>
                    <a:pt x="0" y="0"/>
                  </a:moveTo>
                  <a:lnTo>
                    <a:pt x="219456" y="0"/>
                  </a:lnTo>
                  <a:lnTo>
                    <a:pt x="219456" y="2322576"/>
                  </a:lnTo>
                  <a:lnTo>
                    <a:pt x="0" y="2322576"/>
                  </a:lnTo>
                  <a:close/>
                </a:path>
              </a:pathLst>
            </a:custGeom>
            <a:solidFill>
              <a:srgbClr val="FFC000"/>
            </a:solidFill>
          </p:spPr>
        </p:sp>
      </p:grpSp>
      <p:sp>
        <p:nvSpPr>
          <p:cNvPr id="4" name="Freeform 4"/>
          <p:cNvSpPr/>
          <p:nvPr/>
        </p:nvSpPr>
        <p:spPr>
          <a:xfrm>
            <a:off x="15543213" y="9666810"/>
            <a:ext cx="2669550" cy="553790"/>
          </a:xfrm>
          <a:custGeom>
            <a:avLst/>
            <a:gdLst/>
            <a:ahLst/>
            <a:cxnLst/>
            <a:rect l="l" t="t" r="r" b="b"/>
            <a:pathLst>
              <a:path w="2669550" h="553790">
                <a:moveTo>
                  <a:pt x="0" y="0"/>
                </a:moveTo>
                <a:lnTo>
                  <a:pt x="2669550" y="0"/>
                </a:lnTo>
                <a:lnTo>
                  <a:pt x="2669550" y="553790"/>
                </a:lnTo>
                <a:lnTo>
                  <a:pt x="0" y="553790"/>
                </a:lnTo>
                <a:lnTo>
                  <a:pt x="0" y="0"/>
                </a:lnTo>
                <a:close/>
              </a:path>
            </a:pathLst>
          </a:custGeom>
          <a:blipFill>
            <a:blip r:embed="rId3"/>
            <a:stretch>
              <a:fillRect/>
            </a:stretch>
          </a:blipFill>
        </p:spPr>
      </p:sp>
      <p:grpSp>
        <p:nvGrpSpPr>
          <p:cNvPr id="5" name="Group 5"/>
          <p:cNvGrpSpPr/>
          <p:nvPr/>
        </p:nvGrpSpPr>
        <p:grpSpPr>
          <a:xfrm>
            <a:off x="0" y="0"/>
            <a:ext cx="706050" cy="3244500"/>
            <a:chOff x="0" y="0"/>
            <a:chExt cx="941400" cy="4326000"/>
          </a:xfrm>
        </p:grpSpPr>
        <p:sp>
          <p:nvSpPr>
            <p:cNvPr id="6" name="Freeform 6"/>
            <p:cNvSpPr/>
            <p:nvPr/>
          </p:nvSpPr>
          <p:spPr>
            <a:xfrm>
              <a:off x="0" y="0"/>
              <a:ext cx="941451" cy="4326001"/>
            </a:xfrm>
            <a:custGeom>
              <a:avLst/>
              <a:gdLst/>
              <a:ahLst/>
              <a:cxnLst/>
              <a:rect l="l" t="t" r="r" b="b"/>
              <a:pathLst>
                <a:path w="941451" h="4326001">
                  <a:moveTo>
                    <a:pt x="0" y="0"/>
                  </a:moveTo>
                  <a:lnTo>
                    <a:pt x="941451" y="0"/>
                  </a:lnTo>
                  <a:lnTo>
                    <a:pt x="941451" y="4326001"/>
                  </a:lnTo>
                  <a:lnTo>
                    <a:pt x="0" y="4326001"/>
                  </a:lnTo>
                  <a:close/>
                </a:path>
              </a:pathLst>
            </a:custGeom>
            <a:solidFill>
              <a:srgbClr val="FFC000"/>
            </a:solidFill>
          </p:spPr>
        </p:sp>
      </p:grpSp>
      <p:sp>
        <p:nvSpPr>
          <p:cNvPr id="7" name="Freeform 7"/>
          <p:cNvSpPr/>
          <p:nvPr/>
        </p:nvSpPr>
        <p:spPr>
          <a:xfrm>
            <a:off x="6705600" y="146078"/>
            <a:ext cx="5105399" cy="3473422"/>
          </a:xfrm>
          <a:custGeom>
            <a:avLst/>
            <a:gdLst/>
            <a:ahLst/>
            <a:cxnLst/>
            <a:rect l="l" t="t" r="r" b="b"/>
            <a:pathLst>
              <a:path w="3011797" h="2804736">
                <a:moveTo>
                  <a:pt x="0" y="0"/>
                </a:moveTo>
                <a:lnTo>
                  <a:pt x="3011797" y="0"/>
                </a:lnTo>
                <a:lnTo>
                  <a:pt x="3011797" y="2804736"/>
                </a:lnTo>
                <a:lnTo>
                  <a:pt x="0" y="2804736"/>
                </a:lnTo>
                <a:lnTo>
                  <a:pt x="0" y="0"/>
                </a:lnTo>
                <a:close/>
              </a:path>
            </a:pathLst>
          </a:custGeom>
          <a:blipFill>
            <a:blip r:embed="rId4"/>
            <a:stretch>
              <a:fillRect/>
            </a:stretch>
          </a:blipFill>
        </p:spPr>
      </p:sp>
      <p:sp>
        <p:nvSpPr>
          <p:cNvPr id="8" name="TextBox 8"/>
          <p:cNvSpPr txBox="1"/>
          <p:nvPr/>
        </p:nvSpPr>
        <p:spPr>
          <a:xfrm>
            <a:off x="1267831" y="3168300"/>
            <a:ext cx="15752339" cy="6617196"/>
          </a:xfrm>
          <a:prstGeom prst="rect">
            <a:avLst/>
          </a:prstGeom>
        </p:spPr>
        <p:txBody>
          <a:bodyPr lIns="0" tIns="0" rIns="0" bIns="0" rtlCol="0" anchor="t">
            <a:spAutoFit/>
          </a:bodyPr>
          <a:lstStyle/>
          <a:p>
            <a:pPr algn="ctr">
              <a:lnSpc>
                <a:spcPts val="4320"/>
              </a:lnSpc>
            </a:pPr>
            <a:endParaRPr lang="en-US" sz="3600" b="1" dirty="0">
              <a:solidFill>
                <a:srgbClr val="000000"/>
              </a:solidFill>
              <a:latin typeface="Arial Bold"/>
              <a:ea typeface="Arial Bold"/>
              <a:cs typeface="Arial Bold"/>
              <a:sym typeface="Arial Bold"/>
            </a:endParaRPr>
          </a:p>
          <a:p>
            <a:pPr algn="ctr">
              <a:lnSpc>
                <a:spcPts val="4320"/>
              </a:lnSpc>
            </a:pPr>
            <a:r>
              <a:rPr lang="en-US" sz="3600" b="1" dirty="0">
                <a:solidFill>
                  <a:srgbClr val="000000"/>
                </a:solidFill>
                <a:latin typeface="Arial Bold"/>
                <a:ea typeface="Arial Bold"/>
                <a:cs typeface="Arial Bold"/>
                <a:sym typeface="Arial Bold"/>
              </a:rPr>
              <a:t>PLAN ANUAL DE ACCIÓN DEL COMITÉ DE CONCILIACIÓN </a:t>
            </a:r>
          </a:p>
          <a:p>
            <a:pPr algn="ctr">
              <a:lnSpc>
                <a:spcPts val="4320"/>
              </a:lnSpc>
            </a:pPr>
            <a:r>
              <a:rPr lang="en-US" sz="3600" b="1" dirty="0">
                <a:solidFill>
                  <a:srgbClr val="000000"/>
                </a:solidFill>
                <a:latin typeface="Arial Bold"/>
                <a:ea typeface="Arial Bold"/>
                <a:cs typeface="Arial Bold"/>
                <a:sym typeface="Arial Bold"/>
              </a:rPr>
              <a:t>(</a:t>
            </a:r>
            <a:r>
              <a:rPr lang="en-US" sz="3600" b="1" dirty="0" err="1">
                <a:solidFill>
                  <a:srgbClr val="000000"/>
                </a:solidFill>
                <a:latin typeface="Arial Bold"/>
                <a:ea typeface="Arial Bold"/>
                <a:cs typeface="Arial Bold"/>
                <a:sym typeface="Arial Bold"/>
              </a:rPr>
              <a:t>Decreto</a:t>
            </a:r>
            <a:r>
              <a:rPr lang="en-US" sz="3600" b="1" dirty="0">
                <a:solidFill>
                  <a:srgbClr val="000000"/>
                </a:solidFill>
                <a:latin typeface="Arial Bold"/>
                <a:ea typeface="Arial Bold"/>
                <a:cs typeface="Arial Bold"/>
                <a:sym typeface="Arial Bold"/>
              </a:rPr>
              <a:t> 073 de 2024) </a:t>
            </a:r>
          </a:p>
          <a:p>
            <a:pPr algn="ctr">
              <a:lnSpc>
                <a:spcPts val="4320"/>
              </a:lnSpc>
            </a:pPr>
            <a:endParaRPr lang="en-US" sz="3600" b="1" dirty="0">
              <a:solidFill>
                <a:srgbClr val="000000"/>
              </a:solidFill>
              <a:latin typeface="Arial Bold"/>
              <a:ea typeface="Arial Bold"/>
              <a:cs typeface="Arial Bold"/>
              <a:sym typeface="Arial Bold"/>
            </a:endParaRPr>
          </a:p>
          <a:p>
            <a:pPr algn="ctr">
              <a:lnSpc>
                <a:spcPts val="4320"/>
              </a:lnSpc>
            </a:pPr>
            <a:endParaRPr lang="en-US" sz="3600" b="1" dirty="0">
              <a:solidFill>
                <a:srgbClr val="000000"/>
              </a:solidFill>
              <a:latin typeface="Arial Bold"/>
              <a:ea typeface="Arial Bold"/>
              <a:cs typeface="Arial Bold"/>
              <a:sym typeface="Arial Bold"/>
            </a:endParaRPr>
          </a:p>
          <a:p>
            <a:pPr algn="ctr">
              <a:lnSpc>
                <a:spcPts val="4320"/>
              </a:lnSpc>
            </a:pPr>
            <a:r>
              <a:rPr lang="en-US" sz="5400" b="1" dirty="0">
                <a:solidFill>
                  <a:srgbClr val="000000"/>
                </a:solidFill>
                <a:latin typeface="Arial Bold"/>
                <a:ea typeface="Arial Bold"/>
                <a:cs typeface="Arial Bold"/>
                <a:sym typeface="Arial Bold"/>
                <a:hlinkClick r:id="rId5"/>
              </a:rPr>
              <a:t>Balance 2024</a:t>
            </a:r>
            <a:endParaRPr lang="en-US" sz="5400" b="1" dirty="0">
              <a:solidFill>
                <a:srgbClr val="000000"/>
              </a:solidFill>
              <a:latin typeface="Arial Bold"/>
              <a:ea typeface="Arial Bold"/>
              <a:cs typeface="Arial Bold"/>
              <a:sym typeface="Arial Bold"/>
            </a:endParaRPr>
          </a:p>
          <a:p>
            <a:pPr algn="ctr">
              <a:lnSpc>
                <a:spcPts val="4320"/>
              </a:lnSpc>
            </a:pPr>
            <a:endParaRPr lang="en-US" sz="5400" b="1" dirty="0">
              <a:solidFill>
                <a:srgbClr val="000000"/>
              </a:solidFill>
              <a:latin typeface="Arial Bold"/>
              <a:ea typeface="Arial Bold"/>
              <a:cs typeface="Arial Bold"/>
              <a:sym typeface="Arial Bold"/>
            </a:endParaRPr>
          </a:p>
          <a:p>
            <a:pPr algn="ctr">
              <a:lnSpc>
                <a:spcPts val="4320"/>
              </a:lnSpc>
            </a:pPr>
            <a:endParaRPr lang="en-US" sz="5400" b="1" dirty="0">
              <a:solidFill>
                <a:srgbClr val="000000"/>
              </a:solidFill>
              <a:latin typeface="Arial Bold"/>
              <a:ea typeface="Arial Bold"/>
              <a:cs typeface="Arial Bold"/>
              <a:sym typeface="Arial Bold"/>
            </a:endParaRPr>
          </a:p>
          <a:p>
            <a:pPr algn="ctr">
              <a:lnSpc>
                <a:spcPts val="4320"/>
              </a:lnSpc>
            </a:pPr>
            <a:endParaRPr lang="en-US" sz="5400" b="1" dirty="0">
              <a:solidFill>
                <a:srgbClr val="000000"/>
              </a:solidFill>
              <a:latin typeface="Arial Bold"/>
              <a:ea typeface="Arial Bold"/>
              <a:cs typeface="Arial Bold"/>
              <a:sym typeface="Arial Bold"/>
            </a:endParaRPr>
          </a:p>
          <a:p>
            <a:pPr algn="ctr">
              <a:lnSpc>
                <a:spcPts val="4320"/>
              </a:lnSpc>
            </a:pPr>
            <a:r>
              <a:rPr lang="en-US" sz="5400" b="1" dirty="0">
                <a:solidFill>
                  <a:srgbClr val="000000"/>
                </a:solidFill>
                <a:latin typeface="Arial Bold"/>
                <a:ea typeface="Arial Bold"/>
                <a:cs typeface="Arial Bold"/>
                <a:sym typeface="Arial Bold"/>
                <a:hlinkClick r:id="rId6"/>
              </a:rPr>
              <a:t>Plan  2025</a:t>
            </a:r>
            <a:endParaRPr lang="en-US" sz="5400" b="1" dirty="0">
              <a:solidFill>
                <a:srgbClr val="000000"/>
              </a:solidFill>
              <a:latin typeface="Arial Bold"/>
              <a:ea typeface="Arial Bold"/>
              <a:cs typeface="Arial Bold"/>
              <a:sym typeface="Arial Bold"/>
            </a:endParaRPr>
          </a:p>
          <a:p>
            <a:pPr algn="ctr">
              <a:lnSpc>
                <a:spcPts val="4320"/>
              </a:lnSpc>
            </a:pPr>
            <a:endParaRPr lang="en-US" sz="3600" b="1" dirty="0">
              <a:solidFill>
                <a:srgbClr val="000000"/>
              </a:solidFill>
              <a:latin typeface="Arial Bold"/>
              <a:ea typeface="Arial Bold"/>
              <a:cs typeface="Arial Bold"/>
              <a:sym typeface="Arial Bold"/>
            </a:endParaRPr>
          </a:p>
          <a:p>
            <a:pPr algn="ctr">
              <a:lnSpc>
                <a:spcPts val="4320"/>
              </a:lnSpc>
            </a:pPr>
            <a:endParaRPr lang="en-US" sz="3600" b="1" dirty="0">
              <a:solidFill>
                <a:srgbClr val="000000"/>
              </a:solidFill>
              <a:latin typeface="Arial Bold"/>
              <a:ea typeface="Arial Bold"/>
              <a:cs typeface="Arial Bold"/>
              <a:sym typeface="Arial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32"/>
            <a:ext cx="18287998" cy="10287000"/>
          </a:xfrm>
          <a:custGeom>
            <a:avLst/>
            <a:gdLst/>
            <a:ahLst/>
            <a:cxnLst/>
            <a:rect l="l" t="t" r="r" b="b"/>
            <a:pathLst>
              <a:path w="18287998" h="10287000">
                <a:moveTo>
                  <a:pt x="0" y="0"/>
                </a:moveTo>
                <a:lnTo>
                  <a:pt x="18287998" y="0"/>
                </a:lnTo>
                <a:lnTo>
                  <a:pt x="18287998" y="10287000"/>
                </a:lnTo>
                <a:lnTo>
                  <a:pt x="0" y="10287000"/>
                </a:lnTo>
                <a:lnTo>
                  <a:pt x="0" y="0"/>
                </a:lnTo>
                <a:close/>
              </a:path>
            </a:pathLst>
          </a:custGeom>
          <a:blipFill>
            <a:blip r:embed="rId3"/>
            <a:stretch>
              <a:fillRect l="63" r="-1"/>
            </a:stretch>
          </a:blipFill>
        </p:spPr>
      </p:sp>
      <p:grpSp>
        <p:nvGrpSpPr>
          <p:cNvPr id="3" name="Group 3"/>
          <p:cNvGrpSpPr/>
          <p:nvPr/>
        </p:nvGrpSpPr>
        <p:grpSpPr>
          <a:xfrm>
            <a:off x="-9525" y="-33588"/>
            <a:ext cx="18330495" cy="10306050"/>
            <a:chOff x="0" y="0"/>
            <a:chExt cx="24440660" cy="13741400"/>
          </a:xfrm>
        </p:grpSpPr>
        <p:sp>
          <p:nvSpPr>
            <p:cNvPr id="4" name="Freeform 4"/>
            <p:cNvSpPr/>
            <p:nvPr/>
          </p:nvSpPr>
          <p:spPr>
            <a:xfrm>
              <a:off x="12700" y="12700"/>
              <a:ext cx="24415242" cy="13716000"/>
            </a:xfrm>
            <a:custGeom>
              <a:avLst/>
              <a:gdLst/>
              <a:ahLst/>
              <a:cxnLst/>
              <a:rect l="l" t="t" r="r" b="b"/>
              <a:pathLst>
                <a:path w="24415242" h="13716000">
                  <a:moveTo>
                    <a:pt x="0" y="0"/>
                  </a:moveTo>
                  <a:lnTo>
                    <a:pt x="24415242" y="0"/>
                  </a:lnTo>
                  <a:lnTo>
                    <a:pt x="24415242" y="13716000"/>
                  </a:lnTo>
                  <a:lnTo>
                    <a:pt x="0" y="13716000"/>
                  </a:lnTo>
                  <a:close/>
                </a:path>
              </a:pathLst>
            </a:custGeom>
            <a:solidFill>
              <a:srgbClr val="000000">
                <a:alpha val="45882"/>
              </a:srgbClr>
            </a:solidFill>
          </p:spPr>
        </p:sp>
        <p:sp>
          <p:nvSpPr>
            <p:cNvPr id="5" name="Freeform 5"/>
            <p:cNvSpPr/>
            <p:nvPr/>
          </p:nvSpPr>
          <p:spPr>
            <a:xfrm>
              <a:off x="0" y="0"/>
              <a:ext cx="24440642" cy="13741400"/>
            </a:xfrm>
            <a:custGeom>
              <a:avLst/>
              <a:gdLst/>
              <a:ahLst/>
              <a:cxnLst/>
              <a:rect l="l" t="t" r="r" b="b"/>
              <a:pathLst>
                <a:path w="24440642" h="13741400">
                  <a:moveTo>
                    <a:pt x="12700" y="0"/>
                  </a:moveTo>
                  <a:lnTo>
                    <a:pt x="24427942" y="0"/>
                  </a:lnTo>
                  <a:cubicBezTo>
                    <a:pt x="24434927" y="0"/>
                    <a:pt x="24440642" y="5715"/>
                    <a:pt x="24440642" y="12700"/>
                  </a:cubicBezTo>
                  <a:lnTo>
                    <a:pt x="24440642" y="13728700"/>
                  </a:lnTo>
                  <a:cubicBezTo>
                    <a:pt x="24440642" y="13735686"/>
                    <a:pt x="24434927" y="13741400"/>
                    <a:pt x="24427942"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427942" y="13716000"/>
                  </a:lnTo>
                  <a:lnTo>
                    <a:pt x="24427942" y="13728700"/>
                  </a:lnTo>
                  <a:lnTo>
                    <a:pt x="24415242" y="13728700"/>
                  </a:lnTo>
                  <a:lnTo>
                    <a:pt x="24415242" y="12700"/>
                  </a:lnTo>
                  <a:lnTo>
                    <a:pt x="24427942" y="12700"/>
                  </a:lnTo>
                  <a:lnTo>
                    <a:pt x="24427942" y="25400"/>
                  </a:lnTo>
                  <a:lnTo>
                    <a:pt x="12700" y="25400"/>
                  </a:lnTo>
                  <a:close/>
                </a:path>
              </a:pathLst>
            </a:custGeom>
            <a:solidFill>
              <a:srgbClr val="42719B"/>
            </a:solidFill>
          </p:spPr>
        </p:sp>
      </p:grpSp>
      <p:sp>
        <p:nvSpPr>
          <p:cNvPr id="6" name="TextBox 6"/>
          <p:cNvSpPr txBox="1"/>
          <p:nvPr/>
        </p:nvSpPr>
        <p:spPr>
          <a:xfrm>
            <a:off x="1163560" y="4914084"/>
            <a:ext cx="16646700" cy="1451350"/>
          </a:xfrm>
          <a:prstGeom prst="rect">
            <a:avLst/>
          </a:prstGeom>
        </p:spPr>
        <p:txBody>
          <a:bodyPr lIns="0" tIns="0" rIns="0" bIns="0" rtlCol="0" anchor="t">
            <a:spAutoFit/>
          </a:bodyPr>
          <a:lstStyle/>
          <a:p>
            <a:pPr algn="ctr">
              <a:lnSpc>
                <a:spcPts val="10800"/>
              </a:lnSpc>
            </a:pPr>
            <a:r>
              <a:rPr lang="en-US" sz="9000" b="1">
                <a:solidFill>
                  <a:srgbClr val="FFFFFF"/>
                </a:solidFill>
                <a:latin typeface="Trebuchet MS Bold"/>
                <a:ea typeface="Trebuchet MS Bold"/>
                <a:cs typeface="Trebuchet MS Bold"/>
                <a:sym typeface="Trebuchet MS Bold"/>
              </a:rPr>
              <a:t>Gracias</a:t>
            </a:r>
          </a:p>
        </p:txBody>
      </p:sp>
      <p:grpSp>
        <p:nvGrpSpPr>
          <p:cNvPr id="7" name="Group 7"/>
          <p:cNvGrpSpPr/>
          <p:nvPr/>
        </p:nvGrpSpPr>
        <p:grpSpPr>
          <a:xfrm>
            <a:off x="17567289" y="0"/>
            <a:ext cx="734157" cy="3399279"/>
            <a:chOff x="0" y="0"/>
            <a:chExt cx="978876" cy="4532372"/>
          </a:xfrm>
        </p:grpSpPr>
        <p:sp>
          <p:nvSpPr>
            <p:cNvPr id="8" name="Freeform 8"/>
            <p:cNvSpPr/>
            <p:nvPr/>
          </p:nvSpPr>
          <p:spPr>
            <a:xfrm>
              <a:off x="0" y="0"/>
              <a:ext cx="978916" cy="4532376"/>
            </a:xfrm>
            <a:custGeom>
              <a:avLst/>
              <a:gdLst/>
              <a:ahLst/>
              <a:cxnLst/>
              <a:rect l="l" t="t" r="r" b="b"/>
              <a:pathLst>
                <a:path w="978916" h="4532376">
                  <a:moveTo>
                    <a:pt x="0" y="0"/>
                  </a:moveTo>
                  <a:lnTo>
                    <a:pt x="978916" y="0"/>
                  </a:lnTo>
                  <a:lnTo>
                    <a:pt x="978916" y="4532376"/>
                  </a:lnTo>
                  <a:lnTo>
                    <a:pt x="0" y="4532376"/>
                  </a:lnTo>
                  <a:close/>
                </a:path>
              </a:pathLst>
            </a:custGeom>
            <a:solidFill>
              <a:srgbClr val="C00000"/>
            </a:solidFill>
          </p:spPr>
        </p:sp>
      </p:grpSp>
      <p:grpSp>
        <p:nvGrpSpPr>
          <p:cNvPr id="9" name="Group 9"/>
          <p:cNvGrpSpPr/>
          <p:nvPr/>
        </p:nvGrpSpPr>
        <p:grpSpPr>
          <a:xfrm>
            <a:off x="0" y="6887721"/>
            <a:ext cx="734157" cy="3399279"/>
            <a:chOff x="0" y="0"/>
            <a:chExt cx="978876" cy="4532372"/>
          </a:xfrm>
        </p:grpSpPr>
        <p:sp>
          <p:nvSpPr>
            <p:cNvPr id="10" name="Freeform 10"/>
            <p:cNvSpPr/>
            <p:nvPr/>
          </p:nvSpPr>
          <p:spPr>
            <a:xfrm>
              <a:off x="0" y="0"/>
              <a:ext cx="978916" cy="4532376"/>
            </a:xfrm>
            <a:custGeom>
              <a:avLst/>
              <a:gdLst/>
              <a:ahLst/>
              <a:cxnLst/>
              <a:rect l="l" t="t" r="r" b="b"/>
              <a:pathLst>
                <a:path w="978916" h="4532376">
                  <a:moveTo>
                    <a:pt x="0" y="0"/>
                  </a:moveTo>
                  <a:lnTo>
                    <a:pt x="978916" y="0"/>
                  </a:lnTo>
                  <a:lnTo>
                    <a:pt x="978916" y="4532376"/>
                  </a:lnTo>
                  <a:lnTo>
                    <a:pt x="0" y="4532376"/>
                  </a:lnTo>
                  <a:close/>
                </a:path>
              </a:pathLst>
            </a:custGeom>
            <a:solidFill>
              <a:srgbClr val="FFC000"/>
            </a:solidFill>
          </p:spPr>
        </p:sp>
      </p:grpSp>
      <p:sp>
        <p:nvSpPr>
          <p:cNvPr id="11" name="Freeform 11"/>
          <p:cNvSpPr/>
          <p:nvPr/>
        </p:nvSpPr>
        <p:spPr>
          <a:xfrm>
            <a:off x="13857732" y="9218700"/>
            <a:ext cx="4175588" cy="846038"/>
          </a:xfrm>
          <a:custGeom>
            <a:avLst/>
            <a:gdLst/>
            <a:ahLst/>
            <a:cxnLst/>
            <a:rect l="l" t="t" r="r" b="b"/>
            <a:pathLst>
              <a:path w="4175588" h="846038">
                <a:moveTo>
                  <a:pt x="0" y="0"/>
                </a:moveTo>
                <a:lnTo>
                  <a:pt x="4175588" y="0"/>
                </a:lnTo>
                <a:lnTo>
                  <a:pt x="4175588" y="846038"/>
                </a:lnTo>
                <a:lnTo>
                  <a:pt x="0" y="846038"/>
                </a:lnTo>
                <a:lnTo>
                  <a:pt x="0" y="0"/>
                </a:lnTo>
                <a:close/>
              </a:path>
            </a:pathLst>
          </a:custGeom>
          <a:blipFill>
            <a:blip r:embed="rId4"/>
            <a:stretch>
              <a:fillRect b="-182"/>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318</Words>
  <Application>Microsoft Office PowerPoint</Application>
  <PresentationFormat>Personalizado</PresentationFormat>
  <Paragraphs>73</Paragraphs>
  <Slides>7</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 Bold</vt:lpstr>
      <vt:lpstr>Inter Bold</vt:lpstr>
      <vt:lpstr>Canva Sans</vt:lpstr>
      <vt:lpstr>Arial</vt:lpstr>
      <vt:lpstr>Inter</vt:lpstr>
      <vt:lpstr>Trebuchet MS Bold</vt:lpstr>
      <vt:lpstr>Canva Sans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Comité de Conciliación 2024 II.pptx</dc:title>
  <dc:creator>wendy Velasco</dc:creator>
  <cp:lastModifiedBy>wendy Velasco</cp:lastModifiedBy>
  <cp:revision>4</cp:revision>
  <dcterms:created xsi:type="dcterms:W3CDTF">2006-08-16T00:00:00Z</dcterms:created>
  <dcterms:modified xsi:type="dcterms:W3CDTF">2025-01-15T12:47:21Z</dcterms:modified>
  <dc:identifier>DAGcMRgj-Uc</dc:identifier>
</cp:coreProperties>
</file>