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61" r:id="rId4"/>
    <p:sldId id="262" r:id="rId5"/>
    <p:sldId id="267" r:id="rId6"/>
    <p:sldId id="263" r:id="rId7"/>
    <p:sldId id="264" r:id="rId8"/>
    <p:sldId id="265" r:id="rId9"/>
    <p:sldId id="266" r:id="rId10"/>
    <p:sldId id="268" r:id="rId11"/>
    <p:sldId id="269" r:id="rId12"/>
    <p:sldId id="270" r:id="rId13"/>
    <p:sldId id="271" r:id="rId14"/>
    <p:sldId id="273" r:id="rId15"/>
    <p:sldId id="274" r:id="rId16"/>
    <p:sldId id="275" r:id="rId17"/>
    <p:sldId id="276" r:id="rId18"/>
    <p:sldId id="272" r:id="rId19"/>
    <p:sldId id="277" r:id="rId20"/>
    <p:sldId id="278" r:id="rId21"/>
    <p:sldId id="279" r:id="rId22"/>
    <p:sldId id="438" r:id="rId23"/>
    <p:sldId id="439"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918"/>
    <a:srgbClr val="4C531E"/>
    <a:srgbClr val="C9D41E"/>
    <a:srgbClr val="859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72" d="100"/>
          <a:sy n="72"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6B756-BB7B-406B-AA90-0003C2A0BDB1}" type="datetimeFigureOut">
              <a:rPr lang="en-US" smtClean="0"/>
              <a:t>11/18/2021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41E30-4448-43EE-8CA3-B38A7F2DDACD}" type="slidenum">
              <a:rPr lang="en-US" smtClean="0"/>
              <a:t>‹Nº›</a:t>
            </a:fld>
            <a:endParaRPr lang="en-US"/>
          </a:p>
        </p:txBody>
      </p:sp>
    </p:spTree>
    <p:extLst>
      <p:ext uri="{BB962C8B-B14F-4D97-AF65-F5344CB8AC3E}">
        <p14:creationId xmlns:p14="http://schemas.microsoft.com/office/powerpoint/2010/main" val="74949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1E41E30-4448-43EE-8CA3-B38A7F2DDACD}" type="slidenum">
              <a:rPr lang="en-US" smtClean="0"/>
              <a:t>21</a:t>
            </a:fld>
            <a:endParaRPr lang="en-US" dirty="0"/>
          </a:p>
        </p:txBody>
      </p:sp>
    </p:spTree>
    <p:extLst>
      <p:ext uri="{BB962C8B-B14F-4D97-AF65-F5344CB8AC3E}">
        <p14:creationId xmlns:p14="http://schemas.microsoft.com/office/powerpoint/2010/main" val="110660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1E41E30-4448-43EE-8CA3-B38A7F2DDACD}" type="slidenum">
              <a:rPr lang="en-US" smtClean="0"/>
              <a:t>22</a:t>
            </a:fld>
            <a:endParaRPr lang="en-US" dirty="0"/>
          </a:p>
        </p:txBody>
      </p:sp>
    </p:spTree>
    <p:extLst>
      <p:ext uri="{BB962C8B-B14F-4D97-AF65-F5344CB8AC3E}">
        <p14:creationId xmlns:p14="http://schemas.microsoft.com/office/powerpoint/2010/main" val="2709970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420130" y="1311833"/>
            <a:ext cx="9144000" cy="2387600"/>
          </a:xfrm>
          <a:ln>
            <a:solidFill>
              <a:schemeClr val="bg1"/>
            </a:solidFill>
          </a:ln>
        </p:spPr>
        <p:txBody>
          <a:bodyPr anchor="b"/>
          <a:lstStyle>
            <a:lvl1pPr algn="ctr">
              <a:defRPr sz="6000" b="1">
                <a:ln>
                  <a:solidFill>
                    <a:schemeClr val="tx1"/>
                  </a:solidFill>
                </a:ln>
                <a:solidFill>
                  <a:srgbClr val="C9D41E"/>
                </a:solidFill>
                <a:effectLst>
                  <a:glow rad="101600">
                    <a:schemeClr val="bg1">
                      <a:alpha val="60000"/>
                    </a:schemeClr>
                  </a:glow>
                  <a:outerShdw blurRad="38100" dist="38100" dir="2700000" algn="tl">
                    <a:srgbClr val="000000">
                      <a:alpha val="43137"/>
                    </a:srgbClr>
                  </a:outerShdw>
                </a:effectLst>
                <a:latin typeface="+mn-lt"/>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420130" y="3791508"/>
            <a:ext cx="9144000" cy="1655762"/>
          </a:xfrm>
          <a:ln>
            <a:solidFill>
              <a:schemeClr val="bg1"/>
            </a:solidFill>
          </a:ln>
        </p:spPr>
        <p:txBody>
          <a:bodyPr/>
          <a:lstStyle>
            <a:lvl1pPr marL="0" indent="0" algn="ctr">
              <a:buNone/>
              <a:defRPr sz="2400" b="1">
                <a:solidFill>
                  <a:schemeClr val="bg1"/>
                </a:solidFill>
                <a:effectLst>
                  <a:glow rad="101600">
                    <a:srgbClr val="A9B918">
                      <a:alpha val="60000"/>
                    </a:srgbClr>
                  </a:glow>
                  <a:outerShdw blurRad="38100" dist="38100" dir="2700000" algn="tl">
                    <a:srgbClr val="000000">
                      <a:alpha val="43137"/>
                    </a:srgb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pic>
        <p:nvPicPr>
          <p:cNvPr id="7" name="Imagen 6"/>
          <p:cNvPicPr>
            <a:picLocks noChangeAspect="1"/>
          </p:cNvPicPr>
          <p:nvPr userDrawn="1"/>
        </p:nvPicPr>
        <p:blipFill rotWithShape="1">
          <a:blip r:embed="rId3">
            <a:extLst>
              <a:ext uri="{28A0092B-C50C-407E-A947-70E740481C1C}">
                <a14:useLocalDpi xmlns:a14="http://schemas.microsoft.com/office/drawing/2010/main" val="0"/>
              </a:ext>
            </a:extLst>
          </a:blip>
          <a:srcRect l="66757"/>
          <a:stretch/>
        </p:blipFill>
        <p:spPr>
          <a:xfrm>
            <a:off x="8138984" y="0"/>
            <a:ext cx="4053016" cy="6858000"/>
          </a:xfrm>
          <a:prstGeom prst="rect">
            <a:avLst/>
          </a:prstGeom>
        </p:spPr>
      </p:pic>
      <p:sp>
        <p:nvSpPr>
          <p:cNvPr id="6" name="CuadroTexto 5"/>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32068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b="1">
                <a:solidFill>
                  <a:srgbClr val="C9D41E"/>
                </a:solidFill>
                <a:latin typeface="+mn-lt"/>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rgbClr val="4C531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Tree>
    <p:extLst>
      <p:ext uri="{BB962C8B-B14F-4D97-AF65-F5344CB8AC3E}">
        <p14:creationId xmlns:p14="http://schemas.microsoft.com/office/powerpoint/2010/main" val="104519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ln>
            <a:solidFill>
              <a:schemeClr val="bg1"/>
            </a:solidFill>
          </a:ln>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838200" y="1825625"/>
            <a:ext cx="10380133" cy="4126442"/>
          </a:xfrm>
        </p:spPr>
        <p:txBody>
          <a:bodyPr/>
          <a:lstStyle>
            <a:lvl1pPr algn="just">
              <a:defRPr>
                <a:solidFill>
                  <a:srgbClr val="4C531E"/>
                </a:solidFill>
                <a:latin typeface="+mj-lt"/>
              </a:defRPr>
            </a:lvl1pPr>
            <a:lvl2pPr algn="just">
              <a:defRPr>
                <a:solidFill>
                  <a:srgbClr val="4C531E"/>
                </a:solidFill>
                <a:latin typeface="+mj-lt"/>
              </a:defRPr>
            </a:lvl2pPr>
            <a:lvl3pPr algn="just">
              <a:defRPr>
                <a:solidFill>
                  <a:srgbClr val="4C531E"/>
                </a:solidFill>
                <a:latin typeface="+mj-lt"/>
              </a:defRPr>
            </a:lvl3pPr>
            <a:lvl4pPr algn="just">
              <a:defRPr>
                <a:solidFill>
                  <a:srgbClr val="4C531E"/>
                </a:solidFill>
                <a:latin typeface="+mj-lt"/>
              </a:defRPr>
            </a:lvl4pPr>
            <a:lvl5pPr algn="just">
              <a:defRPr>
                <a:solidFill>
                  <a:srgbClr val="4C531E"/>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t="72913" r="92973"/>
          <a:stretch/>
        </p:blipFill>
        <p:spPr>
          <a:xfrm>
            <a:off x="0" y="5000368"/>
            <a:ext cx="856735" cy="1857632"/>
          </a:xfrm>
          <a:prstGeom prst="rect">
            <a:avLst/>
          </a:prstGeom>
        </p:spPr>
      </p:pic>
      <p:pic>
        <p:nvPicPr>
          <p:cNvPr id="8" name="Imagen 7"/>
          <p:cNvPicPr>
            <a:picLocks noChangeAspect="1"/>
          </p:cNvPicPr>
          <p:nvPr userDrawn="1"/>
        </p:nvPicPr>
        <p:blipFill>
          <a:blip r:embed="rId3"/>
          <a:stretch>
            <a:fillRect/>
          </a:stretch>
        </p:blipFill>
        <p:spPr>
          <a:xfrm>
            <a:off x="10429103" y="5617206"/>
            <a:ext cx="1447184" cy="910020"/>
          </a:xfrm>
          <a:prstGeom prst="rect">
            <a:avLst/>
          </a:prstGeom>
        </p:spPr>
      </p:pic>
    </p:spTree>
    <p:extLst>
      <p:ext uri="{BB962C8B-B14F-4D97-AF65-F5344CB8AC3E}">
        <p14:creationId xmlns:p14="http://schemas.microsoft.com/office/powerpoint/2010/main" val="272181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sz="half" idx="1"/>
          </p:nvPr>
        </p:nvSpPr>
        <p:spPr>
          <a:xfrm>
            <a:off x="838200" y="1825625"/>
            <a:ext cx="5181600" cy="4117975"/>
          </a:xfrm>
        </p:spPr>
        <p:txBody>
          <a:bodyPr/>
          <a:lstStyle>
            <a:lvl1pPr>
              <a:defRPr>
                <a:solidFill>
                  <a:srgbClr val="4C531E"/>
                </a:solidFill>
                <a:latin typeface="+mj-lt"/>
              </a:defRPr>
            </a:lvl1pPr>
            <a:lvl2pPr>
              <a:defRPr>
                <a:solidFill>
                  <a:srgbClr val="4C531E"/>
                </a:solidFill>
                <a:latin typeface="+mj-lt"/>
              </a:defRPr>
            </a:lvl2pPr>
            <a:lvl3pPr>
              <a:defRPr>
                <a:solidFill>
                  <a:srgbClr val="4C531E"/>
                </a:solidFill>
                <a:latin typeface="+mj-lt"/>
              </a:defRPr>
            </a:lvl3pPr>
            <a:lvl4pPr>
              <a:defRPr>
                <a:solidFill>
                  <a:srgbClr val="4C531E"/>
                </a:solidFill>
                <a:latin typeface="+mj-lt"/>
              </a:defRPr>
            </a:lvl4pPr>
            <a:lvl5pPr>
              <a:defRPr>
                <a:solidFill>
                  <a:srgbClr val="4C531E"/>
                </a:solidFill>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4868333" cy="4117975"/>
          </a:xfrm>
        </p:spPr>
        <p:txBody>
          <a:bodyPr/>
          <a:lstStyle>
            <a:lvl1pPr>
              <a:defRPr>
                <a:solidFill>
                  <a:srgbClr val="4C531E"/>
                </a:solidFill>
                <a:latin typeface="+mj-lt"/>
              </a:defRPr>
            </a:lvl1pPr>
            <a:lvl2pPr>
              <a:defRPr>
                <a:solidFill>
                  <a:srgbClr val="4C531E"/>
                </a:solidFill>
                <a:latin typeface="+mj-lt"/>
              </a:defRPr>
            </a:lvl2pPr>
            <a:lvl3pPr>
              <a:defRPr>
                <a:solidFill>
                  <a:srgbClr val="4C531E"/>
                </a:solidFill>
                <a:latin typeface="+mj-lt"/>
              </a:defRPr>
            </a:lvl3pPr>
            <a:lvl4pPr>
              <a:defRPr>
                <a:solidFill>
                  <a:srgbClr val="4C531E"/>
                </a:solidFill>
                <a:latin typeface="+mj-lt"/>
              </a:defRPr>
            </a:lvl4pPr>
            <a:lvl5pPr>
              <a:defRPr>
                <a:solidFill>
                  <a:srgbClr val="4C531E"/>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8" name="Imagen 7"/>
          <p:cNvPicPr>
            <a:picLocks noChangeAspect="1"/>
          </p:cNvPicPr>
          <p:nvPr userDrawn="1"/>
        </p:nvPicPr>
        <p:blipFill rotWithShape="1">
          <a:blip r:embed="rId2">
            <a:extLst>
              <a:ext uri="{28A0092B-C50C-407E-A947-70E740481C1C}">
                <a14:useLocalDpi xmlns:a14="http://schemas.microsoft.com/office/drawing/2010/main" val="0"/>
              </a:ext>
            </a:extLst>
          </a:blip>
          <a:srcRect t="72913" r="92973"/>
          <a:stretch/>
        </p:blipFill>
        <p:spPr>
          <a:xfrm>
            <a:off x="0" y="5000368"/>
            <a:ext cx="856735" cy="1857632"/>
          </a:xfrm>
          <a:prstGeom prst="rect">
            <a:avLst/>
          </a:prstGeom>
        </p:spPr>
      </p:pic>
      <p:pic>
        <p:nvPicPr>
          <p:cNvPr id="9" name="Imagen 8"/>
          <p:cNvPicPr>
            <a:picLocks noChangeAspect="1"/>
          </p:cNvPicPr>
          <p:nvPr userDrawn="1"/>
        </p:nvPicPr>
        <p:blipFill>
          <a:blip r:embed="rId3"/>
          <a:stretch>
            <a:fillRect/>
          </a:stretch>
        </p:blipFill>
        <p:spPr>
          <a:xfrm>
            <a:off x="10429103" y="5617206"/>
            <a:ext cx="1447184" cy="910020"/>
          </a:xfrm>
          <a:prstGeom prst="rect">
            <a:avLst/>
          </a:prstGeom>
        </p:spPr>
      </p:pic>
    </p:spTree>
    <p:extLst>
      <p:ext uri="{BB962C8B-B14F-4D97-AF65-F5344CB8AC3E}">
        <p14:creationId xmlns:p14="http://schemas.microsoft.com/office/powerpoint/2010/main" val="297182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p:cNvSpPr>
            <a:spLocks noGrp="1"/>
          </p:cNvSpPr>
          <p:nvPr>
            <p:ph type="ctrTitle"/>
          </p:nvPr>
        </p:nvSpPr>
        <p:spPr>
          <a:xfrm>
            <a:off x="1482811" y="1501303"/>
            <a:ext cx="9144000" cy="2387600"/>
          </a:xfrm>
          <a:effectLst>
            <a:glow rad="63500">
              <a:schemeClr val="accent3">
                <a:satMod val="175000"/>
                <a:alpha val="40000"/>
              </a:schemeClr>
            </a:glow>
          </a:effectLst>
        </p:spPr>
        <p:txBody>
          <a:bodyPr anchor="b"/>
          <a:lstStyle>
            <a:lvl1pPr algn="ctr">
              <a:defRPr sz="6000" b="1">
                <a:ln>
                  <a:solidFill>
                    <a:schemeClr val="bg1"/>
                  </a:solidFill>
                </a:ln>
                <a:solidFill>
                  <a:srgbClr val="4C531E"/>
                </a:solidFill>
                <a:effectLst>
                  <a:glow rad="101600">
                    <a:schemeClr val="bg1">
                      <a:alpha val="60000"/>
                    </a:schemeClr>
                  </a:glow>
                  <a:outerShdw blurRad="38100" dist="38100" dir="2700000" algn="tl">
                    <a:srgbClr val="000000">
                      <a:alpha val="43137"/>
                    </a:srgbClr>
                  </a:outerShdw>
                </a:effectLst>
                <a:latin typeface="+mn-lt"/>
              </a:defRPr>
            </a:lvl1pPr>
          </a:lstStyle>
          <a:p>
            <a:r>
              <a:rPr lang="es-ES" dirty="0"/>
              <a:t>Haga clic para modificar el estilo de título del patrón</a:t>
            </a:r>
            <a:endParaRPr lang="es-CO" dirty="0"/>
          </a:p>
        </p:txBody>
      </p:sp>
      <p:sp>
        <p:nvSpPr>
          <p:cNvPr id="9" name="Subtítulo 2"/>
          <p:cNvSpPr>
            <a:spLocks noGrp="1"/>
          </p:cNvSpPr>
          <p:nvPr>
            <p:ph type="subTitle" idx="1"/>
          </p:nvPr>
        </p:nvSpPr>
        <p:spPr>
          <a:xfrm>
            <a:off x="1482811" y="4046881"/>
            <a:ext cx="9144000" cy="1655762"/>
          </a:xfrm>
          <a:effectLst>
            <a:glow rad="228600">
              <a:schemeClr val="accent5">
                <a:satMod val="175000"/>
                <a:alpha val="40000"/>
              </a:schemeClr>
            </a:glow>
          </a:effectLst>
        </p:spPr>
        <p:txBody>
          <a:bodyPr/>
          <a:lstStyle>
            <a:lvl1pPr marL="0" indent="0" algn="ctr">
              <a:buNone/>
              <a:defRPr sz="2400" b="1">
                <a:solidFill>
                  <a:schemeClr val="bg1"/>
                </a:solidFill>
                <a:effectLst>
                  <a:outerShdw blurRad="38100" dist="38100" dir="2700000" algn="tl">
                    <a:srgbClr val="000000">
                      <a:alpha val="43137"/>
                    </a:srgb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sp>
        <p:nvSpPr>
          <p:cNvPr id="5" name="CuadroTexto 4"/>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1848167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7">
            <a:extLst>
              <a:ext uri="{28A0092B-C50C-407E-A947-70E740481C1C}">
                <a14:useLocalDpi xmlns:a14="http://schemas.microsoft.com/office/drawing/2010/main" val="0"/>
              </a:ext>
            </a:extLst>
          </a:blip>
          <a:srcRect l="77905"/>
          <a:stretch/>
        </p:blipFill>
        <p:spPr>
          <a:xfrm>
            <a:off x="9498226" y="0"/>
            <a:ext cx="2693773" cy="6858000"/>
          </a:xfrm>
          <a:prstGeom prst="rect">
            <a:avLst/>
          </a:prstGeom>
        </p:spPr>
      </p:pic>
      <p:sp>
        <p:nvSpPr>
          <p:cNvPr id="2" name="Marcador de título 1"/>
          <p:cNvSpPr>
            <a:spLocks noGrp="1"/>
          </p:cNvSpPr>
          <p:nvPr>
            <p:ph type="title"/>
          </p:nvPr>
        </p:nvSpPr>
        <p:spPr>
          <a:xfrm>
            <a:off x="838200" y="365125"/>
            <a:ext cx="9897533"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380133"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7B43C-F43F-4027-9C7A-133BA3362111}" type="datetimeFigureOut">
              <a:rPr lang="es-CO" smtClean="0"/>
              <a:t>18/11/2021</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AE475-6AC6-48A1-A88A-6867698AA649}" type="slidenum">
              <a:rPr lang="es-CO" smtClean="0"/>
              <a:t>‹Nº›</a:t>
            </a:fld>
            <a:endParaRPr lang="es-CO"/>
          </a:p>
        </p:txBody>
      </p:sp>
      <p:sp>
        <p:nvSpPr>
          <p:cNvPr id="8" name="CuadroTexto 7"/>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28740042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9" r:id="rId5"/>
  </p:sldLayoutIdLst>
  <p:txStyles>
    <p:titleStyle>
      <a:lvl1pPr algn="l" defTabSz="914400" rtl="0" eaLnBrk="1" latinLnBrk="0" hangingPunct="1">
        <a:lnSpc>
          <a:spcPct val="90000"/>
        </a:lnSpc>
        <a:spcBef>
          <a:spcPct val="0"/>
        </a:spcBef>
        <a:buNone/>
        <a:defRPr lang="es-CO" sz="4400" b="1" kern="1200" dirty="0">
          <a:solidFill>
            <a:srgbClr val="A9B918"/>
          </a:solidFill>
          <a:effectLst>
            <a:outerShdw blurRad="38100" dist="38100" dir="2700000" algn="tl">
              <a:srgbClr val="000000">
                <a:alpha val="43137"/>
              </a:srgbClr>
            </a:outerShdw>
          </a:effectLst>
          <a:latin typeface="+mn-lt"/>
          <a:ea typeface="+mj-ea"/>
          <a:cs typeface="+mj-cs"/>
        </a:defRPr>
      </a:lvl1pPr>
    </p:titleStyle>
    <p:bodyStyle>
      <a:lvl1pPr marL="228600" indent="-228600" algn="just" defTabSz="914400" rtl="0" eaLnBrk="1" latinLnBrk="0" hangingPunct="1">
        <a:lnSpc>
          <a:spcPct val="90000"/>
        </a:lnSpc>
        <a:spcBef>
          <a:spcPts val="1000"/>
        </a:spcBef>
        <a:buClr>
          <a:srgbClr val="A9B918"/>
        </a:buClr>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Clr>
          <a:srgbClr val="A9B918"/>
        </a:buClr>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rgbClr val="A9B918"/>
        </a:buClr>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mailto:atnciudadano@idu.gov.co" TargetMode="External"/><Relationship Id="rId3" Type="http://schemas.openxmlformats.org/officeDocument/2006/relationships/image" Target="../media/image29.png"/><Relationship Id="rId7" Type="http://schemas.openxmlformats.org/officeDocument/2006/relationships/hyperlink" Target="https://sdqs.bogota.gov.co/sdqs/publico/nino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bogota.gov.co/sdqs/" TargetMode="External"/><Relationship Id="rId11" Type="http://schemas.openxmlformats.org/officeDocument/2006/relationships/image" Target="../media/image32.jpeg"/><Relationship Id="rId5" Type="http://schemas.openxmlformats.org/officeDocument/2006/relationships/hyperlink" Target="http://www.idu.gov.co/page/pqrs" TargetMode="External"/><Relationship Id="rId10" Type="http://schemas.openxmlformats.org/officeDocument/2006/relationships/image" Target="../media/image31.jpeg"/><Relationship Id="rId4" Type="http://schemas.openxmlformats.org/officeDocument/2006/relationships/hyperlink" Target="http://www.idu.gov.co/page/chat" TargetMode="Externa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3lVFbaCIyK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62651" y="2967335"/>
            <a:ext cx="9066726" cy="923330"/>
          </a:xfrm>
          <a:prstGeom prst="rect">
            <a:avLst/>
          </a:prstGeom>
          <a:noFill/>
        </p:spPr>
        <p:txBody>
          <a:bodyPr wrap="square" rtlCol="0">
            <a:spAutoFit/>
          </a:bodyPr>
          <a:lstStyle/>
          <a:p>
            <a:pPr algn="ctr"/>
            <a:r>
              <a:rPr lang="es-ES" sz="5400" b="1" dirty="0">
                <a:solidFill>
                  <a:schemeClr val="accent5"/>
                </a:solidFill>
              </a:rPr>
              <a:t>RENDICIÓN DE CUENTAS 2020 </a:t>
            </a:r>
            <a:endParaRPr lang="es-CO" sz="5400" b="1" dirty="0">
              <a:solidFill>
                <a:schemeClr val="accent5"/>
              </a:solidFill>
            </a:endParaRPr>
          </a:p>
        </p:txBody>
      </p:sp>
    </p:spTree>
    <p:extLst>
      <p:ext uri="{BB962C8B-B14F-4D97-AF65-F5344CB8AC3E}">
        <p14:creationId xmlns:p14="http://schemas.microsoft.com/office/powerpoint/2010/main" val="284940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68351"/>
            <a:ext cx="9655097" cy="892098"/>
          </a:xfrm>
        </p:spPr>
        <p:txBody>
          <a:bodyPr>
            <a:normAutofit fontScale="90000"/>
          </a:bodyPr>
          <a:lstStyle/>
          <a:p>
            <a:r>
              <a:rPr lang="es-ES" sz="3200" dirty="0"/>
              <a:t>Territorialización de la inversión para Suba a 31/05/2020</a:t>
            </a:r>
            <a:br>
              <a:rPr lang="es-ES" sz="3200" dirty="0"/>
            </a:br>
            <a:r>
              <a:rPr lang="es-ES" sz="3200" dirty="0"/>
              <a:t>Plan de Desarrollo “Bogotá, mejor para todos”</a:t>
            </a:r>
            <a:endParaRPr lang="es-CO"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31922"/>
            <a:ext cx="10380663" cy="168163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13553"/>
            <a:ext cx="10380663" cy="2444261"/>
          </a:xfrm>
          <a:prstGeom prst="rect">
            <a:avLst/>
          </a:prstGeom>
        </p:spPr>
      </p:pic>
    </p:spTree>
    <p:extLst>
      <p:ext uri="{BB962C8B-B14F-4D97-AF65-F5344CB8AC3E}">
        <p14:creationId xmlns:p14="http://schemas.microsoft.com/office/powerpoint/2010/main" val="367660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899" y="724829"/>
            <a:ext cx="9733156" cy="1037064"/>
          </a:xfrm>
        </p:spPr>
        <p:txBody>
          <a:bodyPr>
            <a:normAutofit/>
          </a:bodyPr>
          <a:lstStyle/>
          <a:p>
            <a:r>
              <a:rPr lang="es-ES" sz="3200" dirty="0"/>
              <a:t>Territorialización de la inversión para Suba a 31/05/2020</a:t>
            </a:r>
            <a:br>
              <a:rPr lang="es-ES" sz="3200" dirty="0"/>
            </a:br>
            <a:r>
              <a:rPr lang="es-ES" sz="3200" dirty="0"/>
              <a:t>Plan de Desarrollo “Bogotá, mejor para todos”</a:t>
            </a:r>
            <a:endParaRPr lang="es-CO" sz="3200" dirty="0"/>
          </a:p>
        </p:txBody>
      </p:sp>
      <p:pic>
        <p:nvPicPr>
          <p:cNvPr id="4" name="Marcador de contenido 3"/>
          <p:cNvPicPr>
            <a:picLocks noGrp="1" noChangeAspect="1"/>
          </p:cNvPicPr>
          <p:nvPr>
            <p:ph idx="1"/>
          </p:nvPr>
        </p:nvPicPr>
        <p:blipFill>
          <a:blip r:embed="rId2"/>
          <a:stretch>
            <a:fillRect/>
          </a:stretch>
        </p:blipFill>
        <p:spPr>
          <a:xfrm>
            <a:off x="927410" y="2178464"/>
            <a:ext cx="10380663" cy="3308722"/>
          </a:xfrm>
          <a:prstGeom prst="rect">
            <a:avLst/>
          </a:prstGeom>
        </p:spPr>
      </p:pic>
    </p:spTree>
    <p:extLst>
      <p:ext uri="{BB962C8B-B14F-4D97-AF65-F5344CB8AC3E}">
        <p14:creationId xmlns:p14="http://schemas.microsoft.com/office/powerpoint/2010/main" val="367765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1655" y="669073"/>
            <a:ext cx="9744306" cy="720532"/>
          </a:xfrm>
        </p:spPr>
        <p:txBody>
          <a:bodyPr>
            <a:noAutofit/>
          </a:bodyPr>
          <a:lstStyle/>
          <a:p>
            <a:r>
              <a:rPr lang="es-ES" sz="3200" dirty="0"/>
              <a:t>Territorialización de la inversión para Suba a 31/05/2020</a:t>
            </a:r>
            <a:br>
              <a:rPr lang="es-ES" sz="3200" dirty="0"/>
            </a:br>
            <a:r>
              <a:rPr lang="es-ES" sz="3200" dirty="0"/>
              <a:t>Plan de Desarrollo “Bogotá, mejor para todos”</a:t>
            </a:r>
            <a:endParaRPr lang="es-CO"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390" y="1736416"/>
            <a:ext cx="10132887" cy="4125913"/>
          </a:xfrm>
        </p:spPr>
      </p:pic>
    </p:spTree>
    <p:extLst>
      <p:ext uri="{BB962C8B-B14F-4D97-AF65-F5344CB8AC3E}">
        <p14:creationId xmlns:p14="http://schemas.microsoft.com/office/powerpoint/2010/main" val="216747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02526"/>
            <a:ext cx="9897533" cy="869795"/>
          </a:xfrm>
        </p:spPr>
        <p:txBody>
          <a:bodyPr>
            <a:noAutofit/>
          </a:bodyPr>
          <a:lstStyle/>
          <a:p>
            <a:r>
              <a:rPr lang="es-ES" sz="2700" dirty="0"/>
              <a:t>Territorialización de la inversión para Suba a 31/12/2020</a:t>
            </a:r>
            <a:br>
              <a:rPr lang="es-ES" sz="2700" dirty="0"/>
            </a:br>
            <a:r>
              <a:rPr lang="es-ES" sz="2700" dirty="0"/>
              <a:t>PD “Nuevo Contrato Social y Ambiental para la Bogotá del siglo XXI”</a:t>
            </a:r>
            <a:endParaRPr lang="es-CO" sz="2700"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725" y="1814475"/>
            <a:ext cx="9781008" cy="4125913"/>
          </a:xfrm>
        </p:spPr>
      </p:pic>
    </p:spTree>
    <p:extLst>
      <p:ext uri="{BB962C8B-B14F-4D97-AF65-F5344CB8AC3E}">
        <p14:creationId xmlns:p14="http://schemas.microsoft.com/office/powerpoint/2010/main" val="148344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629" y="800023"/>
            <a:ext cx="9897533" cy="437763"/>
          </a:xfrm>
        </p:spPr>
        <p:txBody>
          <a:bodyPr>
            <a:normAutofit fontScale="90000"/>
          </a:bodyPr>
          <a:lstStyle/>
          <a:p>
            <a:r>
              <a:rPr lang="es-ES" dirty="0"/>
              <a:t>Contratos de Estudios y Diseños en Suba 2020</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29" y="1807443"/>
            <a:ext cx="10380663" cy="4073066"/>
          </a:xfrm>
        </p:spPr>
      </p:pic>
    </p:spTree>
    <p:extLst>
      <p:ext uri="{BB962C8B-B14F-4D97-AF65-F5344CB8AC3E}">
        <p14:creationId xmlns:p14="http://schemas.microsoft.com/office/powerpoint/2010/main" val="268277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9712" y="1034197"/>
            <a:ext cx="9844669" cy="437763"/>
          </a:xfrm>
        </p:spPr>
        <p:txBody>
          <a:bodyPr>
            <a:normAutofit fontScale="90000"/>
          </a:bodyPr>
          <a:lstStyle/>
          <a:p>
            <a:r>
              <a:rPr lang="es-ES" dirty="0"/>
              <a:t>Contratos de Estudios y Diseños en Suba 2020</a:t>
            </a:r>
            <a:endParaRPr lang="es-CO"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952" y="1693719"/>
            <a:ext cx="9869277" cy="4010585"/>
          </a:xfrm>
        </p:spPr>
      </p:pic>
    </p:spTree>
    <p:extLst>
      <p:ext uri="{BB962C8B-B14F-4D97-AF65-F5344CB8AC3E}">
        <p14:creationId xmlns:p14="http://schemas.microsoft.com/office/powerpoint/2010/main" val="178586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7494" y="978441"/>
            <a:ext cx="9935736" cy="437763"/>
          </a:xfrm>
        </p:spPr>
        <p:txBody>
          <a:bodyPr>
            <a:normAutofit fontScale="90000"/>
          </a:bodyPr>
          <a:lstStyle/>
          <a:p>
            <a:r>
              <a:rPr lang="es-ES" dirty="0"/>
              <a:t>Contratos de construcción y mixtos Suba 2020</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176" y="1803323"/>
            <a:ext cx="9061937" cy="4125913"/>
          </a:xfrm>
        </p:spPr>
      </p:pic>
    </p:spTree>
    <p:extLst>
      <p:ext uri="{BB962C8B-B14F-4D97-AF65-F5344CB8AC3E}">
        <p14:creationId xmlns:p14="http://schemas.microsoft.com/office/powerpoint/2010/main" val="282100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2098" y="1045349"/>
            <a:ext cx="9969190" cy="437763"/>
          </a:xfrm>
        </p:spPr>
        <p:txBody>
          <a:bodyPr>
            <a:normAutofit fontScale="90000"/>
          </a:bodyPr>
          <a:lstStyle/>
          <a:p>
            <a:r>
              <a:rPr lang="es-ES" dirty="0"/>
              <a:t>Contratos de construcción y mixtos Suba 2020</a:t>
            </a:r>
            <a:endParaRPr lang="es-CO"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410" y="2026347"/>
            <a:ext cx="8269052" cy="4125913"/>
          </a:xfrm>
        </p:spPr>
      </p:pic>
    </p:spTree>
    <p:extLst>
      <p:ext uri="{BB962C8B-B14F-4D97-AF65-F5344CB8AC3E}">
        <p14:creationId xmlns:p14="http://schemas.microsoft.com/office/powerpoint/2010/main" val="237262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351" y="510091"/>
            <a:ext cx="9632795" cy="616182"/>
          </a:xfrm>
        </p:spPr>
        <p:txBody>
          <a:bodyPr>
            <a:normAutofit fontScale="90000"/>
          </a:bodyPr>
          <a:lstStyle/>
          <a:p>
            <a:r>
              <a:rPr lang="es-ES" dirty="0"/>
              <a:t>Contratos de conservación en Suba 2020</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761" y="1444825"/>
            <a:ext cx="8765519" cy="4726723"/>
          </a:xfrm>
        </p:spPr>
      </p:pic>
    </p:spTree>
    <p:extLst>
      <p:ext uri="{BB962C8B-B14F-4D97-AF65-F5344CB8AC3E}">
        <p14:creationId xmlns:p14="http://schemas.microsoft.com/office/powerpoint/2010/main" val="84876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0053076-E4EB-CC48-8472-B9054E10CD82}"/>
              </a:ext>
            </a:extLst>
          </p:cNvPr>
          <p:cNvSpPr>
            <a:spLocks noGrp="1"/>
          </p:cNvSpPr>
          <p:nvPr>
            <p:ph idx="1"/>
          </p:nvPr>
        </p:nvSpPr>
        <p:spPr/>
        <p:txBody>
          <a:bodyPr/>
          <a:lstStyle/>
          <a:p>
            <a:endParaRPr lang="es-CO"/>
          </a:p>
        </p:txBody>
      </p:sp>
      <p:pic>
        <p:nvPicPr>
          <p:cNvPr id="8" name="Imagen 7">
            <a:extLst>
              <a:ext uri="{FF2B5EF4-FFF2-40B4-BE49-F238E27FC236}">
                <a16:creationId xmlns:a16="http://schemas.microsoft.com/office/drawing/2014/main" id="{539D6752-58FD-EC41-B66F-08677FF61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1"/>
            <a:ext cx="12192000" cy="6930189"/>
          </a:xfrm>
          <a:prstGeom prst="rect">
            <a:avLst/>
          </a:prstGeom>
        </p:spPr>
      </p:pic>
    </p:spTree>
    <p:extLst>
      <p:ext uri="{BB962C8B-B14F-4D97-AF65-F5344CB8AC3E}">
        <p14:creationId xmlns:p14="http://schemas.microsoft.com/office/powerpoint/2010/main" val="28955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83389" y="1188386"/>
            <a:ext cx="10380133" cy="4668311"/>
          </a:xfrm>
        </p:spPr>
        <p:txBody>
          <a:bodyPr>
            <a:normAutofit fontScale="85000" lnSpcReduction="10000"/>
          </a:bodyPr>
          <a:lstStyle/>
          <a:p>
            <a:pPr marL="0" indent="0">
              <a:buNone/>
            </a:pPr>
            <a:r>
              <a:rPr lang="es-ES" sz="2400" b="1" dirty="0"/>
              <a:t>1. DIAGNÓSTICO ESTADO MALLA VIAL LOCALIDAD DE SUBA 2020</a:t>
            </a:r>
          </a:p>
          <a:p>
            <a:endParaRPr lang="es-ES" sz="2400" b="1" dirty="0"/>
          </a:p>
          <a:p>
            <a:pPr marL="0" indent="0">
              <a:buNone/>
            </a:pPr>
            <a:r>
              <a:rPr lang="es-ES" sz="2400" b="1" dirty="0"/>
              <a:t>2. PRESUPUESTOS Y TERRITORIALIZACIÓN DE LA INVERSIÓN 2020</a:t>
            </a:r>
          </a:p>
          <a:p>
            <a:pPr marL="0" indent="0">
              <a:buNone/>
            </a:pPr>
            <a:endParaRPr lang="es-ES" sz="2400" b="1" dirty="0"/>
          </a:p>
          <a:p>
            <a:pPr marL="0" indent="0">
              <a:buNone/>
            </a:pPr>
            <a:r>
              <a:rPr lang="es-ES" sz="2400" b="1" dirty="0"/>
              <a:t>3. AMPLIACIÓN, MEJORAMIENTO Y CONSERVACIÓN DE INFRAESTRUCTURA  VIAL Y ESPACIO PÚBLICO     </a:t>
            </a:r>
            <a:br>
              <a:rPr lang="es-ES" sz="2400" b="1" dirty="0"/>
            </a:br>
            <a:r>
              <a:rPr lang="es-ES" sz="2400" b="1" dirty="0"/>
              <a:t>	</a:t>
            </a:r>
          </a:p>
          <a:p>
            <a:r>
              <a:rPr lang="es-ES" sz="2400" b="1" dirty="0"/>
              <a:t>INFORMACIÓN CONTRATOS DE ESTUDIOS Y DISEÑOS EN SUBA DURANTE EL AÑO 2020.</a:t>
            </a:r>
          </a:p>
          <a:p>
            <a:r>
              <a:rPr lang="es-ES" sz="2400" b="1" dirty="0"/>
              <a:t>INFORMACIÓN CONTRATOS DE CONSTRUCCIÓN Y MIXTOS EN SUBA DURANTE EL AÑO 2020.</a:t>
            </a:r>
          </a:p>
          <a:p>
            <a:r>
              <a:rPr lang="es-ES" sz="2400" b="1" dirty="0"/>
              <a:t>INFORMACIÓN CONTRATOS DE MANTENIMIENTO EN SUBA DURANTE EL AÑO 2020.</a:t>
            </a:r>
            <a:br>
              <a:rPr lang="es-ES" sz="2400" b="1" dirty="0"/>
            </a:br>
            <a:endParaRPr lang="es-ES" sz="2400" b="1" dirty="0"/>
          </a:p>
          <a:p>
            <a:pPr marL="0" indent="0" algn="l">
              <a:buNone/>
            </a:pPr>
            <a:r>
              <a:rPr lang="es-ES" sz="2400" b="1" dirty="0"/>
              <a:t>4. CANALES DE ATENCIÓN IDU.</a:t>
            </a:r>
            <a:br>
              <a:rPr lang="es-ES" sz="2400" b="1" dirty="0"/>
            </a:br>
            <a:endParaRPr lang="es-ES" sz="2400" b="1" dirty="0"/>
          </a:p>
          <a:p>
            <a:pPr marL="0" indent="0">
              <a:buNone/>
            </a:pPr>
            <a:r>
              <a:rPr lang="es-ES" sz="2400" b="1" dirty="0"/>
              <a:t>5. OBRA POR TU LUGAR.</a:t>
            </a:r>
          </a:p>
          <a:p>
            <a:pPr marL="0" indent="0">
              <a:buNone/>
            </a:pPr>
            <a:endParaRPr lang="en-US" dirty="0"/>
          </a:p>
        </p:txBody>
      </p:sp>
    </p:spTree>
    <p:extLst>
      <p:ext uri="{BB962C8B-B14F-4D97-AF65-F5344CB8AC3E}">
        <p14:creationId xmlns:p14="http://schemas.microsoft.com/office/powerpoint/2010/main" val="15775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0053076-E4EB-CC48-8472-B9054E10CD8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CC7E6F2-BB54-5042-8B0E-7BF89394FB9D}"/>
              </a:ext>
            </a:extLst>
          </p:cNvPr>
          <p:cNvPicPr/>
          <p:nvPr/>
        </p:nvPicPr>
        <p:blipFill rotWithShape="1">
          <a:blip r:embed="rId2">
            <a:extLst>
              <a:ext uri="{28A0092B-C50C-407E-A947-70E740481C1C}">
                <a14:useLocalDpi xmlns:a14="http://schemas.microsoft.com/office/drawing/2010/main" val="0"/>
              </a:ext>
            </a:extLst>
          </a:blip>
          <a:srcRect l="23761" t="26068" r="17855" b="24692"/>
          <a:stretch/>
        </p:blipFill>
        <p:spPr bwMode="auto">
          <a:xfrm>
            <a:off x="0" y="989298"/>
            <a:ext cx="11039230" cy="4962769"/>
          </a:xfrm>
          <a:prstGeom prst="rect">
            <a:avLst/>
          </a:prstGeom>
          <a:ln>
            <a:noFill/>
          </a:ln>
          <a:extLst>
            <a:ext uri="{53640926-AAD7-44d8-BBD7-CCE9431645EC}">
              <a14:shadowObscured xmlns:a14="http://schemas.microsoft.com/office/drawing/2010/main" xmlns=""/>
            </a:ext>
          </a:extLst>
        </p:spPr>
      </p:pic>
      <p:sp>
        <p:nvSpPr>
          <p:cNvPr id="6" name="Título 1">
            <a:extLst>
              <a:ext uri="{FF2B5EF4-FFF2-40B4-BE49-F238E27FC236}">
                <a16:creationId xmlns:a16="http://schemas.microsoft.com/office/drawing/2014/main" id="{04C1F784-F2EF-5C4F-B778-AF3FB40DB1AC}"/>
              </a:ext>
            </a:extLst>
          </p:cNvPr>
          <p:cNvSpPr>
            <a:spLocks noGrp="1"/>
          </p:cNvSpPr>
          <p:nvPr>
            <p:ph type="title"/>
          </p:nvPr>
        </p:nvSpPr>
        <p:spPr>
          <a:xfrm>
            <a:off x="1005468" y="289751"/>
            <a:ext cx="9632795" cy="616182"/>
          </a:xfrm>
        </p:spPr>
        <p:txBody>
          <a:bodyPr>
            <a:normAutofit fontScale="90000"/>
          </a:bodyPr>
          <a:lstStyle/>
          <a:p>
            <a:pPr algn="ctr"/>
            <a:r>
              <a:rPr lang="es-ES" dirty="0"/>
              <a:t>Atención Ciudadana</a:t>
            </a:r>
            <a:endParaRPr lang="es-CO" dirty="0"/>
          </a:p>
        </p:txBody>
      </p:sp>
    </p:spTree>
    <p:extLst>
      <p:ext uri="{BB962C8B-B14F-4D97-AF65-F5344CB8AC3E}">
        <p14:creationId xmlns:p14="http://schemas.microsoft.com/office/powerpoint/2010/main" val="47323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098123" y="582099"/>
            <a:ext cx="8844003" cy="942120"/>
            <a:chOff x="1098123" y="688426"/>
            <a:chExt cx="8844003" cy="942120"/>
          </a:xfrm>
        </p:grpSpPr>
        <p:sp>
          <p:nvSpPr>
            <p:cNvPr id="7" name="Rectángulo 6"/>
            <p:cNvSpPr/>
            <p:nvPr/>
          </p:nvSpPr>
          <p:spPr>
            <a:xfrm>
              <a:off x="2360718" y="1566957"/>
              <a:ext cx="7314909"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5" name="Grupo 14"/>
            <p:cNvGrpSpPr/>
            <p:nvPr/>
          </p:nvGrpSpPr>
          <p:grpSpPr>
            <a:xfrm>
              <a:off x="1098123" y="688426"/>
              <a:ext cx="8844003" cy="942120"/>
              <a:chOff x="1098123" y="688426"/>
              <a:chExt cx="8844003" cy="942120"/>
            </a:xfrm>
          </p:grpSpPr>
          <p:sp>
            <p:nvSpPr>
              <p:cNvPr id="16" name="Título 1">
                <a:extLst>
                  <a:ext uri="{FF2B5EF4-FFF2-40B4-BE49-F238E27FC236}">
                    <a16:creationId xmlns:a16="http://schemas.microsoft.com/office/drawing/2014/main" id="{98EBBBC5-75A4-423E-9B16-0DFE1B48F1B1}"/>
                  </a:ext>
                </a:extLst>
              </p:cNvPr>
              <p:cNvSpPr txBox="1">
                <a:spLocks/>
              </p:cNvSpPr>
              <p:nvPr/>
            </p:nvSpPr>
            <p:spPr>
              <a:xfrm>
                <a:off x="2072076" y="824371"/>
                <a:ext cx="7870050" cy="80262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s-CO" sz="4400" b="1" kern="1200">
                    <a:solidFill>
                      <a:srgbClr val="A9B918"/>
                    </a:solidFill>
                    <a:effectLst>
                      <a:outerShdw blurRad="38100" dist="38100" dir="2700000" algn="tl">
                        <a:srgbClr val="000000">
                          <a:alpha val="43137"/>
                        </a:srgbClr>
                      </a:outerShdw>
                    </a:effectLst>
                    <a:latin typeface="+mn-lt"/>
                    <a:ea typeface="+mj-ea"/>
                    <a:cs typeface="+mj-cs"/>
                  </a:defRPr>
                </a:lvl1pPr>
              </a:lstStyle>
              <a:p>
                <a:pPr algn="ctr"/>
                <a:endParaRPr lang="es-MX" sz="3600"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4906" t="27482" r="45625" b="55291"/>
              <a:stretch/>
            </p:blipFill>
            <p:spPr bwMode="auto">
              <a:xfrm>
                <a:off x="1098123" y="688426"/>
                <a:ext cx="973953" cy="94212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8" name="Google Shape;52;p8"/>
          <p:cNvSpPr txBox="1">
            <a:spLocks/>
          </p:cNvSpPr>
          <p:nvPr/>
        </p:nvSpPr>
        <p:spPr>
          <a:xfrm>
            <a:off x="2516373" y="558478"/>
            <a:ext cx="6514240" cy="9417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9D41E"/>
              </a:buClr>
              <a:buSzPts val="6000"/>
              <a:buFont typeface="Calibri"/>
              <a:buNone/>
              <a:defRPr sz="6000" b="1" i="0" u="none" strike="noStrike" cap="none">
                <a:solidFill>
                  <a:srgbClr val="C9D41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A9B918"/>
              </a:buClr>
              <a:buSzPts val="4800"/>
            </a:pPr>
            <a:r>
              <a:rPr lang="es-ES" sz="3200" dirty="0">
                <a:latin typeface="Arial" panose="020B0604020202020204" pitchFamily="34" charset="0"/>
                <a:cs typeface="Arial" panose="020B0604020202020204" pitchFamily="34" charset="0"/>
              </a:rPr>
              <a:t>Canales virtuales y presenciales </a:t>
            </a:r>
          </a:p>
          <a:p>
            <a:pPr>
              <a:buClr>
                <a:srgbClr val="A9B918"/>
              </a:buClr>
              <a:buSzPts val="4800"/>
            </a:pPr>
            <a:r>
              <a:rPr lang="es-ES" sz="3200" dirty="0">
                <a:solidFill>
                  <a:srgbClr val="4C531E"/>
                </a:solidFill>
                <a:latin typeface="Arial" panose="020B0604020202020204" pitchFamily="34" charset="0"/>
                <a:cs typeface="Arial" panose="020B0604020202020204" pitchFamily="34" charset="0"/>
              </a:rPr>
              <a:t>de atención al ciudadano</a:t>
            </a:r>
            <a:endParaRPr lang="es-CO" sz="3200" dirty="0">
              <a:solidFill>
                <a:srgbClr val="4C531E"/>
              </a:solidFill>
              <a:latin typeface="Arial" panose="020B0604020202020204" pitchFamily="34" charset="0"/>
              <a:cs typeface="Arial" panose="020B0604020202020204" pitchFamily="34" charset="0"/>
            </a:endParaRPr>
          </a:p>
        </p:txBody>
      </p:sp>
      <p:sp>
        <p:nvSpPr>
          <p:cNvPr id="9" name="Rectángulo 8"/>
          <p:cNvSpPr/>
          <p:nvPr/>
        </p:nvSpPr>
        <p:spPr>
          <a:xfrm>
            <a:off x="9719354" y="6782156"/>
            <a:ext cx="395596" cy="75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3019944" y="2598362"/>
            <a:ext cx="7984760" cy="3970318"/>
          </a:xfrm>
          <a:prstGeom prst="rect">
            <a:avLst/>
          </a:prstGeom>
        </p:spPr>
        <p:txBody>
          <a:bodyPr wrap="square">
            <a:spAutoFit/>
          </a:bodyPr>
          <a:lstStyle/>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Chat IDU </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4"/>
              </a:rPr>
              <a:t>www.idu.gov.co/page/chat</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Formulario Web </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5"/>
              </a:rPr>
              <a:t>www.idu.gov.co/page/pqrs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Bogotá́ Te Escucha</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6"/>
              </a:rPr>
              <a:t>https://bogota.gov.co/sdqs/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Bogotá́ Te Escucha para niños </a:t>
            </a:r>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7"/>
              </a:rPr>
              <a:t>https://sdqs.bogota.gov.co/sdqs/publico/ninos/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Correo electrónico</a:t>
            </a:r>
            <a:r>
              <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8"/>
              </a:rPr>
              <a:t>atnciudadano@idu.gov.co</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Líneas telefónicas</a:t>
            </a:r>
            <a:endPar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mr-IN" sz="1200" dirty="0">
                <a:solidFill>
                  <a:schemeClr val="bg1">
                    <a:lumMod val="50000"/>
                  </a:schemeClr>
                </a:solidFill>
                <a:latin typeface="Arial" panose="020B0604020202020204" pitchFamily="34" charset="0"/>
                <a:ea typeface="Verdana" charset="0"/>
                <a:cs typeface="Verdana" charset="0"/>
              </a:rPr>
              <a:t>PBX:(+571)3387555 (+571)3445000</a:t>
            </a:r>
            <a:r>
              <a:rPr lang="es-ES" sz="1200" dirty="0">
                <a:solidFill>
                  <a:schemeClr val="bg1">
                    <a:lumMod val="50000"/>
                  </a:schemeClr>
                </a:solidFill>
                <a:latin typeface="Arial" panose="020B0604020202020204" pitchFamily="34" charset="0"/>
                <a:ea typeface="Verdana" charset="0"/>
                <a:cs typeface="Arial" panose="020B0604020202020204" pitchFamily="34" charset="0"/>
              </a:rPr>
              <a:t> </a:t>
            </a:r>
            <a:r>
              <a:rPr lang="mr-IN" sz="1200" dirty="0">
                <a:solidFill>
                  <a:schemeClr val="bg1">
                    <a:lumMod val="50000"/>
                  </a:schemeClr>
                </a:solidFill>
                <a:latin typeface="Arial" panose="020B0604020202020204" pitchFamily="34" charset="0"/>
                <a:ea typeface="Verdana" charset="0"/>
                <a:cs typeface="Verdana" charset="0"/>
              </a:rPr>
              <a:t>(+571)3386660</a:t>
            </a:r>
            <a:endParaRPr lang="es-ES_tradnl" sz="1200" dirty="0">
              <a:solidFill>
                <a:schemeClr val="bg1">
                  <a:lumMod val="50000"/>
                </a:schemeClr>
              </a:solidFill>
              <a:latin typeface="Arial" panose="020B0604020202020204" pitchFamily="34" charset="0"/>
              <a:ea typeface="Verdana" charset="0"/>
              <a:cs typeface="Arial" panose="020B0604020202020204" pitchFamily="34" charset="0"/>
            </a:endParaRPr>
          </a:p>
          <a:p>
            <a:r>
              <a:rPr lang="pt-BR"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Línea gratuita: 01 8000 910 312</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Gestión predial</a:t>
            </a:r>
            <a:r>
              <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Correo electrónico: gestión.predial@idu.gov.co</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PBX: (+57 1) 3 44 5000 – 3 38 66 60,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extensiones 2535, 2523 y 2527</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Valorización</a:t>
            </a:r>
            <a:endPar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Chat IDU www.idu.gov.co/page/chat-valorizacion</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PBX: (+57 1) 3 38 75 55; extensiones 3900 y 1107</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Correspondencia</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correspondencia@idu.gov.co</a:t>
            </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567" y="2509952"/>
            <a:ext cx="1621788" cy="1216341"/>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567" y="3776603"/>
            <a:ext cx="1621788" cy="1216341"/>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3567" y="5402477"/>
            <a:ext cx="1621788" cy="1216341"/>
          </a:xfrm>
          <a:prstGeom prst="rect">
            <a:avLst/>
          </a:prstGeom>
        </p:spPr>
      </p:pic>
      <p:sp>
        <p:nvSpPr>
          <p:cNvPr id="14" name="Rectángulo 13"/>
          <p:cNvSpPr/>
          <p:nvPr/>
        </p:nvSpPr>
        <p:spPr>
          <a:xfrm>
            <a:off x="7457807" y="1252784"/>
            <a:ext cx="3225363" cy="2400657"/>
          </a:xfrm>
          <a:prstGeom prst="rect">
            <a:avLst/>
          </a:prstGeom>
        </p:spPr>
        <p:txBody>
          <a:bodyPr wrap="square">
            <a:spAutoFit/>
          </a:bodyPr>
          <a:lstStyle/>
          <a:p>
            <a:endParaRPr lang="es-ES_tradnl" sz="1400" b="1" dirty="0"/>
          </a:p>
          <a:p>
            <a:endParaRPr lang="es-ES_tradnl" sz="1400" b="1" dirty="0"/>
          </a:p>
          <a:p>
            <a:endPar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Canal Presencial</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Sede Principal: Calle 22 No. 6-27</a:t>
            </a:r>
          </a:p>
          <a:p>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Puntos IDU</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Puntos IDU </a:t>
            </a:r>
            <a:r>
              <a:rPr lang="es-ES_tradnl" sz="1200" dirty="0" err="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Gesti</a:t>
            </a:r>
            <a:r>
              <a:rPr lang="es-ES" sz="1200" dirty="0" err="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ón</a:t>
            </a:r>
            <a:r>
              <a:rPr lang="es-ES"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Predial</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endPar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Canal Escrito</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Sede Principal: Calle 22 No. 6-27</a:t>
            </a:r>
          </a:p>
          <a:p>
            <a:pPr algn="just"/>
            <a:endParaRPr lang="es-ES_tradnl" sz="1400" b="1" dirty="0">
              <a:solidFill>
                <a:srgbClr val="85922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1213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270947" y="591340"/>
            <a:ext cx="8844003" cy="942120"/>
            <a:chOff x="1098123" y="688426"/>
            <a:chExt cx="8844003" cy="942120"/>
          </a:xfrm>
        </p:grpSpPr>
        <p:sp>
          <p:nvSpPr>
            <p:cNvPr id="7" name="Rectángulo 6"/>
            <p:cNvSpPr/>
            <p:nvPr/>
          </p:nvSpPr>
          <p:spPr>
            <a:xfrm>
              <a:off x="2360718" y="1566957"/>
              <a:ext cx="7314909"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5" name="Grupo 14"/>
            <p:cNvGrpSpPr/>
            <p:nvPr/>
          </p:nvGrpSpPr>
          <p:grpSpPr>
            <a:xfrm>
              <a:off x="1098123" y="688426"/>
              <a:ext cx="8844003" cy="942120"/>
              <a:chOff x="1098123" y="688426"/>
              <a:chExt cx="8844003" cy="942120"/>
            </a:xfrm>
          </p:grpSpPr>
          <p:sp>
            <p:nvSpPr>
              <p:cNvPr id="16" name="Título 1">
                <a:extLst>
                  <a:ext uri="{FF2B5EF4-FFF2-40B4-BE49-F238E27FC236}">
                    <a16:creationId xmlns:a16="http://schemas.microsoft.com/office/drawing/2014/main" id="{98EBBBC5-75A4-423E-9B16-0DFE1B48F1B1}"/>
                  </a:ext>
                </a:extLst>
              </p:cNvPr>
              <p:cNvSpPr txBox="1">
                <a:spLocks/>
              </p:cNvSpPr>
              <p:nvPr/>
            </p:nvSpPr>
            <p:spPr>
              <a:xfrm>
                <a:off x="2072076" y="824371"/>
                <a:ext cx="7870050" cy="80262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s-CO" sz="4400" b="1" kern="1200">
                    <a:solidFill>
                      <a:srgbClr val="A9B918"/>
                    </a:solidFill>
                    <a:effectLst>
                      <a:outerShdw blurRad="38100" dist="38100" dir="2700000" algn="tl">
                        <a:srgbClr val="000000">
                          <a:alpha val="43137"/>
                        </a:srgbClr>
                      </a:outerShdw>
                    </a:effectLst>
                    <a:latin typeface="+mn-lt"/>
                    <a:ea typeface="+mj-ea"/>
                    <a:cs typeface="+mj-cs"/>
                  </a:defRPr>
                </a:lvl1pPr>
              </a:lstStyle>
              <a:p>
                <a:pPr algn="ctr"/>
                <a:endParaRPr lang="es-MX" sz="3600"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4906" t="27482" r="45625" b="55291"/>
              <a:stretch/>
            </p:blipFill>
            <p:spPr bwMode="auto">
              <a:xfrm>
                <a:off x="1098123" y="688426"/>
                <a:ext cx="973953" cy="94212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9" name="Rectángulo 8"/>
          <p:cNvSpPr/>
          <p:nvPr/>
        </p:nvSpPr>
        <p:spPr>
          <a:xfrm>
            <a:off x="9719354" y="6782156"/>
            <a:ext cx="395596" cy="75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3019944" y="2598362"/>
            <a:ext cx="7984760" cy="276999"/>
          </a:xfrm>
          <a:prstGeom prst="rect">
            <a:avLst/>
          </a:prstGeom>
        </p:spPr>
        <p:txBody>
          <a:bodyPr wrap="square">
            <a:spAutoFit/>
          </a:bodyPr>
          <a:lstStyle/>
          <a:p>
            <a:pPr algn="just"/>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ángulo 13"/>
          <p:cNvSpPr/>
          <p:nvPr/>
        </p:nvSpPr>
        <p:spPr>
          <a:xfrm>
            <a:off x="166870" y="1698715"/>
            <a:ext cx="3225363" cy="3970318"/>
          </a:xfrm>
          <a:prstGeom prst="rect">
            <a:avLst/>
          </a:prstGeom>
          <a:solidFill>
            <a:schemeClr val="tx2">
              <a:lumMod val="40000"/>
              <a:lumOff val="60000"/>
            </a:schemeClr>
          </a:solidFill>
        </p:spPr>
        <p:txBody>
          <a:bodyPr wrap="square">
            <a:spAutoFit/>
          </a:bodyPr>
          <a:lstStyle/>
          <a:p>
            <a:pPr algn="l"/>
            <a:r>
              <a:rPr lang="es-ES" sz="1200" b="1" i="0" dirty="0">
                <a:solidFill>
                  <a:srgbClr val="000000"/>
                </a:solidFill>
                <a:effectLst/>
                <a:latin typeface="Metrophobic"/>
              </a:rPr>
              <a:t>Etapas de los proyectos (deben surtirse a través del sitio web):</a:t>
            </a:r>
          </a:p>
          <a:p>
            <a:pPr algn="l"/>
            <a:r>
              <a:rPr lang="es-ES" sz="1200" b="0" i="0" u="sng" dirty="0">
                <a:solidFill>
                  <a:srgbClr val="333333"/>
                </a:solidFill>
                <a:effectLst/>
                <a:latin typeface="Metrophobic"/>
              </a:rPr>
              <a:t>• Postulación</a:t>
            </a:r>
            <a:r>
              <a:rPr lang="es-ES" sz="1200" b="0" i="0" dirty="0">
                <a:solidFill>
                  <a:srgbClr val="333333"/>
                </a:solidFill>
                <a:effectLst/>
                <a:latin typeface="Metrophobic"/>
              </a:rPr>
              <a:t>: Se pueden postular proyectos que beneficien a la comunidad y mejoren la calidad de vida de tus vecinos. La postulación es un proceso completamente virtualizado dispuesto en un formato disponible en la página web del IDU.</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Revisión previa de los radicados</a:t>
            </a:r>
            <a:r>
              <a:rPr lang="es-ES" sz="1200" b="0" i="0" dirty="0">
                <a:solidFill>
                  <a:srgbClr val="333333"/>
                </a:solidFill>
                <a:effectLst/>
                <a:latin typeface="Metrophobic"/>
              </a:rPr>
              <a:t>: La Dirección Técnica de Apoyo a la Valorización del (IDU) hace la revisión preliminar de la solicitud y verifica que cumpla con los requisitos solicitados.</a:t>
            </a:r>
          </a:p>
          <a:p>
            <a:pPr algn="l"/>
            <a:r>
              <a:rPr lang="es-ES" sz="1200" b="0" i="0" dirty="0">
                <a:solidFill>
                  <a:srgbClr val="333333"/>
                </a:solidFill>
                <a:effectLst/>
                <a:latin typeface="Metrophobic"/>
              </a:rPr>
              <a:t>• Complementar la solicitud de postulación: En los casos que se requiera y como resultado de la validación, el solicitante debe subsanar y/o completar la misma.</a:t>
            </a:r>
          </a:p>
          <a:p>
            <a:pPr algn="l"/>
            <a:r>
              <a:rPr lang="es-ES" sz="1200" b="0" i="0" u="sng" dirty="0">
                <a:solidFill>
                  <a:srgbClr val="333333"/>
                </a:solidFill>
                <a:effectLst/>
                <a:latin typeface="Metrophobic"/>
              </a:rPr>
              <a:t>• Viabilidad preliminar del proyecto</a:t>
            </a:r>
            <a:r>
              <a:rPr lang="es-ES" sz="1200" b="0" i="0" dirty="0">
                <a:solidFill>
                  <a:srgbClr val="333333"/>
                </a:solidFill>
                <a:effectLst/>
                <a:latin typeface="Metrophobic"/>
              </a:rPr>
              <a:t>: Con base en la información de la solicitud, el IDU establece la revisión técnica, jurídica y financiera, validando que se cumplan las condiciones para su desarrollo.</a:t>
            </a:r>
            <a:endParaRPr lang="es-ES_tradnl" sz="1400" b="1" dirty="0">
              <a:solidFill>
                <a:srgbClr val="859225"/>
              </a:solidFill>
              <a:latin typeface="Verdana" panose="020B0604030504040204" pitchFamily="34" charset="0"/>
              <a:ea typeface="Verdana" panose="020B0604030504040204" pitchFamily="34" charset="0"/>
            </a:endParaRPr>
          </a:p>
        </p:txBody>
      </p:sp>
      <p:sp>
        <p:nvSpPr>
          <p:cNvPr id="18" name="Rectángulo 17">
            <a:extLst>
              <a:ext uri="{FF2B5EF4-FFF2-40B4-BE49-F238E27FC236}">
                <a16:creationId xmlns:a16="http://schemas.microsoft.com/office/drawing/2014/main" id="{8229BB6C-68A8-49E9-8FC4-8B30A35233F1}"/>
              </a:ext>
            </a:extLst>
          </p:cNvPr>
          <p:cNvSpPr/>
          <p:nvPr/>
        </p:nvSpPr>
        <p:spPr>
          <a:xfrm>
            <a:off x="3484040" y="1768329"/>
            <a:ext cx="4168633" cy="4001095"/>
          </a:xfrm>
          <a:prstGeom prst="rect">
            <a:avLst/>
          </a:prstGeom>
          <a:solidFill>
            <a:schemeClr val="accent1">
              <a:lumMod val="20000"/>
              <a:lumOff val="80000"/>
            </a:schemeClr>
          </a:solidFill>
        </p:spPr>
        <p:txBody>
          <a:bodyPr wrap="square">
            <a:spAutoFit/>
          </a:bodyPr>
          <a:lstStyle/>
          <a:p>
            <a:pPr algn="l"/>
            <a:r>
              <a:rPr lang="es-ES" sz="1200" b="0" i="0" dirty="0">
                <a:solidFill>
                  <a:srgbClr val="333333"/>
                </a:solidFill>
                <a:effectLst/>
                <a:latin typeface="Metrophobic"/>
              </a:rPr>
              <a:t>• </a:t>
            </a:r>
            <a:r>
              <a:rPr lang="es-ES" sz="1200" b="0" i="0" u="sng" dirty="0">
                <a:solidFill>
                  <a:srgbClr val="333333"/>
                </a:solidFill>
                <a:effectLst/>
                <a:latin typeface="Metrophobic"/>
              </a:rPr>
              <a:t>Elaboración del anteproyecto</a:t>
            </a:r>
            <a:r>
              <a:rPr lang="es-ES" sz="1200" b="0" i="0" dirty="0">
                <a:solidFill>
                  <a:srgbClr val="333333"/>
                </a:solidFill>
                <a:effectLst/>
                <a:latin typeface="Metrophobic"/>
              </a:rPr>
              <a:t>: El IDU generará un documento que describe el alcance del proyecto, estableciendo sus componentes técnicos, financieros, jurídicos y de tiempos.</a:t>
            </a:r>
          </a:p>
          <a:p>
            <a:pPr algn="l"/>
            <a:r>
              <a:rPr lang="es-ES" sz="1200" b="0" i="0" dirty="0">
                <a:solidFill>
                  <a:srgbClr val="333333"/>
                </a:solidFill>
                <a:effectLst/>
                <a:latin typeface="Metrophobic"/>
              </a:rPr>
              <a:t>• Presentación del Anteproyecto a los Solicitantes: La Entidad realiza reuniones con la comunidad para presentar el anteproyecto, con el fin de discutir y acordar posibles ajustes, siempre y cuando estos sean viables técnica, jurídica y financieramente.</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Aprobación del anteproyecto: </a:t>
            </a:r>
            <a:r>
              <a:rPr lang="es-ES" sz="1200" b="0" i="0" dirty="0">
                <a:solidFill>
                  <a:srgbClr val="333333"/>
                </a:solidFill>
                <a:effectLst/>
                <a:latin typeface="Metrophobic"/>
              </a:rPr>
              <a:t>Los propietarios de predios o unidades habitacionales ubicados en la zona o área de influencia del proyecto realizan la aprobación del anteproyecto a través de una votación virtual que se habilitará en la página. Se considera un anteproyecto aprobado cuando se logra una votación a favor igual o mayor al 55%.</a:t>
            </a:r>
          </a:p>
          <a:p>
            <a:pPr algn="l"/>
            <a:r>
              <a:rPr lang="es-ES" sz="1200" b="0" i="0" u="sng" dirty="0">
                <a:solidFill>
                  <a:srgbClr val="333333"/>
                </a:solidFill>
                <a:effectLst/>
                <a:latin typeface="Metrophobic"/>
              </a:rPr>
              <a:t>• Aprobación de las obras por parte del IDU</a:t>
            </a:r>
            <a:r>
              <a:rPr lang="es-ES" sz="1200" b="0" i="0" dirty="0">
                <a:solidFill>
                  <a:srgbClr val="333333"/>
                </a:solidFill>
                <a:effectLst/>
                <a:latin typeface="Metrophobic"/>
              </a:rPr>
              <a:t>: El anteproyecto aprobado se eleva al Comité Directivo del IDU para que formalice su aprobación y así diseñar el esquema de cobro para cada uno de los predios en las zonas de influencia de los proyectos postulados. El mecanismo de cobro es similar al empleado para los procesos de valorización.</a:t>
            </a:r>
          </a:p>
          <a:p>
            <a:pPr algn="just"/>
            <a:endParaRPr lang="es-ES_tradnl" sz="1400" b="1" dirty="0">
              <a:solidFill>
                <a:srgbClr val="859225"/>
              </a:solidFill>
              <a:latin typeface="Verdana" panose="020B0604030504040204" pitchFamily="34" charset="0"/>
              <a:ea typeface="Verdana" panose="020B0604030504040204" pitchFamily="34" charset="0"/>
            </a:endParaRPr>
          </a:p>
        </p:txBody>
      </p:sp>
      <p:sp>
        <p:nvSpPr>
          <p:cNvPr id="19" name="Rectángulo 18">
            <a:extLst>
              <a:ext uri="{FF2B5EF4-FFF2-40B4-BE49-F238E27FC236}">
                <a16:creationId xmlns:a16="http://schemas.microsoft.com/office/drawing/2014/main" id="{5D326DFF-0E7F-4780-BC39-5BBF1EBDB98B}"/>
              </a:ext>
            </a:extLst>
          </p:cNvPr>
          <p:cNvSpPr/>
          <p:nvPr/>
        </p:nvSpPr>
        <p:spPr>
          <a:xfrm>
            <a:off x="7779341" y="2153049"/>
            <a:ext cx="3225363" cy="3231654"/>
          </a:xfrm>
          <a:prstGeom prst="rect">
            <a:avLst/>
          </a:prstGeom>
          <a:solidFill>
            <a:schemeClr val="accent1">
              <a:lumMod val="60000"/>
              <a:lumOff val="40000"/>
            </a:schemeClr>
          </a:solidFill>
        </p:spPr>
        <p:txBody>
          <a:bodyPr wrap="square">
            <a:spAutoFit/>
          </a:bodyPr>
          <a:lstStyle/>
          <a:p>
            <a:pPr algn="l"/>
            <a:r>
              <a:rPr lang="es-ES" sz="1200" b="0" i="0" u="sng" dirty="0">
                <a:solidFill>
                  <a:srgbClr val="333333"/>
                </a:solidFill>
                <a:effectLst/>
                <a:latin typeface="Metrophobic"/>
              </a:rPr>
              <a:t>• Asignación y cobro</a:t>
            </a:r>
            <a:r>
              <a:rPr lang="es-ES" sz="1200" b="0" i="0" dirty="0">
                <a:solidFill>
                  <a:srgbClr val="333333"/>
                </a:solidFill>
                <a:effectLst/>
                <a:latin typeface="Metrophobic"/>
              </a:rPr>
              <a:t>: Mediante la notificación del acto administrativo, el IDU ordena la individualización del valor a pagar por cada predio teniendo en cuenta el porcentaje a financiar por parte de la comunidad, mediante el método establecido.</a:t>
            </a:r>
          </a:p>
          <a:p>
            <a:pPr algn="l"/>
            <a:r>
              <a:rPr lang="es-ES" sz="1200" b="0" i="0" u="sng" dirty="0">
                <a:solidFill>
                  <a:srgbClr val="333333"/>
                </a:solidFill>
                <a:effectLst/>
                <a:latin typeface="Metrophobic"/>
              </a:rPr>
              <a:t>• Inicio de ejecución del proyecto: </a:t>
            </a:r>
            <a:r>
              <a:rPr lang="es-ES" sz="1200" b="0" i="0" dirty="0">
                <a:solidFill>
                  <a:srgbClr val="333333"/>
                </a:solidFill>
                <a:effectLst/>
                <a:latin typeface="Metrophobic"/>
              </a:rPr>
              <a:t>Se realizan todas las actividades necesarias para ciclo de construcción del proyecto.</a:t>
            </a:r>
          </a:p>
          <a:p>
            <a:pPr algn="l"/>
            <a:r>
              <a:rPr lang="es-ES" sz="1200" b="0" i="0" u="sng" dirty="0">
                <a:solidFill>
                  <a:srgbClr val="333333"/>
                </a:solidFill>
                <a:effectLst/>
                <a:latin typeface="Metrophobic"/>
              </a:rPr>
              <a:t>• Balance, liquidación y entrega de la obra: </a:t>
            </a:r>
            <a:r>
              <a:rPr lang="es-ES" sz="1200" b="0" i="0" dirty="0">
                <a:solidFill>
                  <a:srgbClr val="333333"/>
                </a:solidFill>
                <a:effectLst/>
                <a:latin typeface="Metrophobic"/>
              </a:rPr>
              <a:t>A partir de la entrega de la obra, el IDU dispondrá lo necesario para que se realice el balance final del proyecto y la liquidación del contrato.</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Proyecto archivado: </a:t>
            </a:r>
            <a:r>
              <a:rPr lang="es-ES" sz="1200" b="0" i="0" dirty="0">
                <a:solidFill>
                  <a:srgbClr val="333333"/>
                </a:solidFill>
                <a:effectLst/>
                <a:latin typeface="Metrophobic"/>
              </a:rPr>
              <a:t>Una vez evaluado el proyecto por las áreas del IDU, si no es viable de ejecución se informará al postulante(s) y se procederá al respectivo archivo.</a:t>
            </a:r>
          </a:p>
        </p:txBody>
      </p:sp>
      <p:sp>
        <p:nvSpPr>
          <p:cNvPr id="20" name="Google Shape;52;p8">
            <a:extLst>
              <a:ext uri="{FF2B5EF4-FFF2-40B4-BE49-F238E27FC236}">
                <a16:creationId xmlns:a16="http://schemas.microsoft.com/office/drawing/2014/main" id="{32306046-BE3B-49DF-AF15-92177491E9AA}"/>
              </a:ext>
            </a:extLst>
          </p:cNvPr>
          <p:cNvSpPr txBox="1">
            <a:spLocks/>
          </p:cNvSpPr>
          <p:nvPr/>
        </p:nvSpPr>
        <p:spPr>
          <a:xfrm>
            <a:off x="2460753" y="488864"/>
            <a:ext cx="6514240" cy="9417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9D41E"/>
              </a:buClr>
              <a:buSzPts val="6000"/>
              <a:buFont typeface="Calibri"/>
              <a:buNone/>
              <a:defRPr sz="6000" b="1" i="0" u="none" strike="noStrike" cap="none">
                <a:solidFill>
                  <a:srgbClr val="C9D41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A9B918"/>
              </a:buClr>
              <a:buSzPts val="4800"/>
            </a:pPr>
            <a:r>
              <a:rPr lang="es-ES" sz="3200" dirty="0">
                <a:latin typeface="Arial" panose="020B0604020202020204" pitchFamily="34" charset="0"/>
                <a:cs typeface="Arial" panose="020B0604020202020204" pitchFamily="34" charset="0"/>
                <a:hlinkClick r:id="rId4"/>
              </a:rPr>
              <a:t>Obra por tu lugar </a:t>
            </a:r>
            <a:endParaRPr lang="es-ES" sz="3200" dirty="0">
              <a:latin typeface="Arial" panose="020B0604020202020204" pitchFamily="34" charset="0"/>
              <a:cs typeface="Arial" panose="020B0604020202020204" pitchFamily="34" charset="0"/>
            </a:endParaRPr>
          </a:p>
          <a:p>
            <a:pPr algn="l"/>
            <a:r>
              <a:rPr lang="es-ES" sz="2400" b="0" i="0" dirty="0">
                <a:solidFill>
                  <a:schemeClr val="tx2">
                    <a:lumMod val="75000"/>
                  </a:schemeClr>
                </a:solidFill>
                <a:effectLst/>
                <a:latin typeface="Roboto" panose="02000000000000000000" pitchFamily="2" charset="0"/>
              </a:rPr>
              <a:t>¿Cómo puedes ser parte de Obra por tu lugar ?</a:t>
            </a:r>
          </a:p>
        </p:txBody>
      </p:sp>
    </p:spTree>
    <p:extLst>
      <p:ext uri="{BB962C8B-B14F-4D97-AF65-F5344CB8AC3E}">
        <p14:creationId xmlns:p14="http://schemas.microsoft.com/office/powerpoint/2010/main" val="61547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31117" y="2517303"/>
            <a:ext cx="9575959" cy="1390389"/>
          </a:xfrm>
        </p:spPr>
        <p:txBody>
          <a:bodyPr>
            <a:noAutofit/>
          </a:bodyPr>
          <a:lstStyle/>
          <a:p>
            <a:r>
              <a:rPr lang="es-CO" sz="9600" dirty="0"/>
              <a:t>Gracias </a:t>
            </a:r>
          </a:p>
        </p:txBody>
      </p:sp>
      <p:sp>
        <p:nvSpPr>
          <p:cNvPr id="4" name="CuadroTexto 3"/>
          <p:cNvSpPr txBox="1"/>
          <p:nvPr/>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336744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852" y="157639"/>
            <a:ext cx="9310352" cy="1325563"/>
          </a:xfrm>
        </p:spPr>
        <p:txBody>
          <a:bodyPr/>
          <a:lstStyle/>
          <a:p>
            <a:r>
              <a:rPr lang="es-ES" dirty="0"/>
              <a:t>Estado malla vial urbana Bogotá D.C.</a:t>
            </a:r>
            <a:endParaRPr lang="es-CO" dirty="0"/>
          </a:p>
        </p:txBody>
      </p:sp>
      <p:pic>
        <p:nvPicPr>
          <p:cNvPr id="4" name="Marcador de contenido 3"/>
          <p:cNvPicPr>
            <a:picLocks noGrp="1" noChangeAspect="1"/>
          </p:cNvPicPr>
          <p:nvPr>
            <p:ph idx="1"/>
          </p:nvPr>
        </p:nvPicPr>
        <p:blipFill>
          <a:blip r:embed="rId2"/>
          <a:stretch>
            <a:fillRect/>
          </a:stretch>
        </p:blipFill>
        <p:spPr>
          <a:xfrm>
            <a:off x="683852" y="1416631"/>
            <a:ext cx="3401186" cy="4765675"/>
          </a:xfrm>
          <a:prstGeom prst="rect">
            <a:avLst/>
          </a:prstGeom>
        </p:spPr>
      </p:pic>
      <p:pic>
        <p:nvPicPr>
          <p:cNvPr id="5" name="Imagen 4"/>
          <p:cNvPicPr>
            <a:picLocks noChangeAspect="1"/>
          </p:cNvPicPr>
          <p:nvPr/>
        </p:nvPicPr>
        <p:blipFill>
          <a:blip r:embed="rId3"/>
          <a:stretch>
            <a:fillRect/>
          </a:stretch>
        </p:blipFill>
        <p:spPr>
          <a:xfrm>
            <a:off x="5593478" y="3305250"/>
            <a:ext cx="1005044" cy="2475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163" y="1416631"/>
            <a:ext cx="6230219" cy="3683358"/>
          </a:xfrm>
          <a:prstGeom prst="rect">
            <a:avLst/>
          </a:prstGeom>
        </p:spPr>
      </p:pic>
      <p:sp>
        <p:nvSpPr>
          <p:cNvPr id="9" name="CuadroTexto 8"/>
          <p:cNvSpPr txBox="1"/>
          <p:nvPr/>
        </p:nvSpPr>
        <p:spPr>
          <a:xfrm>
            <a:off x="4336813" y="5812974"/>
            <a:ext cx="2834430" cy="261610"/>
          </a:xfrm>
          <a:prstGeom prst="rect">
            <a:avLst/>
          </a:prstGeom>
          <a:noFill/>
        </p:spPr>
        <p:txBody>
          <a:bodyPr wrap="none" rtlCol="0">
            <a:spAutoFit/>
          </a:bodyPr>
          <a:lstStyle/>
          <a:p>
            <a:r>
              <a:rPr lang="es-ES" sz="1100" dirty="0"/>
              <a:t>Fuente: Visor malla vial 2020-II (</a:t>
            </a:r>
            <a:r>
              <a:rPr lang="es-ES" sz="1100" dirty="0" err="1"/>
              <a:t>webpage</a:t>
            </a:r>
            <a:r>
              <a:rPr lang="es-ES" sz="1100" dirty="0"/>
              <a:t> IDU)</a:t>
            </a:r>
            <a:endParaRPr lang="es-CO" sz="1100" dirty="0"/>
          </a:p>
        </p:txBody>
      </p:sp>
    </p:spTree>
    <p:extLst>
      <p:ext uri="{BB962C8B-B14F-4D97-AF65-F5344CB8AC3E}">
        <p14:creationId xmlns:p14="http://schemas.microsoft.com/office/powerpoint/2010/main" val="309729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Estado malla vial rural Bogotá D.C.</a:t>
            </a:r>
            <a:endParaRPr lang="es-CO" dirty="0"/>
          </a:p>
        </p:txBody>
      </p:sp>
      <p:pic>
        <p:nvPicPr>
          <p:cNvPr id="4" name="Marcador de contenido 3">
            <a:extLst>
              <a:ext uri="{FF2B5EF4-FFF2-40B4-BE49-F238E27FC236}">
                <a16:creationId xmlns:a16="http://schemas.microsoft.com/office/drawing/2014/main" id="{552A65A7-522C-824D-95EB-D8C6294112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838200" y="1690688"/>
            <a:ext cx="3161505" cy="438752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976" y="1690688"/>
            <a:ext cx="6596977" cy="3313112"/>
          </a:xfrm>
          <a:prstGeom prst="rect">
            <a:avLst/>
          </a:prstGeom>
        </p:spPr>
      </p:pic>
      <p:sp>
        <p:nvSpPr>
          <p:cNvPr id="6" name="CuadroTexto 5"/>
          <p:cNvSpPr txBox="1"/>
          <p:nvPr/>
        </p:nvSpPr>
        <p:spPr>
          <a:xfrm>
            <a:off x="4140200" y="5816601"/>
            <a:ext cx="2834430" cy="261610"/>
          </a:xfrm>
          <a:prstGeom prst="rect">
            <a:avLst/>
          </a:prstGeom>
          <a:noFill/>
        </p:spPr>
        <p:txBody>
          <a:bodyPr wrap="none" rtlCol="0">
            <a:spAutoFit/>
          </a:bodyPr>
          <a:lstStyle/>
          <a:p>
            <a:r>
              <a:rPr lang="es-ES" sz="1100" dirty="0"/>
              <a:t>Fuente: Visor malla vial 2020-II (</a:t>
            </a:r>
            <a:r>
              <a:rPr lang="es-ES" sz="1100" dirty="0" err="1"/>
              <a:t>webpage</a:t>
            </a:r>
            <a:r>
              <a:rPr lang="es-ES" sz="1100" dirty="0"/>
              <a:t> IDU)</a:t>
            </a:r>
            <a:endParaRPr lang="es-CO" sz="1100" dirty="0"/>
          </a:p>
        </p:txBody>
      </p:sp>
    </p:spTree>
    <p:extLst>
      <p:ext uri="{BB962C8B-B14F-4D97-AF65-F5344CB8AC3E}">
        <p14:creationId xmlns:p14="http://schemas.microsoft.com/office/powerpoint/2010/main" val="169914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0" y="392112"/>
            <a:ext cx="9563100" cy="1017588"/>
          </a:xfrm>
        </p:spPr>
        <p:txBody>
          <a:bodyPr/>
          <a:lstStyle/>
          <a:p>
            <a:r>
              <a:rPr lang="es-ES" dirty="0"/>
              <a:t>Estado malla vial rural por localidades</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09700"/>
            <a:ext cx="10380663" cy="4479143"/>
          </a:xfrm>
        </p:spPr>
      </p:pic>
    </p:spTree>
    <p:extLst>
      <p:ext uri="{BB962C8B-B14F-4D97-AF65-F5344CB8AC3E}">
        <p14:creationId xmlns:p14="http://schemas.microsoft.com/office/powerpoint/2010/main" val="397766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2099" y="195311"/>
            <a:ext cx="8839201" cy="1325563"/>
          </a:xfrm>
        </p:spPr>
        <p:txBody>
          <a:bodyPr/>
          <a:lstStyle/>
          <a:p>
            <a:r>
              <a:rPr lang="es-ES" dirty="0"/>
              <a:t>Estado malla vial troncal Suba</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016" y="1520874"/>
            <a:ext cx="7073900" cy="5065975"/>
          </a:xfrm>
        </p:spPr>
      </p:pic>
    </p:spTree>
    <p:extLst>
      <p:ext uri="{BB962C8B-B14F-4D97-AF65-F5344CB8AC3E}">
        <p14:creationId xmlns:p14="http://schemas.microsoft.com/office/powerpoint/2010/main" val="11303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2301" y="207962"/>
            <a:ext cx="7543800" cy="1325563"/>
          </a:xfrm>
        </p:spPr>
        <p:txBody>
          <a:bodyPr/>
          <a:lstStyle/>
          <a:p>
            <a:r>
              <a:rPr lang="es-ES" dirty="0"/>
              <a:t>Estado malla vial arterial Suba</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499" y="1533525"/>
            <a:ext cx="7018934" cy="4992735"/>
          </a:xfrm>
        </p:spPr>
      </p:pic>
    </p:spTree>
    <p:extLst>
      <p:ext uri="{BB962C8B-B14F-4D97-AF65-F5344CB8AC3E}">
        <p14:creationId xmlns:p14="http://schemas.microsoft.com/office/powerpoint/2010/main" val="255661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216" y="210343"/>
            <a:ext cx="8445500" cy="1325563"/>
          </a:xfrm>
        </p:spPr>
        <p:txBody>
          <a:bodyPr/>
          <a:lstStyle/>
          <a:p>
            <a:r>
              <a:rPr lang="es-ES" dirty="0"/>
              <a:t>Estado malla vial intermedia Suba</a:t>
            </a:r>
            <a:endParaRPr lang="es-CO" dirty="0"/>
          </a:p>
        </p:txBody>
      </p:sp>
      <p:pic>
        <p:nvPicPr>
          <p:cNvPr id="5" name="Marcador de contenido 4"/>
          <p:cNvPicPr>
            <a:picLocks noGrp="1" noChangeAspect="1"/>
          </p:cNvPicPr>
          <p:nvPr>
            <p:ph idx="1"/>
          </p:nvPr>
        </p:nvPicPr>
        <p:blipFill>
          <a:blip r:embed="rId2"/>
          <a:stretch>
            <a:fillRect/>
          </a:stretch>
        </p:blipFill>
        <p:spPr>
          <a:xfrm>
            <a:off x="2440516" y="1535906"/>
            <a:ext cx="6692900" cy="4840306"/>
          </a:xfrm>
          <a:prstGeom prst="rect">
            <a:avLst/>
          </a:prstGeom>
        </p:spPr>
      </p:pic>
    </p:spTree>
    <p:extLst>
      <p:ext uri="{BB962C8B-B14F-4D97-AF65-F5344CB8AC3E}">
        <p14:creationId xmlns:p14="http://schemas.microsoft.com/office/powerpoint/2010/main" val="131050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3583" y="225425"/>
            <a:ext cx="7897018" cy="1325563"/>
          </a:xfrm>
        </p:spPr>
        <p:txBody>
          <a:bodyPr/>
          <a:lstStyle/>
          <a:p>
            <a:r>
              <a:rPr lang="es-ES" dirty="0"/>
              <a:t>Estado malla vial local Suba</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82374923"/>
              </p:ext>
            </p:extLst>
          </p:nvPr>
        </p:nvGraphicFramePr>
        <p:xfrm>
          <a:off x="1373357" y="1550988"/>
          <a:ext cx="7960518" cy="744855"/>
        </p:xfrm>
        <a:graphic>
          <a:graphicData uri="http://schemas.openxmlformats.org/drawingml/2006/table">
            <a:tbl>
              <a:tblPr/>
              <a:tblGrid>
                <a:gridCol w="857742">
                  <a:extLst>
                    <a:ext uri="{9D8B030D-6E8A-4147-A177-3AD203B41FA5}">
                      <a16:colId xmlns:a16="http://schemas.microsoft.com/office/drawing/2014/main" val="20000"/>
                    </a:ext>
                  </a:extLst>
                </a:gridCol>
                <a:gridCol w="1422332">
                  <a:extLst>
                    <a:ext uri="{9D8B030D-6E8A-4147-A177-3AD203B41FA5}">
                      <a16:colId xmlns:a16="http://schemas.microsoft.com/office/drawing/2014/main" val="20001"/>
                    </a:ext>
                  </a:extLst>
                </a:gridCol>
                <a:gridCol w="1346329">
                  <a:extLst>
                    <a:ext uri="{9D8B030D-6E8A-4147-A177-3AD203B41FA5}">
                      <a16:colId xmlns:a16="http://schemas.microsoft.com/office/drawing/2014/main" val="20002"/>
                    </a:ext>
                  </a:extLst>
                </a:gridCol>
                <a:gridCol w="1302899">
                  <a:extLst>
                    <a:ext uri="{9D8B030D-6E8A-4147-A177-3AD203B41FA5}">
                      <a16:colId xmlns:a16="http://schemas.microsoft.com/office/drawing/2014/main" val="20003"/>
                    </a:ext>
                  </a:extLst>
                </a:gridCol>
                <a:gridCol w="1201563">
                  <a:extLst>
                    <a:ext uri="{9D8B030D-6E8A-4147-A177-3AD203B41FA5}">
                      <a16:colId xmlns:a16="http://schemas.microsoft.com/office/drawing/2014/main" val="20004"/>
                    </a:ext>
                  </a:extLst>
                </a:gridCol>
                <a:gridCol w="1829653">
                  <a:extLst>
                    <a:ext uri="{9D8B030D-6E8A-4147-A177-3AD203B41FA5}">
                      <a16:colId xmlns:a16="http://schemas.microsoft.com/office/drawing/2014/main" val="20005"/>
                    </a:ext>
                  </a:extLst>
                </a:gridCol>
              </a:tblGrid>
              <a:tr h="46876">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18732">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CO" sz="1100" b="1" i="0" u="none" strike="noStrike">
                          <a:solidFill>
                            <a:srgbClr val="FFFFFF"/>
                          </a:solidFill>
                          <a:effectLst/>
                          <a:latin typeface="Gill Sans MT" panose="020B0502020104020203" pitchFamily="34" charset="0"/>
                        </a:rPr>
                        <a:t>BUENO</a:t>
                      </a:r>
                      <a:br>
                        <a:rPr lang="es-CO" sz="1100" b="1" i="0" u="none" strike="noStrike">
                          <a:solidFill>
                            <a:srgbClr val="FFFFFF"/>
                          </a:solidFill>
                          <a:effectLst/>
                          <a:latin typeface="Gill Sans MT" panose="020B0502020104020203" pitchFamily="34" charset="0"/>
                        </a:rPr>
                      </a:br>
                      <a:r>
                        <a:rPr lang="es-CO" sz="1100" b="1" i="0" u="none" strike="noStrike">
                          <a:solidFill>
                            <a:srgbClr val="FFFFFF"/>
                          </a:solidFill>
                          <a:effectLst/>
                          <a:latin typeface="Gill Sans MT" panose="020B0502020104020203" pitchFamily="34" charset="0"/>
                        </a:rPr>
                        <a:t> Km-carril</a:t>
                      </a:r>
                    </a:p>
                  </a:txBody>
                  <a:tcPr marL="9525" marR="9525" marT="9525" marB="0" anchor="b">
                    <a:lnL>
                      <a:noFill/>
                    </a:lnL>
                    <a:lnR>
                      <a:noFill/>
                    </a:lnR>
                    <a:lnT>
                      <a:noFill/>
                    </a:lnT>
                    <a:lnB w="6350" cap="flat" cmpd="sng" algn="ctr">
                      <a:solidFill>
                        <a:srgbClr val="9BC2E6"/>
                      </a:solidFill>
                      <a:prstDash val="solid"/>
                      <a:round/>
                      <a:headEnd type="none" w="med" len="med"/>
                      <a:tailEnd type="none" w="med" len="med"/>
                    </a:lnB>
                    <a:solidFill>
                      <a:srgbClr val="00B050"/>
                    </a:solidFill>
                  </a:tcPr>
                </a:tc>
                <a:tc>
                  <a:txBody>
                    <a:bodyPr/>
                    <a:lstStyle/>
                    <a:p>
                      <a:pPr algn="ctr" fontAlgn="b"/>
                      <a:r>
                        <a:rPr lang="es-CO" sz="1100" b="1" i="0" u="none" strike="noStrike" dirty="0">
                          <a:solidFill>
                            <a:srgbClr val="FFFFFF"/>
                          </a:solidFill>
                          <a:effectLst/>
                          <a:latin typeface="Gill Sans MT" panose="020B0502020104020203" pitchFamily="34" charset="0"/>
                        </a:rPr>
                        <a:t>REGULAR</a:t>
                      </a:r>
                      <a:br>
                        <a:rPr lang="es-CO" sz="1100" b="1" i="0" u="none" strike="noStrike" dirty="0">
                          <a:solidFill>
                            <a:srgbClr val="FFFFFF"/>
                          </a:solidFill>
                          <a:effectLst/>
                          <a:latin typeface="Gill Sans MT" panose="020B0502020104020203" pitchFamily="34" charset="0"/>
                        </a:rPr>
                      </a:br>
                      <a:r>
                        <a:rPr lang="es-CO" sz="1100" b="1" i="0" u="none" strike="noStrike" dirty="0">
                          <a:solidFill>
                            <a:srgbClr val="FFFFFF"/>
                          </a:solidFill>
                          <a:effectLst/>
                          <a:latin typeface="Gill Sans MT" panose="020B0502020104020203" pitchFamily="34" charset="0"/>
                        </a:rPr>
                        <a:t> Km-carril</a:t>
                      </a:r>
                    </a:p>
                  </a:txBody>
                  <a:tcPr marL="9525" marR="9525" marT="9525" marB="0" anchor="b">
                    <a:lnL>
                      <a:noFill/>
                    </a:lnL>
                    <a:lnR>
                      <a:noFill/>
                    </a:lnR>
                    <a:lnT>
                      <a:noFill/>
                    </a:lnT>
                    <a:lnB w="6350" cap="flat" cmpd="sng" algn="ctr">
                      <a:solidFill>
                        <a:srgbClr val="E2EFDA"/>
                      </a:solidFill>
                      <a:prstDash val="solid"/>
                      <a:round/>
                      <a:headEnd type="none" w="med" len="med"/>
                      <a:tailEnd type="none" w="med" len="med"/>
                    </a:lnB>
                    <a:solidFill>
                      <a:srgbClr val="FFC000"/>
                    </a:solidFill>
                  </a:tcPr>
                </a:tc>
                <a:tc>
                  <a:txBody>
                    <a:bodyPr/>
                    <a:lstStyle/>
                    <a:p>
                      <a:pPr algn="ctr" fontAlgn="b"/>
                      <a:r>
                        <a:rPr lang="es-CO" sz="1100" b="1" i="0" u="none" strike="noStrike">
                          <a:solidFill>
                            <a:srgbClr val="FFFFFF"/>
                          </a:solidFill>
                          <a:effectLst/>
                          <a:latin typeface="Gill Sans MT" panose="020B0502020104020203" pitchFamily="34" charset="0"/>
                        </a:rPr>
                        <a:t>MALO</a:t>
                      </a:r>
                      <a:br>
                        <a:rPr lang="es-CO" sz="1100" b="1" i="0" u="none" strike="noStrike">
                          <a:solidFill>
                            <a:srgbClr val="FFFFFF"/>
                          </a:solidFill>
                          <a:effectLst/>
                          <a:latin typeface="Gill Sans MT" panose="020B0502020104020203" pitchFamily="34" charset="0"/>
                        </a:rPr>
                      </a:br>
                      <a:r>
                        <a:rPr lang="es-CO" sz="1100" b="1" i="0" u="none" strike="noStrike">
                          <a:solidFill>
                            <a:srgbClr val="FFFFFF"/>
                          </a:solidFill>
                          <a:effectLst/>
                          <a:latin typeface="Gill Sans MT" panose="020B0502020104020203" pitchFamily="34" charset="0"/>
                        </a:rPr>
                        <a:t> Km-carril</a:t>
                      </a:r>
                    </a:p>
                  </a:txBody>
                  <a:tcPr marL="9525" marR="9525" marT="9525" marB="0" anchor="b">
                    <a:lnL>
                      <a:noFill/>
                    </a:lnL>
                    <a:lnR>
                      <a:noFill/>
                    </a:lnR>
                    <a:lnT>
                      <a:noFill/>
                    </a:lnT>
                    <a:lnB w="6350" cap="flat" cmpd="sng" algn="ctr">
                      <a:solidFill>
                        <a:srgbClr val="E2EFDA"/>
                      </a:solidFill>
                      <a:prstDash val="solid"/>
                      <a:round/>
                      <a:headEnd type="none" w="med" len="med"/>
                      <a:tailEnd type="none" w="med" len="med"/>
                    </a:lnB>
                    <a:solidFill>
                      <a:srgbClr val="FF5050"/>
                    </a:solidFill>
                  </a:tcPr>
                </a:tc>
                <a:tc>
                  <a:txBody>
                    <a:bodyPr/>
                    <a:lstStyle/>
                    <a:p>
                      <a:pPr algn="ctr" fontAlgn="b"/>
                      <a:r>
                        <a:rPr lang="es-CO" sz="1100" b="1" i="0" u="none" strike="noStrike" dirty="0">
                          <a:solidFill>
                            <a:srgbClr val="FFFFFF"/>
                          </a:solidFill>
                          <a:effectLst/>
                          <a:latin typeface="Gill Sans MT" panose="020B0502020104020203" pitchFamily="34" charset="0"/>
                        </a:rPr>
                        <a:t>TOTAL                  Km-Carril</a:t>
                      </a:r>
                    </a:p>
                  </a:txBody>
                  <a:tcPr marL="9525" marR="9525" marT="9525" marB="0" anchor="b">
                    <a:lnL>
                      <a:noFill/>
                    </a:lnL>
                    <a:lnR>
                      <a:noFill/>
                    </a:lnR>
                    <a:lnT>
                      <a:noFill/>
                    </a:lnT>
                    <a:lnB w="6350" cap="flat" cmpd="sng" algn="ctr">
                      <a:solidFill>
                        <a:srgbClr val="E2EFDA"/>
                      </a:solidFill>
                      <a:prstDash val="solid"/>
                      <a:round/>
                      <a:headEnd type="none" w="med" len="med"/>
                      <a:tailEnd type="none" w="med" len="med"/>
                    </a:lnB>
                    <a:solidFill>
                      <a:srgbClr val="0070C0"/>
                    </a:solidFill>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0939">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CO" sz="1400" b="0" i="0" u="none" strike="noStrike">
                          <a:solidFill>
                            <a:srgbClr val="808080"/>
                          </a:solidFill>
                          <a:effectLst/>
                          <a:latin typeface="Gill Sans MT" panose="020B0502020104020203" pitchFamily="34" charset="0"/>
                        </a:rPr>
                        <a:t>323,68</a:t>
                      </a:r>
                    </a:p>
                  </a:txBody>
                  <a:tcPr marL="9525" marR="9525" marT="9525" marB="0" anchor="b">
                    <a:lnL>
                      <a:noFill/>
                    </a:lnL>
                    <a:lnR>
                      <a:noFill/>
                    </a:lnR>
                    <a:lnT w="6350" cap="flat" cmpd="sng" algn="ctr">
                      <a:solidFill>
                        <a:srgbClr val="9BC2E6"/>
                      </a:solidFill>
                      <a:prstDash val="solid"/>
                      <a:round/>
                      <a:headEnd type="none" w="med" len="med"/>
                      <a:tailEnd type="none" w="med" len="med"/>
                    </a:lnT>
                    <a:lnB>
                      <a:noFill/>
                    </a:lnB>
                  </a:tcPr>
                </a:tc>
                <a:tc>
                  <a:txBody>
                    <a:bodyPr/>
                    <a:lstStyle/>
                    <a:p>
                      <a:pPr algn="ctr" fontAlgn="b"/>
                      <a:r>
                        <a:rPr lang="es-CO" sz="1400" b="0" i="0" u="none" strike="noStrike" dirty="0">
                          <a:solidFill>
                            <a:srgbClr val="808080"/>
                          </a:solidFill>
                          <a:effectLst/>
                          <a:latin typeface="Gill Sans MT" panose="020B0502020104020203" pitchFamily="34" charset="0"/>
                        </a:rPr>
                        <a:t>313,36</a:t>
                      </a:r>
                    </a:p>
                  </a:txBody>
                  <a:tcPr marL="9525" marR="9525" marT="9525" marB="0" anchor="b">
                    <a:lnL>
                      <a:noFill/>
                    </a:lnL>
                    <a:lnR>
                      <a:noFill/>
                    </a:lnR>
                    <a:lnT w="6350" cap="flat" cmpd="sng" algn="ctr">
                      <a:solidFill>
                        <a:srgbClr val="E2EFDA"/>
                      </a:solidFill>
                      <a:prstDash val="solid"/>
                      <a:round/>
                      <a:headEnd type="none" w="med" len="med"/>
                      <a:tailEnd type="none" w="med" len="med"/>
                    </a:lnT>
                    <a:lnB>
                      <a:noFill/>
                    </a:lnB>
                  </a:tcPr>
                </a:tc>
                <a:tc>
                  <a:txBody>
                    <a:bodyPr/>
                    <a:lstStyle/>
                    <a:p>
                      <a:pPr algn="ctr" fontAlgn="b"/>
                      <a:r>
                        <a:rPr lang="es-CO" sz="1400" b="0" i="0" u="none" strike="noStrike">
                          <a:solidFill>
                            <a:srgbClr val="808080"/>
                          </a:solidFill>
                          <a:effectLst/>
                          <a:latin typeface="Gill Sans MT" panose="020B0502020104020203" pitchFamily="34" charset="0"/>
                        </a:rPr>
                        <a:t>198,88</a:t>
                      </a:r>
                    </a:p>
                  </a:txBody>
                  <a:tcPr marL="9525" marR="9525" marT="9525" marB="0" anchor="b">
                    <a:lnL>
                      <a:noFill/>
                    </a:lnL>
                    <a:lnR>
                      <a:noFill/>
                    </a:lnR>
                    <a:lnT w="6350" cap="flat" cmpd="sng" algn="ctr">
                      <a:solidFill>
                        <a:srgbClr val="E2EFDA"/>
                      </a:solidFill>
                      <a:prstDash val="solid"/>
                      <a:round/>
                      <a:headEnd type="none" w="med" len="med"/>
                      <a:tailEnd type="none" w="med" len="med"/>
                    </a:lnT>
                    <a:lnB>
                      <a:noFill/>
                    </a:lnB>
                  </a:tcPr>
                </a:tc>
                <a:tc>
                  <a:txBody>
                    <a:bodyPr/>
                    <a:lstStyle/>
                    <a:p>
                      <a:pPr algn="ctr" fontAlgn="b"/>
                      <a:r>
                        <a:rPr lang="es-CO" sz="1400" b="0" i="0" u="none" strike="noStrike">
                          <a:solidFill>
                            <a:srgbClr val="808080"/>
                          </a:solidFill>
                          <a:effectLst/>
                          <a:latin typeface="Gill Sans MT" panose="020B0502020104020203" pitchFamily="34" charset="0"/>
                        </a:rPr>
                        <a:t>835,92</a:t>
                      </a:r>
                    </a:p>
                  </a:txBody>
                  <a:tcPr marL="9525" marR="9525" marT="9525" marB="0" anchor="b">
                    <a:lnL>
                      <a:noFill/>
                    </a:lnL>
                    <a:lnR>
                      <a:noFill/>
                    </a:lnR>
                    <a:lnT w="6350" cap="flat" cmpd="sng" algn="ctr">
                      <a:solidFill>
                        <a:srgbClr val="E2EFDA"/>
                      </a:solidFill>
                      <a:prstDash val="solid"/>
                      <a:round/>
                      <a:headEnd type="none" w="med" len="med"/>
                      <a:tailEnd type="none" w="med" len="med"/>
                    </a:lnT>
                    <a:lnB>
                      <a:noFill/>
                    </a:lnB>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6" name="Imagen 5"/>
          <p:cNvPicPr>
            <a:picLocks noChangeAspect="1"/>
          </p:cNvPicPr>
          <p:nvPr/>
        </p:nvPicPr>
        <p:blipFill>
          <a:blip r:embed="rId2"/>
          <a:stretch>
            <a:fillRect/>
          </a:stretch>
        </p:blipFill>
        <p:spPr>
          <a:xfrm>
            <a:off x="1983583" y="2432214"/>
            <a:ext cx="5385588" cy="3584756"/>
          </a:xfrm>
          <a:prstGeom prst="rect">
            <a:avLst/>
          </a:prstGeom>
        </p:spPr>
      </p:pic>
    </p:spTree>
    <p:extLst>
      <p:ext uri="{BB962C8B-B14F-4D97-AF65-F5344CB8AC3E}">
        <p14:creationId xmlns:p14="http://schemas.microsoft.com/office/powerpoint/2010/main" val="1202201816"/>
      </p:ext>
    </p:extLst>
  </p:cSld>
  <p:clrMapOvr>
    <a:masterClrMapping/>
  </p:clrMapOvr>
</p:sld>
</file>

<file path=ppt/theme/theme1.xml><?xml version="1.0" encoding="utf-8"?>
<a:theme xmlns:a="http://schemas.openxmlformats.org/drawingml/2006/main" name="Tema IDU">
  <a:themeElements>
    <a:clrScheme name="IDU">
      <a:dk1>
        <a:sysClr val="windowText" lastClr="000000"/>
      </a:dk1>
      <a:lt1>
        <a:sysClr val="window" lastClr="FFFFFF"/>
      </a:lt1>
      <a:dk2>
        <a:srgbClr val="A9B918"/>
      </a:dk2>
      <a:lt2>
        <a:srgbClr val="E7E6E6"/>
      </a:lt2>
      <a:accent1>
        <a:srgbClr val="4C531E"/>
      </a:accent1>
      <a:accent2>
        <a:srgbClr val="002060"/>
      </a:accent2>
      <a:accent3>
        <a:srgbClr val="3399FF"/>
      </a:accent3>
      <a:accent4>
        <a:srgbClr val="99CCFF"/>
      </a:accent4>
      <a:accent5>
        <a:srgbClr val="BED000"/>
      </a:accent5>
      <a:accent6>
        <a:srgbClr val="859225"/>
      </a:accent6>
      <a:hlink>
        <a:srgbClr val="7F7F7F"/>
      </a:hlink>
      <a:folHlink>
        <a:srgbClr val="4971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drio ahumado">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865</Words>
  <Application>Microsoft Office PowerPoint</Application>
  <PresentationFormat>Panorámica</PresentationFormat>
  <Paragraphs>91</Paragraphs>
  <Slides>23</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Calibri Light</vt:lpstr>
      <vt:lpstr>Gill Sans MT</vt:lpstr>
      <vt:lpstr>Metrophobic</vt:lpstr>
      <vt:lpstr>Roboto</vt:lpstr>
      <vt:lpstr>Verdana</vt:lpstr>
      <vt:lpstr>Tema IDU</vt:lpstr>
      <vt:lpstr>Presentación de PowerPoint</vt:lpstr>
      <vt:lpstr>Presentación de PowerPoint</vt:lpstr>
      <vt:lpstr>Estado malla vial urbana Bogotá D.C.</vt:lpstr>
      <vt:lpstr>Estado malla vial rural Bogotá D.C.</vt:lpstr>
      <vt:lpstr>Estado malla vial rural por localidades</vt:lpstr>
      <vt:lpstr>Estado malla vial troncal Suba</vt:lpstr>
      <vt:lpstr>Estado malla vial arterial Suba</vt:lpstr>
      <vt:lpstr>Estado malla vial intermedia Suba</vt:lpstr>
      <vt:lpstr>Estado malla vial local Suba</vt:lpstr>
      <vt:lpstr>Territorialización de la inversión para Suba a 31/05/2020 Plan de Desarrollo “Bogotá, mejor para todos”</vt:lpstr>
      <vt:lpstr>Territorialización de la inversión para Suba a 31/05/2020 Plan de Desarrollo “Bogotá, mejor para todos”</vt:lpstr>
      <vt:lpstr>Territorialización de la inversión para Suba a 31/05/2020 Plan de Desarrollo “Bogotá, mejor para todos”</vt:lpstr>
      <vt:lpstr>Territorialización de la inversión para Suba a 31/12/2020 PD “Nuevo Contrato Social y Ambiental para la Bogotá del siglo XXI”</vt:lpstr>
      <vt:lpstr>Contratos de Estudios y Diseños en Suba 2020</vt:lpstr>
      <vt:lpstr>Contratos de Estudios y Diseños en Suba 2020</vt:lpstr>
      <vt:lpstr>Contratos de construcción y mixtos Suba 2020</vt:lpstr>
      <vt:lpstr>Contratos de construcción y mixtos Suba 2020</vt:lpstr>
      <vt:lpstr>Contratos de conservación en Suba 2020</vt:lpstr>
      <vt:lpstr>Presentación de PowerPoint</vt:lpstr>
      <vt:lpstr>Atención Ciudadana</vt:lpstr>
      <vt:lpstr>Presentación de PowerPoint</vt:lpstr>
      <vt:lpstr>Presentación de PowerPoint</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Buitrago Monsalve</dc:creator>
  <cp:lastModifiedBy>Camila</cp:lastModifiedBy>
  <cp:revision>44</cp:revision>
  <dcterms:created xsi:type="dcterms:W3CDTF">2020-01-29T20:24:30Z</dcterms:created>
  <dcterms:modified xsi:type="dcterms:W3CDTF">2021-11-18T19:22:58Z</dcterms:modified>
</cp:coreProperties>
</file>