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Open Sans Bold" panose="020B0604020202020204" charset="0"/>
      <p:regular r:id="rId11"/>
    </p:embeddedFont>
    <p:embeddedFont>
      <p:font typeface="Alice Bold Italics" panose="020B0604020202020204" charset="0"/>
      <p:regular r:id="rId12"/>
    </p:embeddedFont>
    <p:embeddedFont>
      <p:font typeface="Glacial Indifference Bold" panose="020B0604020202020204" charset="0"/>
      <p:regular r:id="rId13"/>
    </p:embeddedFont>
    <p:embeddedFont>
      <p:font typeface="Gotham Bold" panose="020B0604020202020204" charset="0"/>
      <p:regular r:id="rId14"/>
    </p:embeddedFont>
    <p:embeddedFont>
      <p:font typeface="Alice" panose="020B0604020202020204" charset="0"/>
      <p:regular r:id="rId15"/>
    </p:embeddedFont>
    <p:embeddedFont>
      <p:font typeface="Montserrat Classic Bold" panose="020B0604020202020204" charset="0"/>
      <p:regular r:id="rId16"/>
    </p:embeddedFont>
    <p:embeddedFont>
      <p:font typeface="Manjari" panose="020B0604020202020204" charset="0"/>
      <p:regular r:id="rId17"/>
    </p:embeddedFont>
    <p:embeddedFont>
      <p:font typeface="Montserrat Ultra-Bold" panose="020B0604020202020204" charset="0"/>
      <p:regular r:id="rId18"/>
    </p:embeddedFont>
    <p:embeddedFont>
      <p:font typeface="Montserrat" panose="020B0604020202020204" charset="0"/>
      <p:regular r:id="rId19"/>
    </p:embeddedFont>
    <p:embeddedFont>
      <p:font typeface="Montserrat Classic" panose="020B0604020202020204" charset="0"/>
      <p:regular r:id="rId20"/>
    </p:embeddedFont>
    <p:embeddedFont>
      <p:font typeface="Montserrat Bold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 Extra Bold" panose="020B0604020202020204" charset="0"/>
      <p:regular r:id="rId26"/>
    </p:embeddedFont>
    <p:embeddedFont>
      <p:font typeface="Manjari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4.png"/><Relationship Id="rId10" Type="http://schemas.openxmlformats.org/officeDocument/2006/relationships/hyperlink" Target="https://docs.google.com/forms/d/e/1FAIpQLSdaxvy8dLhENQmzklrbC8tNt2YXgz3ASuiaZH_2n_DPPO7nYA/viewform" TargetMode="External"/><Relationship Id="rId4" Type="http://schemas.openxmlformats.org/officeDocument/2006/relationships/image" Target="../media/image22.svg"/><Relationship Id="rId9" Type="http://schemas.openxmlformats.org/officeDocument/2006/relationships/hyperlink" Target="https://docs.google.com/forms/d/e/1FAIpQLSfrBV5qTAz9KnMu5XflftnUzvhoaRuStKBIVpBrrr2TstbK9w/viewfor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69193" y="8620635"/>
            <a:ext cx="7315200" cy="327188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24365" y="8815213"/>
            <a:ext cx="5643720" cy="1276308"/>
          </a:xfrm>
          <a:custGeom>
            <a:avLst/>
            <a:gdLst/>
            <a:ahLst/>
            <a:cxnLst/>
            <a:rect l="l" t="t" r="r" b="b"/>
            <a:pathLst>
              <a:path w="5643720" h="1276308">
                <a:moveTo>
                  <a:pt x="0" y="0"/>
                </a:moveTo>
                <a:lnTo>
                  <a:pt x="5643721" y="0"/>
                </a:lnTo>
                <a:lnTo>
                  <a:pt x="5643721" y="1276308"/>
                </a:lnTo>
                <a:lnTo>
                  <a:pt x="0" y="1276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584879" y="67902"/>
            <a:ext cx="18745457" cy="10219098"/>
            <a:chOff x="0" y="0"/>
            <a:chExt cx="24993943" cy="1362546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alphaModFix amt="47000"/>
            </a:blip>
            <a:srcRect l="2086" r="1265"/>
            <a:stretch>
              <a:fillRect/>
            </a:stretch>
          </p:blipFill>
          <p:spPr>
            <a:xfrm>
              <a:off x="0" y="0"/>
              <a:ext cx="24993943" cy="1362546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2186822" y="2305400"/>
            <a:ext cx="6558635" cy="5676200"/>
            <a:chOff x="0" y="0"/>
            <a:chExt cx="1727377" cy="14949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27377" cy="1494966"/>
            </a:xfrm>
            <a:custGeom>
              <a:avLst/>
              <a:gdLst/>
              <a:ahLst/>
              <a:cxnLst/>
              <a:rect l="l" t="t" r="r" b="b"/>
              <a:pathLst>
                <a:path w="1727377" h="1494966">
                  <a:moveTo>
                    <a:pt x="0" y="0"/>
                  </a:moveTo>
                  <a:lnTo>
                    <a:pt x="1727377" y="0"/>
                  </a:lnTo>
                  <a:lnTo>
                    <a:pt x="1727377" y="1494966"/>
                  </a:lnTo>
                  <a:lnTo>
                    <a:pt x="0" y="1494966"/>
                  </a:lnTo>
                  <a:lnTo>
                    <a:pt x="0" y="0"/>
                  </a:lnTo>
                </a:path>
              </a:pathLst>
            </a:custGeom>
            <a:solidFill>
              <a:srgbClr val="D3343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38347" y="3233926"/>
            <a:ext cx="13422065" cy="3819147"/>
            <a:chOff x="0" y="0"/>
            <a:chExt cx="3535030" cy="10058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35030" cy="1005866"/>
            </a:xfrm>
            <a:custGeom>
              <a:avLst/>
              <a:gdLst/>
              <a:ahLst/>
              <a:cxnLst/>
              <a:rect l="l" t="t" r="r" b="b"/>
              <a:pathLst>
                <a:path w="3535030" h="1005866">
                  <a:moveTo>
                    <a:pt x="0" y="0"/>
                  </a:moveTo>
                  <a:lnTo>
                    <a:pt x="3535030" y="0"/>
                  </a:lnTo>
                  <a:lnTo>
                    <a:pt x="3535030" y="1005866"/>
                  </a:lnTo>
                  <a:lnTo>
                    <a:pt x="0" y="1005866"/>
                  </a:lnTo>
                  <a:lnTo>
                    <a:pt x="0" y="0"/>
                  </a:lnTo>
                </a:path>
              </a:pathLst>
            </a:custGeom>
            <a:solidFill>
              <a:srgbClr val="E6B52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534839" y="3612468"/>
            <a:ext cx="10429081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>
                <a:solidFill>
                  <a:srgbClr val="FFFFFF"/>
                </a:solidFill>
                <a:latin typeface="Open Sans Extra Bold"/>
              </a:rPr>
              <a:t>IV ENTREGA DE RECONOCIMIENTOS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44271" y="5076825"/>
            <a:ext cx="1048715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Extra Bold"/>
              </a:rPr>
              <a:t>Excelencia a la Gestión Jurídica Distrital 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Extra Bold"/>
              </a:rPr>
              <a:t>Buenas prácticas en la Gestión jurídica </a:t>
            </a:r>
            <a:r>
              <a:rPr lang="en-US" sz="3399" dirty="0" smtClean="0">
                <a:solidFill>
                  <a:srgbClr val="FFFFFF"/>
                </a:solidFill>
                <a:latin typeface="Open Sans Extra Bold"/>
              </a:rPr>
              <a:t>Distrital </a:t>
            </a:r>
            <a:endParaRPr lang="en-US" sz="3399" dirty="0">
              <a:solidFill>
                <a:srgbClr val="FFFFFF"/>
              </a:solidFill>
              <a:latin typeface="Open Sans Extra Bold"/>
            </a:endParaRPr>
          </a:p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FFFFFF"/>
                </a:solidFill>
                <a:latin typeface="Open Sans Extra Bold"/>
              </a:rPr>
              <a:t>2023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" r="-69"/>
            </a:stretch>
          </a:blipFill>
        </p:spPr>
      </p:sp>
      <p:sp>
        <p:nvSpPr>
          <p:cNvPr id="3" name="Freeform 3"/>
          <p:cNvSpPr/>
          <p:nvPr/>
        </p:nvSpPr>
        <p:spPr>
          <a:xfrm rot="-537033" flipH="1">
            <a:off x="-4532086" y="4026795"/>
            <a:ext cx="5781304" cy="7388248"/>
          </a:xfrm>
          <a:custGeom>
            <a:avLst/>
            <a:gdLst/>
            <a:ahLst/>
            <a:cxnLst/>
            <a:rect l="l" t="t" r="r" b="b"/>
            <a:pathLst>
              <a:path w="5781304" h="7388248">
                <a:moveTo>
                  <a:pt x="5781304" y="0"/>
                </a:moveTo>
                <a:lnTo>
                  <a:pt x="0" y="0"/>
                </a:lnTo>
                <a:lnTo>
                  <a:pt x="0" y="7388248"/>
                </a:lnTo>
                <a:lnTo>
                  <a:pt x="5781304" y="7388248"/>
                </a:lnTo>
                <a:lnTo>
                  <a:pt x="578130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18690" y="1701435"/>
            <a:ext cx="4147226" cy="1604849"/>
            <a:chOff x="0" y="0"/>
            <a:chExt cx="1069049" cy="4136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9049" cy="413689"/>
            </a:xfrm>
            <a:custGeom>
              <a:avLst/>
              <a:gdLst/>
              <a:ahLst/>
              <a:cxnLst/>
              <a:rect l="l" t="t" r="r" b="b"/>
              <a:pathLst>
                <a:path w="1069049" h="413689">
                  <a:moveTo>
                    <a:pt x="95205" y="0"/>
                  </a:moveTo>
                  <a:lnTo>
                    <a:pt x="973844" y="0"/>
                  </a:lnTo>
                  <a:cubicBezTo>
                    <a:pt x="999094" y="0"/>
                    <a:pt x="1023310" y="10031"/>
                    <a:pt x="1041164" y="27885"/>
                  </a:cubicBezTo>
                  <a:cubicBezTo>
                    <a:pt x="1059019" y="45739"/>
                    <a:pt x="1069049" y="69955"/>
                    <a:pt x="1069049" y="95205"/>
                  </a:cubicBezTo>
                  <a:lnTo>
                    <a:pt x="1069049" y="318484"/>
                  </a:lnTo>
                  <a:cubicBezTo>
                    <a:pt x="1069049" y="371064"/>
                    <a:pt x="1026424" y="413689"/>
                    <a:pt x="973844" y="413689"/>
                  </a:cubicBezTo>
                  <a:lnTo>
                    <a:pt x="95205" y="413689"/>
                  </a:lnTo>
                  <a:cubicBezTo>
                    <a:pt x="42625" y="413689"/>
                    <a:pt x="0" y="371064"/>
                    <a:pt x="0" y="318484"/>
                  </a:cubicBezTo>
                  <a:lnTo>
                    <a:pt x="0" y="95205"/>
                  </a:lnTo>
                  <a:cubicBezTo>
                    <a:pt x="0" y="42625"/>
                    <a:pt x="42625" y="0"/>
                    <a:pt x="95205" y="0"/>
                  </a:cubicBezTo>
                  <a:close/>
                </a:path>
              </a:pathLst>
            </a:custGeom>
            <a:solidFill>
              <a:srgbClr val="EF777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7504" y="5531707"/>
            <a:ext cx="4108185" cy="1761554"/>
            <a:chOff x="0" y="0"/>
            <a:chExt cx="1058985" cy="4540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58985" cy="454084"/>
            </a:xfrm>
            <a:custGeom>
              <a:avLst/>
              <a:gdLst/>
              <a:ahLst/>
              <a:cxnLst/>
              <a:rect l="l" t="t" r="r" b="b"/>
              <a:pathLst>
                <a:path w="1058985" h="454084">
                  <a:moveTo>
                    <a:pt x="96110" y="0"/>
                  </a:moveTo>
                  <a:lnTo>
                    <a:pt x="962875" y="0"/>
                  </a:lnTo>
                  <a:cubicBezTo>
                    <a:pt x="1015955" y="0"/>
                    <a:pt x="1058985" y="43030"/>
                    <a:pt x="1058985" y="96110"/>
                  </a:cubicBezTo>
                  <a:lnTo>
                    <a:pt x="1058985" y="357974"/>
                  </a:lnTo>
                  <a:cubicBezTo>
                    <a:pt x="1058985" y="411054"/>
                    <a:pt x="1015955" y="454084"/>
                    <a:pt x="962875" y="454084"/>
                  </a:cubicBezTo>
                  <a:lnTo>
                    <a:pt x="96110" y="454084"/>
                  </a:lnTo>
                  <a:cubicBezTo>
                    <a:pt x="70620" y="454084"/>
                    <a:pt x="46174" y="443958"/>
                    <a:pt x="28150" y="425934"/>
                  </a:cubicBezTo>
                  <a:cubicBezTo>
                    <a:pt x="10126" y="407910"/>
                    <a:pt x="0" y="383464"/>
                    <a:pt x="0" y="357974"/>
                  </a:cubicBezTo>
                  <a:lnTo>
                    <a:pt x="0" y="96110"/>
                  </a:lnTo>
                  <a:cubicBezTo>
                    <a:pt x="0" y="43030"/>
                    <a:pt x="43030" y="0"/>
                    <a:pt x="96110" y="0"/>
                  </a:cubicBezTo>
                  <a:close/>
                </a:path>
              </a:pathLst>
            </a:custGeom>
            <a:solidFill>
              <a:srgbClr val="FFBE7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032076" y="2169582"/>
            <a:ext cx="11897140" cy="2904926"/>
            <a:chOff x="0" y="0"/>
            <a:chExt cx="3066779" cy="7488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66779" cy="748816"/>
            </a:xfrm>
            <a:custGeom>
              <a:avLst/>
              <a:gdLst/>
              <a:ahLst/>
              <a:cxnLst/>
              <a:rect l="l" t="t" r="r" b="b"/>
              <a:pathLst>
                <a:path w="3066779" h="748816">
                  <a:moveTo>
                    <a:pt x="33188" y="0"/>
                  </a:moveTo>
                  <a:lnTo>
                    <a:pt x="3033592" y="0"/>
                  </a:lnTo>
                  <a:cubicBezTo>
                    <a:pt x="3042394" y="0"/>
                    <a:pt x="3050835" y="3497"/>
                    <a:pt x="3057059" y="9720"/>
                  </a:cubicBezTo>
                  <a:cubicBezTo>
                    <a:pt x="3063283" y="15944"/>
                    <a:pt x="3066779" y="24386"/>
                    <a:pt x="3066779" y="33188"/>
                  </a:cubicBezTo>
                  <a:lnTo>
                    <a:pt x="3066779" y="715628"/>
                  </a:lnTo>
                  <a:cubicBezTo>
                    <a:pt x="3066779" y="724430"/>
                    <a:pt x="3063283" y="732871"/>
                    <a:pt x="3057059" y="739095"/>
                  </a:cubicBezTo>
                  <a:cubicBezTo>
                    <a:pt x="3050835" y="745319"/>
                    <a:pt x="3042394" y="748816"/>
                    <a:pt x="3033592" y="748816"/>
                  </a:cubicBezTo>
                  <a:lnTo>
                    <a:pt x="33188" y="748816"/>
                  </a:lnTo>
                  <a:cubicBezTo>
                    <a:pt x="14859" y="748816"/>
                    <a:pt x="0" y="733957"/>
                    <a:pt x="0" y="715628"/>
                  </a:cubicBezTo>
                  <a:lnTo>
                    <a:pt x="0" y="33188"/>
                  </a:lnTo>
                  <a:cubicBezTo>
                    <a:pt x="0" y="24386"/>
                    <a:pt x="3497" y="15944"/>
                    <a:pt x="9720" y="9720"/>
                  </a:cubicBezTo>
                  <a:cubicBezTo>
                    <a:pt x="15944" y="3497"/>
                    <a:pt x="24386" y="0"/>
                    <a:pt x="33188" y="0"/>
                  </a:cubicBezTo>
                  <a:close/>
                </a:path>
              </a:pathLst>
            </a:custGeom>
            <a:solidFill>
              <a:srgbClr val="FAB57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525399" y="5676648"/>
            <a:ext cx="11417069" cy="2955286"/>
            <a:chOff x="0" y="0"/>
            <a:chExt cx="2943029" cy="7617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43029" cy="761797"/>
            </a:xfrm>
            <a:custGeom>
              <a:avLst/>
              <a:gdLst/>
              <a:ahLst/>
              <a:cxnLst/>
              <a:rect l="l" t="t" r="r" b="b"/>
              <a:pathLst>
                <a:path w="2943029" h="761797">
                  <a:moveTo>
                    <a:pt x="34583" y="0"/>
                  </a:moveTo>
                  <a:lnTo>
                    <a:pt x="2908446" y="0"/>
                  </a:lnTo>
                  <a:cubicBezTo>
                    <a:pt x="2927546" y="0"/>
                    <a:pt x="2943029" y="15483"/>
                    <a:pt x="2943029" y="34583"/>
                  </a:cubicBezTo>
                  <a:lnTo>
                    <a:pt x="2943029" y="727214"/>
                  </a:lnTo>
                  <a:cubicBezTo>
                    <a:pt x="2943029" y="746314"/>
                    <a:pt x="2927546" y="761797"/>
                    <a:pt x="2908446" y="761797"/>
                  </a:cubicBezTo>
                  <a:lnTo>
                    <a:pt x="34583" y="761797"/>
                  </a:lnTo>
                  <a:cubicBezTo>
                    <a:pt x="25411" y="761797"/>
                    <a:pt x="16615" y="758154"/>
                    <a:pt x="10129" y="751668"/>
                  </a:cubicBezTo>
                  <a:cubicBezTo>
                    <a:pt x="3644" y="745183"/>
                    <a:pt x="0" y="736386"/>
                    <a:pt x="0" y="727214"/>
                  </a:cubicBezTo>
                  <a:lnTo>
                    <a:pt x="0" y="34583"/>
                  </a:lnTo>
                  <a:cubicBezTo>
                    <a:pt x="0" y="15483"/>
                    <a:pt x="15483" y="0"/>
                    <a:pt x="34583" y="0"/>
                  </a:cubicBezTo>
                  <a:close/>
                </a:path>
              </a:pathLst>
            </a:custGeom>
            <a:solidFill>
              <a:srgbClr val="EF777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6" name="Freeform 16"/>
          <p:cNvSpPr/>
          <p:nvPr/>
        </p:nvSpPr>
        <p:spPr>
          <a:xfrm rot="-848244">
            <a:off x="16790901" y="1393164"/>
            <a:ext cx="3547111" cy="5103757"/>
          </a:xfrm>
          <a:custGeom>
            <a:avLst/>
            <a:gdLst/>
            <a:ahLst/>
            <a:cxnLst/>
            <a:rect l="l" t="t" r="r" b="b"/>
            <a:pathLst>
              <a:path w="3547111" h="5103757">
                <a:moveTo>
                  <a:pt x="0" y="0"/>
                </a:moveTo>
                <a:lnTo>
                  <a:pt x="3547111" y="0"/>
                </a:lnTo>
                <a:lnTo>
                  <a:pt x="3547111" y="5103757"/>
                </a:lnTo>
                <a:lnTo>
                  <a:pt x="0" y="5103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561026" y="6692218"/>
            <a:ext cx="1088475" cy="1385790"/>
          </a:xfrm>
          <a:custGeom>
            <a:avLst/>
            <a:gdLst/>
            <a:ahLst/>
            <a:cxnLst/>
            <a:rect l="l" t="t" r="r" b="b"/>
            <a:pathLst>
              <a:path w="1088475" h="1385790">
                <a:moveTo>
                  <a:pt x="0" y="0"/>
                </a:moveTo>
                <a:lnTo>
                  <a:pt x="1088475" y="0"/>
                </a:lnTo>
                <a:lnTo>
                  <a:pt x="1088475" y="1385791"/>
                </a:lnTo>
                <a:lnTo>
                  <a:pt x="0" y="1385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270087" y="2945420"/>
            <a:ext cx="991656" cy="721730"/>
          </a:xfrm>
          <a:custGeom>
            <a:avLst/>
            <a:gdLst/>
            <a:ahLst/>
            <a:cxnLst/>
            <a:rect l="l" t="t" r="r" b="b"/>
            <a:pathLst>
              <a:path w="991656" h="721730">
                <a:moveTo>
                  <a:pt x="0" y="0"/>
                </a:moveTo>
                <a:lnTo>
                  <a:pt x="991657" y="0"/>
                </a:lnTo>
                <a:lnTo>
                  <a:pt x="991657" y="721730"/>
                </a:lnTo>
                <a:lnTo>
                  <a:pt x="0" y="721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2006491"/>
            <a:ext cx="2974371" cy="123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3"/>
              </a:lnSpc>
            </a:pPr>
            <a:r>
              <a:rPr lang="en-US" sz="3131" dirty="0">
                <a:solidFill>
                  <a:srgbClr val="FFFFFF"/>
                </a:solidFill>
                <a:latin typeface="Manjari Bold"/>
              </a:rPr>
              <a:t>Excelencia en la Gestión Juridica Pública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87765" y="5955096"/>
            <a:ext cx="3009075" cy="104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8"/>
              </a:lnSpc>
            </a:pPr>
            <a:r>
              <a:rPr lang="en-US" sz="2671" dirty="0">
                <a:solidFill>
                  <a:srgbClr val="FFFFFF"/>
                </a:solidFill>
                <a:latin typeface="Manjari Bold"/>
              </a:rPr>
              <a:t>Buenas prácticas en la Gestión Jurídica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43955" y="2655513"/>
            <a:ext cx="9499331" cy="169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613" dirty="0">
                <a:solidFill>
                  <a:srgbClr val="F7F7F7"/>
                </a:solidFill>
                <a:latin typeface="Manjari"/>
              </a:rPr>
              <a:t>Corresponde al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reconocimiento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de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carácter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no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pecuniario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que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otorga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a las </a:t>
            </a:r>
            <a:r>
              <a:rPr lang="es-CO" sz="2613" dirty="0" smtClean="0">
                <a:solidFill>
                  <a:srgbClr val="DE513C"/>
                </a:solidFill>
                <a:latin typeface="Manjari"/>
              </a:rPr>
              <a:t>e</a:t>
            </a:r>
            <a:r>
              <a:rPr lang="es-CO" sz="2613" dirty="0" smtClean="0">
                <a:solidFill>
                  <a:srgbClr val="D3343B"/>
                </a:solidFill>
                <a:latin typeface="Manjari"/>
              </a:rPr>
              <a:t>ntidades</a:t>
            </a:r>
            <a:r>
              <a:rPr lang="en-US" sz="2613" dirty="0" smtClean="0">
                <a:solidFill>
                  <a:srgbClr val="D3343B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D3343B"/>
                </a:solidFill>
                <a:latin typeface="Manjari"/>
              </a:rPr>
              <a:t>u </a:t>
            </a:r>
            <a:r>
              <a:rPr lang="es-CO" sz="2613" dirty="0" smtClean="0">
                <a:solidFill>
                  <a:srgbClr val="D3343B"/>
                </a:solidFill>
                <a:latin typeface="Manjari"/>
              </a:rPr>
              <a:t>organismos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distritales que se </a:t>
            </a:r>
            <a:r>
              <a:rPr lang="es-CO" sz="2613" noProof="1" smtClean="0">
                <a:solidFill>
                  <a:srgbClr val="F7F7F7"/>
                </a:solidFill>
                <a:latin typeface="Manjari"/>
              </a:rPr>
              <a:t>destaquen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en la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mejora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del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Modelo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de Gestión Jurídica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Pública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- MGJP,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adelantando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prácticas y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acciones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significativas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en la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actividad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jurídica y en la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lucha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 </a:t>
            </a:r>
            <a:r>
              <a:rPr lang="en-US" sz="2613" dirty="0">
                <a:solidFill>
                  <a:srgbClr val="F7F7F7"/>
                </a:solidFill>
                <a:latin typeface="Manjari"/>
              </a:rPr>
              <a:t>contra la </a:t>
            </a:r>
            <a:r>
              <a:rPr lang="es-CO" sz="2613" dirty="0" smtClean="0">
                <a:solidFill>
                  <a:srgbClr val="F7F7F7"/>
                </a:solidFill>
                <a:latin typeface="Manjari"/>
              </a:rPr>
              <a:t>corrupción</a:t>
            </a:r>
            <a:r>
              <a:rPr lang="en-US" sz="2613" dirty="0" smtClean="0">
                <a:solidFill>
                  <a:srgbClr val="F7F7F7"/>
                </a:solidFill>
                <a:latin typeface="Manjari"/>
              </a:rPr>
              <a:t>.</a:t>
            </a:r>
            <a:endParaRPr lang="en-US" sz="2613" dirty="0">
              <a:solidFill>
                <a:srgbClr val="F7F7F7"/>
              </a:solidFill>
              <a:latin typeface="Manjari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728460" y="6487390"/>
            <a:ext cx="9890754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8"/>
              </a:lnSpc>
            </a:pPr>
            <a:r>
              <a:rPr lang="en-US" sz="2662" dirty="0">
                <a:solidFill>
                  <a:srgbClr val="FFFFFF"/>
                </a:solidFill>
                <a:latin typeface="Manjari"/>
              </a:rPr>
              <a:t>Corresponde al reconocimiento no pecuniario, por las </a:t>
            </a:r>
            <a:r>
              <a:rPr lang="en-US" sz="2662" dirty="0" smtClean="0">
                <a:solidFill>
                  <a:srgbClr val="FFFFFF"/>
                </a:solidFill>
                <a:latin typeface="Manjari"/>
              </a:rPr>
              <a:t>acciones </a:t>
            </a:r>
            <a:r>
              <a:rPr lang="es-CO" sz="2662" dirty="0" smtClean="0">
                <a:solidFill>
                  <a:srgbClr val="FFFFFF"/>
                </a:solidFill>
                <a:latin typeface="Manjari"/>
              </a:rPr>
              <a:t>relevantes</a:t>
            </a:r>
            <a:r>
              <a:rPr lang="en-US" sz="2662" dirty="0" smtClean="0">
                <a:solidFill>
                  <a:srgbClr val="FFFFFF"/>
                </a:solidFill>
                <a:latin typeface="Manjari"/>
              </a:rPr>
              <a:t> </a:t>
            </a:r>
            <a:r>
              <a:rPr lang="en-US" sz="2662" dirty="0">
                <a:solidFill>
                  <a:srgbClr val="FFFFFF"/>
                </a:solidFill>
                <a:latin typeface="Manjari"/>
              </a:rPr>
              <a:t>y actividades destacadas, llevadas a cabo </a:t>
            </a:r>
            <a:r>
              <a:rPr lang="es-CO" sz="2662" dirty="0" smtClean="0">
                <a:solidFill>
                  <a:srgbClr val="FFFFFF"/>
                </a:solidFill>
                <a:latin typeface="Manjari"/>
              </a:rPr>
              <a:t>por</a:t>
            </a:r>
            <a:r>
              <a:rPr lang="en-US" sz="2662" dirty="0" smtClean="0">
                <a:solidFill>
                  <a:srgbClr val="FFFFFF"/>
                </a:solidFill>
                <a:latin typeface="Manjari"/>
              </a:rPr>
              <a:t> </a:t>
            </a:r>
            <a:r>
              <a:rPr lang="en-US" sz="2662" dirty="0">
                <a:solidFill>
                  <a:srgbClr val="FFFFFF"/>
                </a:solidFill>
                <a:latin typeface="Manjari"/>
              </a:rPr>
              <a:t>los </a:t>
            </a:r>
            <a:r>
              <a:rPr lang="en-US" sz="2662" dirty="0">
                <a:solidFill>
                  <a:srgbClr val="FFE087"/>
                </a:solidFill>
                <a:latin typeface="Manjari"/>
              </a:rPr>
              <a:t>abogados y abogadas</a:t>
            </a:r>
            <a:r>
              <a:rPr lang="en-US" sz="2662" dirty="0">
                <a:solidFill>
                  <a:srgbClr val="E6B527"/>
                </a:solidFill>
                <a:latin typeface="Manjari"/>
              </a:rPr>
              <a:t> </a:t>
            </a:r>
            <a:r>
              <a:rPr lang="en-US" sz="2662" dirty="0">
                <a:solidFill>
                  <a:srgbClr val="FFFFFF"/>
                </a:solidFill>
                <a:latin typeface="Manjari"/>
              </a:rPr>
              <a:t>vinculados /vinculadas en la protección de los intereses del Distrito Capital, así como de los colaboradores de la administración.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667838"/>
            <a:ext cx="6152699" cy="71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2"/>
              </a:lnSpc>
            </a:pPr>
            <a:r>
              <a:rPr lang="en-US" sz="5071" dirty="0">
                <a:solidFill>
                  <a:srgbClr val="D3343B"/>
                </a:solidFill>
                <a:latin typeface="Manjari Bold"/>
              </a:rPr>
              <a:t>Reconocimientos</a:t>
            </a:r>
            <a:r>
              <a:rPr lang="en-US" sz="5071" dirty="0">
                <a:solidFill>
                  <a:srgbClr val="545454"/>
                </a:solidFill>
                <a:latin typeface="Manjari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" r="-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88230" y="350102"/>
            <a:ext cx="20344792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100" spc="-189" dirty="0">
                <a:solidFill>
                  <a:srgbClr val="D1464C"/>
                </a:solidFill>
                <a:latin typeface="Gotham Bold"/>
              </a:rPr>
              <a:t>Excelencia a la Gestión Jurídica Distrital 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50598"/>
              </p:ext>
            </p:extLst>
          </p:nvPr>
        </p:nvGraphicFramePr>
        <p:xfrm>
          <a:off x="1488230" y="2127965"/>
          <a:ext cx="15771070" cy="6942158"/>
        </p:xfrm>
        <a:graphic>
          <a:graphicData uri="http://schemas.openxmlformats.org/drawingml/2006/table">
            <a:tbl>
              <a:tblPr/>
              <a:tblGrid>
                <a:gridCol w="2069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2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0719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Categoría A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dirty="0">
                          <a:solidFill>
                            <a:srgbClr val="D1464C"/>
                          </a:solidFill>
                          <a:latin typeface="Alice Bold Italics"/>
                        </a:rPr>
                        <a:t>Mejora en el Desarrollo del Modelo de Gestión Jurídica Pública -MGJP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Montserrat Classic"/>
                        </a:rPr>
                        <a:t>A las entidades o al sector administrativo cuyas entidades y organismos del sector central y descentralizado, que hayan realizado actividades </a:t>
                      </a:r>
                      <a:r>
                        <a:rPr lang="en-US" sz="2099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acciones 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Montserrat Classic"/>
                        </a:rPr>
                        <a:t>de fortalecimiento de la gestión jurídica e incorporación de los lineamientos </a:t>
                      </a:r>
                      <a:r>
                        <a:rPr lang="es-CO" sz="2099" noProof="0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jurídicos</a:t>
                      </a:r>
                      <a:r>
                        <a:rPr lang="en-US" sz="2099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 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Montserrat Classic"/>
                        </a:rPr>
                        <a:t>que le permitieran mejorar los índices de desempeño y la coordinación jurídica.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423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Categoría B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D1464C"/>
                          </a:solidFill>
                          <a:latin typeface="Alice Bold Italics"/>
                        </a:rPr>
                        <a:t>Compliance y lucha anticorrupción </a:t>
                      </a:r>
                      <a:endParaRPr lang="en-US" sz="1100" dirty="0"/>
                    </a:p>
                    <a:p>
                      <a:pPr algn="ctr">
                        <a:lnSpc>
                          <a:spcPts val="2939"/>
                        </a:lnSpc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Montserrat Classic"/>
                        </a:rPr>
                        <a:t>A la entidad que haya realizado las actividades para la adopción del plan de cumplimiento normativo, y/o haya incorporado estrategias o herramientas para la prevención de la corrupción administrativa.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4154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Categoría C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dirty="0">
                          <a:solidFill>
                            <a:srgbClr val="D1464C"/>
                          </a:solidFill>
                          <a:latin typeface="Alice Bold Italics"/>
                        </a:rPr>
                        <a:t>Prevención del Daño Antijurídico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Montserrat Classic"/>
                        </a:rPr>
                        <a:t>A la entidad u organismo distrital que haya obtenido resultados favorables frente a la adopción, implementación y/o actualización de las políticas de prevención del daño antijurídico y su plan de acción, así como aquellas que hayan expedido lineamientos o </a:t>
                      </a:r>
                      <a:r>
                        <a:rPr lang="es-CO" sz="1899" noProof="0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recomendaciones</a:t>
                      </a:r>
                      <a:r>
                        <a:rPr lang="en-US" sz="1899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 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Montserrat Classic"/>
                        </a:rPr>
                        <a:t>para la </a:t>
                      </a:r>
                      <a:r>
                        <a:rPr lang="es-CO" sz="1899" noProof="0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prevención</a:t>
                      </a:r>
                      <a:r>
                        <a:rPr lang="en-US" sz="1899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 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Montserrat Classic"/>
                        </a:rPr>
                        <a:t>del </a:t>
                      </a:r>
                      <a:r>
                        <a:rPr lang="es-CO" sz="1899" noProof="0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daño</a:t>
                      </a:r>
                      <a:r>
                        <a:rPr lang="en-US" sz="1899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. 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862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s-CO" sz="2599" noProof="0" dirty="0" smtClean="0">
                          <a:solidFill>
                            <a:srgbClr val="000000"/>
                          </a:solidFill>
                          <a:latin typeface="Glacial Indifference Bold"/>
                        </a:rPr>
                        <a:t>Categoría</a:t>
                      </a:r>
                      <a:r>
                        <a:rPr lang="en-US" sz="2599" dirty="0" smtClean="0">
                          <a:solidFill>
                            <a:srgbClr val="000000"/>
                          </a:solidFill>
                          <a:latin typeface="Glacial Indifference Bold"/>
                        </a:rPr>
                        <a:t> 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D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s-CO" sz="1999" noProof="0" dirty="0" smtClean="0">
                          <a:solidFill>
                            <a:srgbClr val="D1464C"/>
                          </a:solidFill>
                          <a:latin typeface="Alice Bold Italics"/>
                        </a:rPr>
                        <a:t>Recuperación</a:t>
                      </a:r>
                      <a:r>
                        <a:rPr lang="en-US" sz="1999" dirty="0" smtClean="0">
                          <a:solidFill>
                            <a:srgbClr val="D1464C"/>
                          </a:solidFill>
                          <a:latin typeface="Alice Bold Italics"/>
                        </a:rPr>
                        <a:t> </a:t>
                      </a:r>
                      <a:r>
                        <a:rPr lang="en-US" sz="1999" dirty="0">
                          <a:solidFill>
                            <a:srgbClr val="D1464C"/>
                          </a:solidFill>
                          <a:latin typeface="Alice Bold Italics"/>
                        </a:rPr>
                        <a:t>del </a:t>
                      </a:r>
                      <a:r>
                        <a:rPr lang="es-CO" sz="1999" noProof="0" dirty="0" smtClean="0">
                          <a:solidFill>
                            <a:srgbClr val="D1464C"/>
                          </a:solidFill>
                          <a:latin typeface="Alice Bold Italics"/>
                        </a:rPr>
                        <a:t>Patrimonio</a:t>
                      </a:r>
                      <a:r>
                        <a:rPr lang="en-US" sz="1999" dirty="0" smtClean="0">
                          <a:solidFill>
                            <a:srgbClr val="D1464C"/>
                          </a:solidFill>
                          <a:latin typeface="Alice Bold Italics"/>
                        </a:rPr>
                        <a:t> </a:t>
                      </a:r>
                      <a:r>
                        <a:rPr lang="es-CO" sz="1999" noProof="0" dirty="0" smtClean="0">
                          <a:solidFill>
                            <a:srgbClr val="D1464C"/>
                          </a:solidFill>
                          <a:latin typeface="Alice Bold Italics"/>
                        </a:rPr>
                        <a:t>Público</a:t>
                      </a:r>
                      <a:endParaRPr lang="es-CO" sz="1100" noProof="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Montserrat Classic"/>
                        </a:rPr>
                        <a:t>Se </a:t>
                      </a:r>
                      <a:r>
                        <a:rPr lang="es-CO" sz="1899" noProof="0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reconocerá</a:t>
                      </a:r>
                      <a:r>
                        <a:rPr lang="en-US" sz="1899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 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Montserrat Classic"/>
                        </a:rPr>
                        <a:t>a la </a:t>
                      </a:r>
                      <a:r>
                        <a:rPr lang="es-CO" sz="1899" noProof="0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entidad</a:t>
                      </a:r>
                      <a:r>
                        <a:rPr lang="en-US" sz="1899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 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Montserrat Classic"/>
                        </a:rPr>
                        <a:t>u organismo distrital sobresaliente en la implementación de </a:t>
                      </a:r>
                      <a:r>
                        <a:rPr lang="en-US" sz="1899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acciones 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Montserrat Classic"/>
                        </a:rPr>
                        <a:t>y estrategias que procuren por la recuperación de recursos públicos, conforme al plan de acción aprobado por los comités de conciliación.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2318377" y="1181100"/>
            <a:ext cx="13651245" cy="8215568"/>
          </a:xfrm>
          <a:custGeom>
            <a:avLst/>
            <a:gdLst/>
            <a:ahLst/>
            <a:cxnLst/>
            <a:rect l="l" t="t" r="r" b="b"/>
            <a:pathLst>
              <a:path w="13651245" h="8215568">
                <a:moveTo>
                  <a:pt x="0" y="0"/>
                </a:moveTo>
                <a:lnTo>
                  <a:pt x="13651245" y="0"/>
                </a:lnTo>
                <a:lnTo>
                  <a:pt x="13651245" y="8215567"/>
                </a:lnTo>
                <a:lnTo>
                  <a:pt x="0" y="8215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" r="-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4363" y="380167"/>
            <a:ext cx="1723421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86" dirty="0">
                <a:solidFill>
                  <a:srgbClr val="D1464C"/>
                </a:solidFill>
                <a:latin typeface="Gotham Bold"/>
              </a:rPr>
              <a:t>Buenas prácticas en la gestión jurídica distrital 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382181" y="1948408"/>
          <a:ext cx="17189100" cy="7035807"/>
        </p:xfrm>
        <a:graphic>
          <a:graphicData uri="http://schemas.openxmlformats.org/drawingml/2006/table">
            <a:tbl>
              <a:tblPr/>
              <a:tblGrid>
                <a:gridCol w="150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2151">
                <a:tc>
                  <a:txBody>
                    <a:bodyPr/>
                    <a:lstStyle/>
                    <a:p>
                      <a:pPr algn="ctr">
                        <a:lnSpc>
                          <a:spcPts val="2707"/>
                        </a:lnSpc>
                        <a:defRPr/>
                      </a:pPr>
                      <a:r>
                        <a:rPr lang="en-US" sz="1933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Categoría A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7"/>
                        </a:lnSpc>
                        <a:defRPr/>
                      </a:pPr>
                      <a:r>
                        <a:rPr lang="en-US" sz="2483" dirty="0">
                          <a:solidFill>
                            <a:srgbClr val="D3343B"/>
                          </a:solidFill>
                          <a:latin typeface="Alice Bold Italics"/>
                        </a:rPr>
                        <a:t>Asesoría Jurídica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37"/>
                        </a:lnSpc>
                        <a:defRPr/>
                      </a:pPr>
                      <a:r>
                        <a:rPr lang="en-US" sz="1883" spc="56" dirty="0">
                          <a:solidFill>
                            <a:srgbClr val="000000"/>
                          </a:solidFill>
                          <a:latin typeface="Alice"/>
                        </a:rPr>
                        <a:t>Se reconocerán las actividades destacadas de los abogados y abogadas en el análisis y suministro de la información sobre un asunto jurídico en particular, que haya permitido solucionar un problema o mejorar la gestión jurídica de las entidades u organismos distritales. Para ello, se tendrán en cuenta los siguientes criterios: </a:t>
                      </a:r>
                      <a:endParaRPr lang="en-US" sz="1100" dirty="0"/>
                    </a:p>
                    <a:p>
                      <a:pPr marL="406712" lvl="1" indent="-203356" algn="just">
                        <a:lnSpc>
                          <a:spcPts val="2637"/>
                        </a:lnSpc>
                        <a:buFont typeface="Arial"/>
                        <a:buChar char="•"/>
                      </a:pPr>
                      <a:r>
                        <a:rPr lang="en-US" sz="1883" dirty="0">
                          <a:solidFill>
                            <a:srgbClr val="000000"/>
                          </a:solidFill>
                          <a:latin typeface="Alice"/>
                        </a:rPr>
                        <a:t>Conceptos jurídicos de relevancia e interés para el distrito;</a:t>
                      </a:r>
                    </a:p>
                    <a:p>
                      <a:pPr marL="406712" lvl="1" indent="-203356" algn="just">
                        <a:lnSpc>
                          <a:spcPts val="2637"/>
                        </a:lnSpc>
                        <a:buFont typeface="Arial"/>
                        <a:buChar char="•"/>
                      </a:pPr>
                      <a:r>
                        <a:rPr lang="en-US" sz="1883" dirty="0">
                          <a:solidFill>
                            <a:srgbClr val="000000"/>
                          </a:solidFill>
                          <a:latin typeface="Alice"/>
                        </a:rPr>
                        <a:t>Soporte jurídico eficaz para la solución de problemas;</a:t>
                      </a:r>
                    </a:p>
                    <a:p>
                      <a:pPr marL="406712" lvl="1" indent="-203356" algn="just">
                        <a:lnSpc>
                          <a:spcPts val="2637"/>
                        </a:lnSpc>
                        <a:buFont typeface="Arial"/>
                        <a:buChar char="•"/>
                      </a:pPr>
                      <a:r>
                        <a:rPr lang="en-US" sz="1883" dirty="0">
                          <a:solidFill>
                            <a:srgbClr val="000000"/>
                          </a:solidFill>
                          <a:latin typeface="Alice"/>
                        </a:rPr>
                        <a:t>Definición de instrumentos como procedimientos;</a:t>
                      </a:r>
                    </a:p>
                    <a:p>
                      <a:pPr marL="406712" lvl="1" indent="-203356" algn="just">
                        <a:lnSpc>
                          <a:spcPts val="2637"/>
                        </a:lnSpc>
                        <a:buFont typeface="Arial"/>
                        <a:buChar char="•"/>
                      </a:pPr>
                      <a:r>
                        <a:rPr lang="en-US" sz="1883" dirty="0">
                          <a:solidFill>
                            <a:srgbClr val="000000"/>
                          </a:solidFill>
                          <a:latin typeface="Alice"/>
                        </a:rPr>
                        <a:t>Manuales y guías que faciliten el ejercicio de la asesoría jurídica.</a:t>
                      </a:r>
                    </a:p>
                    <a:p>
                      <a:pPr algn="just">
                        <a:lnSpc>
                          <a:spcPts val="2637"/>
                        </a:lnSpc>
                      </a:pPr>
                      <a:endParaRPr lang="en-US" sz="1883" dirty="0">
                        <a:solidFill>
                          <a:srgbClr val="000000"/>
                        </a:solidFill>
                        <a:latin typeface="Alice"/>
                      </a:endParaRPr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634">
                <a:tc>
                  <a:txBody>
                    <a:bodyPr/>
                    <a:lstStyle/>
                    <a:p>
                      <a:pPr algn="ctr">
                        <a:lnSpc>
                          <a:spcPts val="2707"/>
                        </a:lnSpc>
                        <a:defRPr/>
                      </a:pPr>
                      <a:r>
                        <a:rPr lang="en-US" sz="1933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Categoría B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7"/>
                        </a:lnSpc>
                        <a:defRPr/>
                      </a:pPr>
                      <a:r>
                        <a:rPr lang="en-US" sz="2483" dirty="0">
                          <a:solidFill>
                            <a:srgbClr val="D3343B"/>
                          </a:solidFill>
                          <a:latin typeface="Alice Bold Italics"/>
                        </a:rPr>
                        <a:t>Producción normativa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37"/>
                        </a:lnSpc>
                        <a:defRPr/>
                      </a:pPr>
                      <a:r>
                        <a:rPr lang="en-US" sz="1883" dirty="0">
                          <a:solidFill>
                            <a:srgbClr val="000000"/>
                          </a:solidFill>
                          <a:latin typeface="Alice"/>
                        </a:rPr>
                        <a:t>Se reconocerán las iniciativas de los abogados y abogadas que se destaquen por mejorar el ciclo de gobernanza regulatoria, y realicen actividades para el cumplimiento del plan de acción del Decreto Distrital 474 de 2022 y los instrumentos que lo desarrollen. Se tendrá en cuenta el uso de los sistemas agenda regulatoria y legalbog participa.</a:t>
                      </a:r>
                      <a:endParaRPr lang="en-US" sz="1100" dirty="0"/>
                    </a:p>
                    <a:p>
                      <a:pPr algn="just">
                        <a:lnSpc>
                          <a:spcPts val="2637"/>
                        </a:lnSpc>
                      </a:pP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022">
                <a:tc>
                  <a:txBody>
                    <a:bodyPr/>
                    <a:lstStyle/>
                    <a:p>
                      <a:pPr algn="ctr">
                        <a:lnSpc>
                          <a:spcPts val="2707"/>
                        </a:lnSpc>
                        <a:defRPr/>
                      </a:pPr>
                      <a:r>
                        <a:rPr lang="en-US" sz="1933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Categoría C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7"/>
                        </a:lnSpc>
                        <a:defRPr/>
                      </a:pPr>
                      <a:r>
                        <a:rPr lang="en-US" sz="2483" dirty="0">
                          <a:solidFill>
                            <a:srgbClr val="D3343B"/>
                          </a:solidFill>
                          <a:latin typeface="Alice Bold Italics"/>
                        </a:rPr>
                        <a:t>Defensa Judicial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37"/>
                        </a:lnSpc>
                        <a:defRPr/>
                      </a:pPr>
                      <a:r>
                        <a:rPr lang="en-US" sz="1883" spc="56" dirty="0">
                          <a:solidFill>
                            <a:srgbClr val="000000"/>
                          </a:solidFill>
                          <a:latin typeface="Alice"/>
                        </a:rPr>
                        <a:t>Se reconocerán las iniciativas de los abogados y abogadas que faciliten, impulsen y fortalezcan las </a:t>
                      </a:r>
                      <a:r>
                        <a:rPr lang="en-US" sz="1883" spc="56" dirty="0" smtClean="0">
                          <a:solidFill>
                            <a:srgbClr val="000000"/>
                          </a:solidFill>
                          <a:latin typeface="Alice"/>
                        </a:rPr>
                        <a:t>acciones </a:t>
                      </a:r>
                      <a:r>
                        <a:rPr lang="en-US" sz="1883" spc="56" dirty="0">
                          <a:solidFill>
                            <a:srgbClr val="000000"/>
                          </a:solidFill>
                          <a:latin typeface="Alice"/>
                        </a:rPr>
                        <a:t>de defensa adelantadas en las entidades u organismos para la protección de sus intereses. Para ello, se tendrán en cuenta los siguientes criterios: </a:t>
                      </a:r>
                      <a:endParaRPr lang="en-US" sz="1100" dirty="0"/>
                    </a:p>
                    <a:p>
                      <a:pPr marL="406712" lvl="1" indent="-203356" algn="just">
                        <a:lnSpc>
                          <a:spcPts val="2637"/>
                        </a:lnSpc>
                        <a:buFont typeface="Arial"/>
                        <a:buChar char="•"/>
                      </a:pPr>
                      <a:r>
                        <a:rPr lang="en-US" sz="1883" dirty="0">
                          <a:solidFill>
                            <a:srgbClr val="000000"/>
                          </a:solidFill>
                          <a:latin typeface="Alice"/>
                        </a:rPr>
                        <a:t>Estructuración de estrategias unificadas e información para fortalecer la defensa preventiva;</a:t>
                      </a:r>
                    </a:p>
                    <a:p>
                      <a:pPr marL="406712" lvl="1" indent="-203356" algn="just">
                        <a:lnSpc>
                          <a:spcPts val="2637"/>
                        </a:lnSpc>
                        <a:buFont typeface="Arial"/>
                        <a:buChar char="•"/>
                      </a:pPr>
                      <a:r>
                        <a:rPr lang="en-US" sz="1883" dirty="0">
                          <a:solidFill>
                            <a:srgbClr val="000000"/>
                          </a:solidFill>
                          <a:latin typeface="Alice"/>
                        </a:rPr>
                        <a:t>Análisis y propuestas de acuerdos conciliatorios </a:t>
                      </a:r>
                    </a:p>
                    <a:p>
                      <a:pPr marL="406712" lvl="1" indent="-203356" algn="just">
                        <a:lnSpc>
                          <a:spcPts val="2637"/>
                        </a:lnSpc>
                        <a:buFont typeface="Arial"/>
                        <a:buChar char="•"/>
                      </a:pPr>
                      <a:r>
                        <a:rPr lang="en-US" sz="1883" dirty="0">
                          <a:solidFill>
                            <a:srgbClr val="000000"/>
                          </a:solidFill>
                          <a:latin typeface="Alice"/>
                        </a:rPr>
                        <a:t>Aplicación de herramientas innovadoras para la aplicación de los mecanismos alternativos de solución de conflictos. </a:t>
                      </a:r>
                    </a:p>
                    <a:p>
                      <a:pPr algn="just">
                        <a:lnSpc>
                          <a:spcPts val="2637"/>
                        </a:lnSpc>
                      </a:pPr>
                      <a:endParaRPr lang="en-US" sz="1883" dirty="0">
                        <a:solidFill>
                          <a:srgbClr val="000000"/>
                        </a:solidFill>
                        <a:latin typeface="Alice"/>
                      </a:endParaRPr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5422433" y="1304092"/>
            <a:ext cx="6720136" cy="7954208"/>
          </a:xfrm>
          <a:custGeom>
            <a:avLst/>
            <a:gdLst/>
            <a:ahLst/>
            <a:cxnLst/>
            <a:rect l="l" t="t" r="r" b="b"/>
            <a:pathLst>
              <a:path w="6720136" h="7954208">
                <a:moveTo>
                  <a:pt x="0" y="0"/>
                </a:moveTo>
                <a:lnTo>
                  <a:pt x="6720136" y="0"/>
                </a:lnTo>
                <a:lnTo>
                  <a:pt x="6720136" y="7954208"/>
                </a:lnTo>
                <a:lnTo>
                  <a:pt x="0" y="79542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2762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" r="-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2181" y="394707"/>
            <a:ext cx="1752363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86" dirty="0">
                <a:solidFill>
                  <a:srgbClr val="D1464C"/>
                </a:solidFill>
                <a:latin typeface="Gotham Bold"/>
              </a:rPr>
              <a:t>Buenas prácticas en la gestión jurídica distrital 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612175" y="1830262"/>
          <a:ext cx="16230600" cy="7428038"/>
        </p:xfrm>
        <a:graphic>
          <a:graphicData uri="http://schemas.openxmlformats.org/drawingml/2006/table">
            <a:tbl>
              <a:tblPr/>
              <a:tblGrid>
                <a:gridCol w="132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4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3625">
                <a:tc>
                  <a:txBody>
                    <a:bodyPr/>
                    <a:lstStyle/>
                    <a:p>
                      <a:pPr algn="ctr">
                        <a:lnSpc>
                          <a:spcPts val="2427"/>
                        </a:lnSpc>
                        <a:defRPr/>
                      </a:pPr>
                      <a:r>
                        <a:rPr lang="en-US" sz="1733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Categoría D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97"/>
                        </a:lnSpc>
                        <a:defRPr/>
                      </a:pPr>
                      <a:r>
                        <a:rPr lang="en-US" sz="2283" dirty="0">
                          <a:solidFill>
                            <a:srgbClr val="D3343B"/>
                          </a:solidFill>
                          <a:latin typeface="Alice Bold Italics"/>
                        </a:rPr>
                        <a:t>Contratación Pública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17"/>
                        </a:lnSpc>
                        <a:defRPr/>
                      </a:pPr>
                      <a:r>
                        <a:rPr lang="en-US" sz="1583" spc="47" dirty="0">
                          <a:solidFill>
                            <a:srgbClr val="000000"/>
                          </a:solidFill>
                          <a:latin typeface="Montserrat Classic"/>
                        </a:rPr>
                        <a:t>Se reconocerán los abogados y abogadas que se destaquen por desarrollar iniciativas que aporten en el desarrollo y cumplimiento de la política de compras y contratación pública, así como por fortalecer e incentivar el uso de buenas prácticas. Para ello, se tendrán en cuenta los siguientes criterios: </a:t>
                      </a:r>
                      <a:endParaRPr lang="en-US" sz="1100" dirty="0"/>
                    </a:p>
                    <a:p>
                      <a:pPr marL="341943" lvl="1" indent="-170972" algn="just">
                        <a:lnSpc>
                          <a:spcPts val="2217"/>
                        </a:lnSpc>
                        <a:buFont typeface="Arial"/>
                        <a:buChar char="•"/>
                      </a:pPr>
                      <a:r>
                        <a:rPr lang="en-US" sz="1583" dirty="0">
                          <a:solidFill>
                            <a:srgbClr val="000000"/>
                          </a:solidFill>
                          <a:latin typeface="Montserrat Classic"/>
                        </a:rPr>
                        <a:t>Promoción de transparencia;</a:t>
                      </a:r>
                    </a:p>
                    <a:p>
                      <a:pPr marL="341943" lvl="1" indent="-170972" algn="just">
                        <a:lnSpc>
                          <a:spcPts val="2217"/>
                        </a:lnSpc>
                        <a:buFont typeface="Arial"/>
                        <a:buChar char="•"/>
                      </a:pPr>
                      <a:r>
                        <a:rPr lang="en-US" sz="1583" dirty="0">
                          <a:solidFill>
                            <a:srgbClr val="000000"/>
                          </a:solidFill>
                          <a:latin typeface="Montserrat Classic"/>
                        </a:rPr>
                        <a:t>Libre competencia y prevención del daño antijurídico;</a:t>
                      </a:r>
                    </a:p>
                    <a:p>
                      <a:pPr marL="341943" lvl="1" indent="-170972" algn="just">
                        <a:lnSpc>
                          <a:spcPts val="2217"/>
                        </a:lnSpc>
                        <a:buFont typeface="Arial"/>
                        <a:buChar char="•"/>
                      </a:pPr>
                      <a:r>
                        <a:rPr lang="en-US" sz="1583" dirty="0">
                          <a:solidFill>
                            <a:srgbClr val="000000"/>
                          </a:solidFill>
                          <a:latin typeface="Montserrat Classic"/>
                        </a:rPr>
                        <a:t>Utilización de estudios y análisis proporcionados por el ODCLA - Observatorio distrital de contratación y lucha anticorrupción</a:t>
                      </a:r>
                    </a:p>
                    <a:p>
                      <a:pPr algn="just">
                        <a:lnSpc>
                          <a:spcPts val="2217"/>
                        </a:lnSpc>
                      </a:pPr>
                      <a:endParaRPr lang="en-US" sz="1583" dirty="0">
                        <a:solidFill>
                          <a:srgbClr val="000000"/>
                        </a:solidFill>
                        <a:latin typeface="Montserrat Classic"/>
                      </a:endParaRPr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991">
                <a:tc>
                  <a:txBody>
                    <a:bodyPr/>
                    <a:lstStyle/>
                    <a:p>
                      <a:pPr algn="ctr">
                        <a:lnSpc>
                          <a:spcPts val="2427"/>
                        </a:lnSpc>
                        <a:defRPr/>
                      </a:pPr>
                      <a:r>
                        <a:rPr lang="en-US" sz="1733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Categoría E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97"/>
                        </a:lnSpc>
                        <a:defRPr/>
                      </a:pPr>
                      <a:r>
                        <a:rPr lang="en-US" sz="2283" dirty="0">
                          <a:solidFill>
                            <a:srgbClr val="D3343B"/>
                          </a:solidFill>
                          <a:latin typeface="Alice Bold Italics"/>
                        </a:rPr>
                        <a:t>Función Disciplinaria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17"/>
                        </a:lnSpc>
                        <a:defRPr/>
                      </a:pPr>
                      <a:r>
                        <a:rPr lang="en-US" sz="1583" spc="47" dirty="0">
                          <a:solidFill>
                            <a:srgbClr val="000000"/>
                          </a:solidFill>
                          <a:latin typeface="Montserrat Classic"/>
                        </a:rPr>
                        <a:t>Se reconocerán las iniciativas de los abogados y abogadas que permitan mejorar o fortalecer la gestión disciplinaria, así como la promoción de actividades preventivas y de construcción de una cultura del servicio en las entidades y organismos distritales. Para ello, se tendrán en cuenta los siguientes criterios: </a:t>
                      </a:r>
                      <a:endParaRPr lang="en-US" sz="1100" dirty="0"/>
                    </a:p>
                    <a:p>
                      <a:pPr marL="341943" lvl="1" indent="-170972" algn="just">
                        <a:lnSpc>
                          <a:spcPts val="2217"/>
                        </a:lnSpc>
                        <a:buFont typeface="Arial"/>
                        <a:buChar char="•"/>
                      </a:pPr>
                      <a:r>
                        <a:rPr lang="en-US" sz="1583" dirty="0">
                          <a:solidFill>
                            <a:srgbClr val="000000"/>
                          </a:solidFill>
                          <a:latin typeface="Montserrat Classic"/>
                        </a:rPr>
                        <a:t>Labor preventiva;</a:t>
                      </a:r>
                    </a:p>
                    <a:p>
                      <a:pPr marL="341943" lvl="1" indent="-170972" algn="just">
                        <a:lnSpc>
                          <a:spcPts val="2217"/>
                        </a:lnSpc>
                        <a:buFont typeface="Arial"/>
                        <a:buChar char="•"/>
                      </a:pPr>
                      <a:r>
                        <a:rPr lang="en-US" sz="1583" dirty="0">
                          <a:solidFill>
                            <a:srgbClr val="000000"/>
                          </a:solidFill>
                          <a:latin typeface="Montserrat Classic"/>
                        </a:rPr>
                        <a:t>Diseño de instrumentos de gestión para el ejercicio de la función disciplinaria.</a:t>
                      </a:r>
                    </a:p>
                    <a:p>
                      <a:pPr algn="just">
                        <a:lnSpc>
                          <a:spcPts val="2217"/>
                        </a:lnSpc>
                      </a:pPr>
                      <a:endParaRPr lang="en-US" sz="1583" dirty="0">
                        <a:solidFill>
                          <a:srgbClr val="000000"/>
                        </a:solidFill>
                        <a:latin typeface="Montserrat Classic"/>
                      </a:endParaRPr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422">
                <a:tc>
                  <a:txBody>
                    <a:bodyPr/>
                    <a:lstStyle/>
                    <a:p>
                      <a:pPr algn="ctr">
                        <a:lnSpc>
                          <a:spcPts val="2427"/>
                        </a:lnSpc>
                        <a:defRPr/>
                      </a:pPr>
                      <a:r>
                        <a:rPr lang="en-US" sz="1733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Categoria </a:t>
                      </a:r>
                      <a:endParaRPr lang="en-US" sz="1100" dirty="0"/>
                    </a:p>
                    <a:p>
                      <a:pPr algn="ctr">
                        <a:lnSpc>
                          <a:spcPts val="2427"/>
                        </a:lnSpc>
                      </a:pPr>
                      <a:r>
                        <a:rPr lang="en-US" sz="1733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F</a:t>
                      </a:r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97"/>
                        </a:lnSpc>
                        <a:defRPr/>
                      </a:pPr>
                      <a:r>
                        <a:rPr lang="en-US" sz="2283" dirty="0">
                          <a:solidFill>
                            <a:srgbClr val="D3343B"/>
                          </a:solidFill>
                          <a:latin typeface="Alice Bold Italics"/>
                        </a:rPr>
                        <a:t>Función de Inspección, Vigilancia y Control de Entidades sin Ánimo de Lucro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17"/>
                        </a:lnSpc>
                        <a:defRPr/>
                      </a:pPr>
                      <a:r>
                        <a:rPr lang="en-US" sz="1583" spc="47" dirty="0">
                          <a:solidFill>
                            <a:srgbClr val="000000"/>
                          </a:solidFill>
                          <a:latin typeface="Montserrat Classic"/>
                        </a:rPr>
                        <a:t>Se reconocerán las iniciativas de los abogados y abogadas que promuevan y desarrollen </a:t>
                      </a:r>
                      <a:r>
                        <a:rPr lang="en-US" sz="1583" spc="47" dirty="0" smtClean="0">
                          <a:solidFill>
                            <a:srgbClr val="000000"/>
                          </a:solidFill>
                          <a:latin typeface="Montserrat Classic"/>
                        </a:rPr>
                        <a:t>acciones </a:t>
                      </a:r>
                      <a:r>
                        <a:rPr lang="en-US" sz="1583" spc="47" dirty="0">
                          <a:solidFill>
                            <a:srgbClr val="000000"/>
                          </a:solidFill>
                          <a:latin typeface="Montserrat Classic"/>
                        </a:rPr>
                        <a:t>o actividades encaminadas a mejorar y desarrollar las competencias requeridas para el ejercicio de la inspección, vigilancia y control de las entidades sin ánimo de lucro que se realiza en los diferentes organismos y entidades distritales. Para ello, se tendrán en cuenta los siguientes criterios:</a:t>
                      </a:r>
                      <a:endParaRPr lang="en-US" sz="1100" dirty="0"/>
                    </a:p>
                    <a:p>
                      <a:pPr marL="341943" lvl="1" indent="-170972" algn="just">
                        <a:lnSpc>
                          <a:spcPts val="2217"/>
                        </a:lnSpc>
                        <a:buFont typeface="Arial"/>
                        <a:buChar char="•"/>
                      </a:pPr>
                      <a:r>
                        <a:rPr lang="en-US" sz="1583" spc="47" dirty="0">
                          <a:solidFill>
                            <a:srgbClr val="000000"/>
                          </a:solidFill>
                          <a:latin typeface="Montserrat Classic"/>
                        </a:rPr>
                        <a:t>Aplicación de buenas prácticas en el ejercicio de la inspección, vigilancia y control;</a:t>
                      </a:r>
                    </a:p>
                    <a:p>
                      <a:pPr marL="341943" lvl="1" indent="-170972" algn="just">
                        <a:lnSpc>
                          <a:spcPts val="2217"/>
                        </a:lnSpc>
                        <a:buFont typeface="Arial"/>
                        <a:buChar char="•"/>
                      </a:pPr>
                      <a:r>
                        <a:rPr lang="en-US" sz="1583" spc="47" dirty="0">
                          <a:solidFill>
                            <a:srgbClr val="000000"/>
                          </a:solidFill>
                          <a:latin typeface="Montserrat Classic"/>
                        </a:rPr>
                        <a:t>Diseño de instrumentos innovadores en la supervisión a las entidades sin ánimo de lucro domiciliadas en Bogotá, D.C.</a:t>
                      </a:r>
                    </a:p>
                    <a:p>
                      <a:pPr algn="just">
                        <a:lnSpc>
                          <a:spcPts val="2217"/>
                        </a:lnSpc>
                      </a:pPr>
                      <a:endParaRPr lang="en-US" sz="1583" spc="47" dirty="0">
                        <a:solidFill>
                          <a:srgbClr val="000000"/>
                        </a:solidFill>
                        <a:latin typeface="Montserrat Classic"/>
                      </a:endParaRPr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4543452" y="1618329"/>
            <a:ext cx="8266012" cy="7830167"/>
          </a:xfrm>
          <a:custGeom>
            <a:avLst/>
            <a:gdLst/>
            <a:ahLst/>
            <a:cxnLst/>
            <a:rect l="l" t="t" r="r" b="b"/>
            <a:pathLst>
              <a:path w="8266012" h="7830167">
                <a:moveTo>
                  <a:pt x="0" y="0"/>
                </a:moveTo>
                <a:lnTo>
                  <a:pt x="8266012" y="0"/>
                </a:lnTo>
                <a:lnTo>
                  <a:pt x="8266012" y="7830167"/>
                </a:lnTo>
                <a:lnTo>
                  <a:pt x="0" y="7830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" r="-69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64363" y="2718211"/>
          <a:ext cx="16494937" cy="5655843"/>
        </p:xfrm>
        <a:graphic>
          <a:graphicData uri="http://schemas.openxmlformats.org/drawingml/2006/table">
            <a:tbl>
              <a:tblPr/>
              <a:tblGrid>
                <a:gridCol w="1655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1578">
                <a:tc>
                  <a:txBody>
                    <a:bodyPr/>
                    <a:lstStyle/>
                    <a:p>
                      <a:pPr algn="ctr">
                        <a:lnSpc>
                          <a:spcPts val="2847"/>
                        </a:lnSpc>
                        <a:defRPr/>
                      </a:pPr>
                      <a:r>
                        <a:rPr lang="en-US" sz="2033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Categoría G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57"/>
                        </a:lnSpc>
                        <a:defRPr/>
                      </a:pPr>
                      <a:r>
                        <a:rPr lang="en-US" sz="2183" dirty="0">
                          <a:solidFill>
                            <a:srgbClr val="D1464C"/>
                          </a:solidFill>
                          <a:latin typeface="Alice Bold Italics"/>
                        </a:rPr>
                        <a:t>Investigaciones Jurídicas y/o Científicas de Impacto para el Distrito Capital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17"/>
                        </a:lnSpc>
                        <a:defRPr/>
                      </a:pPr>
                      <a:r>
                        <a:rPr lang="en-US" sz="1583" spc="47" dirty="0">
                          <a:solidFill>
                            <a:srgbClr val="000000"/>
                          </a:solidFill>
                          <a:latin typeface="Montserrat Classic"/>
                        </a:rPr>
                        <a:t>Se reconocerán al cuerpo de abogados/as del Distrito Capital, y otros investigadores e investigadoras que hayan participado en la elaboración de artículos investigaciones, ponencias, grupos de investigación que contribuyan al análisis de las problemáticas jurídicas del Distrito Capital o que sirvan de soporte para las decisiones jurídicas que se adoptan en la capital. Asimismo, a quienes hayan participado como ponentes o panelistas en las jornadas de orientación jurídica. Para ello, se tendrán en cuenta los siguientes criterios:</a:t>
                      </a:r>
                      <a:endParaRPr lang="en-US" sz="1100" dirty="0"/>
                    </a:p>
                    <a:p>
                      <a:pPr marL="341943" lvl="1" indent="-170972">
                        <a:lnSpc>
                          <a:spcPts val="2217"/>
                        </a:lnSpc>
                        <a:buFont typeface="Arial"/>
                        <a:buChar char="•"/>
                      </a:pPr>
                      <a:r>
                        <a:rPr lang="en-US" sz="1583" dirty="0">
                          <a:solidFill>
                            <a:srgbClr val="000000"/>
                          </a:solidFill>
                          <a:latin typeface="Montserrat Classic"/>
                        </a:rPr>
                        <a:t>Innovación;</a:t>
                      </a:r>
                    </a:p>
                    <a:p>
                      <a:pPr marL="341943" lvl="1" indent="-170972">
                        <a:lnSpc>
                          <a:spcPts val="2217"/>
                        </a:lnSpc>
                        <a:buFont typeface="Arial"/>
                        <a:buChar char="•"/>
                      </a:pPr>
                      <a:r>
                        <a:rPr lang="en-US" sz="1583" dirty="0">
                          <a:solidFill>
                            <a:srgbClr val="000000"/>
                          </a:solidFill>
                          <a:latin typeface="Montserrat Classic"/>
                        </a:rPr>
                        <a:t>Aplicación del aporte (investigaciones, ponencias, grupos de investigación) en la defensa y protección de los intereses jurídicos del Distrito Capital.</a:t>
                      </a:r>
                    </a:p>
                    <a:p>
                      <a:pPr>
                        <a:lnSpc>
                          <a:spcPts val="2217"/>
                        </a:lnSpc>
                      </a:pPr>
                      <a:endParaRPr lang="en-US" sz="1583" dirty="0">
                        <a:solidFill>
                          <a:srgbClr val="000000"/>
                        </a:solidFill>
                        <a:latin typeface="Montserrat Classic"/>
                      </a:endParaRPr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265">
                <a:tc>
                  <a:txBody>
                    <a:bodyPr/>
                    <a:lstStyle/>
                    <a:p>
                      <a:pPr algn="ctr">
                        <a:lnSpc>
                          <a:spcPts val="2847"/>
                        </a:lnSpc>
                        <a:defRPr/>
                      </a:pPr>
                      <a:r>
                        <a:rPr lang="en-US" sz="2033" dirty="0">
                          <a:solidFill>
                            <a:srgbClr val="000000"/>
                          </a:solidFill>
                          <a:latin typeface="Glacial Indifference Bold"/>
                        </a:rPr>
                        <a:t>Categoría H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57"/>
                        </a:lnSpc>
                        <a:defRPr/>
                      </a:pPr>
                      <a:r>
                        <a:rPr lang="en-US" sz="2183" dirty="0">
                          <a:solidFill>
                            <a:srgbClr val="D1464C"/>
                          </a:solidFill>
                          <a:latin typeface="Alice Bold Italics"/>
                        </a:rPr>
                        <a:t>Gerencia Jurídica Pública</a:t>
                      </a:r>
                      <a:endParaRPr lang="en-US" sz="1100" dirty="0"/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17"/>
                        </a:lnSpc>
                        <a:defRPr/>
                      </a:pPr>
                      <a:r>
                        <a:rPr lang="en-US" sz="1583" spc="47" dirty="0">
                          <a:solidFill>
                            <a:srgbClr val="000000"/>
                          </a:solidFill>
                          <a:latin typeface="Montserrat Classic"/>
                        </a:rPr>
                        <a:t>Se reconocerán las iniciativas de los abogados y abogadas de la Secretaría Jurídica Distrital que hayan contribuido al desarrollo y fortalecimiento de la gerencia jurídica pública, esto es, en el ejercicio de las actividades necesarias para la planeación, dirección, coordinación, control y seguimiento para el cumplimiento de las metas y objetivos trazados por el Distrito Capital en materia jurídica (Art. 8 del Decreto Distrital 430 de 2018). Para ello, se tendrán en cuenta los siguientes criterios:</a:t>
                      </a:r>
                      <a:endParaRPr lang="en-US" sz="1100" dirty="0"/>
                    </a:p>
                    <a:p>
                      <a:pPr marL="341943" lvl="1" indent="-170972">
                        <a:lnSpc>
                          <a:spcPts val="2217"/>
                        </a:lnSpc>
                        <a:buFont typeface="Arial"/>
                        <a:buChar char="•"/>
                      </a:pPr>
                      <a:r>
                        <a:rPr lang="en-US" sz="1583" dirty="0">
                          <a:solidFill>
                            <a:srgbClr val="000000"/>
                          </a:solidFill>
                          <a:latin typeface="Montserrat Classic"/>
                        </a:rPr>
                        <a:t>Aplicación del instrumento como soporte al ejercicio de la función jurídica en el Distrito Capital;</a:t>
                      </a:r>
                    </a:p>
                    <a:p>
                      <a:pPr marL="341943" lvl="1" indent="-170972">
                        <a:lnSpc>
                          <a:spcPts val="2217"/>
                        </a:lnSpc>
                        <a:buFont typeface="Arial"/>
                        <a:buChar char="•"/>
                      </a:pPr>
                      <a:r>
                        <a:rPr lang="en-US" sz="1583" dirty="0">
                          <a:solidFill>
                            <a:srgbClr val="000000"/>
                          </a:solidFill>
                          <a:latin typeface="Montserrat Classic"/>
                        </a:rPr>
                        <a:t>Impacto de la herramienta jurídica en la toma de decisiones.</a:t>
                      </a:r>
                    </a:p>
                    <a:p>
                      <a:pPr>
                        <a:lnSpc>
                          <a:spcPts val="2217"/>
                        </a:lnSpc>
                      </a:pPr>
                      <a:endParaRPr lang="en-US" sz="1583" dirty="0">
                        <a:solidFill>
                          <a:srgbClr val="000000"/>
                        </a:solidFill>
                        <a:latin typeface="Montserrat Classic"/>
                      </a:endParaRPr>
                    </a:p>
                  </a:txBody>
                  <a:tcPr marL="95293" marR="95293" marT="95293" marB="95293" anchor="ctr">
                    <a:lnL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3200438" y="1447599"/>
            <a:ext cx="10320196" cy="8218629"/>
          </a:xfrm>
          <a:custGeom>
            <a:avLst/>
            <a:gdLst/>
            <a:ahLst/>
            <a:cxnLst/>
            <a:rect l="l" t="t" r="r" b="b"/>
            <a:pathLst>
              <a:path w="10320196" h="8218629">
                <a:moveTo>
                  <a:pt x="0" y="0"/>
                </a:moveTo>
                <a:lnTo>
                  <a:pt x="10320196" y="0"/>
                </a:lnTo>
                <a:lnTo>
                  <a:pt x="10320196" y="8218629"/>
                </a:lnTo>
                <a:lnTo>
                  <a:pt x="0" y="8218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0013" y="980874"/>
            <a:ext cx="1752363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86" dirty="0">
                <a:solidFill>
                  <a:srgbClr val="D1464C"/>
                </a:solidFill>
                <a:latin typeface="Gotham Bold"/>
              </a:rPr>
              <a:t>Buenas prácticas en la gestión jurídica distrital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" r="-6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55812" y="1656741"/>
            <a:ext cx="12503488" cy="2904926"/>
            <a:chOff x="0" y="0"/>
            <a:chExt cx="3223080" cy="7488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23080" cy="748816"/>
            </a:xfrm>
            <a:custGeom>
              <a:avLst/>
              <a:gdLst/>
              <a:ahLst/>
              <a:cxnLst/>
              <a:rect l="l" t="t" r="r" b="b"/>
              <a:pathLst>
                <a:path w="3223080" h="748816">
                  <a:moveTo>
                    <a:pt x="31578" y="0"/>
                  </a:moveTo>
                  <a:lnTo>
                    <a:pt x="3191502" y="0"/>
                  </a:lnTo>
                  <a:cubicBezTo>
                    <a:pt x="3208942" y="0"/>
                    <a:pt x="3223080" y="14138"/>
                    <a:pt x="3223080" y="31578"/>
                  </a:cubicBezTo>
                  <a:lnTo>
                    <a:pt x="3223080" y="717238"/>
                  </a:lnTo>
                  <a:cubicBezTo>
                    <a:pt x="3223080" y="725613"/>
                    <a:pt x="3219753" y="733645"/>
                    <a:pt x="3213831" y="739567"/>
                  </a:cubicBezTo>
                  <a:cubicBezTo>
                    <a:pt x="3207909" y="745489"/>
                    <a:pt x="3199877" y="748816"/>
                    <a:pt x="3191502" y="748816"/>
                  </a:cubicBezTo>
                  <a:lnTo>
                    <a:pt x="31578" y="748816"/>
                  </a:lnTo>
                  <a:cubicBezTo>
                    <a:pt x="14138" y="748816"/>
                    <a:pt x="0" y="734678"/>
                    <a:pt x="0" y="717238"/>
                  </a:cubicBezTo>
                  <a:lnTo>
                    <a:pt x="0" y="31578"/>
                  </a:lnTo>
                  <a:cubicBezTo>
                    <a:pt x="0" y="23203"/>
                    <a:pt x="3327" y="15171"/>
                    <a:pt x="9249" y="9249"/>
                  </a:cubicBezTo>
                  <a:cubicBezTo>
                    <a:pt x="15171" y="3327"/>
                    <a:pt x="23203" y="0"/>
                    <a:pt x="31578" y="0"/>
                  </a:cubicBezTo>
                  <a:close/>
                </a:path>
              </a:pathLst>
            </a:custGeom>
            <a:solidFill>
              <a:srgbClr val="FAB5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55812" y="5420371"/>
            <a:ext cx="13037355" cy="3311686"/>
            <a:chOff x="0" y="0"/>
            <a:chExt cx="3360698" cy="8536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60698" cy="853668"/>
            </a:xfrm>
            <a:custGeom>
              <a:avLst/>
              <a:gdLst/>
              <a:ahLst/>
              <a:cxnLst/>
              <a:rect l="l" t="t" r="r" b="b"/>
              <a:pathLst>
                <a:path w="3360698" h="853668">
                  <a:moveTo>
                    <a:pt x="30285" y="0"/>
                  </a:moveTo>
                  <a:lnTo>
                    <a:pt x="3330413" y="0"/>
                  </a:lnTo>
                  <a:cubicBezTo>
                    <a:pt x="3347138" y="0"/>
                    <a:pt x="3360698" y="13559"/>
                    <a:pt x="3360698" y="30285"/>
                  </a:cubicBezTo>
                  <a:lnTo>
                    <a:pt x="3360698" y="823383"/>
                  </a:lnTo>
                  <a:cubicBezTo>
                    <a:pt x="3360698" y="840109"/>
                    <a:pt x="3347138" y="853668"/>
                    <a:pt x="3330413" y="853668"/>
                  </a:cubicBezTo>
                  <a:lnTo>
                    <a:pt x="30285" y="853668"/>
                  </a:lnTo>
                  <a:cubicBezTo>
                    <a:pt x="22253" y="853668"/>
                    <a:pt x="14550" y="850478"/>
                    <a:pt x="8870" y="844798"/>
                  </a:cubicBezTo>
                  <a:cubicBezTo>
                    <a:pt x="3191" y="839118"/>
                    <a:pt x="0" y="831415"/>
                    <a:pt x="0" y="823383"/>
                  </a:cubicBezTo>
                  <a:lnTo>
                    <a:pt x="0" y="30285"/>
                  </a:lnTo>
                  <a:cubicBezTo>
                    <a:pt x="0" y="13559"/>
                    <a:pt x="13559" y="0"/>
                    <a:pt x="30285" y="0"/>
                  </a:cubicBezTo>
                  <a:close/>
                </a:path>
              </a:pathLst>
            </a:custGeom>
            <a:solidFill>
              <a:srgbClr val="E18D9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5084381" y="2115990"/>
            <a:ext cx="2006963" cy="1853704"/>
          </a:xfrm>
          <a:custGeom>
            <a:avLst/>
            <a:gdLst/>
            <a:ahLst/>
            <a:cxnLst/>
            <a:rect l="l" t="t" r="r" b="b"/>
            <a:pathLst>
              <a:path w="2006963" h="1853704">
                <a:moveTo>
                  <a:pt x="0" y="0"/>
                </a:moveTo>
                <a:lnTo>
                  <a:pt x="2006963" y="0"/>
                </a:lnTo>
                <a:lnTo>
                  <a:pt x="2006963" y="1853703"/>
                </a:lnTo>
                <a:lnTo>
                  <a:pt x="0" y="185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7936" y="2240417"/>
            <a:ext cx="4147226" cy="1604849"/>
            <a:chOff x="0" y="0"/>
            <a:chExt cx="1069049" cy="41368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9049" cy="413689"/>
            </a:xfrm>
            <a:custGeom>
              <a:avLst/>
              <a:gdLst/>
              <a:ahLst/>
              <a:cxnLst/>
              <a:rect l="l" t="t" r="r" b="b"/>
              <a:pathLst>
                <a:path w="1069049" h="413689">
                  <a:moveTo>
                    <a:pt x="95205" y="0"/>
                  </a:moveTo>
                  <a:lnTo>
                    <a:pt x="973844" y="0"/>
                  </a:lnTo>
                  <a:cubicBezTo>
                    <a:pt x="999094" y="0"/>
                    <a:pt x="1023310" y="10031"/>
                    <a:pt x="1041164" y="27885"/>
                  </a:cubicBezTo>
                  <a:cubicBezTo>
                    <a:pt x="1059019" y="45739"/>
                    <a:pt x="1069049" y="69955"/>
                    <a:pt x="1069049" y="95205"/>
                  </a:cubicBezTo>
                  <a:lnTo>
                    <a:pt x="1069049" y="318484"/>
                  </a:lnTo>
                  <a:cubicBezTo>
                    <a:pt x="1069049" y="371064"/>
                    <a:pt x="1026424" y="413689"/>
                    <a:pt x="973844" y="413689"/>
                  </a:cubicBezTo>
                  <a:lnTo>
                    <a:pt x="95205" y="413689"/>
                  </a:lnTo>
                  <a:cubicBezTo>
                    <a:pt x="42625" y="413689"/>
                    <a:pt x="0" y="371064"/>
                    <a:pt x="0" y="318484"/>
                  </a:cubicBezTo>
                  <a:lnTo>
                    <a:pt x="0" y="95205"/>
                  </a:lnTo>
                  <a:cubicBezTo>
                    <a:pt x="0" y="42625"/>
                    <a:pt x="42625" y="0"/>
                    <a:pt x="95205" y="0"/>
                  </a:cubicBezTo>
                  <a:close/>
                </a:path>
              </a:pathLst>
            </a:custGeom>
            <a:solidFill>
              <a:srgbClr val="EF777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80927" y="6177859"/>
            <a:ext cx="4108185" cy="1761554"/>
            <a:chOff x="0" y="0"/>
            <a:chExt cx="1058985" cy="4540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58985" cy="454084"/>
            </a:xfrm>
            <a:custGeom>
              <a:avLst/>
              <a:gdLst/>
              <a:ahLst/>
              <a:cxnLst/>
              <a:rect l="l" t="t" r="r" b="b"/>
              <a:pathLst>
                <a:path w="1058985" h="454084">
                  <a:moveTo>
                    <a:pt x="96110" y="0"/>
                  </a:moveTo>
                  <a:lnTo>
                    <a:pt x="962875" y="0"/>
                  </a:lnTo>
                  <a:cubicBezTo>
                    <a:pt x="1015955" y="0"/>
                    <a:pt x="1058985" y="43030"/>
                    <a:pt x="1058985" y="96110"/>
                  </a:cubicBezTo>
                  <a:lnTo>
                    <a:pt x="1058985" y="357974"/>
                  </a:lnTo>
                  <a:cubicBezTo>
                    <a:pt x="1058985" y="411054"/>
                    <a:pt x="1015955" y="454084"/>
                    <a:pt x="962875" y="454084"/>
                  </a:cubicBezTo>
                  <a:lnTo>
                    <a:pt x="96110" y="454084"/>
                  </a:lnTo>
                  <a:cubicBezTo>
                    <a:pt x="70620" y="454084"/>
                    <a:pt x="46174" y="443958"/>
                    <a:pt x="28150" y="425934"/>
                  </a:cubicBezTo>
                  <a:cubicBezTo>
                    <a:pt x="10126" y="407910"/>
                    <a:pt x="0" y="383464"/>
                    <a:pt x="0" y="357974"/>
                  </a:cubicBezTo>
                  <a:lnTo>
                    <a:pt x="0" y="96110"/>
                  </a:lnTo>
                  <a:cubicBezTo>
                    <a:pt x="0" y="43030"/>
                    <a:pt x="43030" y="0"/>
                    <a:pt x="96110" y="0"/>
                  </a:cubicBezTo>
                  <a:close/>
                </a:path>
              </a:pathLst>
            </a:custGeom>
            <a:solidFill>
              <a:srgbClr val="FFBE7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5084381" y="5985055"/>
            <a:ext cx="2018371" cy="2130718"/>
          </a:xfrm>
          <a:custGeom>
            <a:avLst/>
            <a:gdLst/>
            <a:ahLst/>
            <a:cxnLst/>
            <a:rect l="l" t="t" r="r" b="b"/>
            <a:pathLst>
              <a:path w="2018371" h="2130718">
                <a:moveTo>
                  <a:pt x="0" y="0"/>
                </a:moveTo>
                <a:lnTo>
                  <a:pt x="2018372" y="0"/>
                </a:lnTo>
                <a:lnTo>
                  <a:pt x="2018372" y="2130718"/>
                </a:lnTo>
                <a:lnTo>
                  <a:pt x="0" y="2130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558181" y="8970588"/>
            <a:ext cx="757822" cy="757822"/>
          </a:xfrm>
          <a:custGeom>
            <a:avLst/>
            <a:gdLst/>
            <a:ahLst/>
            <a:cxnLst/>
            <a:rect l="l" t="t" r="r" b="b"/>
            <a:pathLst>
              <a:path w="757822" h="757822">
                <a:moveTo>
                  <a:pt x="0" y="0"/>
                </a:moveTo>
                <a:lnTo>
                  <a:pt x="757823" y="0"/>
                </a:lnTo>
                <a:lnTo>
                  <a:pt x="757823" y="757823"/>
                </a:lnTo>
                <a:lnTo>
                  <a:pt x="0" y="7578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64363" y="2517921"/>
            <a:ext cx="2974371" cy="123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3"/>
              </a:lnSpc>
            </a:pPr>
            <a:r>
              <a:rPr lang="en-US" sz="3131" dirty="0">
                <a:solidFill>
                  <a:srgbClr val="FFFFFF"/>
                </a:solidFill>
                <a:latin typeface="Manjari Bold"/>
              </a:rPr>
              <a:t>Excelencia en la Gestión Juridica Pública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1188" y="6601248"/>
            <a:ext cx="3009075" cy="104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8"/>
              </a:lnSpc>
            </a:pPr>
            <a:r>
              <a:rPr lang="en-US" sz="2671" dirty="0">
                <a:solidFill>
                  <a:srgbClr val="FFFFFF"/>
                </a:solidFill>
                <a:latin typeface="Manjari Bold"/>
              </a:rPr>
              <a:t>Buenas prácticas en la Gestión Jurídica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363" y="380167"/>
            <a:ext cx="1623060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86" dirty="0">
                <a:solidFill>
                  <a:srgbClr val="D1464C"/>
                </a:solidFill>
                <a:latin typeface="Gotham Bold"/>
              </a:rPr>
              <a:t>Postulación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54471" y="2020740"/>
            <a:ext cx="9640492" cy="208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2"/>
              </a:lnSpc>
            </a:pPr>
            <a:r>
              <a:rPr lang="en-US" sz="2044" spc="61" dirty="0">
                <a:solidFill>
                  <a:srgbClr val="222222"/>
                </a:solidFill>
                <a:latin typeface="Montserrat Classic Bold"/>
              </a:rPr>
              <a:t>Todas las entidades y organismos distritales</a:t>
            </a:r>
            <a:r>
              <a:rPr lang="en-US" sz="2044" spc="61" dirty="0">
                <a:solidFill>
                  <a:srgbClr val="222222"/>
                </a:solidFill>
                <a:latin typeface="Montserrat Classic"/>
              </a:rPr>
              <a:t> podrán participar en maximo tres (3) categorias y no podrán ser experiencias con las cuales se postularan en años anteriores.  </a:t>
            </a:r>
          </a:p>
          <a:p>
            <a:pPr algn="just">
              <a:lnSpc>
                <a:spcPts val="3312"/>
              </a:lnSpc>
            </a:pPr>
            <a:endParaRPr lang="en-US" sz="2044" spc="61" dirty="0">
              <a:solidFill>
                <a:srgbClr val="222222"/>
              </a:solidFill>
              <a:latin typeface="Montserrat Classic"/>
            </a:endParaRPr>
          </a:p>
          <a:p>
            <a:pPr algn="just">
              <a:lnSpc>
                <a:spcPts val="3312"/>
              </a:lnSpc>
            </a:pPr>
            <a:r>
              <a:rPr lang="en-US" sz="2044" spc="61" dirty="0">
                <a:solidFill>
                  <a:srgbClr val="222222"/>
                </a:solidFill>
                <a:latin typeface="Montserrat Classic"/>
              </a:rPr>
              <a:t>La inscripción:  </a:t>
            </a:r>
            <a:r>
              <a:rPr lang="en-US" sz="2044" u="sng" spc="61" dirty="0">
                <a:solidFill>
                  <a:srgbClr val="222222"/>
                </a:solidFill>
                <a:latin typeface="Montserrat Classic"/>
                <a:hlinkClick r:id="rId9" tooltip="https://docs.google.com/forms/d/e/1FAIpQLSfrBV5qTAz9KnMu5XflftnUzvhoaRuStKBIVpBrrr2TstbK9w/viewform"/>
              </a:rPr>
              <a:t>https://forms.gle/nnoAvGj77t7iwgAA9.</a:t>
            </a:r>
            <a:r>
              <a:rPr lang="en-US" sz="2044" spc="61" dirty="0">
                <a:solidFill>
                  <a:srgbClr val="222222"/>
                </a:solidFill>
                <a:latin typeface="Montserrat Classic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54471" y="5670559"/>
            <a:ext cx="9975539" cy="275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  <a:spcBef>
                <a:spcPct val="0"/>
              </a:spcBef>
            </a:pPr>
            <a:r>
              <a:rPr lang="en-US" sz="2000" spc="100" dirty="0">
                <a:solidFill>
                  <a:srgbClr val="000000"/>
                </a:solidFill>
                <a:latin typeface="Montserrat Classic"/>
              </a:rPr>
              <a:t>Para la participación en las categorías A, B, C, D, E, F y G, podrán ser postulados los abogados y abogadas del Distrito Capital.</a:t>
            </a:r>
          </a:p>
          <a:p>
            <a:pPr>
              <a:lnSpc>
                <a:spcPts val="2420"/>
              </a:lnSpc>
              <a:spcBef>
                <a:spcPct val="0"/>
              </a:spcBef>
            </a:pPr>
            <a:endParaRPr lang="en-US" sz="2000" spc="100" dirty="0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2420"/>
              </a:lnSpc>
              <a:spcBef>
                <a:spcPct val="0"/>
              </a:spcBef>
            </a:pPr>
            <a:r>
              <a:rPr lang="en-US" sz="2000" spc="100" dirty="0">
                <a:solidFill>
                  <a:srgbClr val="000000"/>
                </a:solidFill>
                <a:latin typeface="Montserrat Classic"/>
              </a:rPr>
              <a:t>Categoría H se podrán postular los abogados y abogadas de la Secretaría Jurídica Distrital. </a:t>
            </a:r>
          </a:p>
          <a:p>
            <a:pPr>
              <a:lnSpc>
                <a:spcPts val="2420"/>
              </a:lnSpc>
              <a:spcBef>
                <a:spcPct val="0"/>
              </a:spcBef>
            </a:pPr>
            <a:endParaRPr lang="en-US" sz="2000" spc="100" dirty="0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2420"/>
              </a:lnSpc>
              <a:spcBef>
                <a:spcPct val="0"/>
              </a:spcBef>
            </a:pPr>
            <a:r>
              <a:rPr lang="en-US" sz="2000" spc="100" dirty="0">
                <a:solidFill>
                  <a:srgbClr val="000000"/>
                </a:solidFill>
                <a:latin typeface="Montserrat Classic"/>
              </a:rPr>
              <a:t>Se podrán postular un/a abogado/a o un equipo de máximo tres abogados/as, a través del siguiente enlace: </a:t>
            </a:r>
            <a:r>
              <a:rPr lang="en-US" sz="2000" u="sng" spc="100" dirty="0">
                <a:solidFill>
                  <a:srgbClr val="000000"/>
                </a:solidFill>
                <a:latin typeface="Montserrat Classic"/>
                <a:hlinkClick r:id="rId10" tooltip="https://docs.google.com/forms/d/e/1FAIpQLSdaxvy8dLhENQmzklrbC8tNt2YXgz3ASuiaZH_2n_DPPO7nYA/viewform"/>
              </a:rPr>
              <a:t>https://forms.gle/9ej5rMZ2aYKzadGo9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23841" y="8988185"/>
            <a:ext cx="5360326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20"/>
              </a:lnSpc>
              <a:spcBef>
                <a:spcPct val="0"/>
              </a:spcBef>
            </a:pPr>
            <a:r>
              <a:rPr lang="en-US" sz="3800" dirty="0">
                <a:solidFill>
                  <a:srgbClr val="D1464C"/>
                </a:solidFill>
                <a:latin typeface="Open Sans Bold"/>
              </a:rPr>
              <a:t>Hasta el 15 de octubre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" r="-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4363" y="2517921"/>
            <a:ext cx="2974371" cy="123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3"/>
              </a:lnSpc>
            </a:pPr>
            <a:r>
              <a:rPr lang="en-US" sz="3131" dirty="0">
                <a:solidFill>
                  <a:srgbClr val="FFFFFF"/>
                </a:solidFill>
                <a:latin typeface="Manjari Bold"/>
              </a:rPr>
              <a:t>Excelencia en la Gestión Juridica Pública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4363" y="380167"/>
            <a:ext cx="1623060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86" dirty="0">
                <a:solidFill>
                  <a:srgbClr val="D1464C"/>
                </a:solidFill>
                <a:latin typeface="Gotham Bold"/>
              </a:rPr>
              <a:t>Fechas importantes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88109" y="2010189"/>
            <a:ext cx="6487386" cy="1614426"/>
            <a:chOff x="0" y="0"/>
            <a:chExt cx="1708612" cy="4251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8612" cy="425199"/>
            </a:xfrm>
            <a:custGeom>
              <a:avLst/>
              <a:gdLst/>
              <a:ahLst/>
              <a:cxnLst/>
              <a:rect l="l" t="t" r="r" b="b"/>
              <a:pathLst>
                <a:path w="1708612" h="425199">
                  <a:moveTo>
                    <a:pt x="68023" y="0"/>
                  </a:moveTo>
                  <a:lnTo>
                    <a:pt x="1640589" y="0"/>
                  </a:lnTo>
                  <a:cubicBezTo>
                    <a:pt x="1678157" y="0"/>
                    <a:pt x="1708612" y="30455"/>
                    <a:pt x="1708612" y="68023"/>
                  </a:cubicBezTo>
                  <a:lnTo>
                    <a:pt x="1708612" y="357176"/>
                  </a:lnTo>
                  <a:cubicBezTo>
                    <a:pt x="1708612" y="394744"/>
                    <a:pt x="1678157" y="425199"/>
                    <a:pt x="1640589" y="425199"/>
                  </a:cubicBezTo>
                  <a:lnTo>
                    <a:pt x="68023" y="425199"/>
                  </a:lnTo>
                  <a:cubicBezTo>
                    <a:pt x="30455" y="425199"/>
                    <a:pt x="0" y="394744"/>
                    <a:pt x="0" y="357176"/>
                  </a:cubicBezTo>
                  <a:lnTo>
                    <a:pt x="0" y="68023"/>
                  </a:lnTo>
                  <a:cubicBezTo>
                    <a:pt x="0" y="30455"/>
                    <a:pt x="30455" y="0"/>
                    <a:pt x="68023" y="0"/>
                  </a:cubicBezTo>
                  <a:close/>
                </a:path>
              </a:pathLst>
            </a:custGeom>
            <a:solidFill>
              <a:srgbClr val="F2A73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8109" y="3920569"/>
            <a:ext cx="6487386" cy="1614426"/>
            <a:chOff x="0" y="0"/>
            <a:chExt cx="1708612" cy="4251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8612" cy="425199"/>
            </a:xfrm>
            <a:custGeom>
              <a:avLst/>
              <a:gdLst/>
              <a:ahLst/>
              <a:cxnLst/>
              <a:rect l="l" t="t" r="r" b="b"/>
              <a:pathLst>
                <a:path w="1708612" h="425199">
                  <a:moveTo>
                    <a:pt x="68023" y="0"/>
                  </a:moveTo>
                  <a:lnTo>
                    <a:pt x="1640589" y="0"/>
                  </a:lnTo>
                  <a:cubicBezTo>
                    <a:pt x="1678157" y="0"/>
                    <a:pt x="1708612" y="30455"/>
                    <a:pt x="1708612" y="68023"/>
                  </a:cubicBezTo>
                  <a:lnTo>
                    <a:pt x="1708612" y="357176"/>
                  </a:lnTo>
                  <a:cubicBezTo>
                    <a:pt x="1708612" y="394744"/>
                    <a:pt x="1678157" y="425199"/>
                    <a:pt x="1640589" y="425199"/>
                  </a:cubicBezTo>
                  <a:lnTo>
                    <a:pt x="68023" y="425199"/>
                  </a:lnTo>
                  <a:cubicBezTo>
                    <a:pt x="30455" y="425199"/>
                    <a:pt x="0" y="394744"/>
                    <a:pt x="0" y="357176"/>
                  </a:cubicBezTo>
                  <a:lnTo>
                    <a:pt x="0" y="68023"/>
                  </a:lnTo>
                  <a:cubicBezTo>
                    <a:pt x="0" y="30455"/>
                    <a:pt x="30455" y="0"/>
                    <a:pt x="68023" y="0"/>
                  </a:cubicBezTo>
                  <a:close/>
                </a:path>
              </a:pathLst>
            </a:custGeom>
            <a:solidFill>
              <a:srgbClr val="DE513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72056" y="2287508"/>
            <a:ext cx="1795570" cy="1059788"/>
            <a:chOff x="0" y="0"/>
            <a:chExt cx="921211" cy="543720"/>
          </a:xfrm>
        </p:grpSpPr>
        <p:sp>
          <p:nvSpPr>
            <p:cNvPr id="12" name="Freeform 12"/>
            <p:cNvSpPr/>
            <p:nvPr/>
          </p:nvSpPr>
          <p:spPr>
            <a:xfrm>
              <a:off x="24168" y="0"/>
              <a:ext cx="884435" cy="543720"/>
            </a:xfrm>
            <a:custGeom>
              <a:avLst/>
              <a:gdLst/>
              <a:ahLst/>
              <a:cxnLst/>
              <a:rect l="l" t="t" r="r" b="b"/>
              <a:pathLst>
                <a:path w="884435" h="543720">
                  <a:moveTo>
                    <a:pt x="27572" y="0"/>
                  </a:moveTo>
                  <a:lnTo>
                    <a:pt x="642103" y="0"/>
                  </a:lnTo>
                  <a:cubicBezTo>
                    <a:pt x="674667" y="0"/>
                    <a:pt x="705323" y="15360"/>
                    <a:pt x="724819" y="41443"/>
                  </a:cubicBezTo>
                  <a:lnTo>
                    <a:pt x="866067" y="230417"/>
                  </a:lnTo>
                  <a:cubicBezTo>
                    <a:pt x="884435" y="254993"/>
                    <a:pt x="884435" y="288728"/>
                    <a:pt x="866067" y="313303"/>
                  </a:cubicBezTo>
                  <a:lnTo>
                    <a:pt x="724819" y="502278"/>
                  </a:lnTo>
                  <a:cubicBezTo>
                    <a:pt x="705323" y="528361"/>
                    <a:pt x="674667" y="543720"/>
                    <a:pt x="642103" y="543720"/>
                  </a:cubicBezTo>
                  <a:lnTo>
                    <a:pt x="27572" y="543720"/>
                  </a:lnTo>
                  <a:cubicBezTo>
                    <a:pt x="17761" y="543720"/>
                    <a:pt x="8790" y="538181"/>
                    <a:pt x="4395" y="529409"/>
                  </a:cubicBezTo>
                  <a:cubicBezTo>
                    <a:pt x="0" y="520638"/>
                    <a:pt x="934" y="510136"/>
                    <a:pt x="6808" y="502278"/>
                  </a:cubicBezTo>
                  <a:lnTo>
                    <a:pt x="148056" y="313303"/>
                  </a:lnTo>
                  <a:cubicBezTo>
                    <a:pt x="166425" y="288728"/>
                    <a:pt x="166425" y="254993"/>
                    <a:pt x="148056" y="230417"/>
                  </a:cubicBezTo>
                  <a:lnTo>
                    <a:pt x="6808" y="41443"/>
                  </a:lnTo>
                  <a:cubicBezTo>
                    <a:pt x="934" y="33584"/>
                    <a:pt x="0" y="23083"/>
                    <a:pt x="4395" y="14311"/>
                  </a:cubicBezTo>
                  <a:cubicBezTo>
                    <a:pt x="8790" y="5539"/>
                    <a:pt x="17761" y="0"/>
                    <a:pt x="27572" y="0"/>
                  </a:cubicBezTo>
                  <a:close/>
                </a:path>
              </a:pathLst>
            </a:custGeom>
            <a:solidFill>
              <a:srgbClr val="DE513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72056" y="4197888"/>
            <a:ext cx="1795570" cy="1059788"/>
            <a:chOff x="0" y="0"/>
            <a:chExt cx="921211" cy="543720"/>
          </a:xfrm>
        </p:grpSpPr>
        <p:sp>
          <p:nvSpPr>
            <p:cNvPr id="15" name="Freeform 15"/>
            <p:cNvSpPr/>
            <p:nvPr/>
          </p:nvSpPr>
          <p:spPr>
            <a:xfrm>
              <a:off x="24168" y="0"/>
              <a:ext cx="884435" cy="543720"/>
            </a:xfrm>
            <a:custGeom>
              <a:avLst/>
              <a:gdLst/>
              <a:ahLst/>
              <a:cxnLst/>
              <a:rect l="l" t="t" r="r" b="b"/>
              <a:pathLst>
                <a:path w="884435" h="543720">
                  <a:moveTo>
                    <a:pt x="27572" y="0"/>
                  </a:moveTo>
                  <a:lnTo>
                    <a:pt x="642103" y="0"/>
                  </a:lnTo>
                  <a:cubicBezTo>
                    <a:pt x="674667" y="0"/>
                    <a:pt x="705323" y="15360"/>
                    <a:pt x="724819" y="41443"/>
                  </a:cubicBezTo>
                  <a:lnTo>
                    <a:pt x="866067" y="230417"/>
                  </a:lnTo>
                  <a:cubicBezTo>
                    <a:pt x="884435" y="254993"/>
                    <a:pt x="884435" y="288728"/>
                    <a:pt x="866067" y="313303"/>
                  </a:cubicBezTo>
                  <a:lnTo>
                    <a:pt x="724819" y="502278"/>
                  </a:lnTo>
                  <a:cubicBezTo>
                    <a:pt x="705323" y="528361"/>
                    <a:pt x="674667" y="543720"/>
                    <a:pt x="642103" y="543720"/>
                  </a:cubicBezTo>
                  <a:lnTo>
                    <a:pt x="27572" y="543720"/>
                  </a:lnTo>
                  <a:cubicBezTo>
                    <a:pt x="17761" y="543720"/>
                    <a:pt x="8790" y="538181"/>
                    <a:pt x="4395" y="529409"/>
                  </a:cubicBezTo>
                  <a:cubicBezTo>
                    <a:pt x="0" y="520638"/>
                    <a:pt x="934" y="510136"/>
                    <a:pt x="6808" y="502278"/>
                  </a:cubicBezTo>
                  <a:lnTo>
                    <a:pt x="148056" y="313303"/>
                  </a:lnTo>
                  <a:cubicBezTo>
                    <a:pt x="166425" y="288728"/>
                    <a:pt x="166425" y="254993"/>
                    <a:pt x="148056" y="230417"/>
                  </a:cubicBezTo>
                  <a:lnTo>
                    <a:pt x="6808" y="41443"/>
                  </a:lnTo>
                  <a:cubicBezTo>
                    <a:pt x="934" y="33584"/>
                    <a:pt x="0" y="23083"/>
                    <a:pt x="4395" y="14311"/>
                  </a:cubicBezTo>
                  <a:cubicBezTo>
                    <a:pt x="8790" y="5539"/>
                    <a:pt x="17761" y="0"/>
                    <a:pt x="27572" y="0"/>
                  </a:cubicBezTo>
                  <a:close/>
                </a:path>
              </a:pathLst>
            </a:custGeom>
            <a:solidFill>
              <a:srgbClr val="FA878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13218" y="2400877"/>
            <a:ext cx="724554" cy="78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2"/>
              </a:lnSpc>
            </a:pPr>
            <a:r>
              <a:rPr lang="en-US" sz="4587" spc="192" dirty="0">
                <a:solidFill>
                  <a:srgbClr val="FFFFFF"/>
                </a:solidFill>
                <a:latin typeface="Montserrat Ultra-Bold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12746" y="4311257"/>
            <a:ext cx="925026" cy="78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2"/>
              </a:lnSpc>
            </a:pPr>
            <a:r>
              <a:rPr lang="en-US" sz="4587" spc="192" dirty="0">
                <a:solidFill>
                  <a:srgbClr val="FFFFFF"/>
                </a:solidFill>
                <a:latin typeface="Montserrat Ultra-Bold"/>
              </a:rPr>
              <a:t>02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88109" y="5830949"/>
            <a:ext cx="6487386" cy="1614426"/>
            <a:chOff x="0" y="0"/>
            <a:chExt cx="1708612" cy="42519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08612" cy="425199"/>
            </a:xfrm>
            <a:custGeom>
              <a:avLst/>
              <a:gdLst/>
              <a:ahLst/>
              <a:cxnLst/>
              <a:rect l="l" t="t" r="r" b="b"/>
              <a:pathLst>
                <a:path w="1708612" h="425199">
                  <a:moveTo>
                    <a:pt x="68023" y="0"/>
                  </a:moveTo>
                  <a:lnTo>
                    <a:pt x="1640589" y="0"/>
                  </a:lnTo>
                  <a:cubicBezTo>
                    <a:pt x="1678157" y="0"/>
                    <a:pt x="1708612" y="30455"/>
                    <a:pt x="1708612" y="68023"/>
                  </a:cubicBezTo>
                  <a:lnTo>
                    <a:pt x="1708612" y="357176"/>
                  </a:lnTo>
                  <a:cubicBezTo>
                    <a:pt x="1708612" y="394744"/>
                    <a:pt x="1678157" y="425199"/>
                    <a:pt x="1640589" y="425199"/>
                  </a:cubicBezTo>
                  <a:lnTo>
                    <a:pt x="68023" y="425199"/>
                  </a:lnTo>
                  <a:cubicBezTo>
                    <a:pt x="30455" y="425199"/>
                    <a:pt x="0" y="394744"/>
                    <a:pt x="0" y="357176"/>
                  </a:cubicBezTo>
                  <a:lnTo>
                    <a:pt x="0" y="68023"/>
                  </a:lnTo>
                  <a:cubicBezTo>
                    <a:pt x="0" y="30455"/>
                    <a:pt x="30455" y="0"/>
                    <a:pt x="68023" y="0"/>
                  </a:cubicBezTo>
                  <a:close/>
                </a:path>
              </a:pathLst>
            </a:custGeom>
            <a:solidFill>
              <a:srgbClr val="F2A73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8109" y="7741329"/>
            <a:ext cx="6487386" cy="1614426"/>
            <a:chOff x="0" y="0"/>
            <a:chExt cx="1708612" cy="42519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8612" cy="425199"/>
            </a:xfrm>
            <a:custGeom>
              <a:avLst/>
              <a:gdLst/>
              <a:ahLst/>
              <a:cxnLst/>
              <a:rect l="l" t="t" r="r" b="b"/>
              <a:pathLst>
                <a:path w="1708612" h="425199">
                  <a:moveTo>
                    <a:pt x="68023" y="0"/>
                  </a:moveTo>
                  <a:lnTo>
                    <a:pt x="1640589" y="0"/>
                  </a:lnTo>
                  <a:cubicBezTo>
                    <a:pt x="1678157" y="0"/>
                    <a:pt x="1708612" y="30455"/>
                    <a:pt x="1708612" y="68023"/>
                  </a:cubicBezTo>
                  <a:lnTo>
                    <a:pt x="1708612" y="357176"/>
                  </a:lnTo>
                  <a:cubicBezTo>
                    <a:pt x="1708612" y="394744"/>
                    <a:pt x="1678157" y="425199"/>
                    <a:pt x="1640589" y="425199"/>
                  </a:cubicBezTo>
                  <a:lnTo>
                    <a:pt x="68023" y="425199"/>
                  </a:lnTo>
                  <a:cubicBezTo>
                    <a:pt x="30455" y="425199"/>
                    <a:pt x="0" y="394744"/>
                    <a:pt x="0" y="357176"/>
                  </a:cubicBezTo>
                  <a:lnTo>
                    <a:pt x="0" y="68023"/>
                  </a:lnTo>
                  <a:cubicBezTo>
                    <a:pt x="0" y="30455"/>
                    <a:pt x="30455" y="0"/>
                    <a:pt x="68023" y="0"/>
                  </a:cubicBezTo>
                  <a:close/>
                </a:path>
              </a:pathLst>
            </a:custGeom>
            <a:solidFill>
              <a:srgbClr val="DE513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472056" y="6108268"/>
            <a:ext cx="1795570" cy="1059788"/>
            <a:chOff x="0" y="0"/>
            <a:chExt cx="921211" cy="543720"/>
          </a:xfrm>
        </p:grpSpPr>
        <p:sp>
          <p:nvSpPr>
            <p:cNvPr id="26" name="Freeform 26"/>
            <p:cNvSpPr/>
            <p:nvPr/>
          </p:nvSpPr>
          <p:spPr>
            <a:xfrm>
              <a:off x="24168" y="0"/>
              <a:ext cx="884435" cy="543720"/>
            </a:xfrm>
            <a:custGeom>
              <a:avLst/>
              <a:gdLst/>
              <a:ahLst/>
              <a:cxnLst/>
              <a:rect l="l" t="t" r="r" b="b"/>
              <a:pathLst>
                <a:path w="884435" h="543720">
                  <a:moveTo>
                    <a:pt x="27572" y="0"/>
                  </a:moveTo>
                  <a:lnTo>
                    <a:pt x="642103" y="0"/>
                  </a:lnTo>
                  <a:cubicBezTo>
                    <a:pt x="674667" y="0"/>
                    <a:pt x="705323" y="15360"/>
                    <a:pt x="724819" y="41443"/>
                  </a:cubicBezTo>
                  <a:lnTo>
                    <a:pt x="866067" y="230417"/>
                  </a:lnTo>
                  <a:cubicBezTo>
                    <a:pt x="884435" y="254993"/>
                    <a:pt x="884435" y="288728"/>
                    <a:pt x="866067" y="313303"/>
                  </a:cubicBezTo>
                  <a:lnTo>
                    <a:pt x="724819" y="502278"/>
                  </a:lnTo>
                  <a:cubicBezTo>
                    <a:pt x="705323" y="528361"/>
                    <a:pt x="674667" y="543720"/>
                    <a:pt x="642103" y="543720"/>
                  </a:cubicBezTo>
                  <a:lnTo>
                    <a:pt x="27572" y="543720"/>
                  </a:lnTo>
                  <a:cubicBezTo>
                    <a:pt x="17761" y="543720"/>
                    <a:pt x="8790" y="538181"/>
                    <a:pt x="4395" y="529409"/>
                  </a:cubicBezTo>
                  <a:cubicBezTo>
                    <a:pt x="0" y="520638"/>
                    <a:pt x="934" y="510136"/>
                    <a:pt x="6808" y="502278"/>
                  </a:cubicBezTo>
                  <a:lnTo>
                    <a:pt x="148056" y="313303"/>
                  </a:lnTo>
                  <a:cubicBezTo>
                    <a:pt x="166425" y="288728"/>
                    <a:pt x="166425" y="254993"/>
                    <a:pt x="148056" y="230417"/>
                  </a:cubicBezTo>
                  <a:lnTo>
                    <a:pt x="6808" y="41443"/>
                  </a:lnTo>
                  <a:cubicBezTo>
                    <a:pt x="934" y="33584"/>
                    <a:pt x="0" y="23083"/>
                    <a:pt x="4395" y="14311"/>
                  </a:cubicBezTo>
                  <a:cubicBezTo>
                    <a:pt x="8790" y="5539"/>
                    <a:pt x="17761" y="0"/>
                    <a:pt x="27572" y="0"/>
                  </a:cubicBezTo>
                  <a:close/>
                </a:path>
              </a:pathLst>
            </a:custGeom>
            <a:solidFill>
              <a:srgbClr val="38AEB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912746" y="6221637"/>
            <a:ext cx="925026" cy="78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2"/>
              </a:lnSpc>
            </a:pPr>
            <a:r>
              <a:rPr lang="en-US" sz="4587" spc="192" dirty="0">
                <a:solidFill>
                  <a:srgbClr val="FFFFFF"/>
                </a:solidFill>
                <a:latin typeface="Montserrat Ultra-Bold"/>
              </a:rPr>
              <a:t>03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6472056" y="8018648"/>
            <a:ext cx="1795570" cy="1059788"/>
            <a:chOff x="0" y="0"/>
            <a:chExt cx="921211" cy="543720"/>
          </a:xfrm>
        </p:grpSpPr>
        <p:sp>
          <p:nvSpPr>
            <p:cNvPr id="30" name="Freeform 30"/>
            <p:cNvSpPr/>
            <p:nvPr/>
          </p:nvSpPr>
          <p:spPr>
            <a:xfrm>
              <a:off x="24168" y="0"/>
              <a:ext cx="884435" cy="543720"/>
            </a:xfrm>
            <a:custGeom>
              <a:avLst/>
              <a:gdLst/>
              <a:ahLst/>
              <a:cxnLst/>
              <a:rect l="l" t="t" r="r" b="b"/>
              <a:pathLst>
                <a:path w="884435" h="543720">
                  <a:moveTo>
                    <a:pt x="27572" y="0"/>
                  </a:moveTo>
                  <a:lnTo>
                    <a:pt x="642103" y="0"/>
                  </a:lnTo>
                  <a:cubicBezTo>
                    <a:pt x="674667" y="0"/>
                    <a:pt x="705323" y="15360"/>
                    <a:pt x="724819" y="41443"/>
                  </a:cubicBezTo>
                  <a:lnTo>
                    <a:pt x="866067" y="230417"/>
                  </a:lnTo>
                  <a:cubicBezTo>
                    <a:pt x="884435" y="254993"/>
                    <a:pt x="884435" y="288728"/>
                    <a:pt x="866067" y="313303"/>
                  </a:cubicBezTo>
                  <a:lnTo>
                    <a:pt x="724819" y="502278"/>
                  </a:lnTo>
                  <a:cubicBezTo>
                    <a:pt x="705323" y="528361"/>
                    <a:pt x="674667" y="543720"/>
                    <a:pt x="642103" y="543720"/>
                  </a:cubicBezTo>
                  <a:lnTo>
                    <a:pt x="27572" y="543720"/>
                  </a:lnTo>
                  <a:cubicBezTo>
                    <a:pt x="17761" y="543720"/>
                    <a:pt x="8790" y="538181"/>
                    <a:pt x="4395" y="529409"/>
                  </a:cubicBezTo>
                  <a:cubicBezTo>
                    <a:pt x="0" y="520638"/>
                    <a:pt x="934" y="510136"/>
                    <a:pt x="6808" y="502278"/>
                  </a:cubicBezTo>
                  <a:lnTo>
                    <a:pt x="148056" y="313303"/>
                  </a:lnTo>
                  <a:cubicBezTo>
                    <a:pt x="166425" y="288728"/>
                    <a:pt x="166425" y="254993"/>
                    <a:pt x="148056" y="230417"/>
                  </a:cubicBezTo>
                  <a:lnTo>
                    <a:pt x="6808" y="41443"/>
                  </a:lnTo>
                  <a:cubicBezTo>
                    <a:pt x="934" y="33584"/>
                    <a:pt x="0" y="23083"/>
                    <a:pt x="4395" y="14311"/>
                  </a:cubicBezTo>
                  <a:cubicBezTo>
                    <a:pt x="8790" y="5539"/>
                    <a:pt x="17761" y="0"/>
                    <a:pt x="27572" y="0"/>
                  </a:cubicBezTo>
                  <a:close/>
                </a:path>
              </a:pathLst>
            </a:custGeom>
            <a:solidFill>
              <a:srgbClr val="EBC65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912746" y="8132017"/>
            <a:ext cx="904789" cy="78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2"/>
              </a:lnSpc>
            </a:pPr>
            <a:r>
              <a:rPr lang="en-US" sz="4587" spc="192" dirty="0">
                <a:solidFill>
                  <a:srgbClr val="FFFFFF"/>
                </a:solidFill>
                <a:latin typeface="Montserrat Ultra-Bold"/>
              </a:rPr>
              <a:t>04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087567" y="2387401"/>
            <a:ext cx="8819595" cy="104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19"/>
              </a:lnSpc>
            </a:pPr>
            <a:r>
              <a:rPr lang="en-US" sz="2014" dirty="0">
                <a:solidFill>
                  <a:srgbClr val="1C1C1A"/>
                </a:solidFill>
                <a:latin typeface="Montserrat Bold"/>
              </a:rPr>
              <a:t>Ls oficinas jurídicas deben coordinar con las otras áreas responsables del Modelo y difundir al interior de la entidad y organsmo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087567" y="4514924"/>
            <a:ext cx="775326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19"/>
              </a:lnSpc>
            </a:pPr>
            <a:r>
              <a:rPr lang="en-US" sz="2014" dirty="0">
                <a:solidFill>
                  <a:srgbClr val="1C1C1A"/>
                </a:solidFill>
                <a:latin typeface="Montserrat Bold"/>
              </a:rPr>
              <a:t>Las </a:t>
            </a:r>
            <a:r>
              <a:rPr lang="es-CO" sz="2014" dirty="0" smtClean="0">
                <a:solidFill>
                  <a:srgbClr val="1C1C1A"/>
                </a:solidFill>
                <a:latin typeface="Montserrat Bold"/>
              </a:rPr>
              <a:t>entidades</a:t>
            </a:r>
            <a:r>
              <a:rPr lang="en-US" sz="2014" dirty="0" smtClean="0">
                <a:solidFill>
                  <a:srgbClr val="1C1C1A"/>
                </a:solidFill>
                <a:latin typeface="Montserrat Bold"/>
              </a:rPr>
              <a:t>, </a:t>
            </a:r>
            <a:r>
              <a:rPr lang="en-US" sz="2014" dirty="0">
                <a:solidFill>
                  <a:srgbClr val="1C1C1A"/>
                </a:solidFill>
                <a:latin typeface="Montserrat Bold"/>
              </a:rPr>
              <a:t>organismos, cuerpo de abogados y abogadas la realizará a través de los </a:t>
            </a:r>
            <a:r>
              <a:rPr lang="en-US" sz="2014" dirty="0" smtClean="0">
                <a:solidFill>
                  <a:srgbClr val="1C1C1A"/>
                </a:solidFill>
                <a:latin typeface="Montserrat Bold"/>
              </a:rPr>
              <a:t>formularios</a:t>
            </a:r>
            <a:endParaRPr lang="en-US" sz="2014" dirty="0">
              <a:solidFill>
                <a:srgbClr val="1C1C1A"/>
              </a:solidFill>
              <a:latin typeface="Montserrat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087567" y="1931724"/>
            <a:ext cx="3876630" cy="35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64"/>
              </a:lnSpc>
            </a:pPr>
            <a:r>
              <a:rPr lang="en-US" sz="2117" dirty="0">
                <a:solidFill>
                  <a:srgbClr val="D3343B"/>
                </a:solidFill>
                <a:latin typeface="Montserrat Bold"/>
              </a:rPr>
              <a:t>Difusión: 30 de agosto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087567" y="7894450"/>
            <a:ext cx="4759467" cy="35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64"/>
              </a:lnSpc>
            </a:pPr>
            <a:r>
              <a:rPr lang="en-US" sz="2117" dirty="0" smtClean="0">
                <a:solidFill>
                  <a:srgbClr val="D3343B"/>
                </a:solidFill>
                <a:latin typeface="Montserrat Bold"/>
              </a:rPr>
              <a:t>Por </a:t>
            </a:r>
            <a:r>
              <a:rPr lang="en-US" sz="2117" dirty="0">
                <a:solidFill>
                  <a:srgbClr val="D3343B"/>
                </a:solidFill>
                <a:latin typeface="Montserrat Bold"/>
              </a:rPr>
              <a:t>confirmar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087567" y="5983795"/>
            <a:ext cx="5517502" cy="35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64"/>
              </a:lnSpc>
            </a:pPr>
            <a:r>
              <a:rPr lang="en-US" sz="2117" dirty="0">
                <a:solidFill>
                  <a:srgbClr val="D3343B"/>
                </a:solidFill>
                <a:latin typeface="Montserrat Bold"/>
              </a:rPr>
              <a:t>16 de octubre al 15 noviembre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087567" y="4073415"/>
            <a:ext cx="3992604" cy="35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64"/>
              </a:lnSpc>
            </a:pPr>
            <a:r>
              <a:rPr lang="en-US" sz="2117" dirty="0">
                <a:solidFill>
                  <a:srgbClr val="D3343B"/>
                </a:solidFill>
                <a:latin typeface="Montserrat Bold"/>
              </a:rPr>
              <a:t>Hasta el 15 de octubre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087567" y="6428584"/>
            <a:ext cx="852687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9"/>
              </a:lnSpc>
            </a:pPr>
            <a:r>
              <a:rPr lang="en-US" sz="1914" dirty="0">
                <a:solidFill>
                  <a:srgbClr val="1C1C1A"/>
                </a:solidFill>
                <a:latin typeface="Montserrat Bold"/>
              </a:rPr>
              <a:t>La </a:t>
            </a:r>
            <a:r>
              <a:rPr lang="en-US" sz="1914" dirty="0" smtClean="0">
                <a:solidFill>
                  <a:srgbClr val="1C1C1A"/>
                </a:solidFill>
                <a:latin typeface="Montserrat Bold"/>
              </a:rPr>
              <a:t>secr</a:t>
            </a:r>
            <a:r>
              <a:rPr lang="es-CO" sz="1914" dirty="0" smtClean="0">
                <a:solidFill>
                  <a:srgbClr val="1C1C1A"/>
                </a:solidFill>
                <a:latin typeface="Montserrat Bold"/>
              </a:rPr>
              <a:t>e</a:t>
            </a:r>
            <a:r>
              <a:rPr lang="en-US" sz="1914" dirty="0" smtClean="0">
                <a:solidFill>
                  <a:srgbClr val="1C1C1A"/>
                </a:solidFill>
                <a:latin typeface="Montserrat Bold"/>
              </a:rPr>
              <a:t>taría </a:t>
            </a:r>
            <a:r>
              <a:rPr lang="en-US" sz="1914" dirty="0">
                <a:solidFill>
                  <a:srgbClr val="1C1C1A"/>
                </a:solidFill>
                <a:latin typeface="Montserrat Bold"/>
              </a:rPr>
              <a:t>jurídica convocará al jurado para hacer las evaluaciones</a:t>
            </a:r>
            <a:r>
              <a:rPr lang="en-US" sz="1914" dirty="0">
                <a:solidFill>
                  <a:srgbClr val="1C1C1A"/>
                </a:solidFill>
                <a:latin typeface="Montserrat"/>
              </a:rPr>
              <a:t>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087567" y="8342244"/>
            <a:ext cx="852687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19"/>
              </a:lnSpc>
            </a:pPr>
            <a:r>
              <a:rPr lang="en-US" sz="2014" dirty="0">
                <a:solidFill>
                  <a:srgbClr val="1C1C1A"/>
                </a:solidFill>
                <a:latin typeface="Montserrat Bold"/>
              </a:rPr>
              <a:t>Plenaria donde se entregaran los reconocimientos. La convocatoria la realizará la Dirección Distrital de </a:t>
            </a:r>
            <a:r>
              <a:rPr lang="es-CO" sz="2014" dirty="0" smtClean="0">
                <a:solidFill>
                  <a:srgbClr val="1C1C1A"/>
                </a:solidFill>
                <a:latin typeface="Montserrat Bold"/>
              </a:rPr>
              <a:t>Política</a:t>
            </a:r>
            <a:r>
              <a:rPr lang="en-US" sz="2014" dirty="0" smtClean="0">
                <a:solidFill>
                  <a:srgbClr val="1C1C1A"/>
                </a:solidFill>
                <a:latin typeface="Montserrat Bold"/>
              </a:rPr>
              <a:t> </a:t>
            </a:r>
            <a:endParaRPr lang="en-US" sz="2014" dirty="0">
              <a:solidFill>
                <a:srgbClr val="1C1C1A"/>
              </a:solidFill>
              <a:latin typeface="Montserrat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626736" y="2573303"/>
            <a:ext cx="4673519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1C1C1A"/>
                </a:solidFill>
                <a:latin typeface="Montserrat Bold"/>
              </a:rPr>
              <a:t>Socialización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26736" y="4607463"/>
            <a:ext cx="4673519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1C1C1A"/>
                </a:solidFill>
                <a:latin typeface="Montserrat Bold"/>
              </a:rPr>
              <a:t>Inscripciones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26736" y="6394063"/>
            <a:ext cx="4673519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1C1C1A"/>
                </a:solidFill>
                <a:latin typeface="Montserrat Bold"/>
              </a:rPr>
              <a:t>Evaluación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98538" y="8076736"/>
            <a:ext cx="4673519" cy="895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1C1C1A"/>
                </a:solidFill>
                <a:latin typeface="Montserrat Bold"/>
              </a:rPr>
              <a:t>Ceremonia de reconocimiento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" b="-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678319"/>
            <a:ext cx="18520755" cy="11705696"/>
          </a:xfrm>
          <a:custGeom>
            <a:avLst/>
            <a:gdLst/>
            <a:ahLst/>
            <a:cxnLst/>
            <a:rect l="l" t="t" r="r" b="b"/>
            <a:pathLst>
              <a:path w="18520755" h="11705696">
                <a:moveTo>
                  <a:pt x="0" y="0"/>
                </a:moveTo>
                <a:lnTo>
                  <a:pt x="18520755" y="0"/>
                </a:lnTo>
                <a:lnTo>
                  <a:pt x="18520755" y="11705696"/>
                </a:lnTo>
                <a:lnTo>
                  <a:pt x="0" y="11705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1316</Words>
  <Application>Microsoft Office PowerPoint</Application>
  <PresentationFormat>Personalizado</PresentationFormat>
  <Paragraphs>98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5" baseType="lpstr">
      <vt:lpstr>Open Sans Bold</vt:lpstr>
      <vt:lpstr>Alice Bold Italics</vt:lpstr>
      <vt:lpstr>Glacial Indifference Bold</vt:lpstr>
      <vt:lpstr>Gotham Bold</vt:lpstr>
      <vt:lpstr>Alice</vt:lpstr>
      <vt:lpstr>Montserrat Classic Bold</vt:lpstr>
      <vt:lpstr>Manjari</vt:lpstr>
      <vt:lpstr>Montserrat Ultra-Bold</vt:lpstr>
      <vt:lpstr>Montserrat</vt:lpstr>
      <vt:lpstr>Montserrat Classic</vt:lpstr>
      <vt:lpstr>Arial</vt:lpstr>
      <vt:lpstr>Montserrat Bold</vt:lpstr>
      <vt:lpstr>Calibri</vt:lpstr>
      <vt:lpstr>Open Sans Extra Bold</vt:lpstr>
      <vt:lpstr>Manjari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Presentación Dirección de  Política</dc:title>
  <dc:creator>Dell</dc:creator>
  <cp:lastModifiedBy>Johana Marcela Porras Peñaloza</cp:lastModifiedBy>
  <cp:revision>5</cp:revision>
  <dcterms:created xsi:type="dcterms:W3CDTF">2006-08-16T00:00:00Z</dcterms:created>
  <dcterms:modified xsi:type="dcterms:W3CDTF">2023-08-30T21:01:50Z</dcterms:modified>
  <dc:identifier>DAFsfCLwbXs</dc:identifier>
</cp:coreProperties>
</file>