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1" r:id="rId4"/>
    <p:sldId id="286" r:id="rId5"/>
    <p:sldId id="288" r:id="rId6"/>
    <p:sldId id="289" r:id="rId7"/>
    <p:sldId id="290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296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Re1wqUfML5AMt6sT2ynPZ5jHY4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a Vargas" initials="CV" lastIdx="1" clrIdx="0">
    <p:extLst>
      <p:ext uri="{19B8F6BF-5375-455C-9EA6-DF929625EA0E}">
        <p15:presenceInfo xmlns:p15="http://schemas.microsoft.com/office/powerpoint/2012/main" userId="49e88336096d6d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C6A3FB-78B1-4DE4-AA1C-5B5C6AA3A2C8}">
  <a:tblStyle styleId="{F7C6A3FB-78B1-4DE4-AA1C-5B5C6AA3A2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2633B93-43B5-4E34-8198-949A0BE62FA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18" autoAdjust="0"/>
    <p:restoredTop sz="94628"/>
  </p:normalViewPr>
  <p:slideViewPr>
    <p:cSldViewPr snapToGrid="0">
      <p:cViewPr varScale="1">
        <p:scale>
          <a:sx n="74" d="100"/>
          <a:sy n="74" d="100"/>
        </p:scale>
        <p:origin x="5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4T09:41:32.126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7961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9673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3443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9124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21947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Revisar definiciones</a:t>
            </a:r>
            <a:endParaRPr/>
          </a:p>
        </p:txBody>
      </p:sp>
      <p:sp>
        <p:nvSpPr>
          <p:cNvPr id="132" name="Google Shape;1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4883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23590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 sz="110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el que participa la administración distrital, la ciudadanía, la sociedad civil, los gremios, la academia, etc. </a:t>
            </a: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Revisar definiciones</a:t>
            </a:r>
            <a:endParaRPr/>
          </a:p>
        </p:txBody>
      </p:sp>
      <p:sp>
        <p:nvSpPr>
          <p:cNvPr id="132" name="Google Shape;1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Revisar definiciones</a:t>
            </a:r>
            <a:endParaRPr/>
          </a:p>
        </p:txBody>
      </p:sp>
      <p:sp>
        <p:nvSpPr>
          <p:cNvPr id="132" name="Google Shape;1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1568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Revisar definiciones</a:t>
            </a:r>
            <a:endParaRPr/>
          </a:p>
        </p:txBody>
      </p:sp>
      <p:sp>
        <p:nvSpPr>
          <p:cNvPr id="132" name="Google Shape;1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815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Revisar definiciones</a:t>
            </a:r>
            <a:endParaRPr/>
          </a:p>
        </p:txBody>
      </p:sp>
      <p:sp>
        <p:nvSpPr>
          <p:cNvPr id="132" name="Google Shape;1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961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/>
              <a:t>Revisar definiciones</a:t>
            </a:r>
            <a:endParaRPr/>
          </a:p>
        </p:txBody>
      </p:sp>
      <p:sp>
        <p:nvSpPr>
          <p:cNvPr id="132" name="Google Shape;1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8329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258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876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24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"/>
          <p:cNvPicPr preferRelativeResize="0"/>
          <p:nvPr/>
        </p:nvPicPr>
        <p:blipFill rotWithShape="1">
          <a:blip r:embed="rId3">
            <a:alphaModFix/>
          </a:blip>
          <a:srcRect l="44030" r="20558"/>
          <a:stretch/>
        </p:blipFill>
        <p:spPr>
          <a:xfrm>
            <a:off x="5446712" y="0"/>
            <a:ext cx="67452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"/>
          <p:cNvSpPr/>
          <p:nvPr/>
        </p:nvSpPr>
        <p:spPr>
          <a:xfrm>
            <a:off x="-1138237" y="0"/>
            <a:ext cx="8990100" cy="6858000"/>
          </a:xfrm>
          <a:prstGeom prst="parallelogram">
            <a:avLst>
              <a:gd name="adj" fmla="val 4120"/>
            </a:avLst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1582737" y="4471987"/>
            <a:ext cx="1682750" cy="19510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-1138237" y="0"/>
            <a:ext cx="8791450" cy="6858000"/>
          </a:xfrm>
          <a:prstGeom prst="parallelogram">
            <a:avLst>
              <a:gd name="adj" fmla="val 4120"/>
            </a:avLst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28" y="5709145"/>
            <a:ext cx="4375876" cy="8318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"/>
          <p:cNvSpPr txBox="1">
            <a:spLocks noGrp="1"/>
          </p:cNvSpPr>
          <p:nvPr>
            <p:ph type="ctrTitle"/>
          </p:nvPr>
        </p:nvSpPr>
        <p:spPr>
          <a:xfrm>
            <a:off x="-151890" y="1617785"/>
            <a:ext cx="7805103" cy="256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DIÁLOGO CIUDADANO NODO SUR</a:t>
            </a:r>
            <a:br>
              <a:rPr lang="es-CO" sz="4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CO" sz="4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Sector Movilidad</a:t>
            </a:r>
            <a:endParaRPr sz="48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85B3EE2-6FD2-4BBE-AE2C-84FB15724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054" y="5709145"/>
            <a:ext cx="2559118" cy="8651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0" y="-1930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0" y="-19305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Diálogo 2- Control de Tránsito y transporte</a:t>
            </a:r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1055481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D796A85-7F55-4D07-BA81-3F19207EA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667" y="2055880"/>
            <a:ext cx="5619958" cy="37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0" y="-1930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0" y="-19305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Preguntas</a:t>
            </a:r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1055481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ráfico 2" descr="Pensamiento con relleno sólido">
            <a:extLst>
              <a:ext uri="{FF2B5EF4-FFF2-40B4-BE49-F238E27FC236}">
                <a16:creationId xmlns:a16="http://schemas.microsoft.com/office/drawing/2014/main" id="{450D3F19-3A50-4FE4-AF1A-9AA979285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514578" y="2294523"/>
            <a:ext cx="2407920" cy="2407920"/>
          </a:xfrm>
          <a:prstGeom prst="rect">
            <a:avLst/>
          </a:prstGeom>
        </p:spPr>
      </p:pic>
      <p:pic>
        <p:nvPicPr>
          <p:cNvPr id="5" name="Gráfico 4" descr="Signo de interrogación con relleno sólido">
            <a:extLst>
              <a:ext uri="{FF2B5EF4-FFF2-40B4-BE49-F238E27FC236}">
                <a16:creationId xmlns:a16="http://schemas.microsoft.com/office/drawing/2014/main" id="{17D49340-B9F5-4966-8504-6EF172D043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922498" y="2264153"/>
            <a:ext cx="2647072" cy="264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92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0" y="-1930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0" y="-19305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Concurso</a:t>
            </a:r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1055481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ráfico 3" descr="Cabeza con engranajes con relleno sólido">
            <a:extLst>
              <a:ext uri="{FF2B5EF4-FFF2-40B4-BE49-F238E27FC236}">
                <a16:creationId xmlns:a16="http://schemas.microsoft.com/office/drawing/2014/main" id="{C4144C9C-9787-45B7-A62C-8D96963F3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49768" y="1955136"/>
            <a:ext cx="3213295" cy="321329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9BFD4DB-90D7-4A92-AC38-C0324967C04A}"/>
              </a:ext>
            </a:extLst>
          </p:cNvPr>
          <p:cNvSpPr txBox="1"/>
          <p:nvPr/>
        </p:nvSpPr>
        <p:spPr>
          <a:xfrm>
            <a:off x="7680960" y="2574388"/>
            <a:ext cx="2028305" cy="1631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9BF73A-64EA-4A44-9F41-E3F040D9592F}"/>
              </a:ext>
            </a:extLst>
          </p:cNvPr>
          <p:cNvSpPr txBox="1"/>
          <p:nvPr/>
        </p:nvSpPr>
        <p:spPr>
          <a:xfrm>
            <a:off x="5777131" y="2967335"/>
            <a:ext cx="3697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Te invitamos a medir tus conocimientos sobre rendición de cuentas por </a:t>
            </a:r>
            <a:r>
              <a:rPr lang="es-ES" sz="1800" dirty="0" err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Kahoot</a:t>
            </a:r>
            <a:endParaRPr lang="es-CO" sz="18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6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0" y="-1930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0" y="-19305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Evaluación del espacio de participación</a:t>
            </a:r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1055481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28;p3" descr="Imagen que contiene amarillo, firmar, estacionado&#10;&#10;Descripción generada automáticamente">
            <a:extLst>
              <a:ext uri="{FF2B5EF4-FFF2-40B4-BE49-F238E27FC236}">
                <a16:creationId xmlns:a16="http://schemas.microsoft.com/office/drawing/2014/main" id="{D2BE1B0D-1616-42E0-8059-E75797D8EE3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7149" y="2313338"/>
            <a:ext cx="2437904" cy="28497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29ECA6C-D9E9-4BD4-862A-46212D3EEF23}"/>
              </a:ext>
            </a:extLst>
          </p:cNvPr>
          <p:cNvSpPr txBox="1"/>
          <p:nvPr/>
        </p:nvSpPr>
        <p:spPr>
          <a:xfrm>
            <a:off x="4476046" y="2647359"/>
            <a:ext cx="59371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Queremos conocer tus consideraciones frente a este espacio participativo, por ello te invitamos a evaluar esta reunión diligenciando el formulario que aparece en el chat</a:t>
            </a:r>
          </a:p>
          <a:p>
            <a:pPr algn="just"/>
            <a:r>
              <a:rPr lang="es-ES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https://forms.gle/DGDbCVAgG3YUHNb28</a:t>
            </a:r>
          </a:p>
        </p:txBody>
      </p:sp>
    </p:spTree>
    <p:extLst>
      <p:ext uri="{BB962C8B-B14F-4D97-AF65-F5344CB8AC3E}">
        <p14:creationId xmlns:p14="http://schemas.microsoft.com/office/powerpoint/2010/main" val="434286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-17198" y="180969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90274" y="93823"/>
            <a:ext cx="1201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Prográmate para tu audiencia pública participativa de la rendición de cuentas locales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4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-17198" y="1204128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56EB555-7EB8-4CF7-B66A-018151E679E5}"/>
              </a:ext>
            </a:extLst>
          </p:cNvPr>
          <p:cNvGraphicFramePr>
            <a:graphicFrameLocks noGrp="1"/>
          </p:cNvGraphicFramePr>
          <p:nvPr/>
        </p:nvGraphicFramePr>
        <p:xfrm>
          <a:off x="3716560" y="1506669"/>
          <a:ext cx="7351905" cy="4533890"/>
        </p:xfrm>
        <a:graphic>
          <a:graphicData uri="http://schemas.openxmlformats.org/drawingml/2006/table">
            <a:tbl>
              <a:tblPr>
                <a:tableStyleId>{F7C6A3FB-78B1-4DE4-AA1C-5B5C6AA3A2C8}</a:tableStyleId>
              </a:tblPr>
              <a:tblGrid>
                <a:gridCol w="969482">
                  <a:extLst>
                    <a:ext uri="{9D8B030D-6E8A-4147-A177-3AD203B41FA5}">
                      <a16:colId xmlns:a16="http://schemas.microsoft.com/office/drawing/2014/main" val="3082863880"/>
                    </a:ext>
                  </a:extLst>
                </a:gridCol>
                <a:gridCol w="1535013">
                  <a:extLst>
                    <a:ext uri="{9D8B030D-6E8A-4147-A177-3AD203B41FA5}">
                      <a16:colId xmlns:a16="http://schemas.microsoft.com/office/drawing/2014/main" val="1445226046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2097554073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433664710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545625524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1733435158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2080485252"/>
                    </a:ext>
                  </a:extLst>
                </a:gridCol>
              </a:tblGrid>
              <a:tr h="1977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NODO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 LOCALIDAD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>
                          <a:effectLst/>
                          <a:latin typeface="Century Gothic" panose="020B0502020202020204" pitchFamily="34" charset="0"/>
                        </a:rPr>
                        <a:t>AUDIENCIAS PÚBLICAS PARTICIPATIVAS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879909"/>
                  </a:ext>
                </a:extLst>
              </a:tr>
              <a:tr h="2889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JUNIO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JULIO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AGOSTO 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SEPTIEMBRE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OCTUBRE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403715"/>
                  </a:ext>
                </a:extLst>
              </a:tr>
              <a:tr h="197797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ORIENTE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USAQUEN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Viernes 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449159805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CHAPINERO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Viernes 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916974371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TEUSAQUILLO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Viernes 2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57767309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SANTAFE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Miércoles 30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243870343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LA CANDELARIA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23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819753749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LOS MÁRTIRES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Miércoles 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2856572097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PUENTE ARANDA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2888447854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BARRIOS UNIDOS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20650626"/>
                  </a:ext>
                </a:extLst>
              </a:tr>
              <a:tr h="1977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SUR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KENNEDY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4218811959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BOSA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Viernes 30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742331460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CIUDAD BOLIVAR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Viernes 23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421743169"/>
                  </a:ext>
                </a:extLst>
              </a:tr>
              <a:tr h="1977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SUR ORIENTE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SAN CRISTÓBAL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Viernes 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963356573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ANTONIO NARIÑO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25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397999900"/>
                  </a:ext>
                </a:extLst>
              </a:tr>
              <a:tr h="2889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RAFAEL URIBE URIBE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Miércoles 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176503325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TUNJUELITO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Miércoles 11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959121731"/>
                  </a:ext>
                </a:extLst>
              </a:tr>
              <a:tr h="1977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SUR RURAL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USME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2059428463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SUMAPAZ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Sábado 11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772003434"/>
                  </a:ext>
                </a:extLst>
              </a:tr>
              <a:tr h="1977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NOR</a:t>
                      </a:r>
                    </a:p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OCCIDENTE</a:t>
                      </a:r>
                    </a:p>
                    <a:p>
                      <a:pPr algn="l" fontAlgn="ctr"/>
                      <a:r>
                        <a:rPr lang="es-CO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SUBA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Viernes 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692025390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OCCIDENTE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ENGATIVÁ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Miércoles 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909949876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FONTIBÓN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22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94164363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4FA7B4D3-466C-4A88-8180-50E7026AF3DD}"/>
              </a:ext>
            </a:extLst>
          </p:cNvPr>
          <p:cNvSpPr txBox="1"/>
          <p:nvPr/>
        </p:nvSpPr>
        <p:spPr>
          <a:xfrm>
            <a:off x="362707" y="1419523"/>
            <a:ext cx="2732185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Century Gothic" panose="020B0502020202020204" pitchFamily="34" charset="0"/>
              </a:rPr>
              <a:t>Audiencias públicas participativas</a:t>
            </a:r>
            <a:endParaRPr lang="es-CO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92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-17198" y="287138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90274" y="2784239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 sz="4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3871984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9891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/>
          <p:nvPr/>
        </p:nvSpPr>
        <p:spPr>
          <a:xfrm>
            <a:off x="-17198" y="180969"/>
            <a:ext cx="12209198" cy="1180536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90274" y="122851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AGENDA DEL DÍA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3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/>
          <p:nvPr/>
        </p:nvSpPr>
        <p:spPr>
          <a:xfrm>
            <a:off x="-17198" y="1361505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D7D24DA-F49B-4DCC-B4C9-501974989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379703"/>
              </p:ext>
            </p:extLst>
          </p:nvPr>
        </p:nvGraphicFramePr>
        <p:xfrm>
          <a:off x="1732602" y="1744791"/>
          <a:ext cx="9929515" cy="3556396"/>
        </p:xfrm>
        <a:graphic>
          <a:graphicData uri="http://schemas.openxmlformats.org/drawingml/2006/table">
            <a:tbl>
              <a:tblPr firstRow="1" firstCol="1" bandRow="1">
                <a:tableStyleId>{F7C6A3FB-78B1-4DE4-AA1C-5B5C6AA3A2C8}</a:tableStyleId>
              </a:tblPr>
              <a:tblGrid>
                <a:gridCol w="1624804">
                  <a:extLst>
                    <a:ext uri="{9D8B030D-6E8A-4147-A177-3AD203B41FA5}">
                      <a16:colId xmlns:a16="http://schemas.microsoft.com/office/drawing/2014/main" val="3569624869"/>
                    </a:ext>
                  </a:extLst>
                </a:gridCol>
                <a:gridCol w="4498220">
                  <a:extLst>
                    <a:ext uri="{9D8B030D-6E8A-4147-A177-3AD203B41FA5}">
                      <a16:colId xmlns:a16="http://schemas.microsoft.com/office/drawing/2014/main" val="2906283159"/>
                    </a:ext>
                  </a:extLst>
                </a:gridCol>
                <a:gridCol w="3806491">
                  <a:extLst>
                    <a:ext uri="{9D8B030D-6E8A-4147-A177-3AD203B41FA5}">
                      <a16:colId xmlns:a16="http://schemas.microsoft.com/office/drawing/2014/main" val="1708743984"/>
                    </a:ext>
                  </a:extLst>
                </a:gridCol>
              </a:tblGrid>
              <a:tr h="419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  <a:latin typeface="Century Gothic" panose="020B0502020202020204" pitchFamily="34" charset="0"/>
                        </a:rPr>
                        <a:t>Hora</a:t>
                      </a:r>
                      <a:endParaRPr lang="es-CO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  <a:latin typeface="Century Gothic" panose="020B0502020202020204" pitchFamily="34" charset="0"/>
                        </a:rPr>
                        <a:t>Actividad </a:t>
                      </a:r>
                      <a:endParaRPr lang="es-CO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  <a:latin typeface="Century Gothic" panose="020B0502020202020204" pitchFamily="34" charset="0"/>
                        </a:rPr>
                        <a:t>Responsable</a:t>
                      </a:r>
                      <a:endParaRPr lang="es-CO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548138"/>
                  </a:ext>
                </a:extLst>
              </a:tr>
              <a:tr h="392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2:30 p.m. a 2:35 p.m.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/>
                          <a:sym typeface="Arial"/>
                        </a:rPr>
                        <a:t>Bienvenida y apertura de los diálogos ciudadanos nodales</a:t>
                      </a:r>
                      <a:endParaRPr lang="es-CO" sz="1100" b="0" i="0" u="none" strike="noStrike" cap="non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Carolina Vargas Ramírez- Oficina de Gestión Social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108491"/>
                  </a:ext>
                </a:extLst>
              </a:tr>
              <a:tr h="392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2:35 p.m. a 2:40 p.m.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Presentación de la agenda y funcionarios invitados al diálogo ciudadano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 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069434"/>
                  </a:ext>
                </a:extLst>
              </a:tr>
              <a:tr h="191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2:40 p.m. a 2:50 p.m.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Presentación de los participantes y reglas de juego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5469379"/>
                  </a:ext>
                </a:extLst>
              </a:tr>
              <a:tr h="191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2:50 p.m. a 2:55 p.m.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¿Qué es la rendición de cuentas?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7541059"/>
                  </a:ext>
                </a:extLst>
              </a:tr>
              <a:tr h="182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2.55 p.m. a 3:00 p.m.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Presentación de los temas más recurrentes del nodo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Alicia Cárdenas- 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8592424"/>
                  </a:ext>
                </a:extLst>
              </a:tr>
              <a:tr h="191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3:00 p.m. a 3:20 p.m. 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Diálogo con directivo-Subdirector de Señalización-SDM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Subdirector Mario Carbonell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9002896"/>
                  </a:ext>
                </a:extLst>
              </a:tr>
              <a:tr h="191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3:20 p.m. a 3:40 p.m.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Preguntas de la ciudadanía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7460864"/>
                  </a:ext>
                </a:extLst>
              </a:tr>
              <a:tr h="191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3:40 p.m. a 4:00 p.m.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Diálogo con Subdirectora de Control de Tránsito y Transporte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Subdirectora Diana Lorena Urrego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6067746"/>
                  </a:ext>
                </a:extLst>
              </a:tr>
              <a:tr h="191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4:00 p.m. a 4:20 p.m.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Preguntas de la ciudadanía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9054664"/>
                  </a:ext>
                </a:extLst>
              </a:tr>
              <a:tr h="191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4:20 p.m. a 4:30 p.m.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Plenaria- Compromisos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8957342"/>
                  </a:ext>
                </a:extLst>
              </a:tr>
              <a:tr h="191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4:30 p.m. a 4:45 p.m.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Concurso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Sandra-Oficina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1950603"/>
                  </a:ext>
                </a:extLst>
              </a:tr>
              <a:tr h="191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4:45 p.m. a 4:50 p.m.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Evaluación de la jornada (enlace)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7249601"/>
                  </a:ext>
                </a:extLst>
              </a:tr>
              <a:tr h="447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4:50 p.m. a 5:00 p.m.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  <a:latin typeface="Century Gothic" panose="020B0502020202020204" pitchFamily="34" charset="0"/>
                        </a:rPr>
                        <a:t>Invitación a las audiencias públicas y cierre</a:t>
                      </a:r>
                      <a:endParaRPr lang="es-CO" sz="11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  <a:latin typeface="Century Gothic" panose="020B0502020202020204" pitchFamily="34" charset="0"/>
                        </a:rPr>
                        <a:t>Carolina Vargas Ramírez-Oficina de Gestión Social</a:t>
                      </a:r>
                      <a:endParaRPr lang="es-CO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3860764"/>
                  </a:ext>
                </a:extLst>
              </a:tr>
            </a:tbl>
          </a:graphicData>
        </a:graphic>
      </p:graphicFrame>
      <p:pic>
        <p:nvPicPr>
          <p:cNvPr id="12" name="Imagen 11" descr="Imagen que contiene señal, plato, reloj&#10;&#10;Descripción generada automáticamente">
            <a:extLst>
              <a:ext uri="{FF2B5EF4-FFF2-40B4-BE49-F238E27FC236}">
                <a16:creationId xmlns:a16="http://schemas.microsoft.com/office/drawing/2014/main" id="{8167FCD6-8240-439E-8E82-39DC4BF6E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6118" y="1869440"/>
            <a:ext cx="1731360" cy="17313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-17198" y="180969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90274" y="93823"/>
            <a:ext cx="1201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REGLAS DE JUEGO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4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70341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-17198" y="1216365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85;p31">
            <a:extLst>
              <a:ext uri="{FF2B5EF4-FFF2-40B4-BE49-F238E27FC236}">
                <a16:creationId xmlns:a16="http://schemas.microsoft.com/office/drawing/2014/main" id="{2664F802-38CB-4508-9EEB-36EE441E54E6}"/>
              </a:ext>
            </a:extLst>
          </p:cNvPr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3 CuadroTexto">
            <a:extLst>
              <a:ext uri="{FF2B5EF4-FFF2-40B4-BE49-F238E27FC236}">
                <a16:creationId xmlns:a16="http://schemas.microsoft.com/office/drawing/2014/main" id="{321A219E-B760-45E8-B292-AA8171E4A367}"/>
              </a:ext>
            </a:extLst>
          </p:cNvPr>
          <p:cNvSpPr txBox="1"/>
          <p:nvPr/>
        </p:nvSpPr>
        <p:spPr>
          <a:xfrm>
            <a:off x="1490599" y="1761593"/>
            <a:ext cx="1038444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Mantener </a:t>
            </a:r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cámara y micrófono en silencio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mientras no estamos interviniendo en la reunión.</a:t>
            </a:r>
          </a:p>
          <a:p>
            <a:pPr algn="just"/>
            <a:endParaRPr lang="es-CO" sz="24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Solicitar la palabra a través del chat o levantando la mano.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La</a:t>
            </a:r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moderadora la otorgará en el momento oportuno. </a:t>
            </a:r>
          </a:p>
          <a:p>
            <a:pPr algn="just"/>
            <a:endParaRPr lang="es-CO" sz="20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Sea preciso y claro en su intervención (2-3 minutos máximo)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para que la mayoría de las personas que quieran hablar lo puedan hacer.</a:t>
            </a:r>
          </a:p>
          <a:p>
            <a:pPr algn="just"/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El chat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es un medio importante de preguntas y respuestas, sugerimos</a:t>
            </a:r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prestar atención a lo que se comparta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por este medio. </a:t>
            </a:r>
          </a:p>
          <a:p>
            <a:pPr algn="just"/>
            <a:endParaRPr lang="es-CO" sz="24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La sesión será grabada en audio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para elaborar las memorias de la jornada.</a:t>
            </a:r>
          </a:p>
        </p:txBody>
      </p:sp>
      <p:pic>
        <p:nvPicPr>
          <p:cNvPr id="14" name="Imagen 13" descr="Imagen que contiene señal, dibujo, reloj&#10;&#10;Descripción generada automáticamente">
            <a:extLst>
              <a:ext uri="{FF2B5EF4-FFF2-40B4-BE49-F238E27FC236}">
                <a16:creationId xmlns:a16="http://schemas.microsoft.com/office/drawing/2014/main" id="{3FFEDE89-1223-4C77-B4A6-04C53F07B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83" y="1847911"/>
            <a:ext cx="643872" cy="56971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056E271-EFA2-42F1-BC63-8C2E2B3F5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08" y="2663121"/>
            <a:ext cx="714972" cy="714972"/>
          </a:xfrm>
          <a:prstGeom prst="rect">
            <a:avLst/>
          </a:prstGeom>
        </p:spPr>
      </p:pic>
      <p:pic>
        <p:nvPicPr>
          <p:cNvPr id="16" name="Imagen 1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9367E9F-4789-445A-BDCD-10E6DB3066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51883" y="4396533"/>
            <a:ext cx="709649" cy="709649"/>
          </a:xfrm>
          <a:prstGeom prst="rect">
            <a:avLst/>
          </a:prstGeom>
        </p:spPr>
      </p:pic>
      <p:pic>
        <p:nvPicPr>
          <p:cNvPr id="17" name="Imagen 1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5DD6F54-E5BD-49A5-96BF-702AE747C2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666" y="5357005"/>
            <a:ext cx="624052" cy="624052"/>
          </a:xfrm>
          <a:prstGeom prst="rect">
            <a:avLst/>
          </a:prstGeom>
        </p:spPr>
      </p:pic>
      <p:pic>
        <p:nvPicPr>
          <p:cNvPr id="4" name="Gráfico 3" descr="Centro de llamadas con relleno sólido">
            <a:extLst>
              <a:ext uri="{FF2B5EF4-FFF2-40B4-BE49-F238E27FC236}">
                <a16:creationId xmlns:a16="http://schemas.microsoft.com/office/drawing/2014/main" id="{0416364D-75A8-4A9D-AC4D-B4046C8967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51884" y="3550631"/>
            <a:ext cx="709648" cy="7096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/>
          <p:nvPr/>
        </p:nvSpPr>
        <p:spPr>
          <a:xfrm>
            <a:off x="2830037" y="1459480"/>
            <a:ext cx="9085297" cy="4579222"/>
          </a:xfrm>
          <a:prstGeom prst="rect">
            <a:avLst/>
          </a:prstGeom>
          <a:solidFill>
            <a:srgbClr val="C1D3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4"/>
          <p:cNvSpPr/>
          <p:nvPr/>
        </p:nvSpPr>
        <p:spPr>
          <a:xfrm>
            <a:off x="-17198" y="180969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90274" y="93823"/>
            <a:ext cx="1201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es la rendición de cuentas?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4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6038702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-17198" y="1216365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3104817" y="1532754"/>
            <a:ext cx="8647691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s-E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Es </a:t>
            </a:r>
            <a:r>
              <a:rPr lang="es-ES" sz="2000" b="1" i="1" u="sng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el proceso</a:t>
            </a:r>
            <a:r>
              <a:rPr lang="es-ES" sz="2000" b="1" i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E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conformado por un conjunto de normas, procedimientos, metodologías, estructuras, prácticas y resultados mediante los cuales, las entidades de la administración pública del nivel nacional y territorial y los servidores públicos informan, explican y dan a conocer los resultados de su gestión a los ciudadanos, la sociedad civil, otras entidades públicas y a los organismos de control, a partir de </a:t>
            </a:r>
            <a:r>
              <a:rPr lang="es-ES" sz="2000" b="1" i="1" u="sng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la promoción del diálogo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. (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Ley 1757 de 2015</a:t>
            </a:r>
            <a:r>
              <a:rPr lang="es-ES" sz="2000" dirty="0">
                <a:solidFill>
                  <a:srgbClr val="333333"/>
                </a:solidFill>
                <a:latin typeface="Century Gothic" panose="020B0502020202020204" pitchFamily="34" charset="0"/>
              </a:rPr>
              <a:t>)</a:t>
            </a:r>
            <a:endParaRPr lang="es-ES" sz="2000" b="0" i="0" dirty="0">
              <a:solidFill>
                <a:schemeClr val="accent6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20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También es: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Una expresión de control social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Es un proceso que se basa en la interrelación del Estado con la ciudadanía</a:t>
            </a:r>
          </a:p>
          <a:p>
            <a:pPr marL="342900" indent="-342900" algn="just">
              <a:buFontTx/>
              <a:buChar char="-"/>
            </a:pP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Es la capacidad como organismo público para responder a la ciudadanía sobre los compromisos asumidos.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E1493C6-7D99-48B3-9F10-51520C8AB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92" y="2276290"/>
            <a:ext cx="2527935" cy="25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-17198" y="180969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90274" y="93823"/>
            <a:ext cx="1201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¿Cómo participar en la rendición de cuentas?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4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-17198" y="1216365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A0BC514-B901-4855-9C61-64DB24F20D42}"/>
              </a:ext>
            </a:extLst>
          </p:cNvPr>
          <p:cNvSpPr txBox="1"/>
          <p:nvPr/>
        </p:nvSpPr>
        <p:spPr>
          <a:xfrm>
            <a:off x="250167" y="1398077"/>
            <a:ext cx="485640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/>
              <a:t>Diálogos ciudadanos nodales</a:t>
            </a:r>
            <a:endParaRPr lang="es-CO" sz="28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FF0ACC-0165-4A5E-BEF4-AF42A86BAAB6}"/>
              </a:ext>
            </a:extLst>
          </p:cNvPr>
          <p:cNvSpPr txBox="1"/>
          <p:nvPr/>
        </p:nvSpPr>
        <p:spPr>
          <a:xfrm>
            <a:off x="9160136" y="3724910"/>
            <a:ext cx="1098258" cy="1859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5" name="Imagen 4" descr="Escala de tiempo&#10;&#10;Descripción generada automáticamente">
            <a:extLst>
              <a:ext uri="{FF2B5EF4-FFF2-40B4-BE49-F238E27FC236}">
                <a16:creationId xmlns:a16="http://schemas.microsoft.com/office/drawing/2014/main" id="{1DB573EB-2195-480B-8CC8-9A71BD46B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283" y="1991275"/>
            <a:ext cx="8421779" cy="40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30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-17198" y="180969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90274" y="93823"/>
            <a:ext cx="1201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¿Cómo participar en la rendición de cuentas?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4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-17198" y="1204128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56EB555-7EB8-4CF7-B66A-018151E67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412823"/>
              </p:ext>
            </p:extLst>
          </p:nvPr>
        </p:nvGraphicFramePr>
        <p:xfrm>
          <a:off x="3716560" y="1506669"/>
          <a:ext cx="7351905" cy="4533890"/>
        </p:xfrm>
        <a:graphic>
          <a:graphicData uri="http://schemas.openxmlformats.org/drawingml/2006/table">
            <a:tbl>
              <a:tblPr>
                <a:tableStyleId>{F7C6A3FB-78B1-4DE4-AA1C-5B5C6AA3A2C8}</a:tableStyleId>
              </a:tblPr>
              <a:tblGrid>
                <a:gridCol w="969482">
                  <a:extLst>
                    <a:ext uri="{9D8B030D-6E8A-4147-A177-3AD203B41FA5}">
                      <a16:colId xmlns:a16="http://schemas.microsoft.com/office/drawing/2014/main" val="3082863880"/>
                    </a:ext>
                  </a:extLst>
                </a:gridCol>
                <a:gridCol w="1535013">
                  <a:extLst>
                    <a:ext uri="{9D8B030D-6E8A-4147-A177-3AD203B41FA5}">
                      <a16:colId xmlns:a16="http://schemas.microsoft.com/office/drawing/2014/main" val="1445226046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2097554073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433664710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545625524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1733435158"/>
                    </a:ext>
                  </a:extLst>
                </a:gridCol>
                <a:gridCol w="969482">
                  <a:extLst>
                    <a:ext uri="{9D8B030D-6E8A-4147-A177-3AD203B41FA5}">
                      <a16:colId xmlns:a16="http://schemas.microsoft.com/office/drawing/2014/main" val="2080485252"/>
                    </a:ext>
                  </a:extLst>
                </a:gridCol>
              </a:tblGrid>
              <a:tr h="1977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NODO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 LOCALIDAD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>
                          <a:effectLst/>
                          <a:latin typeface="Century Gothic" panose="020B0502020202020204" pitchFamily="34" charset="0"/>
                        </a:rPr>
                        <a:t>AUDIENCIAS PÚBLICAS PARTICIPATIVAS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879909"/>
                  </a:ext>
                </a:extLst>
              </a:tr>
              <a:tr h="2889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JUNIO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JULIO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AGOSTO 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SEPTIEMBRE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dirty="0">
                          <a:effectLst/>
                          <a:latin typeface="Century Gothic" panose="020B0502020202020204" pitchFamily="34" charset="0"/>
                        </a:rPr>
                        <a:t>OCTUBRE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403715"/>
                  </a:ext>
                </a:extLst>
              </a:tr>
              <a:tr h="197797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ORIENTE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USAQUEN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Viernes 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449159805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CHAPINERO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Viernes 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916974371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TEUSAQUILLO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Viernes 2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57767309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SANTAFE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Miércoles 30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243870343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LA CANDELARIA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23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819753749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LOS MÁRTIRES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Miércoles 16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2856572097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PUENTE ARANDA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9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2888447854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BARRIOS UNIDOS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20650626"/>
                  </a:ext>
                </a:extLst>
              </a:tr>
              <a:tr h="1977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SUR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KENNEDY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4218811959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BOSA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Viernes 30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742331460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CIUDAD BOLIVAR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Viernes 23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421743169"/>
                  </a:ext>
                </a:extLst>
              </a:tr>
              <a:tr h="1977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SUR ORIENTE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SAN CRISTÓBAL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Viernes 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963356573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ANTONIO NARIÑO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25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397999900"/>
                  </a:ext>
                </a:extLst>
              </a:tr>
              <a:tr h="2889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RAFAEL URIBE URIBE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Miércoles 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176503325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TUNJUELITO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Miércoles 11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3959121731"/>
                  </a:ext>
                </a:extLst>
              </a:tr>
              <a:tr h="1977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SUR RURAL</a:t>
                      </a:r>
                      <a:endParaRPr lang="es-CO" sz="9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USME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2059428463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SUMAPAZ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Sábado 11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772003434"/>
                  </a:ext>
                </a:extLst>
              </a:tr>
              <a:tr h="1977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NOR</a:t>
                      </a:r>
                    </a:p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OCCIDENTE</a:t>
                      </a:r>
                    </a:p>
                    <a:p>
                      <a:pPr algn="l" fontAlgn="ctr"/>
                      <a:r>
                        <a:rPr lang="es-CO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SUBA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Viernes 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692025390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OCCIDENTE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ENGATIVÁ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Miércoles 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1909949876"/>
                  </a:ext>
                </a:extLst>
              </a:tr>
              <a:tr h="197797">
                <a:tc vMerge="1"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FONTIBÓN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  <a:latin typeface="Century Gothic" panose="020B0502020202020204" pitchFamily="34" charset="0"/>
                        </a:rPr>
                        <a:t>Miércoles 22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242" marR="9242" marT="9242" marB="0" anchor="ctr"/>
                </a:tc>
                <a:extLst>
                  <a:ext uri="{0D108BD9-81ED-4DB2-BD59-A6C34878D82A}">
                    <a16:rowId xmlns:a16="http://schemas.microsoft.com/office/drawing/2014/main" val="94164363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4FA7B4D3-466C-4A88-8180-50E7026AF3DD}"/>
              </a:ext>
            </a:extLst>
          </p:cNvPr>
          <p:cNvSpPr txBox="1"/>
          <p:nvPr/>
        </p:nvSpPr>
        <p:spPr>
          <a:xfrm>
            <a:off x="362707" y="1419523"/>
            <a:ext cx="2732185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Century Gothic" panose="020B0502020202020204" pitchFamily="34" charset="0"/>
              </a:rPr>
              <a:t>Audiencias públicas participativas</a:t>
            </a:r>
            <a:endParaRPr lang="es-CO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38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-17198" y="180969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90274" y="93823"/>
            <a:ext cx="12019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CO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¿Cuáles fueron los temas priorizados para los diálogos ciudadanos?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4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/>
          <p:nvPr/>
        </p:nvSpPr>
        <p:spPr>
          <a:xfrm>
            <a:off x="0" y="1286852"/>
            <a:ext cx="12209198" cy="203021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250166" y="6117653"/>
            <a:ext cx="9459099" cy="62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21000" y="6278575"/>
            <a:ext cx="88140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4C531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Rendición de cuentas locales</a:t>
            </a:r>
            <a:endParaRPr sz="1800" b="0" i="0" u="none" strike="noStrike" cap="none" dirty="0">
              <a:solidFill>
                <a:srgbClr val="4C531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6EB8F8C-EE57-435D-A98E-B97CDCF6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430557"/>
              </p:ext>
            </p:extLst>
          </p:nvPr>
        </p:nvGraphicFramePr>
        <p:xfrm>
          <a:off x="2194561" y="2283931"/>
          <a:ext cx="8032652" cy="2365983"/>
        </p:xfrm>
        <a:graphic>
          <a:graphicData uri="http://schemas.openxmlformats.org/drawingml/2006/table">
            <a:tbl>
              <a:tblPr/>
              <a:tblGrid>
                <a:gridCol w="2045582">
                  <a:extLst>
                    <a:ext uri="{9D8B030D-6E8A-4147-A177-3AD203B41FA5}">
                      <a16:colId xmlns:a16="http://schemas.microsoft.com/office/drawing/2014/main" val="4019248347"/>
                    </a:ext>
                  </a:extLst>
                </a:gridCol>
                <a:gridCol w="2469667">
                  <a:extLst>
                    <a:ext uri="{9D8B030D-6E8A-4147-A177-3AD203B41FA5}">
                      <a16:colId xmlns:a16="http://schemas.microsoft.com/office/drawing/2014/main" val="2715890414"/>
                    </a:ext>
                  </a:extLst>
                </a:gridCol>
                <a:gridCol w="3517403">
                  <a:extLst>
                    <a:ext uri="{9D8B030D-6E8A-4147-A177-3AD203B41FA5}">
                      <a16:colId xmlns:a16="http://schemas.microsoft.com/office/drawing/2014/main" val="1143385080"/>
                    </a:ext>
                  </a:extLst>
                </a:gridCol>
              </a:tblGrid>
              <a:tr h="7512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LOCALIDAD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TEMAS PRIORIZADOS DIÁLOGOS CIUDADANOS NODALES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207284"/>
                  </a:ext>
                </a:extLst>
              </a:tr>
              <a:tr h="33994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KENNEDY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2820908"/>
                  </a:ext>
                </a:extLst>
              </a:tr>
              <a:tr h="35693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 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Señalización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806464"/>
                  </a:ext>
                </a:extLst>
              </a:tr>
              <a:tr h="56090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 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Control al tránsito y transporte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238636"/>
                  </a:ext>
                </a:extLst>
              </a:tr>
              <a:tr h="35693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CIUDAD BOLÍVAR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625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064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0" y="-1930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0" y="-19305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Diálogo 1- Señalización</a:t>
            </a:r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1055481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240;p8" descr="Detener">
            <a:extLst>
              <a:ext uri="{FF2B5EF4-FFF2-40B4-BE49-F238E27FC236}">
                <a16:creationId xmlns:a16="http://schemas.microsoft.com/office/drawing/2014/main" id="{F6CE2C8A-FADA-4219-91E5-986ABF52D1B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5790" y="2683489"/>
            <a:ext cx="1434760" cy="132556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3725"/>
              </a:srgbClr>
            </a:outerShdw>
          </a:effectLst>
        </p:spPr>
      </p:pic>
      <p:pic>
        <p:nvPicPr>
          <p:cNvPr id="9" name="Google Shape;239;p8" descr="Regla">
            <a:extLst>
              <a:ext uri="{FF2B5EF4-FFF2-40B4-BE49-F238E27FC236}">
                <a16:creationId xmlns:a16="http://schemas.microsoft.com/office/drawing/2014/main" id="{AF51791F-4038-4F34-BBE2-ACA1E785919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58866">
            <a:off x="4645550" y="2882210"/>
            <a:ext cx="864796" cy="109357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3725"/>
              </a:srgbClr>
            </a:outerShdw>
          </a:effectLst>
        </p:spPr>
      </p:pic>
      <p:pic>
        <p:nvPicPr>
          <p:cNvPr id="10" name="Google Shape;237;p8">
            <a:extLst>
              <a:ext uri="{FF2B5EF4-FFF2-40B4-BE49-F238E27FC236}">
                <a16:creationId xmlns:a16="http://schemas.microsoft.com/office/drawing/2014/main" id="{33E68C0F-FAFC-4FD4-BE5F-1A1BAB92968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80286" y="2984277"/>
            <a:ext cx="818901" cy="88943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3725"/>
              </a:srgbClr>
            </a:outerShdw>
          </a:effectLst>
        </p:spPr>
      </p:pic>
      <p:pic>
        <p:nvPicPr>
          <p:cNvPr id="11" name="Google Shape;238;p8">
            <a:extLst>
              <a:ext uri="{FF2B5EF4-FFF2-40B4-BE49-F238E27FC236}">
                <a16:creationId xmlns:a16="http://schemas.microsoft.com/office/drawing/2014/main" id="{D9C4A8C2-B50F-4960-8815-765F04B22E8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95818" y="3015398"/>
            <a:ext cx="1030392" cy="95940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372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071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"/>
          <p:cNvSpPr/>
          <p:nvPr/>
        </p:nvSpPr>
        <p:spPr>
          <a:xfrm>
            <a:off x="0" y="-19305"/>
            <a:ext cx="12209198" cy="1078494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0" y="-19305"/>
            <a:ext cx="120192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CO" sz="4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Preguntas</a:t>
            </a:r>
            <a:endParaRPr sz="4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Logo-Bogotá-+-Alcaldí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9265" y="5880614"/>
            <a:ext cx="2360659" cy="81646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>
            <a:off x="-17198" y="1055481"/>
            <a:ext cx="12209198" cy="203939"/>
          </a:xfrm>
          <a:prstGeom prst="rect">
            <a:avLst/>
          </a:prstGeom>
          <a:solidFill>
            <a:srgbClr val="C1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ráfico 2" descr="Pensamiento con relleno sólido">
            <a:extLst>
              <a:ext uri="{FF2B5EF4-FFF2-40B4-BE49-F238E27FC236}">
                <a16:creationId xmlns:a16="http://schemas.microsoft.com/office/drawing/2014/main" id="{450D3F19-3A50-4FE4-AF1A-9AA979285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514578" y="2294523"/>
            <a:ext cx="2407920" cy="2407920"/>
          </a:xfrm>
          <a:prstGeom prst="rect">
            <a:avLst/>
          </a:prstGeom>
        </p:spPr>
      </p:pic>
      <p:pic>
        <p:nvPicPr>
          <p:cNvPr id="5" name="Gráfico 4" descr="Signo de interrogación con relleno sólido">
            <a:extLst>
              <a:ext uri="{FF2B5EF4-FFF2-40B4-BE49-F238E27FC236}">
                <a16:creationId xmlns:a16="http://schemas.microsoft.com/office/drawing/2014/main" id="{17D49340-B9F5-4966-8504-6EF172D043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922498" y="2264153"/>
            <a:ext cx="2647072" cy="264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792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9097</TotalTime>
  <Words>844</Words>
  <Application>Microsoft Office PowerPoint</Application>
  <PresentationFormat>Panorámica</PresentationFormat>
  <Paragraphs>373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Wingdings</vt:lpstr>
      <vt:lpstr>Calibri</vt:lpstr>
      <vt:lpstr>Times New Roman</vt:lpstr>
      <vt:lpstr>Century Gothic</vt:lpstr>
      <vt:lpstr>Tema de Office</vt:lpstr>
      <vt:lpstr>DIÁLOGO CIUDADANO NODO SUR Sector Movilidad</vt:lpstr>
      <vt:lpstr>AGENDA DEL DÍA</vt:lpstr>
      <vt:lpstr>REGLAS DE JUEGO</vt:lpstr>
      <vt:lpstr>¿Qué es la rendición de cuentas?</vt:lpstr>
      <vt:lpstr> ¿Cómo participar en la rendición de cuentas?</vt:lpstr>
      <vt:lpstr> ¿Cómo participar en la rendición de cuentas?</vt:lpstr>
      <vt:lpstr>5. ¿Cuáles fueron los temas priorizados para los diálogos ciudadanos?</vt:lpstr>
      <vt:lpstr>Diálogo 1- Señalización</vt:lpstr>
      <vt:lpstr>Preguntas</vt:lpstr>
      <vt:lpstr>Diálogo 2- Control de Tránsito y transporte</vt:lpstr>
      <vt:lpstr>Preguntas</vt:lpstr>
      <vt:lpstr>Concurso</vt:lpstr>
      <vt:lpstr>Evaluación del espacio de participación</vt:lpstr>
      <vt:lpstr> Prográmate para tu audiencia pública participativa de la rendición de cuentas locales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PMM_Social</dc:title>
  <dc:creator>Julián Díaz</dc:creator>
  <cp:lastModifiedBy>Alicia C.</cp:lastModifiedBy>
  <cp:revision>157</cp:revision>
  <dcterms:created xsi:type="dcterms:W3CDTF">2020-01-07T17:00:58Z</dcterms:created>
  <dcterms:modified xsi:type="dcterms:W3CDTF">2021-04-15T13:24:55Z</dcterms:modified>
</cp:coreProperties>
</file>