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393" r:id="rId3"/>
    <p:sldId id="260" r:id="rId4"/>
    <p:sldId id="1394" r:id="rId5"/>
    <p:sldId id="1395" r:id="rId6"/>
    <p:sldId id="284" r:id="rId7"/>
    <p:sldId id="271" r:id="rId8"/>
    <p:sldId id="269" r:id="rId9"/>
    <p:sldId id="27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FB942E-EDF0-76BB-8A4F-57976AF35E8D}" name="Ana Shirley Corredor" initials="ASC" userId="12c912a77a6cf4df" providerId="Windows Live"/>
  <p188:author id="{6D3CED60-C0F3-35CA-18F7-CA0C50DAB950}" name="Camilo Calderón" initials="CC" userId="2cf39721e73dfca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200"/>
    <a:srgbClr val="879225"/>
    <a:srgbClr val="4C531E"/>
    <a:srgbClr val="C8D423"/>
    <a:srgbClr val="BED000"/>
    <a:srgbClr val="FFB718"/>
    <a:srgbClr val="E2C200"/>
    <a:srgbClr val="E2B40B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61019-3081-48C5-A93F-81595D7FDB76}" v="202" dt="2022-08-04T17:53:33.76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1076" autoAdjust="0"/>
  </p:normalViewPr>
  <p:slideViewPr>
    <p:cSldViewPr snapToGrid="0">
      <p:cViewPr varScale="1">
        <p:scale>
          <a:sx n="43" d="100"/>
          <a:sy n="43" d="100"/>
        </p:scale>
        <p:origin x="121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23F67-4805-4A3A-B9FD-5750CD224633}" type="doc">
      <dgm:prSet loTypeId="urn:microsoft.com/office/officeart/2005/8/layout/h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D60FA47F-A0A1-4B9C-B5EA-6E2C0E1090FA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dirty="0">
              <a:solidFill>
                <a:srgbClr val="0E0D0A"/>
              </a:solidFill>
            </a:rPr>
            <a:t>Derecho a una vida  libre de violencia</a:t>
          </a:r>
        </a:p>
      </dgm:t>
    </dgm:pt>
    <dgm:pt modelId="{B4259B62-A7B4-447B-9F84-A293FD169528}" type="parTrans" cxnId="{2C9B80F7-B32B-4A94-B922-16331A49591B}">
      <dgm:prSet/>
      <dgm:spPr/>
      <dgm:t>
        <a:bodyPr/>
        <a:lstStyle/>
        <a:p>
          <a:endParaRPr lang="es-CO"/>
        </a:p>
      </dgm:t>
    </dgm:pt>
    <dgm:pt modelId="{FC00B29B-6B65-4C77-A7F0-FD707C3415E5}" type="sibTrans" cxnId="{2C9B80F7-B32B-4A94-B922-16331A49591B}">
      <dgm:prSet/>
      <dgm:spPr/>
      <dgm:t>
        <a:bodyPr/>
        <a:lstStyle/>
        <a:p>
          <a:endParaRPr lang="es-CO"/>
        </a:p>
      </dgm:t>
    </dgm:pt>
    <dgm:pt modelId="{8018B05C-376F-41B5-A864-9BE0F768894A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Capacitaciones y acciones de comunicación y cultura ciudadana para promover el derecho de las mujeres a una vida libre de violencia, en el sistema de movilidad</a:t>
          </a:r>
          <a:endParaRPr lang="es-CO" sz="1800" dirty="0">
            <a:solidFill>
              <a:schemeClr val="tx1"/>
            </a:solidFill>
          </a:endParaRPr>
        </a:p>
      </dgm:t>
    </dgm:pt>
    <dgm:pt modelId="{9D41E8DB-8EEC-4B1A-8343-096FCC212146}" type="parTrans" cxnId="{20BB2EEA-674E-45EA-9451-80AA472D295B}">
      <dgm:prSet/>
      <dgm:spPr/>
      <dgm:t>
        <a:bodyPr/>
        <a:lstStyle/>
        <a:p>
          <a:endParaRPr lang="es-CO"/>
        </a:p>
      </dgm:t>
    </dgm:pt>
    <dgm:pt modelId="{B4E21C0E-3E8B-4FA7-9F10-8963939EF7E4}" type="sibTrans" cxnId="{20BB2EEA-674E-45EA-9451-80AA472D295B}">
      <dgm:prSet/>
      <dgm:spPr/>
      <dgm:t>
        <a:bodyPr/>
        <a:lstStyle/>
        <a:p>
          <a:endParaRPr lang="es-CO"/>
        </a:p>
      </dgm:t>
    </dgm:pt>
    <dgm:pt modelId="{6EA82A75-8CA8-4210-8853-698916472FA6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b="1" dirty="0">
              <a:solidFill>
                <a:srgbClr val="0E0D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Derecho a una cultura libre de sexismo</a:t>
          </a:r>
          <a:endParaRPr lang="es-CO" dirty="0">
            <a:solidFill>
              <a:srgbClr val="0E0D0A"/>
            </a:solidFill>
          </a:endParaRPr>
        </a:p>
      </dgm:t>
    </dgm:pt>
    <dgm:pt modelId="{FE51A760-6D4B-4009-A1A8-AF1C22904465}" type="parTrans" cxnId="{0C29DBEB-9401-4BA8-A7F1-CD4340C05318}">
      <dgm:prSet/>
      <dgm:spPr/>
      <dgm:t>
        <a:bodyPr/>
        <a:lstStyle/>
        <a:p>
          <a:endParaRPr lang="es-CO"/>
        </a:p>
      </dgm:t>
    </dgm:pt>
    <dgm:pt modelId="{291AB8FA-A927-4873-A480-97B6A51D6651}" type="sibTrans" cxnId="{0C29DBEB-9401-4BA8-A7F1-CD4340C05318}">
      <dgm:prSet/>
      <dgm:spPr/>
      <dgm:t>
        <a:bodyPr/>
        <a:lstStyle/>
        <a:p>
          <a:endParaRPr lang="es-CO"/>
        </a:p>
      </dgm:t>
    </dgm:pt>
    <dgm:pt modelId="{09323D70-F438-466F-9703-838CD1F6B04F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Estrategia para el aumento del uso de la bicicleta por parte de las mujeres. </a:t>
          </a:r>
          <a:endParaRPr lang="es-CO" sz="1800" dirty="0">
            <a:solidFill>
              <a:schemeClr val="tx1"/>
            </a:solidFill>
          </a:endParaRPr>
        </a:p>
      </dgm:t>
    </dgm:pt>
    <dgm:pt modelId="{AB45A128-B433-459B-81A3-DA33F0D51BBE}" type="parTrans" cxnId="{CD699E07-B69D-4D86-8BB0-828E65CDEB0A}">
      <dgm:prSet/>
      <dgm:spPr/>
      <dgm:t>
        <a:bodyPr/>
        <a:lstStyle/>
        <a:p>
          <a:endParaRPr lang="es-CO"/>
        </a:p>
      </dgm:t>
    </dgm:pt>
    <dgm:pt modelId="{4DC2C8D1-FFDD-4D2E-8090-A6C95DD3F325}" type="sibTrans" cxnId="{CD699E07-B69D-4D86-8BB0-828E65CDEB0A}">
      <dgm:prSet/>
      <dgm:spPr/>
      <dgm:t>
        <a:bodyPr/>
        <a:lstStyle/>
        <a:p>
          <a:endParaRPr lang="es-CO"/>
        </a:p>
      </dgm:t>
    </dgm:pt>
    <dgm:pt modelId="{2B774AF0-B2E6-4D7A-9D09-F50ABCFD91B0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Estrategia para el mejoramiento de la experiencia de viaje y la seguridad de las mujeres en taxi</a:t>
          </a:r>
          <a:endParaRPr lang="es-CO" sz="1800" dirty="0">
            <a:solidFill>
              <a:schemeClr val="tx1"/>
            </a:solidFill>
          </a:endParaRPr>
        </a:p>
      </dgm:t>
    </dgm:pt>
    <dgm:pt modelId="{16A55EAF-B397-4DAB-B1CC-D73424D6156C}" type="parTrans" cxnId="{EDAC3DA5-3F64-4876-A203-18F0F27B15D9}">
      <dgm:prSet/>
      <dgm:spPr/>
      <dgm:t>
        <a:bodyPr/>
        <a:lstStyle/>
        <a:p>
          <a:endParaRPr lang="es-CO"/>
        </a:p>
      </dgm:t>
    </dgm:pt>
    <dgm:pt modelId="{7C4D73E1-EEE9-4EAD-B243-F4679C34786E}" type="sibTrans" cxnId="{EDAC3DA5-3F64-4876-A203-18F0F27B15D9}">
      <dgm:prSet/>
      <dgm:spPr/>
      <dgm:t>
        <a:bodyPr/>
        <a:lstStyle/>
        <a:p>
          <a:endParaRPr lang="es-CO"/>
        </a:p>
      </dgm:t>
    </dgm:pt>
    <dgm:pt modelId="{8D24DB7F-9E43-45CF-9F41-C8A1A2296552}">
      <dgm:prSet phldrT="[Texto]" custT="1"/>
      <dgm:spPr/>
      <dgm:t>
        <a:bodyPr/>
        <a:lstStyle/>
        <a:p>
          <a:r>
            <a:rPr lang="es-CO" sz="1800" dirty="0">
              <a:solidFill>
                <a:schemeClr val="tx1"/>
              </a:solidFill>
            </a:rPr>
            <a:t>Estrategia de género en ORVI</a:t>
          </a:r>
        </a:p>
      </dgm:t>
    </dgm:pt>
    <dgm:pt modelId="{F7C274DA-6B06-4F16-9A6F-E024DE01C3CC}" type="parTrans" cxnId="{3368E283-2559-4A31-B358-D94B2DA13D0D}">
      <dgm:prSet/>
      <dgm:spPr/>
      <dgm:t>
        <a:bodyPr/>
        <a:lstStyle/>
        <a:p>
          <a:endParaRPr lang="es-CO"/>
        </a:p>
      </dgm:t>
    </dgm:pt>
    <dgm:pt modelId="{019C755A-A85C-4683-ADC8-849632F7738F}" type="sibTrans" cxnId="{3368E283-2559-4A31-B358-D94B2DA13D0D}">
      <dgm:prSet/>
      <dgm:spPr/>
      <dgm:t>
        <a:bodyPr/>
        <a:lstStyle/>
        <a:p>
          <a:endParaRPr lang="es-CO"/>
        </a:p>
      </dgm:t>
    </dgm:pt>
    <dgm:pt modelId="{B257FA01-1166-41E2-A90C-E0941E0A8E16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Capacitaciones con enfoque de género sobre temas asociados a movilidad</a:t>
          </a:r>
          <a:endParaRPr lang="es-CO" sz="1800" dirty="0">
            <a:solidFill>
              <a:schemeClr val="tx1"/>
            </a:solidFill>
          </a:endParaRPr>
        </a:p>
      </dgm:t>
    </dgm:pt>
    <dgm:pt modelId="{17C7CEFD-0000-448F-A818-1A151E636095}" type="parTrans" cxnId="{E3D3FC91-5FF6-46DE-A62E-D6DBC61638CE}">
      <dgm:prSet/>
      <dgm:spPr/>
      <dgm:t>
        <a:bodyPr/>
        <a:lstStyle/>
        <a:p>
          <a:endParaRPr lang="es-CO"/>
        </a:p>
      </dgm:t>
    </dgm:pt>
    <dgm:pt modelId="{44933BC1-A59C-4BC8-9545-C2908F30B31D}" type="sibTrans" cxnId="{E3D3FC91-5FF6-46DE-A62E-D6DBC61638CE}">
      <dgm:prSet/>
      <dgm:spPr/>
      <dgm:t>
        <a:bodyPr/>
        <a:lstStyle/>
        <a:p>
          <a:endParaRPr lang="es-CO"/>
        </a:p>
      </dgm:t>
    </dgm:pt>
    <dgm:pt modelId="{771DC7EB-6544-47F4-A8A0-6C6986A99768}">
      <dgm:prSet phldrT="[Texto]" custT="1"/>
      <dgm:spPr/>
      <dgm:t>
        <a:bodyPr/>
        <a:lstStyle/>
        <a:p>
          <a:r>
            <a:rPr lang="es-CO" sz="1800" dirty="0">
              <a:solidFill>
                <a:schemeClr val="tx1"/>
              </a:solidFill>
            </a:rPr>
            <a:t>Proceso de rendición de cuentas con enfoque de género</a:t>
          </a:r>
        </a:p>
      </dgm:t>
    </dgm:pt>
    <dgm:pt modelId="{5F7192EC-4CD7-4EC4-B932-5A207D84F338}" type="parTrans" cxnId="{409A5BF9-037E-4E66-B01A-20E5D7060AD1}">
      <dgm:prSet/>
      <dgm:spPr/>
      <dgm:t>
        <a:bodyPr/>
        <a:lstStyle/>
        <a:p>
          <a:endParaRPr lang="es-CO"/>
        </a:p>
      </dgm:t>
    </dgm:pt>
    <dgm:pt modelId="{3B6A8924-03A8-4DC2-BC3D-4FE5DED88F98}" type="sibTrans" cxnId="{409A5BF9-037E-4E66-B01A-20E5D7060AD1}">
      <dgm:prSet/>
      <dgm:spPr/>
      <dgm:t>
        <a:bodyPr/>
        <a:lstStyle/>
        <a:p>
          <a:endParaRPr lang="es-CO"/>
        </a:p>
      </dgm:t>
    </dgm:pt>
    <dgm:pt modelId="{0471B2AB-DB46-4468-9F4D-37AC5642EFEA}" type="pres">
      <dgm:prSet presAssocID="{B5523F67-4805-4A3A-B9FD-5750CD224633}" presName="linearFlow" presStyleCnt="0">
        <dgm:presLayoutVars>
          <dgm:dir/>
          <dgm:animLvl val="lvl"/>
          <dgm:resizeHandles/>
        </dgm:presLayoutVars>
      </dgm:prSet>
      <dgm:spPr/>
    </dgm:pt>
    <dgm:pt modelId="{83FF3B20-7E35-435D-87F4-6751260AA09A}" type="pres">
      <dgm:prSet presAssocID="{D60FA47F-A0A1-4B9C-B5EA-6E2C0E1090FA}" presName="compositeNode" presStyleCnt="0">
        <dgm:presLayoutVars>
          <dgm:bulletEnabled val="1"/>
        </dgm:presLayoutVars>
      </dgm:prSet>
      <dgm:spPr/>
    </dgm:pt>
    <dgm:pt modelId="{E273CD33-D211-495F-99EF-E04F3C40089D}" type="pres">
      <dgm:prSet presAssocID="{D60FA47F-A0A1-4B9C-B5EA-6E2C0E1090FA}" presName="image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48C985D-1B3C-4674-847F-0732062BAF0E}" type="pres">
      <dgm:prSet presAssocID="{D60FA47F-A0A1-4B9C-B5EA-6E2C0E1090FA}" presName="childNode" presStyleLbl="node1" presStyleIdx="0" presStyleCnt="2" custScaleX="115683" custLinFactNeighborX="8783" custLinFactNeighborY="1950">
        <dgm:presLayoutVars>
          <dgm:bulletEnabled val="1"/>
        </dgm:presLayoutVars>
      </dgm:prSet>
      <dgm:spPr/>
    </dgm:pt>
    <dgm:pt modelId="{9543CB0E-C447-42D4-948E-A0C383A5F918}" type="pres">
      <dgm:prSet presAssocID="{D60FA47F-A0A1-4B9C-B5EA-6E2C0E1090F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CCE803C8-AF5D-4723-92A5-6CBBCDF4E752}" type="pres">
      <dgm:prSet presAssocID="{FC00B29B-6B65-4C77-A7F0-FD707C3415E5}" presName="sibTrans" presStyleCnt="0"/>
      <dgm:spPr/>
    </dgm:pt>
    <dgm:pt modelId="{4FCA6B6D-8F81-4641-A67B-7460FC52550F}" type="pres">
      <dgm:prSet presAssocID="{6EA82A75-8CA8-4210-8853-698916472FA6}" presName="compositeNode" presStyleCnt="0">
        <dgm:presLayoutVars>
          <dgm:bulletEnabled val="1"/>
        </dgm:presLayoutVars>
      </dgm:prSet>
      <dgm:spPr/>
    </dgm:pt>
    <dgm:pt modelId="{F6B820E5-05AD-45E2-97BE-A446F1D711F7}" type="pres">
      <dgm:prSet presAssocID="{6EA82A75-8CA8-4210-8853-698916472FA6}" presName="image" presStyleLbl="fgImgPlace1" presStyleIdx="1" presStyleCnt="2" custLinFactNeighborX="-13220" custLinFactNeighborY="-638"/>
      <dgm:spPr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6B8F0E4-8182-4F42-B686-D63ABED94B38}" type="pres">
      <dgm:prSet presAssocID="{6EA82A75-8CA8-4210-8853-698916472FA6}" presName="childNode" presStyleLbl="node1" presStyleIdx="1" presStyleCnt="2" custScaleX="118295" custLinFactNeighborX="9320" custLinFactNeighborY="3361">
        <dgm:presLayoutVars>
          <dgm:bulletEnabled val="1"/>
        </dgm:presLayoutVars>
      </dgm:prSet>
      <dgm:spPr/>
    </dgm:pt>
    <dgm:pt modelId="{1CDD4872-3BD1-4E83-80D8-5D991F2132F1}" type="pres">
      <dgm:prSet presAssocID="{6EA82A75-8CA8-4210-8853-698916472FA6}" presName="parentNode" presStyleLbl="revTx" presStyleIdx="1" presStyleCnt="2" custLinFactNeighborX="-30160" custLinFactNeighborY="-1849">
        <dgm:presLayoutVars>
          <dgm:chMax val="0"/>
          <dgm:bulletEnabled val="1"/>
        </dgm:presLayoutVars>
      </dgm:prSet>
      <dgm:spPr/>
    </dgm:pt>
  </dgm:ptLst>
  <dgm:cxnLst>
    <dgm:cxn modelId="{F90F9D00-6E02-4B86-9FD4-5DF8BBA35B9C}" type="presOf" srcId="{D60FA47F-A0A1-4B9C-B5EA-6E2C0E1090FA}" destId="{9543CB0E-C447-42D4-948E-A0C383A5F918}" srcOrd="0" destOrd="0" presId="urn:microsoft.com/office/officeart/2005/8/layout/hList2"/>
    <dgm:cxn modelId="{CD699E07-B69D-4D86-8BB0-828E65CDEB0A}" srcId="{6EA82A75-8CA8-4210-8853-698916472FA6}" destId="{09323D70-F438-466F-9703-838CD1F6B04F}" srcOrd="0" destOrd="0" parTransId="{AB45A128-B433-459B-81A3-DA33F0D51BBE}" sibTransId="{4DC2C8D1-FFDD-4D2E-8090-A6C95DD3F325}"/>
    <dgm:cxn modelId="{07E2E41F-0858-4EB7-969E-67C795E69CE2}" type="presOf" srcId="{B5523F67-4805-4A3A-B9FD-5750CD224633}" destId="{0471B2AB-DB46-4468-9F4D-37AC5642EFEA}" srcOrd="0" destOrd="0" presId="urn:microsoft.com/office/officeart/2005/8/layout/hList2"/>
    <dgm:cxn modelId="{5E3E9535-A94C-409B-A8C9-56710C358091}" type="presOf" srcId="{8D24DB7F-9E43-45CF-9F41-C8A1A2296552}" destId="{26B8F0E4-8182-4F42-B686-D63ABED94B38}" srcOrd="0" destOrd="1" presId="urn:microsoft.com/office/officeart/2005/8/layout/hList2"/>
    <dgm:cxn modelId="{F67FA079-E79E-457E-835F-8DB506EC09F8}" type="presOf" srcId="{6EA82A75-8CA8-4210-8853-698916472FA6}" destId="{1CDD4872-3BD1-4E83-80D8-5D991F2132F1}" srcOrd="0" destOrd="0" presId="urn:microsoft.com/office/officeart/2005/8/layout/hList2"/>
    <dgm:cxn modelId="{3368E283-2559-4A31-B358-D94B2DA13D0D}" srcId="{6EA82A75-8CA8-4210-8853-698916472FA6}" destId="{8D24DB7F-9E43-45CF-9F41-C8A1A2296552}" srcOrd="1" destOrd="0" parTransId="{F7C274DA-6B06-4F16-9A6F-E024DE01C3CC}" sibTransId="{019C755A-A85C-4683-ADC8-849632F7738F}"/>
    <dgm:cxn modelId="{E3D3FC91-5FF6-46DE-A62E-D6DBC61638CE}" srcId="{6EA82A75-8CA8-4210-8853-698916472FA6}" destId="{B257FA01-1166-41E2-A90C-E0941E0A8E16}" srcOrd="2" destOrd="0" parTransId="{17C7CEFD-0000-448F-A818-1A151E636095}" sibTransId="{44933BC1-A59C-4BC8-9545-C2908F30B31D}"/>
    <dgm:cxn modelId="{EDAC3DA5-3F64-4876-A203-18F0F27B15D9}" srcId="{D60FA47F-A0A1-4B9C-B5EA-6E2C0E1090FA}" destId="{2B774AF0-B2E6-4D7A-9D09-F50ABCFD91B0}" srcOrd="1" destOrd="0" parTransId="{16A55EAF-B397-4DAB-B1CC-D73424D6156C}" sibTransId="{7C4D73E1-EEE9-4EAD-B243-F4679C34786E}"/>
    <dgm:cxn modelId="{2EA20BB8-FE2D-4C35-8FC7-72E85FE3718B}" type="presOf" srcId="{8018B05C-376F-41B5-A864-9BE0F768894A}" destId="{948C985D-1B3C-4674-847F-0732062BAF0E}" srcOrd="0" destOrd="0" presId="urn:microsoft.com/office/officeart/2005/8/layout/hList2"/>
    <dgm:cxn modelId="{154C1CC1-74D0-4C31-8CCD-1D6574885995}" type="presOf" srcId="{771DC7EB-6544-47F4-A8A0-6C6986A99768}" destId="{26B8F0E4-8182-4F42-B686-D63ABED94B38}" srcOrd="0" destOrd="3" presId="urn:microsoft.com/office/officeart/2005/8/layout/hList2"/>
    <dgm:cxn modelId="{FB79C8CF-9468-45D5-9A40-5B469EF49264}" type="presOf" srcId="{2B774AF0-B2E6-4D7A-9D09-F50ABCFD91B0}" destId="{948C985D-1B3C-4674-847F-0732062BAF0E}" srcOrd="0" destOrd="1" presId="urn:microsoft.com/office/officeart/2005/8/layout/hList2"/>
    <dgm:cxn modelId="{77D1EFD3-95EF-4D2C-BC95-8035F6560415}" type="presOf" srcId="{B257FA01-1166-41E2-A90C-E0941E0A8E16}" destId="{26B8F0E4-8182-4F42-B686-D63ABED94B38}" srcOrd="0" destOrd="2" presId="urn:microsoft.com/office/officeart/2005/8/layout/hList2"/>
    <dgm:cxn modelId="{0736FFDC-2ED0-4B71-97DD-E591BA61872B}" type="presOf" srcId="{09323D70-F438-466F-9703-838CD1F6B04F}" destId="{26B8F0E4-8182-4F42-B686-D63ABED94B38}" srcOrd="0" destOrd="0" presId="urn:microsoft.com/office/officeart/2005/8/layout/hList2"/>
    <dgm:cxn modelId="{20BB2EEA-674E-45EA-9451-80AA472D295B}" srcId="{D60FA47F-A0A1-4B9C-B5EA-6E2C0E1090FA}" destId="{8018B05C-376F-41B5-A864-9BE0F768894A}" srcOrd="0" destOrd="0" parTransId="{9D41E8DB-8EEC-4B1A-8343-096FCC212146}" sibTransId="{B4E21C0E-3E8B-4FA7-9F10-8963939EF7E4}"/>
    <dgm:cxn modelId="{0C29DBEB-9401-4BA8-A7F1-CD4340C05318}" srcId="{B5523F67-4805-4A3A-B9FD-5750CD224633}" destId="{6EA82A75-8CA8-4210-8853-698916472FA6}" srcOrd="1" destOrd="0" parTransId="{FE51A760-6D4B-4009-A1A8-AF1C22904465}" sibTransId="{291AB8FA-A927-4873-A480-97B6A51D6651}"/>
    <dgm:cxn modelId="{2C9B80F7-B32B-4A94-B922-16331A49591B}" srcId="{B5523F67-4805-4A3A-B9FD-5750CD224633}" destId="{D60FA47F-A0A1-4B9C-B5EA-6E2C0E1090FA}" srcOrd="0" destOrd="0" parTransId="{B4259B62-A7B4-447B-9F84-A293FD169528}" sibTransId="{FC00B29B-6B65-4C77-A7F0-FD707C3415E5}"/>
    <dgm:cxn modelId="{409A5BF9-037E-4E66-B01A-20E5D7060AD1}" srcId="{6EA82A75-8CA8-4210-8853-698916472FA6}" destId="{771DC7EB-6544-47F4-A8A0-6C6986A99768}" srcOrd="3" destOrd="0" parTransId="{5F7192EC-4CD7-4EC4-B932-5A207D84F338}" sibTransId="{3B6A8924-03A8-4DC2-BC3D-4FE5DED88F98}"/>
    <dgm:cxn modelId="{F3923B24-2742-4DDC-B102-01E8D49C1127}" type="presParOf" srcId="{0471B2AB-DB46-4468-9F4D-37AC5642EFEA}" destId="{83FF3B20-7E35-435D-87F4-6751260AA09A}" srcOrd="0" destOrd="0" presId="urn:microsoft.com/office/officeart/2005/8/layout/hList2"/>
    <dgm:cxn modelId="{1090BC1A-5842-45D1-A805-D69659C3DA59}" type="presParOf" srcId="{83FF3B20-7E35-435D-87F4-6751260AA09A}" destId="{E273CD33-D211-495F-99EF-E04F3C40089D}" srcOrd="0" destOrd="0" presId="urn:microsoft.com/office/officeart/2005/8/layout/hList2"/>
    <dgm:cxn modelId="{D087433A-DB28-4F4B-AE60-CCC67207F1C5}" type="presParOf" srcId="{83FF3B20-7E35-435D-87F4-6751260AA09A}" destId="{948C985D-1B3C-4674-847F-0732062BAF0E}" srcOrd="1" destOrd="0" presId="urn:microsoft.com/office/officeart/2005/8/layout/hList2"/>
    <dgm:cxn modelId="{0828C991-0D8E-4471-A970-0331D0F822E9}" type="presParOf" srcId="{83FF3B20-7E35-435D-87F4-6751260AA09A}" destId="{9543CB0E-C447-42D4-948E-A0C383A5F918}" srcOrd="2" destOrd="0" presId="urn:microsoft.com/office/officeart/2005/8/layout/hList2"/>
    <dgm:cxn modelId="{F58E0BF1-8A65-453E-B9DB-DB3B5EB434D0}" type="presParOf" srcId="{0471B2AB-DB46-4468-9F4D-37AC5642EFEA}" destId="{CCE803C8-AF5D-4723-92A5-6CBBCDF4E752}" srcOrd="1" destOrd="0" presId="urn:microsoft.com/office/officeart/2005/8/layout/hList2"/>
    <dgm:cxn modelId="{CB6A0D67-796B-42C6-B4F7-7E8ED02A591F}" type="presParOf" srcId="{0471B2AB-DB46-4468-9F4D-37AC5642EFEA}" destId="{4FCA6B6D-8F81-4641-A67B-7460FC52550F}" srcOrd="2" destOrd="0" presId="urn:microsoft.com/office/officeart/2005/8/layout/hList2"/>
    <dgm:cxn modelId="{7EA56504-3657-4F47-9B0D-635AAC7BA396}" type="presParOf" srcId="{4FCA6B6D-8F81-4641-A67B-7460FC52550F}" destId="{F6B820E5-05AD-45E2-97BE-A446F1D711F7}" srcOrd="0" destOrd="0" presId="urn:microsoft.com/office/officeart/2005/8/layout/hList2"/>
    <dgm:cxn modelId="{FD914316-E151-41F4-8AA1-4A9C36D5FBD9}" type="presParOf" srcId="{4FCA6B6D-8F81-4641-A67B-7460FC52550F}" destId="{26B8F0E4-8182-4F42-B686-D63ABED94B38}" srcOrd="1" destOrd="0" presId="urn:microsoft.com/office/officeart/2005/8/layout/hList2"/>
    <dgm:cxn modelId="{42C86AE3-7EAE-443A-A1C2-1A98010FD7BB}" type="presParOf" srcId="{4FCA6B6D-8F81-4641-A67B-7460FC52550F}" destId="{1CDD4872-3BD1-4E83-80D8-5D991F2132F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23F67-4805-4A3A-B9FD-5750CD224633}" type="doc">
      <dgm:prSet loTypeId="urn:microsoft.com/office/officeart/2005/8/layout/h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8B47C4A9-2D5B-488A-B728-FB16543F5D8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1600" b="1" dirty="0">
              <a:solidFill>
                <a:srgbClr val="0E0D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Derecho al hábitat y vivienda digna</a:t>
          </a:r>
          <a:endParaRPr lang="es-CO" sz="1600" dirty="0">
            <a:solidFill>
              <a:srgbClr val="0E0D0A"/>
            </a:solidFill>
          </a:endParaRPr>
        </a:p>
      </dgm:t>
    </dgm:pt>
    <dgm:pt modelId="{9DB28826-A35A-4481-AD26-9F71A44AB481}" type="parTrans" cxnId="{911DE1D4-83F3-47C1-89C9-64190807D17E}">
      <dgm:prSet/>
      <dgm:spPr/>
      <dgm:t>
        <a:bodyPr/>
        <a:lstStyle/>
        <a:p>
          <a:endParaRPr lang="es-CO"/>
        </a:p>
      </dgm:t>
    </dgm:pt>
    <dgm:pt modelId="{BE98E310-8C1A-4985-9308-53AB17DFAEEA}" type="sibTrans" cxnId="{911DE1D4-83F3-47C1-89C9-64190807D17E}">
      <dgm:prSet/>
      <dgm:spPr/>
      <dgm:t>
        <a:bodyPr/>
        <a:lstStyle/>
        <a:p>
          <a:endParaRPr lang="es-CO"/>
        </a:p>
      </dgm:t>
    </dgm:pt>
    <dgm:pt modelId="{16F34AB4-B7CE-4136-BB70-1123DF85FFC0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CO" sz="1800" dirty="0">
              <a:solidFill>
                <a:schemeClr val="tx1"/>
              </a:solidFill>
            </a:rPr>
            <a:t>Estudio sobre movilidad y género.</a:t>
          </a:r>
        </a:p>
      </dgm:t>
    </dgm:pt>
    <dgm:pt modelId="{8FA1FCF3-78D7-4586-988F-F726CC5659C5}" type="parTrans" cxnId="{ECB73354-AA20-420F-9223-2C95EF893B34}">
      <dgm:prSet/>
      <dgm:spPr/>
      <dgm:t>
        <a:bodyPr/>
        <a:lstStyle/>
        <a:p>
          <a:endParaRPr lang="es-CO"/>
        </a:p>
      </dgm:t>
    </dgm:pt>
    <dgm:pt modelId="{D91B2EF6-901B-4CBD-80AD-87CAC977942B}" type="sibTrans" cxnId="{ECB73354-AA20-420F-9223-2C95EF893B34}">
      <dgm:prSet/>
      <dgm:spPr/>
      <dgm:t>
        <a:bodyPr/>
        <a:lstStyle/>
        <a:p>
          <a:endParaRPr lang="es-CO"/>
        </a:p>
      </dgm:t>
    </dgm:pt>
    <dgm:pt modelId="{34FCD4F3-CD6E-45D5-B698-EE53D9616C70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b="1" dirty="0">
              <a:solidFill>
                <a:srgbClr val="0E0D0A"/>
              </a:solidFill>
              <a:ea typeface="Calibri" panose="020F0502020204030204" pitchFamily="34" charset="0"/>
            </a:rPr>
            <a:t>Derecho al trabajo en condiciones de igualdad y dignidad</a:t>
          </a:r>
          <a:r>
            <a:rPr lang="en-US" b="1" dirty="0">
              <a:solidFill>
                <a:srgbClr val="0E0D0A"/>
              </a:solidFill>
            </a:rPr>
            <a:t> </a:t>
          </a:r>
          <a:endParaRPr lang="es-CO" dirty="0">
            <a:solidFill>
              <a:srgbClr val="0E0D0A"/>
            </a:solidFill>
          </a:endParaRPr>
        </a:p>
      </dgm:t>
    </dgm:pt>
    <dgm:pt modelId="{B0EEB3AB-CD28-485D-A573-766B2F12C180}" type="parTrans" cxnId="{DC4C3190-576F-4291-935C-637DC358C154}">
      <dgm:prSet/>
      <dgm:spPr/>
      <dgm:t>
        <a:bodyPr/>
        <a:lstStyle/>
        <a:p>
          <a:endParaRPr lang="es-CO"/>
        </a:p>
      </dgm:t>
    </dgm:pt>
    <dgm:pt modelId="{3A28FE34-93FF-4486-9FF4-E45C3CEEF3DE}" type="sibTrans" cxnId="{DC4C3190-576F-4291-935C-637DC358C154}">
      <dgm:prSet/>
      <dgm:spPr/>
      <dgm:t>
        <a:bodyPr/>
        <a:lstStyle/>
        <a:p>
          <a:endParaRPr lang="es-CO"/>
        </a:p>
      </dgm:t>
    </dgm:pt>
    <dgm:pt modelId="{6A11D1A1-D89D-45C6-9487-2AD8F812158A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MX" sz="1800" dirty="0">
              <a:solidFill>
                <a:schemeClr val="tx1"/>
              </a:solidFill>
            </a:rPr>
            <a:t>Capacitación y formación con enfoque de genero sobre temas asociados a movilidad.</a:t>
          </a:r>
          <a:endParaRPr lang="es-CO" sz="1800" dirty="0">
            <a:solidFill>
              <a:schemeClr val="tx1"/>
            </a:solidFill>
          </a:endParaRPr>
        </a:p>
      </dgm:t>
    </dgm:pt>
    <dgm:pt modelId="{8CA73D91-CB1C-4C23-97D2-1BFEE8A3EB52}" type="parTrans" cxnId="{6690D23D-E982-4C56-9737-5A7EADF0972B}">
      <dgm:prSet/>
      <dgm:spPr/>
      <dgm:t>
        <a:bodyPr/>
        <a:lstStyle/>
        <a:p>
          <a:endParaRPr lang="es-CO"/>
        </a:p>
      </dgm:t>
    </dgm:pt>
    <dgm:pt modelId="{5058CA4B-A56E-41B9-9088-F29753AD0954}" type="sibTrans" cxnId="{6690D23D-E982-4C56-9737-5A7EADF0972B}">
      <dgm:prSet/>
      <dgm:spPr/>
      <dgm:t>
        <a:bodyPr/>
        <a:lstStyle/>
        <a:p>
          <a:endParaRPr lang="es-CO"/>
        </a:p>
      </dgm:t>
    </dgm:pt>
    <dgm:pt modelId="{4B7E3B66-8D4C-4C3B-9B6A-DFD61FD574AF}">
      <dgm:prSet custT="1"/>
      <dgm:spPr/>
      <dgm:t>
        <a:bodyPr/>
        <a:lstStyle/>
        <a:p>
          <a:r>
            <a:rPr lang="es-CO" sz="1800" dirty="0">
              <a:solidFill>
                <a:schemeClr val="tx1"/>
              </a:solidFill>
            </a:rPr>
            <a:t>Estrategia de participación en el sistema distrital de cuidado</a:t>
          </a:r>
        </a:p>
      </dgm:t>
    </dgm:pt>
    <dgm:pt modelId="{61928E8F-0C45-47A6-807B-A9AC884CD82D}" type="parTrans" cxnId="{9BE2EE9F-C68B-4EB7-AFE1-BE57128A5E4C}">
      <dgm:prSet/>
      <dgm:spPr/>
      <dgm:t>
        <a:bodyPr/>
        <a:lstStyle/>
        <a:p>
          <a:endParaRPr lang="es-CO"/>
        </a:p>
      </dgm:t>
    </dgm:pt>
    <dgm:pt modelId="{832B1ACE-0B74-4C80-B3D2-898471A28DD3}" type="sibTrans" cxnId="{9BE2EE9F-C68B-4EB7-AFE1-BE57128A5E4C}">
      <dgm:prSet/>
      <dgm:spPr/>
      <dgm:t>
        <a:bodyPr/>
        <a:lstStyle/>
        <a:p>
          <a:endParaRPr lang="es-CO"/>
        </a:p>
      </dgm:t>
    </dgm:pt>
    <dgm:pt modelId="{ED725254-3948-4195-91E8-7B64319BED03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endParaRPr lang="es-CO" sz="1800" dirty="0">
            <a:solidFill>
              <a:schemeClr val="tx1"/>
            </a:solidFill>
          </a:endParaRPr>
        </a:p>
      </dgm:t>
    </dgm:pt>
    <dgm:pt modelId="{F29569DA-11DF-43F5-B59D-20753AE5ECDE}" type="parTrans" cxnId="{0C4F94D1-0823-4326-A364-9BF046085F86}">
      <dgm:prSet/>
      <dgm:spPr/>
      <dgm:t>
        <a:bodyPr/>
        <a:lstStyle/>
        <a:p>
          <a:endParaRPr lang="es-CO"/>
        </a:p>
      </dgm:t>
    </dgm:pt>
    <dgm:pt modelId="{B901A89C-BF7C-4AE0-BB56-F2E2A34F659D}" type="sibTrans" cxnId="{0C4F94D1-0823-4326-A364-9BF046085F86}">
      <dgm:prSet/>
      <dgm:spPr/>
      <dgm:t>
        <a:bodyPr/>
        <a:lstStyle/>
        <a:p>
          <a:endParaRPr lang="es-CO"/>
        </a:p>
      </dgm:t>
    </dgm:pt>
    <dgm:pt modelId="{6353F2E0-41A8-428C-9EA0-34A6CA78FA8D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CO" sz="1800" dirty="0">
              <a:solidFill>
                <a:schemeClr val="tx1"/>
              </a:solidFill>
            </a:rPr>
            <a:t>Consultorías sobre viajes de cuidado.</a:t>
          </a:r>
        </a:p>
      </dgm:t>
    </dgm:pt>
    <dgm:pt modelId="{78CF9676-CE8A-410A-A756-1D630F2CB9EA}" type="parTrans" cxnId="{5F00D0F9-9DC3-4146-8BE3-A0038DF37443}">
      <dgm:prSet/>
      <dgm:spPr/>
      <dgm:t>
        <a:bodyPr/>
        <a:lstStyle/>
        <a:p>
          <a:endParaRPr lang="es-CO"/>
        </a:p>
      </dgm:t>
    </dgm:pt>
    <dgm:pt modelId="{BFF8EA26-AB64-40AE-900B-BEA01A4E22C3}" type="sibTrans" cxnId="{5F00D0F9-9DC3-4146-8BE3-A0038DF37443}">
      <dgm:prSet/>
      <dgm:spPr/>
      <dgm:t>
        <a:bodyPr/>
        <a:lstStyle/>
        <a:p>
          <a:endParaRPr lang="es-CO"/>
        </a:p>
      </dgm:t>
    </dgm:pt>
    <dgm:pt modelId="{5F3122A3-D788-4174-8389-178A363DF5FD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endParaRPr lang="es-CO" sz="1800" dirty="0">
            <a:solidFill>
              <a:schemeClr val="tx1"/>
            </a:solidFill>
          </a:endParaRPr>
        </a:p>
      </dgm:t>
    </dgm:pt>
    <dgm:pt modelId="{C406F77F-A9C9-47FF-A841-E677AA3F9963}" type="parTrans" cxnId="{6A8FE012-BFFE-4B9B-907E-6041B6949DEC}">
      <dgm:prSet/>
      <dgm:spPr/>
      <dgm:t>
        <a:bodyPr/>
        <a:lstStyle/>
        <a:p>
          <a:endParaRPr lang="es-CO"/>
        </a:p>
      </dgm:t>
    </dgm:pt>
    <dgm:pt modelId="{585CEBCB-1E0C-4304-A57F-9DC2797D8FC9}" type="sibTrans" cxnId="{6A8FE012-BFFE-4B9B-907E-6041B6949DEC}">
      <dgm:prSet/>
      <dgm:spPr/>
      <dgm:t>
        <a:bodyPr/>
        <a:lstStyle/>
        <a:p>
          <a:endParaRPr lang="es-CO"/>
        </a:p>
      </dgm:t>
    </dgm:pt>
    <dgm:pt modelId="{7C250924-D61E-4868-AF29-8070955D7BE0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MX" sz="1800" dirty="0">
              <a:solidFill>
                <a:schemeClr val="tx1"/>
              </a:solidFill>
            </a:rPr>
            <a:t> Estudio sobre la capacidad de pago del transporte público con  enfoque diferencial, poblacional y de género</a:t>
          </a:r>
          <a:endParaRPr lang="es-CO" sz="1800" dirty="0">
            <a:solidFill>
              <a:schemeClr val="tx1"/>
            </a:solidFill>
          </a:endParaRPr>
        </a:p>
      </dgm:t>
    </dgm:pt>
    <dgm:pt modelId="{F560C1F0-DEF3-452C-8C5A-9E0127197119}" type="parTrans" cxnId="{B8E583D2-6113-4A29-BD66-2E60FF23B8FC}">
      <dgm:prSet/>
      <dgm:spPr/>
      <dgm:t>
        <a:bodyPr/>
        <a:lstStyle/>
        <a:p>
          <a:endParaRPr lang="es-CO"/>
        </a:p>
      </dgm:t>
    </dgm:pt>
    <dgm:pt modelId="{83428EED-3C19-4A58-A19E-F3C7CA12A1CD}" type="sibTrans" cxnId="{B8E583D2-6113-4A29-BD66-2E60FF23B8FC}">
      <dgm:prSet/>
      <dgm:spPr/>
      <dgm:t>
        <a:bodyPr/>
        <a:lstStyle/>
        <a:p>
          <a:endParaRPr lang="es-CO"/>
        </a:p>
      </dgm:t>
    </dgm:pt>
    <dgm:pt modelId="{392B0FA5-5C1D-4BAA-BDCC-026D793B0F49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endParaRPr lang="es-CO" sz="1800" dirty="0">
            <a:solidFill>
              <a:schemeClr val="tx1"/>
            </a:solidFill>
          </a:endParaRPr>
        </a:p>
      </dgm:t>
    </dgm:pt>
    <dgm:pt modelId="{39774832-EE4D-400F-B1CC-4806D576962F}" type="parTrans" cxnId="{B55C0B78-E289-4E92-A290-DD95EA9B8ED3}">
      <dgm:prSet/>
      <dgm:spPr/>
      <dgm:t>
        <a:bodyPr/>
        <a:lstStyle/>
        <a:p>
          <a:endParaRPr lang="es-CO"/>
        </a:p>
      </dgm:t>
    </dgm:pt>
    <dgm:pt modelId="{E0D8C6CB-B6FF-44E8-8370-CA0895A176A7}" type="sibTrans" cxnId="{B55C0B78-E289-4E92-A290-DD95EA9B8ED3}">
      <dgm:prSet/>
      <dgm:spPr/>
      <dgm:t>
        <a:bodyPr/>
        <a:lstStyle/>
        <a:p>
          <a:endParaRPr lang="es-CO"/>
        </a:p>
      </dgm:t>
    </dgm:pt>
    <dgm:pt modelId="{E5AB8CC5-1700-4F56-B4E2-3AAC19CCF2DA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CO" sz="1800" dirty="0">
              <a:solidFill>
                <a:schemeClr val="tx1"/>
              </a:solidFill>
            </a:rPr>
            <a:t>Proyectos para la selección, cualificación y calificación de mujeres en oficios no convencionales para el transporte urbano de Bogotá</a:t>
          </a:r>
        </a:p>
      </dgm:t>
    </dgm:pt>
    <dgm:pt modelId="{0E679640-1278-4B88-B0FD-46F518D42FDB}" type="parTrans" cxnId="{8EC0A473-4B97-4746-A48C-7DCD922108CA}">
      <dgm:prSet/>
      <dgm:spPr/>
      <dgm:t>
        <a:bodyPr/>
        <a:lstStyle/>
        <a:p>
          <a:endParaRPr lang="es-CO"/>
        </a:p>
      </dgm:t>
    </dgm:pt>
    <dgm:pt modelId="{AFBDD49E-3856-4A2C-A7C9-E13C95326968}" type="sibTrans" cxnId="{8EC0A473-4B97-4746-A48C-7DCD922108CA}">
      <dgm:prSet/>
      <dgm:spPr/>
      <dgm:t>
        <a:bodyPr/>
        <a:lstStyle/>
        <a:p>
          <a:endParaRPr lang="es-CO"/>
        </a:p>
      </dgm:t>
    </dgm:pt>
    <dgm:pt modelId="{6D9E153F-8DAD-4EE6-AC92-7EF39370E2F4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endParaRPr lang="es-CO" sz="1800" dirty="0">
            <a:solidFill>
              <a:schemeClr val="tx1"/>
            </a:solidFill>
          </a:endParaRPr>
        </a:p>
      </dgm:t>
    </dgm:pt>
    <dgm:pt modelId="{1079448C-8BCD-4407-AC1D-F8995E43A8CC}" type="parTrans" cxnId="{007ED618-B906-4F2A-BABA-122C8A909DC0}">
      <dgm:prSet/>
      <dgm:spPr/>
      <dgm:t>
        <a:bodyPr/>
        <a:lstStyle/>
        <a:p>
          <a:endParaRPr lang="es-CO"/>
        </a:p>
      </dgm:t>
    </dgm:pt>
    <dgm:pt modelId="{E91E9DC8-2EDC-497F-BF84-36AA674286FB}" type="sibTrans" cxnId="{007ED618-B906-4F2A-BABA-122C8A909DC0}">
      <dgm:prSet/>
      <dgm:spPr/>
      <dgm:t>
        <a:bodyPr/>
        <a:lstStyle/>
        <a:p>
          <a:endParaRPr lang="es-CO"/>
        </a:p>
      </dgm:t>
    </dgm:pt>
    <dgm:pt modelId="{0471B2AB-DB46-4468-9F4D-37AC5642EFEA}" type="pres">
      <dgm:prSet presAssocID="{B5523F67-4805-4A3A-B9FD-5750CD224633}" presName="linearFlow" presStyleCnt="0">
        <dgm:presLayoutVars>
          <dgm:dir/>
          <dgm:animLvl val="lvl"/>
          <dgm:resizeHandles/>
        </dgm:presLayoutVars>
      </dgm:prSet>
      <dgm:spPr/>
    </dgm:pt>
    <dgm:pt modelId="{4443DDE7-5F0D-4687-8D5B-1759DF0A265A}" type="pres">
      <dgm:prSet presAssocID="{8B47C4A9-2D5B-488A-B728-FB16543F5D8F}" presName="compositeNode" presStyleCnt="0">
        <dgm:presLayoutVars>
          <dgm:bulletEnabled val="1"/>
        </dgm:presLayoutVars>
      </dgm:prSet>
      <dgm:spPr/>
    </dgm:pt>
    <dgm:pt modelId="{9A06F239-AC74-49F3-AAEE-A1E3B81F3848}" type="pres">
      <dgm:prSet presAssocID="{8B47C4A9-2D5B-488A-B728-FB16543F5D8F}" presName="image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73A4958-E448-4749-AA94-C8470C282C82}" type="pres">
      <dgm:prSet presAssocID="{8B47C4A9-2D5B-488A-B728-FB16543F5D8F}" presName="childNode" presStyleLbl="node1" presStyleIdx="0" presStyleCnt="2">
        <dgm:presLayoutVars>
          <dgm:bulletEnabled val="1"/>
        </dgm:presLayoutVars>
      </dgm:prSet>
      <dgm:spPr/>
    </dgm:pt>
    <dgm:pt modelId="{A1F1B2BB-64F9-403C-BB74-C7F7912C6C66}" type="pres">
      <dgm:prSet presAssocID="{8B47C4A9-2D5B-488A-B728-FB16543F5D8F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37E7E842-7072-4AB0-AD6F-E4DD9B1A348D}" type="pres">
      <dgm:prSet presAssocID="{BE98E310-8C1A-4985-9308-53AB17DFAEEA}" presName="sibTrans" presStyleCnt="0"/>
      <dgm:spPr/>
    </dgm:pt>
    <dgm:pt modelId="{3C649526-D47D-4CDA-89AC-0DDAF2CBE000}" type="pres">
      <dgm:prSet presAssocID="{34FCD4F3-CD6E-45D5-B698-EE53D9616C70}" presName="compositeNode" presStyleCnt="0">
        <dgm:presLayoutVars>
          <dgm:bulletEnabled val="1"/>
        </dgm:presLayoutVars>
      </dgm:prSet>
      <dgm:spPr/>
    </dgm:pt>
    <dgm:pt modelId="{B94DAA5A-F8F0-4080-8603-420164F3F753}" type="pres">
      <dgm:prSet presAssocID="{34FCD4F3-CD6E-45D5-B698-EE53D9616C70}" presName="image" presStyleLbl="fgImgPlace1" presStyleIdx="1" presStyleCnt="2"/>
      <dgm:spPr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9D21C3B-E578-4DA4-B2B5-46361BC0CA1E}" type="pres">
      <dgm:prSet presAssocID="{34FCD4F3-CD6E-45D5-B698-EE53D9616C70}" presName="childNode" presStyleLbl="node1" presStyleIdx="1" presStyleCnt="2">
        <dgm:presLayoutVars>
          <dgm:bulletEnabled val="1"/>
        </dgm:presLayoutVars>
      </dgm:prSet>
      <dgm:spPr/>
    </dgm:pt>
    <dgm:pt modelId="{EC3975F5-2029-4401-BE02-34D33B6309BF}" type="pres">
      <dgm:prSet presAssocID="{34FCD4F3-CD6E-45D5-B698-EE53D9616C70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17D320D-3EF6-4997-9A9F-B8744DBF76BF}" type="presOf" srcId="{7C250924-D61E-4868-AF29-8070955D7BE0}" destId="{B73A4958-E448-4749-AA94-C8470C282C82}" srcOrd="0" destOrd="4" presId="urn:microsoft.com/office/officeart/2005/8/layout/hList2"/>
    <dgm:cxn modelId="{6A8FE012-BFFE-4B9B-907E-6041B6949DEC}" srcId="{8B47C4A9-2D5B-488A-B728-FB16543F5D8F}" destId="{5F3122A3-D788-4174-8389-178A363DF5FD}" srcOrd="1" destOrd="0" parTransId="{C406F77F-A9C9-47FF-A841-E677AA3F9963}" sibTransId="{585CEBCB-1E0C-4304-A57F-9DC2797D8FC9}"/>
    <dgm:cxn modelId="{007ED618-B906-4F2A-BABA-122C8A909DC0}" srcId="{34FCD4F3-CD6E-45D5-B698-EE53D9616C70}" destId="{6D9E153F-8DAD-4EE6-AC92-7EF39370E2F4}" srcOrd="1" destOrd="0" parTransId="{1079448C-8BCD-4407-AC1D-F8995E43A8CC}" sibTransId="{E91E9DC8-2EDC-497F-BF84-36AA674286FB}"/>
    <dgm:cxn modelId="{7C37BC1D-AC57-4210-9382-9A266E99E6DE}" type="presOf" srcId="{E5AB8CC5-1700-4F56-B4E2-3AAC19CCF2DA}" destId="{A9D21C3B-E578-4DA4-B2B5-46361BC0CA1E}" srcOrd="0" destOrd="2" presId="urn:microsoft.com/office/officeart/2005/8/layout/hList2"/>
    <dgm:cxn modelId="{07E2E41F-0858-4EB7-969E-67C795E69CE2}" type="presOf" srcId="{B5523F67-4805-4A3A-B9FD-5750CD224633}" destId="{0471B2AB-DB46-4468-9F4D-37AC5642EFEA}" srcOrd="0" destOrd="0" presId="urn:microsoft.com/office/officeart/2005/8/layout/hList2"/>
    <dgm:cxn modelId="{F223AC22-526B-456C-BD27-39629A8B7828}" type="presOf" srcId="{4B7E3B66-8D4C-4C3B-9B6A-DFD61FD574AF}" destId="{B73A4958-E448-4749-AA94-C8470C282C82}" srcOrd="0" destOrd="6" presId="urn:microsoft.com/office/officeart/2005/8/layout/hList2"/>
    <dgm:cxn modelId="{3C5E8A3B-67B5-47F9-8B29-826DAB99E310}" type="presOf" srcId="{8B47C4A9-2D5B-488A-B728-FB16543F5D8F}" destId="{A1F1B2BB-64F9-403C-BB74-C7F7912C6C66}" srcOrd="0" destOrd="0" presId="urn:microsoft.com/office/officeart/2005/8/layout/hList2"/>
    <dgm:cxn modelId="{6690D23D-E982-4C56-9737-5A7EADF0972B}" srcId="{34FCD4F3-CD6E-45D5-B698-EE53D9616C70}" destId="{6A11D1A1-D89D-45C6-9487-2AD8F812158A}" srcOrd="0" destOrd="0" parTransId="{8CA73D91-CB1C-4C23-97D2-1BFEE8A3EB52}" sibTransId="{5058CA4B-A56E-41B9-9088-F29753AD0954}"/>
    <dgm:cxn modelId="{8EC0A473-4B97-4746-A48C-7DCD922108CA}" srcId="{34FCD4F3-CD6E-45D5-B698-EE53D9616C70}" destId="{E5AB8CC5-1700-4F56-B4E2-3AAC19CCF2DA}" srcOrd="2" destOrd="0" parTransId="{0E679640-1278-4B88-B0FD-46F518D42FDB}" sibTransId="{AFBDD49E-3856-4A2C-A7C9-E13C95326968}"/>
    <dgm:cxn modelId="{ECB73354-AA20-420F-9223-2C95EF893B34}" srcId="{8B47C4A9-2D5B-488A-B728-FB16543F5D8F}" destId="{16F34AB4-B7CE-4136-BB70-1123DF85FFC0}" srcOrd="0" destOrd="0" parTransId="{8FA1FCF3-78D7-4586-988F-F726CC5659C5}" sibTransId="{D91B2EF6-901B-4CBD-80AD-87CAC977942B}"/>
    <dgm:cxn modelId="{629B3777-AC43-4453-9F69-2C3D53F6F004}" type="presOf" srcId="{5F3122A3-D788-4174-8389-178A363DF5FD}" destId="{B73A4958-E448-4749-AA94-C8470C282C82}" srcOrd="0" destOrd="1" presId="urn:microsoft.com/office/officeart/2005/8/layout/hList2"/>
    <dgm:cxn modelId="{061E0558-6E16-46EB-B488-307935D33DD2}" type="presOf" srcId="{34FCD4F3-CD6E-45D5-B698-EE53D9616C70}" destId="{EC3975F5-2029-4401-BE02-34D33B6309BF}" srcOrd="0" destOrd="0" presId="urn:microsoft.com/office/officeart/2005/8/layout/hList2"/>
    <dgm:cxn modelId="{B55C0B78-E289-4E92-A290-DD95EA9B8ED3}" srcId="{8B47C4A9-2D5B-488A-B728-FB16543F5D8F}" destId="{392B0FA5-5C1D-4BAA-BDCC-026D793B0F49}" srcOrd="3" destOrd="0" parTransId="{39774832-EE4D-400F-B1CC-4806D576962F}" sibTransId="{E0D8C6CB-B6FF-44E8-8370-CA0895A176A7}"/>
    <dgm:cxn modelId="{00523589-0D01-4BD7-B314-993B5E565F53}" type="presOf" srcId="{16F34AB4-B7CE-4136-BB70-1123DF85FFC0}" destId="{B73A4958-E448-4749-AA94-C8470C282C82}" srcOrd="0" destOrd="0" presId="urn:microsoft.com/office/officeart/2005/8/layout/hList2"/>
    <dgm:cxn modelId="{DC4C3190-576F-4291-935C-637DC358C154}" srcId="{B5523F67-4805-4A3A-B9FD-5750CD224633}" destId="{34FCD4F3-CD6E-45D5-B698-EE53D9616C70}" srcOrd="1" destOrd="0" parTransId="{B0EEB3AB-CD28-485D-A573-766B2F12C180}" sibTransId="{3A28FE34-93FF-4486-9FF4-E45C3CEEF3DE}"/>
    <dgm:cxn modelId="{ABE73792-58EE-4EE6-B38D-E64DA7BD4655}" type="presOf" srcId="{ED725254-3948-4195-91E8-7B64319BED03}" destId="{B73A4958-E448-4749-AA94-C8470C282C82}" srcOrd="0" destOrd="5" presId="urn:microsoft.com/office/officeart/2005/8/layout/hList2"/>
    <dgm:cxn modelId="{9BE2EE9F-C68B-4EB7-AFE1-BE57128A5E4C}" srcId="{8B47C4A9-2D5B-488A-B728-FB16543F5D8F}" destId="{4B7E3B66-8D4C-4C3B-9B6A-DFD61FD574AF}" srcOrd="6" destOrd="0" parTransId="{61928E8F-0C45-47A6-807B-A9AC884CD82D}" sibTransId="{832B1ACE-0B74-4C80-B3D2-898471A28DD3}"/>
    <dgm:cxn modelId="{8192F6A1-AD24-43FC-8737-576C3404B4D7}" type="presOf" srcId="{6D9E153F-8DAD-4EE6-AC92-7EF39370E2F4}" destId="{A9D21C3B-E578-4DA4-B2B5-46361BC0CA1E}" srcOrd="0" destOrd="1" presId="urn:microsoft.com/office/officeart/2005/8/layout/hList2"/>
    <dgm:cxn modelId="{9F8F9DC1-C975-4B64-AD7A-1D46A8756CC7}" type="presOf" srcId="{6353F2E0-41A8-428C-9EA0-34A6CA78FA8D}" destId="{B73A4958-E448-4749-AA94-C8470C282C82}" srcOrd="0" destOrd="2" presId="urn:microsoft.com/office/officeart/2005/8/layout/hList2"/>
    <dgm:cxn modelId="{8EC424C8-96E9-4076-95A3-B68CA5F8D3E5}" type="presOf" srcId="{6A11D1A1-D89D-45C6-9487-2AD8F812158A}" destId="{A9D21C3B-E578-4DA4-B2B5-46361BC0CA1E}" srcOrd="0" destOrd="0" presId="urn:microsoft.com/office/officeart/2005/8/layout/hList2"/>
    <dgm:cxn modelId="{82DFCCCE-2FDF-49B9-8814-A9D6B0F5DD25}" type="presOf" srcId="{392B0FA5-5C1D-4BAA-BDCC-026D793B0F49}" destId="{B73A4958-E448-4749-AA94-C8470C282C82}" srcOrd="0" destOrd="3" presId="urn:microsoft.com/office/officeart/2005/8/layout/hList2"/>
    <dgm:cxn modelId="{0C4F94D1-0823-4326-A364-9BF046085F86}" srcId="{8B47C4A9-2D5B-488A-B728-FB16543F5D8F}" destId="{ED725254-3948-4195-91E8-7B64319BED03}" srcOrd="5" destOrd="0" parTransId="{F29569DA-11DF-43F5-B59D-20753AE5ECDE}" sibTransId="{B901A89C-BF7C-4AE0-BB56-F2E2A34F659D}"/>
    <dgm:cxn modelId="{B8E583D2-6113-4A29-BD66-2E60FF23B8FC}" srcId="{8B47C4A9-2D5B-488A-B728-FB16543F5D8F}" destId="{7C250924-D61E-4868-AF29-8070955D7BE0}" srcOrd="4" destOrd="0" parTransId="{F560C1F0-DEF3-452C-8C5A-9E0127197119}" sibTransId="{83428EED-3C19-4A58-A19E-F3C7CA12A1CD}"/>
    <dgm:cxn modelId="{911DE1D4-83F3-47C1-89C9-64190807D17E}" srcId="{B5523F67-4805-4A3A-B9FD-5750CD224633}" destId="{8B47C4A9-2D5B-488A-B728-FB16543F5D8F}" srcOrd="0" destOrd="0" parTransId="{9DB28826-A35A-4481-AD26-9F71A44AB481}" sibTransId="{BE98E310-8C1A-4985-9308-53AB17DFAEEA}"/>
    <dgm:cxn modelId="{5F00D0F9-9DC3-4146-8BE3-A0038DF37443}" srcId="{8B47C4A9-2D5B-488A-B728-FB16543F5D8F}" destId="{6353F2E0-41A8-428C-9EA0-34A6CA78FA8D}" srcOrd="2" destOrd="0" parTransId="{78CF9676-CE8A-410A-A756-1D630F2CB9EA}" sibTransId="{BFF8EA26-AB64-40AE-900B-BEA01A4E22C3}"/>
    <dgm:cxn modelId="{B85E7F09-0D26-4F59-9717-19D2C0D93975}" type="presParOf" srcId="{0471B2AB-DB46-4468-9F4D-37AC5642EFEA}" destId="{4443DDE7-5F0D-4687-8D5B-1759DF0A265A}" srcOrd="0" destOrd="0" presId="urn:microsoft.com/office/officeart/2005/8/layout/hList2"/>
    <dgm:cxn modelId="{0C2FF11C-BA31-45AD-9063-D4DBCEA05B69}" type="presParOf" srcId="{4443DDE7-5F0D-4687-8D5B-1759DF0A265A}" destId="{9A06F239-AC74-49F3-AAEE-A1E3B81F3848}" srcOrd="0" destOrd="0" presId="urn:microsoft.com/office/officeart/2005/8/layout/hList2"/>
    <dgm:cxn modelId="{44B22AB9-1A81-4AA1-9F1C-08B1977DA488}" type="presParOf" srcId="{4443DDE7-5F0D-4687-8D5B-1759DF0A265A}" destId="{B73A4958-E448-4749-AA94-C8470C282C82}" srcOrd="1" destOrd="0" presId="urn:microsoft.com/office/officeart/2005/8/layout/hList2"/>
    <dgm:cxn modelId="{9096BAD6-AACF-4159-BFC5-CF1CDEDE0ABE}" type="presParOf" srcId="{4443DDE7-5F0D-4687-8D5B-1759DF0A265A}" destId="{A1F1B2BB-64F9-403C-BB74-C7F7912C6C66}" srcOrd="2" destOrd="0" presId="urn:microsoft.com/office/officeart/2005/8/layout/hList2"/>
    <dgm:cxn modelId="{45F1BF73-6CA1-4ADC-B573-C0EEC9B5E165}" type="presParOf" srcId="{0471B2AB-DB46-4468-9F4D-37AC5642EFEA}" destId="{37E7E842-7072-4AB0-AD6F-E4DD9B1A348D}" srcOrd="1" destOrd="0" presId="urn:microsoft.com/office/officeart/2005/8/layout/hList2"/>
    <dgm:cxn modelId="{6C3CA8E0-E178-4962-B350-7F9555645FEB}" type="presParOf" srcId="{0471B2AB-DB46-4468-9F4D-37AC5642EFEA}" destId="{3C649526-D47D-4CDA-89AC-0DDAF2CBE000}" srcOrd="2" destOrd="0" presId="urn:microsoft.com/office/officeart/2005/8/layout/hList2"/>
    <dgm:cxn modelId="{E29DA1AD-F3D5-43DF-A33A-431AF530CD33}" type="presParOf" srcId="{3C649526-D47D-4CDA-89AC-0DDAF2CBE000}" destId="{B94DAA5A-F8F0-4080-8603-420164F3F753}" srcOrd="0" destOrd="0" presId="urn:microsoft.com/office/officeart/2005/8/layout/hList2"/>
    <dgm:cxn modelId="{8B2B8C35-787F-47B3-A094-7109957035A8}" type="presParOf" srcId="{3C649526-D47D-4CDA-89AC-0DDAF2CBE000}" destId="{A9D21C3B-E578-4DA4-B2B5-46361BC0CA1E}" srcOrd="1" destOrd="0" presId="urn:microsoft.com/office/officeart/2005/8/layout/hList2"/>
    <dgm:cxn modelId="{692CDF7E-6354-465F-8321-6C70290DA193}" type="presParOf" srcId="{3C649526-D47D-4CDA-89AC-0DDAF2CBE000}" destId="{EC3975F5-2029-4401-BE02-34D33B6309B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CB0E-C447-42D4-948E-A0C383A5F918}">
      <dsp:nvSpPr>
        <dsp:cNvPr id="0" name=""/>
        <dsp:cNvSpPr/>
      </dsp:nvSpPr>
      <dsp:spPr>
        <a:xfrm rot="16200000">
          <a:off x="-1510521" y="2641890"/>
          <a:ext cx="3939492" cy="728592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2578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rgbClr val="0E0D0A"/>
              </a:solidFill>
            </a:rPr>
            <a:t>Derecho a una vida  libre de violencia</a:t>
          </a:r>
        </a:p>
      </dsp:txBody>
      <dsp:txXfrm>
        <a:off x="-1510521" y="2641890"/>
        <a:ext cx="3939492" cy="728592"/>
      </dsp:txXfrm>
    </dsp:sp>
    <dsp:sp modelId="{948C985D-1B3C-4674-847F-0732062BAF0E}">
      <dsp:nvSpPr>
        <dsp:cNvPr id="0" name=""/>
        <dsp:cNvSpPr/>
      </dsp:nvSpPr>
      <dsp:spPr>
        <a:xfrm>
          <a:off x="857689" y="1111138"/>
          <a:ext cx="4198325" cy="3939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257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Capacitaciones y acciones de comunicación y cultura ciudadana para promover el derecho de las mujeres a una vida libre de violencia, en el sistema de movilidad</a:t>
          </a: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Estrategia para el mejoramiento de la experiencia de viaje y la seguridad de las mujeres en taxi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857689" y="1111138"/>
        <a:ext cx="4198325" cy="3939492"/>
      </dsp:txXfrm>
    </dsp:sp>
    <dsp:sp modelId="{E273CD33-D211-495F-99EF-E04F3C40089D}">
      <dsp:nvSpPr>
        <dsp:cNvPr id="0" name=""/>
        <dsp:cNvSpPr/>
      </dsp:nvSpPr>
      <dsp:spPr>
        <a:xfrm>
          <a:off x="94928" y="74698"/>
          <a:ext cx="1457185" cy="1457185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D4872-3BD1-4E83-80D8-5D991F2132F1}">
      <dsp:nvSpPr>
        <dsp:cNvPr id="0" name=""/>
        <dsp:cNvSpPr/>
      </dsp:nvSpPr>
      <dsp:spPr>
        <a:xfrm rot="16200000">
          <a:off x="3862117" y="2569049"/>
          <a:ext cx="3939492" cy="728592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2578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0E0D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Derecho a una cultura libre de sexismo</a:t>
          </a:r>
          <a:endParaRPr lang="es-CO" sz="2600" kern="1200" dirty="0">
            <a:solidFill>
              <a:srgbClr val="0E0D0A"/>
            </a:solidFill>
          </a:endParaRPr>
        </a:p>
      </dsp:txBody>
      <dsp:txXfrm>
        <a:off x="3862117" y="2569049"/>
        <a:ext cx="3939492" cy="728592"/>
      </dsp:txXfrm>
    </dsp:sp>
    <dsp:sp modelId="{26B8F0E4-8182-4F42-B686-D63ABED94B38}">
      <dsp:nvSpPr>
        <dsp:cNvPr id="0" name=""/>
        <dsp:cNvSpPr/>
      </dsp:nvSpPr>
      <dsp:spPr>
        <a:xfrm>
          <a:off x="6178854" y="1111138"/>
          <a:ext cx="4293119" cy="3939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257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Estrategia para el aumento del uso de la bicicleta por parte de las mujeres. </a:t>
          </a: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tx1"/>
              </a:solidFill>
            </a:rPr>
            <a:t>Estrategia de género en ORVI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Capacitaciones con enfoque de género sobre temas asociados a movilidad</a:t>
          </a: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tx1"/>
              </a:solidFill>
            </a:rPr>
            <a:t>Proceso de rendición de cuentas con enfoque de género</a:t>
          </a:r>
        </a:p>
      </dsp:txBody>
      <dsp:txXfrm>
        <a:off x="6178854" y="1111138"/>
        <a:ext cx="4293119" cy="3939492"/>
      </dsp:txXfrm>
    </dsp:sp>
    <dsp:sp modelId="{F6B820E5-05AD-45E2-97BE-A446F1D711F7}">
      <dsp:nvSpPr>
        <dsp:cNvPr id="0" name=""/>
        <dsp:cNvSpPr/>
      </dsp:nvSpPr>
      <dsp:spPr>
        <a:xfrm>
          <a:off x="5494671" y="65401"/>
          <a:ext cx="1457185" cy="1457185"/>
        </a:xfrm>
        <a:prstGeom prst="rect">
          <a:avLst/>
        </a:prstGeom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1B2BB-64F9-403C-BB74-C7F7912C6C66}">
      <dsp:nvSpPr>
        <dsp:cNvPr id="0" name=""/>
        <dsp:cNvSpPr/>
      </dsp:nvSpPr>
      <dsp:spPr>
        <a:xfrm rot="16200000">
          <a:off x="-1634012" y="2791771"/>
          <a:ext cx="4163952" cy="766071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5633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E0D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Derecho al hábitat y vivienda digna</a:t>
          </a:r>
          <a:endParaRPr lang="es-CO" sz="1600" kern="1200" dirty="0">
            <a:solidFill>
              <a:srgbClr val="0E0D0A"/>
            </a:solidFill>
          </a:endParaRPr>
        </a:p>
      </dsp:txBody>
      <dsp:txXfrm>
        <a:off x="-1634012" y="2791771"/>
        <a:ext cx="4163952" cy="766071"/>
      </dsp:txXfrm>
    </dsp:sp>
    <dsp:sp modelId="{B73A4958-E448-4749-AA94-C8470C282C82}">
      <dsp:nvSpPr>
        <dsp:cNvPr id="0" name=""/>
        <dsp:cNvSpPr/>
      </dsp:nvSpPr>
      <dsp:spPr>
        <a:xfrm>
          <a:off x="830998" y="1092831"/>
          <a:ext cx="3815848" cy="4163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756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CO" sz="1800" kern="1200" dirty="0">
              <a:solidFill>
                <a:schemeClr val="tx1"/>
              </a:solidFill>
            </a:rPr>
            <a:t>Estudio sobre movilidad y género.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CO" sz="1800" kern="1200" dirty="0">
              <a:solidFill>
                <a:schemeClr val="tx1"/>
              </a:solidFill>
            </a:rPr>
            <a:t>Consultorías sobre viajes de cuidado.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schemeClr val="tx1"/>
              </a:solidFill>
            </a:rPr>
            <a:t> Estudio sobre la capacidad de pago del transporte público con  enfoque diferencial, poblacional y de género</a:t>
          </a: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>
              <a:solidFill>
                <a:schemeClr val="tx1"/>
              </a:solidFill>
            </a:rPr>
            <a:t>Estrategia de participación en el sistema distrital de cuidado</a:t>
          </a:r>
        </a:p>
      </dsp:txBody>
      <dsp:txXfrm>
        <a:off x="830998" y="1092831"/>
        <a:ext cx="3815848" cy="4163952"/>
      </dsp:txXfrm>
    </dsp:sp>
    <dsp:sp modelId="{9A06F239-AC74-49F3-AAEE-A1E3B81F3848}">
      <dsp:nvSpPr>
        <dsp:cNvPr id="0" name=""/>
        <dsp:cNvSpPr/>
      </dsp:nvSpPr>
      <dsp:spPr>
        <a:xfrm>
          <a:off x="64927" y="81616"/>
          <a:ext cx="1532143" cy="1532143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75F5-2029-4401-BE02-34D33B6309BF}">
      <dsp:nvSpPr>
        <dsp:cNvPr id="0" name=""/>
        <dsp:cNvSpPr/>
      </dsp:nvSpPr>
      <dsp:spPr>
        <a:xfrm rot="16200000">
          <a:off x="3940360" y="2791771"/>
          <a:ext cx="4163952" cy="766071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563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rgbClr val="0E0D0A"/>
              </a:solidFill>
              <a:ea typeface="Calibri" panose="020F0502020204030204" pitchFamily="34" charset="0"/>
            </a:rPr>
            <a:t>Derecho al trabajo en condiciones de igualdad y dignidad</a:t>
          </a:r>
          <a:r>
            <a:rPr lang="en-US" sz="1900" b="1" kern="1200" dirty="0">
              <a:solidFill>
                <a:srgbClr val="0E0D0A"/>
              </a:solidFill>
            </a:rPr>
            <a:t> </a:t>
          </a:r>
          <a:endParaRPr lang="es-CO" sz="1900" kern="1200" dirty="0">
            <a:solidFill>
              <a:srgbClr val="0E0D0A"/>
            </a:solidFill>
          </a:endParaRPr>
        </a:p>
      </dsp:txBody>
      <dsp:txXfrm>
        <a:off x="3940360" y="2791771"/>
        <a:ext cx="4163952" cy="766071"/>
      </dsp:txXfrm>
    </dsp:sp>
    <dsp:sp modelId="{A9D21C3B-E578-4DA4-B2B5-46361BC0CA1E}">
      <dsp:nvSpPr>
        <dsp:cNvPr id="0" name=""/>
        <dsp:cNvSpPr/>
      </dsp:nvSpPr>
      <dsp:spPr>
        <a:xfrm>
          <a:off x="6405371" y="1092831"/>
          <a:ext cx="3815848" cy="4163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756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schemeClr val="tx1"/>
              </a:solidFill>
            </a:rPr>
            <a:t>Capacitación y formación con enfoque de genero sobre temas asociados a movilidad.</a:t>
          </a: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endParaRPr lang="es-CO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CO" sz="1800" kern="1200" dirty="0">
              <a:solidFill>
                <a:schemeClr val="tx1"/>
              </a:solidFill>
            </a:rPr>
            <a:t>Proyectos para la selección, cualificación y calificación de mujeres en oficios no convencionales para el transporte urbano de Bogotá</a:t>
          </a:r>
        </a:p>
      </dsp:txBody>
      <dsp:txXfrm>
        <a:off x="6405371" y="1092831"/>
        <a:ext cx="3815848" cy="4163952"/>
      </dsp:txXfrm>
    </dsp:sp>
    <dsp:sp modelId="{B94DAA5A-F8F0-4080-8603-420164F3F753}">
      <dsp:nvSpPr>
        <dsp:cNvPr id="0" name=""/>
        <dsp:cNvSpPr/>
      </dsp:nvSpPr>
      <dsp:spPr>
        <a:xfrm>
          <a:off x="5639300" y="81616"/>
          <a:ext cx="1532143" cy="1532143"/>
        </a:xfrm>
        <a:prstGeom prst="rect">
          <a:avLst/>
        </a:prstGeom>
        <a:blipFill>
          <a:blip xmlns:r="http://schemas.openxmlformats.org/officeDocument/2006/relationships" r:embed="rId2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117F-FC64-465D-B416-BFA4C4125161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DB22-1C65-4865-97E0-5F36F8FB91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84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DB22-1C65-4865-97E0-5F36F8FB911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683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la </a:t>
            </a:r>
            <a:r>
              <a:rPr lang="es-MX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como derecho y practica social </a:t>
            </a:r>
            <a:r>
              <a:rPr lang="es-MX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media en el acceso a bienes, servicios y otros derechos fundamentales. </a:t>
            </a:r>
            <a:r>
              <a:rPr lang="es-MX" kern="1200" spc="-5" dirty="0">
                <a:latin typeface="Arial" panose="020B0604020202020204" pitchFamily="34" charset="0"/>
                <a:cs typeface="Arial" panose="020B0604020202020204" pitchFamily="34" charset="0"/>
              </a:rPr>
              <a:t>Reconocer </a:t>
            </a:r>
            <a:r>
              <a:rPr lang="es-MX" b="1" kern="12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b="1" spc="-10" dirty="0">
                <a:latin typeface="Arial" panose="020B0604020202020204" pitchFamily="34" charset="0"/>
                <a:cs typeface="Arial" panose="020B0604020202020204" pitchFamily="34" charset="0"/>
              </a:rPr>
              <a:t>diferencia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como  </a:t>
            </a:r>
            <a:r>
              <a:rPr lang="es-MX" b="1" spc="-10" dirty="0">
                <a:latin typeface="Arial" panose="020B0604020202020204" pitchFamily="34" charset="0"/>
                <a:cs typeface="Arial" panose="020B0604020202020204" pitchFamily="34" charset="0"/>
              </a:rPr>
              <a:t>punto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de partida </a:t>
            </a:r>
            <a:r>
              <a:rPr lang="es-MX" spc="-1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pc="-15" dirty="0">
                <a:latin typeface="Arial" panose="020B0604020202020204" pitchFamily="34" charset="0"/>
                <a:cs typeface="Arial" panose="020B0604020202020204" pitchFamily="34" charset="0"/>
              </a:rPr>
              <a:t>garantía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derechos de </a:t>
            </a:r>
            <a:r>
              <a:rPr lang="es-MX" spc="-10" dirty="0">
                <a:latin typeface="Arial" panose="020B0604020202020204" pitchFamily="34" charset="0"/>
                <a:cs typeface="Arial" panose="020B0604020202020204" pitchFamily="34" charset="0"/>
              </a:rPr>
              <a:t>toda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población en oposición a posturas que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pretenden homogeneizar en función de un modelo de desarrollo que genera discriminación y exclusión</a:t>
            </a:r>
            <a:endParaRPr lang="es-MX" kern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/>
              <a:t>Qué hacemos?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a dependencias y entidades adscritas para el cumplimiento y reporte de los planes de acción de cada Política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y/o apoyo a estrategias e iniciativas de inclusión y reconocimiento de la diversidad en proyectos de movilidad.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a equipos de la SDM y de las entidades del Sector en movilidad sostenible e incluyente.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todas las Mesas Distritales de las políticas correspondientes a los enfoques.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MX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espacios de participación en los proyectos para impulsar la movilidad incluyente y sostenible.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institucional, intersectorial y con la comunidad posibilitando la participación para la inclusión social en temas de movilidad.</a:t>
            </a:r>
          </a:p>
          <a:p>
            <a:pPr marL="285750" indent="-2857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Pactos para la no discriminación en la movilidad 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85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DB22-1C65-4865-97E0-5F36F8FB911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22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OACC</a:t>
            </a:r>
            <a:r>
              <a:rPr lang="es-CO" dirty="0"/>
              <a:t> </a:t>
            </a:r>
            <a:r>
              <a:rPr lang="es-ES" sz="1200" dirty="0"/>
              <a:t>Capacitaciones y acciones de comunicación y cultura ciudadana para el personal, operadores y empresas vinculadas en relación con el </a:t>
            </a:r>
            <a:r>
              <a:rPr lang="es-MX" sz="1200" dirty="0"/>
              <a:t>derecho de las mujeres a una vida libre de violencias. 48 capacitaciones con el Taller Mujer y transporte, reflexionando sobre conductas de acoso y discriminación. 71 acciones comunicativas</a:t>
            </a:r>
            <a:endParaRPr lang="es-CO" sz="1200" dirty="0"/>
          </a:p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b="1" dirty="0"/>
              <a:t>DIM </a:t>
            </a:r>
            <a:r>
              <a:rPr lang="es-MX" dirty="0"/>
              <a:t>Estudio sobre la capacidad de pago del transporte público para poblaciones vulnerables teniendo en cuenta el enfoque diferencial, poblacional y de género</a:t>
            </a:r>
            <a:r>
              <a:rPr lang="es-CO" dirty="0"/>
              <a:t> (consultoría cumplida) y </a:t>
            </a:r>
            <a:r>
              <a:rPr lang="es-MX" dirty="0"/>
              <a:t>Estudio sobre movilidad y género a nivel ciudad, con énfasis en la movilidad del cuidado y la seguridad personal</a:t>
            </a:r>
            <a:r>
              <a:rPr lang="es-CO" dirty="0"/>
              <a:t> (consultoría en desarrollo)</a:t>
            </a:r>
          </a:p>
          <a:p>
            <a:pPr marL="0" lvl="1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dirty="0"/>
              <a:t>Estrategia de reducción del gasto en transporte hogares con jefatura femenina</a:t>
            </a:r>
            <a:endParaRPr lang="es-CO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Bici </a:t>
            </a:r>
            <a:r>
              <a:rPr lang="es-MX" kern="1200" dirty="0"/>
              <a:t>Estrategias de promoción del uso de la bicicleta enfocadas en el aumento del uso de la bicicleta por parte de las mujeres. Formulada en 2021, implementación desde 2022.</a:t>
            </a:r>
            <a:endParaRPr lang="es-CO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OGS </a:t>
            </a:r>
            <a:r>
              <a:rPr lang="es-MX" sz="1200" dirty="0">
                <a:solidFill>
                  <a:schemeClr val="bg1"/>
                </a:solidFill>
              </a:rPr>
              <a:t>Estrategia de género en ORVI. Estrategia de participación con enfoque de genero en el SIDICU consultoría Viajes de cuidado. Estrategia de Capacitación y formación con enfoque de genero sobre temas asociados a movilidad. A nivel territorial, articulación Ruta ECO (SED) y a nivel sectorial formación equipo IDU y profesionales de SDM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Sub </a:t>
            </a:r>
            <a:r>
              <a:rPr lang="es-MX" sz="1200" b="1" dirty="0" err="1">
                <a:solidFill>
                  <a:schemeClr val="bg1"/>
                </a:solidFill>
              </a:rPr>
              <a:t>Tpu</a:t>
            </a:r>
            <a:r>
              <a:rPr lang="es-MX" sz="1200" b="1" dirty="0">
                <a:solidFill>
                  <a:schemeClr val="bg1"/>
                </a:solidFill>
              </a:rPr>
              <a:t> </a:t>
            </a:r>
            <a:r>
              <a:rPr lang="es-MX" dirty="0"/>
              <a:t>Estrategia para el mejoramiento de la experiencia de viaje y la seguridad de las mujeres transporte público individual (Taxi). Formulada y en implementación desde 2021, articulación con SDMujer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1" dirty="0">
              <a:solidFill>
                <a:schemeClr val="bg1"/>
              </a:solidFill>
            </a:endParaRPr>
          </a:p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DB22-1C65-4865-97E0-5F36F8FB911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218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s-MX" dirty="0"/>
              <a:t>El plan de Igualdad de oportunidades y equidad de género  PIOEG prioriza 8 derechos de las mujeres y en el sector movilidad aplican 4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Derecho a una vida libre de violencia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Derecho a la participación y la representación de las Ms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Derecho al trabajo en condiciones de igualdad y dignidad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A la salud plena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A la Ed con equidad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A una cultura libre de sexismo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A la Paz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s-MX" dirty="0"/>
              <a:t>Hábitat y vivienda digna</a:t>
            </a:r>
            <a:endParaRPr dirty="0"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DB22-1C65-4865-97E0-5F36F8FB911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27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40f5a2377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40f5a2377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transversalización del enfoque de género se realiza implementando las acciones que se han definido en los tres instrumentos de la Política Pública de Mujer y Equidad de Género, como son, Plan de Acción, Plan de Igualdad de Oportunidades para la Equidad de Género -PIOEG- y los logros de transversalización, este proceso se realiza con el seguimiento y apoyo técnico de la Secretaría Distrital de la Mujer a quien se le presentan reportes mensuales o trimestrales, según se al caso.  </a:t>
            </a:r>
            <a:endParaRPr lang="es-MX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Secretaría tiene en el Plan de Acción de la Política diez (10) productos que la comprometen por tiempos de entre 2 y 10 años; en el PIOEG, que tiene vigencia anual, se tienen 9 acciones comprometidas para 2020 y en los logros de transversalización hay tres (3) responsabilidades para cumplir en esta vigencia. Todos estos compromisos se concretan en actividades como capacitaciones y acciones comunicativas, implementación de estrategia para incorporar el enfoque o dar respuestas a necesidades particulares de las mujeres, estudios y consultorías para conocer las necesidades específicas de las mujeres, comprensión y atención de la movilidad del cuidado y la cualificación de mujeres para oficios tradicionalmente masculinos. Estas actividades apuntan a cuatro derechos de las mujeres: derecho a una vida libre de violencias; derecho a una cultura libre de sexismo; derecho al hábitat y vivienda digna y derecho al trabajo en condiciones de igualdad y dignidad.</a:t>
            </a:r>
            <a:endParaRPr lang="es-MX" b="0" dirty="0">
              <a:effectLst/>
            </a:endParaRPr>
          </a:p>
          <a:p>
            <a:br>
              <a:rPr lang="es-MX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171126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40f5a2377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40f5a2377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13/06/2023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TRANSVERSALIZACIÓN GÉNERO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215807" y="3024393"/>
            <a:ext cx="5295539" cy="3955611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3024393"/>
            <a:ext cx="4260716" cy="3969794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9949E4-1D5C-4512-BBAF-413E1CFE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07" y="3040971"/>
            <a:ext cx="4423814" cy="383360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061045" y="3033050"/>
            <a:ext cx="4614021" cy="3969794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23" y="4407685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B4610C6-8CDE-45C8-8395-1A18A7235024}"/>
              </a:ext>
            </a:extLst>
          </p:cNvPr>
          <p:cNvSpPr/>
          <p:nvPr/>
        </p:nvSpPr>
        <p:spPr>
          <a:xfrm>
            <a:off x="-31218" y="-85933"/>
            <a:ext cx="12223218" cy="695357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C5196F4-8F74-4DB5-B6F9-303978D8C22D}"/>
              </a:ext>
            </a:extLst>
          </p:cNvPr>
          <p:cNvGrpSpPr/>
          <p:nvPr/>
        </p:nvGrpSpPr>
        <p:grpSpPr>
          <a:xfrm>
            <a:off x="394361" y="202055"/>
            <a:ext cx="8396849" cy="6087078"/>
            <a:chOff x="1677158" y="1432648"/>
            <a:chExt cx="8396849" cy="6087078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E246FE78-3C7C-496A-ACF6-E56BCDE6D91E}"/>
                </a:ext>
              </a:extLst>
            </p:cNvPr>
            <p:cNvSpPr/>
            <p:nvPr/>
          </p:nvSpPr>
          <p:spPr>
            <a:xfrm>
              <a:off x="1700649" y="2760523"/>
              <a:ext cx="2992878" cy="4759203"/>
            </a:xfrm>
            <a:custGeom>
              <a:avLst/>
              <a:gdLst>
                <a:gd name="connsiteX0" fmla="*/ 0 w 3755136"/>
                <a:gd name="connsiteY0" fmla="*/ 0 h 2642400"/>
                <a:gd name="connsiteX1" fmla="*/ 3755136 w 3755136"/>
                <a:gd name="connsiteY1" fmla="*/ 0 h 2642400"/>
                <a:gd name="connsiteX2" fmla="*/ 3755136 w 3755136"/>
                <a:gd name="connsiteY2" fmla="*/ 2642400 h 2642400"/>
                <a:gd name="connsiteX3" fmla="*/ 0 w 3755136"/>
                <a:gd name="connsiteY3" fmla="*/ 2642400 h 2642400"/>
                <a:gd name="connsiteX4" fmla="*/ 0 w 3755136"/>
                <a:gd name="connsiteY4" fmla="*/ 0 h 264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136" h="2642400">
                  <a:moveTo>
                    <a:pt x="0" y="0"/>
                  </a:moveTo>
                  <a:lnTo>
                    <a:pt x="3755136" y="0"/>
                  </a:lnTo>
                  <a:lnTo>
                    <a:pt x="3755136" y="2642400"/>
                  </a:lnTo>
                  <a:lnTo>
                    <a:pt x="0" y="26424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4C531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Reconocimiento de la movilidad como derecho y practica social.</a:t>
              </a:r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Reconocer la </a:t>
              </a:r>
              <a:r>
                <a:rPr lang="es-MX" spc="-10" dirty="0">
                  <a:latin typeface="Arial" panose="020B0604020202020204" pitchFamily="34" charset="0"/>
                  <a:cs typeface="Arial" panose="020B0604020202020204" pitchFamily="34" charset="0"/>
                </a:rPr>
                <a:t>diferencia </a:t>
              </a:r>
              <a:r>
                <a:rPr lang="es-MX" spc="-5" dirty="0">
                  <a:latin typeface="Arial" panose="020B0604020202020204" pitchFamily="34" charset="0"/>
                  <a:cs typeface="Arial" panose="020B0604020202020204" pitchFamily="34" charset="0"/>
                </a:rPr>
                <a:t>como  </a:t>
              </a:r>
              <a:r>
                <a:rPr lang="es-MX" spc="-10" dirty="0">
                  <a:latin typeface="Arial" panose="020B0604020202020204" pitchFamily="34" charset="0"/>
                  <a:cs typeface="Arial" panose="020B0604020202020204" pitchFamily="34" charset="0"/>
                </a:rPr>
                <a:t>punto </a:t>
              </a:r>
              <a:r>
                <a:rPr lang="es-MX" spc="-5" dirty="0">
                  <a:latin typeface="Arial" panose="020B0604020202020204" pitchFamily="34" charset="0"/>
                  <a:cs typeface="Arial" panose="020B0604020202020204" pitchFamily="34" charset="0"/>
                </a:rPr>
                <a:t>de partida </a:t>
              </a:r>
              <a:r>
                <a:rPr lang="es-MX" spc="-10" dirty="0"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MX" spc="-15" dirty="0">
                  <a:latin typeface="Arial" panose="020B0604020202020204" pitchFamily="34" charset="0"/>
                  <a:cs typeface="Arial" panose="020B0604020202020204" pitchFamily="34" charset="0"/>
                </a:rPr>
                <a:t>garantía </a:t>
              </a:r>
              <a:r>
                <a:rPr lang="es-MX" spc="-5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los </a:t>
              </a:r>
              <a:r>
                <a:rPr lang="es-MX" spc="-5" dirty="0">
                  <a:latin typeface="Arial" panose="020B0604020202020204" pitchFamily="34" charset="0"/>
                  <a:cs typeface="Arial" panose="020B0604020202020204" pitchFamily="34" charset="0"/>
                </a:rPr>
                <a:t>derechos</a:t>
              </a:r>
              <a:endParaRPr lang="es-MX" kern="1200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s-MX" kern="1200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AC65BE4-DDCF-492C-9DF0-0B79FBD8D0D5}"/>
                </a:ext>
              </a:extLst>
            </p:cNvPr>
            <p:cNvSpPr/>
            <p:nvPr/>
          </p:nvSpPr>
          <p:spPr>
            <a:xfrm>
              <a:off x="1677158" y="1432648"/>
              <a:ext cx="8396849" cy="1823187"/>
            </a:xfrm>
            <a:custGeom>
              <a:avLst/>
              <a:gdLst>
                <a:gd name="connsiteX0" fmla="*/ 0 w 8128000"/>
                <a:gd name="connsiteY0" fmla="*/ 509094 h 2036375"/>
                <a:gd name="connsiteX1" fmla="*/ 7109813 w 8128000"/>
                <a:gd name="connsiteY1" fmla="*/ 509094 h 2036375"/>
                <a:gd name="connsiteX2" fmla="*/ 7109813 w 8128000"/>
                <a:gd name="connsiteY2" fmla="*/ 0 h 2036375"/>
                <a:gd name="connsiteX3" fmla="*/ 8128000 w 8128000"/>
                <a:gd name="connsiteY3" fmla="*/ 1018188 h 2036375"/>
                <a:gd name="connsiteX4" fmla="*/ 7109813 w 8128000"/>
                <a:gd name="connsiteY4" fmla="*/ 2036375 h 2036375"/>
                <a:gd name="connsiteX5" fmla="*/ 7109813 w 8128000"/>
                <a:gd name="connsiteY5" fmla="*/ 1527281 h 2036375"/>
                <a:gd name="connsiteX6" fmla="*/ 0 w 8128000"/>
                <a:gd name="connsiteY6" fmla="*/ 1527281 h 2036375"/>
                <a:gd name="connsiteX7" fmla="*/ 0 w 8128000"/>
                <a:gd name="connsiteY7" fmla="*/ 509094 h 203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0" h="2036375">
                  <a:moveTo>
                    <a:pt x="0" y="509094"/>
                  </a:moveTo>
                  <a:lnTo>
                    <a:pt x="7109813" y="509094"/>
                  </a:lnTo>
                  <a:lnTo>
                    <a:pt x="7109813" y="0"/>
                  </a:lnTo>
                  <a:lnTo>
                    <a:pt x="8128000" y="1018188"/>
                  </a:lnTo>
                  <a:lnTo>
                    <a:pt x="7109813" y="2036375"/>
                  </a:lnTo>
                  <a:lnTo>
                    <a:pt x="7109813" y="1527281"/>
                  </a:lnTo>
                  <a:lnTo>
                    <a:pt x="0" y="1527281"/>
                  </a:lnTo>
                  <a:lnTo>
                    <a:pt x="0" y="509094"/>
                  </a:lnTo>
                  <a:close/>
                </a:path>
              </a:pathLst>
            </a:custGeom>
            <a:solidFill>
              <a:srgbClr val="4C531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554814" rIns="763094" bIns="697029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el cumplimiento de su misionalidad y objetivos estratégicos la </a:t>
              </a:r>
              <a:r>
                <a:rPr lang="es-CO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Distrital de Movilidad</a:t>
              </a:r>
              <a:r>
                <a:rPr lang="es-CO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acoge los Lineamientos Distritales para la Aplicación del Enfoque Diferencial y las Políticas </a:t>
              </a:r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CO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oblacionales del Distrito.</a:t>
              </a:r>
              <a:endParaRPr lang="es-CO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369FAEE-FAF1-4D7B-ADB9-79E62864788B}"/>
              </a:ext>
            </a:extLst>
          </p:cNvPr>
          <p:cNvGrpSpPr/>
          <p:nvPr/>
        </p:nvGrpSpPr>
        <p:grpSpPr>
          <a:xfrm>
            <a:off x="3529465" y="1096752"/>
            <a:ext cx="6347243" cy="5179959"/>
            <a:chOff x="3623575" y="1696385"/>
            <a:chExt cx="6347243" cy="5179959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01B3302-B6F6-4818-875D-28DC9D7E1502}"/>
                </a:ext>
              </a:extLst>
            </p:cNvPr>
            <p:cNvSpPr/>
            <p:nvPr/>
          </p:nvSpPr>
          <p:spPr>
            <a:xfrm>
              <a:off x="3623575" y="1696385"/>
              <a:ext cx="6347243" cy="1304294"/>
            </a:xfrm>
            <a:custGeom>
              <a:avLst/>
              <a:gdLst>
                <a:gd name="connsiteX0" fmla="*/ 0 w 4372864"/>
                <a:gd name="connsiteY0" fmla="*/ 295961 h 1183842"/>
                <a:gd name="connsiteX1" fmla="*/ 3780943 w 4372864"/>
                <a:gd name="connsiteY1" fmla="*/ 295961 h 1183842"/>
                <a:gd name="connsiteX2" fmla="*/ 3780943 w 4372864"/>
                <a:gd name="connsiteY2" fmla="*/ 0 h 1183842"/>
                <a:gd name="connsiteX3" fmla="*/ 4372864 w 4372864"/>
                <a:gd name="connsiteY3" fmla="*/ 591921 h 1183842"/>
                <a:gd name="connsiteX4" fmla="*/ 3780943 w 4372864"/>
                <a:gd name="connsiteY4" fmla="*/ 1183842 h 1183842"/>
                <a:gd name="connsiteX5" fmla="*/ 3780943 w 4372864"/>
                <a:gd name="connsiteY5" fmla="*/ 887882 h 1183842"/>
                <a:gd name="connsiteX6" fmla="*/ 0 w 4372864"/>
                <a:gd name="connsiteY6" fmla="*/ 887882 h 1183842"/>
                <a:gd name="connsiteX7" fmla="*/ 0 w 4372864"/>
                <a:gd name="connsiteY7" fmla="*/ 295961 h 118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864" h="1183842">
                  <a:moveTo>
                    <a:pt x="0" y="295961"/>
                  </a:moveTo>
                  <a:lnTo>
                    <a:pt x="3780943" y="295961"/>
                  </a:lnTo>
                  <a:lnTo>
                    <a:pt x="3780943" y="0"/>
                  </a:lnTo>
                  <a:lnTo>
                    <a:pt x="4372864" y="591921"/>
                  </a:lnTo>
                  <a:lnTo>
                    <a:pt x="3780943" y="1183842"/>
                  </a:lnTo>
                  <a:lnTo>
                    <a:pt x="3780943" y="887882"/>
                  </a:lnTo>
                  <a:lnTo>
                    <a:pt x="0" y="887882"/>
                  </a:lnTo>
                  <a:lnTo>
                    <a:pt x="0" y="2959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341681" rIns="549960" bIns="483895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</a:t>
              </a:r>
              <a:r>
                <a:rPr lang="es-MX" sz="1600" b="1" kern="1200" spc="-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Cómo lo hacemos?</a:t>
              </a:r>
              <a:endParaRPr lang="es-CO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B414589-E4F8-4172-8CF9-B0D7F7433850}"/>
                </a:ext>
              </a:extLst>
            </p:cNvPr>
            <p:cNvSpPr/>
            <p:nvPr/>
          </p:nvSpPr>
          <p:spPr>
            <a:xfrm>
              <a:off x="3647063" y="2667686"/>
              <a:ext cx="3337365" cy="4208658"/>
            </a:xfrm>
            <a:custGeom>
              <a:avLst/>
              <a:gdLst>
                <a:gd name="connsiteX0" fmla="*/ 0 w 3755136"/>
                <a:gd name="connsiteY0" fmla="*/ 0 h 2642400"/>
                <a:gd name="connsiteX1" fmla="*/ 3755136 w 3755136"/>
                <a:gd name="connsiteY1" fmla="*/ 0 h 2642400"/>
                <a:gd name="connsiteX2" fmla="*/ 3755136 w 3755136"/>
                <a:gd name="connsiteY2" fmla="*/ 2642400 h 2642400"/>
                <a:gd name="connsiteX3" fmla="*/ 0 w 3755136"/>
                <a:gd name="connsiteY3" fmla="*/ 2642400 h 2642400"/>
                <a:gd name="connsiteX4" fmla="*/ 0 w 3755136"/>
                <a:gd name="connsiteY4" fmla="*/ 0 h 264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136" h="2642400">
                  <a:moveTo>
                    <a:pt x="0" y="0"/>
                  </a:moveTo>
                  <a:lnTo>
                    <a:pt x="3755136" y="0"/>
                  </a:lnTo>
                  <a:lnTo>
                    <a:pt x="3755136" y="2642400"/>
                  </a:lnTo>
                  <a:lnTo>
                    <a:pt x="0" y="26424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4C531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Referente para cada una de las políticas publicas de los enfoques diferenciales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Infancia y adolescencia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uventud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ultez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Vejez 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Discapacidad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kern="12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Mujer y equidad </a:t>
              </a:r>
              <a:r>
                <a:rPr lang="es-CO" sz="1600" kern="12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de género ETG</a:t>
              </a:r>
              <a:endParaRPr lang="es-CO" sz="1600" kern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Sector social LGBTI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Grupos étnicos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Victimas de conflicto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O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Articulación con SIDICU</a:t>
              </a:r>
            </a:p>
            <a:p>
              <a:pPr marL="285750" lvl="0" indent="-2857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CO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514CEA5-9139-42F3-A63D-B544C5B86884}"/>
              </a:ext>
            </a:extLst>
          </p:cNvPr>
          <p:cNvGrpSpPr/>
          <p:nvPr/>
        </p:nvGrpSpPr>
        <p:grpSpPr>
          <a:xfrm>
            <a:off x="7261412" y="1107416"/>
            <a:ext cx="4807061" cy="5181717"/>
            <a:chOff x="6724826" y="1241442"/>
            <a:chExt cx="5362873" cy="5181717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A7E1C9B-8733-4E08-9142-A0B0E0377249}"/>
                </a:ext>
              </a:extLst>
            </p:cNvPr>
            <p:cNvSpPr/>
            <p:nvPr/>
          </p:nvSpPr>
          <p:spPr>
            <a:xfrm>
              <a:off x="6724826" y="1241442"/>
              <a:ext cx="5362873" cy="1601067"/>
            </a:xfrm>
            <a:custGeom>
              <a:avLst/>
              <a:gdLst>
                <a:gd name="connsiteX0" fmla="*/ 0 w 4372864"/>
                <a:gd name="connsiteY0" fmla="*/ 295961 h 1183842"/>
                <a:gd name="connsiteX1" fmla="*/ 3780943 w 4372864"/>
                <a:gd name="connsiteY1" fmla="*/ 295961 h 1183842"/>
                <a:gd name="connsiteX2" fmla="*/ 3780943 w 4372864"/>
                <a:gd name="connsiteY2" fmla="*/ 0 h 1183842"/>
                <a:gd name="connsiteX3" fmla="*/ 4372864 w 4372864"/>
                <a:gd name="connsiteY3" fmla="*/ 591921 h 1183842"/>
                <a:gd name="connsiteX4" fmla="*/ 3780943 w 4372864"/>
                <a:gd name="connsiteY4" fmla="*/ 1183842 h 1183842"/>
                <a:gd name="connsiteX5" fmla="*/ 3780943 w 4372864"/>
                <a:gd name="connsiteY5" fmla="*/ 887882 h 1183842"/>
                <a:gd name="connsiteX6" fmla="*/ 0 w 4372864"/>
                <a:gd name="connsiteY6" fmla="*/ 887882 h 1183842"/>
                <a:gd name="connsiteX7" fmla="*/ 0 w 4372864"/>
                <a:gd name="connsiteY7" fmla="*/ 295961 h 118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864" h="1183842">
                  <a:moveTo>
                    <a:pt x="0" y="295961"/>
                  </a:moveTo>
                  <a:lnTo>
                    <a:pt x="3780943" y="295961"/>
                  </a:lnTo>
                  <a:lnTo>
                    <a:pt x="3780943" y="0"/>
                  </a:lnTo>
                  <a:lnTo>
                    <a:pt x="4372864" y="591921"/>
                  </a:lnTo>
                  <a:lnTo>
                    <a:pt x="3780943" y="1183842"/>
                  </a:lnTo>
                  <a:lnTo>
                    <a:pt x="3780943" y="887882"/>
                  </a:lnTo>
                  <a:lnTo>
                    <a:pt x="0" y="887882"/>
                  </a:lnTo>
                  <a:lnTo>
                    <a:pt x="0" y="295961"/>
                  </a:lnTo>
                  <a:close/>
                </a:path>
              </a:pathLst>
            </a:custGeom>
            <a:solidFill>
              <a:srgbClr val="E2D2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341681" rIns="549960" bIns="483895" numCol="1" spcCol="1270" anchor="ctr" anchorCtr="0">
              <a:noAutofit/>
            </a:bodyPr>
            <a:lstStyle/>
            <a:p>
              <a:pPr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spc="-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</a:t>
              </a:r>
              <a:r>
                <a:rPr lang="es-MX" sz="1800" b="1" kern="1200" spc="-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 hacen las y los referentes?</a:t>
              </a:r>
              <a:endParaRPr lang="es-CO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1E4B0E0-68B1-4A4C-BEA6-A67EC0830C52}"/>
                </a:ext>
              </a:extLst>
            </p:cNvPr>
            <p:cNvSpPr/>
            <p:nvPr/>
          </p:nvSpPr>
          <p:spPr>
            <a:xfrm>
              <a:off x="6859022" y="2289120"/>
              <a:ext cx="4544661" cy="4134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MX" sz="1600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Asistencia técnica para planes de acción de las Política </a:t>
              </a:r>
            </a:p>
            <a:p>
              <a:pPr marL="28575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MX" sz="1600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Apoyo iniciativas de inclusión del EG.</a:t>
              </a:r>
            </a:p>
            <a:p>
              <a:pPr marL="28575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MX" sz="1600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Capacitación en movilidad sostenible e incluyente.</a:t>
              </a:r>
            </a:p>
            <a:p>
              <a:pPr marL="28575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MX" sz="1600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en  Mesas Distritales y Locales</a:t>
              </a:r>
            </a:p>
            <a:p>
              <a:pPr marL="28575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ES" sz="1600" spc="-1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Articulación institucional, intersectorial</a:t>
              </a:r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F1D342A1-3D0B-444B-95C8-9DE7F51D29FE}"/>
              </a:ext>
            </a:extLst>
          </p:cNvPr>
          <p:cNvSpPr txBox="1">
            <a:spLocks/>
          </p:cNvSpPr>
          <p:nvPr/>
        </p:nvSpPr>
        <p:spPr>
          <a:xfrm>
            <a:off x="465797" y="-284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Enfoque Diferencial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FA70A8E-8D6F-4BFA-8183-8E6FE02A1D78}"/>
              </a:ext>
            </a:extLst>
          </p:cNvPr>
          <p:cNvSpPr/>
          <p:nvPr/>
        </p:nvSpPr>
        <p:spPr>
          <a:xfrm>
            <a:off x="0" y="6350617"/>
            <a:ext cx="12192000" cy="53916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4697DE5-2033-45AF-B439-DA7D18FA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86" y="6382394"/>
            <a:ext cx="3186213" cy="5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436474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¿Cómo se avanza en la transversalización?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1312334" y="1855225"/>
            <a:ext cx="9828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s-CO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mplementando las acciones que se han definido en los tres  instrumentos de la Política Pública de Mujer y Equidad de Género</a:t>
            </a:r>
          </a:p>
          <a:p>
            <a:pPr algn="just"/>
            <a:endParaRPr lang="es-CO" sz="36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s-CO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 de acción: 10 productos</a:t>
            </a:r>
          </a:p>
          <a:p>
            <a:pPr algn="just"/>
            <a:r>
              <a:rPr lang="es-CO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Concertación (PIOEG-ETG): 8 acciones Logros: 3 acciones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0" y="0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9A3314EF-890C-4BC3-8CD2-EB0B750E8A24}"/>
              </a:ext>
            </a:extLst>
          </p:cNvPr>
          <p:cNvSpPr txBox="1">
            <a:spLocks/>
          </p:cNvSpPr>
          <p:nvPr/>
        </p:nvSpPr>
        <p:spPr>
          <a:xfrm>
            <a:off x="5933321" y="381890"/>
            <a:ext cx="5352994" cy="72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1800" b="1" dirty="0">
              <a:solidFill>
                <a:srgbClr val="C8D42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4EC16C-42E5-4B82-BF87-4E327ED8116F}"/>
              </a:ext>
            </a:extLst>
          </p:cNvPr>
          <p:cNvSpPr txBox="1"/>
          <p:nvPr/>
        </p:nvSpPr>
        <p:spPr>
          <a:xfrm>
            <a:off x="151618" y="4903"/>
            <a:ext cx="11563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PPMYEG 2020-2030</a:t>
            </a:r>
          </a:p>
          <a:p>
            <a:pPr>
              <a:defRPr/>
            </a:pPr>
            <a:r>
              <a:rPr lang="es-CO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 de acción 10 productos </a:t>
            </a:r>
            <a:endParaRPr lang="es-CO" sz="24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CF079AA-EAB0-46E1-BC4D-994BD706C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84" y="5982394"/>
            <a:ext cx="3472774" cy="816102"/>
          </a:xfrm>
          <a:prstGeom prst="rect">
            <a:avLst/>
          </a:prstGeom>
        </p:spPr>
      </p:pic>
      <p:graphicFrame>
        <p:nvGraphicFramePr>
          <p:cNvPr id="31" name="Tabla 2">
            <a:extLst>
              <a:ext uri="{FF2B5EF4-FFF2-40B4-BE49-F238E27FC236}">
                <a16:creationId xmlns:a16="http://schemas.microsoft.com/office/drawing/2014/main" id="{B3E993FD-0807-4D3B-B2C3-9BB8FEC28915}"/>
              </a:ext>
            </a:extLst>
          </p:cNvPr>
          <p:cNvGraphicFramePr>
            <a:graphicFrameLocks noGrp="1"/>
          </p:cNvGraphicFramePr>
          <p:nvPr/>
        </p:nvGraphicFramePr>
        <p:xfrm>
          <a:off x="457956" y="1004531"/>
          <a:ext cx="5501514" cy="203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514">
                  <a:extLst>
                    <a:ext uri="{9D8B030D-6E8A-4147-A177-3AD203B41FA5}">
                      <a16:colId xmlns:a16="http://schemas.microsoft.com/office/drawing/2014/main" val="1504645370"/>
                    </a:ext>
                  </a:extLst>
                </a:gridCol>
              </a:tblGrid>
              <a:tr h="26775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OACCM 2 Productos 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6046"/>
                  </a:ext>
                </a:extLst>
              </a:tr>
              <a:tr h="1239024">
                <a:tc>
                  <a:txBody>
                    <a:bodyPr/>
                    <a:lstStyle/>
                    <a:p>
                      <a:pPr algn="just"/>
                      <a:endParaRPr lang="es-ES" sz="2000" dirty="0"/>
                    </a:p>
                    <a:p>
                      <a:pPr algn="just"/>
                      <a:r>
                        <a:rPr lang="es-ES" sz="2000" dirty="0"/>
                        <a:t>Capacitaciones </a:t>
                      </a:r>
                    </a:p>
                    <a:p>
                      <a:pPr algn="just"/>
                      <a:r>
                        <a:rPr lang="es-ES" sz="2000" dirty="0"/>
                        <a:t>Acciones de comunicación y cultura ciudadana</a:t>
                      </a:r>
                      <a:r>
                        <a:rPr lang="es-MX" sz="2000" dirty="0"/>
                        <a:t>. </a:t>
                      </a:r>
                      <a:endParaRPr lang="es-CO" sz="2000" dirty="0"/>
                    </a:p>
                  </a:txBody>
                  <a:tcPr marL="83127" marR="8312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82499"/>
                  </a:ext>
                </a:extLst>
              </a:tr>
              <a:tr h="267752">
                <a:tc>
                  <a:txBody>
                    <a:bodyPr/>
                    <a:lstStyle/>
                    <a:p>
                      <a:pPr algn="just"/>
                      <a:endParaRPr lang="es-CO" sz="2000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48270"/>
                  </a:ext>
                </a:extLst>
              </a:tr>
            </a:tbl>
          </a:graphicData>
        </a:graphic>
      </p:graphicFrame>
      <p:graphicFrame>
        <p:nvGraphicFramePr>
          <p:cNvPr id="32" name="Tabla 2">
            <a:extLst>
              <a:ext uri="{FF2B5EF4-FFF2-40B4-BE49-F238E27FC236}">
                <a16:creationId xmlns:a16="http://schemas.microsoft.com/office/drawing/2014/main" id="{CEC900EA-A32D-476C-89F8-FC992FF3D857}"/>
              </a:ext>
            </a:extLst>
          </p:cNvPr>
          <p:cNvGraphicFramePr>
            <a:graphicFrameLocks noGrp="1"/>
          </p:cNvGraphicFramePr>
          <p:nvPr/>
        </p:nvGraphicFramePr>
        <p:xfrm>
          <a:off x="539307" y="2932459"/>
          <a:ext cx="5486400" cy="2265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504645370"/>
                    </a:ext>
                  </a:extLst>
                </a:gridCol>
              </a:tblGrid>
              <a:tr h="48918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DIM 3 Productos 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6046"/>
                  </a:ext>
                </a:extLst>
              </a:tr>
              <a:tr h="971715">
                <a:tc>
                  <a:txBody>
                    <a:bodyPr/>
                    <a:lstStyle/>
                    <a:p>
                      <a:pPr marL="0" lvl="1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es-CO" dirty="0"/>
                        <a:t>Dos estudios con EG: </a:t>
                      </a:r>
                    </a:p>
                    <a:p>
                      <a:pPr marL="285750" lvl="1" indent="-285750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Capacidad de pago </a:t>
                      </a:r>
                    </a:p>
                    <a:p>
                      <a:pPr marL="285750" lvl="1" indent="-285750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Movilidad y género</a:t>
                      </a:r>
                    </a:p>
                    <a:p>
                      <a:pPr marL="0" lvl="1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es-CO" dirty="0"/>
                        <a:t>Una estrategia de reducción del gasto en transporte</a:t>
                      </a:r>
                    </a:p>
                    <a:p>
                      <a:pPr marL="0" lvl="1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endParaRPr lang="es-CO" kern="1200" dirty="0"/>
                    </a:p>
                  </a:txBody>
                  <a:tcPr marL="83127" marR="8312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82499"/>
                  </a:ext>
                </a:extLst>
              </a:tr>
              <a:tr h="285548">
                <a:tc>
                  <a:txBody>
                    <a:bodyPr/>
                    <a:lstStyle/>
                    <a:p>
                      <a:pPr algn="just"/>
                      <a:endParaRPr lang="es-CO" sz="800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48270"/>
                  </a:ext>
                </a:extLst>
              </a:tr>
            </a:tbl>
          </a:graphicData>
        </a:graphic>
      </p:graphicFrame>
      <p:graphicFrame>
        <p:nvGraphicFramePr>
          <p:cNvPr id="33" name="Tabla 2">
            <a:extLst>
              <a:ext uri="{FF2B5EF4-FFF2-40B4-BE49-F238E27FC236}">
                <a16:creationId xmlns:a16="http://schemas.microsoft.com/office/drawing/2014/main" id="{BC9475E9-B995-4370-8EDA-EB004C071ABA}"/>
              </a:ext>
            </a:extLst>
          </p:cNvPr>
          <p:cNvGraphicFramePr>
            <a:graphicFrameLocks noGrp="1"/>
          </p:cNvGraphicFramePr>
          <p:nvPr/>
        </p:nvGraphicFramePr>
        <p:xfrm>
          <a:off x="6651185" y="1049240"/>
          <a:ext cx="5046607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607">
                  <a:extLst>
                    <a:ext uri="{9D8B030D-6E8A-4147-A177-3AD203B41FA5}">
                      <a16:colId xmlns:a16="http://schemas.microsoft.com/office/drawing/2014/main" val="1504645370"/>
                    </a:ext>
                  </a:extLst>
                </a:gridCol>
              </a:tblGrid>
              <a:tr h="37769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OGS 3 Productos 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>
                    <a:solidFill>
                      <a:srgbClr val="C8D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6046"/>
                  </a:ext>
                </a:extLst>
              </a:tr>
              <a:tr h="124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Estrategia de género en ORVI.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Estrategia de participación con enfoque de genero en el SIDICU.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Estrategia de Capacitación y formación con enfoque de genero sobre temas asociados a movilidad.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82499"/>
                  </a:ext>
                </a:extLst>
              </a:tr>
              <a:tr h="377693">
                <a:tc>
                  <a:txBody>
                    <a:bodyPr/>
                    <a:lstStyle/>
                    <a:p>
                      <a:pPr algn="just"/>
                      <a:endParaRPr lang="es-CO" sz="2000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48270"/>
                  </a:ext>
                </a:extLst>
              </a:tr>
            </a:tbl>
          </a:graphicData>
        </a:graphic>
      </p:graphicFrame>
      <p:graphicFrame>
        <p:nvGraphicFramePr>
          <p:cNvPr id="34" name="Tabla 2">
            <a:extLst>
              <a:ext uri="{FF2B5EF4-FFF2-40B4-BE49-F238E27FC236}">
                <a16:creationId xmlns:a16="http://schemas.microsoft.com/office/drawing/2014/main" id="{9E27DDDE-D9FE-4B3F-B58B-3285F5EF0B6F}"/>
              </a:ext>
            </a:extLst>
          </p:cNvPr>
          <p:cNvGraphicFramePr>
            <a:graphicFrameLocks noGrp="1"/>
          </p:cNvGraphicFramePr>
          <p:nvPr/>
        </p:nvGraphicFramePr>
        <p:xfrm>
          <a:off x="540728" y="5197665"/>
          <a:ext cx="5514820" cy="11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820">
                  <a:extLst>
                    <a:ext uri="{9D8B030D-6E8A-4147-A177-3AD203B41FA5}">
                      <a16:colId xmlns:a16="http://schemas.microsoft.com/office/drawing/2014/main" val="1504645370"/>
                    </a:ext>
                  </a:extLst>
                </a:gridCol>
              </a:tblGrid>
              <a:tr h="30951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Sub Bici y Peatón 1 Producto 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>
                    <a:solidFill>
                      <a:srgbClr val="879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6046"/>
                  </a:ext>
                </a:extLst>
              </a:tr>
              <a:tr h="716753">
                <a:tc>
                  <a:txBody>
                    <a:bodyPr/>
                    <a:lstStyle/>
                    <a:p>
                      <a:pPr marL="0" lvl="1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es-MX" kern="1200" dirty="0"/>
                        <a:t>Estrategias para el aumento del uso de la bicicleta por parte de las mujeres. </a:t>
                      </a:r>
                      <a:endParaRPr lang="es-CO" kern="1200" dirty="0"/>
                    </a:p>
                  </a:txBody>
                  <a:tcPr marL="83127" marR="8312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82499"/>
                  </a:ext>
                </a:extLst>
              </a:tr>
            </a:tbl>
          </a:graphicData>
        </a:graphic>
      </p:graphicFrame>
      <p:graphicFrame>
        <p:nvGraphicFramePr>
          <p:cNvPr id="36" name="Tabla 2">
            <a:extLst>
              <a:ext uri="{FF2B5EF4-FFF2-40B4-BE49-F238E27FC236}">
                <a16:creationId xmlns:a16="http://schemas.microsoft.com/office/drawing/2014/main" id="{7DD1DCEC-A53C-44DA-B9E1-039A825C1D58}"/>
              </a:ext>
            </a:extLst>
          </p:cNvPr>
          <p:cNvGraphicFramePr>
            <a:graphicFrameLocks noGrp="1"/>
          </p:cNvGraphicFramePr>
          <p:nvPr/>
        </p:nvGraphicFramePr>
        <p:xfrm>
          <a:off x="6651419" y="3814386"/>
          <a:ext cx="5102573" cy="177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573">
                  <a:extLst>
                    <a:ext uri="{9D8B030D-6E8A-4147-A177-3AD203B41FA5}">
                      <a16:colId xmlns:a16="http://schemas.microsoft.com/office/drawing/2014/main" val="1504645370"/>
                    </a:ext>
                  </a:extLst>
                </a:gridCol>
              </a:tblGrid>
              <a:tr h="53423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Sub Transporte Público 1 Producto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6046"/>
                  </a:ext>
                </a:extLst>
              </a:tr>
              <a:tr h="1237153">
                <a:tc>
                  <a:txBody>
                    <a:bodyPr/>
                    <a:lstStyle/>
                    <a:p>
                      <a:pPr marL="0" marR="0" lvl="1" indent="0" algn="l" defTabSz="11557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  <a:p>
                      <a:pPr marL="0" marR="0" lvl="1" indent="0" algn="l" defTabSz="11557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Estrategia para el mejoramiento de la experiencia de viaje y la seguridad de las mujeres en taxi</a:t>
                      </a:r>
                      <a:endParaRPr lang="es-CO" kern="1200" dirty="0"/>
                    </a:p>
                  </a:txBody>
                  <a:tcPr marL="83127" marR="83127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8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9">
            <a:extLst>
              <a:ext uri="{FF2B5EF4-FFF2-40B4-BE49-F238E27FC236}">
                <a16:creationId xmlns:a16="http://schemas.microsoft.com/office/drawing/2014/main" id="{953DB629-8765-4ABA-8B79-D4822CE3879E}"/>
              </a:ext>
            </a:extLst>
          </p:cNvPr>
          <p:cNvGrpSpPr/>
          <p:nvPr/>
        </p:nvGrpSpPr>
        <p:grpSpPr>
          <a:xfrm>
            <a:off x="1872033" y="1416093"/>
            <a:ext cx="6883204" cy="4188182"/>
            <a:chOff x="1598723" y="1478169"/>
            <a:chExt cx="8936115" cy="4028413"/>
          </a:xfrm>
        </p:grpSpPr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C94E985B-8AC3-47F4-8A5A-F53713454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44"/>
            <a:stretch/>
          </p:blipFill>
          <p:spPr>
            <a:xfrm>
              <a:off x="1598723" y="2864689"/>
              <a:ext cx="2324071" cy="2147490"/>
            </a:xfrm>
            <a:prstGeom prst="rect">
              <a:avLst/>
            </a:prstGeom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20BD77DF-7133-4669-B742-43317AFFC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959" y="3557817"/>
              <a:ext cx="1685389" cy="1833052"/>
            </a:xfrm>
            <a:prstGeom prst="rect">
              <a:avLst/>
            </a:prstGeom>
          </p:spPr>
        </p:pic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id="{B9EC380B-0B72-4DBE-B5B5-B7D9E170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7072" y="1817255"/>
              <a:ext cx="1451818" cy="3689327"/>
            </a:xfrm>
            <a:prstGeom prst="rect">
              <a:avLst/>
            </a:prstGeom>
          </p:spPr>
        </p:pic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03AF0BB8-9959-44F5-9953-863D09E62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870" t="29028" r="8463" b="28750"/>
            <a:stretch/>
          </p:blipFill>
          <p:spPr>
            <a:xfrm>
              <a:off x="3302001" y="1769753"/>
              <a:ext cx="3195071" cy="1672352"/>
            </a:xfrm>
            <a:prstGeom prst="rect">
              <a:avLst/>
            </a:prstGeom>
          </p:spPr>
        </p:pic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D90B6629-64A6-4A94-A594-AC5EB8B17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420" y="2208345"/>
              <a:ext cx="1368418" cy="2698944"/>
            </a:xfrm>
            <a:prstGeom prst="rect">
              <a:avLst/>
            </a:prstGeom>
          </p:spPr>
        </p:pic>
        <p:sp>
          <p:nvSpPr>
            <p:cNvPr id="12" name="Rounded Rectangle 26">
              <a:extLst>
                <a:ext uri="{FF2B5EF4-FFF2-40B4-BE49-F238E27FC236}">
                  <a16:creationId xmlns:a16="http://schemas.microsoft.com/office/drawing/2014/main" id="{E65EA341-F65E-46A8-B94D-7F968DB93B53}"/>
                </a:ext>
              </a:extLst>
            </p:cNvPr>
            <p:cNvSpPr/>
            <p:nvPr/>
          </p:nvSpPr>
          <p:spPr>
            <a:xfrm>
              <a:off x="3139438" y="1817255"/>
              <a:ext cx="381000" cy="4197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id="{ABB789AE-D734-4D5D-8622-226FC509A152}"/>
                </a:ext>
              </a:extLst>
            </p:cNvPr>
            <p:cNvSpPr/>
            <p:nvPr/>
          </p:nvSpPr>
          <p:spPr>
            <a:xfrm>
              <a:off x="6240460" y="1844489"/>
              <a:ext cx="381000" cy="4197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FC95C33E-31EF-4023-BEB3-16CBE2C96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790743" y="1478169"/>
              <a:ext cx="1682965" cy="2255520"/>
            </a:xfrm>
            <a:prstGeom prst="rect">
              <a:avLst/>
            </a:prstGeom>
          </p:spPr>
        </p:pic>
      </p:grpSp>
      <p:sp>
        <p:nvSpPr>
          <p:cNvPr id="15" name="Rectangle 30">
            <a:extLst>
              <a:ext uri="{FF2B5EF4-FFF2-40B4-BE49-F238E27FC236}">
                <a16:creationId xmlns:a16="http://schemas.microsoft.com/office/drawing/2014/main" id="{2B630B3C-8830-45DF-936C-3AA74B751E54}"/>
              </a:ext>
            </a:extLst>
          </p:cNvPr>
          <p:cNvSpPr/>
          <p:nvPr/>
        </p:nvSpPr>
        <p:spPr>
          <a:xfrm>
            <a:off x="413861" y="4949595"/>
            <a:ext cx="232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 al hábitat y vivienda digna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011D4131-D303-4BC0-ACCD-1ED51E38366A}"/>
              </a:ext>
            </a:extLst>
          </p:cNvPr>
          <p:cNvSpPr/>
          <p:nvPr/>
        </p:nvSpPr>
        <p:spPr>
          <a:xfrm>
            <a:off x="9205310" y="1213758"/>
            <a:ext cx="21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ea typeface="Calibri" panose="020F0502020204030204" pitchFamily="34" charset="0"/>
              </a:rPr>
              <a:t>Derecho a una vida libre de violencias </a:t>
            </a:r>
            <a:endParaRPr lang="en-US" sz="2400" b="1" dirty="0"/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0E07C9EC-70BF-4DE4-935F-C53E35D5B479}"/>
              </a:ext>
            </a:extLst>
          </p:cNvPr>
          <p:cNvSpPr/>
          <p:nvPr/>
        </p:nvSpPr>
        <p:spPr>
          <a:xfrm>
            <a:off x="358519" y="1308240"/>
            <a:ext cx="252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 a una cultura libre de sexismo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F937CEF3-71B0-40FA-A55A-284C0827367C}"/>
              </a:ext>
            </a:extLst>
          </p:cNvPr>
          <p:cNvSpPr/>
          <p:nvPr/>
        </p:nvSpPr>
        <p:spPr>
          <a:xfrm>
            <a:off x="8967626" y="4443913"/>
            <a:ext cx="3052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a typeface="Calibri" panose="020F0502020204030204" pitchFamily="34" charset="0"/>
              </a:rPr>
              <a:t>Derecho al trabajo en condiciones de igualdad y dignidad</a:t>
            </a:r>
            <a:r>
              <a:rPr lang="en-US" sz="2400" b="1" dirty="0"/>
              <a:t> </a:t>
            </a:r>
          </a:p>
        </p:txBody>
      </p:sp>
      <p:sp>
        <p:nvSpPr>
          <p:cNvPr id="19" name="Flecha a la derecha con bandas 4">
            <a:extLst>
              <a:ext uri="{FF2B5EF4-FFF2-40B4-BE49-F238E27FC236}">
                <a16:creationId xmlns:a16="http://schemas.microsoft.com/office/drawing/2014/main" id="{BE0CE5AA-A3C6-4431-8DEA-71C7C9CECD89}"/>
              </a:ext>
            </a:extLst>
          </p:cNvPr>
          <p:cNvSpPr/>
          <p:nvPr/>
        </p:nvSpPr>
        <p:spPr>
          <a:xfrm>
            <a:off x="8162824" y="5194536"/>
            <a:ext cx="778322" cy="40973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 la derecha con bandas 5">
            <a:extLst>
              <a:ext uri="{FF2B5EF4-FFF2-40B4-BE49-F238E27FC236}">
                <a16:creationId xmlns:a16="http://schemas.microsoft.com/office/drawing/2014/main" id="{2BC6C982-28E7-42F7-86E6-6069AA25B8AA}"/>
              </a:ext>
            </a:extLst>
          </p:cNvPr>
          <p:cNvSpPr/>
          <p:nvPr/>
        </p:nvSpPr>
        <p:spPr>
          <a:xfrm rot="10800000">
            <a:off x="2337116" y="5234429"/>
            <a:ext cx="839768" cy="40973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 la derecha con bandas 16">
            <a:extLst>
              <a:ext uri="{FF2B5EF4-FFF2-40B4-BE49-F238E27FC236}">
                <a16:creationId xmlns:a16="http://schemas.microsoft.com/office/drawing/2014/main" id="{0B8365FA-23AA-481D-935B-8D83A5780144}"/>
              </a:ext>
            </a:extLst>
          </p:cNvPr>
          <p:cNvSpPr/>
          <p:nvPr/>
        </p:nvSpPr>
        <p:spPr>
          <a:xfrm rot="10800000">
            <a:off x="2222693" y="2010844"/>
            <a:ext cx="839768" cy="40973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 la derecha con bandas 4">
            <a:extLst>
              <a:ext uri="{FF2B5EF4-FFF2-40B4-BE49-F238E27FC236}">
                <a16:creationId xmlns:a16="http://schemas.microsoft.com/office/drawing/2014/main" id="{37657637-624F-4982-B0DB-9A6C63557058}"/>
              </a:ext>
            </a:extLst>
          </p:cNvPr>
          <p:cNvSpPr/>
          <p:nvPr/>
        </p:nvSpPr>
        <p:spPr>
          <a:xfrm>
            <a:off x="8230212" y="1589142"/>
            <a:ext cx="778322" cy="40973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BC4A595-D13C-4403-9F9F-CCE1A86AA86E}"/>
              </a:ext>
            </a:extLst>
          </p:cNvPr>
          <p:cNvSpPr/>
          <p:nvPr/>
        </p:nvSpPr>
        <p:spPr>
          <a:xfrm>
            <a:off x="16625" y="-62733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758F4C1-9614-4A13-B287-F4435E48DF0B}"/>
              </a:ext>
            </a:extLst>
          </p:cNvPr>
          <p:cNvSpPr txBox="1"/>
          <p:nvPr/>
        </p:nvSpPr>
        <p:spPr>
          <a:xfrm>
            <a:off x="0" y="139486"/>
            <a:ext cx="115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Derechos priorizados</a:t>
            </a:r>
            <a:endParaRPr lang="es-CO" sz="24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A34405D-854C-426C-820D-355865E275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82" y="5918730"/>
            <a:ext cx="3472774" cy="816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-1235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1032425A-36EE-49D7-B9A8-C67354A5FBFE}"/>
              </a:ext>
            </a:extLst>
          </p:cNvPr>
          <p:cNvSpPr/>
          <p:nvPr/>
        </p:nvSpPr>
        <p:spPr>
          <a:xfrm>
            <a:off x="1675951" y="217346"/>
            <a:ext cx="4860606" cy="1325563"/>
          </a:xfrm>
          <a:custGeom>
            <a:avLst/>
            <a:gdLst>
              <a:gd name="connsiteX0" fmla="*/ 0 w 2840235"/>
              <a:gd name="connsiteY0" fmla="*/ 0 h 1049860"/>
              <a:gd name="connsiteX1" fmla="*/ 2840235 w 2840235"/>
              <a:gd name="connsiteY1" fmla="*/ 0 h 1049860"/>
              <a:gd name="connsiteX2" fmla="*/ 2840235 w 2840235"/>
              <a:gd name="connsiteY2" fmla="*/ 1049860 h 1049860"/>
              <a:gd name="connsiteX3" fmla="*/ 0 w 2840235"/>
              <a:gd name="connsiteY3" fmla="*/ 1049860 h 1049860"/>
              <a:gd name="connsiteX4" fmla="*/ 0 w 2840235"/>
              <a:gd name="connsiteY4" fmla="*/ 0 h 10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1049860">
                <a:moveTo>
                  <a:pt x="0" y="0"/>
                </a:moveTo>
                <a:lnTo>
                  <a:pt x="2840235" y="0"/>
                </a:lnTo>
                <a:lnTo>
                  <a:pt x="2840235" y="1049860"/>
                </a:lnTo>
                <a:lnTo>
                  <a:pt x="0" y="10498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 de Igualdad de Oportunidades para la equidad de Género PIOEG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 Sectorial de transversalización PSTG 2022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4AAED714-BE86-43B3-9D82-6D2B4BC37D69}"/>
              </a:ext>
            </a:extLst>
          </p:cNvPr>
          <p:cNvSpPr/>
          <p:nvPr/>
        </p:nvSpPr>
        <p:spPr>
          <a:xfrm>
            <a:off x="144990" y="1652451"/>
            <a:ext cx="3786743" cy="1385841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600" dirty="0" err="1">
                <a:solidFill>
                  <a:schemeClr val="tx1"/>
                </a:solidFill>
              </a:rPr>
              <a:t>STPr</a:t>
            </a:r>
            <a:endParaRPr lang="es-CO" sz="2600" dirty="0">
              <a:solidFill>
                <a:schemeClr val="tx1"/>
              </a:solidFill>
            </a:endParaRP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2600" dirty="0">
                <a:solidFill>
                  <a:schemeClr val="tx1"/>
                </a:solidFill>
              </a:rPr>
              <a:t>Charlas de género con  REM</a:t>
            </a:r>
            <a:endParaRPr lang="es-CO" sz="2600" dirty="0">
              <a:solidFill>
                <a:schemeClr val="tx1"/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5355B1B3-71B0-46C8-9529-4F3FD3DD0B47}"/>
              </a:ext>
            </a:extLst>
          </p:cNvPr>
          <p:cNvSpPr/>
          <p:nvPr/>
        </p:nvSpPr>
        <p:spPr>
          <a:xfrm>
            <a:off x="8531157" y="134996"/>
            <a:ext cx="3472774" cy="1049860"/>
          </a:xfrm>
          <a:custGeom>
            <a:avLst/>
            <a:gdLst>
              <a:gd name="connsiteX0" fmla="*/ 0 w 2840235"/>
              <a:gd name="connsiteY0" fmla="*/ 0 h 1049860"/>
              <a:gd name="connsiteX1" fmla="*/ 2840235 w 2840235"/>
              <a:gd name="connsiteY1" fmla="*/ 0 h 1049860"/>
              <a:gd name="connsiteX2" fmla="*/ 2840235 w 2840235"/>
              <a:gd name="connsiteY2" fmla="*/ 1049860 h 1049860"/>
              <a:gd name="connsiteX3" fmla="*/ 0 w 2840235"/>
              <a:gd name="connsiteY3" fmla="*/ 1049860 h 1049860"/>
              <a:gd name="connsiteX4" fmla="*/ 0 w 2840235"/>
              <a:gd name="connsiteY4" fmla="*/ 0 h 10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1049860">
                <a:moveTo>
                  <a:pt x="0" y="0"/>
                </a:moveTo>
                <a:lnTo>
                  <a:pt x="2840235" y="0"/>
                </a:lnTo>
                <a:lnTo>
                  <a:pt x="2840235" y="1049860"/>
                </a:lnTo>
                <a:lnTo>
                  <a:pt x="0" y="10498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Logros de transversalización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9E0D7FE-F10C-4A68-9F6D-8BD10E277A55}"/>
              </a:ext>
            </a:extLst>
          </p:cNvPr>
          <p:cNvSpPr/>
          <p:nvPr/>
        </p:nvSpPr>
        <p:spPr>
          <a:xfrm>
            <a:off x="4202628" y="3848081"/>
            <a:ext cx="3786743" cy="1734288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600" dirty="0" err="1">
                <a:solidFill>
                  <a:schemeClr val="tx1"/>
                </a:solidFill>
              </a:rPr>
              <a:t>STPu</a:t>
            </a:r>
            <a:endParaRPr lang="es-CO" sz="2600" dirty="0">
              <a:solidFill>
                <a:schemeClr val="tx1"/>
              </a:solidFill>
            </a:endParaRP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Formular atributo de enfoque de género en el Modelo de calidad de taxi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E218D5A7-B973-47A6-BD6D-62AD5E57AE7F}"/>
              </a:ext>
            </a:extLst>
          </p:cNvPr>
          <p:cNvSpPr/>
          <p:nvPr/>
        </p:nvSpPr>
        <p:spPr>
          <a:xfrm>
            <a:off x="4202627" y="1677422"/>
            <a:ext cx="3786743" cy="1780829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OSV</a:t>
            </a: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Plan de trabajo con EG para identificar y mitigar VBG</a:t>
            </a:r>
          </a:p>
          <a:p>
            <a:pPr marL="228600" lvl="1" indent="-22860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2600" dirty="0">
              <a:solidFill>
                <a:schemeClr val="tx1"/>
              </a:solidFill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560A4785-0E17-44B4-AC2B-EE6D675DBE03}"/>
              </a:ext>
            </a:extLst>
          </p:cNvPr>
          <p:cNvSpPr/>
          <p:nvPr/>
        </p:nvSpPr>
        <p:spPr>
          <a:xfrm>
            <a:off x="8467090" y="3397281"/>
            <a:ext cx="3472773" cy="1773022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2800" dirty="0"/>
              <a:t>Mujeres seleccionadas y cualificadas como operadoras de buses 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3EDB7B67-D682-4969-91A9-5500624628DE}"/>
              </a:ext>
            </a:extLst>
          </p:cNvPr>
          <p:cNvSpPr/>
          <p:nvPr/>
        </p:nvSpPr>
        <p:spPr>
          <a:xfrm>
            <a:off x="8531157" y="1698052"/>
            <a:ext cx="3472774" cy="1325562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Estrategia </a:t>
            </a:r>
            <a:r>
              <a:rPr lang="es-CO" sz="2600" i="1" dirty="0">
                <a:solidFill>
                  <a:schemeClr val="tx1"/>
                </a:solidFill>
              </a:rPr>
              <a:t>Más mujeres en Bici</a:t>
            </a:r>
            <a:endParaRPr lang="es-CO" sz="2600" i="1" kern="1200" dirty="0">
              <a:solidFill>
                <a:schemeClr val="tx1"/>
              </a:solidFill>
            </a:endParaRP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2600" kern="1200" dirty="0">
              <a:solidFill>
                <a:schemeClr val="tx1"/>
              </a:solidFill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7E94FDC0-47DD-4C22-B61C-E1DE8EADEFC3}"/>
              </a:ext>
            </a:extLst>
          </p:cNvPr>
          <p:cNvSpPr/>
          <p:nvPr/>
        </p:nvSpPr>
        <p:spPr>
          <a:xfrm>
            <a:off x="188387" y="3205210"/>
            <a:ext cx="3828848" cy="2631072"/>
          </a:xfrm>
          <a:custGeom>
            <a:avLst/>
            <a:gdLst>
              <a:gd name="connsiteX0" fmla="*/ 0 w 2840235"/>
              <a:gd name="connsiteY0" fmla="*/ 0 h 4523073"/>
              <a:gd name="connsiteX1" fmla="*/ 2840235 w 2840235"/>
              <a:gd name="connsiteY1" fmla="*/ 0 h 4523073"/>
              <a:gd name="connsiteX2" fmla="*/ 2840235 w 2840235"/>
              <a:gd name="connsiteY2" fmla="*/ 4523073 h 4523073"/>
              <a:gd name="connsiteX3" fmla="*/ 0 w 2840235"/>
              <a:gd name="connsiteY3" fmla="*/ 4523073 h 4523073"/>
              <a:gd name="connsiteX4" fmla="*/ 0 w 2840235"/>
              <a:gd name="connsiteY4" fmla="*/ 0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235" h="4523073">
                <a:moveTo>
                  <a:pt x="0" y="0"/>
                </a:moveTo>
                <a:lnTo>
                  <a:pt x="2840235" y="0"/>
                </a:lnTo>
                <a:lnTo>
                  <a:pt x="2840235" y="4523073"/>
                </a:lnTo>
                <a:lnTo>
                  <a:pt x="0" y="4523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600" dirty="0">
                <a:solidFill>
                  <a:schemeClr val="tx1"/>
                </a:solidFill>
              </a:rPr>
              <a:t>OGS</a:t>
            </a: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Sensibilización Conmemoración fechas</a:t>
            </a:r>
          </a:p>
          <a:p>
            <a:pPr marL="0" lvl="1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600" dirty="0">
                <a:solidFill>
                  <a:schemeClr val="tx1"/>
                </a:solidFill>
              </a:rPr>
              <a:t>C</a:t>
            </a:r>
            <a:r>
              <a:rPr lang="es-MX" sz="2600" dirty="0">
                <a:solidFill>
                  <a:schemeClr val="tx1"/>
                </a:solidFill>
              </a:rPr>
              <a:t>conversatorios con mujeres en rendición de cuentas 2022</a:t>
            </a:r>
            <a:endParaRPr lang="es-CO" sz="2600" dirty="0">
              <a:solidFill>
                <a:schemeClr val="tx1"/>
              </a:solidFill>
            </a:endParaRPr>
          </a:p>
          <a:p>
            <a:pPr marL="228600" lvl="1" indent="-22860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2600" dirty="0">
              <a:solidFill>
                <a:schemeClr val="tx1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8F7CD11-8360-4028-9A72-1D0F13D75F49}"/>
              </a:ext>
            </a:extLst>
          </p:cNvPr>
          <p:cNvSpPr/>
          <p:nvPr/>
        </p:nvSpPr>
        <p:spPr>
          <a:xfrm>
            <a:off x="0" y="6001451"/>
            <a:ext cx="12192000" cy="88832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1BDED1BA-C0E5-4815-8EA7-ACF1AE016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5" y="6104997"/>
            <a:ext cx="3186213" cy="6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/>
          <p:nvPr/>
        </p:nvSpPr>
        <p:spPr>
          <a:xfrm>
            <a:off x="-1609" y="-21987"/>
            <a:ext cx="348400" cy="5338400"/>
          </a:xfrm>
          <a:prstGeom prst="rect">
            <a:avLst/>
          </a:prstGeom>
          <a:solidFill>
            <a:srgbClr val="181B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-1611" y="5624213"/>
            <a:ext cx="348400" cy="1212000"/>
          </a:xfrm>
          <a:prstGeom prst="rect">
            <a:avLst/>
          </a:prstGeom>
          <a:solidFill>
            <a:srgbClr val="BDCF4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5060139" y="6768469"/>
            <a:ext cx="7132000" cy="129600"/>
          </a:xfrm>
          <a:prstGeom prst="rect">
            <a:avLst/>
          </a:prstGeom>
          <a:solidFill>
            <a:srgbClr val="181B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9"/>
          <p:cNvCxnSpPr/>
          <p:nvPr/>
        </p:nvCxnSpPr>
        <p:spPr>
          <a:xfrm>
            <a:off x="7998864" y="546931"/>
            <a:ext cx="4193200" cy="3480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959" y="6002259"/>
            <a:ext cx="2811208" cy="678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CF02A-FC84-D4E2-5A34-C239E40A1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991379"/>
              </p:ext>
            </p:extLst>
          </p:nvPr>
        </p:nvGraphicFramePr>
        <p:xfrm>
          <a:off x="897776" y="1233383"/>
          <a:ext cx="10471974" cy="505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C375E3AC-029B-9A9B-5CCB-C7C450F0268A}"/>
              </a:ext>
            </a:extLst>
          </p:cNvPr>
          <p:cNvSpPr txBox="1"/>
          <p:nvPr/>
        </p:nvSpPr>
        <p:spPr>
          <a:xfrm>
            <a:off x="651400" y="-313041"/>
            <a:ext cx="10889200" cy="17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endParaRPr lang="es-CO" sz="2400" b="1" dirty="0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r>
              <a:rPr lang="es-CO" sz="2400" b="1" dirty="0">
                <a:solidFill>
                  <a:srgbClr val="7F7F7F"/>
                </a:solidFill>
                <a:latin typeface="Arial Black"/>
                <a:ea typeface="Tahoma"/>
                <a:cs typeface="Tahoma"/>
                <a:sym typeface="Arial Black"/>
              </a:rPr>
              <a:t>Compromisos organizados por derechos</a:t>
            </a:r>
            <a:endParaRPr sz="2400" b="1" dirty="0">
              <a:solidFill>
                <a:srgbClr val="BED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9585" algn="just">
              <a:lnSpc>
                <a:spcPct val="115000"/>
              </a:lnSpc>
              <a:spcBef>
                <a:spcPts val="1600"/>
              </a:spcBef>
              <a:spcAft>
                <a:spcPts val="1333"/>
              </a:spcAft>
            </a:pPr>
            <a:endParaRPr sz="2400" b="1" dirty="0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61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/>
          <p:nvPr/>
        </p:nvSpPr>
        <p:spPr>
          <a:xfrm>
            <a:off x="-1609" y="-21987"/>
            <a:ext cx="348400" cy="5338400"/>
          </a:xfrm>
          <a:prstGeom prst="rect">
            <a:avLst/>
          </a:prstGeom>
          <a:solidFill>
            <a:srgbClr val="181B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-1611" y="5624213"/>
            <a:ext cx="348400" cy="1212000"/>
          </a:xfrm>
          <a:prstGeom prst="rect">
            <a:avLst/>
          </a:prstGeom>
          <a:solidFill>
            <a:srgbClr val="BDCF4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5060139" y="6768469"/>
            <a:ext cx="7132000" cy="129600"/>
          </a:xfrm>
          <a:prstGeom prst="rect">
            <a:avLst/>
          </a:prstGeom>
          <a:solidFill>
            <a:srgbClr val="181B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9"/>
          <p:cNvCxnSpPr/>
          <p:nvPr/>
        </p:nvCxnSpPr>
        <p:spPr>
          <a:xfrm>
            <a:off x="7998864" y="546931"/>
            <a:ext cx="4193200" cy="3480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959" y="6002259"/>
            <a:ext cx="2811208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/>
          <p:nvPr/>
        </p:nvSpPr>
        <p:spPr>
          <a:xfrm>
            <a:off x="651400" y="-313041"/>
            <a:ext cx="10889200" cy="17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endParaRPr lang="es-CO" sz="2400" b="1" dirty="0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r>
              <a:rPr lang="es-CO" sz="2400" b="1" dirty="0">
                <a:solidFill>
                  <a:srgbClr val="7F7F7F"/>
                </a:solidFill>
                <a:latin typeface="Arial Black"/>
                <a:ea typeface="Tahoma"/>
                <a:cs typeface="Tahoma"/>
                <a:sym typeface="Arial Black"/>
              </a:rPr>
              <a:t>Compromisos organizados por derechos</a:t>
            </a:r>
            <a:endParaRPr sz="2400" b="1" dirty="0">
              <a:solidFill>
                <a:srgbClr val="BED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9585" algn="just">
              <a:lnSpc>
                <a:spcPct val="115000"/>
              </a:lnSpc>
              <a:spcBef>
                <a:spcPts val="1600"/>
              </a:spcBef>
              <a:spcAft>
                <a:spcPts val="1333"/>
              </a:spcAft>
            </a:pPr>
            <a:endParaRPr sz="2400" b="1" dirty="0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CF02A-FC84-D4E2-5A34-C239E40A1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000486"/>
              </p:ext>
            </p:extLst>
          </p:nvPr>
        </p:nvGraphicFramePr>
        <p:xfrm>
          <a:off x="1069425" y="782717"/>
          <a:ext cx="10286148" cy="53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8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SzPts val="1100"/>
            </a:pPr>
            <a:r>
              <a:rPr lang="es-CO" sz="8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GRACIAS</a:t>
            </a: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112" y="4873400"/>
            <a:ext cx="6480675" cy="16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01;p21">
            <a:extLst>
              <a:ext uri="{FF2B5EF4-FFF2-40B4-BE49-F238E27FC236}">
                <a16:creationId xmlns:a16="http://schemas.microsoft.com/office/drawing/2014/main" id="{8BED8FF7-AEAF-4FFE-9115-7DDE5479BED4}"/>
              </a:ext>
            </a:extLst>
          </p:cNvPr>
          <p:cNvSpPr txBox="1">
            <a:spLocks/>
          </p:cNvSpPr>
          <p:nvPr/>
        </p:nvSpPr>
        <p:spPr>
          <a:xfrm>
            <a:off x="8008434" y="1618076"/>
            <a:ext cx="7886700" cy="208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100"/>
            </a:pPr>
            <a:r>
              <a:rPr lang="es-CO" sz="6000" b="1" dirty="0">
                <a:solidFill>
                  <a:schemeClr val="accent6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GRACIAS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927D7-AABA-453E-96D1-52A97C31D61A}"/>
              </a:ext>
            </a:extLst>
          </p:cNvPr>
          <p:cNvSpPr txBox="1"/>
          <p:nvPr/>
        </p:nvSpPr>
        <p:spPr>
          <a:xfrm>
            <a:off x="1257300" y="1222994"/>
            <a:ext cx="4629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“No deseo que las mujeres tengan más poder sobre los hombres sino  que tengan más poder sobre ellas mismas”</a:t>
            </a:r>
          </a:p>
          <a:p>
            <a:pPr algn="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Mary Shelley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1377</Words>
  <Application>Microsoft Office PowerPoint</Application>
  <PresentationFormat>Panorámica</PresentationFormat>
  <Paragraphs>126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Roboto</vt:lpstr>
      <vt:lpstr>Tahoma</vt:lpstr>
      <vt:lpstr>Wingdings</vt:lpstr>
      <vt:lpstr>Tema de Office</vt:lpstr>
      <vt:lpstr>TRANSVERSALIZACIÓN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Camila</cp:lastModifiedBy>
  <cp:revision>45</cp:revision>
  <dcterms:created xsi:type="dcterms:W3CDTF">2020-01-07T17:00:58Z</dcterms:created>
  <dcterms:modified xsi:type="dcterms:W3CDTF">2023-06-13T23:14:26Z</dcterms:modified>
</cp:coreProperties>
</file>