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5075" cx="9050325"/>
  <p:notesSz cx="6858000" cy="9144000"/>
  <p:embeddedFontLst>
    <p:embeddedFont>
      <p:font typeface="Arial Narrow"/>
      <p:regular r:id="rId11"/>
      <p:bold r:id="rId12"/>
      <p:italic r:id="rId13"/>
      <p:boldItalic r:id="rId14"/>
    </p:embeddedFon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03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5HwQko2cb+CfgfHUR5f47+mr4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03" orient="horz"/>
        <p:guide pos="28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regular.fntdata"/><Relationship Id="rId10" Type="http://schemas.openxmlformats.org/officeDocument/2006/relationships/slide" Target="slides/slide5.xml"/><Relationship Id="rId13" Type="http://schemas.openxmlformats.org/officeDocument/2006/relationships/font" Target="fonts/ArialNarrow-italic.fntdata"/><Relationship Id="rId12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Black-regular.fntdata"/><Relationship Id="rId14" Type="http://schemas.openxmlformats.org/officeDocument/2006/relationships/font" Target="fonts/ArialNarrow-bold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131292" y="842032"/>
            <a:ext cx="6787754" cy="1791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131292" y="2702363"/>
            <a:ext cx="6787754" cy="1242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/>
            </a:lvl1pPr>
            <a:lvl2pPr lvl="1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/>
            </a:lvl2pPr>
            <a:lvl3pPr lvl="2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3pPr>
            <a:lvl4pPr lvl="3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4pPr>
            <a:lvl5pPr lvl="4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5pPr>
            <a:lvl6pPr lvl="5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6pPr>
            <a:lvl7pPr lvl="6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7pPr>
            <a:lvl8pPr lvl="7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8pPr>
            <a:lvl9pPr lvl="8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892914" y="-901061"/>
            <a:ext cx="3264511" cy="780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5272276" y="1478300"/>
            <a:ext cx="4360224" cy="1951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312753" y="-416614"/>
            <a:ext cx="4360224" cy="5741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17497" y="1282700"/>
            <a:ext cx="7805917" cy="214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17497" y="3443160"/>
            <a:ext cx="7805917" cy="11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1782"/>
              <a:buNone/>
              <a:defRPr sz="1782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485"/>
              <a:buNone/>
              <a:defRPr sz="148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2211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581733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23389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23390" y="1261261"/>
            <a:ext cx="3828717" cy="618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b="1" sz="1782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485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b="1" sz="1336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23390" y="1879386"/>
            <a:ext cx="3828717" cy="27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581734" y="1261261"/>
            <a:ext cx="3847572" cy="618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b="1" sz="1782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485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b="1" sz="1336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581734" y="1879386"/>
            <a:ext cx="3847572" cy="27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412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375"/>
              <a:buChar char="•"/>
              <a:defRPr sz="2375"/>
            </a:lvl1pPr>
            <a:lvl2pPr indent="-360553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78"/>
              <a:buChar char="•"/>
              <a:defRPr sz="2078"/>
            </a:lvl2pPr>
            <a:lvl3pPr indent="-341757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Char char="•"/>
              <a:defRPr sz="1782"/>
            </a:lvl3pPr>
            <a:lvl4pPr indent="-322897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4pPr>
            <a:lvl5pPr indent="-322897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5pPr>
            <a:lvl6pPr indent="-322897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6pPr>
            <a:lvl7pPr indent="-322897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7pPr>
            <a:lvl8pPr indent="-322897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8pPr>
            <a:lvl9pPr indent="-322897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6"/>
              <a:buFont typeface="Calibri"/>
              <a:buNone/>
              <a:defRPr b="0" i="0" sz="3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553" lvl="0" marL="457200" marR="0" rtl="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078"/>
              <a:buFont typeface="Arial"/>
              <a:buChar char="•"/>
              <a:defRPr b="0" i="0" sz="2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1757" lvl="1" marL="9144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2897" lvl="2" marL="13716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•"/>
              <a:defRPr b="0" i="0" sz="14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436" lvl="3" marL="18288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435" lvl="4" marL="22860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435" lvl="5" marL="27432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435" lvl="6" marL="32004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435" lvl="7" marL="36576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435" lvl="8" marL="41148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JI_0579.jpg" id="88" name="Google Shape;88;p1"/>
          <p:cNvPicPr preferRelativeResize="0"/>
          <p:nvPr/>
        </p:nvPicPr>
        <p:blipFill rotWithShape="1">
          <a:blip r:embed="rId3">
            <a:alphaModFix/>
          </a:blip>
          <a:srcRect b="-557" l="0" r="0" t="0"/>
          <a:stretch/>
        </p:blipFill>
        <p:spPr>
          <a:xfrm>
            <a:off x="1" y="-82025"/>
            <a:ext cx="9198466" cy="53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" y="99743"/>
            <a:ext cx="9198466" cy="5292094"/>
          </a:xfrm>
          <a:prstGeom prst="rect">
            <a:avLst/>
          </a:prstGeom>
          <a:solidFill>
            <a:srgbClr val="0C0C0C">
              <a:alpha val="4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b="0" i="0" lang="en-US" sz="9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79982" y="1847412"/>
            <a:ext cx="8038500" cy="2477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Sesión Ordinaria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Abril 2022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80331" y="342284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none" cap="none" strike="noStrik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1" i="0" sz="1485" u="none" cap="none" strike="noStrik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1219870" y="1491792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2"/>
          <p:cNvCxnSpPr/>
          <p:nvPr/>
        </p:nvCxnSpPr>
        <p:spPr>
          <a:xfrm>
            <a:off x="2469868" y="1518427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2"/>
          <p:cNvCxnSpPr/>
          <p:nvPr/>
        </p:nvCxnSpPr>
        <p:spPr>
          <a:xfrm>
            <a:off x="3673352" y="1518427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2"/>
          <p:cNvSpPr/>
          <p:nvPr/>
        </p:nvSpPr>
        <p:spPr>
          <a:xfrm>
            <a:off x="3060700" y="3911600"/>
            <a:ext cx="5989638" cy="12334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57369" l="0" r="0" t="0"/>
          <a:stretch/>
        </p:blipFill>
        <p:spPr>
          <a:xfrm>
            <a:off x="3060700" y="3798214"/>
            <a:ext cx="5989638" cy="13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32741" y="1518427"/>
            <a:ext cx="335784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500084" y="1518427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874684" y="1518427"/>
            <a:ext cx="372031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009540" y="1518427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234336" y="1518427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7878665" y="2162379"/>
            <a:ext cx="1432938" cy="377838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6104080" y="1555073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2"/>
          <p:cNvCxnSpPr/>
          <p:nvPr/>
        </p:nvCxnSpPr>
        <p:spPr>
          <a:xfrm>
            <a:off x="7321330" y="1555073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2"/>
          <p:cNvCxnSpPr/>
          <p:nvPr/>
        </p:nvCxnSpPr>
        <p:spPr>
          <a:xfrm>
            <a:off x="8304065" y="1513399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2"/>
          <p:cNvSpPr txBox="1"/>
          <p:nvPr/>
        </p:nvSpPr>
        <p:spPr>
          <a:xfrm>
            <a:off x="4814462" y="2068241"/>
            <a:ext cx="1435296" cy="377838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Indicadores de siniestralidad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6009031" y="2101330"/>
            <a:ext cx="1414570" cy="544037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Política Pública </a:t>
            </a:r>
            <a:endParaRPr/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 Peatón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7310667" y="2057315"/>
            <a:ext cx="1062026" cy="710237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Parámetros </a:t>
            </a:r>
            <a:endParaRPr/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básicos de modelación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673352" y="2068241"/>
            <a:ext cx="1276748" cy="710237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Seguimiento </a:t>
            </a:r>
            <a:endParaRPr/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Comité – </a:t>
            </a:r>
            <a:endParaRPr/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informe Veeduría</a:t>
            </a:r>
            <a:endParaRPr/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60303" y="2007650"/>
            <a:ext cx="10595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Verificación de quórum y declaración de la instalación de la sesión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258830" y="2021781"/>
            <a:ext cx="13658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Aprobación del orden del día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540827" y="2021781"/>
            <a:ext cx="12767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/>
          </a:p>
        </p:txBody>
      </p:sp>
      <p:cxnSp>
        <p:nvCxnSpPr>
          <p:cNvPr id="119" name="Google Shape;119;p2"/>
          <p:cNvCxnSpPr/>
          <p:nvPr/>
        </p:nvCxnSpPr>
        <p:spPr>
          <a:xfrm>
            <a:off x="4962428" y="1555073"/>
            <a:ext cx="0" cy="15924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2"/>
          <p:cNvSpPr/>
          <p:nvPr/>
        </p:nvSpPr>
        <p:spPr>
          <a:xfrm>
            <a:off x="6375987" y="1513399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541240" y="1517900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8335075" y="1519017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37"/>
            <a:ext cx="9050338" cy="422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/>
        </p:nvSpPr>
        <p:spPr>
          <a:xfrm>
            <a:off x="1262952" y="2648650"/>
            <a:ext cx="29298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850" lIns="67850" spcFirstLastPara="1" rIns="67850" wrap="square" tIns="67850">
            <a:noAutofit/>
          </a:bodyPr>
          <a:lstStyle/>
          <a:p>
            <a:pPr indent="-212112" lvl="0" marL="212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b="0" i="0" lang="en-US" sz="1188" u="none" cap="none" strike="noStrik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Se revis</a:t>
            </a:r>
            <a:r>
              <a:rPr lang="en-US" sz="1188">
                <a:solidFill>
                  <a:srgbClr val="4C531E"/>
                </a:solidFill>
              </a:rPr>
              <a:t>a</a:t>
            </a:r>
            <a:r>
              <a:rPr b="0" i="0" lang="en-US" sz="1188" u="none" cap="none" strike="noStrik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 la inclusión de la ERU en el reporte de la meta la cual se presentar</a:t>
            </a:r>
            <a:r>
              <a:rPr lang="en-US" sz="1188">
                <a:solidFill>
                  <a:srgbClr val="4C531E"/>
                </a:solidFill>
              </a:rPr>
              <a:t>á en detalle en la sesión de metas y presupuesto</a:t>
            </a:r>
            <a:r>
              <a:rPr b="0" i="0" lang="en-US" sz="1188" u="none" cap="none" strike="noStrik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188" u="none" cap="none" strike="noStrik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511491" y="1980823"/>
            <a:ext cx="2432700" cy="52650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b="1" i="0" lang="en-US" sz="1410" u="none" cap="none" strike="noStrik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Revisión meta: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b="1" i="0" lang="en-US" sz="1410" u="none" cap="none" strike="noStrik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Estación central</a:t>
            </a:r>
            <a:endParaRPr b="1" i="0" sz="1410" u="none" cap="none" strike="noStrik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4867438" y="1980823"/>
            <a:ext cx="2184300" cy="139440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b="1" i="0" lang="en-US" sz="1410" u="none" cap="none" strike="noStrik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Revisión meta: Reducción del gasto en transporte público de los hogares de mayor vulnerabilidad</a:t>
            </a:r>
            <a:endParaRPr b="1" i="0" sz="1410" u="none" cap="none" strike="noStrik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Bus free icon" id="138" name="Google Shape;138;p7"/>
          <p:cNvSpPr/>
          <p:nvPr/>
        </p:nvSpPr>
        <p:spPr>
          <a:xfrm>
            <a:off x="6452085" y="2345831"/>
            <a:ext cx="226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900" lIns="67850" spcFirstLastPara="1" rIns="67850" wrap="square" tIns="3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Font typeface="Arial"/>
              <a:buNone/>
            </a:pPr>
            <a:r>
              <a:t/>
            </a:r>
            <a:endParaRPr b="0" i="0" sz="10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6.png"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837" y="968639"/>
            <a:ext cx="759946" cy="835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.png" id="140" name="Google Shape;1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409" y="813838"/>
            <a:ext cx="1035380" cy="1059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7"/>
          <p:cNvCxnSpPr/>
          <p:nvPr/>
        </p:nvCxnSpPr>
        <p:spPr>
          <a:xfrm rot="10800000">
            <a:off x="4449292" y="2024942"/>
            <a:ext cx="17700" cy="2349300"/>
          </a:xfrm>
          <a:prstGeom prst="straightConnector1">
            <a:avLst/>
          </a:prstGeom>
          <a:noFill/>
          <a:ln cap="flat" cmpd="sng" w="9525">
            <a:solidFill>
              <a:srgbClr val="BED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7"/>
          <p:cNvSpPr/>
          <p:nvPr/>
        </p:nvSpPr>
        <p:spPr>
          <a:xfrm>
            <a:off x="2644395" y="227165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none" cap="none" strike="noStrik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b="1" i="0" sz="1485" u="none" cap="none" strike="noStrik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466992" y="3452921"/>
            <a:ext cx="29298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850" lIns="67850" spcFirstLastPara="1" rIns="67850" wrap="square" tIns="67850">
            <a:noAutofit/>
          </a:bodyPr>
          <a:lstStyle/>
          <a:p>
            <a:pPr indent="-212112" lvl="0" marL="212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b="0" i="0" lang="en-US" sz="1188" u="none" cap="none" strike="noStrik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La DIM realiza la revisión con la finalidad de realizar el reporte de esta meta. En el comité donde se exponga metas y presupuesto se ampliará la información.  </a:t>
            </a:r>
            <a:endParaRPr b="0" i="0" sz="1188" u="none" cap="none" strike="noStrik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460800" y="4632525"/>
            <a:ext cx="7994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8">
                <a:solidFill>
                  <a:srgbClr val="4C531E"/>
                </a:solidFill>
              </a:rPr>
              <a:t>* </a:t>
            </a:r>
            <a:r>
              <a:rPr lang="en-US" sz="1188">
                <a:solidFill>
                  <a:srgbClr val="4C531E"/>
                </a:solidFill>
              </a:rPr>
              <a:t>Estos compromisos tendrán seguimiento en el siguiente comité que tratará el tema de metas y presupuesto PDD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3144662" y="1980238"/>
            <a:ext cx="3088218" cy="91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5"/>
              <a:buFont typeface="Arial"/>
              <a:buNone/>
            </a:pPr>
            <a:r>
              <a:rPr b="0" i="0" lang="en-US" sz="5345" u="none" cap="none" strike="noStrik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201650" y="38"/>
            <a:ext cx="1081500" cy="5145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b="0" i="0" lang="en-US" sz="9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Verde.png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579" y="3950763"/>
            <a:ext cx="2885301" cy="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2020-04-07T16:19:18Z</dcterms:created>
  <dc:creator>David Louis Uniman</dc:creator>
</cp:coreProperties>
</file>