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86" r:id="rId5"/>
    <p:sldId id="288" r:id="rId6"/>
    <p:sldId id="289" r:id="rId7"/>
    <p:sldId id="287" r:id="rId8"/>
    <p:sldId id="295" r:id="rId9"/>
    <p:sldId id="290" r:id="rId10"/>
    <p:sldId id="272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9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Re1wqUfML5AMt6sT2ynPZ5jHY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Vargas" initials="CV" lastIdx="1" clrIdx="0">
    <p:extLst>
      <p:ext uri="{19B8F6BF-5375-455C-9EA6-DF929625EA0E}">
        <p15:presenceInfo xmlns:p15="http://schemas.microsoft.com/office/powerpoint/2012/main" userId="49e88336096d6d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6A3FB-78B1-4DE4-AA1C-5B5C6AA3A2C8}">
  <a:tblStyle styleId="{F7C6A3FB-78B1-4DE4-AA1C-5B5C6AA3A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633B93-43B5-4E34-8198-949A0BE62F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94628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09:41:32.1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796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25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64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673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3443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124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94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883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59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110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que participa la administración distrital, la ciudadanía, la sociedad civil, los gremios, la academia, etc. 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56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15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6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161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813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32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7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7Ebsh5DBJ1APXCpD7" TargetMode="Externa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8.svg"/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12" Type="http://schemas.openxmlformats.org/officeDocument/2006/relationships/image" Target="../media/image22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20.svg"/><Relationship Id="rId19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5.sv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l="44030" r="20558"/>
          <a:stretch/>
        </p:blipFill>
        <p:spPr>
          <a:xfrm>
            <a:off x="5446712" y="0"/>
            <a:ext cx="674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-1138237" y="0"/>
            <a:ext cx="8990100" cy="6858000"/>
          </a:xfrm>
          <a:prstGeom prst="parallelogram">
            <a:avLst>
              <a:gd name="adj" fmla="val 4120"/>
            </a:avLst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582737" y="4471987"/>
            <a:ext cx="1682750" cy="195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-1138237" y="0"/>
            <a:ext cx="8791450" cy="6858000"/>
          </a:xfrm>
          <a:prstGeom prst="parallelogram">
            <a:avLst>
              <a:gd name="adj" fmla="val 4120"/>
            </a:avLst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28" y="5709145"/>
            <a:ext cx="4375876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-151890" y="1617785"/>
            <a:ext cx="7805103" cy="25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DIÁLOGO CIUDADANO NODO ORIENTE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Sector Movilidad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B3EE2-6FD2-4BBE-AE2C-84FB1572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54" y="5709145"/>
            <a:ext cx="2559118" cy="86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1- Señalización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40;p8" descr="Detener">
            <a:extLst>
              <a:ext uri="{FF2B5EF4-FFF2-40B4-BE49-F238E27FC236}">
                <a16:creationId xmlns:a16="http://schemas.microsoft.com/office/drawing/2014/main" id="{F6CE2C8A-FADA-4219-91E5-986ABF52D1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5790" y="2683489"/>
            <a:ext cx="1434760" cy="13255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  <p:pic>
        <p:nvPicPr>
          <p:cNvPr id="9" name="Google Shape;239;p8" descr="Regla">
            <a:extLst>
              <a:ext uri="{FF2B5EF4-FFF2-40B4-BE49-F238E27FC236}">
                <a16:creationId xmlns:a16="http://schemas.microsoft.com/office/drawing/2014/main" id="{AF51791F-4038-4F34-BBE2-ACA1E78591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8866">
            <a:off x="4645550" y="2882210"/>
            <a:ext cx="864796" cy="109357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  <p:pic>
        <p:nvPicPr>
          <p:cNvPr id="10" name="Google Shape;237;p8">
            <a:extLst>
              <a:ext uri="{FF2B5EF4-FFF2-40B4-BE49-F238E27FC236}">
                <a16:creationId xmlns:a16="http://schemas.microsoft.com/office/drawing/2014/main" id="{33E68C0F-FAFC-4FD4-BE5F-1A1BAB92968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0286" y="2984277"/>
            <a:ext cx="818901" cy="88943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  <p:pic>
        <p:nvPicPr>
          <p:cNvPr id="11" name="Google Shape;238;p8">
            <a:extLst>
              <a:ext uri="{FF2B5EF4-FFF2-40B4-BE49-F238E27FC236}">
                <a16:creationId xmlns:a16="http://schemas.microsoft.com/office/drawing/2014/main" id="{D9C4A8C2-B50F-4960-8815-765F04B22E8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95818" y="3015398"/>
            <a:ext cx="1030392" cy="9594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07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2- Arreglo de vías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3BFF4BAF-C7E2-4973-AF7B-7704E0DCAA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1171" y="2631242"/>
            <a:ext cx="2328035" cy="18775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</p:pic>
      <p:pic>
        <p:nvPicPr>
          <p:cNvPr id="3" name="Imagen 2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62CF6E1F-B3B9-4502-ACDD-1297EEEB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52" y="2592823"/>
            <a:ext cx="4161184" cy="18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Concurso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áfico 3" descr="Cabeza con engranajes con relleno sólido">
            <a:extLst>
              <a:ext uri="{FF2B5EF4-FFF2-40B4-BE49-F238E27FC236}">
                <a16:creationId xmlns:a16="http://schemas.microsoft.com/office/drawing/2014/main" id="{C4144C9C-9787-45B7-A62C-8D96963F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49768" y="1955136"/>
            <a:ext cx="3213295" cy="32132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BFD4DB-90D7-4A92-AC38-C0324967C04A}"/>
              </a:ext>
            </a:extLst>
          </p:cNvPr>
          <p:cNvSpPr txBox="1"/>
          <p:nvPr/>
        </p:nvSpPr>
        <p:spPr>
          <a:xfrm>
            <a:off x="7680960" y="2574388"/>
            <a:ext cx="2028305" cy="163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BF73A-64EA-4A44-9F41-E3F040D9592F}"/>
              </a:ext>
            </a:extLst>
          </p:cNvPr>
          <p:cNvSpPr txBox="1"/>
          <p:nvPr/>
        </p:nvSpPr>
        <p:spPr>
          <a:xfrm>
            <a:off x="5777131" y="2967335"/>
            <a:ext cx="369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Te invitamos a medir tus conocimientos sobre rendición de cuentas por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Kahoot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del espacio de participación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8;p3" descr="Imagen que contiene amarillo, firmar, estacionado&#10;&#10;Descripción generada automáticamente">
            <a:extLst>
              <a:ext uri="{FF2B5EF4-FFF2-40B4-BE49-F238E27FC236}">
                <a16:creationId xmlns:a16="http://schemas.microsoft.com/office/drawing/2014/main" id="{D2BE1B0D-1616-42E0-8059-E75797D8EE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7149" y="2313338"/>
            <a:ext cx="2437904" cy="28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9ECA6C-D9E9-4BD4-862A-46212D3EEF23}"/>
              </a:ext>
            </a:extLst>
          </p:cNvPr>
          <p:cNvSpPr txBox="1"/>
          <p:nvPr/>
        </p:nvSpPr>
        <p:spPr>
          <a:xfrm>
            <a:off x="4557932" y="2789588"/>
            <a:ext cx="5696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Queremos conocer tus consideraciones frente a este espacio participativo, por ello te invitamos a evaluar esta reunión diligenciando el formulario que aparece en el chat</a:t>
            </a:r>
          </a:p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https://forms.gle/7Ebsh5DBJ1APXCpD7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28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Prográmate para tu audiencia pública participativa de la rendición de cuentas locales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/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-17198" y="287138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90274" y="2784239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3871984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9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-17198" y="180969"/>
            <a:ext cx="12209198" cy="118053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90274" y="122851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DEL DÍA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3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-17198" y="136150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D7D24DA-F49B-4DCC-B4C9-50197498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76325"/>
              </p:ext>
            </p:extLst>
          </p:nvPr>
        </p:nvGraphicFramePr>
        <p:xfrm>
          <a:off x="1732602" y="1744791"/>
          <a:ext cx="10216592" cy="3955558"/>
        </p:xfrm>
        <a:graphic>
          <a:graphicData uri="http://schemas.openxmlformats.org/drawingml/2006/table">
            <a:tbl>
              <a:tblPr firstRow="1" firstCol="1" bandRow="1">
                <a:tableStyleId>{F7C6A3FB-78B1-4DE4-AA1C-5B5C6AA3A2C8}</a:tableStyleId>
              </a:tblPr>
              <a:tblGrid>
                <a:gridCol w="1615509">
                  <a:extLst>
                    <a:ext uri="{9D8B030D-6E8A-4147-A177-3AD203B41FA5}">
                      <a16:colId xmlns:a16="http://schemas.microsoft.com/office/drawing/2014/main" val="3569624869"/>
                    </a:ext>
                  </a:extLst>
                </a:gridCol>
                <a:gridCol w="4684541">
                  <a:extLst>
                    <a:ext uri="{9D8B030D-6E8A-4147-A177-3AD203B41FA5}">
                      <a16:colId xmlns:a16="http://schemas.microsoft.com/office/drawing/2014/main" val="2906283159"/>
                    </a:ext>
                  </a:extLst>
                </a:gridCol>
                <a:gridCol w="3916542">
                  <a:extLst>
                    <a:ext uri="{9D8B030D-6E8A-4147-A177-3AD203B41FA5}">
                      <a16:colId xmlns:a16="http://schemas.microsoft.com/office/drawing/2014/main" val="1708743984"/>
                    </a:ext>
                  </a:extLst>
                </a:gridCol>
              </a:tblGrid>
              <a:tr h="237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Hora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Actividad 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48138"/>
                  </a:ext>
                </a:extLst>
              </a:tr>
              <a:tr h="447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2:30 p.m. a 2:35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Bienvenida y apertura de los diálogos ciudadanos nodales</a:t>
                      </a:r>
                      <a:endParaRPr lang="es-CO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Adriana Iza Certuche- Jefe Oficina de Gestión Social</a:t>
                      </a:r>
                      <a:endParaRPr lang="es-CO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08491"/>
                  </a:ext>
                </a:extLst>
              </a:tr>
              <a:tr h="447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2:35 p.m. a 2:40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la agenda y funcionarios invitados al diálogo ciudadano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 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69434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2:40 p.m. a 2:50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participantes y reglas de juego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469379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2:50 p.m. a 2:55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¿Qué es la rendición de cuentas?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541059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2:55 p.m. a 3:00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Misionalidad del Sector Movilidad.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Alicia Cárdenas- Oficina de Gestión Social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365292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3:00 p.m. a 3:05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temas más recurrentes por cada nodo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Alicia Cárdenas- Oficina de Gestión Social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592424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3:05 p.m. a 3:15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610919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3:15 p.m. a 3:35 p.m. 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directivo-Subdirector de Señalización-SDM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Subdirector Mario Carbonell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002896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3:35 p.m. a 3:50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60864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3:50 p.m. a 4:10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directivo-Director técnico de Mantenimiento-IDU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Director Luis Ernesto Bernal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067746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4:10 p.m. a 4:25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054664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4:25 p.m. a 4:35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Plenaria- Compromisos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957342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4:35 p.m. a 4:45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Concurso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Sandra-Oficina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950603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4:45 p.m. a 4:50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Evaluación de la jornada (enlace)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249601"/>
                  </a:ext>
                </a:extLst>
              </a:tr>
              <a:tr h="21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4:50 p.m. a 5:00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Invitación a las audiencias públicas y cierre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860764"/>
                  </a:ext>
                </a:extLst>
              </a:tr>
            </a:tbl>
          </a:graphicData>
        </a:graphic>
      </p:graphicFrame>
      <p:pic>
        <p:nvPicPr>
          <p:cNvPr id="12" name="Imagen 11" descr="Imagen que contiene señal, plato, reloj&#10;&#10;Descripción generada automáticamente">
            <a:extLst>
              <a:ext uri="{FF2B5EF4-FFF2-40B4-BE49-F238E27FC236}">
                <a16:creationId xmlns:a16="http://schemas.microsoft.com/office/drawing/2014/main" id="{8167FCD6-8240-439E-8E82-39DC4BF6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118" y="1869440"/>
            <a:ext cx="1731360" cy="173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REGLAS DE JUEGO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70341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85;p31">
            <a:extLst>
              <a:ext uri="{FF2B5EF4-FFF2-40B4-BE49-F238E27FC236}">
                <a16:creationId xmlns:a16="http://schemas.microsoft.com/office/drawing/2014/main" id="{2664F802-38CB-4508-9EEB-36EE441E54E6}"/>
              </a:ext>
            </a:extLst>
          </p:cNvPr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321A219E-B760-45E8-B292-AA8171E4A367}"/>
              </a:ext>
            </a:extLst>
          </p:cNvPr>
          <p:cNvSpPr txBox="1"/>
          <p:nvPr/>
        </p:nvSpPr>
        <p:spPr>
          <a:xfrm>
            <a:off x="1490599" y="1761593"/>
            <a:ext cx="103844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Mantener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cámara y micrófono en silencio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mientras no estamos interviniendo en la reunión.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Solicitar la palabra a través del chat o levantando la mano.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moderadora la otorgará en el momento oportuno. </a:t>
            </a:r>
          </a:p>
          <a:p>
            <a:pPr algn="just"/>
            <a:endParaRPr lang="es-CO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Sea preciso y claro en su intervención (2-3 minutos máximo)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que la mayoría de las personas que quieran hablar lo puedan hacer.</a:t>
            </a:r>
          </a:p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chat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un medio importante de preguntas y respuestas, sugerimos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prestar atención a lo que se comparta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 este medio. 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 sesión será grabada en audio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elaborar las memorias de la jornada.</a:t>
            </a:r>
          </a:p>
        </p:txBody>
      </p:sp>
      <p:pic>
        <p:nvPicPr>
          <p:cNvPr id="14" name="Imagen 13" descr="Imagen que contiene señal, dibujo, reloj&#10;&#10;Descripción generada automáticamente">
            <a:extLst>
              <a:ext uri="{FF2B5EF4-FFF2-40B4-BE49-F238E27FC236}">
                <a16:creationId xmlns:a16="http://schemas.microsoft.com/office/drawing/2014/main" id="{3FFEDE89-1223-4C77-B4A6-04C53F07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83" y="1847911"/>
            <a:ext cx="643872" cy="5697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056E271-EFA2-42F1-BC63-8C2E2B3F5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8" y="2663121"/>
            <a:ext cx="714972" cy="714972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9367E9F-4789-445A-BDCD-10E6DB306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1883" y="4396533"/>
            <a:ext cx="709649" cy="709649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DD6F54-E5BD-49A5-96BF-702AE747C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66" y="5357005"/>
            <a:ext cx="624052" cy="624052"/>
          </a:xfrm>
          <a:prstGeom prst="rect">
            <a:avLst/>
          </a:prstGeom>
        </p:spPr>
      </p:pic>
      <p:pic>
        <p:nvPicPr>
          <p:cNvPr id="4" name="Gráfico 3" descr="Centro de llamadas con relleno sólido">
            <a:extLst>
              <a:ext uri="{FF2B5EF4-FFF2-40B4-BE49-F238E27FC236}">
                <a16:creationId xmlns:a16="http://schemas.microsoft.com/office/drawing/2014/main" id="{0416364D-75A8-4A9D-AC4D-B4046C896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1884" y="3550631"/>
            <a:ext cx="709648" cy="709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2830037" y="1459480"/>
            <a:ext cx="9085297" cy="4579222"/>
          </a:xfrm>
          <a:prstGeom prst="rect">
            <a:avLst/>
          </a:prstGeom>
          <a:solidFill>
            <a:srgbClr val="C1D3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6038702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104817" y="1532754"/>
            <a:ext cx="864769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el proceso</a:t>
            </a: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conformado por un conjunto de normas, procedimientos, metodologías, estructuras, prácticas y resultados mediante los cuales, las entidades de la administración pública del nivel nacional y territorial y los servidores públicos informan, explican y dan a conocer los resultados de su gestión a los ciudadanos, la sociedad civil, otras entidades públicas y a los organismos de control, a partir de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la promoción del diálogo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(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Ley 1757 de 2015</a:t>
            </a:r>
            <a:r>
              <a:rPr lang="es-E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)</a:t>
            </a:r>
            <a:endParaRPr lang="es-ES" sz="20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También es: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Una expresión de control social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un proceso que se basa en la interrelación del Estado con la ciudadanía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la capacidad como organismo público para responder a la ciudadanía sobre los compromisos asumidos.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1493C6-7D99-48B3-9F10-51520C8AB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2" y="2276290"/>
            <a:ext cx="2527935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0BC514-B901-4855-9C61-64DB24F20D42}"/>
              </a:ext>
            </a:extLst>
          </p:cNvPr>
          <p:cNvSpPr txBox="1"/>
          <p:nvPr/>
        </p:nvSpPr>
        <p:spPr>
          <a:xfrm>
            <a:off x="250167" y="1398077"/>
            <a:ext cx="48564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/>
              <a:t>Diálogos ciudadanos nodales</a:t>
            </a:r>
            <a:endParaRPr lang="es-CO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FF0ACC-0165-4A5E-BEF4-AF42A86BAAB6}"/>
              </a:ext>
            </a:extLst>
          </p:cNvPr>
          <p:cNvSpPr txBox="1"/>
          <p:nvPr/>
        </p:nvSpPr>
        <p:spPr>
          <a:xfrm>
            <a:off x="9160136" y="3724910"/>
            <a:ext cx="1098258" cy="185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1DB573EB-2195-480B-8CC8-9A71BD46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83" y="1991275"/>
            <a:ext cx="8421779" cy="40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12823"/>
              </p:ext>
            </p:extLst>
          </p:nvPr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1364566" y="180969"/>
            <a:ext cx="10827434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Misionalidad del Sector Movilidad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1364566" y="1216365"/>
            <a:ext cx="10827434" cy="203158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435;g92566355e5_3_5">
            <a:extLst>
              <a:ext uri="{FF2B5EF4-FFF2-40B4-BE49-F238E27FC236}">
                <a16:creationId xmlns:a16="http://schemas.microsoft.com/office/drawing/2014/main" id="{172EF2B5-B530-4E07-AD81-8D7324DD4B4E}"/>
              </a:ext>
            </a:extLst>
          </p:cNvPr>
          <p:cNvSpPr/>
          <p:nvPr/>
        </p:nvSpPr>
        <p:spPr>
          <a:xfrm>
            <a:off x="67286" y="85608"/>
            <a:ext cx="1584000" cy="1584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436;g92566355e5_3_5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3EA0B67-3780-4A8C-868E-694E0A8F15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76" y="515329"/>
            <a:ext cx="1213312" cy="10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40;g92566355e5_3_5">
            <a:extLst>
              <a:ext uri="{FF2B5EF4-FFF2-40B4-BE49-F238E27FC236}">
                <a16:creationId xmlns:a16="http://schemas.microsoft.com/office/drawing/2014/main" id="{B5E59AE4-6E58-47EF-B5ED-22639130BD5E}"/>
              </a:ext>
            </a:extLst>
          </p:cNvPr>
          <p:cNvSpPr/>
          <p:nvPr/>
        </p:nvSpPr>
        <p:spPr>
          <a:xfrm>
            <a:off x="712526" y="2387392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441;g92566355e5_3_5">
            <a:extLst>
              <a:ext uri="{FF2B5EF4-FFF2-40B4-BE49-F238E27FC236}">
                <a16:creationId xmlns:a16="http://schemas.microsoft.com/office/drawing/2014/main" id="{C490886F-40C6-418F-9956-B14447EB77D0}"/>
              </a:ext>
            </a:extLst>
          </p:cNvPr>
          <p:cNvCxnSpPr>
            <a:cxnSpLocks/>
          </p:cNvCxnSpPr>
          <p:nvPr/>
        </p:nvCxnSpPr>
        <p:spPr>
          <a:xfrm>
            <a:off x="844046" y="1660752"/>
            <a:ext cx="30480" cy="3765532"/>
          </a:xfrm>
          <a:prstGeom prst="straightConnector1">
            <a:avLst/>
          </a:prstGeom>
          <a:noFill/>
          <a:ln w="762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446;g92566355e5_3_5">
            <a:extLst>
              <a:ext uri="{FF2B5EF4-FFF2-40B4-BE49-F238E27FC236}">
                <a16:creationId xmlns:a16="http://schemas.microsoft.com/office/drawing/2014/main" id="{842C21E4-8F34-4502-9B0E-FFF8D4ADFAD7}"/>
              </a:ext>
            </a:extLst>
          </p:cNvPr>
          <p:cNvSpPr/>
          <p:nvPr/>
        </p:nvSpPr>
        <p:spPr>
          <a:xfrm>
            <a:off x="697286" y="3219625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42;g92566355e5_3_5">
            <a:extLst>
              <a:ext uri="{FF2B5EF4-FFF2-40B4-BE49-F238E27FC236}">
                <a16:creationId xmlns:a16="http://schemas.microsoft.com/office/drawing/2014/main" id="{67414616-A503-4492-B971-09C6B95C1B23}"/>
              </a:ext>
            </a:extLst>
          </p:cNvPr>
          <p:cNvSpPr/>
          <p:nvPr/>
        </p:nvSpPr>
        <p:spPr>
          <a:xfrm>
            <a:off x="712526" y="4149856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455;g92566355e5_3_5" descr="https://lh6.googleusercontent.com/Xocb8WVRipwquE0NbF-3q1GW8yCEXHye8Ni5QhNmzIdsolnY1gw84H__otVPWao2rX4wSp5jnSUHHPcLEGJQ4LB_smPYx6SpBOzl2vbaUwMotcxIZpb8Xd2dU5FV1woKQmgZAe0">
            <a:extLst>
              <a:ext uri="{FF2B5EF4-FFF2-40B4-BE49-F238E27FC236}">
                <a16:creationId xmlns:a16="http://schemas.microsoft.com/office/drawing/2014/main" id="{EB67F043-E5B3-4C91-902F-6EEAF3ED1E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2371" y="2529502"/>
            <a:ext cx="570816" cy="41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56;g92566355e5_3_5" descr="A close up of a sign&#10;&#10;Description automatically generated">
            <a:extLst>
              <a:ext uri="{FF2B5EF4-FFF2-40B4-BE49-F238E27FC236}">
                <a16:creationId xmlns:a16="http://schemas.microsoft.com/office/drawing/2014/main" id="{540F89E0-3A79-48BB-960E-740D6381CC4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1761"/>
          <a:stretch/>
        </p:blipFill>
        <p:spPr>
          <a:xfrm>
            <a:off x="10045021" y="2477873"/>
            <a:ext cx="570816" cy="54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57;g92566355e5_3_5">
            <a:extLst>
              <a:ext uri="{FF2B5EF4-FFF2-40B4-BE49-F238E27FC236}">
                <a16:creationId xmlns:a16="http://schemas.microsoft.com/office/drawing/2014/main" id="{803E05E7-BC29-4388-9FA5-AD1ADC8DAF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63789"/>
          <a:stretch/>
        </p:blipFill>
        <p:spPr>
          <a:xfrm>
            <a:off x="8426612" y="2454919"/>
            <a:ext cx="649175" cy="59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58;g92566355e5_3_5">
            <a:extLst>
              <a:ext uri="{FF2B5EF4-FFF2-40B4-BE49-F238E27FC236}">
                <a16:creationId xmlns:a16="http://schemas.microsoft.com/office/drawing/2014/main" id="{28906806-E5FA-4585-BCF0-C287B30FF0D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48080" y="2506803"/>
            <a:ext cx="435433" cy="4694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42;g92566355e5_3_5">
            <a:extLst>
              <a:ext uri="{FF2B5EF4-FFF2-40B4-BE49-F238E27FC236}">
                <a16:creationId xmlns:a16="http://schemas.microsoft.com/office/drawing/2014/main" id="{B23BE994-66EE-4D70-AB94-C0F58B897F88}"/>
              </a:ext>
            </a:extLst>
          </p:cNvPr>
          <p:cNvSpPr/>
          <p:nvPr/>
        </p:nvSpPr>
        <p:spPr>
          <a:xfrm>
            <a:off x="697286" y="5102284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550665-600F-488B-BB12-8BCCFE8DCFE1}"/>
              </a:ext>
            </a:extLst>
          </p:cNvPr>
          <p:cNvSpPr txBox="1"/>
          <p:nvPr/>
        </p:nvSpPr>
        <p:spPr>
          <a:xfrm>
            <a:off x="1951588" y="1425650"/>
            <a:ext cx="9089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La Secretaría Distrital de Movilidad </a:t>
            </a:r>
            <a:r>
              <a:rPr lang="es-ES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como líder del sector, formula políticas e implementa estrategias de movilidad multimodal, incluyente y sostenible que contribuyen a la equidad y mejoran la calidad de vida de la ciudadanía y la seguridad de los actores viales, potenciando la productividad, la competitividad y la integración de Bogotá y la región, con una gestión íntegra y transparente.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9E9BB9-0021-40D6-A94E-37B2410303FE}"/>
              </a:ext>
            </a:extLst>
          </p:cNvPr>
          <p:cNvSpPr txBox="1"/>
          <p:nvPr/>
        </p:nvSpPr>
        <p:spPr>
          <a:xfrm>
            <a:off x="2012548" y="3132722"/>
            <a:ext cx="902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El Instituto de Desarrollo Urbano</a:t>
            </a:r>
            <a:r>
              <a:rPr lang="es-ES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: Estructuramos y desarrollamos proyectos de infraestructura vial y movilidad multimodal, de forma sostenible, incluyente, innovadora y eficiente, para contribuir al desarrollo urbano de Bogotá Región y mejorar la calidad de vida de su gente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AFC2C178-82B9-4B6A-8739-B24AFA1D6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174143" y="3855725"/>
            <a:ext cx="670527" cy="691369"/>
          </a:xfrm>
          <a:prstGeom prst="rect">
            <a:avLst/>
          </a:prstGeom>
        </p:spPr>
      </p:pic>
      <p:pic>
        <p:nvPicPr>
          <p:cNvPr id="23" name="Gráfico 22" descr="Vías del tren contorno">
            <a:extLst>
              <a:ext uri="{FF2B5EF4-FFF2-40B4-BE49-F238E27FC236}">
                <a16:creationId xmlns:a16="http://schemas.microsoft.com/office/drawing/2014/main" id="{381F0839-AC34-4D2F-9695-AC34911B2A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074378" y="3878463"/>
            <a:ext cx="670527" cy="691369"/>
          </a:xfrm>
          <a:prstGeom prst="rect">
            <a:avLst/>
          </a:prstGeom>
        </p:spPr>
      </p:pic>
      <p:pic>
        <p:nvPicPr>
          <p:cNvPr id="26" name="Gráfico 25" descr="Cono de tráfico con relleno sólido">
            <a:extLst>
              <a:ext uri="{FF2B5EF4-FFF2-40B4-BE49-F238E27FC236}">
                <a16:creationId xmlns:a16="http://schemas.microsoft.com/office/drawing/2014/main" id="{53F75795-17B5-4960-8F54-1219768940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922934" y="3853713"/>
            <a:ext cx="670527" cy="691369"/>
          </a:xfrm>
          <a:prstGeom prst="rect">
            <a:avLst/>
          </a:prstGeom>
        </p:spPr>
      </p:pic>
      <p:pic>
        <p:nvPicPr>
          <p:cNvPr id="28" name="Gráfico 27" descr="Crecimiento empresarial contorno">
            <a:extLst>
              <a:ext uri="{FF2B5EF4-FFF2-40B4-BE49-F238E27FC236}">
                <a16:creationId xmlns:a16="http://schemas.microsoft.com/office/drawing/2014/main" id="{D3DAECA1-1081-4326-87BD-5C4CC1AE8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380790" y="3867932"/>
            <a:ext cx="670527" cy="69136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B73016A-5FF8-4CC3-A423-431E850C2B74}"/>
              </a:ext>
            </a:extLst>
          </p:cNvPr>
          <p:cNvSpPr txBox="1"/>
          <p:nvPr/>
        </p:nvSpPr>
        <p:spPr>
          <a:xfrm>
            <a:off x="2012547" y="4627026"/>
            <a:ext cx="917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Unidad de Rehabilitación y Mantenimiento </a:t>
            </a:r>
            <a:r>
              <a:rPr lang="es-CO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Vial: </a:t>
            </a:r>
            <a:r>
              <a:rPr lang="es-E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Somos una entidad técnica descentralizada y adscrita al sector movilidad de Bogotá D.C, encargada de conservar la malla vial local, intermedia y rural, así como la ciclo-infraestructura y de atender situaciones imprevistas que dificultan la movilidad.</a:t>
            </a: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ES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ráfico 30" descr="Ciclismo con relleno sólido">
            <a:extLst>
              <a:ext uri="{FF2B5EF4-FFF2-40B4-BE49-F238E27FC236}">
                <a16:creationId xmlns:a16="http://schemas.microsoft.com/office/drawing/2014/main" id="{76CC3542-05B0-43E7-8042-5B746978EC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509406" y="5496573"/>
            <a:ext cx="635706" cy="610409"/>
          </a:xfrm>
          <a:prstGeom prst="rect">
            <a:avLst/>
          </a:prstGeom>
        </p:spPr>
      </p:pic>
      <p:pic>
        <p:nvPicPr>
          <p:cNvPr id="38" name="Google Shape;740;p21">
            <a:extLst>
              <a:ext uri="{FF2B5EF4-FFF2-40B4-BE49-F238E27FC236}">
                <a16:creationId xmlns:a16="http://schemas.microsoft.com/office/drawing/2014/main" id="{5C1FCA7D-E2DF-4184-A78A-BE7BDE05F043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765909" y="5627909"/>
            <a:ext cx="570816" cy="4395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  <p:grpSp>
        <p:nvGrpSpPr>
          <p:cNvPr id="39" name="Google Shape;731;p21">
            <a:extLst>
              <a:ext uri="{FF2B5EF4-FFF2-40B4-BE49-F238E27FC236}">
                <a16:creationId xmlns:a16="http://schemas.microsoft.com/office/drawing/2014/main" id="{AA58DFDF-9E11-4ADF-BE6D-438C05C0AF50}"/>
              </a:ext>
            </a:extLst>
          </p:cNvPr>
          <p:cNvGrpSpPr/>
          <p:nvPr/>
        </p:nvGrpSpPr>
        <p:grpSpPr>
          <a:xfrm>
            <a:off x="10222352" y="5562672"/>
            <a:ext cx="734337" cy="739413"/>
            <a:chOff x="6959800" y="547263"/>
            <a:chExt cx="1316400" cy="1542312"/>
          </a:xfrm>
          <a:solidFill>
            <a:schemeClr val="accent6">
              <a:lumMod val="75000"/>
            </a:schemeClr>
          </a:solidFill>
        </p:grpSpPr>
        <p:pic>
          <p:nvPicPr>
            <p:cNvPr id="40" name="Google Shape;732;p21">
              <a:extLst>
                <a:ext uri="{FF2B5EF4-FFF2-40B4-BE49-F238E27FC236}">
                  <a16:creationId xmlns:a16="http://schemas.microsoft.com/office/drawing/2014/main" id="{4AA87EDE-192C-4A31-8E3E-D686341749B9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083244" y="547263"/>
              <a:ext cx="1185757" cy="1106176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41" name="Google Shape;733;p21">
              <a:extLst>
                <a:ext uri="{FF2B5EF4-FFF2-40B4-BE49-F238E27FC236}">
                  <a16:creationId xmlns:a16="http://schemas.microsoft.com/office/drawing/2014/main" id="{6E835B13-D898-4CB2-B5F4-F3B0C1C178A4}"/>
                </a:ext>
              </a:extLst>
            </p:cNvPr>
            <p:cNvCxnSpPr/>
            <p:nvPr/>
          </p:nvCxnSpPr>
          <p:spPr>
            <a:xfrm>
              <a:off x="6959800" y="2089575"/>
              <a:ext cx="1316400" cy="0"/>
            </a:xfrm>
            <a:prstGeom prst="straightConnector1">
              <a:avLst/>
            </a:prstGeom>
            <a:grpFill/>
            <a:ln w="9525" cap="flat" cmpd="sng">
              <a:solidFill>
                <a:srgbClr val="87922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734;p21">
              <a:extLst>
                <a:ext uri="{FF2B5EF4-FFF2-40B4-BE49-F238E27FC236}">
                  <a16:creationId xmlns:a16="http://schemas.microsoft.com/office/drawing/2014/main" id="{28C4F074-2CFC-418F-9AF9-B1BE462242FC}"/>
                </a:ext>
              </a:extLst>
            </p:cNvPr>
            <p:cNvCxnSpPr/>
            <p:nvPr/>
          </p:nvCxnSpPr>
          <p:spPr>
            <a:xfrm>
              <a:off x="7058500" y="1850975"/>
              <a:ext cx="1119000" cy="0"/>
            </a:xfrm>
            <a:prstGeom prst="straightConnector1">
              <a:avLst/>
            </a:prstGeom>
            <a:grpFill/>
            <a:ln w="9525" cap="flat" cmpd="sng">
              <a:solidFill>
                <a:srgbClr val="87922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59742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1364566" y="180969"/>
            <a:ext cx="10827434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Misionalidad del Sector Movilidad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1364566" y="1216365"/>
            <a:ext cx="10827434" cy="203158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435;g92566355e5_3_5">
            <a:extLst>
              <a:ext uri="{FF2B5EF4-FFF2-40B4-BE49-F238E27FC236}">
                <a16:creationId xmlns:a16="http://schemas.microsoft.com/office/drawing/2014/main" id="{172EF2B5-B530-4E07-AD81-8D7324DD4B4E}"/>
              </a:ext>
            </a:extLst>
          </p:cNvPr>
          <p:cNvSpPr/>
          <p:nvPr/>
        </p:nvSpPr>
        <p:spPr>
          <a:xfrm>
            <a:off x="67286" y="85608"/>
            <a:ext cx="1584000" cy="1584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436;g92566355e5_3_5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3EA0B67-3780-4A8C-868E-694E0A8F15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76" y="515329"/>
            <a:ext cx="1213312" cy="10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40;g92566355e5_3_5">
            <a:extLst>
              <a:ext uri="{FF2B5EF4-FFF2-40B4-BE49-F238E27FC236}">
                <a16:creationId xmlns:a16="http://schemas.microsoft.com/office/drawing/2014/main" id="{B5E59AE4-6E58-47EF-B5ED-22639130BD5E}"/>
              </a:ext>
            </a:extLst>
          </p:cNvPr>
          <p:cNvSpPr/>
          <p:nvPr/>
        </p:nvSpPr>
        <p:spPr>
          <a:xfrm>
            <a:off x="712526" y="2387392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441;g92566355e5_3_5">
            <a:extLst>
              <a:ext uri="{FF2B5EF4-FFF2-40B4-BE49-F238E27FC236}">
                <a16:creationId xmlns:a16="http://schemas.microsoft.com/office/drawing/2014/main" id="{C490886F-40C6-418F-9956-B14447EB77D0}"/>
              </a:ext>
            </a:extLst>
          </p:cNvPr>
          <p:cNvCxnSpPr>
            <a:cxnSpLocks/>
          </p:cNvCxnSpPr>
          <p:nvPr/>
        </p:nvCxnSpPr>
        <p:spPr>
          <a:xfrm>
            <a:off x="844046" y="1660752"/>
            <a:ext cx="30480" cy="3765532"/>
          </a:xfrm>
          <a:prstGeom prst="straightConnector1">
            <a:avLst/>
          </a:prstGeom>
          <a:noFill/>
          <a:ln w="762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446;g92566355e5_3_5">
            <a:extLst>
              <a:ext uri="{FF2B5EF4-FFF2-40B4-BE49-F238E27FC236}">
                <a16:creationId xmlns:a16="http://schemas.microsoft.com/office/drawing/2014/main" id="{842C21E4-8F34-4502-9B0E-FFF8D4ADFAD7}"/>
              </a:ext>
            </a:extLst>
          </p:cNvPr>
          <p:cNvSpPr/>
          <p:nvPr/>
        </p:nvSpPr>
        <p:spPr>
          <a:xfrm>
            <a:off x="697286" y="3219625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42;g92566355e5_3_5">
            <a:extLst>
              <a:ext uri="{FF2B5EF4-FFF2-40B4-BE49-F238E27FC236}">
                <a16:creationId xmlns:a16="http://schemas.microsoft.com/office/drawing/2014/main" id="{67414616-A503-4492-B971-09C6B95C1B23}"/>
              </a:ext>
            </a:extLst>
          </p:cNvPr>
          <p:cNvSpPr/>
          <p:nvPr/>
        </p:nvSpPr>
        <p:spPr>
          <a:xfrm>
            <a:off x="712526" y="4149856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42;g92566355e5_3_5">
            <a:extLst>
              <a:ext uri="{FF2B5EF4-FFF2-40B4-BE49-F238E27FC236}">
                <a16:creationId xmlns:a16="http://schemas.microsoft.com/office/drawing/2014/main" id="{B23BE994-66EE-4D70-AB94-C0F58B897F88}"/>
              </a:ext>
            </a:extLst>
          </p:cNvPr>
          <p:cNvSpPr/>
          <p:nvPr/>
        </p:nvSpPr>
        <p:spPr>
          <a:xfrm>
            <a:off x="697286" y="5102284"/>
            <a:ext cx="324000" cy="324000"/>
          </a:xfrm>
          <a:prstGeom prst="ellipse">
            <a:avLst/>
          </a:prstGeom>
          <a:solidFill>
            <a:srgbClr val="70AD47"/>
          </a:solidFill>
          <a:ln w="38100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550665-600F-488B-BB12-8BCCFE8DCFE1}"/>
              </a:ext>
            </a:extLst>
          </p:cNvPr>
          <p:cNvSpPr txBox="1"/>
          <p:nvPr/>
        </p:nvSpPr>
        <p:spPr>
          <a:xfrm>
            <a:off x="1951587" y="1425650"/>
            <a:ext cx="92319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Transmilenio: </a:t>
            </a:r>
            <a:r>
              <a:rPr lang="es-ES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/>
              </a:rPr>
              <a:t>Gestionar el desarrollo del </a:t>
            </a:r>
            <a:r>
              <a:rPr lang="es-ES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/>
              </a:rPr>
              <a:t>Sistema Integrado de Transporte Público en Bogotá</a:t>
            </a:r>
            <a:r>
              <a:rPr lang="es-ES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/>
              </a:rPr>
              <a:t>, en el marco del </a:t>
            </a:r>
            <a:r>
              <a:rPr lang="es-ES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/>
              </a:rPr>
              <a:t>Plan Maestro de Movilidad</a:t>
            </a:r>
            <a:r>
              <a:rPr lang="es-ES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/>
              </a:rPr>
              <a:t>, con estándares de calidad, dignidad y comodidad, con criterios de intermodalidad, con sostenibilidad financiera y ambiental, con una orientación hacia el mejoramiento de la calidad de vida de los usuarios y procurando la integración de la ciudad con la Región.</a:t>
            </a:r>
            <a:endParaRPr lang="es-ES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9E9BB9-0021-40D6-A94E-37B2410303FE}"/>
              </a:ext>
            </a:extLst>
          </p:cNvPr>
          <p:cNvSpPr txBox="1"/>
          <p:nvPr/>
        </p:nvSpPr>
        <p:spPr>
          <a:xfrm>
            <a:off x="1947261" y="3133813"/>
            <a:ext cx="9089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Terminal de Transporte: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Promover, desarrollar y explotar soluciones de movilidad, mediante la gestión y operación innovadora, eficiente y sostenible de servicios a la ciudadanía, al sector transportador, regional y privado, que impacten positivamente en la movilidad distrital y/o nacional. 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B73016A-5FF8-4CC3-A423-431E850C2B74}"/>
              </a:ext>
            </a:extLst>
          </p:cNvPr>
          <p:cNvSpPr txBox="1"/>
          <p:nvPr/>
        </p:nvSpPr>
        <p:spPr>
          <a:xfrm>
            <a:off x="2012547" y="4584488"/>
            <a:ext cx="93354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Empresa Metro de Bogotá: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Corresponde a la empresa Metro de Bogotá S.A. realizar la planeación, estructuración, construcción, operación, explotación y mantenimiento de las líneas férreas y de metro que hacen parte del Sistema Integrado de Transporte Público de Bogotá, así como la adquisición, operación, explotación, mantenimiento, y administración del material rodante. </a:t>
            </a:r>
          </a:p>
        </p:txBody>
      </p:sp>
      <p:pic>
        <p:nvPicPr>
          <p:cNvPr id="32" name="Google Shape;457;g92566355e5_3_5">
            <a:extLst>
              <a:ext uri="{FF2B5EF4-FFF2-40B4-BE49-F238E27FC236}">
                <a16:creationId xmlns:a16="http://schemas.microsoft.com/office/drawing/2014/main" id="{D0DBA7E1-0C53-42B6-A7A7-0C35DE719A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63789"/>
          <a:stretch/>
        </p:blipFill>
        <p:spPr>
          <a:xfrm>
            <a:off x="8695975" y="3876576"/>
            <a:ext cx="839025" cy="71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458;g92566355e5_3_5">
            <a:extLst>
              <a:ext uri="{FF2B5EF4-FFF2-40B4-BE49-F238E27FC236}">
                <a16:creationId xmlns:a16="http://schemas.microsoft.com/office/drawing/2014/main" id="{646DD2D9-F648-4299-BEE7-710599AE18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09265" y="3986477"/>
            <a:ext cx="562775" cy="5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457;g92566355e5_3_5">
            <a:extLst>
              <a:ext uri="{FF2B5EF4-FFF2-40B4-BE49-F238E27FC236}">
                <a16:creationId xmlns:a16="http://schemas.microsoft.com/office/drawing/2014/main" id="{CBBD7651-6F07-422E-84D3-3363DCC69F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63789"/>
          <a:stretch/>
        </p:blipFill>
        <p:spPr>
          <a:xfrm>
            <a:off x="10470081" y="3876575"/>
            <a:ext cx="839025" cy="71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BB12BF3-B679-47C3-B5AA-191CEDF91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688" y="2346688"/>
            <a:ext cx="2082212" cy="526847"/>
          </a:xfrm>
          <a:prstGeom prst="rect">
            <a:avLst/>
          </a:prstGeom>
        </p:spPr>
      </p:pic>
      <p:pic>
        <p:nvPicPr>
          <p:cNvPr id="36" name="Gráfico 35" descr="Tranvía con relleno sólido">
            <a:extLst>
              <a:ext uri="{FF2B5EF4-FFF2-40B4-BE49-F238E27FC236}">
                <a16:creationId xmlns:a16="http://schemas.microsoft.com/office/drawing/2014/main" id="{EF45DCD8-7C09-4304-B68D-34581A3CA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90652" y="5337384"/>
            <a:ext cx="764801" cy="764801"/>
          </a:xfrm>
          <a:prstGeom prst="rect">
            <a:avLst/>
          </a:prstGeom>
        </p:spPr>
      </p:pic>
      <p:pic>
        <p:nvPicPr>
          <p:cNvPr id="3" name="Gráfico 2" descr="Tren contorno">
            <a:extLst>
              <a:ext uri="{FF2B5EF4-FFF2-40B4-BE49-F238E27FC236}">
                <a16:creationId xmlns:a16="http://schemas.microsoft.com/office/drawing/2014/main" id="{8B602C2B-E422-490A-B09B-FA3D4E4754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668493" y="5377505"/>
            <a:ext cx="624360" cy="6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8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¿Cuáles fueron los temas priorizados para los diálogos ciudadanos?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0" y="1286852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BDC794-7D0F-4A73-BBBA-225A8048F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18099"/>
              </p:ext>
            </p:extLst>
          </p:nvPr>
        </p:nvGraphicFramePr>
        <p:xfrm>
          <a:off x="2125424" y="2346017"/>
          <a:ext cx="8594157" cy="2217632"/>
        </p:xfrm>
        <a:graphic>
          <a:graphicData uri="http://schemas.openxmlformats.org/drawingml/2006/table">
            <a:tbl>
              <a:tblPr firstRow="1" firstCol="1" bandRow="1">
                <a:tableStyleId>{F7C6A3FB-78B1-4DE4-AA1C-5B5C6AA3A2C8}</a:tableStyleId>
              </a:tblPr>
              <a:tblGrid>
                <a:gridCol w="1461838">
                  <a:extLst>
                    <a:ext uri="{9D8B030D-6E8A-4147-A177-3AD203B41FA5}">
                      <a16:colId xmlns:a16="http://schemas.microsoft.com/office/drawing/2014/main" val="2078908793"/>
                    </a:ext>
                  </a:extLst>
                </a:gridCol>
                <a:gridCol w="2897116">
                  <a:extLst>
                    <a:ext uri="{9D8B030D-6E8A-4147-A177-3AD203B41FA5}">
                      <a16:colId xmlns:a16="http://schemas.microsoft.com/office/drawing/2014/main" val="3617663565"/>
                    </a:ext>
                  </a:extLst>
                </a:gridCol>
                <a:gridCol w="4235203">
                  <a:extLst>
                    <a:ext uri="{9D8B030D-6E8A-4147-A177-3AD203B41FA5}">
                      <a16:colId xmlns:a16="http://schemas.microsoft.com/office/drawing/2014/main" val="2137245646"/>
                    </a:ext>
                  </a:extLst>
                </a:gridCol>
              </a:tblGrid>
              <a:tr h="452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effectLst/>
                          <a:latin typeface="Century Gothic" panose="020B0502020202020204" pitchFamily="34" charset="0"/>
                        </a:rPr>
                        <a:t> TEMAS PRIORIZADOS DIÁLOGOS CIUDADANOS NODALES</a:t>
                      </a:r>
                      <a:endParaRPr lang="es-CO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34475"/>
                  </a:ext>
                </a:extLst>
              </a:tr>
              <a:tr h="220587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rowSpan="8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CO" sz="1600">
                          <a:effectLst/>
                          <a:latin typeface="Century Gothic" panose="020B0502020202020204" pitchFamily="34" charset="0"/>
                        </a:rPr>
                        <a:t>Señalización</a:t>
                      </a:r>
                      <a:endParaRPr lang="es-CO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CO" sz="16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O" sz="1600">
                          <a:effectLst/>
                          <a:latin typeface="Century Gothic" panose="020B0502020202020204" pitchFamily="34" charset="0"/>
                        </a:rPr>
                        <a:t>Arreglo de vías y andenes por parte del IDU</a:t>
                      </a:r>
                      <a:endParaRPr lang="es-CO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extLst>
                  <a:ext uri="{0D108BD9-81ED-4DB2-BD59-A6C34878D82A}">
                    <a16:rowId xmlns:a16="http://schemas.microsoft.com/office/drawing/2014/main" val="4076796209"/>
                  </a:ext>
                </a:extLst>
              </a:tr>
              <a:tr h="220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80771"/>
                  </a:ext>
                </a:extLst>
              </a:tr>
              <a:tr h="220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00075"/>
                  </a:ext>
                </a:extLst>
              </a:tr>
              <a:tr h="220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SANTA FE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825634"/>
                  </a:ext>
                </a:extLst>
              </a:tr>
              <a:tr h="220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297193"/>
                  </a:ext>
                </a:extLst>
              </a:tr>
              <a:tr h="220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89337"/>
                  </a:ext>
                </a:extLst>
              </a:tr>
              <a:tr h="220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335721"/>
                  </a:ext>
                </a:extLst>
              </a:tr>
              <a:tr h="220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6" marR="4199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2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64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1061</Words>
  <Application>Microsoft Office PowerPoint</Application>
  <PresentationFormat>Panorámica</PresentationFormat>
  <Paragraphs>396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Roboto</vt:lpstr>
      <vt:lpstr>Wingdings</vt:lpstr>
      <vt:lpstr>Calibri</vt:lpstr>
      <vt:lpstr>Times New Roman</vt:lpstr>
      <vt:lpstr>Century Gothic</vt:lpstr>
      <vt:lpstr>Tema de Office</vt:lpstr>
      <vt:lpstr>DIÁLOGO CIUDADANO NODO ORIENTE Sector Movilidad</vt:lpstr>
      <vt:lpstr>AGENDA DEL DÍA</vt:lpstr>
      <vt:lpstr>REGLAS DE JUEGO</vt:lpstr>
      <vt:lpstr>¿Qué es la rendición de cuentas?</vt:lpstr>
      <vt:lpstr> ¿Cómo participar en la rendición de cuentas?</vt:lpstr>
      <vt:lpstr> ¿Cómo participar en la rendición de cuentas?</vt:lpstr>
      <vt:lpstr>Misionalidad del Sector Movilidad</vt:lpstr>
      <vt:lpstr>Misionalidad del Sector Movilidad</vt:lpstr>
      <vt:lpstr>5. ¿Cuáles fueron los temas priorizados para los diálogos ciudadanos?</vt:lpstr>
      <vt:lpstr>Preguntas</vt:lpstr>
      <vt:lpstr>Diálogo 1- Señalización</vt:lpstr>
      <vt:lpstr>Preguntas</vt:lpstr>
      <vt:lpstr>Diálogo 2- Arreglo de vías</vt:lpstr>
      <vt:lpstr>Preguntas</vt:lpstr>
      <vt:lpstr>Concurso</vt:lpstr>
      <vt:lpstr>Evaluación del espacio de participación</vt:lpstr>
      <vt:lpstr> Prográmate para tu audiencia pública participativa de la rendición de cuentas locales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PMM_Social</dc:title>
  <dc:creator>Julián Díaz</dc:creator>
  <cp:lastModifiedBy>Alicia C.</cp:lastModifiedBy>
  <cp:revision>149</cp:revision>
  <dcterms:created xsi:type="dcterms:W3CDTF">2020-01-07T17:00:58Z</dcterms:created>
  <dcterms:modified xsi:type="dcterms:W3CDTF">2021-04-04T15:31:00Z</dcterms:modified>
</cp:coreProperties>
</file>