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Lst>
  <p:sldSz cx="12192000" cy="6858000"/>
  <p:notesSz cx="7010400"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6404" autoAdjust="0"/>
  </p:normalViewPr>
  <p:slideViewPr>
    <p:cSldViewPr snapToGrid="0" snapToObjects="1">
      <p:cViewPr varScale="1">
        <p:scale>
          <a:sx n="65" d="100"/>
          <a:sy n="65" d="100"/>
        </p:scale>
        <p:origin x="700" y="3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E2A0EB-261E-EC42-A36C-2736AE1C048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027C1069-B9DB-1442-BF1A-41A0651393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8178304E-8B83-1544-B214-B4C652ECB736}"/>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5" name="Marcador de pie de página 4">
            <a:extLst>
              <a:ext uri="{FF2B5EF4-FFF2-40B4-BE49-F238E27FC236}">
                <a16:creationId xmlns:a16="http://schemas.microsoft.com/office/drawing/2014/main" id="{AB56C89B-3243-F64D-89A9-4906AB16FE6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048B0D1-94B3-5842-8333-8C593BF48F1C}"/>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2022194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95CC43-FDD6-DC43-AF3C-BE661027D05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0A285CFE-63C3-6548-B813-6BB9B47F991F}"/>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0645C5C-C286-AB45-9FE2-1D4DBA7DCA40}"/>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5" name="Marcador de pie de página 4">
            <a:extLst>
              <a:ext uri="{FF2B5EF4-FFF2-40B4-BE49-F238E27FC236}">
                <a16:creationId xmlns:a16="http://schemas.microsoft.com/office/drawing/2014/main" id="{63B868FE-BC66-074A-B500-DC392C45C51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D41A9F1-B2DB-104A-9587-EB8B20AEA482}"/>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2052169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B65AEFD-2D45-7C41-A4AE-88EDCD69E96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03BBBB01-180C-9A4B-BC2D-EB79BAF6518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2994020-1402-5C4F-92A2-6679F0BDEBF0}"/>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5" name="Marcador de pie de página 4">
            <a:extLst>
              <a:ext uri="{FF2B5EF4-FFF2-40B4-BE49-F238E27FC236}">
                <a16:creationId xmlns:a16="http://schemas.microsoft.com/office/drawing/2014/main" id="{BDCC9062-3B00-484D-AECD-F48A42BF8E2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759F365-8012-924F-93F9-911F835696C4}"/>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3026603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72833B-06BA-E243-92A8-39DB8D4B6C6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BFFC44D0-414B-DA46-B7E7-0E67CE06E71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6F53939-C5C6-9B4F-BBA8-92D0DFEF8D00}"/>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5" name="Marcador de pie de página 4">
            <a:extLst>
              <a:ext uri="{FF2B5EF4-FFF2-40B4-BE49-F238E27FC236}">
                <a16:creationId xmlns:a16="http://schemas.microsoft.com/office/drawing/2014/main" id="{2CFF669B-B7BD-7849-AA85-822D7CB54E8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487C5D7-2475-9443-94E3-3F7D2AF18600}"/>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715517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6D3A6A-E975-AB4D-91B3-507BADC3D24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A7375CB-DD90-4543-A735-441D3BF241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E80AED5-8B75-8447-9E12-4B66BF67AC78}"/>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5" name="Marcador de pie de página 4">
            <a:extLst>
              <a:ext uri="{FF2B5EF4-FFF2-40B4-BE49-F238E27FC236}">
                <a16:creationId xmlns:a16="http://schemas.microsoft.com/office/drawing/2014/main" id="{5761CFC6-6B85-DA43-8BC2-FA571DB3B957}"/>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B759951-CB5E-5B4D-A4E8-8B140D3EBA42}"/>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1508081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CB6FEF-F96D-E646-9738-5CFF4C8B140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E1634DFB-6E9A-3D42-9DC9-9E1CBFC1C00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B6007ABD-3821-B84D-A398-2E7F4B57B24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779441FF-3D28-7C4F-B64D-CD453F28ADBC}"/>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6" name="Marcador de pie de página 5">
            <a:extLst>
              <a:ext uri="{FF2B5EF4-FFF2-40B4-BE49-F238E27FC236}">
                <a16:creationId xmlns:a16="http://schemas.microsoft.com/office/drawing/2014/main" id="{D55C68D9-0922-3348-9F48-F6DFA325CA6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0E7B7018-8294-C14F-B37D-9A474606B191}"/>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137479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D97861-4A1A-784C-A4E3-0D423108BA6F}"/>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512A0479-5162-AE44-AC05-F3ACF38777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9B5967B-39AC-9145-8745-17DC11BAD11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6D0D367E-4D35-2348-963F-445213208B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35DD2FC-DDBA-514F-94EF-140079DBE1B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CCD58F7C-9181-6442-8DD5-5AC290670516}"/>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8" name="Marcador de pie de página 7">
            <a:extLst>
              <a:ext uri="{FF2B5EF4-FFF2-40B4-BE49-F238E27FC236}">
                <a16:creationId xmlns:a16="http://schemas.microsoft.com/office/drawing/2014/main" id="{1BFF8C55-D571-764E-A9AF-BA44BBE2F0DA}"/>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B05C4B2C-1C90-C340-8FCB-F4E3A24DEDB2}"/>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4288712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9FBBA9-2768-9743-BA23-A135F10B1F1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AF616A4B-99C8-3242-B54D-7F2BD0F7A942}"/>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4" name="Marcador de pie de página 3">
            <a:extLst>
              <a:ext uri="{FF2B5EF4-FFF2-40B4-BE49-F238E27FC236}">
                <a16:creationId xmlns:a16="http://schemas.microsoft.com/office/drawing/2014/main" id="{103301DE-15F5-C04B-B127-6648B36F2F1E}"/>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9267E389-0D46-CA43-A555-1EF700CBA838}"/>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2574442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B60F3CA-A453-F64D-A36E-299BD0D30815}"/>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3" name="Marcador de pie de página 2">
            <a:extLst>
              <a:ext uri="{FF2B5EF4-FFF2-40B4-BE49-F238E27FC236}">
                <a16:creationId xmlns:a16="http://schemas.microsoft.com/office/drawing/2014/main" id="{74202239-C099-B94A-8495-321D07F982BE}"/>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2E12B742-2F6E-F94B-821B-6AA4D1E20B77}"/>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2966882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9214D9-1BF9-CD45-8CD9-885975CD71F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8CDC3C4B-807D-7844-BE08-0AA09BB72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10EC6B98-8275-5D49-A3F4-D80BF5FB7B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A660959-7E10-CD43-8764-4EE6C5C991D3}"/>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6" name="Marcador de pie de página 5">
            <a:extLst>
              <a:ext uri="{FF2B5EF4-FFF2-40B4-BE49-F238E27FC236}">
                <a16:creationId xmlns:a16="http://schemas.microsoft.com/office/drawing/2014/main" id="{1AE9CE3B-3897-FB41-9340-6FC417A3E26A}"/>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CAC42B43-54C3-8B42-A925-98F5797F7CCA}"/>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1040978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31B387-027C-1E4E-B635-2E41D65213C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907EEDEB-BCAB-F947-A6A0-9E1B1FC8C0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06F89185-C3AB-E947-8B1F-6DB6A2970C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CA35F2-BD5A-9D40-BEA9-2BB843C38996}"/>
              </a:ext>
            </a:extLst>
          </p:cNvPr>
          <p:cNvSpPr>
            <a:spLocks noGrp="1"/>
          </p:cNvSpPr>
          <p:nvPr>
            <p:ph type="dt" sz="half" idx="10"/>
          </p:nvPr>
        </p:nvSpPr>
        <p:spPr/>
        <p:txBody>
          <a:bodyPr/>
          <a:lstStyle/>
          <a:p>
            <a:fld id="{87AFD01A-0EF4-2941-94BA-34039365BAA5}" type="datetimeFigureOut">
              <a:rPr lang="es-CO" smtClean="0"/>
              <a:t>11/06/2021</a:t>
            </a:fld>
            <a:endParaRPr lang="es-CO"/>
          </a:p>
        </p:txBody>
      </p:sp>
      <p:sp>
        <p:nvSpPr>
          <p:cNvPr id="6" name="Marcador de pie de página 5">
            <a:extLst>
              <a:ext uri="{FF2B5EF4-FFF2-40B4-BE49-F238E27FC236}">
                <a16:creationId xmlns:a16="http://schemas.microsoft.com/office/drawing/2014/main" id="{62F78440-8349-F94D-B28A-5F98EA1C81B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26EC333B-6A5B-3F44-9470-40BB0BBBDD85}"/>
              </a:ext>
            </a:extLst>
          </p:cNvPr>
          <p:cNvSpPr>
            <a:spLocks noGrp="1"/>
          </p:cNvSpPr>
          <p:nvPr>
            <p:ph type="sldNum" sz="quarter" idx="12"/>
          </p:nvPr>
        </p:nvSpPr>
        <p:spPr/>
        <p:txBody>
          <a:bodyPr/>
          <a:lstStyle/>
          <a:p>
            <a:fld id="{43DF1852-45E7-874E-B6BE-328F957E6BD8}" type="slidenum">
              <a:rPr lang="es-CO" smtClean="0"/>
              <a:t>‹Nº›</a:t>
            </a:fld>
            <a:endParaRPr lang="es-CO"/>
          </a:p>
        </p:txBody>
      </p:sp>
    </p:spTree>
    <p:extLst>
      <p:ext uri="{BB962C8B-B14F-4D97-AF65-F5344CB8AC3E}">
        <p14:creationId xmlns:p14="http://schemas.microsoft.com/office/powerpoint/2010/main" val="831553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D5DA325-DBAC-284A-B4F7-3D953F5DAB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B2FC9C5-7CEA-E840-BA8C-B6E31EB666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2D301395-15A5-9F46-B3DD-F5EA4BB827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AFD01A-0EF4-2941-94BA-34039365BAA5}" type="datetimeFigureOut">
              <a:rPr lang="es-CO" smtClean="0"/>
              <a:t>11/06/2021</a:t>
            </a:fld>
            <a:endParaRPr lang="es-CO"/>
          </a:p>
        </p:txBody>
      </p:sp>
      <p:sp>
        <p:nvSpPr>
          <p:cNvPr id="5" name="Marcador de pie de página 4">
            <a:extLst>
              <a:ext uri="{FF2B5EF4-FFF2-40B4-BE49-F238E27FC236}">
                <a16:creationId xmlns:a16="http://schemas.microsoft.com/office/drawing/2014/main" id="{6352B5E5-54F2-B548-9C1C-B1C39C9F77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C3B8D4C4-5E56-DA4A-AC24-28FF855322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DF1852-45E7-874E-B6BE-328F957E6BD8}" type="slidenum">
              <a:rPr lang="es-CO" smtClean="0"/>
              <a:t>‹Nº›</a:t>
            </a:fld>
            <a:endParaRPr lang="es-CO"/>
          </a:p>
        </p:txBody>
      </p:sp>
    </p:spTree>
    <p:extLst>
      <p:ext uri="{BB962C8B-B14F-4D97-AF65-F5344CB8AC3E}">
        <p14:creationId xmlns:p14="http://schemas.microsoft.com/office/powerpoint/2010/main" val="1982343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1A66568F-7AA9-934E-B482-557CD4ED03A9}"/>
              </a:ext>
            </a:extLst>
          </p:cNvPr>
          <p:cNvPicPr>
            <a:picLocks noChangeAspect="1"/>
          </p:cNvPicPr>
          <p:nvPr/>
        </p:nvPicPr>
        <p:blipFill>
          <a:blip r:embed="rId2"/>
          <a:stretch>
            <a:fillRect/>
          </a:stretch>
        </p:blipFill>
        <p:spPr>
          <a:xfrm>
            <a:off x="-150595" y="0"/>
            <a:ext cx="12380695" cy="6966204"/>
          </a:xfrm>
          <a:prstGeom prst="rect">
            <a:avLst/>
          </a:prstGeom>
        </p:spPr>
      </p:pic>
      <p:sp>
        <p:nvSpPr>
          <p:cNvPr id="2" name="Título 1">
            <a:extLst>
              <a:ext uri="{FF2B5EF4-FFF2-40B4-BE49-F238E27FC236}">
                <a16:creationId xmlns:a16="http://schemas.microsoft.com/office/drawing/2014/main" id="{A6C61845-6170-D240-BF04-359AC472B4E9}"/>
              </a:ext>
            </a:extLst>
          </p:cNvPr>
          <p:cNvSpPr>
            <a:spLocks noGrp="1"/>
          </p:cNvSpPr>
          <p:nvPr>
            <p:ph type="ctrTitle"/>
          </p:nvPr>
        </p:nvSpPr>
        <p:spPr>
          <a:xfrm>
            <a:off x="864781" y="706583"/>
            <a:ext cx="9426532" cy="5651085"/>
          </a:xfrm>
        </p:spPr>
        <p:txBody>
          <a:bodyPr>
            <a:normAutofit/>
          </a:bodyPr>
          <a:lstStyle/>
          <a:p>
            <a:pPr algn="l"/>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1.- DISTRIBUCIÓN OCID SECTOR MOVILIDAD DISTRITO CAPITAL</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es-CO" sz="1800" b="1"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45612727-7E0A-A34D-906F-547C3DE2E43F}"/>
              </a:ext>
            </a:extLst>
          </p:cNvPr>
          <p:cNvSpPr>
            <a:spLocks noGrp="1"/>
          </p:cNvSpPr>
          <p:nvPr>
            <p:ph type="subTitle" idx="1"/>
          </p:nvPr>
        </p:nvSpPr>
        <p:spPr>
          <a:xfrm>
            <a:off x="864781" y="1537855"/>
            <a:ext cx="9426532" cy="392635"/>
          </a:xfrm>
        </p:spPr>
        <p:txBody>
          <a:bodyPr>
            <a:noAutofit/>
          </a:bodyPr>
          <a:lstStyle/>
          <a:p>
            <a:r>
              <a:rPr lang="es-MX"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CREACIÓN OFICINAS DE CONTROL INTERNO DISCIPLINARIO EN EL DISTRITO CAPITAL</a:t>
            </a:r>
          </a:p>
          <a:p>
            <a:endPar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CuadroTexto 5"/>
          <p:cNvSpPr txBox="1"/>
          <p:nvPr/>
        </p:nvSpPr>
        <p:spPr>
          <a:xfrm>
            <a:off x="1130788" y="793021"/>
            <a:ext cx="8611985" cy="400110"/>
          </a:xfrm>
          <a:prstGeom prst="rect">
            <a:avLst/>
          </a:prstGeom>
          <a:noFill/>
        </p:spPr>
        <p:txBody>
          <a:bodyPr wrap="square" rtlCol="0">
            <a:spAutoFit/>
          </a:bodyPr>
          <a:lstStyle/>
          <a:p>
            <a:pPr algn="ctr"/>
            <a:r>
              <a:rPr lang="es-MX" sz="2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DIRECCIÓN DISTRITAL DE ASUNTOS DISCIPLINARIOS</a:t>
            </a:r>
            <a:endParaRPr lang="es-CO"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7" name="Tabla 6"/>
          <p:cNvGraphicFramePr>
            <a:graphicFrameLocks noGrp="1"/>
          </p:cNvGraphicFramePr>
          <p:nvPr>
            <p:extLst>
              <p:ext uri="{D42A27DB-BD31-4B8C-83A1-F6EECF244321}">
                <p14:modId xmlns:p14="http://schemas.microsoft.com/office/powerpoint/2010/main" val="798581683"/>
              </p:ext>
            </p:extLst>
          </p:nvPr>
        </p:nvGraphicFramePr>
        <p:xfrm>
          <a:off x="3408218" y="2978726"/>
          <a:ext cx="4433456" cy="3630559"/>
        </p:xfrm>
        <a:graphic>
          <a:graphicData uri="http://schemas.openxmlformats.org/drawingml/2006/table">
            <a:tbl>
              <a:tblPr firstRow="1" bandRow="1">
                <a:tableStyleId>{5C22544A-7EE6-4342-B048-85BDC9FD1C3A}</a:tableStyleId>
              </a:tblPr>
              <a:tblGrid>
                <a:gridCol w="4433456">
                  <a:extLst>
                    <a:ext uri="{9D8B030D-6E8A-4147-A177-3AD203B41FA5}">
                      <a16:colId xmlns:a16="http://schemas.microsoft.com/office/drawing/2014/main" val="148580184"/>
                    </a:ext>
                  </a:extLst>
                </a:gridCol>
              </a:tblGrid>
              <a:tr h="341311">
                <a:tc>
                  <a:txBody>
                    <a:bodyPr/>
                    <a:lstStyle/>
                    <a:p>
                      <a:pPr algn="ctr"/>
                      <a:r>
                        <a:rPr lang="es-CO" sz="1400" dirty="0" smtClean="0">
                          <a:latin typeface="Arial" panose="020B0604020202020204" pitchFamily="34" charset="0"/>
                          <a:cs typeface="Arial" panose="020B0604020202020204" pitchFamily="34" charset="0"/>
                        </a:rPr>
                        <a:t>SECTOR MOVILIDAD</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08934057"/>
                  </a:ext>
                </a:extLst>
              </a:tr>
              <a:tr h="341311">
                <a:tc>
                  <a:txBody>
                    <a:bodyPr/>
                    <a:lstStyle/>
                    <a:p>
                      <a:pPr algn="ctr"/>
                      <a:r>
                        <a:rPr lang="es-CO" sz="1400" b="1" dirty="0" smtClean="0">
                          <a:latin typeface="Arial" panose="020B0604020202020204" pitchFamily="34" charset="0"/>
                          <a:cs typeface="Arial" panose="020B0604020202020204" pitchFamily="34" charset="0"/>
                        </a:rPr>
                        <a:t>ENTIDADES CON OCID</a:t>
                      </a:r>
                      <a:endParaRPr lang="en-US" sz="1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45367611"/>
                  </a:ext>
                </a:extLst>
              </a:tr>
              <a:tr h="341311">
                <a:tc>
                  <a:txBody>
                    <a:bodyPr/>
                    <a:lstStyle/>
                    <a:p>
                      <a:pPr algn="ctr"/>
                      <a:r>
                        <a:rPr lang="es-CO" sz="1400" dirty="0" smtClean="0">
                          <a:latin typeface="Arial" panose="020B0604020202020204" pitchFamily="34" charset="0"/>
                          <a:cs typeface="Arial" panose="020B0604020202020204" pitchFamily="34" charset="0"/>
                        </a:rPr>
                        <a:t>SECRETARÍA DISTRITAL DE MOVILIDAD</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20182473"/>
                  </a:ext>
                </a:extLst>
              </a:tr>
              <a:tr h="3413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400" dirty="0" smtClean="0">
                          <a:latin typeface="Arial" panose="020B0604020202020204" pitchFamily="34" charset="0"/>
                          <a:cs typeface="Arial" panose="020B0604020202020204" pitchFamily="34" charset="0"/>
                        </a:rPr>
                        <a:t>INSTITUTO</a:t>
                      </a:r>
                      <a:r>
                        <a:rPr lang="es-CO" sz="1400" baseline="0" dirty="0" smtClean="0">
                          <a:latin typeface="Arial" panose="020B0604020202020204" pitchFamily="34" charset="0"/>
                          <a:cs typeface="Arial" panose="020B0604020202020204" pitchFamily="34" charset="0"/>
                        </a:rPr>
                        <a:t> DE DESARROLLO URBANO-IDU</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47340909"/>
                  </a:ext>
                </a:extLst>
              </a:tr>
              <a:tr h="597293">
                <a:tc>
                  <a:txBody>
                    <a:bodyPr/>
                    <a:lstStyle/>
                    <a:p>
                      <a:pPr algn="ctr"/>
                      <a:r>
                        <a:rPr lang="es-CO" sz="1400" b="1" dirty="0" smtClean="0">
                          <a:latin typeface="Arial" panose="020B0604020202020204" pitchFamily="34" charset="0"/>
                          <a:cs typeface="Arial" panose="020B0604020202020204" pitchFamily="34" charset="0"/>
                        </a:rPr>
                        <a:t>ENTIDADES SIN OCID (DEPENDENCIA</a:t>
                      </a:r>
                      <a:r>
                        <a:rPr lang="es-CO" sz="1400" b="1" baseline="0" dirty="0" smtClean="0">
                          <a:latin typeface="Arial" panose="020B0604020202020204" pitchFamily="34" charset="0"/>
                          <a:cs typeface="Arial" panose="020B0604020202020204" pitchFamily="34" charset="0"/>
                        </a:rPr>
                        <a:t> CON CONTROL INTERNO DISCIPLINARIO)</a:t>
                      </a:r>
                      <a:endParaRPr lang="en-US" sz="14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50588075"/>
                  </a:ext>
                </a:extLst>
              </a:tr>
              <a:tr h="341311">
                <a:tc>
                  <a:txBody>
                    <a:bodyPr/>
                    <a:lstStyle/>
                    <a:p>
                      <a:pPr algn="ctr"/>
                      <a:r>
                        <a:rPr lang="es-CO" sz="1400" dirty="0" smtClean="0">
                          <a:latin typeface="Arial" panose="020B0604020202020204" pitchFamily="34" charset="0"/>
                          <a:cs typeface="Arial" panose="020B0604020202020204" pitchFamily="34" charset="0"/>
                        </a:rPr>
                        <a:t>TRANSMILENIO S.A (SUBGERENCIA</a:t>
                      </a:r>
                      <a:r>
                        <a:rPr lang="es-CO" sz="1400" baseline="0" dirty="0" smtClean="0">
                          <a:latin typeface="Arial" panose="020B0604020202020204" pitchFamily="34" charset="0"/>
                          <a:cs typeface="Arial" panose="020B0604020202020204" pitchFamily="34" charset="0"/>
                        </a:rPr>
                        <a:t> GENERAL)</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37311152"/>
                  </a:ext>
                </a:extLst>
              </a:tr>
              <a:tr h="808551">
                <a:tc>
                  <a:txBody>
                    <a:bodyPr/>
                    <a:lstStyle/>
                    <a:p>
                      <a:pPr algn="ctr"/>
                      <a:r>
                        <a:rPr lang="es-CO" sz="1400" dirty="0" smtClean="0">
                          <a:latin typeface="Arial" panose="020B0604020202020204" pitchFamily="34" charset="0"/>
                          <a:cs typeface="Arial" panose="020B0604020202020204" pitchFamily="34" charset="0"/>
                        </a:rPr>
                        <a:t>UNIDA</a:t>
                      </a:r>
                      <a:r>
                        <a:rPr lang="es-CO" sz="1400" baseline="0" dirty="0" smtClean="0">
                          <a:latin typeface="Arial" panose="020B0604020202020204" pitchFamily="34" charset="0"/>
                          <a:cs typeface="Arial" panose="020B0604020202020204" pitchFamily="34" charset="0"/>
                        </a:rPr>
                        <a:t>D ADMINISTRATIVA ESPECAL DE REHABILITACIÓN Y MANTENIMIENTO VIAL (SECRETARÍA GENERAL)</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27114061"/>
                  </a:ext>
                </a:extLst>
              </a:tr>
              <a:tr h="489784">
                <a:tc>
                  <a:txBody>
                    <a:bodyPr/>
                    <a:lstStyle/>
                    <a:p>
                      <a:pPr algn="ctr"/>
                      <a:r>
                        <a:rPr lang="es-CO" sz="1400" dirty="0" smtClean="0">
                          <a:latin typeface="Arial" panose="020B0604020202020204" pitchFamily="34" charset="0"/>
                          <a:cs typeface="Arial" panose="020B0604020202020204" pitchFamily="34" charset="0"/>
                        </a:rPr>
                        <a:t>EMPRESA METRO BOGOTÁ (GERENCIA ADMINISTRATIVA Y FINANCIERA)</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26304822"/>
                  </a:ext>
                </a:extLst>
              </a:tr>
            </a:tbl>
          </a:graphicData>
        </a:graphic>
      </p:graphicFrame>
    </p:spTree>
    <p:extLst>
      <p:ext uri="{BB962C8B-B14F-4D97-AF65-F5344CB8AC3E}">
        <p14:creationId xmlns:p14="http://schemas.microsoft.com/office/powerpoint/2010/main" val="2151780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contenido 6">
            <a:extLst>
              <a:ext uri="{FF2B5EF4-FFF2-40B4-BE49-F238E27FC236}">
                <a16:creationId xmlns:a16="http://schemas.microsoft.com/office/drawing/2014/main" id="{9756DA6E-B0A2-944B-BF1A-1EB7A363124C}"/>
              </a:ext>
            </a:extLst>
          </p:cNvPr>
          <p:cNvPicPr>
            <a:picLocks noGrp="1" noChangeAspect="1"/>
          </p:cNvPicPr>
          <p:nvPr>
            <p:ph idx="1"/>
          </p:nvPr>
        </p:nvPicPr>
        <p:blipFill>
          <a:blip r:embed="rId2"/>
          <a:stretch>
            <a:fillRect/>
          </a:stretch>
        </p:blipFill>
        <p:spPr>
          <a:xfrm>
            <a:off x="0" y="181153"/>
            <a:ext cx="11487548" cy="6676847"/>
          </a:xfrm>
        </p:spPr>
      </p:pic>
      <p:sp>
        <p:nvSpPr>
          <p:cNvPr id="2" name="Título 1">
            <a:extLst>
              <a:ext uri="{FF2B5EF4-FFF2-40B4-BE49-F238E27FC236}">
                <a16:creationId xmlns:a16="http://schemas.microsoft.com/office/drawing/2014/main" id="{7FFF85DA-6567-AB4F-A9A9-9F14ACB60E69}"/>
              </a:ext>
            </a:extLst>
          </p:cNvPr>
          <p:cNvSpPr>
            <a:spLocks noGrp="1"/>
          </p:cNvSpPr>
          <p:nvPr>
            <p:ph type="title"/>
          </p:nvPr>
        </p:nvSpPr>
        <p:spPr>
          <a:xfrm>
            <a:off x="838198" y="414067"/>
            <a:ext cx="10272625" cy="5917721"/>
          </a:xfrm>
        </p:spPr>
        <p:txBody>
          <a:bodyPr>
            <a:normAutofit/>
          </a:bodyPr>
          <a:lstStyle/>
          <a:p>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es-MX" sz="18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FUNDAMENTO LEGAL</a:t>
            </a: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(Art. 93,Ley 1952 de 2019-Código General Disciplinario).</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dirty="0">
                <a:latin typeface="Arial" panose="020B0604020202020204" pitchFamily="34" charset="0"/>
                <a:cs typeface="Arial" panose="020B0604020202020204" pitchFamily="34" charset="0"/>
              </a:rPr>
              <a:t/>
            </a:r>
            <a:br>
              <a:rPr lang="es-MX" sz="1800" dirty="0">
                <a:latin typeface="Arial" panose="020B0604020202020204" pitchFamily="34" charset="0"/>
                <a:cs typeface="Arial" panose="020B0604020202020204" pitchFamily="34" charset="0"/>
              </a:rPr>
            </a:br>
            <a:r>
              <a:rPr lang="es-MX" sz="1800" dirty="0">
                <a:latin typeface="Arial" panose="020B0604020202020204" pitchFamily="34" charset="0"/>
                <a:cs typeface="Arial" panose="020B0604020202020204" pitchFamily="34" charset="0"/>
              </a:rPr>
              <a:t>-  Toda entidad u organismo del Estado debe organizar una unidad u oficina del más alto nivel, cuya estructura jerárquica permita preservar la garantía de la doble instancia, encargada de conocer y fallar en primera instancia los procesos disciplinarios que se adelanten contra sus servidores.</a:t>
            </a:r>
            <a:br>
              <a:rPr lang="es-MX" sz="1800" dirty="0">
                <a:latin typeface="Arial" panose="020B0604020202020204" pitchFamily="34" charset="0"/>
                <a:cs typeface="Arial" panose="020B0604020202020204" pitchFamily="34" charset="0"/>
              </a:rPr>
            </a:br>
            <a:r>
              <a:rPr lang="es-MX" sz="1800" dirty="0">
                <a:latin typeface="Arial" panose="020B0604020202020204" pitchFamily="34" charset="0"/>
                <a:cs typeface="Arial" panose="020B0604020202020204" pitchFamily="34" charset="0"/>
              </a:rPr>
              <a:t/>
            </a:r>
            <a:br>
              <a:rPr lang="es-MX" sz="1800" dirty="0">
                <a:latin typeface="Arial" panose="020B0604020202020204" pitchFamily="34" charset="0"/>
                <a:cs typeface="Arial" panose="020B0604020202020204" pitchFamily="34" charset="0"/>
              </a:rPr>
            </a:br>
            <a:r>
              <a:rPr lang="es-MX" sz="1800" dirty="0">
                <a:latin typeface="Arial" panose="020B0604020202020204" pitchFamily="34" charset="0"/>
                <a:cs typeface="Arial" panose="020B0604020202020204" pitchFamily="34" charset="0"/>
              </a:rPr>
              <a:t>-Se entiende por oficina del más alto nivel la conformada por servidores públicos mínimo del nivel profesional de la administración. El jefe de la Oficina de Control Disciplinario Interno, </a:t>
            </a:r>
            <a:r>
              <a:rPr lang="es-MX" sz="1800" u="sng" dirty="0">
                <a:latin typeface="Arial" panose="020B0604020202020204" pitchFamily="34" charset="0"/>
                <a:cs typeface="Arial" panose="020B0604020202020204" pitchFamily="34" charset="0"/>
              </a:rPr>
              <a:t>quien deberá ser abogado, pertenecerá al nivel directivo de la entidad</a:t>
            </a:r>
            <a:r>
              <a:rPr lang="es-MX" sz="1800" dirty="0" smtClean="0">
                <a:latin typeface="Arial" panose="020B0604020202020204" pitchFamily="34" charset="0"/>
                <a:cs typeface="Arial" panose="020B0604020202020204" pitchFamily="34" charset="0"/>
              </a:rPr>
              <a:t>.</a:t>
            </a:r>
            <a:br>
              <a:rPr lang="es-MX" sz="1800" dirty="0" smtClean="0">
                <a:latin typeface="Arial" panose="020B0604020202020204" pitchFamily="34" charset="0"/>
                <a:cs typeface="Arial" panose="020B0604020202020204" pitchFamily="34" charset="0"/>
              </a:rPr>
            </a:br>
            <a:r>
              <a:rPr lang="es-MX" sz="1800" dirty="0">
                <a:latin typeface="Arial" panose="020B0604020202020204" pitchFamily="34" charset="0"/>
                <a:cs typeface="Arial" panose="020B0604020202020204" pitchFamily="34" charset="0"/>
              </a:rPr>
              <a:t/>
            </a:r>
            <a:br>
              <a:rPr lang="es-MX" sz="1800" dirty="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El numeral 33 del artículo 38 de la norma estableció como un </a:t>
            </a:r>
            <a:r>
              <a:rPr lang="es-MX" sz="1800" b="1" u="sng" dirty="0" smtClean="0">
                <a:latin typeface="Arial" panose="020B0604020202020204" pitchFamily="34" charset="0"/>
                <a:cs typeface="Arial" panose="020B0604020202020204" pitchFamily="34" charset="0"/>
              </a:rPr>
              <a:t>deber</a:t>
            </a:r>
            <a:r>
              <a:rPr lang="es-MX" sz="1800" dirty="0" smtClean="0">
                <a:latin typeface="Arial" panose="020B0604020202020204" pitchFamily="34" charset="0"/>
                <a:cs typeface="Arial" panose="020B0604020202020204" pitchFamily="34" charset="0"/>
              </a:rPr>
              <a:t> implementar el Control Disciplinario Interno al más alto nivel jerárquico del organismo o </a:t>
            </a:r>
            <a:r>
              <a:rPr lang="es-MX" sz="1800" smtClean="0">
                <a:latin typeface="Arial" panose="020B0604020202020204" pitchFamily="34" charset="0"/>
                <a:cs typeface="Arial" panose="020B0604020202020204" pitchFamily="34" charset="0"/>
              </a:rPr>
              <a:t>entidad pública.</a:t>
            </a:r>
            <a:r>
              <a:rPr lang="es-MX" sz="1800" dirty="0">
                <a:latin typeface="Arial" panose="020B0604020202020204" pitchFamily="34" charset="0"/>
                <a:cs typeface="Arial" panose="020B0604020202020204" pitchFamily="34" charset="0"/>
              </a:rPr>
              <a:t/>
            </a:r>
            <a:br>
              <a:rPr lang="es-MX" sz="1800" dirty="0">
                <a:latin typeface="Arial" panose="020B0604020202020204" pitchFamily="34" charset="0"/>
                <a:cs typeface="Arial" panose="020B0604020202020204" pitchFamily="34" charset="0"/>
              </a:rPr>
            </a:br>
            <a:r>
              <a:rPr lang="es-MX" sz="1800" dirty="0">
                <a:latin typeface="Arial" panose="020B0604020202020204" pitchFamily="34" charset="0"/>
                <a:cs typeface="Arial" panose="020B0604020202020204" pitchFamily="34" charset="0"/>
              </a:rPr>
              <a:t/>
            </a:r>
            <a:br>
              <a:rPr lang="es-MX" sz="1800" dirty="0">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 DIRECTIVA DISTRITAL No. 007 DE 2019.</a:t>
            </a: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MX" sz="1800" b="1" dirty="0">
                <a:latin typeface="Arial" panose="020B0604020202020204" pitchFamily="34" charset="0"/>
                <a:cs typeface="Arial" panose="020B0604020202020204" pitchFamily="34" charset="0"/>
              </a:rPr>
              <a:t/>
            </a:r>
            <a:br>
              <a:rPr lang="es-MX" sz="1800" b="1" dirty="0">
                <a:latin typeface="Arial" panose="020B0604020202020204" pitchFamily="34" charset="0"/>
                <a:cs typeface="Arial" panose="020B0604020202020204" pitchFamily="34" charset="0"/>
              </a:rPr>
            </a:br>
            <a:r>
              <a:rPr lang="es-ES_tradnl" sz="1800" dirty="0">
                <a:latin typeface="Arial" panose="020B0604020202020204" pitchFamily="34" charset="0"/>
                <a:cs typeface="Arial" panose="020B0604020202020204" pitchFamily="34" charset="0"/>
              </a:rPr>
              <a:t>Llamó la atención a las entidades distritales en el sentido que si bien el artículo 140 de la Ley 1955 de 2019 prorrogó la entrada en vigencia del Código General Disciplinario, debían continuar trabajando en la preparación para su implementación en la presente vigencia.</a:t>
            </a:r>
            <a:endPar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4190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contenido 6">
            <a:extLst>
              <a:ext uri="{FF2B5EF4-FFF2-40B4-BE49-F238E27FC236}">
                <a16:creationId xmlns:a16="http://schemas.microsoft.com/office/drawing/2014/main" id="{9756DA6E-B0A2-944B-BF1A-1EB7A363124C}"/>
              </a:ext>
            </a:extLst>
          </p:cNvPr>
          <p:cNvPicPr>
            <a:picLocks noGrp="1" noChangeAspect="1"/>
          </p:cNvPicPr>
          <p:nvPr>
            <p:ph idx="1"/>
          </p:nvPr>
        </p:nvPicPr>
        <p:blipFill>
          <a:blip r:embed="rId2"/>
          <a:stretch>
            <a:fillRect/>
          </a:stretch>
        </p:blipFill>
        <p:spPr>
          <a:xfrm>
            <a:off x="0" y="181153"/>
            <a:ext cx="11487548" cy="6676847"/>
          </a:xfrm>
        </p:spPr>
      </p:pic>
      <p:sp>
        <p:nvSpPr>
          <p:cNvPr id="2" name="Título 1">
            <a:extLst>
              <a:ext uri="{FF2B5EF4-FFF2-40B4-BE49-F238E27FC236}">
                <a16:creationId xmlns:a16="http://schemas.microsoft.com/office/drawing/2014/main" id="{7FFF85DA-6567-AB4F-A9A9-9F14ACB60E69}"/>
              </a:ext>
            </a:extLst>
          </p:cNvPr>
          <p:cNvSpPr>
            <a:spLocks noGrp="1"/>
          </p:cNvSpPr>
          <p:nvPr>
            <p:ph type="title"/>
          </p:nvPr>
        </p:nvSpPr>
        <p:spPr>
          <a:xfrm>
            <a:off x="838198" y="414067"/>
            <a:ext cx="10272625" cy="5917721"/>
          </a:xfrm>
        </p:spPr>
        <p:txBody>
          <a:bodyPr>
            <a:normAutofit/>
          </a:bodyPr>
          <a:lstStyle/>
          <a:p>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3.- CIRCULAR No. 034 DE 2020 (Secretaría Jurídica Distrital)</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MX"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ES_tradnl" sz="1800" dirty="0">
                <a:latin typeface="Arial" panose="020B0604020202020204" pitchFamily="34" charset="0"/>
                <a:cs typeface="Arial" panose="020B0604020202020204" pitchFamily="34" charset="0"/>
              </a:rPr>
              <a:t>Recalcó a las entidades y organismos distritales que no cuentan con Oficina de Control Disciplinario Interno la obligatoriedad de crear una unidad u oficina que tenga a su cargo los procesos disciplinarios al interior de las entidades u organismos del estado, a efectos de preservar su autonomía e independencia y el principio de la doble instancia</a:t>
            </a:r>
            <a:br>
              <a:rPr lang="es-ES_tradnl" sz="1800" dirty="0">
                <a:latin typeface="Arial" panose="020B0604020202020204" pitchFamily="34" charset="0"/>
                <a:cs typeface="Arial" panose="020B0604020202020204" pitchFamily="34" charset="0"/>
              </a:rPr>
            </a:br>
            <a:r>
              <a:rPr lang="es-ES_tradnl" sz="1800" dirty="0">
                <a:latin typeface="Arial" panose="020B0604020202020204" pitchFamily="34" charset="0"/>
                <a:cs typeface="Arial" panose="020B0604020202020204" pitchFamily="34" charset="0"/>
              </a:rPr>
              <a:t/>
            </a:r>
            <a:br>
              <a:rPr lang="es-ES_tradnl" sz="1800" dirty="0">
                <a:latin typeface="Arial" panose="020B0604020202020204" pitchFamily="34" charset="0"/>
                <a:cs typeface="Arial" panose="020B0604020202020204" pitchFamily="34" charset="0"/>
              </a:rPr>
            </a:br>
            <a: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CO" sz="18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4.- </a:t>
            </a:r>
            <a: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REPORTE CON CORTE AL 16 DE DICIEMBRE DE 2020.</a:t>
            </a:r>
            <a:b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s-CO" sz="1800" b="1" dirty="0">
                <a:latin typeface="Arial" panose="020B0604020202020204" pitchFamily="34" charset="0"/>
                <a:cs typeface="Arial" panose="020B0604020202020204" pitchFamily="34" charset="0"/>
              </a:rPr>
              <a:t>- </a:t>
            </a:r>
            <a:r>
              <a:rPr lang="es-CO" sz="1800" dirty="0">
                <a:latin typeface="Arial" panose="020B0604020202020204" pitchFamily="34" charset="0"/>
                <a:cs typeface="Arial" panose="020B0604020202020204" pitchFamily="34" charset="0"/>
              </a:rPr>
              <a:t>Se encuentran realizando estudios técnicos y financieros.</a:t>
            </a:r>
            <a:br>
              <a:rPr lang="es-CO" sz="1800" dirty="0">
                <a:latin typeface="Arial" panose="020B0604020202020204" pitchFamily="34" charset="0"/>
                <a:cs typeface="Arial" panose="020B0604020202020204" pitchFamily="34" charset="0"/>
              </a:rPr>
            </a:br>
            <a:r>
              <a:rPr lang="es-CO" sz="1800" dirty="0">
                <a:latin typeface="Arial" panose="020B0604020202020204" pitchFamily="34" charset="0"/>
                <a:cs typeface="Arial" panose="020B0604020202020204" pitchFamily="34" charset="0"/>
              </a:rPr>
              <a:t>- Están en proceso de solicitud de asesoría al DASCD y adelantando el trámite de concepto favorable.</a:t>
            </a:r>
            <a:br>
              <a:rPr lang="es-CO" sz="1800" dirty="0">
                <a:latin typeface="Arial" panose="020B0604020202020204" pitchFamily="34" charset="0"/>
                <a:cs typeface="Arial" panose="020B0604020202020204" pitchFamily="34" charset="0"/>
              </a:rPr>
            </a:br>
            <a:r>
              <a:rPr lang="es-CO" sz="1800" b="1" dirty="0">
                <a:latin typeface="Arial" panose="020B0604020202020204" pitchFamily="34" charset="0"/>
                <a:cs typeface="Arial" panose="020B0604020202020204" pitchFamily="34" charset="0"/>
              </a:rPr>
              <a:t>- </a:t>
            </a:r>
            <a:r>
              <a:rPr lang="es-CO" sz="1800" dirty="0">
                <a:latin typeface="Arial" panose="020B0604020202020204" pitchFamily="34" charset="0"/>
                <a:cs typeface="Arial" panose="020B0604020202020204" pitchFamily="34" charset="0"/>
              </a:rPr>
              <a:t>Definir si se procede o no con la creación de la OCID de conformidad con la carga laboral, estructura de la entidad y/o viabilidad financiera.</a:t>
            </a:r>
            <a:br>
              <a:rPr lang="es-CO" sz="1800" dirty="0">
                <a:latin typeface="Arial" panose="020B0604020202020204" pitchFamily="34" charset="0"/>
                <a:cs typeface="Arial" panose="020B0604020202020204" pitchFamily="34" charset="0"/>
              </a:rPr>
            </a:br>
            <a: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es-CO" sz="1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2954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D9A67536-1389-1348-A9C2-419E6C873722}"/>
              </a:ext>
            </a:extLst>
          </p:cNvPr>
          <p:cNvPicPr>
            <a:picLocks noChangeAspect="1"/>
          </p:cNvPicPr>
          <p:nvPr/>
        </p:nvPicPr>
        <p:blipFill>
          <a:blip r:embed="rId2"/>
          <a:stretch>
            <a:fillRect/>
          </a:stretch>
        </p:blipFill>
        <p:spPr>
          <a:xfrm>
            <a:off x="-110689" y="-38100"/>
            <a:ext cx="12459242" cy="7010400"/>
          </a:xfrm>
          <a:prstGeom prst="rect">
            <a:avLst/>
          </a:prstGeom>
        </p:spPr>
      </p:pic>
    </p:spTree>
    <p:extLst>
      <p:ext uri="{BB962C8B-B14F-4D97-AF65-F5344CB8AC3E}">
        <p14:creationId xmlns:p14="http://schemas.microsoft.com/office/powerpoint/2010/main" val="2132938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980</TotalTime>
  <Words>100</Words>
  <Application>Microsoft Office PowerPoint</Application>
  <PresentationFormat>Panorámica</PresentationFormat>
  <Paragraphs>13</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1.- DISTRIBUCIÓN OCID SECTOR MOVILIDAD DISTRITO CAPITAL               </vt:lpstr>
      <vt:lpstr>1.- FUNDAMENTO LEGAL (Art. 93,Ley 1952 de 2019-Código General Disciplinario).  -  Toda entidad u organismo del Estado debe organizar una unidad u oficina del más alto nivel, cuya estructura jerárquica permita preservar la garantía de la doble instancia, encargada de conocer y fallar en primera instancia los procesos disciplinarios que se adelanten contra sus servidores.  -Se entiende por oficina del más alto nivel la conformada por servidores públicos mínimo del nivel profesional de la administración. El jefe de la Oficina de Control Disciplinario Interno, quien deberá ser abogado, pertenecerá al nivel directivo de la entidad.  El numeral 33 del artículo 38 de la norma estableció como un deber implementar el Control Disciplinario Interno al más alto nivel jerárquico del organismo o entidad pública.  2.- DIRECTIVA DISTRITAL No. 007 DE 2019.  Llamó la atención a las entidades distritales en el sentido que si bien el artículo 140 de la Ley 1955 de 2019 prorrogó la entrada en vigencia del Código General Disciplinario, debían continuar trabajando en la preparación para su implementación en la presente vigencia.</vt:lpstr>
      <vt:lpstr>3.- CIRCULAR No. 034 DE 2020 (Secretaría Jurídica Distrital)  Recalcó a las entidades y organismos distritales que no cuentan con Oficina de Control Disciplinario Interno la obligatoriedad de crear una unidad u oficina que tenga a su cargo los procesos disciplinarios al interior de las entidades u organismos del estado, a efectos de preservar su autonomía e independencia y el principio de la doble instancia   4.- REPORTE CON CORTE AL 16 DE DICIEMBRE DE 2020.  - Se encuentran realizando estudios técnicos y financieros. - Están en proceso de solicitud de asesoría al DASCD y adelantando el trámite de concepto favorable. - Definir si se procede o no con la creación de la OCID de conformidad con la carga laboral, estructura de la entidad y/o viabilidad financiera.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diego valenzuela</cp:lastModifiedBy>
  <cp:revision>39</cp:revision>
  <cp:lastPrinted>2020-12-23T17:33:01Z</cp:lastPrinted>
  <dcterms:created xsi:type="dcterms:W3CDTF">2020-05-20T15:09:22Z</dcterms:created>
  <dcterms:modified xsi:type="dcterms:W3CDTF">2021-06-11T13:20:01Z</dcterms:modified>
</cp:coreProperties>
</file>