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8" r:id="rId2"/>
    <p:sldId id="257" r:id="rId3"/>
    <p:sldId id="259" r:id="rId4"/>
    <p:sldId id="260" r:id="rId5"/>
    <p:sldId id="261" r:id="rId6"/>
    <p:sldId id="262" r:id="rId7"/>
    <p:sldId id="263" r:id="rId8"/>
    <p:sldId id="264" r:id="rId9"/>
    <p:sldId id="265" r:id="rId10"/>
    <p:sldId id="268" r:id="rId11"/>
    <p:sldId id="271" r:id="rId12"/>
    <p:sldId id="272" r:id="rId13"/>
    <p:sldId id="273" r:id="rId14"/>
    <p:sldId id="274" r:id="rId15"/>
    <p:sldId id="275" r:id="rId16"/>
    <p:sldId id="284" r:id="rId17"/>
    <p:sldId id="286"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5FC"/>
    <a:srgbClr val="E45A5C"/>
    <a:srgbClr val="000000"/>
    <a:srgbClr val="286D9F"/>
    <a:srgbClr val="64CAED"/>
    <a:srgbClr val="1B98CC"/>
    <a:srgbClr val="1FA6DC"/>
    <a:srgbClr val="2F94CE"/>
    <a:srgbClr val="7BD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54" autoAdjust="0"/>
    <p:restoredTop sz="94660"/>
  </p:normalViewPr>
  <p:slideViewPr>
    <p:cSldViewPr snapToGrid="0">
      <p:cViewPr varScale="1">
        <p:scale>
          <a:sx n="69" d="100"/>
          <a:sy n="69" d="100"/>
        </p:scale>
        <p:origin x="2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248394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374801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169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323216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24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3073876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2333581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385138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26465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862FCF-CDBE-42E6-B7D2-9975697E7945}" type="datetimeFigureOut">
              <a:rPr lang="es-CO" smtClean="0"/>
              <a:t>11/06/2021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398263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862FCF-CDBE-42E6-B7D2-9975697E7945}" type="datetimeFigureOut">
              <a:rPr lang="es-CO" smtClean="0"/>
              <a:t>11/06/2021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24081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62FCF-CDBE-42E6-B7D2-9975697E7945}" type="datetimeFigureOut">
              <a:rPr lang="es-CO" smtClean="0"/>
              <a:t>11/06/2021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191551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862FCF-CDBE-42E6-B7D2-9975697E7945}" type="datetimeFigureOut">
              <a:rPr lang="es-CO" smtClean="0"/>
              <a:t>11/06/2021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126906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2FCF-CDBE-42E6-B7D2-9975697E7945}" type="datetimeFigureOut">
              <a:rPr lang="es-CO" smtClean="0"/>
              <a:t>11/06/2021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197270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862FCF-CDBE-42E6-B7D2-9975697E7945}" type="datetimeFigureOut">
              <a:rPr lang="es-CO" smtClean="0"/>
              <a:t>11/06/2021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F3B153-9713-49A7-AF59-95F112ED4A3A}" type="slidenum">
              <a:rPr lang="es-CO" smtClean="0"/>
              <a:t>‹Nº›</a:t>
            </a:fld>
            <a:endParaRPr lang="es-CO"/>
          </a:p>
        </p:txBody>
      </p:sp>
    </p:spTree>
    <p:extLst>
      <p:ext uri="{BB962C8B-B14F-4D97-AF65-F5344CB8AC3E}">
        <p14:creationId xmlns:p14="http://schemas.microsoft.com/office/powerpoint/2010/main" val="238893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F3B153-9713-49A7-AF59-95F112ED4A3A}" type="slidenum">
              <a:rPr lang="es-CO" smtClean="0"/>
              <a:t>‹Nº›</a:t>
            </a:fld>
            <a:endParaRPr lang="es-CO"/>
          </a:p>
        </p:txBody>
      </p:sp>
      <p:sp>
        <p:nvSpPr>
          <p:cNvPr id="5" name="Date Placeholder 4"/>
          <p:cNvSpPr>
            <a:spLocks noGrp="1"/>
          </p:cNvSpPr>
          <p:nvPr>
            <p:ph type="dt" sz="half" idx="10"/>
          </p:nvPr>
        </p:nvSpPr>
        <p:spPr/>
        <p:txBody>
          <a:bodyPr/>
          <a:lstStyle/>
          <a:p>
            <a:fld id="{7A862FCF-CDBE-42E6-B7D2-9975697E7945}" type="datetimeFigureOut">
              <a:rPr lang="es-CO" smtClean="0"/>
              <a:t>11/06/2021</a:t>
            </a:fld>
            <a:endParaRPr lang="es-CO"/>
          </a:p>
        </p:txBody>
      </p:sp>
    </p:spTree>
    <p:extLst>
      <p:ext uri="{BB962C8B-B14F-4D97-AF65-F5344CB8AC3E}">
        <p14:creationId xmlns:p14="http://schemas.microsoft.com/office/powerpoint/2010/main" val="126918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862FCF-CDBE-42E6-B7D2-9975697E7945}" type="datetimeFigureOut">
              <a:rPr lang="es-CO" smtClean="0"/>
              <a:t>11/06/2021</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F3B153-9713-49A7-AF59-95F112ED4A3A}" type="slidenum">
              <a:rPr lang="es-CO" smtClean="0"/>
              <a:t>‹Nº›</a:t>
            </a:fld>
            <a:endParaRPr lang="es-CO"/>
          </a:p>
        </p:txBody>
      </p:sp>
    </p:spTree>
    <p:extLst>
      <p:ext uri="{BB962C8B-B14F-4D97-AF65-F5344CB8AC3E}">
        <p14:creationId xmlns:p14="http://schemas.microsoft.com/office/powerpoint/2010/main" val="26659311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7D69231-04E0-4197-9BC0-E8F4D7849B3E}"/>
              </a:ext>
            </a:extLst>
          </p:cNvPr>
          <p:cNvPicPr>
            <a:picLocks noChangeAspect="1"/>
          </p:cNvPicPr>
          <p:nvPr/>
        </p:nvPicPr>
        <p:blipFill rotWithShape="1">
          <a:blip r:embed="rId2">
            <a:extLst>
              <a:ext uri="{28A0092B-C50C-407E-A947-70E740481C1C}">
                <a14:useLocalDpi xmlns:a14="http://schemas.microsoft.com/office/drawing/2010/main" val="0"/>
              </a:ext>
            </a:extLst>
          </a:blip>
          <a:srcRect l="17926" t="7165" r="17452" b="9055"/>
          <a:stretch/>
        </p:blipFill>
        <p:spPr>
          <a:xfrm>
            <a:off x="2133600" y="1140080"/>
            <a:ext cx="6743700" cy="4577840"/>
          </a:xfrm>
          <a:prstGeom prst="rect">
            <a:avLst/>
          </a:prstGeom>
        </p:spPr>
      </p:pic>
      <p:pic>
        <p:nvPicPr>
          <p:cNvPr id="11" name="Imagen 10">
            <a:extLst>
              <a:ext uri="{FF2B5EF4-FFF2-40B4-BE49-F238E27FC236}">
                <a16:creationId xmlns:a16="http://schemas.microsoft.com/office/drawing/2014/main" id="{3C73170F-A7EB-4C55-B7E1-F5F6E083DA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spTree>
    <p:extLst>
      <p:ext uri="{BB962C8B-B14F-4D97-AF65-F5344CB8AC3E}">
        <p14:creationId xmlns:p14="http://schemas.microsoft.com/office/powerpoint/2010/main" val="416862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593934-9025-4115-A5E4-4C067B2B6CE1}"/>
              </a:ext>
            </a:extLst>
          </p:cNvPr>
          <p:cNvSpPr txBox="1"/>
          <p:nvPr/>
        </p:nvSpPr>
        <p:spPr>
          <a:xfrm>
            <a:off x="362881" y="261589"/>
            <a:ext cx="10609919" cy="2677656"/>
          </a:xfrm>
          <a:prstGeom prst="rect">
            <a:avLst/>
          </a:prstGeom>
          <a:noFill/>
        </p:spPr>
        <p:txBody>
          <a:bodyPr wrap="square">
            <a:spAutoFit/>
          </a:bodyPr>
          <a:lstStyle/>
          <a:p>
            <a:pPr algn="just"/>
            <a:r>
              <a:rPr lang="es-CO" sz="2800"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Por ello, la Secretaría Jurídica Distrital ha dispuesto la creación de un Sistema Integrado de Información Jurídica, denominado </a:t>
            </a:r>
            <a:r>
              <a:rPr lang="es-CO" sz="2800" b="1"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LEGAL</a:t>
            </a:r>
            <a:r>
              <a:rPr lang="es-CO" sz="2800" b="1" spc="7" dirty="0">
                <a:solidFill>
                  <a:srgbClr val="FF0000"/>
                </a:solidFill>
                <a:latin typeface="Open Sans" panose="020B0606030504020204" pitchFamily="34" charset="0"/>
                <a:ea typeface="Open Sans" panose="020B0606030504020204" pitchFamily="34" charset="0"/>
                <a:cs typeface="Open Sans" panose="020B0606030504020204" pitchFamily="34" charset="0"/>
              </a:rPr>
              <a:t>BOG</a:t>
            </a:r>
            <a:r>
              <a:rPr lang="es-CO" sz="2800"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 como una propuesta de legalidad para Bogotá y de cara a sus ciudadanos, interoperando con otros sistemas y buscando ese acercamiento jurídico necesario en la construcción normativa del Distrito. </a:t>
            </a:r>
          </a:p>
        </p:txBody>
      </p:sp>
      <p:pic>
        <p:nvPicPr>
          <p:cNvPr id="4" name="Imagen 3">
            <a:extLst>
              <a:ext uri="{FF2B5EF4-FFF2-40B4-BE49-F238E27FC236}">
                <a16:creationId xmlns:a16="http://schemas.microsoft.com/office/drawing/2014/main" id="{0099752E-413E-49C5-B0E2-D90FD920647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pic>
        <p:nvPicPr>
          <p:cNvPr id="5" name="Imagen 4">
            <a:extLst>
              <a:ext uri="{FF2B5EF4-FFF2-40B4-BE49-F238E27FC236}">
                <a16:creationId xmlns:a16="http://schemas.microsoft.com/office/drawing/2014/main" id="{19740F01-1BF5-4DAE-B7AD-F3B7CEF1AA2E}"/>
              </a:ext>
            </a:extLst>
          </p:cNvPr>
          <p:cNvPicPr>
            <a:picLocks noChangeAspect="1"/>
          </p:cNvPicPr>
          <p:nvPr/>
        </p:nvPicPr>
        <p:blipFill rotWithShape="1">
          <a:blip r:embed="rId3"/>
          <a:srcRect l="66293" b="33172"/>
          <a:stretch/>
        </p:blipFill>
        <p:spPr>
          <a:xfrm>
            <a:off x="362879" y="6089221"/>
            <a:ext cx="1231027" cy="533190"/>
          </a:xfrm>
          <a:prstGeom prst="rect">
            <a:avLst/>
          </a:prstGeom>
        </p:spPr>
      </p:pic>
      <p:pic>
        <p:nvPicPr>
          <p:cNvPr id="7" name="Imagen 6">
            <a:extLst>
              <a:ext uri="{FF2B5EF4-FFF2-40B4-BE49-F238E27FC236}">
                <a16:creationId xmlns:a16="http://schemas.microsoft.com/office/drawing/2014/main" id="{CEA27963-EEDA-42FC-94BF-5D95AEEDC1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99563" y="2805948"/>
            <a:ext cx="4748743" cy="3416571"/>
          </a:xfrm>
          <a:prstGeom prst="rect">
            <a:avLst/>
          </a:prstGeom>
        </p:spPr>
      </p:pic>
      <p:pic>
        <p:nvPicPr>
          <p:cNvPr id="8" name="Imagen 7">
            <a:extLst>
              <a:ext uri="{FF2B5EF4-FFF2-40B4-BE49-F238E27FC236}">
                <a16:creationId xmlns:a16="http://schemas.microsoft.com/office/drawing/2014/main" id="{6107900B-9F2D-4AED-A082-3A82CADF4479}"/>
              </a:ext>
            </a:extLst>
          </p:cNvPr>
          <p:cNvPicPr>
            <a:picLocks noChangeAspect="1"/>
          </p:cNvPicPr>
          <p:nvPr/>
        </p:nvPicPr>
        <p:blipFill rotWithShape="1">
          <a:blip r:embed="rId3"/>
          <a:srcRect l="66293" b="33172"/>
          <a:stretch/>
        </p:blipFill>
        <p:spPr>
          <a:xfrm>
            <a:off x="5122251" y="3024555"/>
            <a:ext cx="973749" cy="421757"/>
          </a:xfrm>
          <a:prstGeom prst="rect">
            <a:avLst/>
          </a:prstGeom>
        </p:spPr>
      </p:pic>
    </p:spTree>
    <p:extLst>
      <p:ext uri="{BB962C8B-B14F-4D97-AF65-F5344CB8AC3E}">
        <p14:creationId xmlns:p14="http://schemas.microsoft.com/office/powerpoint/2010/main" val="6014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echa: a la derecha con bandas 14">
            <a:extLst>
              <a:ext uri="{FF2B5EF4-FFF2-40B4-BE49-F238E27FC236}">
                <a16:creationId xmlns:a16="http://schemas.microsoft.com/office/drawing/2014/main" id="{32627478-FC22-4CE5-96C2-4EC22A1B15E4}"/>
              </a:ext>
            </a:extLst>
          </p:cNvPr>
          <p:cNvSpPr/>
          <p:nvPr/>
        </p:nvSpPr>
        <p:spPr>
          <a:xfrm>
            <a:off x="873515" y="3348459"/>
            <a:ext cx="7902303" cy="3603326"/>
          </a:xfrm>
          <a:prstGeom prst="stripedRightArrow">
            <a:avLst/>
          </a:prstGeom>
          <a:solidFill>
            <a:srgbClr val="1B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a la derecha con bandas 14">
            <a:extLst>
              <a:ext uri="{FF2B5EF4-FFF2-40B4-BE49-F238E27FC236}">
                <a16:creationId xmlns:a16="http://schemas.microsoft.com/office/drawing/2014/main" id="{32627478-FC22-4CE5-96C2-4EC22A1B15E4}"/>
              </a:ext>
            </a:extLst>
          </p:cNvPr>
          <p:cNvSpPr/>
          <p:nvPr/>
        </p:nvSpPr>
        <p:spPr>
          <a:xfrm>
            <a:off x="942439" y="2193272"/>
            <a:ext cx="6806515" cy="2308808"/>
          </a:xfrm>
          <a:prstGeom prst="stripedRightArrow">
            <a:avLst/>
          </a:prstGeom>
          <a:solidFill>
            <a:srgbClr val="1F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lecha: a la derecha con bandas 14">
            <a:extLst>
              <a:ext uri="{FF2B5EF4-FFF2-40B4-BE49-F238E27FC236}">
                <a16:creationId xmlns:a16="http://schemas.microsoft.com/office/drawing/2014/main" id="{32627478-FC22-4CE5-96C2-4EC22A1B15E4}"/>
              </a:ext>
            </a:extLst>
          </p:cNvPr>
          <p:cNvSpPr/>
          <p:nvPr/>
        </p:nvSpPr>
        <p:spPr>
          <a:xfrm>
            <a:off x="1050332" y="1258861"/>
            <a:ext cx="5843170" cy="1714652"/>
          </a:xfrm>
          <a:prstGeom prst="stripedRightArrow">
            <a:avLst/>
          </a:prstGeom>
          <a:solidFill>
            <a:srgbClr val="64C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D3B95CDE-3717-489E-BFB4-445D60278F1B}"/>
              </a:ext>
            </a:extLst>
          </p:cNvPr>
          <p:cNvSpPr/>
          <p:nvPr/>
        </p:nvSpPr>
        <p:spPr>
          <a:xfrm>
            <a:off x="629327" y="336522"/>
            <a:ext cx="8930309" cy="954107"/>
          </a:xfrm>
          <a:prstGeom prst="rect">
            <a:avLst/>
          </a:prstGeom>
        </p:spPr>
        <p:txBody>
          <a:bodyPr wrap="square">
            <a:spAutoFit/>
          </a:bodyPr>
          <a:lstStyle/>
          <a:p>
            <a:pPr algn="ctr" defTabSz="457200"/>
            <a:r>
              <a:rPr lang="es-ES" sz="2800" b="1" spc="7" dirty="0">
                <a:solidFill>
                  <a:srgbClr val="00B0F0"/>
                </a:solidFill>
                <a:latin typeface="Open Sans" panose="020B0606030504020204" pitchFamily="34" charset="0"/>
                <a:ea typeface="Open Sans" panose="020B0606030504020204" pitchFamily="34" charset="0"/>
                <a:cs typeface="Open Sans" panose="020B0606030504020204" pitchFamily="34" charset="0"/>
              </a:rPr>
              <a:t>Con la implementación de este nuevo portal único de publicación de actos administrativos: </a:t>
            </a:r>
          </a:p>
        </p:txBody>
      </p:sp>
      <p:sp>
        <p:nvSpPr>
          <p:cNvPr id="4" name="CuadroTexto 3">
            <a:extLst>
              <a:ext uri="{FF2B5EF4-FFF2-40B4-BE49-F238E27FC236}">
                <a16:creationId xmlns:a16="http://schemas.microsoft.com/office/drawing/2014/main" id="{F1905F47-AC15-4D2B-943F-35601015B0B7}"/>
              </a:ext>
            </a:extLst>
          </p:cNvPr>
          <p:cNvSpPr txBox="1"/>
          <p:nvPr/>
        </p:nvSpPr>
        <p:spPr>
          <a:xfrm>
            <a:off x="1383017" y="1709590"/>
            <a:ext cx="4743464" cy="646331"/>
          </a:xfrm>
          <a:prstGeom prst="rect">
            <a:avLst/>
          </a:prstGeom>
          <a:noFill/>
        </p:spPr>
        <p:txBody>
          <a:bodyPr wrap="square">
            <a:spAutoFit/>
          </a:bodyPr>
          <a:lstStyle/>
          <a:p>
            <a:pPr algn="just" defTabSz="457200"/>
            <a:r>
              <a:rPr lang="es-ES" sz="1800" spc="7" dirty="0">
                <a:solidFill>
                  <a:schemeClr val="bg2"/>
                </a:solidFill>
                <a:latin typeface="Open Sans" panose="020B0606030504020204" pitchFamily="34" charset="0"/>
                <a:ea typeface="Open Sans" panose="020B0606030504020204" pitchFamily="34" charset="0"/>
                <a:cs typeface="Open Sans" panose="020B0606030504020204" pitchFamily="34" charset="0"/>
              </a:rPr>
              <a:t>Se dará mejora y aumento de las funcionalidades tecnológicas en materia de gerencia pública distrital.</a:t>
            </a:r>
          </a:p>
        </p:txBody>
      </p:sp>
      <p:sp>
        <p:nvSpPr>
          <p:cNvPr id="8" name="CuadroTexto 7">
            <a:extLst>
              <a:ext uri="{FF2B5EF4-FFF2-40B4-BE49-F238E27FC236}">
                <a16:creationId xmlns:a16="http://schemas.microsoft.com/office/drawing/2014/main" id="{3CD275BF-7A5F-4370-BCE6-B259312845C8}"/>
              </a:ext>
            </a:extLst>
          </p:cNvPr>
          <p:cNvSpPr txBox="1"/>
          <p:nvPr/>
        </p:nvSpPr>
        <p:spPr>
          <a:xfrm>
            <a:off x="1383018" y="2805759"/>
            <a:ext cx="5510484" cy="923330"/>
          </a:xfrm>
          <a:prstGeom prst="rect">
            <a:avLst/>
          </a:prstGeom>
          <a:noFill/>
        </p:spPr>
        <p:txBody>
          <a:bodyPr wrap="square">
            <a:spAutoFit/>
          </a:bodyPr>
          <a:lstStyle/>
          <a:p>
            <a:pPr algn="just" defTabSz="457200"/>
            <a:r>
              <a:rPr lang="es-CO" sz="1800" spc="7" dirty="0">
                <a:solidFill>
                  <a:schemeClr val="bg2"/>
                </a:solidFill>
                <a:latin typeface="Open Sans" panose="020B0606030504020204" pitchFamily="34" charset="0"/>
                <a:ea typeface="Open Sans" panose="020B0606030504020204" pitchFamily="34" charset="0"/>
                <a:cs typeface="Open Sans" panose="020B0606030504020204" pitchFamily="34" charset="0"/>
              </a:rPr>
              <a:t>Permite generar canales alternativos de interacción entre las comunidades, gremios y grupos en los asuntos de su interés con relación a la administración distrital. </a:t>
            </a:r>
          </a:p>
        </p:txBody>
      </p:sp>
      <p:pic>
        <p:nvPicPr>
          <p:cNvPr id="9" name="Imagen 8">
            <a:extLst>
              <a:ext uri="{FF2B5EF4-FFF2-40B4-BE49-F238E27FC236}">
                <a16:creationId xmlns:a16="http://schemas.microsoft.com/office/drawing/2014/main" id="{599C8FF1-C3AC-417E-9C48-56EC83A423A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pic>
        <p:nvPicPr>
          <p:cNvPr id="10" name="Imagen 9">
            <a:extLst>
              <a:ext uri="{FF2B5EF4-FFF2-40B4-BE49-F238E27FC236}">
                <a16:creationId xmlns:a16="http://schemas.microsoft.com/office/drawing/2014/main" id="{07C42E96-B50D-4ABD-9136-3FD7EDB5D9F3}"/>
              </a:ext>
            </a:extLst>
          </p:cNvPr>
          <p:cNvPicPr>
            <a:picLocks noChangeAspect="1"/>
          </p:cNvPicPr>
          <p:nvPr/>
        </p:nvPicPr>
        <p:blipFill rotWithShape="1">
          <a:blip r:embed="rId3"/>
          <a:srcRect l="66293" b="33172"/>
          <a:stretch/>
        </p:blipFill>
        <p:spPr>
          <a:xfrm>
            <a:off x="360482" y="6139176"/>
            <a:ext cx="1163915" cy="504122"/>
          </a:xfrm>
          <a:prstGeom prst="rect">
            <a:avLst/>
          </a:prstGeom>
        </p:spPr>
      </p:pic>
      <p:sp>
        <p:nvSpPr>
          <p:cNvPr id="6" name="CuadroTexto 5">
            <a:extLst>
              <a:ext uri="{FF2B5EF4-FFF2-40B4-BE49-F238E27FC236}">
                <a16:creationId xmlns:a16="http://schemas.microsoft.com/office/drawing/2014/main" id="{2FF51139-27B7-476E-A30C-EEC137BC49F4}"/>
              </a:ext>
            </a:extLst>
          </p:cNvPr>
          <p:cNvSpPr txBox="1"/>
          <p:nvPr/>
        </p:nvSpPr>
        <p:spPr>
          <a:xfrm>
            <a:off x="1449522" y="4286902"/>
            <a:ext cx="5998684" cy="1477328"/>
          </a:xfrm>
          <a:prstGeom prst="rect">
            <a:avLst/>
          </a:prstGeom>
          <a:noFill/>
        </p:spPr>
        <p:txBody>
          <a:bodyPr wrap="square">
            <a:spAutoFit/>
          </a:bodyPr>
          <a:lstStyle/>
          <a:p>
            <a:pPr algn="just" defTabSz="457200"/>
            <a:r>
              <a:rPr lang="es-ES" spc="7" dirty="0">
                <a:solidFill>
                  <a:schemeClr val="bg2"/>
                </a:solidFill>
                <a:latin typeface="Open Sans" panose="020B0606030504020204" pitchFamily="34" charset="0"/>
                <a:ea typeface="Open Sans" panose="020B0606030504020204" pitchFamily="34" charset="0"/>
                <a:cs typeface="Open Sans" panose="020B0606030504020204" pitchFamily="34" charset="0"/>
              </a:rPr>
              <a:t>Se gestionará en forma coherente y detallada a través del Portal Único de publicaciones, todos los actos dispuestos por las entidades del sector central y descentralizado que deban ser acompañados del proceso de participación ciudadana, garantizando oportunidad en la gestión normativa del Distrito Capital.</a:t>
            </a:r>
          </a:p>
        </p:txBody>
      </p:sp>
    </p:spTree>
    <p:extLst>
      <p:ext uri="{BB962C8B-B14F-4D97-AF65-F5344CB8AC3E}">
        <p14:creationId xmlns:p14="http://schemas.microsoft.com/office/powerpoint/2010/main" val="88520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FC50F69F-8BC7-451E-9513-C1A388E4D9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pic>
        <p:nvPicPr>
          <p:cNvPr id="11" name="Imagen 10">
            <a:extLst>
              <a:ext uri="{FF2B5EF4-FFF2-40B4-BE49-F238E27FC236}">
                <a16:creationId xmlns:a16="http://schemas.microsoft.com/office/drawing/2014/main" id="{769E59F5-8F40-4101-ABCD-4C1AA7EE06D0}"/>
              </a:ext>
            </a:extLst>
          </p:cNvPr>
          <p:cNvPicPr>
            <a:picLocks noChangeAspect="1"/>
          </p:cNvPicPr>
          <p:nvPr/>
        </p:nvPicPr>
        <p:blipFill rotWithShape="1">
          <a:blip r:embed="rId3"/>
          <a:srcRect l="66293" b="33172"/>
          <a:stretch/>
        </p:blipFill>
        <p:spPr>
          <a:xfrm>
            <a:off x="362881" y="6102973"/>
            <a:ext cx="1167524" cy="505686"/>
          </a:xfrm>
          <a:prstGeom prst="rect">
            <a:avLst/>
          </a:prstGeom>
        </p:spPr>
      </p:pic>
      <p:sp>
        <p:nvSpPr>
          <p:cNvPr id="12" name="Rectángulo 11">
            <a:extLst>
              <a:ext uri="{FF2B5EF4-FFF2-40B4-BE49-F238E27FC236}">
                <a16:creationId xmlns:a16="http://schemas.microsoft.com/office/drawing/2014/main" id="{CC9CDD95-5AB4-4492-88B1-B28AF74967B9}"/>
              </a:ext>
            </a:extLst>
          </p:cNvPr>
          <p:cNvSpPr/>
          <p:nvPr/>
        </p:nvSpPr>
        <p:spPr>
          <a:xfrm>
            <a:off x="637640" y="397759"/>
            <a:ext cx="10525660" cy="954107"/>
          </a:xfrm>
          <a:prstGeom prst="rect">
            <a:avLst/>
          </a:prstGeom>
        </p:spPr>
        <p:txBody>
          <a:bodyPr wrap="square">
            <a:spAutoFit/>
          </a:bodyPr>
          <a:lstStyle/>
          <a:p>
            <a:pPr algn="ctr" defTabSz="457200"/>
            <a:r>
              <a:rPr lang="es-ES" sz="2800" b="1" spc="7" dirty="0">
                <a:solidFill>
                  <a:srgbClr val="00B0F0"/>
                </a:solidFill>
                <a:latin typeface="Open Sans" panose="020B0606030504020204" pitchFamily="34" charset="0"/>
                <a:ea typeface="Open Sans" panose="020B0606030504020204" pitchFamily="34" charset="0"/>
                <a:cs typeface="Open Sans" panose="020B0606030504020204" pitchFamily="34" charset="0"/>
              </a:rPr>
              <a:t>Con la implementación de este nuevo portal único de publicación de actos administrativos: </a:t>
            </a:r>
          </a:p>
        </p:txBody>
      </p:sp>
      <p:sp>
        <p:nvSpPr>
          <p:cNvPr id="17" name="Flecha: a la derecha con bandas 14">
            <a:extLst>
              <a:ext uri="{FF2B5EF4-FFF2-40B4-BE49-F238E27FC236}">
                <a16:creationId xmlns:a16="http://schemas.microsoft.com/office/drawing/2014/main" id="{32627478-FC22-4CE5-96C2-4EC22A1B15E4}"/>
              </a:ext>
            </a:extLst>
          </p:cNvPr>
          <p:cNvSpPr/>
          <p:nvPr/>
        </p:nvSpPr>
        <p:spPr>
          <a:xfrm>
            <a:off x="946643" y="1292706"/>
            <a:ext cx="6465493" cy="1931899"/>
          </a:xfrm>
          <a:prstGeom prst="stripedRightArrow">
            <a:avLst/>
          </a:prstGeom>
          <a:solidFill>
            <a:srgbClr val="1F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a la derecha con bandas 14">
            <a:extLst>
              <a:ext uri="{FF2B5EF4-FFF2-40B4-BE49-F238E27FC236}">
                <a16:creationId xmlns:a16="http://schemas.microsoft.com/office/drawing/2014/main" id="{32627478-FC22-4CE5-96C2-4EC22A1B15E4}"/>
              </a:ext>
            </a:extLst>
          </p:cNvPr>
          <p:cNvSpPr/>
          <p:nvPr/>
        </p:nvSpPr>
        <p:spPr>
          <a:xfrm>
            <a:off x="362881" y="2387986"/>
            <a:ext cx="8486065" cy="3860413"/>
          </a:xfrm>
          <a:prstGeom prst="stripedRightArrow">
            <a:avLst/>
          </a:prstGeom>
          <a:solidFill>
            <a:srgbClr val="286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C7553293-551E-484E-B17B-AC6A817D606A}"/>
              </a:ext>
            </a:extLst>
          </p:cNvPr>
          <p:cNvSpPr txBox="1"/>
          <p:nvPr/>
        </p:nvSpPr>
        <p:spPr>
          <a:xfrm>
            <a:off x="1243670" y="1762474"/>
            <a:ext cx="5142635" cy="646331"/>
          </a:xfrm>
          <a:prstGeom prst="rect">
            <a:avLst/>
          </a:prstGeom>
          <a:noFill/>
        </p:spPr>
        <p:txBody>
          <a:bodyPr wrap="square">
            <a:spAutoFit/>
          </a:bodyPr>
          <a:lstStyle/>
          <a:p>
            <a:pPr algn="just" defTabSz="457200"/>
            <a:r>
              <a:rPr lang="es-CO" spc="7" dirty="0">
                <a:solidFill>
                  <a:schemeClr val="bg2"/>
                </a:solidFill>
                <a:latin typeface="Open Sans" panose="020B0606030504020204" pitchFamily="34" charset="0"/>
                <a:ea typeface="Open Sans" panose="020B0606030504020204" pitchFamily="34" charset="0"/>
                <a:cs typeface="Open Sans" panose="020B0606030504020204" pitchFamily="34" charset="0"/>
              </a:rPr>
              <a:t>Se transforma en una garantía de transparencia y acceso a la información pública del Distrito Capital. </a:t>
            </a:r>
          </a:p>
        </p:txBody>
      </p:sp>
      <p:sp>
        <p:nvSpPr>
          <p:cNvPr id="9" name="CuadroTexto 8">
            <a:extLst>
              <a:ext uri="{FF2B5EF4-FFF2-40B4-BE49-F238E27FC236}">
                <a16:creationId xmlns:a16="http://schemas.microsoft.com/office/drawing/2014/main" id="{A333B0B1-8DC8-4E09-9D0E-FF23493A49B1}"/>
              </a:ext>
            </a:extLst>
          </p:cNvPr>
          <p:cNvSpPr txBox="1"/>
          <p:nvPr/>
        </p:nvSpPr>
        <p:spPr>
          <a:xfrm>
            <a:off x="1018271" y="3533362"/>
            <a:ext cx="7175283" cy="1569660"/>
          </a:xfrm>
          <a:prstGeom prst="rect">
            <a:avLst/>
          </a:prstGeom>
          <a:noFill/>
        </p:spPr>
        <p:txBody>
          <a:bodyPr wrap="square">
            <a:spAutoFit/>
          </a:bodyPr>
          <a:lstStyle/>
          <a:p>
            <a:pPr algn="just" defTabSz="457200"/>
            <a:r>
              <a:rPr lang="es-ES_tradnl" sz="1600" spc="7" dirty="0">
                <a:solidFill>
                  <a:schemeClr val="bg2"/>
                </a:solidFill>
                <a:latin typeface="Open Sans" panose="020B0606030504020204" pitchFamily="34" charset="0"/>
                <a:ea typeface="Open Sans" panose="020B0606030504020204" pitchFamily="34" charset="0"/>
                <a:cs typeface="Open Sans" panose="020B0606030504020204" pitchFamily="34" charset="0"/>
              </a:rPr>
              <a:t>Se materializa el enfoque de participación ciudadana, aproximando a la ciudadanía a la construcción del Nuevo Contrato Social y Ambiental, así como la forma, en que el gobierno de manera transversal a su acción entiende su relación con ésta, generando confianza y empoderamiento ciudadano para la defensa y reconocimiento de sus intereses y los de la ciudad.</a:t>
            </a:r>
            <a:endParaRPr lang="es-CO" sz="1600" spc="7"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645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lamada rectangular redondeada 11"/>
          <p:cNvSpPr/>
          <p:nvPr/>
        </p:nvSpPr>
        <p:spPr>
          <a:xfrm>
            <a:off x="5081666" y="1481022"/>
            <a:ext cx="4348083" cy="43088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Llamada rectangular redondeada 1"/>
          <p:cNvSpPr/>
          <p:nvPr/>
        </p:nvSpPr>
        <p:spPr>
          <a:xfrm>
            <a:off x="1871394" y="1528694"/>
            <a:ext cx="1909806" cy="3715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F403B1C3-A04B-468C-B9D8-A3696CC86C2F}"/>
              </a:ext>
            </a:extLst>
          </p:cNvPr>
          <p:cNvSpPr txBox="1"/>
          <p:nvPr/>
        </p:nvSpPr>
        <p:spPr>
          <a:xfrm>
            <a:off x="1441219" y="43104"/>
            <a:ext cx="8804573" cy="1384995"/>
          </a:xfrm>
          <a:prstGeom prst="rect">
            <a:avLst/>
          </a:prstGeom>
          <a:noFill/>
        </p:spPr>
        <p:txBody>
          <a:bodyPr wrap="square">
            <a:spAutoFit/>
          </a:bodyPr>
          <a:lstStyle/>
          <a:p>
            <a:pPr algn="ctr"/>
            <a:r>
              <a:rPr lang="es-CO" sz="2800" b="1" spc="7" dirty="0">
                <a:solidFill>
                  <a:srgbClr val="00B0F0"/>
                </a:solidFill>
                <a:latin typeface="Open Sans" panose="020B0606030504020204" pitchFamily="34" charset="0"/>
                <a:ea typeface="Open Sans" panose="020B0606030504020204" pitchFamily="34" charset="0"/>
                <a:cs typeface="Open Sans" panose="020B0606030504020204" pitchFamily="34" charset="0"/>
              </a:rPr>
              <a:t>Para acceder al sistema, los usuarios podrán acceder a través de la URL</a:t>
            </a:r>
            <a:r>
              <a:rPr lang="es-CO" sz="2800" b="1" spc="7" dirty="0">
                <a:solidFill>
                  <a:srgbClr val="00B0F0"/>
                </a:solidFill>
                <a:latin typeface="Calibri" panose="020F0502020204030204" pitchFamily="34" charset="0"/>
                <a:cs typeface="Calibri" panose="020F0502020204030204" pitchFamily="34" charset="0"/>
              </a:rPr>
              <a:t>: http://legalbog.secretariajuridica.gov.co/</a:t>
            </a:r>
          </a:p>
        </p:txBody>
      </p:sp>
      <p:sp>
        <p:nvSpPr>
          <p:cNvPr id="5" name="CuadroTexto 4">
            <a:extLst>
              <a:ext uri="{FF2B5EF4-FFF2-40B4-BE49-F238E27FC236}">
                <a16:creationId xmlns:a16="http://schemas.microsoft.com/office/drawing/2014/main" id="{B471A528-35F3-4B57-A9C4-9784F5CF53B3}"/>
              </a:ext>
            </a:extLst>
          </p:cNvPr>
          <p:cNvSpPr txBox="1"/>
          <p:nvPr/>
        </p:nvSpPr>
        <p:spPr>
          <a:xfrm>
            <a:off x="1946208" y="1481031"/>
            <a:ext cx="1834992" cy="430887"/>
          </a:xfrm>
          <a:prstGeom prst="rect">
            <a:avLst/>
          </a:prstGeom>
          <a:noFill/>
        </p:spPr>
        <p:txBody>
          <a:bodyPr wrap="square">
            <a:spAutoFit/>
          </a:bodyPr>
          <a:lstStyle/>
          <a:p>
            <a:r>
              <a:rPr lang="es-CO" sz="2200" b="1" spc="7" dirty="0">
                <a:solidFill>
                  <a:srgbClr val="5B9BD5">
                    <a:lumMod val="50000"/>
                  </a:srgbClr>
                </a:solidFill>
                <a:latin typeface="Open Sans" panose="020B0606030504020204" pitchFamily="34" charset="0"/>
                <a:ea typeface="Open Sans" panose="020B0606030504020204" pitchFamily="34" charset="0"/>
                <a:cs typeface="Open Sans" panose="020B0606030504020204" pitchFamily="34" charset="0"/>
              </a:rPr>
              <a:t>Registrarse</a:t>
            </a:r>
            <a:endParaRPr lang="es-CO" sz="2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703E7B7F-3664-47CE-B7CD-4ECE10E62759}"/>
              </a:ext>
            </a:extLst>
          </p:cNvPr>
          <p:cNvSpPr txBox="1"/>
          <p:nvPr/>
        </p:nvSpPr>
        <p:spPr>
          <a:xfrm>
            <a:off x="1724457" y="4898420"/>
            <a:ext cx="7643987" cy="769441"/>
          </a:xfrm>
          <a:prstGeom prst="rect">
            <a:avLst/>
          </a:prstGeom>
          <a:noFill/>
        </p:spPr>
        <p:txBody>
          <a:bodyPr wrap="square">
            <a:spAutoFit/>
          </a:bodyPr>
          <a:lstStyle/>
          <a:p>
            <a:pPr marL="0" indent="0" algn="ctr">
              <a:buNone/>
            </a:pPr>
            <a:r>
              <a:rPr lang="es-CO" sz="2200" b="1" spc="7" dirty="0">
                <a:solidFill>
                  <a:srgbClr val="00B0F0"/>
                </a:solidFill>
                <a:latin typeface="Open Sans" panose="020B0606030504020204" pitchFamily="34" charset="0"/>
                <a:ea typeface="Open Sans" panose="020B0606030504020204" pitchFamily="34" charset="0"/>
                <a:cs typeface="Open Sans" panose="020B0606030504020204" pitchFamily="34" charset="0"/>
              </a:rPr>
              <a:t>Frente a cualquier proyecto de acto administrativo con contenido regulatorio que se encuentre publicado en el portal.</a:t>
            </a:r>
          </a:p>
        </p:txBody>
      </p:sp>
      <p:pic>
        <p:nvPicPr>
          <p:cNvPr id="8" name="Imagen 7">
            <a:extLst>
              <a:ext uri="{FF2B5EF4-FFF2-40B4-BE49-F238E27FC236}">
                <a16:creationId xmlns:a16="http://schemas.microsoft.com/office/drawing/2014/main" id="{8AB6683C-0EEE-4696-8368-A3230BEE20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pic>
        <p:nvPicPr>
          <p:cNvPr id="9" name="Imagen 8">
            <a:extLst>
              <a:ext uri="{FF2B5EF4-FFF2-40B4-BE49-F238E27FC236}">
                <a16:creationId xmlns:a16="http://schemas.microsoft.com/office/drawing/2014/main" id="{901D84B7-BAFD-498F-8071-709097F69FAB}"/>
              </a:ext>
            </a:extLst>
          </p:cNvPr>
          <p:cNvPicPr>
            <a:picLocks noChangeAspect="1"/>
          </p:cNvPicPr>
          <p:nvPr/>
        </p:nvPicPr>
        <p:blipFill rotWithShape="1">
          <a:blip r:embed="rId3"/>
          <a:srcRect l="66293" b="33172"/>
          <a:stretch/>
        </p:blipFill>
        <p:spPr>
          <a:xfrm>
            <a:off x="362881" y="6101938"/>
            <a:ext cx="1172304" cy="507756"/>
          </a:xfrm>
          <a:prstGeom prst="rect">
            <a:avLst/>
          </a:prstGeom>
        </p:spPr>
      </p:pic>
      <p:pic>
        <p:nvPicPr>
          <p:cNvPr id="13" name="Imagen 12">
            <a:extLst>
              <a:ext uri="{FF2B5EF4-FFF2-40B4-BE49-F238E27FC236}">
                <a16:creationId xmlns:a16="http://schemas.microsoft.com/office/drawing/2014/main" id="{8B7898FB-C169-4BA8-AB87-882E87CFD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033" y="2161591"/>
            <a:ext cx="3227834" cy="2271713"/>
          </a:xfrm>
          <a:prstGeom prst="rect">
            <a:avLst/>
          </a:prstGeom>
        </p:spPr>
      </p:pic>
      <p:sp>
        <p:nvSpPr>
          <p:cNvPr id="15" name="CuadroTexto 14">
            <a:extLst>
              <a:ext uri="{FF2B5EF4-FFF2-40B4-BE49-F238E27FC236}">
                <a16:creationId xmlns:a16="http://schemas.microsoft.com/office/drawing/2014/main" id="{E0E6DD01-C921-487F-B537-396F9B92577D}"/>
              </a:ext>
            </a:extLst>
          </p:cNvPr>
          <p:cNvSpPr txBox="1"/>
          <p:nvPr/>
        </p:nvSpPr>
        <p:spPr>
          <a:xfrm>
            <a:off x="5105393" y="1518032"/>
            <a:ext cx="4348083" cy="430887"/>
          </a:xfrm>
          <a:prstGeom prst="rect">
            <a:avLst/>
          </a:prstGeom>
          <a:noFill/>
        </p:spPr>
        <p:txBody>
          <a:bodyPr wrap="square">
            <a:spAutoFit/>
          </a:bodyPr>
          <a:lstStyle/>
          <a:p>
            <a:r>
              <a:rPr lang="es-CO" sz="2200" b="1" spc="7" dirty="0">
                <a:solidFill>
                  <a:srgbClr val="5B9BD5">
                    <a:lumMod val="50000"/>
                  </a:srgbClr>
                </a:solidFill>
                <a:latin typeface="Open Sans" panose="020B0606030504020204" pitchFamily="34" charset="0"/>
                <a:ea typeface="Open Sans" panose="020B0606030504020204" pitchFamily="34" charset="0"/>
                <a:cs typeface="Open Sans" panose="020B0606030504020204" pitchFamily="34" charset="0"/>
              </a:rPr>
              <a:t>Realizar comentarios anónimos</a:t>
            </a:r>
            <a:endParaRPr lang="es-CO" sz="2200" b="1" dirty="0"/>
          </a:p>
        </p:txBody>
      </p:sp>
      <p:pic>
        <p:nvPicPr>
          <p:cNvPr id="19" name="Imagen 18">
            <a:extLst>
              <a:ext uri="{FF2B5EF4-FFF2-40B4-BE49-F238E27FC236}">
                <a16:creationId xmlns:a16="http://schemas.microsoft.com/office/drawing/2014/main" id="{CC40EB95-7FDE-458D-96A0-B2EE207D7A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057" y="2042069"/>
            <a:ext cx="2270757" cy="2510756"/>
          </a:xfrm>
          <a:prstGeom prst="rect">
            <a:avLst/>
          </a:prstGeom>
        </p:spPr>
      </p:pic>
    </p:spTree>
    <p:extLst>
      <p:ext uri="{BB962C8B-B14F-4D97-AF65-F5344CB8AC3E}">
        <p14:creationId xmlns:p14="http://schemas.microsoft.com/office/powerpoint/2010/main" val="292744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rectangular redondeada 3"/>
          <p:cNvSpPr/>
          <p:nvPr/>
        </p:nvSpPr>
        <p:spPr>
          <a:xfrm>
            <a:off x="1387191" y="283850"/>
            <a:ext cx="2019993" cy="4655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B9ED5C9F-D865-4021-AF00-94F9761B46A6}"/>
              </a:ext>
            </a:extLst>
          </p:cNvPr>
          <p:cNvSpPr/>
          <p:nvPr/>
        </p:nvSpPr>
        <p:spPr>
          <a:xfrm>
            <a:off x="1868511" y="3209979"/>
            <a:ext cx="5827223" cy="923330"/>
          </a:xfrm>
          <a:prstGeom prst="rect">
            <a:avLst/>
          </a:prstGeom>
          <a:noFill/>
          <a:ln w="57150" cap="flat" cmpd="sng" algn="ctr">
            <a:solidFill>
              <a:schemeClr val="accent1">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just"/>
            <a:r>
              <a:rPr lang="es-CO" spc="7" dirty="0">
                <a:solidFill>
                  <a:srgbClr val="5B9BD5">
                    <a:lumMod val="50000"/>
                  </a:srgbClr>
                </a:solidFill>
                <a:latin typeface="Open Sans" panose="020B0606030504020204" pitchFamily="34" charset="0"/>
                <a:ea typeface="Open Sans" panose="020B0606030504020204" pitchFamily="34" charset="0"/>
                <a:cs typeface="Open Sans" panose="020B0606030504020204" pitchFamily="34" charset="0"/>
              </a:rPr>
              <a:t>Los comentarios contarán con una respuesta clara que la entidad a cargo de la iniciativa, comunicará según su registro al usuario.</a:t>
            </a:r>
          </a:p>
        </p:txBody>
      </p:sp>
      <p:pic>
        <p:nvPicPr>
          <p:cNvPr id="6" name="Imagen 5">
            <a:extLst>
              <a:ext uri="{FF2B5EF4-FFF2-40B4-BE49-F238E27FC236}">
                <a16:creationId xmlns:a16="http://schemas.microsoft.com/office/drawing/2014/main" id="{8C2150CF-AE48-41C5-81C9-8FDDBA9485F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pic>
        <p:nvPicPr>
          <p:cNvPr id="7" name="Imagen 6">
            <a:extLst>
              <a:ext uri="{FF2B5EF4-FFF2-40B4-BE49-F238E27FC236}">
                <a16:creationId xmlns:a16="http://schemas.microsoft.com/office/drawing/2014/main" id="{EA24AD2B-B55F-487C-982D-392017524E43}"/>
              </a:ext>
            </a:extLst>
          </p:cNvPr>
          <p:cNvPicPr>
            <a:picLocks noChangeAspect="1"/>
          </p:cNvPicPr>
          <p:nvPr/>
        </p:nvPicPr>
        <p:blipFill rotWithShape="1">
          <a:blip r:embed="rId3"/>
          <a:srcRect l="66293" b="33172"/>
          <a:stretch/>
        </p:blipFill>
        <p:spPr>
          <a:xfrm>
            <a:off x="587325" y="6307354"/>
            <a:ext cx="1163915" cy="504122"/>
          </a:xfrm>
          <a:prstGeom prst="rect">
            <a:avLst/>
          </a:prstGeom>
        </p:spPr>
      </p:pic>
      <p:sp>
        <p:nvSpPr>
          <p:cNvPr id="8" name="Rectángulo 7">
            <a:extLst>
              <a:ext uri="{FF2B5EF4-FFF2-40B4-BE49-F238E27FC236}">
                <a16:creationId xmlns:a16="http://schemas.microsoft.com/office/drawing/2014/main" id="{27FDD02A-1CE8-4737-8D4A-EC422E959A79}"/>
              </a:ext>
            </a:extLst>
          </p:cNvPr>
          <p:cNvSpPr/>
          <p:nvPr/>
        </p:nvSpPr>
        <p:spPr>
          <a:xfrm>
            <a:off x="1093242" y="1169059"/>
            <a:ext cx="5827223" cy="1477328"/>
          </a:xfrm>
          <a:prstGeom prst="rect">
            <a:avLst/>
          </a:prstGeom>
          <a:noFill/>
          <a:ln w="57150" cap="flat" cmpd="sng" algn="ctr">
            <a:solidFill>
              <a:schemeClr val="accent1">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just"/>
            <a:r>
              <a:rPr lang="es-CO" spc="7" dirty="0">
                <a:solidFill>
                  <a:srgbClr val="5B9BD5">
                    <a:lumMod val="50000"/>
                  </a:srgbClr>
                </a:solidFill>
                <a:latin typeface="Open Sans" panose="020B0606030504020204" pitchFamily="34" charset="0"/>
                <a:ea typeface="Open Sans" panose="020B0606030504020204" pitchFamily="34" charset="0"/>
                <a:cs typeface="Open Sans" panose="020B0606030504020204" pitchFamily="34" charset="0"/>
              </a:rPr>
              <a:t>Se podrá consultar, descargar y compartir a través de redes sociales el contenido de todos y cada uno de los proyectos publicados, generando a su vez, mayor incidencia para el conocimiento y participación de forma interactiva con la ciudadanía.</a:t>
            </a:r>
          </a:p>
        </p:txBody>
      </p:sp>
      <p:sp>
        <p:nvSpPr>
          <p:cNvPr id="9" name="Rectángulo 8">
            <a:extLst>
              <a:ext uri="{FF2B5EF4-FFF2-40B4-BE49-F238E27FC236}">
                <a16:creationId xmlns:a16="http://schemas.microsoft.com/office/drawing/2014/main" id="{EE2BAFF8-6515-4EC9-9457-A2DA92B0B799}"/>
              </a:ext>
            </a:extLst>
          </p:cNvPr>
          <p:cNvSpPr/>
          <p:nvPr/>
        </p:nvSpPr>
        <p:spPr>
          <a:xfrm>
            <a:off x="2728188" y="4649186"/>
            <a:ext cx="5827223" cy="1200329"/>
          </a:xfrm>
          <a:prstGeom prst="rect">
            <a:avLst/>
          </a:prstGeom>
          <a:noFill/>
          <a:ln w="57150" cap="flat" cmpd="sng" algn="ctr">
            <a:solidFill>
              <a:srgbClr val="00B0F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just"/>
            <a:r>
              <a:rPr lang="es-CO" spc="7" dirty="0">
                <a:solidFill>
                  <a:srgbClr val="5B9BD5">
                    <a:lumMod val="50000"/>
                  </a:srgbClr>
                </a:solidFill>
                <a:latin typeface="Open Sans" panose="020B0606030504020204" pitchFamily="34" charset="0"/>
                <a:ea typeface="Open Sans" panose="020B0606030504020204" pitchFamily="34" charset="0"/>
                <a:cs typeface="Open Sans" panose="020B0606030504020204" pitchFamily="34" charset="0"/>
              </a:rPr>
              <a:t>Esta respuesta requerirá una validación frente a la incidencia del contenido de la observación propuesta, lo que generará un impacto positivo en la producción normativa del distrito capital. </a:t>
            </a:r>
            <a:endParaRPr lang="es-CO"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ctágono 9">
            <a:extLst>
              <a:ext uri="{FF2B5EF4-FFF2-40B4-BE49-F238E27FC236}">
                <a16:creationId xmlns:a16="http://schemas.microsoft.com/office/drawing/2014/main" id="{0C5CDFB2-9E37-43A6-93E6-414E823A5154}"/>
              </a:ext>
            </a:extLst>
          </p:cNvPr>
          <p:cNvSpPr/>
          <p:nvPr/>
        </p:nvSpPr>
        <p:spPr>
          <a:xfrm>
            <a:off x="401442" y="1631498"/>
            <a:ext cx="587898" cy="552450"/>
          </a:xfrm>
          <a:prstGeom prst="oc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ln w="22225">
                  <a:solidFill>
                    <a:schemeClr val="accent2"/>
                  </a:solidFill>
                  <a:prstDash val="solid"/>
                </a:ln>
                <a:solidFill>
                  <a:schemeClr val="accent2">
                    <a:lumMod val="40000"/>
                    <a:lumOff val="60000"/>
                  </a:schemeClr>
                </a:solidFill>
              </a:rPr>
              <a:t>1</a:t>
            </a:r>
          </a:p>
        </p:txBody>
      </p:sp>
      <p:sp>
        <p:nvSpPr>
          <p:cNvPr id="11" name="Octágono 10">
            <a:extLst>
              <a:ext uri="{FF2B5EF4-FFF2-40B4-BE49-F238E27FC236}">
                <a16:creationId xmlns:a16="http://schemas.microsoft.com/office/drawing/2014/main" id="{9D6755E8-730D-4DF6-88FD-1CB35DA2A899}"/>
              </a:ext>
            </a:extLst>
          </p:cNvPr>
          <p:cNvSpPr/>
          <p:nvPr/>
        </p:nvSpPr>
        <p:spPr>
          <a:xfrm>
            <a:off x="1163342" y="3395419"/>
            <a:ext cx="587898" cy="552450"/>
          </a:xfrm>
          <a:prstGeom prst="oc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ln w="22225">
                  <a:solidFill>
                    <a:schemeClr val="accent2"/>
                  </a:solidFill>
                  <a:prstDash val="solid"/>
                </a:ln>
                <a:solidFill>
                  <a:schemeClr val="accent2">
                    <a:lumMod val="40000"/>
                    <a:lumOff val="60000"/>
                  </a:schemeClr>
                </a:solidFill>
              </a:rPr>
              <a:t>2</a:t>
            </a:r>
          </a:p>
        </p:txBody>
      </p:sp>
      <p:sp>
        <p:nvSpPr>
          <p:cNvPr id="12" name="Octágono 11">
            <a:extLst>
              <a:ext uri="{FF2B5EF4-FFF2-40B4-BE49-F238E27FC236}">
                <a16:creationId xmlns:a16="http://schemas.microsoft.com/office/drawing/2014/main" id="{31FC75F9-9B29-4946-A73D-26A4C2523D68}"/>
              </a:ext>
            </a:extLst>
          </p:cNvPr>
          <p:cNvSpPr/>
          <p:nvPr/>
        </p:nvSpPr>
        <p:spPr>
          <a:xfrm>
            <a:off x="1868511" y="4973125"/>
            <a:ext cx="587898" cy="552450"/>
          </a:xfrm>
          <a:prstGeom prst="oc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ln w="22225">
                  <a:solidFill>
                    <a:schemeClr val="accent2"/>
                  </a:solidFill>
                  <a:prstDash val="solid"/>
                </a:ln>
                <a:solidFill>
                  <a:schemeClr val="accent2">
                    <a:lumMod val="40000"/>
                    <a:lumOff val="60000"/>
                  </a:schemeClr>
                </a:solidFill>
              </a:rPr>
              <a:t>3</a:t>
            </a:r>
          </a:p>
        </p:txBody>
      </p:sp>
      <p:sp>
        <p:nvSpPr>
          <p:cNvPr id="2" name="Rectángulo 1"/>
          <p:cNvSpPr/>
          <p:nvPr/>
        </p:nvSpPr>
        <p:spPr>
          <a:xfrm>
            <a:off x="1681140" y="226142"/>
            <a:ext cx="1565172" cy="523220"/>
          </a:xfrm>
          <a:prstGeom prst="rect">
            <a:avLst/>
          </a:prstGeom>
        </p:spPr>
        <p:txBody>
          <a:bodyPr wrap="none">
            <a:spAutoFit/>
          </a:bodyPr>
          <a:lstStyle/>
          <a:p>
            <a:r>
              <a:rPr lang="es-CO" sz="2800" b="1" spc="7" dirty="0">
                <a:solidFill>
                  <a:schemeClr val="bg2"/>
                </a:solidFill>
                <a:latin typeface="Open Sans" panose="020B0606030504020204" pitchFamily="34" charset="0"/>
                <a:ea typeface="Open Sans" panose="020B0606030504020204" pitchFamily="34" charset="0"/>
                <a:cs typeface="Open Sans" panose="020B0606030504020204" pitchFamily="34" charset="0"/>
              </a:rPr>
              <a:t>También…</a:t>
            </a:r>
            <a:endParaRPr lang="es-CO" sz="2800" dirty="0">
              <a:solidFill>
                <a:schemeClr val="bg2"/>
              </a:solidFill>
            </a:endParaRPr>
          </a:p>
        </p:txBody>
      </p:sp>
    </p:spTree>
    <p:extLst>
      <p:ext uri="{BB962C8B-B14F-4D97-AF65-F5344CB8AC3E}">
        <p14:creationId xmlns:p14="http://schemas.microsoft.com/office/powerpoint/2010/main" val="221188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AAC8070-54F8-E14C-852A-9D767264E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5718" cy="6692899"/>
          </a:xfrm>
          <a:prstGeom prst="rect">
            <a:avLst/>
          </a:prstGeom>
        </p:spPr>
      </p:pic>
    </p:spTree>
    <p:extLst>
      <p:ext uri="{BB962C8B-B14F-4D97-AF65-F5344CB8AC3E}">
        <p14:creationId xmlns:p14="http://schemas.microsoft.com/office/powerpoint/2010/main" val="422592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C24C94-AE16-FC40-94E5-8A518B6D8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1427"/>
            <a:ext cx="12123432" cy="5556573"/>
          </a:xfrm>
          <a:prstGeom prst="rect">
            <a:avLst/>
          </a:prstGeom>
        </p:spPr>
      </p:pic>
      <p:sp>
        <p:nvSpPr>
          <p:cNvPr id="6" name="CuadroTexto 5">
            <a:extLst>
              <a:ext uri="{FF2B5EF4-FFF2-40B4-BE49-F238E27FC236}">
                <a16:creationId xmlns:a16="http://schemas.microsoft.com/office/drawing/2014/main" id="{C37FBDD3-1FAE-D64E-A20B-DF40E036E429}"/>
              </a:ext>
            </a:extLst>
          </p:cNvPr>
          <p:cNvSpPr txBox="1"/>
          <p:nvPr/>
        </p:nvSpPr>
        <p:spPr>
          <a:xfrm>
            <a:off x="329221" y="193431"/>
            <a:ext cx="5439906" cy="369332"/>
          </a:xfrm>
          <a:prstGeom prst="rect">
            <a:avLst/>
          </a:prstGeom>
          <a:noFill/>
        </p:spPr>
        <p:txBody>
          <a:bodyPr wrap="square" rtlCol="0">
            <a:spAutoFit/>
          </a:bodyPr>
          <a:lstStyle/>
          <a:p>
            <a:r>
              <a:rPr lang="es-CO" spc="7" dirty="0">
                <a:solidFill>
                  <a:srgbClr val="5B9BD5">
                    <a:lumMod val="50000"/>
                  </a:srgbClr>
                </a:solidFill>
                <a:latin typeface="Open Sans" panose="020B0606030504020204" pitchFamily="34" charset="0"/>
              </a:rPr>
              <a:t>Modo visual para la ciudadanía:</a:t>
            </a:r>
          </a:p>
        </p:txBody>
      </p:sp>
    </p:spTree>
    <p:extLst>
      <p:ext uri="{BB962C8B-B14F-4D97-AF65-F5344CB8AC3E}">
        <p14:creationId xmlns:p14="http://schemas.microsoft.com/office/powerpoint/2010/main" val="11577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048E5B7-3F10-E84B-8EAE-1A0CA61FF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5465"/>
            <a:ext cx="12192000" cy="6385302"/>
          </a:xfrm>
          <a:prstGeom prst="rect">
            <a:avLst/>
          </a:prstGeom>
          <a:ln>
            <a:solidFill>
              <a:schemeClr val="bg1"/>
            </a:solidFill>
          </a:ln>
        </p:spPr>
      </p:pic>
      <p:sp>
        <p:nvSpPr>
          <p:cNvPr id="7" name="Flecha arriba 6">
            <a:extLst>
              <a:ext uri="{FF2B5EF4-FFF2-40B4-BE49-F238E27FC236}">
                <a16:creationId xmlns:a16="http://schemas.microsoft.com/office/drawing/2014/main" id="{8099C5DD-39D0-B840-B6D4-62C0DFC100D1}"/>
              </a:ext>
            </a:extLst>
          </p:cNvPr>
          <p:cNvSpPr/>
          <p:nvPr/>
        </p:nvSpPr>
        <p:spPr>
          <a:xfrm>
            <a:off x="6342185" y="5263662"/>
            <a:ext cx="480646"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8" name="Flecha arriba 7">
            <a:extLst>
              <a:ext uri="{FF2B5EF4-FFF2-40B4-BE49-F238E27FC236}">
                <a16:creationId xmlns:a16="http://schemas.microsoft.com/office/drawing/2014/main" id="{2792F0F9-33C1-1643-9EA4-0767B8D5097E}"/>
              </a:ext>
            </a:extLst>
          </p:cNvPr>
          <p:cNvSpPr/>
          <p:nvPr/>
        </p:nvSpPr>
        <p:spPr>
          <a:xfrm>
            <a:off x="6981394" y="5263662"/>
            <a:ext cx="480646"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9" name="Flecha arriba 8">
            <a:extLst>
              <a:ext uri="{FF2B5EF4-FFF2-40B4-BE49-F238E27FC236}">
                <a16:creationId xmlns:a16="http://schemas.microsoft.com/office/drawing/2014/main" id="{59AAD718-6C0D-F94E-BDC1-A6EF2E9C26D4}"/>
              </a:ext>
            </a:extLst>
          </p:cNvPr>
          <p:cNvSpPr/>
          <p:nvPr/>
        </p:nvSpPr>
        <p:spPr>
          <a:xfrm>
            <a:off x="7703603" y="5263662"/>
            <a:ext cx="480646"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10" name="Flecha arriba 9">
            <a:extLst>
              <a:ext uri="{FF2B5EF4-FFF2-40B4-BE49-F238E27FC236}">
                <a16:creationId xmlns:a16="http://schemas.microsoft.com/office/drawing/2014/main" id="{B9E03F12-9DB2-F547-951E-71DEFB0853DF}"/>
              </a:ext>
            </a:extLst>
          </p:cNvPr>
          <p:cNvSpPr/>
          <p:nvPr/>
        </p:nvSpPr>
        <p:spPr>
          <a:xfrm>
            <a:off x="8425812" y="5287109"/>
            <a:ext cx="480646"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a:t>
            </a:r>
          </a:p>
        </p:txBody>
      </p:sp>
    </p:spTree>
    <p:extLst>
      <p:ext uri="{BB962C8B-B14F-4D97-AF65-F5344CB8AC3E}">
        <p14:creationId xmlns:p14="http://schemas.microsoft.com/office/powerpoint/2010/main" val="238719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19A68E-CF49-7A4F-B907-11D618420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5" y="449384"/>
            <a:ext cx="12243155" cy="6408615"/>
          </a:xfrm>
          <a:prstGeom prst="rect">
            <a:avLst/>
          </a:prstGeom>
        </p:spPr>
      </p:pic>
    </p:spTree>
    <p:extLst>
      <p:ext uri="{BB962C8B-B14F-4D97-AF65-F5344CB8AC3E}">
        <p14:creationId xmlns:p14="http://schemas.microsoft.com/office/powerpoint/2010/main" val="292608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11AF5C-45AC-4C41-A888-C70E2B1DB3AB}"/>
              </a:ext>
            </a:extLst>
          </p:cNvPr>
          <p:cNvSpPr txBox="1"/>
          <p:nvPr/>
        </p:nvSpPr>
        <p:spPr>
          <a:xfrm>
            <a:off x="623009" y="1152086"/>
            <a:ext cx="5472991" cy="4062651"/>
          </a:xfrm>
          <a:prstGeom prst="rect">
            <a:avLst/>
          </a:prstGeom>
          <a:noFill/>
        </p:spPr>
        <p:txBody>
          <a:bodyPr wrap="square">
            <a:spAutoFit/>
          </a:bodyPr>
          <a:lstStyle/>
          <a:p>
            <a:pPr algn="just"/>
            <a:endParaRPr lang="es-CO" sz="1800" dirty="0">
              <a:latin typeface="Open Sans" panose="020B0606030504020204" pitchFamily="34" charset="0"/>
              <a:ea typeface="Open Sans" panose="020B0606030504020204" pitchFamily="34" charset="0"/>
              <a:cs typeface="Open Sans" panose="020B0606030504020204" pitchFamily="34" charset="0"/>
            </a:endParaRPr>
          </a:p>
          <a:p>
            <a:pPr algn="just"/>
            <a:r>
              <a:rPr lang="es-CO" sz="2000" dirty="0">
                <a:latin typeface="Open Sans" panose="020B0606030504020204" pitchFamily="34" charset="0"/>
                <a:ea typeface="Open Sans" panose="020B0606030504020204" pitchFamily="34" charset="0"/>
                <a:cs typeface="Open Sans" panose="020B0606030504020204" pitchFamily="34" charset="0"/>
              </a:rPr>
              <a:t>Es un proceso que se entiende como un derecho, mediante el cual, se aproxima la ciudadanía a la construcción del Nuevo Contrato Social y Ambiental, así como la forma, en que el gobierno de manera transversal a su acción entiende su relación con ésta, a través, fundamentalmente, del modelo de gobierno abierto, con el objeto de construir colectivamente, generando confianza y empoderamiento ciudadano para la defensa y reconocimiento de sus intereses y los de la ciudad.</a:t>
            </a:r>
          </a:p>
        </p:txBody>
      </p:sp>
      <p:pic>
        <p:nvPicPr>
          <p:cNvPr id="5" name="Imagen 4">
            <a:extLst>
              <a:ext uri="{FF2B5EF4-FFF2-40B4-BE49-F238E27FC236}">
                <a16:creationId xmlns:a16="http://schemas.microsoft.com/office/drawing/2014/main" id="{72FCF74F-0AE5-468E-8C31-17A14F4E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508" y="1600845"/>
            <a:ext cx="5153483" cy="3579513"/>
          </a:xfrm>
          <a:prstGeom prst="rect">
            <a:avLst/>
          </a:prstGeom>
        </p:spPr>
      </p:pic>
      <p:sp>
        <p:nvSpPr>
          <p:cNvPr id="7" name="CuadroTexto 6">
            <a:extLst>
              <a:ext uri="{FF2B5EF4-FFF2-40B4-BE49-F238E27FC236}">
                <a16:creationId xmlns:a16="http://schemas.microsoft.com/office/drawing/2014/main" id="{047A4AA0-5D94-4BDC-997F-07DADA8DF556}"/>
              </a:ext>
            </a:extLst>
          </p:cNvPr>
          <p:cNvSpPr txBox="1"/>
          <p:nvPr/>
        </p:nvSpPr>
        <p:spPr>
          <a:xfrm>
            <a:off x="3102434" y="558909"/>
            <a:ext cx="6859086" cy="523220"/>
          </a:xfrm>
          <a:prstGeom prst="rect">
            <a:avLst/>
          </a:prstGeom>
          <a:noFill/>
        </p:spPr>
        <p:txBody>
          <a:bodyPr wrap="square">
            <a:spAutoFit/>
          </a:bodyPr>
          <a:lstStyle/>
          <a:p>
            <a:pPr algn="ctr"/>
            <a:r>
              <a:rPr lang="es-CO" sz="2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Enfoque de participación ciudadana</a:t>
            </a:r>
            <a:r>
              <a:rPr lang="es-CO" sz="2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8" name="Imagen 7">
            <a:extLst>
              <a:ext uri="{FF2B5EF4-FFF2-40B4-BE49-F238E27FC236}">
                <a16:creationId xmlns:a16="http://schemas.microsoft.com/office/drawing/2014/main" id="{FD4CF647-0CA6-4CDE-A91C-CF0A6686570C}"/>
              </a:ext>
            </a:extLst>
          </p:cNvPr>
          <p:cNvPicPr>
            <a:picLocks noChangeAspect="1"/>
          </p:cNvPicPr>
          <p:nvPr/>
        </p:nvPicPr>
        <p:blipFill rotWithShape="1">
          <a:blip r:embed="rId3"/>
          <a:srcRect l="66293" b="33172"/>
          <a:stretch/>
        </p:blipFill>
        <p:spPr>
          <a:xfrm>
            <a:off x="397136" y="6067571"/>
            <a:ext cx="1330996" cy="576490"/>
          </a:xfrm>
          <a:prstGeom prst="rect">
            <a:avLst/>
          </a:prstGeom>
        </p:spPr>
      </p:pic>
      <p:pic>
        <p:nvPicPr>
          <p:cNvPr id="9" name="Imagen 8">
            <a:extLst>
              <a:ext uri="{FF2B5EF4-FFF2-40B4-BE49-F238E27FC236}">
                <a16:creationId xmlns:a16="http://schemas.microsoft.com/office/drawing/2014/main" id="{987BE6AC-8909-4E48-8BE5-7E71D7AEE06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spTree>
    <p:extLst>
      <p:ext uri="{BB962C8B-B14F-4D97-AF65-F5344CB8AC3E}">
        <p14:creationId xmlns:p14="http://schemas.microsoft.com/office/powerpoint/2010/main" val="358287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15918C-8619-460C-B186-A2666047BAAF}"/>
              </a:ext>
            </a:extLst>
          </p:cNvPr>
          <p:cNvSpPr txBox="1"/>
          <p:nvPr/>
        </p:nvSpPr>
        <p:spPr>
          <a:xfrm>
            <a:off x="-100792" y="1751949"/>
            <a:ext cx="10035540" cy="5601533"/>
          </a:xfrm>
          <a:prstGeom prst="rect">
            <a:avLst/>
          </a:prstGeom>
          <a:noFill/>
        </p:spPr>
        <p:txBody>
          <a:bodyPr wrap="square" numCol="2">
            <a:spAutoFit/>
          </a:bodyPr>
          <a:lstStyle/>
          <a:p>
            <a:pPr algn="just"/>
            <a:endParaRPr lang="es-MX" sz="2200" spc="7" dirty="0">
              <a:latin typeface="Open Sans" panose="020B0606030504020204" pitchFamily="34" charset="0"/>
              <a:ea typeface="Open Sans" panose="020B0606030504020204" pitchFamily="34" charset="0"/>
              <a:cs typeface="Open Sans" panose="020B0606030504020204" pitchFamily="34" charset="0"/>
            </a:endParaRPr>
          </a:p>
          <a:p>
            <a:pPr lvl="1" algn="just"/>
            <a:r>
              <a:rPr lang="es-MX" sz="1600" i="1" spc="7" dirty="0">
                <a:latin typeface="Open Sans" panose="020B0606030504020204" pitchFamily="34" charset="0"/>
                <a:ea typeface="Open Sans" panose="020B0606030504020204" pitchFamily="34" charset="0"/>
                <a:cs typeface="Open Sans" panose="020B0606030504020204" pitchFamily="34" charset="0"/>
              </a:rPr>
              <a:t>“Artículo 3: Principios. Todas las autoridades deberán interpretar y aplicar las disposiciones que regulan las actuaciones y procedimientos administrativos a la luz de los principios consagrados en la Constitución Política, en la Parte Primera de este Código y en las leyes especiales. Las actuaciones administrativas se desarrollarán, especialmente, con arreglo a los principios del debido proceso, igualdad, imparcialidad, buena fe, moralidad, participación, responsabilidad, transparencia, publicidad, coordinación, eficacia, economía y celeridad. (…) </a:t>
            </a:r>
          </a:p>
          <a:p>
            <a:pPr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lvl="1" algn="just"/>
            <a:r>
              <a:rPr lang="es-MX" sz="1600" i="1" spc="7" dirty="0">
                <a:latin typeface="Open Sans" panose="020B0606030504020204" pitchFamily="34" charset="0"/>
                <a:ea typeface="Open Sans" panose="020B0606030504020204" pitchFamily="34" charset="0"/>
                <a:cs typeface="Open Sans" panose="020B0606030504020204" pitchFamily="34" charset="0"/>
              </a:rPr>
              <a:t> </a:t>
            </a:r>
          </a:p>
          <a:p>
            <a:pPr lvl="1" algn="just"/>
            <a:endParaRPr lang="es-MX" sz="1600" i="1" spc="7" dirty="0">
              <a:latin typeface="Open Sans" panose="020B0606030504020204" pitchFamily="34" charset="0"/>
              <a:ea typeface="Open Sans" panose="020B0606030504020204" pitchFamily="34" charset="0"/>
              <a:cs typeface="Open Sans" panose="020B0606030504020204" pitchFamily="34" charset="0"/>
            </a:endParaRPr>
          </a:p>
          <a:p>
            <a:pPr lvl="1" algn="just"/>
            <a:r>
              <a:rPr lang="es-MX" sz="1600" i="1" spc="7" dirty="0">
                <a:latin typeface="Open Sans" panose="020B0606030504020204" pitchFamily="34" charset="0"/>
                <a:ea typeface="Open Sans" panose="020B0606030504020204" pitchFamily="34" charset="0"/>
                <a:cs typeface="Open Sans" panose="020B0606030504020204" pitchFamily="34" charset="0"/>
              </a:rPr>
              <a:t>Numeral, 9. </a:t>
            </a:r>
            <a:r>
              <a:rPr lang="es-MX" sz="1600" i="1" u="sng" spc="7" dirty="0">
                <a:latin typeface="Open Sans" panose="020B0606030504020204" pitchFamily="34" charset="0"/>
                <a:ea typeface="Open Sans" panose="020B0606030504020204" pitchFamily="34" charset="0"/>
                <a:cs typeface="Open Sans" panose="020B0606030504020204" pitchFamily="34" charset="0"/>
              </a:rPr>
              <a:t>En virtud del principio de publicidad, las </a:t>
            </a:r>
          </a:p>
          <a:p>
            <a:pPr lvl="1" algn="just"/>
            <a:endParaRPr lang="es-MX" sz="1600" i="1" u="sng" spc="7" dirty="0">
              <a:latin typeface="Open Sans" panose="020B0606030504020204" pitchFamily="34" charset="0"/>
              <a:ea typeface="Open Sans" panose="020B0606030504020204" pitchFamily="34" charset="0"/>
              <a:cs typeface="Open Sans" panose="020B0606030504020204" pitchFamily="34" charset="0"/>
            </a:endParaRPr>
          </a:p>
          <a:p>
            <a:pPr lvl="1" algn="just"/>
            <a:endParaRPr lang="es-MX" sz="1600" i="1" u="sng" spc="7" dirty="0">
              <a:latin typeface="Open Sans" panose="020B0606030504020204" pitchFamily="34" charset="0"/>
              <a:ea typeface="Open Sans" panose="020B0606030504020204" pitchFamily="34" charset="0"/>
              <a:cs typeface="Open Sans" panose="020B0606030504020204" pitchFamily="34" charset="0"/>
            </a:endParaRPr>
          </a:p>
          <a:p>
            <a:pPr lvl="1" algn="just"/>
            <a:r>
              <a:rPr lang="es-MX" sz="1600" i="1" u="sng" spc="7" dirty="0">
                <a:latin typeface="Open Sans" panose="020B0606030504020204" pitchFamily="34" charset="0"/>
                <a:ea typeface="Open Sans" panose="020B0606030504020204" pitchFamily="34" charset="0"/>
                <a:cs typeface="Open Sans" panose="020B0606030504020204" pitchFamily="34" charset="0"/>
              </a:rPr>
              <a:t>autoridades darán a conocer al público y a los interesados, en forma sistemática y permanente, sin que medie petición alguna, sus actos, contratos y resoluciones mediante las comunicaciones, notificaciones y publicaciones que ordene la Ley, incluyendo el empleo de tecnologías que permitan difundir de manera masiva tal información</a:t>
            </a:r>
            <a:r>
              <a:rPr lang="es-MX" sz="1600" i="1" spc="7" dirty="0">
                <a:latin typeface="Open Sans" panose="020B0606030504020204" pitchFamily="34" charset="0"/>
                <a:ea typeface="Open Sans" panose="020B0606030504020204" pitchFamily="34" charset="0"/>
                <a:cs typeface="Open Sans" panose="020B0606030504020204" pitchFamily="34" charset="0"/>
              </a:rPr>
              <a:t> de conformidad con lo dispuesto en este Código. “</a:t>
            </a:r>
          </a:p>
        </p:txBody>
      </p:sp>
      <p:pic>
        <p:nvPicPr>
          <p:cNvPr id="4" name="Imagen 3">
            <a:extLst>
              <a:ext uri="{FF2B5EF4-FFF2-40B4-BE49-F238E27FC236}">
                <a16:creationId xmlns:a16="http://schemas.microsoft.com/office/drawing/2014/main" id="{68C9DB10-2A78-484A-8F58-15FE714C8656}"/>
              </a:ext>
            </a:extLst>
          </p:cNvPr>
          <p:cNvPicPr>
            <a:picLocks noChangeAspect="1"/>
          </p:cNvPicPr>
          <p:nvPr/>
        </p:nvPicPr>
        <p:blipFill rotWithShape="1">
          <a:blip r:embed="rId2"/>
          <a:srcRect l="66293" b="33172"/>
          <a:stretch/>
        </p:blipFill>
        <p:spPr>
          <a:xfrm>
            <a:off x="362881" y="6092854"/>
            <a:ext cx="1214249" cy="525923"/>
          </a:xfrm>
          <a:prstGeom prst="rect">
            <a:avLst/>
          </a:prstGeom>
        </p:spPr>
      </p:pic>
      <p:pic>
        <p:nvPicPr>
          <p:cNvPr id="5" name="Imagen 4">
            <a:extLst>
              <a:ext uri="{FF2B5EF4-FFF2-40B4-BE49-F238E27FC236}">
                <a16:creationId xmlns:a16="http://schemas.microsoft.com/office/drawing/2014/main" id="{FCF71C86-0A3E-4BD6-B9E7-6F614CA3EB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sp>
        <p:nvSpPr>
          <p:cNvPr id="7" name="CuadroTexto 6">
            <a:extLst>
              <a:ext uri="{FF2B5EF4-FFF2-40B4-BE49-F238E27FC236}">
                <a16:creationId xmlns:a16="http://schemas.microsoft.com/office/drawing/2014/main" id="{225BA9B0-201C-4C26-8A3B-37E54EF9FB9C}"/>
              </a:ext>
            </a:extLst>
          </p:cNvPr>
          <p:cNvSpPr txBox="1"/>
          <p:nvPr/>
        </p:nvSpPr>
        <p:spPr>
          <a:xfrm>
            <a:off x="1127760" y="366954"/>
            <a:ext cx="9540240" cy="1384995"/>
          </a:xfrm>
          <a:prstGeom prst="rect">
            <a:avLst/>
          </a:prstGeom>
          <a:noFill/>
        </p:spPr>
        <p:txBody>
          <a:bodyPr wrap="square">
            <a:spAutoFit/>
          </a:bodyPr>
          <a:lstStyle/>
          <a:p>
            <a:pPr algn="ctr"/>
            <a:r>
              <a:rPr lang="es-MX" sz="2800" b="1" spc="7"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Ley 1437 de 2011 “Por la cual se expide el”</a:t>
            </a:r>
          </a:p>
          <a:p>
            <a:pPr algn="ctr"/>
            <a:r>
              <a:rPr lang="es-MX" sz="2800" b="1" spc="7"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Código de Procedimiento Administrativo </a:t>
            </a:r>
          </a:p>
          <a:p>
            <a:pPr algn="ctr"/>
            <a:r>
              <a:rPr lang="es-MX" sz="2800" b="1" spc="7"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Y de lo Contencioso Administrativo</a:t>
            </a:r>
          </a:p>
        </p:txBody>
      </p:sp>
    </p:spTree>
    <p:extLst>
      <p:ext uri="{BB962C8B-B14F-4D97-AF65-F5344CB8AC3E}">
        <p14:creationId xmlns:p14="http://schemas.microsoft.com/office/powerpoint/2010/main" val="155714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F452AE-2D37-481B-8CCC-11ACDE179288}"/>
              </a:ext>
            </a:extLst>
          </p:cNvPr>
          <p:cNvSpPr txBox="1"/>
          <p:nvPr/>
        </p:nvSpPr>
        <p:spPr>
          <a:xfrm>
            <a:off x="396704" y="3066257"/>
            <a:ext cx="9453878" cy="2523768"/>
          </a:xfrm>
          <a:prstGeom prst="rect">
            <a:avLst/>
          </a:prstGeom>
          <a:noFill/>
        </p:spPr>
        <p:txBody>
          <a:bodyPr wrap="square">
            <a:spAutoFit/>
          </a:bodyPr>
          <a:lstStyle/>
          <a:p>
            <a:pPr algn="ctr"/>
            <a:endParaRPr lang="es-MX" b="1" spc="7"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Wingdings" panose="05000000000000000000" pitchFamily="2" charset="2"/>
              <a:buChar char="v"/>
            </a:pPr>
            <a:r>
              <a:rPr lang="es-MX" sz="2200"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Ley 1712 de 2014 “Por medio de la cual se crea la Ley de Transparencia y del Derecho de Acceso a la Información Pública Nacional y se dictan otras disposiciones”</a:t>
            </a:r>
          </a:p>
          <a:p>
            <a:pPr algn="just"/>
            <a:endParaRPr lang="es-MX" sz="1200" b="1" i="1" spc="7" dirty="0">
              <a:latin typeface="Open Sans" panose="020B0606030504020204" pitchFamily="34" charset="0"/>
              <a:ea typeface="Open Sans" panose="020B0606030504020204" pitchFamily="34" charset="0"/>
              <a:cs typeface="Open Sans" panose="020B0606030504020204" pitchFamily="34" charset="0"/>
            </a:endParaRPr>
          </a:p>
          <a:p>
            <a:pPr lvl="2" algn="just"/>
            <a:r>
              <a:rPr lang="es-MX" sz="1200" b="1" i="1" spc="7" dirty="0">
                <a:latin typeface="Open Sans" panose="020B0606030504020204" pitchFamily="34" charset="0"/>
                <a:ea typeface="Open Sans" panose="020B0606030504020204" pitchFamily="34" charset="0"/>
                <a:cs typeface="Open Sans" panose="020B0606030504020204" pitchFamily="34" charset="0"/>
              </a:rPr>
              <a:t> </a:t>
            </a:r>
            <a:r>
              <a:rPr lang="es-MX" b="1" i="1" spc="7" dirty="0">
                <a:latin typeface="Open Sans" panose="020B0606030504020204" pitchFamily="34" charset="0"/>
                <a:ea typeface="Open Sans" panose="020B0606030504020204" pitchFamily="34" charset="0"/>
                <a:cs typeface="Open Sans" panose="020B0606030504020204" pitchFamily="34" charset="0"/>
              </a:rPr>
              <a:t>“</a:t>
            </a:r>
            <a:r>
              <a:rPr lang="es-MX" sz="1600" b="1" i="1" spc="7" dirty="0">
                <a:latin typeface="Open Sans" panose="020B0606030504020204" pitchFamily="34" charset="0"/>
                <a:ea typeface="Open Sans" panose="020B0606030504020204" pitchFamily="34" charset="0"/>
                <a:cs typeface="Open Sans" panose="020B0606030504020204" pitchFamily="34" charset="0"/>
              </a:rPr>
              <a:t>Artículo 11.</a:t>
            </a:r>
            <a:r>
              <a:rPr lang="es-MX" sz="1600" i="1" spc="7" dirty="0">
                <a:latin typeface="Open Sans" panose="020B0606030504020204" pitchFamily="34" charset="0"/>
                <a:ea typeface="Open Sans" panose="020B0606030504020204" pitchFamily="34" charset="0"/>
                <a:cs typeface="Open Sans" panose="020B0606030504020204" pitchFamily="34" charset="0"/>
              </a:rPr>
              <a:t> </a:t>
            </a:r>
            <a:r>
              <a:rPr lang="es-MX" sz="1600" b="1" i="1" spc="7" dirty="0">
                <a:latin typeface="Open Sans" panose="020B0606030504020204" pitchFamily="34" charset="0"/>
                <a:ea typeface="Open Sans" panose="020B0606030504020204" pitchFamily="34" charset="0"/>
                <a:cs typeface="Open Sans" panose="020B0606030504020204" pitchFamily="34" charset="0"/>
              </a:rPr>
              <a:t>Información mínima obligatoria respecto a servicios, procedimientos y funcionamiento del sujeto obligado</a:t>
            </a:r>
            <a:r>
              <a:rPr lang="es-MX" sz="1600" i="1" spc="7" dirty="0">
                <a:latin typeface="Open Sans" panose="020B0606030504020204" pitchFamily="34" charset="0"/>
                <a:ea typeface="Open Sans" panose="020B0606030504020204" pitchFamily="34" charset="0"/>
                <a:cs typeface="Open Sans" panose="020B0606030504020204" pitchFamily="34" charset="0"/>
              </a:rPr>
              <a:t>. Todo sujeto obligado deberá publicar la siguiente información mínima obligatoria de manera proactiva: </a:t>
            </a:r>
            <a:r>
              <a:rPr lang="es-MX" sz="1600" spc="7" dirty="0">
                <a:latin typeface="Open Sans" panose="020B0606030504020204" pitchFamily="34" charset="0"/>
                <a:ea typeface="Open Sans" panose="020B0606030504020204" pitchFamily="34" charset="0"/>
                <a:cs typeface="Open Sans" panose="020B0606030504020204" pitchFamily="34" charset="0"/>
              </a:rPr>
              <a:t>(…)</a:t>
            </a:r>
            <a:r>
              <a:rPr lang="es-MX" sz="1600" i="1" spc="7" dirty="0">
                <a:latin typeface="Open Sans" panose="020B0606030504020204" pitchFamily="34" charset="0"/>
                <a:ea typeface="Open Sans" panose="020B0606030504020204" pitchFamily="34" charset="0"/>
                <a:cs typeface="Open Sans" panose="020B0606030504020204" pitchFamily="34" charset="0"/>
              </a:rPr>
              <a:t> </a:t>
            </a:r>
            <a:r>
              <a:rPr lang="es-MX" sz="1600" i="1" u="sng" spc="7" dirty="0">
                <a:latin typeface="Open Sans" panose="020B0606030504020204" pitchFamily="34" charset="0"/>
                <a:ea typeface="Open Sans" panose="020B0606030504020204" pitchFamily="34" charset="0"/>
                <a:cs typeface="Open Sans" panose="020B0606030504020204" pitchFamily="34" charset="0"/>
              </a:rPr>
              <a:t>i) Todo mecanismo o procedimiento por medio del cual el público pueda participar en la formulación de la política o el ejercicio de las facultades de ese sujeto obligado.”</a:t>
            </a:r>
            <a:endParaRPr lang="es-MX" sz="1600" b="1" i="1" spc="7" dirty="0">
              <a:latin typeface="Open Sans" panose="020B0606030504020204" pitchFamily="34" charset="0"/>
              <a:ea typeface="Open Sans" panose="020B0606030504020204" pitchFamily="34" charset="0"/>
              <a:cs typeface="Open Sans" panose="020B0606030504020204" pitchFamily="34" charset="0"/>
            </a:endParaRPr>
          </a:p>
          <a:p>
            <a:pPr lvl="2" algn="just"/>
            <a:endParaRPr lang="es-MX" b="1" i="1" u="sng" spc="7"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AutoShape 2">
            <a:extLst>
              <a:ext uri="{FF2B5EF4-FFF2-40B4-BE49-F238E27FC236}">
                <a16:creationId xmlns:a16="http://schemas.microsoft.com/office/drawing/2014/main" id="{E5B8E72A-5616-4B54-B78B-3AB2D1943D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a:extLst>
              <a:ext uri="{FF2B5EF4-FFF2-40B4-BE49-F238E27FC236}">
                <a16:creationId xmlns:a16="http://schemas.microsoft.com/office/drawing/2014/main" id="{F9840870-35A0-45D3-8BC9-805844917A27}"/>
              </a:ext>
            </a:extLst>
          </p:cNvPr>
          <p:cNvPicPr>
            <a:picLocks noChangeAspect="1"/>
          </p:cNvPicPr>
          <p:nvPr/>
        </p:nvPicPr>
        <p:blipFill rotWithShape="1">
          <a:blip r:embed="rId2"/>
          <a:srcRect l="66293" b="33172"/>
          <a:stretch/>
        </p:blipFill>
        <p:spPr>
          <a:xfrm>
            <a:off x="396704" y="6091095"/>
            <a:ext cx="1222371" cy="529441"/>
          </a:xfrm>
          <a:prstGeom prst="rect">
            <a:avLst/>
          </a:prstGeom>
        </p:spPr>
      </p:pic>
      <p:sp>
        <p:nvSpPr>
          <p:cNvPr id="7" name="CuadroTexto 6">
            <a:extLst>
              <a:ext uri="{FF2B5EF4-FFF2-40B4-BE49-F238E27FC236}">
                <a16:creationId xmlns:a16="http://schemas.microsoft.com/office/drawing/2014/main" id="{7A7A954D-8C96-4462-B5A9-FAA6C8B46E15}"/>
              </a:ext>
            </a:extLst>
          </p:cNvPr>
          <p:cNvSpPr txBox="1"/>
          <p:nvPr/>
        </p:nvSpPr>
        <p:spPr>
          <a:xfrm>
            <a:off x="2619375" y="190757"/>
            <a:ext cx="6115050" cy="523220"/>
          </a:xfrm>
          <a:prstGeom prst="rect">
            <a:avLst/>
          </a:prstGeom>
          <a:noFill/>
        </p:spPr>
        <p:txBody>
          <a:bodyPr wrap="square">
            <a:spAutoFit/>
          </a:bodyPr>
          <a:lstStyle/>
          <a:p>
            <a:pPr algn="ctr"/>
            <a:r>
              <a:rPr lang="es-MX" sz="2800" b="1" spc="7"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Marco Normativo </a:t>
            </a:r>
          </a:p>
        </p:txBody>
      </p:sp>
      <p:pic>
        <p:nvPicPr>
          <p:cNvPr id="10" name="Imagen 9">
            <a:extLst>
              <a:ext uri="{FF2B5EF4-FFF2-40B4-BE49-F238E27FC236}">
                <a16:creationId xmlns:a16="http://schemas.microsoft.com/office/drawing/2014/main" id="{E2788C39-87EB-4765-9AB9-30DB9B73DE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pic>
        <p:nvPicPr>
          <p:cNvPr id="12" name="Imagen 11">
            <a:extLst>
              <a:ext uri="{FF2B5EF4-FFF2-40B4-BE49-F238E27FC236}">
                <a16:creationId xmlns:a16="http://schemas.microsoft.com/office/drawing/2014/main" id="{655BCFB3-2E2F-4B23-8F5F-4ABEF4E2C27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86062" y="852291"/>
            <a:ext cx="5781675" cy="2319137"/>
          </a:xfrm>
          <a:prstGeom prst="rect">
            <a:avLst/>
          </a:prstGeom>
        </p:spPr>
      </p:pic>
    </p:spTree>
    <p:extLst>
      <p:ext uri="{BB962C8B-B14F-4D97-AF65-F5344CB8AC3E}">
        <p14:creationId xmlns:p14="http://schemas.microsoft.com/office/powerpoint/2010/main" val="248343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7133BC-5BF8-43BC-85D2-D9966982C5D8}"/>
              </a:ext>
            </a:extLst>
          </p:cNvPr>
          <p:cNvSpPr txBox="1"/>
          <p:nvPr/>
        </p:nvSpPr>
        <p:spPr>
          <a:xfrm>
            <a:off x="396704" y="1413063"/>
            <a:ext cx="9237747" cy="4031873"/>
          </a:xfrm>
          <a:prstGeom prst="rect">
            <a:avLst/>
          </a:prstGeom>
          <a:noFill/>
        </p:spPr>
        <p:txBody>
          <a:bodyPr wrap="square">
            <a:spAutoFit/>
          </a:bodyPr>
          <a:lstStyle/>
          <a:p>
            <a:pPr marL="457200" indent="-457200" algn="just">
              <a:buFont typeface="Wingdings" panose="05000000000000000000" pitchFamily="2" charset="2"/>
              <a:buChar char="v"/>
            </a:pPr>
            <a:r>
              <a:rPr lang="es-MX" sz="2200"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Resolución 1519 de 2020 “Por la cual se definen los estándares y directrices para publicar la información señalada en la Ley 1712 de 2014 y se definen los requisitos materia de acceso a la información pública, accesibilidad web, seguridad digital, y datos abiertos” expedida por el  MINTIC</a:t>
            </a:r>
          </a:p>
          <a:p>
            <a:pPr lvl="1" algn="just"/>
            <a:endParaRPr lang="es-MX" sz="1800" b="1" i="1" spc="7" dirty="0">
              <a:latin typeface="Open Sans" panose="020B0606030504020204" pitchFamily="34" charset="0"/>
              <a:ea typeface="Open Sans" panose="020B0606030504020204" pitchFamily="34" charset="0"/>
              <a:cs typeface="Open Sans" panose="020B0606030504020204" pitchFamily="34" charset="0"/>
            </a:endParaRPr>
          </a:p>
          <a:p>
            <a:pPr lvl="2" algn="just"/>
            <a:r>
              <a:rPr lang="es-MX" sz="1600" b="1" i="1" spc="7" dirty="0">
                <a:latin typeface="Open Sans" panose="020B0606030504020204" pitchFamily="34" charset="0"/>
                <a:ea typeface="Open Sans" panose="020B0606030504020204" pitchFamily="34" charset="0"/>
                <a:cs typeface="Open Sans" panose="020B0606030504020204" pitchFamily="34" charset="0"/>
              </a:rPr>
              <a:t>Artículo 4.</a:t>
            </a:r>
            <a:r>
              <a:rPr lang="es-MX" sz="1600" i="1" spc="7" dirty="0">
                <a:latin typeface="Open Sans" panose="020B0606030504020204" pitchFamily="34" charset="0"/>
                <a:ea typeface="Open Sans" panose="020B0606030504020204" pitchFamily="34" charset="0"/>
                <a:cs typeface="Open Sans" panose="020B0606030504020204" pitchFamily="34" charset="0"/>
              </a:rPr>
              <a:t> </a:t>
            </a:r>
            <a:r>
              <a:rPr lang="es-MX" sz="1600" b="1" i="1" spc="7" dirty="0">
                <a:latin typeface="Open Sans" panose="020B0606030504020204" pitchFamily="34" charset="0"/>
                <a:ea typeface="Open Sans" panose="020B0606030504020204" pitchFamily="34" charset="0"/>
                <a:cs typeface="Open Sans" panose="020B0606030504020204" pitchFamily="34" charset="0"/>
              </a:rPr>
              <a:t>Estándares de publicación y divulgación de contenidos e información.</a:t>
            </a:r>
            <a:r>
              <a:rPr lang="es-MX" sz="1600" i="1" spc="7" dirty="0">
                <a:latin typeface="Open Sans" panose="020B0606030504020204" pitchFamily="34" charset="0"/>
                <a:ea typeface="Open Sans" panose="020B0606030504020204" pitchFamily="34" charset="0"/>
                <a:cs typeface="Open Sans" panose="020B0606030504020204" pitchFamily="34" charset="0"/>
              </a:rPr>
              <a:t> Los sujetos obligados deberán dar cumplimiento a los estándares de publicación y divulgación de contenidos e información aplicable a sus sitios web y sede electrónica, establecidos en el Anexo 2 de la presente resolución.</a:t>
            </a:r>
          </a:p>
          <a:p>
            <a:pPr lvl="2" algn="just"/>
            <a:r>
              <a:rPr lang="es-MX" sz="1600" spc="7" dirty="0">
                <a:latin typeface="Open Sans" panose="020B0606030504020204" pitchFamily="34" charset="0"/>
                <a:ea typeface="Open Sans" panose="020B0606030504020204" pitchFamily="34" charset="0"/>
                <a:cs typeface="Open Sans" panose="020B0606030504020204" pitchFamily="34" charset="0"/>
              </a:rPr>
              <a:t>Anexo 2.  Numeral 2.4.2</a:t>
            </a:r>
            <a:r>
              <a:rPr lang="es-MX" sz="1600" i="1" spc="7" dirty="0">
                <a:latin typeface="Open Sans" panose="020B0606030504020204" pitchFamily="34" charset="0"/>
                <a:ea typeface="Open Sans" panose="020B0606030504020204" pitchFamily="34" charset="0"/>
                <a:cs typeface="Open Sans" panose="020B0606030504020204" pitchFamily="34" charset="0"/>
              </a:rPr>
              <a:t> “Menú  de transparencia y acceso a la información pública”. </a:t>
            </a:r>
            <a:r>
              <a:rPr lang="es-MX" sz="1600" spc="7" dirty="0">
                <a:latin typeface="Open Sans" panose="020B0606030504020204" pitchFamily="34" charset="0"/>
                <a:ea typeface="Open Sans" panose="020B0606030504020204" pitchFamily="34" charset="0"/>
                <a:cs typeface="Open Sans" panose="020B0606030504020204" pitchFamily="34" charset="0"/>
              </a:rPr>
              <a:t>Numeral 2.3 </a:t>
            </a:r>
          </a:p>
          <a:p>
            <a:pPr lvl="2" algn="just"/>
            <a:endParaRPr lang="es-MX" sz="1600" spc="7" dirty="0">
              <a:latin typeface="Open Sans" panose="020B0606030504020204" pitchFamily="34" charset="0"/>
            </a:endParaRPr>
          </a:p>
          <a:p>
            <a:pPr lvl="2" algn="just"/>
            <a:endParaRPr lang="es-CO" sz="1600" dirty="0"/>
          </a:p>
        </p:txBody>
      </p:sp>
      <p:pic>
        <p:nvPicPr>
          <p:cNvPr id="4" name="Imagen 3">
            <a:extLst>
              <a:ext uri="{FF2B5EF4-FFF2-40B4-BE49-F238E27FC236}">
                <a16:creationId xmlns:a16="http://schemas.microsoft.com/office/drawing/2014/main" id="{C009CECC-1C1E-4738-A350-32C835D990A8}"/>
              </a:ext>
            </a:extLst>
          </p:cNvPr>
          <p:cNvPicPr>
            <a:picLocks noChangeAspect="1"/>
          </p:cNvPicPr>
          <p:nvPr/>
        </p:nvPicPr>
        <p:blipFill rotWithShape="1">
          <a:blip r:embed="rId2"/>
          <a:srcRect l="66293" b="33172"/>
          <a:stretch/>
        </p:blipFill>
        <p:spPr>
          <a:xfrm>
            <a:off x="396704" y="6110054"/>
            <a:ext cx="1146870" cy="496739"/>
          </a:xfrm>
          <a:prstGeom prst="rect">
            <a:avLst/>
          </a:prstGeom>
        </p:spPr>
      </p:pic>
      <p:pic>
        <p:nvPicPr>
          <p:cNvPr id="5" name="Imagen 4">
            <a:extLst>
              <a:ext uri="{FF2B5EF4-FFF2-40B4-BE49-F238E27FC236}">
                <a16:creationId xmlns:a16="http://schemas.microsoft.com/office/drawing/2014/main" id="{07446B42-5315-470B-80C4-79C41CFD79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spTree>
    <p:extLst>
      <p:ext uri="{BB962C8B-B14F-4D97-AF65-F5344CB8AC3E}">
        <p14:creationId xmlns:p14="http://schemas.microsoft.com/office/powerpoint/2010/main" val="181827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8F0D74-3AE3-4677-B22F-27943F8FCE9B}"/>
              </a:ext>
            </a:extLst>
          </p:cNvPr>
          <p:cNvPicPr>
            <a:picLocks noChangeAspect="1"/>
          </p:cNvPicPr>
          <p:nvPr/>
        </p:nvPicPr>
        <p:blipFill rotWithShape="1">
          <a:blip r:embed="rId2"/>
          <a:srcRect l="66293" b="33172"/>
          <a:stretch/>
        </p:blipFill>
        <p:spPr>
          <a:xfrm>
            <a:off x="354759" y="6107446"/>
            <a:ext cx="1146870" cy="496739"/>
          </a:xfrm>
          <a:prstGeom prst="rect">
            <a:avLst/>
          </a:prstGeom>
        </p:spPr>
      </p:pic>
      <p:pic>
        <p:nvPicPr>
          <p:cNvPr id="6" name="Imagen 5">
            <a:extLst>
              <a:ext uri="{FF2B5EF4-FFF2-40B4-BE49-F238E27FC236}">
                <a16:creationId xmlns:a16="http://schemas.microsoft.com/office/drawing/2014/main" id="{D1A18B12-6486-4304-A9C3-01712338BE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sp>
        <p:nvSpPr>
          <p:cNvPr id="8" name="CuadroTexto 7">
            <a:extLst>
              <a:ext uri="{FF2B5EF4-FFF2-40B4-BE49-F238E27FC236}">
                <a16:creationId xmlns:a16="http://schemas.microsoft.com/office/drawing/2014/main" id="{990F1209-0614-4D92-87B5-7C44E2DDD966}"/>
              </a:ext>
            </a:extLst>
          </p:cNvPr>
          <p:cNvSpPr txBox="1"/>
          <p:nvPr/>
        </p:nvSpPr>
        <p:spPr>
          <a:xfrm>
            <a:off x="666751" y="184542"/>
            <a:ext cx="8763000" cy="6186309"/>
          </a:xfrm>
          <a:prstGeom prst="rect">
            <a:avLst/>
          </a:prstGeom>
          <a:noFill/>
        </p:spPr>
        <p:txBody>
          <a:bodyPr wrap="square">
            <a:spAutoFit/>
          </a:bodyPr>
          <a:lstStyle/>
          <a:p>
            <a:pPr marL="457200" indent="-457200" algn="just">
              <a:buFont typeface="Wingdings" panose="05000000000000000000" pitchFamily="2" charset="2"/>
              <a:buChar char="v"/>
            </a:pPr>
            <a:r>
              <a:rPr lang="es-MX"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Ley 1757 de 2015 “Por la cual se dictan disposiciones en materia de promoción y protección del derecho a la participación democrática” </a:t>
            </a:r>
          </a:p>
          <a:p>
            <a:pPr algn="just"/>
            <a:endParaRPr lang="es-MX" dirty="0">
              <a:solidFill>
                <a:srgbClr val="FB8A0D"/>
              </a:solidFill>
              <a:effectLst/>
              <a:latin typeface="Open Sans" panose="020B0606030504020204" pitchFamily="34" charset="0"/>
              <a:ea typeface="Open Sans" panose="020B0606030504020204" pitchFamily="34" charset="0"/>
              <a:cs typeface="Open Sans" panose="020B0606030504020204" pitchFamily="34" charset="0"/>
            </a:endParaRPr>
          </a:p>
          <a:p>
            <a:pPr lvl="1" algn="just"/>
            <a:r>
              <a:rPr lang="es-MX" i="1" dirty="0">
                <a:effectLst/>
                <a:latin typeface="Open Sans" panose="020B0606030504020204" pitchFamily="34" charset="0"/>
                <a:ea typeface="Open Sans" panose="020B0606030504020204" pitchFamily="34" charset="0"/>
                <a:cs typeface="Open Sans" panose="020B0606030504020204" pitchFamily="34" charset="0"/>
              </a:rPr>
              <a:t>“Artículo 2°. De la política pública de participación democrática. Todo plan de desarrollo debe incluir medidas específicas orientadas a promover la participación de todas las personas en las decisiones que los afectan y el apoyo a las diferentes formas de organización de la sociedad. De igual manera los planes de gestión de las instituciones públicas harán explícita la forma como se facilitará y promoverá la participación de las personas en los asuntos de su competencia.”</a:t>
            </a:r>
            <a:endParaRPr lang="es-MX" i="1" spc="7"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Wingdings" panose="05000000000000000000" pitchFamily="2" charset="2"/>
              <a:buChar char="v"/>
            </a:pPr>
            <a:endParaRPr lang="es-MX" spc="7"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Wingdings" panose="05000000000000000000" pitchFamily="2" charset="2"/>
              <a:buChar char="v"/>
              <a:defRPr/>
            </a:pPr>
            <a:r>
              <a:rPr lang="es-MX"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Decreto 069 de 2021 “Por medio del cual se establece el trámite para la participación ciudadana en los proyectos específicos de regulación y se adoptan otras disposiciones”</a:t>
            </a:r>
            <a:r>
              <a:rPr lang="es-MX" b="1" spc="7" dirty="0">
                <a:solidFill>
                  <a:srgbClr val="0070C0"/>
                </a:solidFill>
                <a:latin typeface="Calibri" panose="020F0502020204030204" pitchFamily="34" charset="0"/>
                <a:cs typeface="Calibri" panose="020F0502020204030204" pitchFamily="34" charset="0"/>
              </a:rPr>
              <a:t> </a:t>
            </a:r>
          </a:p>
          <a:p>
            <a:pPr marL="457200" indent="-457200" algn="just">
              <a:buFont typeface="Wingdings" panose="05000000000000000000" pitchFamily="2" charset="2"/>
              <a:buChar char="v"/>
              <a:defRPr/>
            </a:pPr>
            <a:r>
              <a:rPr lang="es-MX"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Directiva 004 de la Secretaría Jurídica Distrital “Lineamientos para la implementación del Decreto Distrital 69 de 2021 y del Sistema </a:t>
            </a:r>
            <a:r>
              <a:rPr lang="es-MX" spc="7"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LegalBog</a:t>
            </a:r>
            <a:r>
              <a:rPr lang="es-MX"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a:t>
            </a:r>
            <a:endParaRPr lang="es-MX" b="1" spc="7" dirty="0">
              <a:solidFill>
                <a:srgbClr val="0070C0"/>
              </a:solidFill>
              <a:latin typeface="Calibri" panose="020F0502020204030204" pitchFamily="34" charset="0"/>
              <a:ea typeface="+mj-ea"/>
              <a:cs typeface="Calibri" panose="020F0502020204030204" pitchFamily="34" charset="0"/>
            </a:endParaRPr>
          </a:p>
          <a:p>
            <a:pPr marL="285750" indent="-285750" algn="just">
              <a:buFont typeface="Wingdings" panose="05000000000000000000" pitchFamily="2" charset="2"/>
              <a:buChar char="v"/>
            </a:pPr>
            <a:r>
              <a:rPr lang="es-MX" b="1" i="1"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s-MX" spc="7" dirty="0">
                <a:solidFill>
                  <a:srgbClr val="0070C0"/>
                </a:solidFill>
                <a:latin typeface="Open Sans" panose="020B0606030504020204" pitchFamily="34" charset="0"/>
                <a:ea typeface="Open Sans" panose="020B0606030504020204" pitchFamily="34" charset="0"/>
                <a:cs typeface="Open Sans" panose="020B0606030504020204" pitchFamily="34" charset="0"/>
              </a:rPr>
              <a:t>Meta 429 del Plan Distrital de Desarrollo: </a:t>
            </a:r>
            <a:r>
              <a:rPr lang="es-CO" i="1" spc="7" dirty="0">
                <a:latin typeface="Open Sans" panose="020B0606030504020204" pitchFamily="34" charset="0"/>
                <a:ea typeface="Open Sans" panose="020B0606030504020204" pitchFamily="34" charset="0"/>
                <a:cs typeface="Open Sans" panose="020B0606030504020204" pitchFamily="34" charset="0"/>
              </a:rPr>
              <a:t>“La meta 429 del Propósito 5 es “Construir Bogotá-Región con gobierno abierto, transparente y ciudadanía consciente” incluida en el Plan Distrital de Desarrollo vigente y cuyo cumplimiento se encuentra en cabeza del Sector Jurídico, prevé: </a:t>
            </a:r>
            <a:r>
              <a:rPr lang="es-CO" b="1" i="1" u="sng" spc="7" dirty="0">
                <a:latin typeface="Open Sans" panose="020B0606030504020204" pitchFamily="34" charset="0"/>
                <a:ea typeface="Open Sans" panose="020B0606030504020204" pitchFamily="34" charset="0"/>
                <a:cs typeface="Open Sans" panose="020B0606030504020204" pitchFamily="34" charset="0"/>
              </a:rPr>
              <a:t>“Incrementar en un 30% la participación ciudadana en la formulación de observaciones frente a los proyectos de actos administrativos distritales”.”</a:t>
            </a:r>
            <a:endParaRPr lang="es-MX" b="1" i="1" u="sng" spc="7"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058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F1CB43-E88A-42B8-B43A-483E23B34CDA}"/>
              </a:ext>
            </a:extLst>
          </p:cNvPr>
          <p:cNvSpPr txBox="1"/>
          <p:nvPr/>
        </p:nvSpPr>
        <p:spPr>
          <a:xfrm>
            <a:off x="400050" y="1166594"/>
            <a:ext cx="5943600" cy="4862870"/>
          </a:xfrm>
          <a:prstGeom prst="rect">
            <a:avLst/>
          </a:prstGeom>
          <a:noFill/>
        </p:spPr>
        <p:txBody>
          <a:bodyPr wrap="square" numCol="1">
            <a:spAutoFit/>
          </a:bodyPr>
          <a:lstStyle/>
          <a:p>
            <a:pPr algn="just"/>
            <a:endParaRPr lang="es-MX" sz="800" b="1" spc="7" dirty="0">
              <a:solidFill>
                <a:schemeClr val="accent5">
                  <a:lumMod val="50000"/>
                </a:schemeClr>
              </a:solidFill>
              <a:latin typeface="Calibri" panose="020F0502020204030204" pitchFamily="34" charset="0"/>
              <a:ea typeface="+mj-ea"/>
              <a:cs typeface="Calibri" panose="020F0502020204030204" pitchFamily="34" charset="0"/>
            </a:endParaRPr>
          </a:p>
          <a:p>
            <a:pPr algn="just"/>
            <a:r>
              <a:rPr lang="es-MX" sz="2000" spc="7" dirty="0">
                <a:latin typeface="Open Sans" panose="020B0606030504020204" pitchFamily="34" charset="0"/>
                <a:ea typeface="Open Sans" panose="020B0606030504020204" pitchFamily="34" charset="0"/>
                <a:cs typeface="Open Sans" panose="020B0606030504020204" pitchFamily="34" charset="0"/>
              </a:rPr>
              <a:t>Para los meses de diciembre 2020 a marzo 2021, de acuerdo con la información reportada por los diferentes sectores de la Administración Distrital, se observa que 13 entidades han publicado 46 actos administrativos, de los cuales 33 no tuvieron comentarios, esto indica que tan solo el 28% de los actos fueron observados por la ciudadanía.</a:t>
            </a:r>
          </a:p>
          <a:p>
            <a:pPr algn="just"/>
            <a:endParaRPr lang="es-MX" sz="2000" spc="7" dirty="0">
              <a:latin typeface="Open Sans" panose="020B0606030504020204" pitchFamily="34" charset="0"/>
              <a:ea typeface="Open Sans" panose="020B0606030504020204" pitchFamily="34" charset="0"/>
              <a:cs typeface="Open Sans" panose="020B0606030504020204" pitchFamily="34" charset="0"/>
            </a:endParaRPr>
          </a:p>
          <a:p>
            <a:pPr algn="just"/>
            <a:r>
              <a:rPr lang="es-MX" sz="2000" spc="7" dirty="0">
                <a:latin typeface="Open Sans" panose="020B0606030504020204" pitchFamily="34" charset="0"/>
                <a:ea typeface="Open Sans" panose="020B0606030504020204" pitchFamily="34" charset="0"/>
                <a:cs typeface="Open Sans" panose="020B0606030504020204" pitchFamily="34" charset="0"/>
              </a:rPr>
              <a:t>A su vez, de 13 actos que fueron comentados, se obtuvieron 368 observaciones de las cuales 1 acto logró 206, concluyendo que las 162 restantes corresponden a 12 actos administrativos.</a:t>
            </a:r>
          </a:p>
          <a:p>
            <a:pPr algn="just"/>
            <a:endParaRPr lang="es-MX" sz="2200" spc="7"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Imagen 5">
            <a:extLst>
              <a:ext uri="{FF2B5EF4-FFF2-40B4-BE49-F238E27FC236}">
                <a16:creationId xmlns:a16="http://schemas.microsoft.com/office/drawing/2014/main" id="{4C355421-2765-4221-9CB4-83319C93A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786" y="1120219"/>
            <a:ext cx="4204527" cy="3146046"/>
          </a:xfrm>
          <a:prstGeom prst="rect">
            <a:avLst/>
          </a:prstGeom>
        </p:spPr>
      </p:pic>
      <p:pic>
        <p:nvPicPr>
          <p:cNvPr id="7" name="Imagen 6">
            <a:extLst>
              <a:ext uri="{FF2B5EF4-FFF2-40B4-BE49-F238E27FC236}">
                <a16:creationId xmlns:a16="http://schemas.microsoft.com/office/drawing/2014/main" id="{3DD94DF7-C530-4618-8412-7B2A94534CCF}"/>
              </a:ext>
            </a:extLst>
          </p:cNvPr>
          <p:cNvPicPr>
            <a:picLocks noChangeAspect="1"/>
          </p:cNvPicPr>
          <p:nvPr/>
        </p:nvPicPr>
        <p:blipFill rotWithShape="1">
          <a:blip r:embed="rId3"/>
          <a:srcRect l="66293" b="33172"/>
          <a:stretch/>
        </p:blipFill>
        <p:spPr>
          <a:xfrm>
            <a:off x="400049" y="6111804"/>
            <a:ext cx="1325759" cy="574222"/>
          </a:xfrm>
          <a:prstGeom prst="rect">
            <a:avLst/>
          </a:prstGeom>
        </p:spPr>
      </p:pic>
      <p:pic>
        <p:nvPicPr>
          <p:cNvPr id="9" name="Imagen 8">
            <a:extLst>
              <a:ext uri="{FF2B5EF4-FFF2-40B4-BE49-F238E27FC236}">
                <a16:creationId xmlns:a16="http://schemas.microsoft.com/office/drawing/2014/main" id="{FD9291B4-CF58-45A4-8DFF-F7350B10B8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sp>
        <p:nvSpPr>
          <p:cNvPr id="11" name="CuadroTexto 10">
            <a:extLst>
              <a:ext uri="{FF2B5EF4-FFF2-40B4-BE49-F238E27FC236}">
                <a16:creationId xmlns:a16="http://schemas.microsoft.com/office/drawing/2014/main" id="{7A9F4228-70CD-4BC2-8F6A-07A1A979D6AC}"/>
              </a:ext>
            </a:extLst>
          </p:cNvPr>
          <p:cNvSpPr txBox="1"/>
          <p:nvPr/>
        </p:nvSpPr>
        <p:spPr>
          <a:xfrm>
            <a:off x="594692" y="109375"/>
            <a:ext cx="11002615" cy="954107"/>
          </a:xfrm>
          <a:prstGeom prst="rect">
            <a:avLst/>
          </a:prstGeom>
          <a:noFill/>
        </p:spPr>
        <p:txBody>
          <a:bodyPr wrap="square">
            <a:spAutoFit/>
          </a:bodyPr>
          <a:lstStyle/>
          <a:p>
            <a:pPr algn="ctr"/>
            <a:r>
              <a:rPr lang="es-MX" sz="2800" b="1" spc="7" dirty="0">
                <a:solidFill>
                  <a:srgbClr val="00B0F0"/>
                </a:solidFill>
                <a:latin typeface="Open Sans" panose="020B0606030504020204" pitchFamily="34" charset="0"/>
                <a:ea typeface="Open Sans" panose="020B0606030504020204" pitchFamily="34" charset="0"/>
                <a:cs typeface="Open Sans" panose="020B0606030504020204" pitchFamily="34" charset="0"/>
              </a:rPr>
              <a:t>Situación de participación ciudadana durante los últimos 4 meses en la producción normativa distrital </a:t>
            </a:r>
          </a:p>
        </p:txBody>
      </p:sp>
      <p:sp>
        <p:nvSpPr>
          <p:cNvPr id="2" name="Llamada rectangular redondeada 1"/>
          <p:cNvSpPr/>
          <p:nvPr/>
        </p:nvSpPr>
        <p:spPr>
          <a:xfrm>
            <a:off x="2350766" y="5573621"/>
            <a:ext cx="6454026" cy="867295"/>
          </a:xfrm>
          <a:prstGeom prst="wedgeRound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31DAFE43-E5DA-4901-9918-97F06BBC1092}"/>
              </a:ext>
            </a:extLst>
          </p:cNvPr>
          <p:cNvSpPr txBox="1"/>
          <p:nvPr/>
        </p:nvSpPr>
        <p:spPr>
          <a:xfrm>
            <a:off x="2625969" y="5533291"/>
            <a:ext cx="6102334" cy="1015663"/>
          </a:xfrm>
          <a:prstGeom prst="rect">
            <a:avLst/>
          </a:prstGeom>
          <a:noFill/>
        </p:spPr>
        <p:txBody>
          <a:bodyPr wrap="square">
            <a:spAutoFit/>
          </a:bodyPr>
          <a:lstStyle/>
          <a:p>
            <a:pPr algn="just"/>
            <a:r>
              <a:rPr lang="es-MX" sz="2000" spc="7" dirty="0">
                <a:latin typeface="Open Sans" panose="020B0606030504020204" pitchFamily="34" charset="0"/>
                <a:ea typeface="Open Sans" panose="020B0606030504020204" pitchFamily="34" charset="0"/>
                <a:cs typeface="Open Sans" panose="020B0606030504020204" pitchFamily="34" charset="0"/>
              </a:rPr>
              <a:t>En la siguiente tabla se presenta la situación descrita por sectores, para este periodo de tiempo:</a:t>
            </a:r>
          </a:p>
        </p:txBody>
      </p:sp>
    </p:spTree>
    <p:extLst>
      <p:ext uri="{BB962C8B-B14F-4D97-AF65-F5344CB8AC3E}">
        <p14:creationId xmlns:p14="http://schemas.microsoft.com/office/powerpoint/2010/main" val="73920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9E92C51-7651-421E-9296-2C9E37EFFFC1}"/>
              </a:ext>
            </a:extLst>
          </p:cNvPr>
          <p:cNvGraphicFramePr>
            <a:graphicFrameLocks noGrp="1"/>
          </p:cNvGraphicFramePr>
          <p:nvPr>
            <p:extLst>
              <p:ext uri="{D42A27DB-BD31-4B8C-83A1-F6EECF244321}">
                <p14:modId xmlns:p14="http://schemas.microsoft.com/office/powerpoint/2010/main" val="1766161621"/>
              </p:ext>
            </p:extLst>
          </p:nvPr>
        </p:nvGraphicFramePr>
        <p:xfrm>
          <a:off x="521331" y="1079500"/>
          <a:ext cx="4635330" cy="4986587"/>
        </p:xfrm>
        <a:graphic>
          <a:graphicData uri="http://schemas.openxmlformats.org/drawingml/2006/table">
            <a:tbl>
              <a:tblPr>
                <a:tableStyleId>{69CF1AB2-1976-4502-BF36-3FF5EA218861}</a:tableStyleId>
              </a:tblPr>
              <a:tblGrid>
                <a:gridCol w="1701039">
                  <a:extLst>
                    <a:ext uri="{9D8B030D-6E8A-4147-A177-3AD203B41FA5}">
                      <a16:colId xmlns:a16="http://schemas.microsoft.com/office/drawing/2014/main" val="427478391"/>
                    </a:ext>
                  </a:extLst>
                </a:gridCol>
                <a:gridCol w="567013">
                  <a:extLst>
                    <a:ext uri="{9D8B030D-6E8A-4147-A177-3AD203B41FA5}">
                      <a16:colId xmlns:a16="http://schemas.microsoft.com/office/drawing/2014/main" val="1713704563"/>
                    </a:ext>
                  </a:extLst>
                </a:gridCol>
                <a:gridCol w="1176552">
                  <a:extLst>
                    <a:ext uri="{9D8B030D-6E8A-4147-A177-3AD203B41FA5}">
                      <a16:colId xmlns:a16="http://schemas.microsoft.com/office/drawing/2014/main" val="2936430406"/>
                    </a:ext>
                  </a:extLst>
                </a:gridCol>
                <a:gridCol w="1190726">
                  <a:extLst>
                    <a:ext uri="{9D8B030D-6E8A-4147-A177-3AD203B41FA5}">
                      <a16:colId xmlns:a16="http://schemas.microsoft.com/office/drawing/2014/main" val="634412082"/>
                    </a:ext>
                  </a:extLst>
                </a:gridCol>
              </a:tblGrid>
              <a:tr h="526637">
                <a:tc>
                  <a:txBody>
                    <a:bodyPr/>
                    <a:lstStyle/>
                    <a:p>
                      <a:pPr algn="ctr" fontAlgn="ctr"/>
                      <a:r>
                        <a:rPr lang="es-CO" sz="1100" b="1" u="none" strike="noStrike" dirty="0">
                          <a:effectLst/>
                        </a:rPr>
                        <a:t>ENTIDAD</a:t>
                      </a:r>
                      <a:endParaRPr lang="es-CO" sz="1100" b="1" i="0" u="none" strike="noStrike" dirty="0">
                        <a:solidFill>
                          <a:srgbClr val="FFFFFF"/>
                        </a:solidFill>
                        <a:effectLst/>
                        <a:latin typeface="Calibri" panose="020F0502020204030204" pitchFamily="34" charset="0"/>
                      </a:endParaRPr>
                    </a:p>
                  </a:txBody>
                  <a:tcPr marL="8540" marR="8540" marT="8540" marB="0" anchor="ctr">
                    <a:solidFill>
                      <a:srgbClr val="7BD2F0"/>
                    </a:solidFill>
                  </a:tcPr>
                </a:tc>
                <a:tc>
                  <a:txBody>
                    <a:bodyPr/>
                    <a:lstStyle/>
                    <a:p>
                      <a:pPr algn="ctr" fontAlgn="ctr"/>
                      <a:r>
                        <a:rPr lang="es-CO" sz="1100" b="1" u="none" strike="noStrike" dirty="0">
                          <a:effectLst/>
                        </a:rPr>
                        <a:t>No ACTOS</a:t>
                      </a:r>
                      <a:endParaRPr lang="es-CO" sz="1100" b="1" i="0" u="none" strike="noStrike" dirty="0">
                        <a:solidFill>
                          <a:srgbClr val="FFFFFF"/>
                        </a:solidFill>
                        <a:effectLst/>
                        <a:latin typeface="Calibri" panose="020F0502020204030204" pitchFamily="34" charset="0"/>
                      </a:endParaRPr>
                    </a:p>
                  </a:txBody>
                  <a:tcPr marL="8540" marR="8540" marT="8540" marB="0" anchor="ctr">
                    <a:solidFill>
                      <a:srgbClr val="7BD2F0"/>
                    </a:solidFill>
                  </a:tcPr>
                </a:tc>
                <a:tc>
                  <a:txBody>
                    <a:bodyPr/>
                    <a:lstStyle/>
                    <a:p>
                      <a:pPr algn="ctr" fontAlgn="ctr"/>
                      <a:r>
                        <a:rPr lang="es-CO" sz="1100" b="1" u="none" strike="noStrike" dirty="0">
                          <a:effectLst/>
                        </a:rPr>
                        <a:t>No. OBSERVACIONESPOR ACTO</a:t>
                      </a:r>
                      <a:endParaRPr lang="es-CO" sz="1100" b="1" i="0" u="none" strike="noStrike" dirty="0">
                        <a:solidFill>
                          <a:srgbClr val="FFFFFF"/>
                        </a:solidFill>
                        <a:effectLst/>
                        <a:latin typeface="Calibri" panose="020F0502020204030204" pitchFamily="34" charset="0"/>
                      </a:endParaRPr>
                    </a:p>
                  </a:txBody>
                  <a:tcPr marL="8540" marR="8540" marT="8540" marB="0" anchor="ctr">
                    <a:solidFill>
                      <a:srgbClr val="7BD2F0"/>
                    </a:solidFill>
                  </a:tcPr>
                </a:tc>
                <a:tc>
                  <a:txBody>
                    <a:bodyPr/>
                    <a:lstStyle/>
                    <a:p>
                      <a:pPr algn="ctr" fontAlgn="ctr"/>
                      <a:r>
                        <a:rPr lang="es-CO" sz="1100" b="1" u="none" strike="noStrike" dirty="0">
                          <a:effectLst/>
                        </a:rPr>
                        <a:t>OBSERVACIONES POR ENTIDAD</a:t>
                      </a:r>
                      <a:endParaRPr lang="es-CO" sz="1100" b="1" i="0" u="none" strike="noStrike" dirty="0">
                        <a:solidFill>
                          <a:srgbClr val="FFFFFF"/>
                        </a:solidFill>
                        <a:effectLst/>
                        <a:latin typeface="Calibri" panose="020F0502020204030204" pitchFamily="34" charset="0"/>
                      </a:endParaRPr>
                    </a:p>
                  </a:txBody>
                  <a:tcPr marL="8540" marR="8540" marT="8540" marB="0" anchor="ctr">
                    <a:solidFill>
                      <a:srgbClr val="7BD2F0"/>
                    </a:solidFill>
                  </a:tcPr>
                </a:tc>
                <a:extLst>
                  <a:ext uri="{0D108BD9-81ED-4DB2-BD59-A6C34878D82A}">
                    <a16:rowId xmlns:a16="http://schemas.microsoft.com/office/drawing/2014/main" val="207482778"/>
                  </a:ext>
                </a:extLst>
              </a:tr>
              <a:tr h="178398">
                <a:tc>
                  <a:txBody>
                    <a:bodyPr/>
                    <a:lstStyle/>
                    <a:p>
                      <a:pPr algn="ctr" fontAlgn="ctr"/>
                      <a:r>
                        <a:rPr lang="es-CO" sz="1100" b="1" u="none" strike="noStrike">
                          <a:effectLst/>
                        </a:rPr>
                        <a:t>Secretaría de Ambiente</a:t>
                      </a:r>
                      <a:endParaRPr lang="es-CO" sz="1100" b="1" i="0" u="none" strike="noStrike">
                        <a:solidFill>
                          <a:srgbClr val="000000"/>
                        </a:solidFill>
                        <a:effectLst/>
                        <a:latin typeface="Calibri" panose="020F0502020204030204" pitchFamily="34" charset="0"/>
                      </a:endParaRPr>
                    </a:p>
                  </a:txBody>
                  <a:tcPr marL="8540" marR="8540" marT="8540"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8540" marR="8540" marT="8540" marB="0" anchor="ctr"/>
                </a:tc>
                <a:tc>
                  <a:txBody>
                    <a:bodyPr/>
                    <a:lstStyle/>
                    <a:p>
                      <a:pPr algn="ct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b"/>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663016734"/>
                  </a:ext>
                </a:extLst>
              </a:tr>
              <a:tr h="178398">
                <a:tc rowSpan="4">
                  <a:txBody>
                    <a:bodyPr/>
                    <a:lstStyle/>
                    <a:p>
                      <a:pPr algn="ctr" fontAlgn="ctr"/>
                      <a:r>
                        <a:rPr lang="es-ES" sz="1100" b="1" u="none" strike="noStrike" dirty="0">
                          <a:effectLst/>
                        </a:rPr>
                        <a:t>Secretaría de Cultura Recreación y Deporte</a:t>
                      </a:r>
                      <a:endParaRPr lang="es-ES" sz="1100" b="1" i="0" u="none" strike="noStrike" dirty="0">
                        <a:solidFill>
                          <a:srgbClr val="000000"/>
                        </a:solidFill>
                        <a:effectLst/>
                        <a:latin typeface="Calibri" panose="020F0502020204030204" pitchFamily="34" charset="0"/>
                      </a:endParaRPr>
                    </a:p>
                  </a:txBody>
                  <a:tcPr marL="8540" marR="8540" marT="8540" marB="0" anchor="ctr"/>
                </a:tc>
                <a:tc rowSpan="4">
                  <a:txBody>
                    <a:bodyPr/>
                    <a:lstStyle/>
                    <a:p>
                      <a:pPr algn="ctr" fontAlgn="ctr"/>
                      <a:r>
                        <a:rPr lang="es-CO" sz="1100" u="none" strike="noStrike">
                          <a:effectLst/>
                        </a:rPr>
                        <a:t>4</a:t>
                      </a:r>
                      <a:endParaRPr lang="es-CO" sz="1100" b="0" i="0" u="none" strike="noStrike">
                        <a:solidFill>
                          <a:srgbClr val="000000"/>
                        </a:solidFill>
                        <a:effectLst/>
                        <a:latin typeface="Calibri" panose="020F0502020204030204" pitchFamily="34" charset="0"/>
                      </a:endParaRPr>
                    </a:p>
                  </a:txBody>
                  <a:tcPr marL="8540" marR="8540" marT="8540" marB="0" anchor="ctr"/>
                </a:tc>
                <a:tc>
                  <a:txBody>
                    <a:bodyPr/>
                    <a:lstStyle/>
                    <a:p>
                      <a:pPr algn="ctr" fontAlgn="b"/>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b"/>
                </a:tc>
                <a:tc rowSpan="4">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2431247922"/>
                  </a:ext>
                </a:extLst>
              </a:tr>
              <a:tr h="178398">
                <a:tc vMerge="1">
                  <a:txBody>
                    <a:bodyPr/>
                    <a:lstStyle/>
                    <a:p>
                      <a:endParaRPr lang="es-CO"/>
                    </a:p>
                  </a:txBody>
                  <a:tcPr/>
                </a:tc>
                <a:tc vMerge="1">
                  <a:txBody>
                    <a:bodyPr/>
                    <a:lstStyle/>
                    <a:p>
                      <a:endParaRPr lang="es-CO"/>
                    </a:p>
                  </a:txBody>
                  <a:tcPr/>
                </a:tc>
                <a:tc>
                  <a:txBody>
                    <a:bodyPr/>
                    <a:lstStyle/>
                    <a:p>
                      <a:pPr algn="ct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b"/>
                </a:tc>
                <a:tc vMerge="1">
                  <a:txBody>
                    <a:bodyPr/>
                    <a:lstStyle/>
                    <a:p>
                      <a:endParaRPr lang="es-CO"/>
                    </a:p>
                  </a:txBody>
                  <a:tcPr/>
                </a:tc>
                <a:extLst>
                  <a:ext uri="{0D108BD9-81ED-4DB2-BD59-A6C34878D82A}">
                    <a16:rowId xmlns:a16="http://schemas.microsoft.com/office/drawing/2014/main" val="67019327"/>
                  </a:ext>
                </a:extLst>
              </a:tr>
              <a:tr h="178398">
                <a:tc vMerge="1">
                  <a:txBody>
                    <a:bodyPr/>
                    <a:lstStyle/>
                    <a:p>
                      <a:endParaRPr lang="es-CO"/>
                    </a:p>
                  </a:txBody>
                  <a:tcPr/>
                </a:tc>
                <a:tc vMerge="1">
                  <a:txBody>
                    <a:bodyPr/>
                    <a:lstStyle/>
                    <a:p>
                      <a:endParaRPr lang="es-CO"/>
                    </a:p>
                  </a:txBody>
                  <a:tcPr/>
                </a:tc>
                <a:tc>
                  <a:txBody>
                    <a:bodyPr/>
                    <a:lstStyle/>
                    <a:p>
                      <a:pPr algn="ctr" fontAlgn="b"/>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8540" marR="8540" marT="8540" marB="0" anchor="b"/>
                </a:tc>
                <a:tc vMerge="1">
                  <a:txBody>
                    <a:bodyPr/>
                    <a:lstStyle/>
                    <a:p>
                      <a:endParaRPr lang="es-CO"/>
                    </a:p>
                  </a:txBody>
                  <a:tcPr/>
                </a:tc>
                <a:extLst>
                  <a:ext uri="{0D108BD9-81ED-4DB2-BD59-A6C34878D82A}">
                    <a16:rowId xmlns:a16="http://schemas.microsoft.com/office/drawing/2014/main" val="2985340157"/>
                  </a:ext>
                </a:extLst>
              </a:tr>
              <a:tr h="178398">
                <a:tc vMerge="1">
                  <a:txBody>
                    <a:bodyPr/>
                    <a:lstStyle/>
                    <a:p>
                      <a:endParaRPr lang="es-CO"/>
                    </a:p>
                  </a:txBody>
                  <a:tcPr/>
                </a:tc>
                <a:tc vMerge="1">
                  <a:txBody>
                    <a:bodyPr/>
                    <a:lstStyle/>
                    <a:p>
                      <a:endParaRPr lang="es-CO"/>
                    </a:p>
                  </a:txBody>
                  <a:tcPr/>
                </a:tc>
                <a:tc>
                  <a:txBody>
                    <a:bodyPr/>
                    <a:lstStyle/>
                    <a:p>
                      <a:pPr algn="ctr" fontAlgn="b"/>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b"/>
                </a:tc>
                <a:tc vMerge="1">
                  <a:txBody>
                    <a:bodyPr/>
                    <a:lstStyle/>
                    <a:p>
                      <a:endParaRPr lang="es-CO"/>
                    </a:p>
                  </a:txBody>
                  <a:tcPr/>
                </a:tc>
                <a:extLst>
                  <a:ext uri="{0D108BD9-81ED-4DB2-BD59-A6C34878D82A}">
                    <a16:rowId xmlns:a16="http://schemas.microsoft.com/office/drawing/2014/main" val="1028982437"/>
                  </a:ext>
                </a:extLst>
              </a:tr>
              <a:tr h="178398">
                <a:tc rowSpan="3">
                  <a:txBody>
                    <a:bodyPr/>
                    <a:lstStyle/>
                    <a:p>
                      <a:pPr algn="ctr" fontAlgn="ctr"/>
                      <a:r>
                        <a:rPr lang="es-CO" sz="1100" b="1" u="none" strike="noStrike">
                          <a:effectLst/>
                        </a:rPr>
                        <a:t>Secretaría de Educación </a:t>
                      </a:r>
                      <a:endParaRPr lang="es-CO" sz="1100" b="1" i="0" u="none" strike="noStrike">
                        <a:solidFill>
                          <a:srgbClr val="000000"/>
                        </a:solidFill>
                        <a:effectLst/>
                        <a:latin typeface="Calibri" panose="020F0502020204030204" pitchFamily="34" charset="0"/>
                      </a:endParaRPr>
                    </a:p>
                  </a:txBody>
                  <a:tcPr marL="8540" marR="8540" marT="8540" marB="0" anchor="ctr"/>
                </a:tc>
                <a:tc rowSpan="3">
                  <a:txBody>
                    <a:bodyPr/>
                    <a:lstStyle/>
                    <a:p>
                      <a:pPr algn="ctr" fontAlgn="ctr"/>
                      <a:r>
                        <a:rPr lang="es-CO" sz="1100" u="none" strike="noStrike">
                          <a:effectLst/>
                        </a:rPr>
                        <a:t>3</a:t>
                      </a:r>
                      <a:endParaRPr lang="es-CO" sz="1100" b="0" i="0" u="none" strike="noStrike">
                        <a:solidFill>
                          <a:srgbClr val="000000"/>
                        </a:solidFill>
                        <a:effectLst/>
                        <a:latin typeface="Calibri" panose="020F0502020204030204" pitchFamily="34" charset="0"/>
                      </a:endParaRPr>
                    </a:p>
                  </a:txBody>
                  <a:tcPr marL="8540" marR="8540" marT="8540" marB="0" anchor="ctr"/>
                </a:tc>
                <a:tc>
                  <a:txBody>
                    <a:bodyPr/>
                    <a:lstStyle/>
                    <a:p>
                      <a:pPr algn="ctr" fontAlgn="ctr"/>
                      <a:r>
                        <a:rPr lang="es-CO" sz="1100" u="none" strike="noStrike">
                          <a:effectLst/>
                        </a:rPr>
                        <a:t>12</a:t>
                      </a:r>
                      <a:endParaRPr lang="es-CO" sz="1100" b="0" i="0" u="none" strike="noStrike">
                        <a:solidFill>
                          <a:srgbClr val="000000"/>
                        </a:solidFill>
                        <a:effectLst/>
                        <a:latin typeface="Calibri" panose="020F0502020204030204" pitchFamily="34" charset="0"/>
                      </a:endParaRPr>
                    </a:p>
                  </a:txBody>
                  <a:tcPr marL="8540" marR="8540" marT="8540" marB="0" anchor="ctr"/>
                </a:tc>
                <a:tc rowSpan="3">
                  <a:txBody>
                    <a:bodyPr/>
                    <a:lstStyle/>
                    <a:p>
                      <a:pPr algn="ctr" fontAlgn="ctr"/>
                      <a:r>
                        <a:rPr lang="es-CO" sz="1100" u="none" strike="noStrike" dirty="0">
                          <a:effectLst/>
                        </a:rPr>
                        <a:t>224</a:t>
                      </a:r>
                      <a:endParaRPr lang="es-CO" sz="1100" b="0" i="0" u="none" strike="noStrike" dirty="0">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1848540579"/>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206</a:t>
                      </a:r>
                      <a:endParaRPr lang="es-CO" sz="1100" b="0" i="0" u="none" strike="noStrike">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1807382623"/>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6</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1370162022"/>
                  </a:ext>
                </a:extLst>
              </a:tr>
              <a:tr h="178398">
                <a:tc>
                  <a:txBody>
                    <a:bodyPr/>
                    <a:lstStyle/>
                    <a:p>
                      <a:pPr algn="ctr" fontAlgn="ctr"/>
                      <a:r>
                        <a:rPr lang="es-CO" sz="1100" b="1" u="none" strike="noStrike">
                          <a:effectLst/>
                        </a:rPr>
                        <a:t>Secretaría de Gobierno</a:t>
                      </a:r>
                      <a:endParaRPr lang="es-CO" sz="1100" b="1" i="0" u="none" strike="noStrike">
                        <a:solidFill>
                          <a:srgbClr val="000000"/>
                        </a:solidFill>
                        <a:effectLst/>
                        <a:latin typeface="Calibri" panose="020F0502020204030204" pitchFamily="34" charset="0"/>
                      </a:endParaRPr>
                    </a:p>
                  </a:txBody>
                  <a:tcPr marL="8540" marR="8540" marT="8540"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8540" marR="8540" marT="8540" marB="0" anchor="ctr"/>
                </a:tc>
                <a:tc>
                  <a:txBody>
                    <a:bodyPr/>
                    <a:lstStyle/>
                    <a:p>
                      <a:pPr algn="ctr" fontAlgn="ctr"/>
                      <a:r>
                        <a:rPr lang="es-CO" sz="1100" u="none" strike="noStrike">
                          <a:effectLst/>
                        </a:rPr>
                        <a:t>27</a:t>
                      </a:r>
                      <a:endParaRPr lang="es-CO" sz="1100" b="0" i="0" u="none" strike="noStrike">
                        <a:solidFill>
                          <a:srgbClr val="000000"/>
                        </a:solidFill>
                        <a:effectLst/>
                        <a:latin typeface="Calibri" panose="020F0502020204030204" pitchFamily="34" charset="0"/>
                      </a:endParaRPr>
                    </a:p>
                  </a:txBody>
                  <a:tcPr marL="8540" marR="8540" marT="8540" marB="0" anchor="ctr"/>
                </a:tc>
                <a:tc>
                  <a:txBody>
                    <a:bodyPr/>
                    <a:lstStyle/>
                    <a:p>
                      <a:pPr algn="ctr" fontAlgn="ctr"/>
                      <a:r>
                        <a:rPr lang="es-CO" sz="1100" u="none" strike="noStrike">
                          <a:effectLst/>
                        </a:rPr>
                        <a:t>27</a:t>
                      </a:r>
                      <a:endParaRPr lang="es-CO" sz="1100" b="0" i="0" u="none" strike="noStrike">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1486628728"/>
                  </a:ext>
                </a:extLst>
              </a:tr>
              <a:tr h="178398">
                <a:tc rowSpan="14">
                  <a:txBody>
                    <a:bodyPr/>
                    <a:lstStyle/>
                    <a:p>
                      <a:pPr algn="ctr" fontAlgn="ctr"/>
                      <a:r>
                        <a:rPr lang="es-CO" sz="1100" b="1" u="none" strike="noStrike">
                          <a:effectLst/>
                        </a:rPr>
                        <a:t>Secretaría de Hacienda</a:t>
                      </a:r>
                      <a:endParaRPr lang="es-CO" sz="1100" b="1" i="0" u="none" strike="noStrike">
                        <a:solidFill>
                          <a:srgbClr val="000000"/>
                        </a:solidFill>
                        <a:effectLst/>
                        <a:latin typeface="Calibri" panose="020F0502020204030204" pitchFamily="34" charset="0"/>
                      </a:endParaRPr>
                    </a:p>
                  </a:txBody>
                  <a:tcPr marL="8540" marR="8540" marT="8540" marB="0" anchor="ctr"/>
                </a:tc>
                <a:tc rowSpan="14">
                  <a:txBody>
                    <a:bodyPr/>
                    <a:lstStyle/>
                    <a:p>
                      <a:pPr algn="ctr" fontAlgn="ctr"/>
                      <a:r>
                        <a:rPr lang="es-CO" sz="1100" u="none" strike="noStrike" dirty="0">
                          <a:effectLst/>
                        </a:rPr>
                        <a:t>14</a:t>
                      </a:r>
                      <a:endParaRPr lang="es-CO"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ctr"/>
                </a:tc>
                <a:tc rowSpan="14">
                  <a:txBody>
                    <a:bodyPr/>
                    <a:lstStyle/>
                    <a:p>
                      <a:pPr algn="ctr" fontAlgn="ctr"/>
                      <a:r>
                        <a:rPr lang="es-CO" sz="1100" u="none" strike="noStrike" dirty="0">
                          <a:effectLst/>
                        </a:rPr>
                        <a:t>2</a:t>
                      </a:r>
                      <a:endParaRPr lang="es-CO" sz="1100" b="0" i="0" u="none" strike="noStrike" dirty="0">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2078307275"/>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2964988706"/>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1426086102"/>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1400723191"/>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2697906025"/>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1703351623"/>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2874906999"/>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1724071537"/>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2</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518660954"/>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2466754428"/>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788431276"/>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1137480752"/>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2164526426"/>
                  </a:ext>
                </a:extLst>
              </a:tr>
              <a:tr h="178398">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ctr"/>
                </a:tc>
                <a:tc vMerge="1">
                  <a:txBody>
                    <a:bodyPr/>
                    <a:lstStyle/>
                    <a:p>
                      <a:endParaRPr lang="es-CO"/>
                    </a:p>
                  </a:txBody>
                  <a:tcPr/>
                </a:tc>
                <a:extLst>
                  <a:ext uri="{0D108BD9-81ED-4DB2-BD59-A6C34878D82A}">
                    <a16:rowId xmlns:a16="http://schemas.microsoft.com/office/drawing/2014/main" val="4176032557"/>
                  </a:ext>
                </a:extLst>
              </a:tr>
              <a:tr h="178398">
                <a:tc rowSpan="2">
                  <a:txBody>
                    <a:bodyPr/>
                    <a:lstStyle/>
                    <a:p>
                      <a:pPr algn="ctr" fontAlgn="ctr"/>
                      <a:r>
                        <a:rPr lang="es-CO" sz="1100" b="1" u="none" strike="noStrike" dirty="0">
                          <a:effectLst/>
                        </a:rPr>
                        <a:t>Secretaría de la Mujer</a:t>
                      </a:r>
                      <a:endParaRPr lang="es-CO" sz="1100" b="1" i="0" u="none" strike="noStrike" dirty="0">
                        <a:solidFill>
                          <a:srgbClr val="000000"/>
                        </a:solidFill>
                        <a:effectLst/>
                        <a:latin typeface="Calibri" panose="020F0502020204030204" pitchFamily="34" charset="0"/>
                      </a:endParaRPr>
                    </a:p>
                  </a:txBody>
                  <a:tcPr marL="8540" marR="8540" marT="8540" marB="0" anchor="ctr"/>
                </a:tc>
                <a:tc rowSpan="2">
                  <a:txBody>
                    <a:bodyPr/>
                    <a:lstStyle/>
                    <a:p>
                      <a:pPr algn="ctr" fontAlgn="ctr"/>
                      <a:r>
                        <a:rPr lang="es-CO" sz="1100" u="none" strike="noStrike">
                          <a:effectLst/>
                        </a:rPr>
                        <a:t>2</a:t>
                      </a:r>
                      <a:endParaRPr lang="es-CO" sz="1100" b="0" i="0" u="none" strike="noStrike">
                        <a:solidFill>
                          <a:srgbClr val="000000"/>
                        </a:solidFill>
                        <a:effectLst/>
                        <a:latin typeface="Calibri" panose="020F0502020204030204" pitchFamily="34" charset="0"/>
                      </a:endParaRPr>
                    </a:p>
                  </a:txBody>
                  <a:tcPr marL="8540" marR="8540" marT="8540" marB="0" anchor="ctr"/>
                </a:tc>
                <a:tc>
                  <a:txBody>
                    <a:bodyPr/>
                    <a:lstStyle/>
                    <a:p>
                      <a:pPr algn="ct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8540" marR="8540" marT="8540" marB="0" anchor="b"/>
                </a:tc>
                <a:tc rowSpan="2">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2746785357"/>
                  </a:ext>
                </a:extLst>
              </a:tr>
              <a:tr h="178398">
                <a:tc vMerge="1">
                  <a:txBody>
                    <a:bodyPr/>
                    <a:lstStyle/>
                    <a:p>
                      <a:endParaRPr lang="es-CO"/>
                    </a:p>
                  </a:txBody>
                  <a:tcPr/>
                </a:tc>
                <a:tc vMerge="1">
                  <a:txBody>
                    <a:bodyPr/>
                    <a:lstStyle/>
                    <a:p>
                      <a:endParaRPr lang="es-CO"/>
                    </a:p>
                  </a:txBody>
                  <a:tcPr/>
                </a:tc>
                <a:tc>
                  <a:txBody>
                    <a:bodyPr/>
                    <a:lstStyle/>
                    <a:p>
                      <a:pPr algn="ctr" fontAlgn="b"/>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8540" marR="8540" marT="8540" marB="0" anchor="b"/>
                </a:tc>
                <a:tc vMerge="1">
                  <a:txBody>
                    <a:bodyPr/>
                    <a:lstStyle/>
                    <a:p>
                      <a:endParaRPr lang="es-CO"/>
                    </a:p>
                  </a:txBody>
                  <a:tcPr/>
                </a:tc>
                <a:extLst>
                  <a:ext uri="{0D108BD9-81ED-4DB2-BD59-A6C34878D82A}">
                    <a16:rowId xmlns:a16="http://schemas.microsoft.com/office/drawing/2014/main" val="2873720283"/>
                  </a:ext>
                </a:extLst>
              </a:tr>
            </a:tbl>
          </a:graphicData>
        </a:graphic>
      </p:graphicFrame>
      <p:graphicFrame>
        <p:nvGraphicFramePr>
          <p:cNvPr id="3" name="Tabla 2">
            <a:extLst>
              <a:ext uri="{FF2B5EF4-FFF2-40B4-BE49-F238E27FC236}">
                <a16:creationId xmlns:a16="http://schemas.microsoft.com/office/drawing/2014/main" id="{CA9D0DC4-F29B-463F-AC1A-BB2685E25945}"/>
              </a:ext>
            </a:extLst>
          </p:cNvPr>
          <p:cNvGraphicFramePr>
            <a:graphicFrameLocks noGrp="1"/>
          </p:cNvGraphicFramePr>
          <p:nvPr>
            <p:extLst>
              <p:ext uri="{D42A27DB-BD31-4B8C-83A1-F6EECF244321}">
                <p14:modId xmlns:p14="http://schemas.microsoft.com/office/powerpoint/2010/main" val="4071667709"/>
              </p:ext>
            </p:extLst>
          </p:nvPr>
        </p:nvGraphicFramePr>
        <p:xfrm>
          <a:off x="5282281" y="1079498"/>
          <a:ext cx="4368796" cy="4996843"/>
        </p:xfrm>
        <a:graphic>
          <a:graphicData uri="http://schemas.openxmlformats.org/drawingml/2006/table">
            <a:tbl>
              <a:tblPr>
                <a:tableStyleId>{69CF1AB2-1976-4502-BF36-3FF5EA218861}</a:tableStyleId>
              </a:tblPr>
              <a:tblGrid>
                <a:gridCol w="1603228">
                  <a:extLst>
                    <a:ext uri="{9D8B030D-6E8A-4147-A177-3AD203B41FA5}">
                      <a16:colId xmlns:a16="http://schemas.microsoft.com/office/drawing/2014/main" val="3377291597"/>
                    </a:ext>
                  </a:extLst>
                </a:gridCol>
                <a:gridCol w="534410">
                  <a:extLst>
                    <a:ext uri="{9D8B030D-6E8A-4147-A177-3AD203B41FA5}">
                      <a16:colId xmlns:a16="http://schemas.microsoft.com/office/drawing/2014/main" val="190291854"/>
                    </a:ext>
                  </a:extLst>
                </a:gridCol>
                <a:gridCol w="1108900">
                  <a:extLst>
                    <a:ext uri="{9D8B030D-6E8A-4147-A177-3AD203B41FA5}">
                      <a16:colId xmlns:a16="http://schemas.microsoft.com/office/drawing/2014/main" val="3116733770"/>
                    </a:ext>
                  </a:extLst>
                </a:gridCol>
                <a:gridCol w="1122258">
                  <a:extLst>
                    <a:ext uri="{9D8B030D-6E8A-4147-A177-3AD203B41FA5}">
                      <a16:colId xmlns:a16="http://schemas.microsoft.com/office/drawing/2014/main" val="566627596"/>
                    </a:ext>
                  </a:extLst>
                </a:gridCol>
              </a:tblGrid>
              <a:tr h="582603">
                <a:tc>
                  <a:txBody>
                    <a:bodyPr/>
                    <a:lstStyle/>
                    <a:p>
                      <a:pPr algn="ctr" fontAlgn="ctr"/>
                      <a:r>
                        <a:rPr lang="es-CO" sz="1100" b="1" u="none" strike="noStrike" dirty="0">
                          <a:effectLst/>
                        </a:rPr>
                        <a:t>ENTIDAD</a:t>
                      </a:r>
                      <a:endParaRPr lang="es-CO" sz="1100" b="1" i="0" u="none" strike="noStrike" dirty="0">
                        <a:solidFill>
                          <a:srgbClr val="FFFFFF"/>
                        </a:solidFill>
                        <a:effectLst/>
                        <a:latin typeface="Calibri" panose="020F0502020204030204" pitchFamily="34" charset="0"/>
                      </a:endParaRPr>
                    </a:p>
                  </a:txBody>
                  <a:tcPr marL="9240" marR="9240" marT="9240" marB="0" anchor="ctr">
                    <a:solidFill>
                      <a:srgbClr val="7BD2F0"/>
                    </a:solidFill>
                  </a:tcPr>
                </a:tc>
                <a:tc>
                  <a:txBody>
                    <a:bodyPr/>
                    <a:lstStyle/>
                    <a:p>
                      <a:pPr algn="ctr" fontAlgn="ctr"/>
                      <a:r>
                        <a:rPr lang="es-CO" sz="1100" b="1" u="none" strike="noStrike" dirty="0">
                          <a:effectLst/>
                        </a:rPr>
                        <a:t>No ACTOS</a:t>
                      </a:r>
                      <a:endParaRPr lang="es-CO" sz="1100" b="1" i="0" u="none" strike="noStrike" dirty="0">
                        <a:solidFill>
                          <a:srgbClr val="FFFFFF"/>
                        </a:solidFill>
                        <a:effectLst/>
                        <a:latin typeface="Calibri" panose="020F0502020204030204" pitchFamily="34" charset="0"/>
                      </a:endParaRPr>
                    </a:p>
                  </a:txBody>
                  <a:tcPr marL="9240" marR="9240" marT="9240" marB="0" anchor="ctr">
                    <a:solidFill>
                      <a:srgbClr val="7BD2F0"/>
                    </a:solidFill>
                  </a:tcPr>
                </a:tc>
                <a:tc>
                  <a:txBody>
                    <a:bodyPr/>
                    <a:lstStyle/>
                    <a:p>
                      <a:pPr algn="ctr" fontAlgn="ctr"/>
                      <a:r>
                        <a:rPr lang="es-CO" sz="1100" b="1" u="none" strike="noStrike" dirty="0">
                          <a:effectLst/>
                        </a:rPr>
                        <a:t>No. OBSERVACIONESPOR ACTO</a:t>
                      </a:r>
                      <a:endParaRPr lang="es-CO" sz="1100" b="1" i="0" u="none" strike="noStrike" dirty="0">
                        <a:solidFill>
                          <a:srgbClr val="FFFFFF"/>
                        </a:solidFill>
                        <a:effectLst/>
                        <a:latin typeface="Calibri" panose="020F0502020204030204" pitchFamily="34" charset="0"/>
                      </a:endParaRPr>
                    </a:p>
                  </a:txBody>
                  <a:tcPr marL="9240" marR="9240" marT="9240" marB="0" anchor="ctr">
                    <a:solidFill>
                      <a:srgbClr val="7BD2F0"/>
                    </a:solidFill>
                  </a:tcPr>
                </a:tc>
                <a:tc>
                  <a:txBody>
                    <a:bodyPr/>
                    <a:lstStyle/>
                    <a:p>
                      <a:pPr algn="ctr" fontAlgn="ctr"/>
                      <a:r>
                        <a:rPr lang="es-CO" sz="1100" b="1" u="none" strike="noStrike" dirty="0">
                          <a:effectLst/>
                        </a:rPr>
                        <a:t>OBSERVACIONES POR ENTIDAD</a:t>
                      </a:r>
                      <a:endParaRPr lang="es-CO" sz="1100" b="1" i="0" u="none" strike="noStrike" dirty="0">
                        <a:solidFill>
                          <a:srgbClr val="FFFFFF"/>
                        </a:solidFill>
                        <a:effectLst/>
                        <a:latin typeface="Calibri" panose="020F0502020204030204" pitchFamily="34" charset="0"/>
                      </a:endParaRPr>
                    </a:p>
                  </a:txBody>
                  <a:tcPr marL="9240" marR="9240" marT="9240" marB="0" anchor="ctr">
                    <a:solidFill>
                      <a:srgbClr val="7BD2F0"/>
                    </a:solidFill>
                  </a:tcPr>
                </a:tc>
                <a:extLst>
                  <a:ext uri="{0D108BD9-81ED-4DB2-BD59-A6C34878D82A}">
                    <a16:rowId xmlns:a16="http://schemas.microsoft.com/office/drawing/2014/main" val="3108064285"/>
                  </a:ext>
                </a:extLst>
              </a:tr>
              <a:tr h="185870">
                <a:tc rowSpan="9">
                  <a:txBody>
                    <a:bodyPr/>
                    <a:lstStyle/>
                    <a:p>
                      <a:pPr algn="ctr" fontAlgn="ctr"/>
                      <a:r>
                        <a:rPr lang="es-CO" sz="1100" b="1" u="none" strike="noStrike" dirty="0">
                          <a:effectLst/>
                        </a:rPr>
                        <a:t>Secretaría de Movilidad</a:t>
                      </a:r>
                      <a:endParaRPr lang="es-CO" sz="1100" b="1" i="0" u="none" strike="noStrike" dirty="0">
                        <a:solidFill>
                          <a:srgbClr val="000000"/>
                        </a:solidFill>
                        <a:effectLst/>
                        <a:latin typeface="Calibri" panose="020F0502020204030204" pitchFamily="34" charset="0"/>
                      </a:endParaRPr>
                    </a:p>
                  </a:txBody>
                  <a:tcPr marL="9240" marR="9240" marT="9240" marB="0" anchor="ctr"/>
                </a:tc>
                <a:tc rowSpan="9">
                  <a:txBody>
                    <a:bodyPr/>
                    <a:lstStyle/>
                    <a:p>
                      <a:pPr algn="ctr" fontAlgn="ctr"/>
                      <a:r>
                        <a:rPr lang="es-CO" sz="1100" u="none" strike="noStrike">
                          <a:effectLst/>
                        </a:rPr>
                        <a:t>9</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2</a:t>
                      </a:r>
                      <a:endParaRPr lang="es-CO" sz="1100" b="0" i="0" u="none" strike="noStrike">
                        <a:solidFill>
                          <a:srgbClr val="000000"/>
                        </a:solidFill>
                        <a:effectLst/>
                        <a:latin typeface="Calibri" panose="020F0502020204030204" pitchFamily="34" charset="0"/>
                      </a:endParaRPr>
                    </a:p>
                  </a:txBody>
                  <a:tcPr marL="9240" marR="9240" marT="9240" marB="0" anchor="ctr"/>
                </a:tc>
                <a:tc rowSpan="9">
                  <a:txBody>
                    <a:bodyPr/>
                    <a:lstStyle/>
                    <a:p>
                      <a:pPr algn="ctr" fontAlgn="ctr"/>
                      <a:r>
                        <a:rPr lang="es-CO" sz="1100" u="none" strike="noStrike">
                          <a:effectLst/>
                        </a:rPr>
                        <a:t>17</a:t>
                      </a:r>
                      <a:endParaRPr lang="es-CO" sz="1100" b="0" i="0" u="none" strike="noStrike">
                        <a:solidFill>
                          <a:srgbClr val="000000"/>
                        </a:solidFill>
                        <a:effectLst/>
                        <a:latin typeface="Calibri" panose="020F0502020204030204" pitchFamily="34" charset="0"/>
                      </a:endParaRPr>
                    </a:p>
                  </a:txBody>
                  <a:tcPr marL="9240" marR="9240" marT="9240" marB="0" anchor="ctr"/>
                </a:tc>
                <a:extLst>
                  <a:ext uri="{0D108BD9-81ED-4DB2-BD59-A6C34878D82A}">
                    <a16:rowId xmlns:a16="http://schemas.microsoft.com/office/drawing/2014/main" val="3115691883"/>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679387667"/>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728914359"/>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3090034123"/>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738031606"/>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15</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852715290"/>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2750891852"/>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1962654141"/>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1476642799"/>
                  </a:ext>
                </a:extLst>
              </a:tr>
              <a:tr h="334267">
                <a:tc>
                  <a:txBody>
                    <a:bodyPr/>
                    <a:lstStyle/>
                    <a:p>
                      <a:pPr algn="ctr" fontAlgn="ctr"/>
                      <a:r>
                        <a:rPr lang="es-CO" sz="1100" b="1" u="none" strike="noStrike">
                          <a:effectLst/>
                        </a:rPr>
                        <a:t>Secretaría de Planeación</a:t>
                      </a:r>
                      <a:endParaRPr lang="es-CO" sz="1100" b="1"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extLst>
                  <a:ext uri="{0D108BD9-81ED-4DB2-BD59-A6C34878D82A}">
                    <a16:rowId xmlns:a16="http://schemas.microsoft.com/office/drawing/2014/main" val="2402918904"/>
                  </a:ext>
                </a:extLst>
              </a:tr>
              <a:tr h="185870">
                <a:tc>
                  <a:txBody>
                    <a:bodyPr/>
                    <a:lstStyle/>
                    <a:p>
                      <a:pPr algn="ctr" fontAlgn="ctr"/>
                      <a:r>
                        <a:rPr lang="es-CO" sz="1100" b="1" u="none" strike="noStrike">
                          <a:effectLst/>
                        </a:rPr>
                        <a:t>Secretaría de Salud</a:t>
                      </a:r>
                      <a:endParaRPr lang="es-CO" sz="1100" b="1"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16</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16</a:t>
                      </a:r>
                      <a:endParaRPr lang="es-CO" sz="1100" b="0" i="0" u="none" strike="noStrike">
                        <a:solidFill>
                          <a:srgbClr val="000000"/>
                        </a:solidFill>
                        <a:effectLst/>
                        <a:latin typeface="Calibri" panose="020F0502020204030204" pitchFamily="34" charset="0"/>
                      </a:endParaRPr>
                    </a:p>
                  </a:txBody>
                  <a:tcPr marL="9240" marR="9240" marT="9240" marB="0" anchor="ctr"/>
                </a:tc>
                <a:extLst>
                  <a:ext uri="{0D108BD9-81ED-4DB2-BD59-A6C34878D82A}">
                    <a16:rowId xmlns:a16="http://schemas.microsoft.com/office/drawing/2014/main" val="972548298"/>
                  </a:ext>
                </a:extLst>
              </a:tr>
              <a:tr h="185870">
                <a:tc>
                  <a:txBody>
                    <a:bodyPr/>
                    <a:lstStyle/>
                    <a:p>
                      <a:pPr algn="ctr" fontAlgn="ctr"/>
                      <a:r>
                        <a:rPr lang="es-CO" sz="1100" b="1" u="none" strike="noStrike">
                          <a:effectLst/>
                        </a:rPr>
                        <a:t>Secretaría del Hábitat</a:t>
                      </a:r>
                      <a:endParaRPr lang="es-CO" sz="1100" b="1"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34</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34</a:t>
                      </a:r>
                      <a:endParaRPr lang="es-CO" sz="1100" b="0" i="0" u="none" strike="noStrike">
                        <a:solidFill>
                          <a:srgbClr val="000000"/>
                        </a:solidFill>
                        <a:effectLst/>
                        <a:latin typeface="Calibri" panose="020F0502020204030204" pitchFamily="34" charset="0"/>
                      </a:endParaRPr>
                    </a:p>
                  </a:txBody>
                  <a:tcPr marL="9240" marR="9240" marT="9240" marB="0" anchor="ctr"/>
                </a:tc>
                <a:extLst>
                  <a:ext uri="{0D108BD9-81ED-4DB2-BD59-A6C34878D82A}">
                    <a16:rowId xmlns:a16="http://schemas.microsoft.com/office/drawing/2014/main" val="4253667040"/>
                  </a:ext>
                </a:extLst>
              </a:tr>
              <a:tr h="185870">
                <a:tc rowSpan="5">
                  <a:txBody>
                    <a:bodyPr/>
                    <a:lstStyle/>
                    <a:p>
                      <a:pPr algn="ctr" fontAlgn="ctr"/>
                      <a:r>
                        <a:rPr lang="es-CO" sz="1100" b="1" u="none" strike="noStrike">
                          <a:effectLst/>
                        </a:rPr>
                        <a:t>Secretaría General </a:t>
                      </a:r>
                      <a:endParaRPr lang="es-CO" sz="1100" b="1" i="0" u="none" strike="noStrike">
                        <a:solidFill>
                          <a:srgbClr val="000000"/>
                        </a:solidFill>
                        <a:effectLst/>
                        <a:latin typeface="Calibri" panose="020F0502020204030204" pitchFamily="34" charset="0"/>
                      </a:endParaRPr>
                    </a:p>
                  </a:txBody>
                  <a:tcPr marL="9240" marR="9240" marT="9240" marB="0" anchor="ctr"/>
                </a:tc>
                <a:tc rowSpan="5">
                  <a:txBody>
                    <a:bodyPr/>
                    <a:lstStyle/>
                    <a:p>
                      <a:pPr algn="ctr" fontAlgn="ctr"/>
                      <a:r>
                        <a:rPr lang="es-CO" sz="1100" u="none" strike="noStrike" dirty="0">
                          <a:effectLst/>
                        </a:rPr>
                        <a:t>5</a:t>
                      </a:r>
                      <a:endParaRPr lang="es-CO" sz="1100" b="0" i="0" u="none" strike="noStrike" dirty="0">
                        <a:solidFill>
                          <a:srgbClr val="000000"/>
                        </a:solidFill>
                        <a:effectLst/>
                        <a:latin typeface="Calibri" panose="020F0502020204030204" pitchFamily="34" charset="0"/>
                      </a:endParaRPr>
                    </a:p>
                  </a:txBody>
                  <a:tcPr marL="9240" marR="9240" marT="9240" marB="0" anchor="ctr"/>
                </a:tc>
                <a:tc>
                  <a:txBody>
                    <a:bodyPr/>
                    <a:lstStyle/>
                    <a:p>
                      <a:pPr algn="ctr" fontAlgn="b"/>
                      <a:r>
                        <a:rPr lang="es-CO" sz="1100" u="none" strike="noStrike">
                          <a:effectLst/>
                        </a:rPr>
                        <a:t>2</a:t>
                      </a:r>
                      <a:endParaRPr lang="es-CO" sz="1100" b="0" i="0" u="none" strike="noStrike">
                        <a:solidFill>
                          <a:srgbClr val="000000"/>
                        </a:solidFill>
                        <a:effectLst/>
                        <a:latin typeface="Calibri" panose="020F0502020204030204" pitchFamily="34" charset="0"/>
                      </a:endParaRPr>
                    </a:p>
                  </a:txBody>
                  <a:tcPr marL="9240" marR="9240" marT="9240" marB="0" anchor="b"/>
                </a:tc>
                <a:tc rowSpan="5">
                  <a:txBody>
                    <a:bodyPr/>
                    <a:lstStyle/>
                    <a:p>
                      <a:pPr algn="ctr" fontAlgn="ctr"/>
                      <a:r>
                        <a:rPr lang="es-CO" sz="1100" u="none" strike="noStrike">
                          <a:effectLst/>
                        </a:rPr>
                        <a:t>2</a:t>
                      </a:r>
                      <a:endParaRPr lang="es-CO" sz="1100" b="0" i="0" u="none" strike="noStrike">
                        <a:solidFill>
                          <a:srgbClr val="000000"/>
                        </a:solidFill>
                        <a:effectLst/>
                        <a:latin typeface="Calibri" panose="020F0502020204030204" pitchFamily="34" charset="0"/>
                      </a:endParaRPr>
                    </a:p>
                  </a:txBody>
                  <a:tcPr marL="9240" marR="9240" marT="9240" marB="0" anchor="ctr"/>
                </a:tc>
                <a:extLst>
                  <a:ext uri="{0D108BD9-81ED-4DB2-BD59-A6C34878D82A}">
                    <a16:rowId xmlns:a16="http://schemas.microsoft.com/office/drawing/2014/main" val="25909817"/>
                  </a:ext>
                </a:extLst>
              </a:tr>
              <a:tr h="185870">
                <a:tc vMerge="1">
                  <a:txBody>
                    <a:bodyPr/>
                    <a:lstStyle/>
                    <a:p>
                      <a:endParaRPr lang="es-CO"/>
                    </a:p>
                  </a:txBody>
                  <a:tcPr/>
                </a:tc>
                <a:tc vMerge="1">
                  <a:txBody>
                    <a:bodyPr/>
                    <a:lstStyle/>
                    <a:p>
                      <a:endParaRPr lang="es-CO"/>
                    </a:p>
                  </a:txBody>
                  <a:tcPr/>
                </a:tc>
                <a:tc>
                  <a:txBody>
                    <a:bodyPr/>
                    <a:lstStyle/>
                    <a:p>
                      <a:pPr algn="ct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b"/>
                </a:tc>
                <a:tc vMerge="1">
                  <a:txBody>
                    <a:bodyPr/>
                    <a:lstStyle/>
                    <a:p>
                      <a:endParaRPr lang="es-CO"/>
                    </a:p>
                  </a:txBody>
                  <a:tcPr/>
                </a:tc>
                <a:extLst>
                  <a:ext uri="{0D108BD9-81ED-4DB2-BD59-A6C34878D82A}">
                    <a16:rowId xmlns:a16="http://schemas.microsoft.com/office/drawing/2014/main" val="1367147759"/>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4186521022"/>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140839855"/>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826027360"/>
                  </a:ext>
                </a:extLst>
              </a:tr>
              <a:tr h="185870">
                <a:tc rowSpan="3">
                  <a:txBody>
                    <a:bodyPr/>
                    <a:lstStyle/>
                    <a:p>
                      <a:pPr algn="ctr" fontAlgn="ctr"/>
                      <a:r>
                        <a:rPr lang="es-CO" sz="1100" b="1" u="none" strike="noStrike">
                          <a:effectLst/>
                        </a:rPr>
                        <a:t>Secretaría Jurídica</a:t>
                      </a:r>
                      <a:endParaRPr lang="es-CO" sz="1100" b="1" i="0" u="none" strike="noStrike">
                        <a:solidFill>
                          <a:srgbClr val="000000"/>
                        </a:solidFill>
                        <a:effectLst/>
                        <a:latin typeface="Calibri" panose="020F0502020204030204" pitchFamily="34" charset="0"/>
                      </a:endParaRPr>
                    </a:p>
                  </a:txBody>
                  <a:tcPr marL="9240" marR="9240" marT="9240" marB="0" anchor="ctr"/>
                </a:tc>
                <a:tc rowSpan="3">
                  <a:txBody>
                    <a:bodyPr/>
                    <a:lstStyle/>
                    <a:p>
                      <a:pPr algn="ctr" fontAlgn="ctr"/>
                      <a:r>
                        <a:rPr lang="es-CO" sz="1100" u="none" strike="noStrike">
                          <a:effectLst/>
                        </a:rPr>
                        <a:t>3</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9240" marR="9240" marT="9240" marB="0" anchor="ctr"/>
                </a:tc>
                <a:tc rowSpan="3">
                  <a:txBody>
                    <a:bodyPr/>
                    <a:lstStyle/>
                    <a:p>
                      <a:pPr algn="ctr" fontAlgn="ctr"/>
                      <a:r>
                        <a:rPr lang="es-CO" sz="1100" u="none" strike="noStrike" dirty="0">
                          <a:effectLst/>
                        </a:rPr>
                        <a:t>45</a:t>
                      </a:r>
                      <a:endParaRPr lang="es-CO" sz="1100" b="0" i="0" u="none" strike="noStrike" dirty="0">
                        <a:solidFill>
                          <a:srgbClr val="000000"/>
                        </a:solidFill>
                        <a:effectLst/>
                        <a:latin typeface="Calibri" panose="020F0502020204030204" pitchFamily="34" charset="0"/>
                      </a:endParaRPr>
                    </a:p>
                  </a:txBody>
                  <a:tcPr marL="9240" marR="9240" marT="9240" marB="0" anchor="ctr"/>
                </a:tc>
                <a:extLst>
                  <a:ext uri="{0D108BD9-81ED-4DB2-BD59-A6C34878D82A}">
                    <a16:rowId xmlns:a16="http://schemas.microsoft.com/office/drawing/2014/main" val="3706905955"/>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21</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1984695585"/>
                  </a:ext>
                </a:extLst>
              </a:tr>
              <a:tr h="185870">
                <a:tc vMerge="1">
                  <a:txBody>
                    <a:bodyPr/>
                    <a:lstStyle/>
                    <a:p>
                      <a:endParaRPr lang="es-CO"/>
                    </a:p>
                  </a:txBody>
                  <a:tcPr/>
                </a:tc>
                <a:tc vMerge="1">
                  <a:txBody>
                    <a:bodyPr/>
                    <a:lstStyle/>
                    <a:p>
                      <a:endParaRPr lang="es-CO"/>
                    </a:p>
                  </a:txBody>
                  <a:tcPr/>
                </a:tc>
                <a:tc>
                  <a:txBody>
                    <a:bodyPr/>
                    <a:lstStyle/>
                    <a:p>
                      <a:pPr algn="ctr" fontAlgn="ctr"/>
                      <a:r>
                        <a:rPr lang="es-CO" sz="1100" u="none" strike="noStrike">
                          <a:effectLst/>
                        </a:rPr>
                        <a:t>24</a:t>
                      </a:r>
                      <a:endParaRPr lang="es-CO" sz="1100" b="0" i="0" u="none" strike="noStrike">
                        <a:solidFill>
                          <a:srgbClr val="000000"/>
                        </a:solidFill>
                        <a:effectLst/>
                        <a:latin typeface="Calibri" panose="020F0502020204030204" pitchFamily="34" charset="0"/>
                      </a:endParaRPr>
                    </a:p>
                  </a:txBody>
                  <a:tcPr marL="9240" marR="9240" marT="9240" marB="0" anchor="ctr"/>
                </a:tc>
                <a:tc vMerge="1">
                  <a:txBody>
                    <a:bodyPr/>
                    <a:lstStyle/>
                    <a:p>
                      <a:endParaRPr lang="es-CO"/>
                    </a:p>
                  </a:txBody>
                  <a:tcPr/>
                </a:tc>
                <a:extLst>
                  <a:ext uri="{0D108BD9-81ED-4DB2-BD59-A6C34878D82A}">
                    <a16:rowId xmlns:a16="http://schemas.microsoft.com/office/drawing/2014/main" val="1187015306"/>
                  </a:ext>
                </a:extLst>
              </a:tr>
              <a:tr h="538190">
                <a:tc>
                  <a:txBody>
                    <a:bodyPr/>
                    <a:lstStyle/>
                    <a:p>
                      <a:pPr algn="ctr" fontAlgn="ctr"/>
                      <a:r>
                        <a:rPr lang="es-CO" sz="1100" b="1" u="none" strike="noStrike" dirty="0">
                          <a:effectLst/>
                        </a:rPr>
                        <a:t>Unidad Administrativa Especial de Catastro Distrital</a:t>
                      </a:r>
                      <a:endParaRPr lang="es-CO" sz="1100" b="1" i="0" u="none" strike="noStrike" dirty="0">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240" marR="9240" marT="9240" marB="0" anchor="ctr"/>
                </a:tc>
                <a:tc>
                  <a:txBody>
                    <a:bodyPr/>
                    <a:lstStyle/>
                    <a:p>
                      <a:pPr algn="ctr" fontAlgn="b"/>
                      <a:r>
                        <a:rPr lang="es-ES"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9240" marR="9240" marT="9240" marB="0" anchor="ctr"/>
                </a:tc>
                <a:tc>
                  <a:txBody>
                    <a:bodyPr/>
                    <a:lstStyle/>
                    <a:p>
                      <a:pPr algn="ctr" fontAlgn="ctr"/>
                      <a:r>
                        <a:rPr lang="es-CO" sz="1100" u="none" strike="noStrike" dirty="0">
                          <a:effectLst/>
                        </a:rPr>
                        <a:t>0</a:t>
                      </a:r>
                      <a:endParaRPr lang="es-CO" sz="1100" b="0" i="0" u="none" strike="noStrike" dirty="0">
                        <a:solidFill>
                          <a:srgbClr val="000000"/>
                        </a:solidFill>
                        <a:effectLst/>
                        <a:latin typeface="Calibri" panose="020F0502020204030204" pitchFamily="34" charset="0"/>
                      </a:endParaRPr>
                    </a:p>
                  </a:txBody>
                  <a:tcPr marL="9240" marR="9240" marT="9240" marB="0" anchor="ctr"/>
                </a:tc>
                <a:extLst>
                  <a:ext uri="{0D108BD9-81ED-4DB2-BD59-A6C34878D82A}">
                    <a16:rowId xmlns:a16="http://schemas.microsoft.com/office/drawing/2014/main" val="1211054855"/>
                  </a:ext>
                </a:extLst>
              </a:tr>
            </a:tbl>
          </a:graphicData>
        </a:graphic>
      </p:graphicFrame>
      <p:sp>
        <p:nvSpPr>
          <p:cNvPr id="5" name="CuadroTexto 4">
            <a:extLst>
              <a:ext uri="{FF2B5EF4-FFF2-40B4-BE49-F238E27FC236}">
                <a16:creationId xmlns:a16="http://schemas.microsoft.com/office/drawing/2014/main" id="{A41B9807-ED73-4291-AC3A-DE790A621A82}"/>
              </a:ext>
            </a:extLst>
          </p:cNvPr>
          <p:cNvSpPr txBox="1"/>
          <p:nvPr/>
        </p:nvSpPr>
        <p:spPr>
          <a:xfrm>
            <a:off x="3493487" y="301296"/>
            <a:ext cx="6092190" cy="523220"/>
          </a:xfrm>
          <a:prstGeom prst="rect">
            <a:avLst/>
          </a:prstGeom>
          <a:noFill/>
        </p:spPr>
        <p:txBody>
          <a:bodyPr wrap="square">
            <a:spAutoFit/>
          </a:bodyPr>
          <a:lstStyle/>
          <a:p>
            <a:pPr algn="ctr"/>
            <a:r>
              <a:rPr lang="es-MX" sz="2800" b="1" spc="7" dirty="0">
                <a:solidFill>
                  <a:srgbClr val="00B0F0"/>
                </a:solidFill>
                <a:latin typeface="Open Sans" panose="020B0606030504020204" pitchFamily="34" charset="0"/>
                <a:ea typeface="Open Sans" panose="020B0606030504020204" pitchFamily="34" charset="0"/>
                <a:cs typeface="Open Sans" panose="020B0606030504020204" pitchFamily="34" charset="0"/>
              </a:rPr>
              <a:t>Situación por Entidad </a:t>
            </a:r>
          </a:p>
        </p:txBody>
      </p:sp>
      <p:pic>
        <p:nvPicPr>
          <p:cNvPr id="6" name="Imagen 5">
            <a:extLst>
              <a:ext uri="{FF2B5EF4-FFF2-40B4-BE49-F238E27FC236}">
                <a16:creationId xmlns:a16="http://schemas.microsoft.com/office/drawing/2014/main" id="{1E5A8A4D-D670-4436-96B1-4481A54BBDB6}"/>
              </a:ext>
            </a:extLst>
          </p:cNvPr>
          <p:cNvPicPr>
            <a:picLocks noChangeAspect="1"/>
          </p:cNvPicPr>
          <p:nvPr/>
        </p:nvPicPr>
        <p:blipFill rotWithShape="1">
          <a:blip r:embed="rId2"/>
          <a:srcRect l="66293" b="33172"/>
          <a:stretch/>
        </p:blipFill>
        <p:spPr>
          <a:xfrm>
            <a:off x="371537" y="6185068"/>
            <a:ext cx="1253452" cy="542903"/>
          </a:xfrm>
          <a:prstGeom prst="rect">
            <a:avLst/>
          </a:prstGeom>
        </p:spPr>
      </p:pic>
      <p:pic>
        <p:nvPicPr>
          <p:cNvPr id="7" name="Imagen 6">
            <a:extLst>
              <a:ext uri="{FF2B5EF4-FFF2-40B4-BE49-F238E27FC236}">
                <a16:creationId xmlns:a16="http://schemas.microsoft.com/office/drawing/2014/main" id="{274E1F11-9342-44B1-AF71-263CA933EB7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9750" y="5939841"/>
            <a:ext cx="2762250" cy="918159"/>
          </a:xfrm>
          <a:prstGeom prst="rect">
            <a:avLst/>
          </a:prstGeom>
        </p:spPr>
      </p:pic>
    </p:spTree>
    <p:extLst>
      <p:ext uri="{BB962C8B-B14F-4D97-AF65-F5344CB8AC3E}">
        <p14:creationId xmlns:p14="http://schemas.microsoft.com/office/powerpoint/2010/main" val="213706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83C8FA2-A9FF-47B9-879F-6F7B7256A430}"/>
              </a:ext>
            </a:extLst>
          </p:cNvPr>
          <p:cNvPicPr>
            <a:picLocks noChangeAspect="1"/>
          </p:cNvPicPr>
          <p:nvPr/>
        </p:nvPicPr>
        <p:blipFill rotWithShape="1">
          <a:blip r:embed="rId2"/>
          <a:srcRect l="9356" t="6481" r="-2282" b="9170"/>
          <a:stretch/>
        </p:blipFill>
        <p:spPr>
          <a:xfrm>
            <a:off x="3667058" y="2408550"/>
            <a:ext cx="3656456" cy="4072675"/>
          </a:xfrm>
          <a:prstGeom prst="rect">
            <a:avLst/>
          </a:prstGeom>
        </p:spPr>
      </p:pic>
      <p:sp>
        <p:nvSpPr>
          <p:cNvPr id="3" name="CuadroTexto 2">
            <a:extLst>
              <a:ext uri="{FF2B5EF4-FFF2-40B4-BE49-F238E27FC236}">
                <a16:creationId xmlns:a16="http://schemas.microsoft.com/office/drawing/2014/main" id="{93016939-0332-4590-ACF2-F0F655E6A14C}"/>
              </a:ext>
            </a:extLst>
          </p:cNvPr>
          <p:cNvSpPr txBox="1"/>
          <p:nvPr/>
        </p:nvSpPr>
        <p:spPr>
          <a:xfrm>
            <a:off x="1101555" y="674918"/>
            <a:ext cx="8433144" cy="1815882"/>
          </a:xfrm>
          <a:prstGeom prst="rect">
            <a:avLst/>
          </a:prstGeom>
          <a:noFill/>
        </p:spPr>
        <p:txBody>
          <a:bodyPr wrap="square">
            <a:spAutoFit/>
          </a:bodyPr>
          <a:lstStyle/>
          <a:p>
            <a:pPr algn="just"/>
            <a:r>
              <a:rPr lang="es-MX" sz="2800" dirty="0">
                <a:solidFill>
                  <a:srgbClr val="0070C0"/>
                </a:solidFill>
                <a:latin typeface="Open Sans" panose="020B0606030504020204" pitchFamily="34" charset="0"/>
                <a:ea typeface="Open Sans" panose="020B0606030504020204" pitchFamily="34" charset="0"/>
                <a:cs typeface="Open Sans" panose="020B0606030504020204" pitchFamily="34" charset="0"/>
              </a:rPr>
              <a:t>En el contexto normativo descrito y como  respuesta a la situación  escasa de participación ciudadana surge la plataforma única de publicación para proyectos de regulación normativa del distrito capital.</a:t>
            </a:r>
          </a:p>
        </p:txBody>
      </p:sp>
      <p:pic>
        <p:nvPicPr>
          <p:cNvPr id="7" name="Imagen 6">
            <a:extLst>
              <a:ext uri="{FF2B5EF4-FFF2-40B4-BE49-F238E27FC236}">
                <a16:creationId xmlns:a16="http://schemas.microsoft.com/office/drawing/2014/main" id="{B94421EC-0A94-4510-9DE8-62169A69D1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9750" y="5896737"/>
            <a:ext cx="2762250" cy="918159"/>
          </a:xfrm>
          <a:prstGeom prst="rect">
            <a:avLst/>
          </a:prstGeom>
        </p:spPr>
      </p:pic>
      <p:pic>
        <p:nvPicPr>
          <p:cNvPr id="8" name="Imagen 7">
            <a:extLst>
              <a:ext uri="{FF2B5EF4-FFF2-40B4-BE49-F238E27FC236}">
                <a16:creationId xmlns:a16="http://schemas.microsoft.com/office/drawing/2014/main" id="{8552EF93-8E9E-47D5-966F-8D110C448B56}"/>
              </a:ext>
            </a:extLst>
          </p:cNvPr>
          <p:cNvPicPr>
            <a:picLocks noChangeAspect="1"/>
          </p:cNvPicPr>
          <p:nvPr/>
        </p:nvPicPr>
        <p:blipFill rotWithShape="1">
          <a:blip r:embed="rId4"/>
          <a:srcRect l="66293" b="33172"/>
          <a:stretch/>
        </p:blipFill>
        <p:spPr>
          <a:xfrm>
            <a:off x="354759" y="6103813"/>
            <a:ext cx="1163648" cy="504006"/>
          </a:xfrm>
          <a:prstGeom prst="rect">
            <a:avLst/>
          </a:prstGeom>
        </p:spPr>
      </p:pic>
    </p:spTree>
    <p:extLst>
      <p:ext uri="{BB962C8B-B14F-4D97-AF65-F5344CB8AC3E}">
        <p14:creationId xmlns:p14="http://schemas.microsoft.com/office/powerpoint/2010/main" val="11443327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1534</TotalTime>
  <Words>1158</Words>
  <Application>Microsoft Office PowerPoint</Application>
  <PresentationFormat>Panorámica</PresentationFormat>
  <Paragraphs>163</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Open Sans</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Castiblanco Ramirez</dc:creator>
  <cp:lastModifiedBy>diego valenzuela</cp:lastModifiedBy>
  <cp:revision>51</cp:revision>
  <dcterms:created xsi:type="dcterms:W3CDTF">2021-04-18T03:15:43Z</dcterms:created>
  <dcterms:modified xsi:type="dcterms:W3CDTF">2021-06-11T13:19:15Z</dcterms:modified>
</cp:coreProperties>
</file>