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2" roundtripDataSignature="AMtx7mhTPU/QKA5TL3O6fFrI4MD09Xt/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2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/>
          <p:nvPr>
            <p:ph idx="1" type="body"/>
          </p:nvPr>
        </p:nvSpPr>
        <p:spPr>
          <a:xfrm>
            <a:off x="459541" y="2708747"/>
            <a:ext cx="3676200" cy="25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59850" lIns="59850" spcFirstLastPara="1" rIns="59850" wrap="square" tIns="59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t/>
            </a:r>
            <a:endParaRPr/>
          </a:p>
        </p:txBody>
      </p:sp>
      <p:sp>
        <p:nvSpPr>
          <p:cNvPr id="111" name="Google Shape;111;p1:notes"/>
          <p:cNvSpPr/>
          <p:nvPr>
            <p:ph idx="2" type="sldImg"/>
          </p:nvPr>
        </p:nvSpPr>
        <p:spPr>
          <a:xfrm>
            <a:off x="396875" y="427038"/>
            <a:ext cx="3802063" cy="21383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/>
          <p:nvPr>
            <p:ph idx="1" type="body"/>
          </p:nvPr>
        </p:nvSpPr>
        <p:spPr>
          <a:xfrm>
            <a:off x="459541" y="2708747"/>
            <a:ext cx="3676200" cy="25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59850" lIns="59850" spcFirstLastPara="1" rIns="59850" wrap="square" tIns="59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t/>
            </a:r>
            <a:endParaRPr/>
          </a:p>
        </p:txBody>
      </p:sp>
      <p:sp>
        <p:nvSpPr>
          <p:cNvPr id="124" name="Google Shape;124;p2:notes"/>
          <p:cNvSpPr/>
          <p:nvPr>
            <p:ph idx="2" type="sldImg"/>
          </p:nvPr>
        </p:nvSpPr>
        <p:spPr>
          <a:xfrm>
            <a:off x="396875" y="427038"/>
            <a:ext cx="3802063" cy="21383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/>
          <p:nvPr>
            <p:ph idx="1" type="body"/>
          </p:nvPr>
        </p:nvSpPr>
        <p:spPr>
          <a:xfrm>
            <a:off x="459541" y="2708747"/>
            <a:ext cx="3676200" cy="25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59850" lIns="59850" spcFirstLastPara="1" rIns="59850" wrap="square" tIns="59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t/>
            </a:r>
            <a:endParaRPr/>
          </a:p>
        </p:txBody>
      </p:sp>
      <p:sp>
        <p:nvSpPr>
          <p:cNvPr id="179" name="Google Shape;179;p3:notes"/>
          <p:cNvSpPr/>
          <p:nvPr>
            <p:ph idx="2" type="sldImg"/>
          </p:nvPr>
        </p:nvSpPr>
        <p:spPr>
          <a:xfrm>
            <a:off x="396875" y="427038"/>
            <a:ext cx="3802063" cy="21383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:notes"/>
          <p:cNvSpPr txBox="1"/>
          <p:nvPr>
            <p:ph idx="1" type="body"/>
          </p:nvPr>
        </p:nvSpPr>
        <p:spPr>
          <a:xfrm>
            <a:off x="459541" y="2708747"/>
            <a:ext cx="3676200" cy="25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59850" lIns="59850" spcFirstLastPara="1" rIns="59850" wrap="square" tIns="59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t/>
            </a:r>
            <a:endParaRPr/>
          </a:p>
        </p:txBody>
      </p:sp>
      <p:sp>
        <p:nvSpPr>
          <p:cNvPr id="194" name="Google Shape;194;p4:notes"/>
          <p:cNvSpPr/>
          <p:nvPr>
            <p:ph idx="2" type="sldImg"/>
          </p:nvPr>
        </p:nvSpPr>
        <p:spPr>
          <a:xfrm>
            <a:off x="396875" y="427038"/>
            <a:ext cx="3802063" cy="21383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5" name="Google Shape;21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/>
          <p:nvPr/>
        </p:nvSpPr>
        <p:spPr>
          <a:xfrm>
            <a:off x="8408208" y="707999"/>
            <a:ext cx="14288" cy="35877"/>
          </a:xfrm>
          <a:custGeom>
            <a:rect b="b" l="l" r="r" t="t"/>
            <a:pathLst>
              <a:path extrusionOk="0" h="71755" w="28575">
                <a:moveTo>
                  <a:pt x="0" y="71426"/>
                </a:moveTo>
                <a:lnTo>
                  <a:pt x="28574" y="0"/>
                </a:lnTo>
              </a:path>
            </a:pathLst>
          </a:custGeom>
          <a:noFill/>
          <a:ln cap="flat" cmpd="sng" w="38100">
            <a:solidFill>
              <a:srgbClr val="C9D4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88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7"/>
          <p:cNvSpPr txBox="1"/>
          <p:nvPr>
            <p:ph type="ctrTitle"/>
          </p:nvPr>
        </p:nvSpPr>
        <p:spPr>
          <a:xfrm>
            <a:off x="170102" y="-3667"/>
            <a:ext cx="88038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2" name="Google Shape;12;p7"/>
          <p:cNvSpPr txBox="1"/>
          <p:nvPr>
            <p:ph idx="1" type="subTitle"/>
          </p:nvPr>
        </p:nvSpPr>
        <p:spPr>
          <a:xfrm>
            <a:off x="1371603" y="2880369"/>
            <a:ext cx="6400800" cy="12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3108966" y="4783468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3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3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3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3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3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3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3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3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3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457202" y="4783468"/>
            <a:ext cx="21033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3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3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3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3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3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3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3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3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3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7"/>
          <p:cNvSpPr txBox="1"/>
          <p:nvPr>
            <p:ph idx="12" type="sldNum"/>
          </p:nvPr>
        </p:nvSpPr>
        <p:spPr>
          <a:xfrm>
            <a:off x="6583691" y="4783468"/>
            <a:ext cx="21033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103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103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103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103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103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103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103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103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103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 sz="885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" name="Google Shape;5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8408208" y="707999"/>
            <a:ext cx="14288" cy="35877"/>
          </a:xfrm>
          <a:custGeom>
            <a:rect b="b" l="l" r="r" t="t"/>
            <a:pathLst>
              <a:path extrusionOk="0" h="71755" w="28575">
                <a:moveTo>
                  <a:pt x="0" y="71426"/>
                </a:moveTo>
                <a:lnTo>
                  <a:pt x="28574" y="0"/>
                </a:lnTo>
              </a:path>
            </a:pathLst>
          </a:custGeom>
          <a:noFill/>
          <a:ln cap="flat" cmpd="sng" w="38100">
            <a:solidFill>
              <a:srgbClr val="C9D4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88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9"/>
          <p:cNvSpPr txBox="1"/>
          <p:nvPr>
            <p:ph type="ctrTitle"/>
          </p:nvPr>
        </p:nvSpPr>
        <p:spPr>
          <a:xfrm>
            <a:off x="170102" y="-3667"/>
            <a:ext cx="88038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" type="subTitle"/>
          </p:nvPr>
        </p:nvSpPr>
        <p:spPr>
          <a:xfrm>
            <a:off x="1371603" y="2880369"/>
            <a:ext cx="6400800" cy="12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3108966" y="4783468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3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3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3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3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3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3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3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3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3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0" type="dt"/>
          </p:nvPr>
        </p:nvSpPr>
        <p:spPr>
          <a:xfrm>
            <a:off x="457202" y="4783468"/>
            <a:ext cx="21033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3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3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3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3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3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3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3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3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03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6583691" y="4783468"/>
            <a:ext cx="21033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103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103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103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103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103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103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103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103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103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 sz="885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0" name="Google Shape;70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" name="Google Shape;82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9" name="Google Shape;89;p2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0" name="Google Shape;9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3" name="Google Shape;9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7" name="Google Shape;97;p2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8" name="Google Shape;98;p2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9" name="Google Shape;9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2" name="Google Shape;10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5" name="Google Shape;105;p3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6" name="Google Shape;10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1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.jp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"/>
          <p:cNvSpPr/>
          <p:nvPr/>
        </p:nvSpPr>
        <p:spPr>
          <a:xfrm>
            <a:off x="2353733" y="1602670"/>
            <a:ext cx="6790200" cy="1509600"/>
          </a:xfrm>
          <a:prstGeom prst="rect">
            <a:avLst/>
          </a:prstGeom>
          <a:solidFill>
            <a:srgbClr val="1249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"/>
              <a:buFont typeface="Arial"/>
              <a:buNone/>
            </a:pPr>
            <a:r>
              <a:t/>
            </a:r>
            <a:endParaRPr b="0" i="0" sz="221" u="none" cap="none" strike="noStrike">
              <a:solidFill>
                <a:srgbClr val="777777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4" name="Google Shape;114;p1"/>
          <p:cNvSpPr txBox="1"/>
          <p:nvPr>
            <p:ph type="ctrTitle"/>
          </p:nvPr>
        </p:nvSpPr>
        <p:spPr>
          <a:xfrm>
            <a:off x="170102" y="-3667"/>
            <a:ext cx="88038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900" lIns="67850" spcFirstLastPara="1" rIns="67850" wrap="square" tIns="33900">
            <a:normAutofit fontScale="90000"/>
          </a:bodyPr>
          <a:lstStyle/>
          <a:p>
            <a:pPr indent="0" lvl="0" marL="6285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2277"/>
              <a:buNone/>
            </a:pPr>
            <a:r>
              <a:rPr lang="es" sz="2573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sz="2573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2439683" y="1543831"/>
            <a:ext cx="6618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69"/>
              <a:buFont typeface="Arial"/>
              <a:buNone/>
            </a:pPr>
            <a:r>
              <a:rPr b="1" i="0" lang="es" sz="3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Región Metropolitana</a:t>
            </a:r>
            <a:endParaRPr b="1" i="0" sz="36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69"/>
              <a:buFont typeface="Arial"/>
              <a:buNone/>
            </a:pPr>
            <a:r>
              <a:rPr b="1" i="0" lang="es" sz="3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Bogotá - Cundinamarca</a:t>
            </a:r>
            <a:endParaRPr b="1" i="0" sz="36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Un letrero de color blanco&#10;&#10;Descripción generada automáticamente con confianza baja" id="116" name="Google Shape;11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273" y="4488295"/>
            <a:ext cx="1462809" cy="4727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, Flecha&#10;&#10;Descripción generada automáticamente" id="117" name="Google Shape;117;p1"/>
          <p:cNvPicPr preferRelativeResize="0"/>
          <p:nvPr/>
        </p:nvPicPr>
        <p:blipFill rotWithShape="1">
          <a:blip r:embed="rId4">
            <a:alphaModFix/>
          </a:blip>
          <a:srcRect b="0" l="0" r="3594" t="0"/>
          <a:stretch/>
        </p:blipFill>
        <p:spPr>
          <a:xfrm>
            <a:off x="214353" y="1090657"/>
            <a:ext cx="1994627" cy="25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"/>
          <p:cNvSpPr/>
          <p:nvPr/>
        </p:nvSpPr>
        <p:spPr>
          <a:xfrm>
            <a:off x="0" y="5057504"/>
            <a:ext cx="9144000" cy="187200"/>
          </a:xfrm>
          <a:prstGeom prst="rect">
            <a:avLst/>
          </a:prstGeom>
          <a:solidFill>
            <a:srgbClr val="69A1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"/>
              <a:buFont typeface="Arial"/>
              <a:buNone/>
            </a:pPr>
            <a:r>
              <a:t/>
            </a:r>
            <a:endParaRPr b="0" i="0" sz="221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19" name="Google Shape;119;p1"/>
          <p:cNvPicPr preferRelativeResize="0"/>
          <p:nvPr/>
        </p:nvPicPr>
        <p:blipFill rotWithShape="1">
          <a:blip r:embed="rId5">
            <a:alphaModFix/>
          </a:blip>
          <a:srcRect b="13103" l="11159" r="11507" t="0"/>
          <a:stretch/>
        </p:blipFill>
        <p:spPr>
          <a:xfrm>
            <a:off x="3297765" y="4277633"/>
            <a:ext cx="2156910" cy="72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"/>
          <p:cNvPicPr preferRelativeResize="0"/>
          <p:nvPr/>
        </p:nvPicPr>
        <p:blipFill rotWithShape="1">
          <a:blip r:embed="rId6">
            <a:alphaModFix/>
          </a:blip>
          <a:srcRect b="40921" l="22610" r="22091" t="38353"/>
          <a:stretch/>
        </p:blipFill>
        <p:spPr>
          <a:xfrm>
            <a:off x="7003890" y="4510372"/>
            <a:ext cx="2054125" cy="42854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"/>
          <p:cNvSpPr txBox="1"/>
          <p:nvPr/>
        </p:nvSpPr>
        <p:spPr>
          <a:xfrm>
            <a:off x="4751520" y="2686298"/>
            <a:ext cx="1994627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Agosto de 2023</a:t>
            </a:r>
            <a:endParaRPr b="0" i="0" sz="2000" u="none" cap="none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2"/>
          <p:cNvGrpSpPr/>
          <p:nvPr/>
        </p:nvGrpSpPr>
        <p:grpSpPr>
          <a:xfrm>
            <a:off x="27624" y="1271542"/>
            <a:ext cx="2072745" cy="2165820"/>
            <a:chOff x="2845120" y="1546700"/>
            <a:chExt cx="1997634" cy="2041300"/>
          </a:xfrm>
        </p:grpSpPr>
        <p:sp>
          <p:nvSpPr>
            <p:cNvPr id="127" name="Google Shape;127;p2"/>
            <p:cNvSpPr/>
            <p:nvPr/>
          </p:nvSpPr>
          <p:spPr>
            <a:xfrm>
              <a:off x="3485717" y="3079475"/>
              <a:ext cx="1294800" cy="133500"/>
            </a:xfrm>
            <a:prstGeom prst="rect">
              <a:avLst/>
            </a:prstGeom>
            <a:solidFill>
              <a:srgbClr val="B1CD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8" name="Google Shape;128;p2"/>
            <p:cNvSpPr txBox="1"/>
            <p:nvPr/>
          </p:nvSpPr>
          <p:spPr>
            <a:xfrm>
              <a:off x="3154233" y="3216600"/>
              <a:ext cx="6927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s" sz="1400" u="none" cap="none" strike="noStrik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2020</a:t>
              </a:r>
              <a:endParaRPr b="1" i="0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9" name="Google Shape;129;p2"/>
            <p:cNvSpPr txBox="1"/>
            <p:nvPr/>
          </p:nvSpPr>
          <p:spPr>
            <a:xfrm>
              <a:off x="2845120" y="1546700"/>
              <a:ext cx="1997634" cy="1233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635" marR="0" rtl="0" algn="l">
                <a:lnSpc>
                  <a:spcPct val="100000"/>
                </a:lnSpc>
                <a:spcBef>
                  <a:spcPts val="68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es" sz="1100" u="none" cap="none" strike="noStrike">
                  <a:solidFill>
                    <a:srgbClr val="91A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ACTO LEGISLATIVO 2- 2020</a:t>
              </a:r>
              <a:endParaRPr b="1" i="0" sz="1100" u="none" cap="none" strike="noStrike">
                <a:solidFill>
                  <a:srgbClr val="91A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5715" lvl="0" marL="12700" marR="5080" rtl="0" algn="l">
                <a:lnSpc>
                  <a:spcPct val="100000"/>
                </a:lnSpc>
                <a:spcBef>
                  <a:spcPts val="5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b="0" i="0" lang="es" sz="10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Crea el marco jurídico constitucional  que permitió la creación de la región  administrativa de carácter especial</a:t>
              </a:r>
              <a:endPara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b="0" i="0" lang="es" sz="10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“Región Metropolitana Bogotá -</a:t>
              </a:r>
              <a:endPara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4445" marR="0" rtl="0" algn="l">
                <a:lnSpc>
                  <a:spcPct val="100000"/>
                </a:lnSpc>
                <a:spcBef>
                  <a:spcPts val="45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b="0" i="0" lang="es" sz="10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Cundinamarca”.</a:t>
              </a:r>
              <a:endParaRPr b="1" i="0" sz="10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30" name="Google Shape;130;p2"/>
            <p:cNvGrpSpPr/>
            <p:nvPr/>
          </p:nvGrpSpPr>
          <p:grpSpPr>
            <a:xfrm>
              <a:off x="3435870" y="2800065"/>
              <a:ext cx="92400" cy="411825"/>
              <a:chOff x="845575" y="2563700"/>
              <a:chExt cx="92400" cy="411825"/>
            </a:xfrm>
          </p:grpSpPr>
          <p:cxnSp>
            <p:nvCxnSpPr>
              <p:cNvPr id="131" name="Google Shape;131;p2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32" name="Google Shape;132;p2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C5A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grpSp>
        <p:nvGrpSpPr>
          <p:cNvPr id="133" name="Google Shape;133;p2"/>
          <p:cNvGrpSpPr/>
          <p:nvPr/>
        </p:nvGrpSpPr>
        <p:grpSpPr>
          <a:xfrm>
            <a:off x="1422231" y="2497948"/>
            <a:ext cx="1957131" cy="1842837"/>
            <a:chOff x="1599601" y="2702596"/>
            <a:chExt cx="1886210" cy="1736887"/>
          </a:xfrm>
        </p:grpSpPr>
        <p:sp>
          <p:nvSpPr>
            <p:cNvPr id="134" name="Google Shape;134;p2"/>
            <p:cNvSpPr/>
            <p:nvPr/>
          </p:nvSpPr>
          <p:spPr>
            <a:xfrm>
              <a:off x="2191011" y="3079475"/>
              <a:ext cx="1294800" cy="133500"/>
            </a:xfrm>
            <a:prstGeom prst="rect">
              <a:avLst/>
            </a:prstGeom>
            <a:solidFill>
              <a:srgbClr val="083C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5" name="Google Shape;135;p2"/>
            <p:cNvSpPr txBox="1"/>
            <p:nvPr/>
          </p:nvSpPr>
          <p:spPr>
            <a:xfrm>
              <a:off x="1828196" y="2702596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s" sz="1400" u="none" cap="none" strike="noStrik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2021</a:t>
              </a:r>
              <a:endParaRPr b="1" i="0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6" name="Google Shape;136;p2"/>
            <p:cNvSpPr txBox="1"/>
            <p:nvPr/>
          </p:nvSpPr>
          <p:spPr>
            <a:xfrm>
              <a:off x="1599601" y="3495683"/>
              <a:ext cx="16830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es" sz="1100" u="none" cap="none" strike="noStrike">
                  <a:solidFill>
                    <a:srgbClr val="91A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SENTENCIA C-348 -21</a:t>
              </a:r>
              <a:endParaRPr b="1" i="0" sz="1100" u="none" cap="none" strike="noStrike">
                <a:solidFill>
                  <a:srgbClr val="91A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12065" marR="5080" rtl="0" algn="l">
                <a:lnSpc>
                  <a:spcPct val="100000"/>
                </a:lnSpc>
                <a:spcBef>
                  <a:spcPts val="5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b="0" i="0" lang="es" sz="10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Declara la exequibilidad de la “Región  Metropolitana Bogotá -  Cundinamarca”.</a:t>
              </a:r>
              <a:endParaRPr b="1" i="0" sz="10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37" name="Google Shape;137;p2"/>
            <p:cNvGrpSpPr/>
            <p:nvPr/>
          </p:nvGrpSpPr>
          <p:grpSpPr>
            <a:xfrm rot="10800000">
              <a:off x="2149293" y="3079467"/>
              <a:ext cx="92400" cy="411825"/>
              <a:chOff x="2072481" y="2563700"/>
              <a:chExt cx="92400" cy="411825"/>
            </a:xfrm>
          </p:grpSpPr>
          <p:cxnSp>
            <p:nvCxnSpPr>
              <p:cNvPr id="138" name="Google Shape;138;p2"/>
              <p:cNvCxnSpPr/>
              <p:nvPr/>
            </p:nvCxnSpPr>
            <p:spPr>
              <a:xfrm>
                <a:off x="2118681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39" name="Google Shape;139;p2"/>
              <p:cNvSpPr/>
              <p:nvPr/>
            </p:nvSpPr>
            <p:spPr>
              <a:xfrm>
                <a:off x="2072481" y="2563700"/>
                <a:ext cx="92400" cy="92400"/>
              </a:xfrm>
              <a:prstGeom prst="ellipse">
                <a:avLst/>
              </a:prstGeom>
              <a:solidFill>
                <a:srgbClr val="0C5A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grpSp>
        <p:nvGrpSpPr>
          <p:cNvPr id="140" name="Google Shape;140;p2"/>
          <p:cNvGrpSpPr/>
          <p:nvPr/>
        </p:nvGrpSpPr>
        <p:grpSpPr>
          <a:xfrm>
            <a:off x="2617130" y="1403398"/>
            <a:ext cx="2105619" cy="2033963"/>
            <a:chOff x="2751200" y="1670975"/>
            <a:chExt cx="2029317" cy="1917025"/>
          </a:xfrm>
        </p:grpSpPr>
        <p:sp>
          <p:nvSpPr>
            <p:cNvPr id="141" name="Google Shape;141;p2"/>
            <p:cNvSpPr/>
            <p:nvPr/>
          </p:nvSpPr>
          <p:spPr>
            <a:xfrm>
              <a:off x="3485717" y="3079475"/>
              <a:ext cx="1294800" cy="133500"/>
            </a:xfrm>
            <a:prstGeom prst="rect">
              <a:avLst/>
            </a:prstGeom>
            <a:solidFill>
              <a:srgbClr val="B1CD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2" name="Google Shape;142;p2"/>
            <p:cNvSpPr txBox="1"/>
            <p:nvPr/>
          </p:nvSpPr>
          <p:spPr>
            <a:xfrm>
              <a:off x="3154233" y="3216600"/>
              <a:ext cx="6927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s" sz="1400" u="none" cap="none" strike="noStrik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2022</a:t>
              </a:r>
              <a:endParaRPr b="1" i="0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3" name="Google Shape;143;p2"/>
            <p:cNvSpPr txBox="1"/>
            <p:nvPr/>
          </p:nvSpPr>
          <p:spPr>
            <a:xfrm>
              <a:off x="2751200" y="1670975"/>
              <a:ext cx="1883400" cy="112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3810" marR="0" rtl="0" algn="l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es" sz="1100" u="none" cap="none" strike="noStrike">
                  <a:solidFill>
                    <a:srgbClr val="91A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LEY 2199 – 22</a:t>
              </a:r>
              <a:endParaRPr b="1" i="0" sz="1100" u="none" cap="none" strike="noStrike">
                <a:solidFill>
                  <a:srgbClr val="91A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12065" marR="5080" rtl="0" algn="l">
                <a:lnSpc>
                  <a:spcPct val="100000"/>
                </a:lnSpc>
                <a:spcBef>
                  <a:spcPts val="45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b="0" i="0" lang="es" sz="10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Establece responsabilidades y competencias  de la RMBC, y otorga el régimen de operación y gestión. Crea autoridades y mecanismos de decisión</a:t>
              </a:r>
              <a:endParaRPr b="1" i="0" sz="8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44" name="Google Shape;144;p2"/>
            <p:cNvGrpSpPr/>
            <p:nvPr/>
          </p:nvGrpSpPr>
          <p:grpSpPr>
            <a:xfrm>
              <a:off x="3435870" y="2800065"/>
              <a:ext cx="92400" cy="411825"/>
              <a:chOff x="845575" y="2563700"/>
              <a:chExt cx="92400" cy="411825"/>
            </a:xfrm>
          </p:grpSpPr>
          <p:sp>
            <p:nvSpPr>
              <p:cNvPr id="145" name="Google Shape;145;p2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C5A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cxnSp>
            <p:nvCxnSpPr>
              <p:cNvPr id="146" name="Google Shape;146;p2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47" name="Google Shape;147;p2"/>
          <p:cNvGrpSpPr/>
          <p:nvPr/>
        </p:nvGrpSpPr>
        <p:grpSpPr>
          <a:xfrm>
            <a:off x="3971500" y="2497948"/>
            <a:ext cx="2094635" cy="2075696"/>
            <a:chOff x="4056491" y="2702596"/>
            <a:chExt cx="2018730" cy="1956358"/>
          </a:xfrm>
        </p:grpSpPr>
        <p:sp>
          <p:nvSpPr>
            <p:cNvPr id="148" name="Google Shape;148;p2"/>
            <p:cNvSpPr/>
            <p:nvPr/>
          </p:nvSpPr>
          <p:spPr>
            <a:xfrm>
              <a:off x="4780421" y="3079475"/>
              <a:ext cx="1294800" cy="133500"/>
            </a:xfrm>
            <a:prstGeom prst="rect">
              <a:avLst/>
            </a:prstGeom>
            <a:solidFill>
              <a:srgbClr val="083C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49" name="Google Shape;149;p2"/>
            <p:cNvGrpSpPr/>
            <p:nvPr/>
          </p:nvGrpSpPr>
          <p:grpSpPr>
            <a:xfrm rot="10800000">
              <a:off x="4737413" y="3079467"/>
              <a:ext cx="92400" cy="411825"/>
              <a:chOff x="2070100" y="2563700"/>
              <a:chExt cx="92400" cy="411825"/>
            </a:xfrm>
          </p:grpSpPr>
          <p:cxnSp>
            <p:nvCxnSpPr>
              <p:cNvPr id="150" name="Google Shape;150;p2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51" name="Google Shape;151;p2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C5A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52" name="Google Shape;152;p2"/>
            <p:cNvSpPr txBox="1"/>
            <p:nvPr/>
          </p:nvSpPr>
          <p:spPr>
            <a:xfrm>
              <a:off x="4413187" y="2702596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s" sz="1400" u="none" cap="none" strike="noStrik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2022</a:t>
              </a:r>
              <a:endParaRPr b="1" i="0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3" name="Google Shape;153;p2"/>
            <p:cNvSpPr txBox="1"/>
            <p:nvPr/>
          </p:nvSpPr>
          <p:spPr>
            <a:xfrm>
              <a:off x="4056491" y="3500054"/>
              <a:ext cx="1931371" cy="115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63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s" sz="1100" u="none" cap="none" strike="noStrike">
                  <a:solidFill>
                    <a:srgbClr val="91A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ORDENANZA DEPARTAMENTAL 85- 2022 </a:t>
              </a:r>
              <a:r>
                <a:rPr b="0" i="0" lang="es" sz="10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Autoriza la entrada de Cundinamarca a la  RMBC</a:t>
              </a:r>
              <a:endPara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10160" marR="0" rtl="0" algn="l">
                <a:lnSpc>
                  <a:spcPct val="100000"/>
                </a:lnSpc>
                <a:spcBef>
                  <a:spcPts val="50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s" sz="1100" u="none" cap="none" strike="noStrike">
                  <a:solidFill>
                    <a:srgbClr val="91A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ACUERDO DISTRITAL 858 -22 </a:t>
              </a:r>
              <a:r>
                <a:rPr b="0" i="0" lang="es" sz="10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Autoriza la entrada del Distrito  Capital a la RMBC</a:t>
              </a:r>
              <a:endPara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12700" marR="5080" rtl="0" algn="l">
                <a:lnSpc>
                  <a:spcPct val="124000"/>
                </a:lnSpc>
                <a:spcBef>
                  <a:spcPts val="5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54" name="Google Shape;154;p2"/>
          <p:cNvGrpSpPr/>
          <p:nvPr/>
        </p:nvGrpSpPr>
        <p:grpSpPr>
          <a:xfrm>
            <a:off x="5289524" y="1131425"/>
            <a:ext cx="2119995" cy="2305936"/>
            <a:chOff x="5326753" y="1414639"/>
            <a:chExt cx="2043172" cy="2173361"/>
          </a:xfrm>
        </p:grpSpPr>
        <p:sp>
          <p:nvSpPr>
            <p:cNvPr id="155" name="Google Shape;155;p2"/>
            <p:cNvSpPr txBox="1"/>
            <p:nvPr/>
          </p:nvSpPr>
          <p:spPr>
            <a:xfrm>
              <a:off x="5326753" y="1414639"/>
              <a:ext cx="1864930" cy="16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es" sz="1100" u="none" cap="none" strike="noStrike">
                  <a:solidFill>
                    <a:srgbClr val="91A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PRIMER CONSEJO REGIONAL</a:t>
              </a:r>
              <a:endParaRPr b="1" i="0" sz="1100" u="none" cap="none" strike="noStrike">
                <a:solidFill>
                  <a:srgbClr val="91A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12065" marR="5080" rtl="0" algn="l">
                <a:lnSpc>
                  <a:spcPct val="100000"/>
                </a:lnSpc>
                <a:spcBef>
                  <a:spcPts val="5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s" sz="10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Transfiere de manera transitoria funciones:</a:t>
              </a:r>
              <a:endPara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-171450" lvl="0" marL="183515" marR="5080" rtl="0" algn="l">
                <a:lnSpc>
                  <a:spcPct val="100000"/>
                </a:lnSpc>
                <a:spcBef>
                  <a:spcPts val="5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Noto Sans Symbols"/>
                <a:buChar char="▪"/>
              </a:pPr>
              <a:r>
                <a:rPr b="0" i="0" lang="es" sz="10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- ARM a Sector Movilidad - Bogotá </a:t>
              </a:r>
              <a:endPara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-171450" lvl="0" marL="183515" marR="5080" rtl="0" algn="l">
                <a:lnSpc>
                  <a:spcPct val="100000"/>
                </a:lnSpc>
                <a:spcBef>
                  <a:spcPts val="5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Noto Sans Symbols"/>
                <a:buChar char="▪"/>
              </a:pPr>
              <a:r>
                <a:rPr b="0" i="0" lang="es" sz="10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- Agencia de Abastecimiento a ACIDC </a:t>
              </a:r>
              <a:endPara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-171450" lvl="0" marL="183515" marR="5080" rtl="0" algn="l">
                <a:lnSpc>
                  <a:spcPct val="100000"/>
                </a:lnSpc>
                <a:spcBef>
                  <a:spcPts val="5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Noto Sans Symbols"/>
                <a:buChar char="▪"/>
              </a:pPr>
              <a:r>
                <a:rPr b="0" i="0" lang="es" sz="10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- Identificación de HM y ámbito geográfico</a:t>
              </a:r>
              <a:endPara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12065" marR="5080" rtl="0" algn="just">
                <a:lnSpc>
                  <a:spcPct val="100000"/>
                </a:lnSpc>
                <a:spcBef>
                  <a:spcPts val="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i="0" sz="8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075125" y="3079475"/>
              <a:ext cx="1294800" cy="133500"/>
            </a:xfrm>
            <a:prstGeom prst="rect">
              <a:avLst/>
            </a:prstGeom>
            <a:solidFill>
              <a:srgbClr val="B1CD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57" name="Google Shape;157;p2"/>
            <p:cNvGrpSpPr/>
            <p:nvPr/>
          </p:nvGrpSpPr>
          <p:grpSpPr>
            <a:xfrm>
              <a:off x="6031394" y="2800065"/>
              <a:ext cx="92400" cy="411825"/>
              <a:chOff x="845575" y="2563700"/>
              <a:chExt cx="92400" cy="411825"/>
            </a:xfrm>
          </p:grpSpPr>
          <p:cxnSp>
            <p:nvCxnSpPr>
              <p:cNvPr id="158" name="Google Shape;158;p2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59" name="Google Shape;159;p2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C5A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60" name="Google Shape;160;p2"/>
            <p:cNvSpPr txBox="1"/>
            <p:nvPr/>
          </p:nvSpPr>
          <p:spPr>
            <a:xfrm>
              <a:off x="5707757" y="3216600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s" sz="1400" u="none" cap="none" strike="noStrik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2022</a:t>
              </a:r>
              <a:endParaRPr b="1" i="0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61" name="Google Shape;161;p2"/>
          <p:cNvGrpSpPr/>
          <p:nvPr/>
        </p:nvGrpSpPr>
        <p:grpSpPr>
          <a:xfrm>
            <a:off x="6891267" y="2497948"/>
            <a:ext cx="1921088" cy="2030440"/>
            <a:chOff x="6870452" y="2702596"/>
            <a:chExt cx="1851473" cy="1913704"/>
          </a:xfrm>
        </p:grpSpPr>
        <p:sp>
          <p:nvSpPr>
            <p:cNvPr id="162" name="Google Shape;162;p2"/>
            <p:cNvSpPr/>
            <p:nvPr/>
          </p:nvSpPr>
          <p:spPr>
            <a:xfrm>
              <a:off x="7369825" y="3079475"/>
              <a:ext cx="1352100" cy="133500"/>
            </a:xfrm>
            <a:prstGeom prst="rect">
              <a:avLst/>
            </a:prstGeom>
            <a:solidFill>
              <a:srgbClr val="083C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63" name="Google Shape;163;p2"/>
            <p:cNvGrpSpPr/>
            <p:nvPr/>
          </p:nvGrpSpPr>
          <p:grpSpPr>
            <a:xfrm rot="10800000">
              <a:off x="7328221" y="3079467"/>
              <a:ext cx="92400" cy="411825"/>
              <a:chOff x="2070100" y="2563700"/>
              <a:chExt cx="92400" cy="411825"/>
            </a:xfrm>
          </p:grpSpPr>
          <p:cxnSp>
            <p:nvCxnSpPr>
              <p:cNvPr id="164" name="Google Shape;164;p2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65" name="Google Shape;165;p2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C5A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66" name="Google Shape;166;p2"/>
            <p:cNvSpPr txBox="1"/>
            <p:nvPr/>
          </p:nvSpPr>
          <p:spPr>
            <a:xfrm>
              <a:off x="7077434" y="2702596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s" sz="1400" u="none" cap="none" strike="noStrik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2023</a:t>
              </a:r>
              <a:endParaRPr b="1" i="0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7" name="Google Shape;167;p2"/>
            <p:cNvSpPr txBox="1"/>
            <p:nvPr/>
          </p:nvSpPr>
          <p:spPr>
            <a:xfrm>
              <a:off x="6870452" y="3503000"/>
              <a:ext cx="1683000" cy="111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es" sz="1100" u="none" cap="none" strike="noStrike">
                  <a:solidFill>
                    <a:srgbClr val="91A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SEGUNDO CONSEJO REGIONAL</a:t>
              </a:r>
              <a:endParaRPr b="1" i="0" sz="1100" u="none" cap="none" strike="noStrike">
                <a:solidFill>
                  <a:srgbClr val="91A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12065" marR="5080" rtl="0" algn="just">
                <a:lnSpc>
                  <a:spcPct val="100000"/>
                </a:lnSpc>
                <a:spcBef>
                  <a:spcPts val="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s" sz="10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Aprueba la Fase 1 de gestión del corredor Calle 80 y se le asignan recursos a la RMBC para ejecución</a:t>
              </a:r>
              <a:endParaRPr b="1" i="0" sz="8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900100" y="1436225"/>
            <a:ext cx="1301796" cy="2001136"/>
            <a:chOff x="5198935" y="1701915"/>
            <a:chExt cx="1254622" cy="1886085"/>
          </a:xfrm>
        </p:grpSpPr>
        <p:sp>
          <p:nvSpPr>
            <p:cNvPr id="169" name="Google Shape;169;p2"/>
            <p:cNvSpPr txBox="1"/>
            <p:nvPr/>
          </p:nvSpPr>
          <p:spPr>
            <a:xfrm>
              <a:off x="5198935" y="1701915"/>
              <a:ext cx="1254600" cy="107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es" sz="1100" u="none" cap="none" strike="noStrike">
                  <a:solidFill>
                    <a:srgbClr val="91A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DECRETO 145 </a:t>
              </a:r>
              <a:endParaRPr b="1" i="0" sz="1100" u="none" cap="none" strike="noStrike">
                <a:solidFill>
                  <a:srgbClr val="91A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12065" marR="5080" rtl="0" algn="l">
                <a:lnSpc>
                  <a:spcPct val="100000"/>
                </a:lnSpc>
                <a:spcBef>
                  <a:spcPts val="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s" sz="10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Distribuye las funciones transitorias </a:t>
              </a:r>
              <a:endPara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12065" marR="5080" rtl="0" algn="l">
                <a:lnSpc>
                  <a:spcPct val="100000"/>
                </a:lnSpc>
                <a:spcBef>
                  <a:spcPts val="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12065" marR="5080" rtl="0" algn="l">
                <a:lnSpc>
                  <a:spcPct val="100000"/>
                </a:lnSpc>
                <a:spcBef>
                  <a:spcPts val="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es" sz="1100" u="none" cap="none" strike="noStrike">
                  <a:solidFill>
                    <a:srgbClr val="91A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RES. 155170</a:t>
              </a:r>
              <a:endParaRPr b="1" i="0" sz="1100" u="none" cap="none" strike="noStrike">
                <a:solidFill>
                  <a:srgbClr val="91A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12065" marR="5080" rtl="0" algn="l">
                <a:lnSpc>
                  <a:spcPct val="100000"/>
                </a:lnSpc>
                <a:spcBef>
                  <a:spcPts val="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s" sz="10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DIstribución interna en SDM</a:t>
              </a:r>
              <a:endPara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12065" marR="5080" rtl="0" algn="l">
                <a:lnSpc>
                  <a:spcPct val="100000"/>
                </a:lnSpc>
                <a:spcBef>
                  <a:spcPts val="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70" name="Google Shape;170;p2"/>
            <p:cNvGrpSpPr/>
            <p:nvPr/>
          </p:nvGrpSpPr>
          <p:grpSpPr>
            <a:xfrm>
              <a:off x="6031394" y="2800065"/>
              <a:ext cx="92400" cy="411825"/>
              <a:chOff x="845575" y="2563700"/>
              <a:chExt cx="92400" cy="411825"/>
            </a:xfrm>
          </p:grpSpPr>
          <p:cxnSp>
            <p:nvCxnSpPr>
              <p:cNvPr id="171" name="Google Shape;171;p2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72" name="Google Shape;172;p2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C5A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73" name="Google Shape;173;p2"/>
            <p:cNvSpPr txBox="1"/>
            <p:nvPr/>
          </p:nvSpPr>
          <p:spPr>
            <a:xfrm>
              <a:off x="5707757" y="3216600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s" sz="1400" u="none" cap="none" strike="noStrik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2023</a:t>
              </a:r>
              <a:endParaRPr b="1" i="0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74" name="Google Shape;174;p2"/>
          <p:cNvSpPr/>
          <p:nvPr/>
        </p:nvSpPr>
        <p:spPr>
          <a:xfrm>
            <a:off x="0" y="5057504"/>
            <a:ext cx="9144000" cy="187200"/>
          </a:xfrm>
          <a:prstGeom prst="rect">
            <a:avLst/>
          </a:prstGeom>
          <a:solidFill>
            <a:srgbClr val="69A1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"/>
              <a:buFont typeface="Arial"/>
              <a:buNone/>
            </a:pPr>
            <a:r>
              <a:t/>
            </a:r>
            <a:endParaRPr b="0" i="0" sz="221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0" y="1"/>
            <a:ext cx="9144000" cy="615111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6" name="Google Shape;176;p2"/>
          <p:cNvSpPr txBox="1"/>
          <p:nvPr/>
        </p:nvSpPr>
        <p:spPr>
          <a:xfrm>
            <a:off x="707733" y="122635"/>
            <a:ext cx="7668095" cy="420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marR="0" rtl="0" algn="ctr">
              <a:lnSpc>
                <a:spcPct val="90937"/>
              </a:lnSpc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s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¿CÓMO ENTRÓ</a:t>
            </a:r>
            <a:r>
              <a:rPr b="0" i="0" lang="es" sz="28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1" i="0" lang="es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EN FUNCIONAMIENTO?</a:t>
            </a:r>
            <a:endParaRPr b="0" i="0" sz="2800" u="none" cap="none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/>
          <p:nvPr/>
        </p:nvSpPr>
        <p:spPr>
          <a:xfrm>
            <a:off x="716576" y="3160507"/>
            <a:ext cx="2552700" cy="874246"/>
          </a:xfrm>
          <a:prstGeom prst="rect">
            <a:avLst/>
          </a:prstGeom>
          <a:solidFill>
            <a:srgbClr val="083C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716576" y="2097794"/>
            <a:ext cx="2552700" cy="874246"/>
          </a:xfrm>
          <a:prstGeom prst="rect">
            <a:avLst/>
          </a:prstGeom>
          <a:solidFill>
            <a:srgbClr val="B1CD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0" y="1"/>
            <a:ext cx="9144000" cy="615111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4" name="Google Shape;184;p3"/>
          <p:cNvSpPr txBox="1"/>
          <p:nvPr/>
        </p:nvSpPr>
        <p:spPr>
          <a:xfrm>
            <a:off x="707733" y="122635"/>
            <a:ext cx="7668095" cy="420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marR="0" rtl="0" algn="ctr">
              <a:lnSpc>
                <a:spcPct val="90937"/>
              </a:lnSpc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s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HECHOS METROPOLITANOS</a:t>
            </a:r>
            <a:endParaRPr b="0" i="0" sz="2800" u="none" cap="none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85" name="Google Shape;18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1797" y="806548"/>
            <a:ext cx="5444543" cy="420585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"/>
          <p:cNvSpPr txBox="1"/>
          <p:nvPr/>
        </p:nvSpPr>
        <p:spPr>
          <a:xfrm>
            <a:off x="74159" y="4336952"/>
            <a:ext cx="3840495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1" i="0" lang="es" sz="1200" u="none" cap="none" strike="noStrike">
                <a:solidFill>
                  <a:srgbClr val="77777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*La declaratoria de los hechos metropolitanos se dará una vez ingrese a la RM otro municipio</a:t>
            </a:r>
            <a:endParaRPr b="1" i="0" sz="1200" u="none" cap="none" strike="noStrike">
              <a:solidFill>
                <a:srgbClr val="777777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0" y="5057504"/>
            <a:ext cx="9144000" cy="187200"/>
          </a:xfrm>
          <a:prstGeom prst="rect">
            <a:avLst/>
          </a:prstGeom>
          <a:solidFill>
            <a:srgbClr val="69A1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"/>
              <a:buFont typeface="Arial"/>
              <a:buNone/>
            </a:pPr>
            <a:r>
              <a:t/>
            </a:r>
            <a:endParaRPr b="0" i="0" sz="221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716576" y="1077398"/>
            <a:ext cx="2552700" cy="874246"/>
          </a:xfrm>
          <a:prstGeom prst="rect">
            <a:avLst/>
          </a:prstGeom>
          <a:solidFill>
            <a:srgbClr val="083C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949453" y="1246756"/>
            <a:ext cx="2086946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Infraestructura regional de transporte</a:t>
            </a: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800686" y="2156352"/>
            <a:ext cx="2384481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Sistema regional de transporte público de pasajeros</a:t>
            </a: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742804" y="3219065"/>
            <a:ext cx="2500245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Coordinación de políticas de transporte de carga regional</a:t>
            </a:r>
            <a:endParaRPr b="1" i="0" sz="1600" u="none" cap="none" strike="noStrike">
              <a:solidFill>
                <a:schemeClr val="lt1"/>
              </a:solidFill>
              <a:highlight>
                <a:srgbClr val="FFFF00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"/>
          <p:cNvSpPr/>
          <p:nvPr/>
        </p:nvSpPr>
        <p:spPr>
          <a:xfrm>
            <a:off x="174335" y="745079"/>
            <a:ext cx="5730736" cy="278679"/>
          </a:xfrm>
          <a:prstGeom prst="rect">
            <a:avLst/>
          </a:prstGeom>
          <a:solidFill>
            <a:srgbClr val="91A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7" name="Google Shape;197;p4"/>
          <p:cNvSpPr txBox="1"/>
          <p:nvPr>
            <p:ph type="ctrTitle"/>
          </p:nvPr>
        </p:nvSpPr>
        <p:spPr>
          <a:xfrm>
            <a:off x="170102" y="-3667"/>
            <a:ext cx="88038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900" lIns="67850" spcFirstLastPara="1" rIns="67850" wrap="square" tIns="33900">
            <a:normAutofit fontScale="90000"/>
          </a:bodyPr>
          <a:lstStyle/>
          <a:p>
            <a:pPr indent="0" lvl="0" marL="6285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2277"/>
              <a:buNone/>
            </a:pPr>
            <a:r>
              <a:rPr lang="es" sz="2573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sz="2573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8" name="Google Shape;198;p4"/>
          <p:cNvSpPr/>
          <p:nvPr/>
        </p:nvSpPr>
        <p:spPr>
          <a:xfrm>
            <a:off x="174335" y="932323"/>
            <a:ext cx="5638445" cy="1981496"/>
          </a:xfrm>
          <a:custGeom>
            <a:rect b="b" l="l" r="r" t="t"/>
            <a:pathLst>
              <a:path extrusionOk="0" h="831878" w="2730482">
                <a:moveTo>
                  <a:pt x="0" y="83188"/>
                </a:moveTo>
                <a:cubicBezTo>
                  <a:pt x="0" y="37245"/>
                  <a:pt x="37245" y="0"/>
                  <a:pt x="83188" y="0"/>
                </a:cubicBezTo>
                <a:lnTo>
                  <a:pt x="2647294" y="0"/>
                </a:lnTo>
                <a:cubicBezTo>
                  <a:pt x="2693237" y="0"/>
                  <a:pt x="2730482" y="37245"/>
                  <a:pt x="2730482" y="83188"/>
                </a:cubicBezTo>
                <a:lnTo>
                  <a:pt x="2730482" y="748690"/>
                </a:lnTo>
                <a:cubicBezTo>
                  <a:pt x="2730482" y="794633"/>
                  <a:pt x="2693237" y="831878"/>
                  <a:pt x="2647294" y="831878"/>
                </a:cubicBezTo>
                <a:lnTo>
                  <a:pt x="83188" y="831878"/>
                </a:lnTo>
                <a:cubicBezTo>
                  <a:pt x="37245" y="831878"/>
                  <a:pt x="0" y="794633"/>
                  <a:pt x="0" y="748690"/>
                </a:cubicBezTo>
                <a:lnTo>
                  <a:pt x="0" y="83188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5800" lIns="115800" spcFirstLastPara="1" rIns="115800" wrap="square" tIns="115800">
            <a:noAutofit/>
          </a:bodyPr>
          <a:lstStyle/>
          <a:p>
            <a:pPr indent="-171450" lvl="0" marL="17145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▪"/>
            </a:pPr>
            <a:r>
              <a:rPr b="0" i="0" lang="es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Formular Política de movilidad</a:t>
            </a:r>
            <a:endParaRPr b="0" i="0" sz="11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171450" lvl="0" marL="17145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▪"/>
            </a:pPr>
            <a:r>
              <a:rPr b="0" i="0" lang="es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Regular servicios e infraestructura de transporte y logística</a:t>
            </a:r>
            <a:endParaRPr b="0" i="0" sz="11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171450" lvl="0" marL="17145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b="0" i="0" lang="es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Autoridad de transporte</a:t>
            </a:r>
            <a:endParaRPr b="0" i="0" sz="11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171450" lvl="0" marL="17145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▪"/>
            </a:pPr>
            <a:r>
              <a:rPr b="0" i="0" lang="es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Regula</a:t>
            </a:r>
            <a:r>
              <a:rPr lang="es"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 la prestación del servicio de transporte público regional</a:t>
            </a:r>
            <a:r>
              <a:rPr b="0" i="0" lang="es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b="0" i="0" sz="11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171450" lvl="0" marL="17145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▪"/>
            </a:pPr>
            <a:r>
              <a:rPr b="0" i="0" lang="es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Identificar y adoptar fuentes de financiación distintas de peajes y valorización</a:t>
            </a:r>
            <a:endParaRPr b="0" i="0" sz="11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171450" lvl="0" marL="17145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▪"/>
            </a:pPr>
            <a:r>
              <a:rPr b="0" i="0" lang="es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Fijar tarifa y derechos por uso de los CIM</a:t>
            </a:r>
            <a:endParaRPr b="0" i="0" sz="11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171450" lvl="0" marL="17145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b="0" i="0" lang="es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Coordinar y articular tránsito en la Región Metropolitana</a:t>
            </a:r>
            <a:endParaRPr b="0" i="0" sz="11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171450" lvl="0" marL="17145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b="0" i="0" lang="es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Estandarizar sistemas de gestión de tránsito y transporte</a:t>
            </a:r>
            <a:endParaRPr b="0" i="0" sz="11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171450" lvl="0" marL="17145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b="0" i="0" lang="es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Administrar recursos cedidos de impuesto a vehículos (sobretasa Ley 2199/22)</a:t>
            </a:r>
            <a:endParaRPr b="0" i="0" sz="1400" u="none" cap="none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9" name="Google Shape;199;p4"/>
          <p:cNvSpPr txBox="1"/>
          <p:nvPr/>
        </p:nvSpPr>
        <p:spPr>
          <a:xfrm>
            <a:off x="6173250" y="722517"/>
            <a:ext cx="3003288" cy="43257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400" u="none" cap="none" strike="noStrike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Funciones</a:t>
            </a:r>
            <a:endParaRPr b="1" i="0" sz="1400" u="none" cap="none" strike="noStrike">
              <a:solidFill>
                <a:srgbClr val="0070C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100" u="none" cap="none" strike="noStrike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a)  </a:t>
            </a:r>
            <a:r>
              <a:rPr b="0" i="0" lang="es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Formular y adoptar la política de movilidad</a:t>
            </a:r>
            <a:endParaRPr b="0" i="0" sz="11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100" u="none" cap="none" strike="noStrike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b) </a:t>
            </a:r>
            <a:r>
              <a:rPr b="0" i="0" lang="es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Estructurar, financiar, construir, operar o mantener servicios e infraestructura de transporte</a:t>
            </a:r>
            <a:endParaRPr b="0" i="0" sz="11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100" u="none" cap="none" strike="noStrike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c) </a:t>
            </a:r>
            <a:r>
              <a:rPr b="0" i="0" lang="es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Ejercer la autoridad de transporte</a:t>
            </a:r>
            <a:endParaRPr b="0" i="0" sz="11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100" u="none" cap="none" strike="noStrike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d) </a:t>
            </a:r>
            <a:r>
              <a:rPr b="0" i="0" lang="es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Regular la prestación del servicio de transporte público regional</a:t>
            </a:r>
            <a:endParaRPr b="0" i="0" sz="11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100" u="none" cap="none" strike="noStrike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e) </a:t>
            </a:r>
            <a:r>
              <a:rPr b="0" i="0" lang="es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Formular, adoptar, recaudar y definir la destinación de fuentes de financiación y fondeo, incluyendo peajes y valorización</a:t>
            </a:r>
            <a:endParaRPr b="0" i="0" sz="11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100" u="none" cap="none" strike="noStrike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f) </a:t>
            </a:r>
            <a:r>
              <a:rPr b="0" i="0" lang="es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Fijar la tarifa de los derechos de uso de los Centros de Intercambio Modal (CIM).</a:t>
            </a:r>
            <a:endParaRPr b="0" i="0" sz="11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100" u="none" cap="none" strike="noStrike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g) </a:t>
            </a:r>
            <a:r>
              <a:rPr b="0" i="0" lang="es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Coordinar y articular con las respectivas autoridades la organización del tránsito</a:t>
            </a:r>
            <a:endParaRPr b="0" i="0" sz="11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100" u="none" cap="none" strike="noStrike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h) </a:t>
            </a:r>
            <a:r>
              <a:rPr b="0" i="0" lang="es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Estandarizar los sistemas de información de trámites de tránsito y las herramientas tecnológicas para la gestión del tránsito y el transporte en vía.</a:t>
            </a:r>
            <a:endParaRPr b="0" i="0" sz="11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b="1" i="0" lang="es" sz="1100" u="none" cap="none" strike="noStrike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i) </a:t>
            </a:r>
            <a:r>
              <a:rPr b="0" i="0" lang="es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Administrar los recursos provenientes del impuesto a vehículos motores que le hayan sido cedidos.</a:t>
            </a:r>
            <a:endParaRPr b="0" i="0" sz="12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0" name="Google Shape;200;p4"/>
          <p:cNvSpPr txBox="1"/>
          <p:nvPr/>
        </p:nvSpPr>
        <p:spPr>
          <a:xfrm>
            <a:off x="174335" y="3201626"/>
            <a:ext cx="2849100" cy="1084593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b="0" i="0" lang="es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Planear, formular, estructurar, financiar, construir, operar o mantener directa o indirectamente de infraestructura vial de transporte</a:t>
            </a:r>
            <a:endParaRPr b="0" i="0" sz="11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10160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b="0" i="0" lang="es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Identificar e implementar peajes y valorización</a:t>
            </a:r>
            <a:endParaRPr b="0" i="0" sz="11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1" name="Google Shape;201;p4"/>
          <p:cNvSpPr/>
          <p:nvPr/>
        </p:nvSpPr>
        <p:spPr>
          <a:xfrm>
            <a:off x="3122757" y="4286219"/>
            <a:ext cx="2849099" cy="752850"/>
          </a:xfrm>
          <a:custGeom>
            <a:rect b="b" l="l" r="r" t="t"/>
            <a:pathLst>
              <a:path extrusionOk="0" h="831878" w="2730482">
                <a:moveTo>
                  <a:pt x="0" y="83188"/>
                </a:moveTo>
                <a:cubicBezTo>
                  <a:pt x="0" y="37245"/>
                  <a:pt x="37245" y="0"/>
                  <a:pt x="83188" y="0"/>
                </a:cubicBezTo>
                <a:lnTo>
                  <a:pt x="2647294" y="0"/>
                </a:lnTo>
                <a:cubicBezTo>
                  <a:pt x="2693237" y="0"/>
                  <a:pt x="2730482" y="37245"/>
                  <a:pt x="2730482" y="83188"/>
                </a:cubicBezTo>
                <a:lnTo>
                  <a:pt x="2730482" y="748690"/>
                </a:lnTo>
                <a:cubicBezTo>
                  <a:pt x="2730482" y="794633"/>
                  <a:pt x="2693237" y="831878"/>
                  <a:pt x="2647294" y="831878"/>
                </a:cubicBezTo>
                <a:lnTo>
                  <a:pt x="83188" y="831878"/>
                </a:lnTo>
                <a:cubicBezTo>
                  <a:pt x="37245" y="831878"/>
                  <a:pt x="0" y="794633"/>
                  <a:pt x="0" y="748690"/>
                </a:cubicBezTo>
                <a:lnTo>
                  <a:pt x="0" y="83188"/>
                </a:lnTo>
                <a:close/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0075" lIns="70075" spcFirstLastPara="1" rIns="70075" wrap="square" tIns="70075">
            <a:no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b="0" i="0" lang="es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Planear, formular, estructurar, participar en la regulación, financiar, mantener y adecuar Infraestructura de transporte asociada al SITP,  y operar servicios de transporte masivo </a:t>
            </a:r>
            <a:endParaRPr b="0" i="0" sz="11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122756" y="3201626"/>
            <a:ext cx="2849100" cy="732053"/>
          </a:xfrm>
          <a:custGeom>
            <a:rect b="b" l="l" r="r" t="t"/>
            <a:pathLst>
              <a:path extrusionOk="0" h="831878" w="2730482">
                <a:moveTo>
                  <a:pt x="0" y="83188"/>
                </a:moveTo>
                <a:cubicBezTo>
                  <a:pt x="0" y="37245"/>
                  <a:pt x="37245" y="0"/>
                  <a:pt x="83188" y="0"/>
                </a:cubicBezTo>
                <a:lnTo>
                  <a:pt x="2647294" y="0"/>
                </a:lnTo>
                <a:cubicBezTo>
                  <a:pt x="2693237" y="0"/>
                  <a:pt x="2730482" y="37245"/>
                  <a:pt x="2730482" y="83188"/>
                </a:cubicBezTo>
                <a:lnTo>
                  <a:pt x="2730482" y="748690"/>
                </a:lnTo>
                <a:cubicBezTo>
                  <a:pt x="2730482" y="794633"/>
                  <a:pt x="2693237" y="831878"/>
                  <a:pt x="2647294" y="831878"/>
                </a:cubicBezTo>
                <a:lnTo>
                  <a:pt x="83188" y="831878"/>
                </a:lnTo>
                <a:cubicBezTo>
                  <a:pt x="37245" y="831878"/>
                  <a:pt x="0" y="794633"/>
                  <a:pt x="0" y="748690"/>
                </a:cubicBezTo>
                <a:lnTo>
                  <a:pt x="0" y="83188"/>
                </a:lnTo>
                <a:close/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0075" lIns="70075" spcFirstLastPara="1" rIns="70075" wrap="square" tIns="70075">
            <a:no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b="0" i="0" lang="es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Planear, formular, estructurar, participar en la regulación y financiar, construir, operar o mantener  directa o indirectamente servicios e infraestructura de transporte de las líneas férreas y de metro</a:t>
            </a:r>
            <a:endParaRPr b="0" i="0" sz="11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3" name="Google Shape;203;p4"/>
          <p:cNvSpPr/>
          <p:nvPr/>
        </p:nvSpPr>
        <p:spPr>
          <a:xfrm>
            <a:off x="0" y="5057504"/>
            <a:ext cx="9144000" cy="187200"/>
          </a:xfrm>
          <a:prstGeom prst="rect">
            <a:avLst/>
          </a:prstGeom>
          <a:solidFill>
            <a:srgbClr val="69A1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"/>
              <a:buFont typeface="Arial"/>
              <a:buNone/>
            </a:pPr>
            <a:r>
              <a:t/>
            </a:r>
            <a:endParaRPr b="0" i="0" sz="221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4" name="Google Shape;204;p4"/>
          <p:cNvSpPr/>
          <p:nvPr/>
        </p:nvSpPr>
        <p:spPr>
          <a:xfrm>
            <a:off x="0" y="1"/>
            <a:ext cx="9144000" cy="615111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5" name="Google Shape;205;p4"/>
          <p:cNvSpPr txBox="1"/>
          <p:nvPr/>
        </p:nvSpPr>
        <p:spPr>
          <a:xfrm>
            <a:off x="707733" y="122635"/>
            <a:ext cx="7668095" cy="420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marR="0" rtl="0" algn="ctr">
              <a:lnSpc>
                <a:spcPct val="90937"/>
              </a:lnSpc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s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DISTRIBUCIÓN DE FUNCIONES</a:t>
            </a:r>
            <a:endParaRPr b="0" i="0" sz="2800" u="none" cap="none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6" name="Google Shape;206;p4"/>
          <p:cNvSpPr/>
          <p:nvPr/>
        </p:nvSpPr>
        <p:spPr>
          <a:xfrm>
            <a:off x="364131" y="678692"/>
            <a:ext cx="62388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SDM</a:t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7" name="Google Shape;207;p4"/>
          <p:cNvSpPr/>
          <p:nvPr/>
        </p:nvSpPr>
        <p:spPr>
          <a:xfrm>
            <a:off x="174335" y="2885510"/>
            <a:ext cx="2849100" cy="278679"/>
          </a:xfrm>
          <a:prstGeom prst="rect">
            <a:avLst/>
          </a:prstGeom>
          <a:solidFill>
            <a:srgbClr val="91A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8" name="Google Shape;208;p4"/>
          <p:cNvSpPr/>
          <p:nvPr/>
        </p:nvSpPr>
        <p:spPr>
          <a:xfrm>
            <a:off x="343191" y="2824794"/>
            <a:ext cx="6735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IDU</a:t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9" name="Google Shape;209;p4"/>
          <p:cNvSpPr/>
          <p:nvPr/>
        </p:nvSpPr>
        <p:spPr>
          <a:xfrm>
            <a:off x="3122758" y="2885510"/>
            <a:ext cx="2849100" cy="278679"/>
          </a:xfrm>
          <a:prstGeom prst="rect">
            <a:avLst/>
          </a:prstGeom>
          <a:solidFill>
            <a:srgbClr val="91A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0" name="Google Shape;210;p4"/>
          <p:cNvSpPr/>
          <p:nvPr/>
        </p:nvSpPr>
        <p:spPr>
          <a:xfrm>
            <a:off x="3291614" y="2824794"/>
            <a:ext cx="6735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EMB</a:t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1" name="Google Shape;211;p4"/>
          <p:cNvSpPr/>
          <p:nvPr/>
        </p:nvSpPr>
        <p:spPr>
          <a:xfrm>
            <a:off x="3122758" y="3971116"/>
            <a:ext cx="2849100" cy="278679"/>
          </a:xfrm>
          <a:prstGeom prst="rect">
            <a:avLst/>
          </a:prstGeom>
          <a:solidFill>
            <a:srgbClr val="91A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2" name="Google Shape;212;p4"/>
          <p:cNvSpPr/>
          <p:nvPr/>
        </p:nvSpPr>
        <p:spPr>
          <a:xfrm>
            <a:off x="3291614" y="3910400"/>
            <a:ext cx="9249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TMSA</a:t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"/>
          <p:cNvSpPr/>
          <p:nvPr/>
        </p:nvSpPr>
        <p:spPr>
          <a:xfrm>
            <a:off x="0" y="1"/>
            <a:ext cx="9144000" cy="615111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5"/>
          <p:cNvSpPr txBox="1"/>
          <p:nvPr/>
        </p:nvSpPr>
        <p:spPr>
          <a:xfrm>
            <a:off x="737953" y="97081"/>
            <a:ext cx="7668095" cy="420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marR="0" rtl="0" algn="ctr">
              <a:lnSpc>
                <a:spcPct val="90937"/>
              </a:lnSpc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s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FUNCIONES </a:t>
            </a:r>
            <a:r>
              <a:rPr b="1" i="0" lang="es" sz="2800" u="none" cap="none" strike="noStrike">
                <a:solidFill>
                  <a:srgbClr val="91A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–</a:t>
            </a:r>
            <a:r>
              <a:rPr b="1" i="0" lang="es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1" i="0" lang="es" sz="2800" u="none" cap="none" strike="noStrike">
                <a:solidFill>
                  <a:srgbClr val="91A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Resolución 155170/23</a:t>
            </a:r>
            <a:endParaRPr b="0" i="0" sz="2800" u="none" cap="none" strike="noStrike">
              <a:solidFill>
                <a:srgbClr val="91A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19" name="Google Shape;21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532" y="892183"/>
            <a:ext cx="5867413" cy="391296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5"/>
          <p:cNvSpPr txBox="1"/>
          <p:nvPr/>
        </p:nvSpPr>
        <p:spPr>
          <a:xfrm>
            <a:off x="6114444" y="748161"/>
            <a:ext cx="3029556" cy="40957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200" u="none" cap="none" strike="noStrike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Funciones</a:t>
            </a:r>
            <a:endParaRPr b="1" i="0" sz="1200" u="none" cap="none" strike="noStrike">
              <a:solidFill>
                <a:srgbClr val="0070C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100" u="none" cap="none" strike="noStrike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a)  </a:t>
            </a:r>
            <a:r>
              <a:rPr b="0" i="0" lang="es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Formular y adoptar la política de movilidad</a:t>
            </a:r>
            <a:endParaRPr b="0" i="0" sz="11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100" u="none" cap="none" strike="noStrike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b) </a:t>
            </a:r>
            <a:r>
              <a:rPr b="0" i="0" lang="es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Estructurar, financiar, construir, operar o mantener servicios e infraestructura de transporte</a:t>
            </a:r>
            <a:endParaRPr b="0" i="0" sz="11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100" u="none" cap="none" strike="noStrike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c) </a:t>
            </a:r>
            <a:r>
              <a:rPr b="0" i="0" lang="es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Ejercer la autoridad de transporte</a:t>
            </a:r>
            <a:endParaRPr b="0" i="0" sz="11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100" u="none" cap="none" strike="noStrike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d) </a:t>
            </a:r>
            <a:r>
              <a:rPr b="0" i="0" lang="es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Regular la prestación del servicio de transporte público regional</a:t>
            </a:r>
            <a:endParaRPr b="0" i="0" sz="11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100" u="none" cap="none" strike="noStrike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e) </a:t>
            </a:r>
            <a:r>
              <a:rPr b="0" i="0" lang="es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Formular, adoptar, recaudar y definir la destinación de fuentes de financiación y fondeo, incluyendo peajes y valorización</a:t>
            </a:r>
            <a:endParaRPr b="0" i="0" sz="11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100" u="none" cap="none" strike="noStrike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f) </a:t>
            </a:r>
            <a:r>
              <a:rPr b="0" i="0" lang="es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Fijar la tarifa de los derechos de uso de los Centros de Intercambio Modal (CIM).</a:t>
            </a:r>
            <a:endParaRPr b="0" i="0" sz="11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100" u="none" cap="none" strike="noStrike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g) </a:t>
            </a:r>
            <a:r>
              <a:rPr b="0" i="0" lang="es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Coordinar y articular con las respectivas autoridades la organización del tránsito</a:t>
            </a:r>
            <a:endParaRPr b="0" i="0" sz="11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100" u="none" cap="none" strike="noStrike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h) </a:t>
            </a:r>
            <a:r>
              <a:rPr b="0" i="0" lang="es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Estandarizar los sistemas de información de trámites de tránsito y las herramientas tecnológicas para la gestión del tránsito y el transporte en vía.</a:t>
            </a:r>
            <a:endParaRPr b="0" i="0" sz="11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b="1" i="0" lang="es" sz="1100" u="none" cap="none" strike="noStrike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i) </a:t>
            </a:r>
            <a:r>
              <a:rPr b="0" i="0" lang="es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Administrar los recursos provenientes del impuesto a vehículos motores que le hayan sido cedidos.</a:t>
            </a:r>
            <a:endParaRPr b="0" i="0" sz="12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1" name="Google Shape;221;p5"/>
          <p:cNvSpPr/>
          <p:nvPr/>
        </p:nvSpPr>
        <p:spPr>
          <a:xfrm>
            <a:off x="0" y="5057504"/>
            <a:ext cx="9144000" cy="187200"/>
          </a:xfrm>
          <a:prstGeom prst="rect">
            <a:avLst/>
          </a:prstGeom>
          <a:solidFill>
            <a:srgbClr val="69A1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"/>
              <a:buFont typeface="Arial"/>
              <a:buNone/>
            </a:pPr>
            <a:r>
              <a:t/>
            </a:r>
            <a:endParaRPr b="0" i="0" sz="221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johanna milena velasco hernandez</dc:creator>
</cp:coreProperties>
</file>