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87" r:id="rId4"/>
    <p:sldId id="260" r:id="rId5"/>
    <p:sldId id="290" r:id="rId6"/>
    <p:sldId id="284" r:id="rId7"/>
    <p:sldId id="288" r:id="rId8"/>
    <p:sldId id="261" r:id="rId9"/>
    <p:sldId id="285" r:id="rId10"/>
    <p:sldId id="257" r:id="rId11"/>
    <p:sldId id="258" r:id="rId12"/>
    <p:sldId id="291" r:id="rId13"/>
    <p:sldId id="289" r:id="rId14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Black" panose="00000A00000000000000" pitchFamily="2" charset="0"/>
      <p:bold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w2/5f88bTnT24iSCTdru5i6DT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E05C27-3003-4FDE-B1FF-F327D165A6C8}">
  <a:tblStyle styleId="{49E05C27-3003-4FDE-B1FF-F327D165A6C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BF1E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BF1E8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59EF46D-E5CE-4080-938B-0A90E8C1306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Movilidad!$B$5</c:f>
              <c:strCache>
                <c:ptCount val="1"/>
                <c:pt idx="0">
                  <c:v>ASIGNACIÓN DISTRITO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Movilidad!$A$6:$A$10</c:f>
              <c:strCache>
                <c:ptCount val="5"/>
                <c:pt idx="0">
                  <c:v>TMSA</c:v>
                </c:pt>
                <c:pt idx="1">
                  <c:v>IDU</c:v>
                </c:pt>
                <c:pt idx="2">
                  <c:v>EMB</c:v>
                </c:pt>
                <c:pt idx="3">
                  <c:v>SDM</c:v>
                </c:pt>
                <c:pt idx="4">
                  <c:v>UAERMV</c:v>
                </c:pt>
              </c:strCache>
            </c:strRef>
          </c:cat>
          <c:val>
            <c:numRef>
              <c:f>Movilidad!$B$6:$B$10</c:f>
              <c:numCache>
                <c:formatCode>_(* #,##0_);_(* \(#,##0\);_(* "-"_);_(@_)</c:formatCode>
                <c:ptCount val="5"/>
                <c:pt idx="0">
                  <c:v>9832613</c:v>
                </c:pt>
                <c:pt idx="1">
                  <c:v>1969407</c:v>
                </c:pt>
                <c:pt idx="2">
                  <c:v>1724581</c:v>
                </c:pt>
                <c:pt idx="3">
                  <c:v>512474</c:v>
                </c:pt>
                <c:pt idx="4">
                  <c:v>147251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B-4B0B-91FC-D033EF9ADD74}"/>
            </c:ext>
          </c:extLst>
        </c:ser>
        <c:ser>
          <c:idx val="1"/>
          <c:order val="1"/>
          <c:tx>
            <c:strRef>
              <c:f>Movilidad!$C$5</c:f>
              <c:strCache>
                <c:ptCount val="1"/>
                <c:pt idx="0">
                  <c:v>EJECUCIÓN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Movilidad!$A$6:$A$10</c:f>
              <c:strCache>
                <c:ptCount val="5"/>
                <c:pt idx="0">
                  <c:v>TMSA</c:v>
                </c:pt>
                <c:pt idx="1">
                  <c:v>IDU</c:v>
                </c:pt>
                <c:pt idx="2">
                  <c:v>EMB</c:v>
                </c:pt>
                <c:pt idx="3">
                  <c:v>SDM</c:v>
                </c:pt>
                <c:pt idx="4">
                  <c:v>UAERMV</c:v>
                </c:pt>
              </c:strCache>
            </c:strRef>
          </c:cat>
          <c:val>
            <c:numRef>
              <c:f>Movilidad!$C$6:$C$10</c:f>
              <c:numCache>
                <c:formatCode>_(* #,##0_);_(* \(#,##0\);_(* "-"_);_(@_)</c:formatCode>
                <c:ptCount val="5"/>
                <c:pt idx="0">
                  <c:v>6540362</c:v>
                </c:pt>
                <c:pt idx="1">
                  <c:v>805830</c:v>
                </c:pt>
                <c:pt idx="2">
                  <c:v>1527939</c:v>
                </c:pt>
                <c:pt idx="3">
                  <c:v>266743</c:v>
                </c:pt>
                <c:pt idx="4">
                  <c:v>92389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B-4B0B-91FC-D033EF9ADD74}"/>
            </c:ext>
          </c:extLst>
        </c:ser>
        <c:ser>
          <c:idx val="2"/>
          <c:order val="2"/>
          <c:tx>
            <c:strRef>
              <c:f>Movilidad!$D$5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Movilidad!$A$6:$A$10</c:f>
              <c:strCache>
                <c:ptCount val="5"/>
                <c:pt idx="0">
                  <c:v>TMSA</c:v>
                </c:pt>
                <c:pt idx="1">
                  <c:v>IDU</c:v>
                </c:pt>
                <c:pt idx="2">
                  <c:v>EMB</c:v>
                </c:pt>
                <c:pt idx="3">
                  <c:v>SDM</c:v>
                </c:pt>
                <c:pt idx="4">
                  <c:v>UAERMV</c:v>
                </c:pt>
              </c:strCache>
            </c:strRef>
          </c:cat>
          <c:val>
            <c:numRef>
              <c:f>Movilidad!$D$6:$D$10</c:f>
              <c:numCache>
                <c:formatCode>_(* #,##0_);_(* \(#,##0\);_(* "-"_);_(@_)</c:formatCode>
                <c:ptCount val="5"/>
                <c:pt idx="0">
                  <c:v>2533047</c:v>
                </c:pt>
                <c:pt idx="1">
                  <c:v>288464</c:v>
                </c:pt>
                <c:pt idx="2">
                  <c:v>201952</c:v>
                </c:pt>
                <c:pt idx="3">
                  <c:v>114894</c:v>
                </c:pt>
                <c:pt idx="4">
                  <c:v>43189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B-4B0B-91FC-D033EF9ADD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7"/>
        <c:axId val="1495425392"/>
        <c:axId val="1495443280"/>
      </c:barChart>
      <c:lineChart>
        <c:grouping val="standard"/>
        <c:varyColors val="0"/>
        <c:ser>
          <c:idx val="3"/>
          <c:order val="3"/>
          <c:tx>
            <c:strRef>
              <c:f>Movilidad!$E$5</c:f>
              <c:strCache>
                <c:ptCount val="1"/>
                <c:pt idx="0">
                  <c:v>% EJECUCIÓN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2872175796966883E-2"/>
                  <c:y val="-7.6101815398075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1B-4B0B-91FC-D033EF9AD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Movilidad!$A$6:$A$10</c:f>
              <c:strCache>
                <c:ptCount val="5"/>
                <c:pt idx="0">
                  <c:v>TMSA</c:v>
                </c:pt>
                <c:pt idx="1">
                  <c:v>IDU</c:v>
                </c:pt>
                <c:pt idx="2">
                  <c:v>EMB</c:v>
                </c:pt>
                <c:pt idx="3">
                  <c:v>SDM</c:v>
                </c:pt>
                <c:pt idx="4">
                  <c:v>UAERMV</c:v>
                </c:pt>
              </c:strCache>
            </c:strRef>
          </c:cat>
          <c:val>
            <c:numRef>
              <c:f>Movilidad!$E$6:$E$10</c:f>
              <c:numCache>
                <c:formatCode>0.0%</c:formatCode>
                <c:ptCount val="5"/>
                <c:pt idx="0">
                  <c:v>0.66517028586399163</c:v>
                </c:pt>
                <c:pt idx="1">
                  <c:v>0.40917392900502536</c:v>
                </c:pt>
                <c:pt idx="2">
                  <c:v>0.88597694164553598</c:v>
                </c:pt>
                <c:pt idx="3">
                  <c:v>0.52050055222313718</c:v>
                </c:pt>
                <c:pt idx="4">
                  <c:v>0.62742528064325542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21B-4B0B-91FC-D033EF9ADD74}"/>
            </c:ext>
          </c:extLst>
        </c:ser>
        <c:ser>
          <c:idx val="4"/>
          <c:order val="4"/>
          <c:tx>
            <c:strRef>
              <c:f>Movilidad!$F$5</c:f>
              <c:strCache>
                <c:ptCount val="1"/>
                <c:pt idx="0">
                  <c:v>% GIROS</c:v>
                </c:pt>
              </c:strCache>
            </c:strRef>
          </c:tx>
          <c:spPr>
            <a:ln w="38100" cap="rnd">
              <a:solidFill>
                <a:schemeClr val="accent6">
                  <a:lumMod val="40000"/>
                  <a:lumOff val="60000"/>
                  <a:alpha val="96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6.4376354069947388E-3"/>
                  <c:y val="-6.4082584628844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1B-4B0B-91FC-D033EF9ADD74}"/>
                </c:ext>
              </c:extLst>
            </c:dLbl>
            <c:dLbl>
              <c:idx val="1"/>
              <c:layout>
                <c:manualLayout>
                  <c:x val="-2.296502630764469E-2"/>
                  <c:y val="-8.0108225654485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1B-4B0B-91FC-D033EF9AD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Movilidad!$A$6:$A$10</c:f>
              <c:strCache>
                <c:ptCount val="5"/>
                <c:pt idx="0">
                  <c:v>TMSA</c:v>
                </c:pt>
                <c:pt idx="1">
                  <c:v>IDU</c:v>
                </c:pt>
                <c:pt idx="2">
                  <c:v>EMB</c:v>
                </c:pt>
                <c:pt idx="3">
                  <c:v>SDM</c:v>
                </c:pt>
                <c:pt idx="4">
                  <c:v>UAERMV</c:v>
                </c:pt>
              </c:strCache>
            </c:strRef>
          </c:cat>
          <c:val>
            <c:numRef>
              <c:f>Movilidad!$F$6:$F$10</c:f>
              <c:numCache>
                <c:formatCode>0.0%</c:formatCode>
                <c:ptCount val="5"/>
                <c:pt idx="0">
                  <c:v>0.25761687152743629</c:v>
                </c:pt>
                <c:pt idx="1">
                  <c:v>0.1464725168540581</c:v>
                </c:pt>
                <c:pt idx="2">
                  <c:v>0.11710206711079386</c:v>
                </c:pt>
                <c:pt idx="3">
                  <c:v>0.22419478841853441</c:v>
                </c:pt>
                <c:pt idx="4">
                  <c:v>0.29330191306001319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1B-4B0B-91FC-D033EF9AD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423312"/>
        <c:axId val="1495433296"/>
      </c:lineChart>
      <c:catAx>
        <c:axId val="149542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5443280"/>
        <c:crosses val="autoZero"/>
        <c:auto val="1"/>
        <c:lblAlgn val="ctr"/>
        <c:lblOffset val="100"/>
        <c:noMultiLvlLbl val="0"/>
      </c:catAx>
      <c:valAx>
        <c:axId val="149544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5425392"/>
        <c:crosses val="autoZero"/>
        <c:crossBetween val="between"/>
      </c:valAx>
      <c:valAx>
        <c:axId val="1495433296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5423312"/>
        <c:crosses val="max"/>
        <c:crossBetween val="between"/>
      </c:valAx>
      <c:catAx>
        <c:axId val="149542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54332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984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659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898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4fe25097f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O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Acuerdo de ciudad pondrá en marcha </a:t>
            </a:r>
            <a:r>
              <a:rPr lang="es-CO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 programas </a:t>
            </a:r>
            <a:r>
              <a:rPr lang="es-CO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</a:t>
            </a:r>
            <a:r>
              <a:rPr lang="es-CO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427 metas</a:t>
            </a:r>
            <a:r>
              <a:rPr lang="es-CO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claras y visionarias, </a:t>
            </a:r>
            <a:r>
              <a:rPr lang="es-CO" sz="1800" b="1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las cuales 49 son responsabilidad del sector movilidad</a:t>
            </a:r>
            <a:r>
              <a:rPr lang="es-CO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285750" marR="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O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sector movilidad se encuentra representado en los objetivos 1, 4 y 5. 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O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Tenemos a cargo </a:t>
            </a:r>
            <a:r>
              <a:rPr lang="es-CO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metas estratégicas </a:t>
            </a:r>
            <a:r>
              <a:rPr lang="es-CO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asociadas a siniestralidad vial, evasión en el componente troncal, al mantenimiento y optimización de la semaforización inteligente, a contar con más viajes en modos sostenibles, al avance de obras como la primera línea de metro de Bogotá y las troncales del SITP, al nuevo sistema interoperable de recauso y a contar un mayor número de personas satisfechas con el sistema Transmilenio.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82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c4fe25097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1dc23956c_1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11dc23956c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643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1dc23956c_1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11dc23956c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860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28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1ab88b0e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2f1ab88b0e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403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1ab88b0e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2f1ab88b0e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191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10ed99b0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1f10ed99b0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16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871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55C00-3B1A-C345-33E1-802D2F4BC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20624C-204B-7C53-606E-7A4FDE5A6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9E8451-3047-C408-2064-ECD39617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79797F-F6BE-EA85-1A7B-1850DFC7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1795B-476C-094F-69C1-6ED3C903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09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B19C1-42BF-969A-DFD8-411C8EC5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B8E3B0-15AA-E99D-B001-A0E312F45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6A5778-4F4E-2103-6230-9D9F481F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EF8A37-6C19-A36F-CA54-A3D91D3F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C49B6C-C9A3-F92D-108C-072D5707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5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2ABB2-281F-F7E0-EB3F-90A0728C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C9F6B2-F268-D767-2B07-7E45DB5C8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E3A7E-60FB-C27C-42EC-3180C655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E8D136-8E9D-0ECE-1828-D99A7226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95C8BD-CA25-4B2A-0DAC-5B2F82D7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782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1306C-40C1-2C78-0ECB-6F9DD0ED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3E213B-9188-85F7-85CF-6DB4442D7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F64625-CD66-0D35-91CE-555376CB3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C8CDC-5A0E-47B6-0772-919DAFAD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35CAEA-4FD1-C6E0-5D5E-B82FE7D6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012329-1847-6819-7C4D-1225C116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9024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549E7-3EA9-C9E5-34EA-9C9BA9AF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C5967-A943-8E45-E57A-702BF722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09E0B8-0794-B8DF-41B5-59F0D0529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53750B-6AAF-EE8A-F846-DAAF0602B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90CF6D-685E-0C55-4489-D566E143E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CAB8327-1485-DC1F-4C7D-0574C933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B52BF0-0565-2C5C-CD70-1AAA60EF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9C3869-05CB-47C8-21E6-BC791E61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386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CC9CD-071A-2A0E-7446-2C1C62A0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2B8DF7-EB59-E35C-79C1-F442580F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0487B1-26A7-5079-641D-E58CC78B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332297-498D-C3EB-A4A5-C34A31F8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4718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76E118-775F-ACA0-499D-0025CD27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C44-29F5-4D45-84F9-C2D9CAB613A6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D0BED3-9343-6026-D296-E8C68036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133281-22D9-88F9-BDCF-1F059218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72B-0978-4FD2-89E7-7DE7F80D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21436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3663F-F098-3CBC-3711-E13F8EA6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E9F6C-04BD-1B3F-6E4D-42ADF9DD1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D4C853-1A4F-3156-D638-EED424E1A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3C4B23-15B6-A3E0-84F1-DE76C3A3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8A34E9-1EFE-F61D-5E0F-254D6AEE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ABDBF0-FBB6-8891-1698-F9F0E87F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043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C6D4D-F1F4-A134-EB22-6EB2E8C3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302BEF-6059-E851-AECD-9D6DACC16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2C5A99-8498-992D-1791-B50BB0B7F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EE512-596F-9409-BDFF-37187885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9C44-29F5-4D45-84F9-C2D9CAB613A6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0D2644-789F-B3F2-53E2-8980B943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3A6268-F9FD-A701-A5D6-E90501AE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472B-0978-4FD2-89E7-7DE7F80D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37890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05135-CB0A-052D-7D2C-AF9D703A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4F0479-15C1-055B-B8B3-3C8E705C5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81B02E-C0B5-1575-119E-3BA29F8B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251074-FC0D-591E-826D-287BE0484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11AC06-3EF7-4A88-CE51-8845C038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8024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B67990-E242-7000-8FC0-42742CAFC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0C36E6-2CDF-AD19-137D-0148720FD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87652F-B862-FC9C-58BE-3B2CE824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3C9B07-600A-8C13-E3EC-BAC6F3F8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7E8104-86DC-E5FF-8983-AE09113A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153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be2b1068a_3_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g21be2b1068a_3_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g21be2b1068a_3_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7967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ff221f55aa_11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ff221f55aa_11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ff221f55aa_11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286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ff221f55aa_11_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1ff221f55aa_11_1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g1ff221f55aa_11_1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g1ff221f55aa_11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1ff221f55aa_11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ff221f55aa_11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361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59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ff221f55aa_11_1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ff221f55aa_11_1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g1ff221f55aa_11_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ff221f55aa_11_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ff221f55aa_11_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3410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ff221f55aa_11_1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ff221f55aa_11_1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g1ff221f55aa_11_1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ff221f55aa_11_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ff221f55aa_11_1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44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CADF29-92AD-6DEA-8B56-8FD825F4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8478AC-EE84-4E06-FDB7-33F83E9A8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18F02-8B6E-E38D-61D3-067CF0E53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E9C44-29F5-4D45-84F9-C2D9CAB613A6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4E3CFE-5EB3-70DF-6BD3-2A4AFEAEF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7508E0-E8AD-0B39-D0E7-E4E9DAA0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5D472B-0978-4FD2-89E7-7DE7F80D43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157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f221f55aa_11_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ff221f55aa_11_1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ff221f55aa_11_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ff221f55aa_11_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1ff221f55aa_11_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7414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0" y="0"/>
            <a:ext cx="121923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0" y="0"/>
            <a:ext cx="121923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/>
          <p:nvPr/>
        </p:nvSpPr>
        <p:spPr>
          <a:xfrm>
            <a:off x="6214530" y="2357525"/>
            <a:ext cx="7229400" cy="7229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7476828" y="3755061"/>
            <a:ext cx="424939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Arial"/>
              <a:buNone/>
              <a:tabLst/>
              <a:defRPr/>
            </a:pPr>
            <a:r>
              <a:rPr lang="es-MX" sz="24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Seguimiento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 la gestión presupuestal y metas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6978225" y="4798647"/>
            <a:ext cx="4777500" cy="400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6978227" y="4636694"/>
            <a:ext cx="4777500" cy="400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 Black"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Sector Movilidad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7476828" y="5193062"/>
            <a:ext cx="378030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Arial"/>
              <a:buNone/>
              <a:tabLst/>
              <a:defRPr/>
            </a:pPr>
            <a:r>
              <a:rPr kumimoji="0" lang="es-CO" sz="17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Agosto de 2024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2413" y="5972225"/>
            <a:ext cx="2783725" cy="5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0" y="0"/>
            <a:ext cx="12192000" cy="76020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2800" b="0" i="0" u="none" strike="noStrike" cap="none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RECOMENDACIONES DE ORIENTACIÓN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2000" b="0" i="0" u="none" strike="noStrike" cap="none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PLANEACIÓN ESTRATÉGICA</a:t>
            </a:r>
            <a:endParaRPr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A109EF-773F-B076-68B6-F8BEA6BE6262}"/>
              </a:ext>
            </a:extLst>
          </p:cNvPr>
          <p:cNvSpPr txBox="1"/>
          <p:nvPr/>
        </p:nvSpPr>
        <p:spPr>
          <a:xfrm>
            <a:off x="1359031" y="1564849"/>
            <a:ext cx="94739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2000" dirty="0"/>
              <a:t>Implementar acciones y estrategias para la mejora, operación y evaluación del MIPG y Gestión de cada entidad, y proponer nuevas estrategias para el logro de los resultados y los correctivos necesarios de todos los criterios, en especial los de puntaje más bajo.</a:t>
            </a:r>
          </a:p>
          <a:p>
            <a:pPr marL="342900" indent="-342900">
              <a:buAutoNum type="arabicPeriod"/>
            </a:pPr>
            <a:endParaRPr lang="es-MX" sz="2000" dirty="0"/>
          </a:p>
          <a:p>
            <a:pPr marL="342900" indent="-342900">
              <a:buAutoNum type="arabicPeriod"/>
            </a:pPr>
            <a:r>
              <a:rPr lang="es-MX" sz="2000" dirty="0"/>
              <a:t>Una vez aprobado el PDD, las entidades del Sector debemos realizar la revisión de la Plataforma Estratégica: misión, visión y objetivos.</a:t>
            </a:r>
          </a:p>
          <a:p>
            <a:pPr marL="342900" indent="-342900">
              <a:buAutoNum type="arabicPeriod"/>
            </a:pPr>
            <a:endParaRPr lang="es-MX" sz="2000" dirty="0"/>
          </a:p>
          <a:p>
            <a:pPr marL="342900" indent="-342900">
              <a:buAutoNum type="arabicPeriod"/>
            </a:pPr>
            <a:r>
              <a:rPr lang="es-MX" sz="2000" dirty="0"/>
              <a:t>Articulación entre las entidades del sector administrativo en la operación de las políticas de gestión y desempeño acorde con las directrices impartidas por las instancias de dirección, coordinación, autoridades o instancias nacionales y distritales.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01798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A7F626-06B6-3597-D714-413A7B46CB5A}"/>
              </a:ext>
            </a:extLst>
          </p:cNvPr>
          <p:cNvSpPr txBox="1"/>
          <p:nvPr/>
        </p:nvSpPr>
        <p:spPr>
          <a:xfrm>
            <a:off x="3197257" y="2648932"/>
            <a:ext cx="579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Gracias por su atención</a:t>
            </a:r>
            <a:endParaRPr lang="es-CO" sz="3600" b="1" dirty="0"/>
          </a:p>
        </p:txBody>
      </p:sp>
      <p:pic>
        <p:nvPicPr>
          <p:cNvPr id="3" name="Google Shape;67;p1">
            <a:extLst>
              <a:ext uri="{FF2B5EF4-FFF2-40B4-BE49-F238E27FC236}">
                <a16:creationId xmlns:a16="http://schemas.microsoft.com/office/drawing/2014/main" id="{41E8CFA9-BD6D-8C99-4AAB-39D201AADD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1314" y="5736554"/>
            <a:ext cx="2783725" cy="5640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5745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4fe25097f_2_0"/>
          <p:cNvSpPr/>
          <p:nvPr/>
        </p:nvSpPr>
        <p:spPr>
          <a:xfrm>
            <a:off x="1652849" y="4430599"/>
            <a:ext cx="3242535" cy="1758322"/>
          </a:xfrm>
          <a:prstGeom prst="roundRect">
            <a:avLst>
              <a:gd name="adj" fmla="val 5643"/>
            </a:avLst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g2c4fe25097f_2_0"/>
          <p:cNvSpPr/>
          <p:nvPr/>
        </p:nvSpPr>
        <p:spPr>
          <a:xfrm>
            <a:off x="5041898" y="4433219"/>
            <a:ext cx="6926829" cy="1755702"/>
          </a:xfrm>
          <a:prstGeom prst="roundRect">
            <a:avLst>
              <a:gd name="adj" fmla="val 5463"/>
            </a:avLst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g2c4fe25097f_2_0"/>
          <p:cNvSpPr/>
          <p:nvPr/>
        </p:nvSpPr>
        <p:spPr>
          <a:xfrm>
            <a:off x="1665540" y="2307863"/>
            <a:ext cx="1980000" cy="1758322"/>
          </a:xfrm>
          <a:prstGeom prst="roundRect">
            <a:avLst>
              <a:gd name="adj" fmla="val 7912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g2c4fe25097f_2_0"/>
          <p:cNvSpPr/>
          <p:nvPr/>
        </p:nvSpPr>
        <p:spPr>
          <a:xfrm>
            <a:off x="3726180" y="2830999"/>
            <a:ext cx="3145958" cy="1235186"/>
          </a:xfrm>
          <a:prstGeom prst="roundRect">
            <a:avLst>
              <a:gd name="adj" fmla="val 11462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Transversal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g2c4fe25097f_2_0"/>
          <p:cNvSpPr/>
          <p:nvPr/>
        </p:nvSpPr>
        <p:spPr>
          <a:xfrm>
            <a:off x="6984106" y="2297767"/>
            <a:ext cx="2892652" cy="1768418"/>
          </a:xfrm>
          <a:prstGeom prst="roundRect">
            <a:avLst>
              <a:gd name="adj" fmla="val 6195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Google Shape;152;g2c4fe25097f_2_0"/>
          <p:cNvSpPr/>
          <p:nvPr/>
        </p:nvSpPr>
        <p:spPr>
          <a:xfrm>
            <a:off x="9988728" y="2305022"/>
            <a:ext cx="1980000" cy="1768418"/>
          </a:xfrm>
          <a:prstGeom prst="roundRect">
            <a:avLst>
              <a:gd name="adj" fmla="val 6849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g2c4fe25097f_2_0"/>
          <p:cNvSpPr txBox="1"/>
          <p:nvPr/>
        </p:nvSpPr>
        <p:spPr>
          <a:xfrm>
            <a:off x="559050" y="188885"/>
            <a:ext cx="1182122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Metas del Sector Movilidad en el PDD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kumimoji="0" lang="es-CO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objetivos estratégicos, </a:t>
            </a: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kumimoji="0" lang="es-CO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programas, </a:t>
            </a: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8</a:t>
            </a:r>
            <a:r>
              <a:rPr kumimoji="0" lang="es-CO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metas estratégicas, </a:t>
            </a: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49</a:t>
            </a:r>
            <a:r>
              <a:rPr kumimoji="0" lang="es-CO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metas de producto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4" name="Google Shape;154;g2c4fe25097f_2_0"/>
          <p:cNvSpPr txBox="1"/>
          <p:nvPr/>
        </p:nvSpPr>
        <p:spPr>
          <a:xfrm>
            <a:off x="1572940" y="3021535"/>
            <a:ext cx="2072600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programas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Metas</a:t>
            </a: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lang="es-CO" sz="900" dirty="0">
                <a:solidFill>
                  <a:schemeClr val="tx1"/>
                </a:solidFill>
                <a:latin typeface="Trebuchet MS"/>
                <a:sym typeface="Trebuchet MS"/>
              </a:rPr>
              <a:t>8 SDM, 4 TM, 3 IDU (1 con UMV)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$</a:t>
            </a: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2,7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Billones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g2c4fe25097f_2_0"/>
          <p:cNvSpPr txBox="1"/>
          <p:nvPr/>
        </p:nvSpPr>
        <p:spPr>
          <a:xfrm>
            <a:off x="9899524" y="3093170"/>
            <a:ext cx="2037900" cy="100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programas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metas </a:t>
            </a: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(todas las entidades)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$</a:t>
            </a: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2,2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Billones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g2c4fe25097f_2_0"/>
          <p:cNvSpPr txBox="1"/>
          <p:nvPr/>
        </p:nvSpPr>
        <p:spPr>
          <a:xfrm>
            <a:off x="1488650" y="4409775"/>
            <a:ext cx="3502448" cy="18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1. Fatalidades en </a:t>
            </a:r>
            <a:r>
              <a:rPr kumimoji="0" lang="es-CO" sz="13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siniestros viales </a:t>
            </a: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por año (544 a 462)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14605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2. % de </a:t>
            </a:r>
            <a:r>
              <a:rPr kumimoji="0" lang="es-CO" sz="13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evasión</a:t>
            </a: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en el componente troncal (de 15,3 a 13%)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14605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3. % del sistema de </a:t>
            </a:r>
            <a:r>
              <a:rPr kumimoji="0" lang="es-CO" sz="13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semaforización inteligente</a:t>
            </a: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de la ciudad mantenido y optimizado (a 2027 llegar al 99%)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g2c4fe25097f_2_0"/>
          <p:cNvSpPr txBox="1"/>
          <p:nvPr/>
        </p:nvSpPr>
        <p:spPr>
          <a:xfrm>
            <a:off x="4999036" y="4421705"/>
            <a:ext cx="7073324" cy="160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4. % de </a:t>
            </a:r>
            <a:r>
              <a:rPr kumimoji="0" lang="es-CO" sz="13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viajes en modos sostenibles</a:t>
            </a: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en un día típico de los hogares de Bogotá (69,6% a 74%)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5. % de avance de la </a:t>
            </a:r>
            <a:r>
              <a:rPr kumimoji="0" lang="es-CO" sz="13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PLMB</a:t>
            </a: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Tramo 1 (29% a 99,7%)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6. Km de troncales en </a:t>
            </a:r>
            <a:r>
              <a:rPr kumimoji="0" lang="es-CO" sz="13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operación del SITP </a:t>
            </a: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(114 km a 143 Km)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7. % de avance en la estructuración del </a:t>
            </a:r>
            <a:r>
              <a:rPr kumimoji="0" lang="es-CO" sz="13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Sistema Interoperable de Recaudo </a:t>
            </a: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(SIR) (100%)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8. % de </a:t>
            </a:r>
            <a:r>
              <a:rPr kumimoji="0" lang="es-CO" sz="13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usuarios</a:t>
            </a: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de Transmilenio </a:t>
            </a:r>
            <a:r>
              <a:rPr kumimoji="0" lang="es-CO" sz="13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satisfechos</a:t>
            </a:r>
            <a:r>
              <a:rPr kumimoji="0" lang="es-CO" sz="13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(69,3% a 71,3%)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g2c4fe25097f_2_0"/>
          <p:cNvSpPr/>
          <p:nvPr/>
        </p:nvSpPr>
        <p:spPr>
          <a:xfrm>
            <a:off x="1678240" y="1582352"/>
            <a:ext cx="10301984" cy="41066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Bogotá Camina Segura  2024 - 2027 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0" name="Google Shape;160;g2c4fe25097f_2_0"/>
          <p:cNvSpPr/>
          <p:nvPr/>
        </p:nvSpPr>
        <p:spPr>
          <a:xfrm>
            <a:off x="1665542" y="2145909"/>
            <a:ext cx="1980000" cy="8783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  <a:tabLst/>
              <a:defRPr/>
            </a:pPr>
            <a:r>
              <a:rPr kumimoji="0" lang="es-CO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1. Bogotá avanza en </a:t>
            </a:r>
            <a:r>
              <a:rPr kumimoji="0" lang="es-CO" sz="1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Seguridad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c4fe25097f_2_0"/>
          <p:cNvSpPr/>
          <p:nvPr/>
        </p:nvSpPr>
        <p:spPr>
          <a:xfrm>
            <a:off x="3737959" y="2145909"/>
            <a:ext cx="1537262" cy="8783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  <a:tabLst/>
              <a:defRPr/>
            </a:pPr>
            <a:r>
              <a:rPr kumimoji="0" lang="es-CO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2. Bogotá confía en su </a:t>
            </a: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bien-estar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g2c4fe25097f_2_0"/>
          <p:cNvSpPr/>
          <p:nvPr/>
        </p:nvSpPr>
        <p:spPr>
          <a:xfrm>
            <a:off x="5301337" y="2143170"/>
            <a:ext cx="1527895" cy="8783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  <a:tabLst/>
              <a:defRPr/>
            </a:pPr>
            <a:r>
              <a:rPr kumimoji="0" lang="es-CO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3. Bogotá confía en su </a:t>
            </a: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potencial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g2c4fe25097f_2_0"/>
          <p:cNvSpPr/>
          <p:nvPr/>
        </p:nvSpPr>
        <p:spPr>
          <a:xfrm>
            <a:off x="6984108" y="2135814"/>
            <a:ext cx="2892652" cy="8783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  <a:tabLst/>
              <a:defRPr/>
            </a:pPr>
            <a:r>
              <a:rPr kumimoji="0" lang="es-CO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4. Bogotá </a:t>
            </a: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ordena su territorio</a:t>
            </a:r>
            <a:r>
              <a:rPr kumimoji="0" lang="es-CO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y avanza en su </a:t>
            </a:r>
            <a:r>
              <a:rPr kumimoji="0" lang="es-CO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acción climática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g2c4fe25097f_2_0"/>
          <p:cNvSpPr/>
          <p:nvPr/>
        </p:nvSpPr>
        <p:spPr>
          <a:xfrm>
            <a:off x="9988730" y="2131494"/>
            <a:ext cx="1980000" cy="8783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  <a:tabLst/>
              <a:defRPr/>
            </a:pPr>
            <a:r>
              <a:rPr kumimoji="0" lang="es-CO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5. Bogotá confía en su </a:t>
            </a:r>
            <a:r>
              <a:rPr kumimoji="0" lang="es-CO" sz="1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gobierno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g2c4fe25097f_2_0"/>
          <p:cNvSpPr txBox="1"/>
          <p:nvPr/>
        </p:nvSpPr>
        <p:spPr>
          <a:xfrm>
            <a:off x="58499" y="2276899"/>
            <a:ext cx="160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Objetivos Estratégicos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6" name="Google Shape;166;g2c4fe25097f_2_0"/>
          <p:cNvSpPr txBox="1"/>
          <p:nvPr/>
        </p:nvSpPr>
        <p:spPr>
          <a:xfrm>
            <a:off x="38100" y="4723961"/>
            <a:ext cx="16071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  <a:tabLst/>
              <a:defRPr/>
            </a:pPr>
            <a:r>
              <a:rPr kumimoji="0" lang="es-CO" sz="15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Metas estratégicas*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7" name="Google Shape;167;g2c4fe25097f_2_0"/>
          <p:cNvSpPr txBox="1"/>
          <p:nvPr/>
        </p:nvSpPr>
        <p:spPr>
          <a:xfrm>
            <a:off x="158998" y="5380762"/>
            <a:ext cx="1398137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  <a:tabLst/>
              <a:defRPr/>
            </a:pPr>
            <a:r>
              <a:rPr kumimoji="0" lang="es-CO" sz="105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 Metas a dic 2027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g2c4fe25097f_2_0"/>
          <p:cNvCxnSpPr/>
          <p:nvPr/>
        </p:nvCxnSpPr>
        <p:spPr>
          <a:xfrm>
            <a:off x="2708474" y="4025257"/>
            <a:ext cx="0" cy="39600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g2c4fe25097f_2_0"/>
          <p:cNvCxnSpPr/>
          <p:nvPr/>
        </p:nvCxnSpPr>
        <p:spPr>
          <a:xfrm>
            <a:off x="8949162" y="4027182"/>
            <a:ext cx="0" cy="39600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0" name="Google Shape;170;g2c4fe25097f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975" y="6458307"/>
            <a:ext cx="1779700" cy="36919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c4fe25097f_2_0"/>
          <p:cNvSpPr/>
          <p:nvPr/>
        </p:nvSpPr>
        <p:spPr>
          <a:xfrm>
            <a:off x="0" y="0"/>
            <a:ext cx="470700" cy="216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c4fe25097f_2_0"/>
          <p:cNvSpPr/>
          <p:nvPr/>
        </p:nvSpPr>
        <p:spPr>
          <a:xfrm>
            <a:off x="12110848" y="260600"/>
            <a:ext cx="109728" cy="1161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55;g2c4fe25097f_2_0"/>
          <p:cNvSpPr txBox="1"/>
          <p:nvPr/>
        </p:nvSpPr>
        <p:spPr>
          <a:xfrm>
            <a:off x="6984104" y="3047689"/>
            <a:ext cx="2884117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programa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32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metas </a:t>
            </a: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lang="es-MX" sz="900" dirty="0">
                <a:solidFill>
                  <a:schemeClr val="tx1"/>
                </a:solidFill>
                <a:latin typeface="Trebuchet MS"/>
                <a:sym typeface="Trebuchet MS"/>
              </a:rPr>
              <a:t>4 SDM, 3 EMB, 1 UMV, 13 TM, 11 IDU (2 con UMV)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$</a:t>
            </a: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14,8 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Billones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2CD016-3D96-A352-483B-DAF8B70CE918}"/>
              </a:ext>
            </a:extLst>
          </p:cNvPr>
          <p:cNvGraphicFramePr>
            <a:graphicFrameLocks/>
          </p:cNvGraphicFramePr>
          <p:nvPr/>
        </p:nvGraphicFramePr>
        <p:xfrm>
          <a:off x="161751" y="944312"/>
          <a:ext cx="11868497" cy="583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80118DF-1BEC-11F4-9929-18C02883D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00" y="6277481"/>
            <a:ext cx="11184971" cy="51098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C4FA735-F492-B569-C402-5A84AC19E9C3}"/>
              </a:ext>
            </a:extLst>
          </p:cNvPr>
          <p:cNvSpPr txBox="1"/>
          <p:nvPr/>
        </p:nvSpPr>
        <p:spPr>
          <a:xfrm>
            <a:off x="179516" y="6386723"/>
            <a:ext cx="4353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Corte 25 de julio de 2024 - Cifras en millones de pesos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Google Shape;131;g2f1ab88b0e2_0_11">
            <a:extLst>
              <a:ext uri="{FF2B5EF4-FFF2-40B4-BE49-F238E27FC236}">
                <a16:creationId xmlns:a16="http://schemas.microsoft.com/office/drawing/2014/main" id="{3A528547-1520-2AA2-D46F-42AA15025DB7}"/>
              </a:ext>
            </a:extLst>
          </p:cNvPr>
          <p:cNvSpPr/>
          <p:nvPr/>
        </p:nvSpPr>
        <p:spPr>
          <a:xfrm>
            <a:off x="0" y="0"/>
            <a:ext cx="12192000" cy="75414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Tx/>
              <a:buNone/>
              <a:tabLst/>
              <a:defRPr/>
            </a:pPr>
            <a:r>
              <a:rPr kumimoji="0" lang="es-419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EJECUCIÓN PRESUPUESTO 2024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Tx/>
              <a:buNone/>
              <a:tabLst/>
              <a:defRPr/>
            </a:pPr>
            <a:r>
              <a:rPr lang="es-419" sz="1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Arial Black"/>
              </a:rPr>
              <a:t>Recursos Distrito</a:t>
            </a:r>
            <a:endParaRPr kumimoji="0" lang="es-419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9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1dc23956c_1_202"/>
          <p:cNvSpPr/>
          <p:nvPr/>
        </p:nvSpPr>
        <p:spPr>
          <a:xfrm>
            <a:off x="161751" y="184025"/>
            <a:ext cx="1024400" cy="102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0118DF-1BEC-11F4-9929-18C02883D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00" y="5972680"/>
            <a:ext cx="11184971" cy="51098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C4FA735-F492-B569-C402-5A84AC19E9C3}"/>
              </a:ext>
            </a:extLst>
          </p:cNvPr>
          <p:cNvSpPr txBox="1"/>
          <p:nvPr/>
        </p:nvSpPr>
        <p:spPr>
          <a:xfrm>
            <a:off x="179516" y="6386723"/>
            <a:ext cx="497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Corte 30 de junio de 2024 - Cifras en millones de pesos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E4390E-F125-7EC0-B0B7-89D509F1D8AF}"/>
              </a:ext>
            </a:extLst>
          </p:cNvPr>
          <p:cNvSpPr txBox="1"/>
          <p:nvPr/>
        </p:nvSpPr>
        <p:spPr>
          <a:xfrm>
            <a:off x="333989" y="1209833"/>
            <a:ext cx="5486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Rolita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F19ACC-3AC6-D412-035E-D82A6437B723}"/>
              </a:ext>
            </a:extLst>
          </p:cNvPr>
          <p:cNvSpPr txBox="1"/>
          <p:nvPr/>
        </p:nvSpPr>
        <p:spPr>
          <a:xfrm>
            <a:off x="6026866" y="1160668"/>
            <a:ext cx="5486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Terminal de Transportes</a:t>
            </a:r>
          </a:p>
        </p:txBody>
      </p:sp>
      <p:pic>
        <p:nvPicPr>
          <p:cNvPr id="9" name="Imagen 8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D470F116-9EFC-78CF-4A2B-41E5B15BC1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26"/>
          <a:stretch/>
        </p:blipFill>
        <p:spPr>
          <a:xfrm>
            <a:off x="6287056" y="1813124"/>
            <a:ext cx="5036267" cy="4415050"/>
          </a:xfrm>
          <a:prstGeom prst="rect">
            <a:avLst/>
          </a:prstGeom>
        </p:spPr>
      </p:pic>
      <p:pic>
        <p:nvPicPr>
          <p:cNvPr id="10" name="Imagen 6">
            <a:extLst>
              <a:ext uri="{FF2B5EF4-FFF2-40B4-BE49-F238E27FC236}">
                <a16:creationId xmlns:a16="http://schemas.microsoft.com/office/drawing/2014/main" id="{3AF06F8C-4E88-DD84-9D05-B94272C9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13449" r="13957" b="2814"/>
          <a:stretch>
            <a:fillRect/>
          </a:stretch>
        </p:blipFill>
        <p:spPr bwMode="auto">
          <a:xfrm>
            <a:off x="401638" y="1813123"/>
            <a:ext cx="5570537" cy="429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9E9704B-9DEA-E885-30F8-D9B6B1134BDB}"/>
              </a:ext>
            </a:extLst>
          </p:cNvPr>
          <p:cNvSpPr txBox="1"/>
          <p:nvPr/>
        </p:nvSpPr>
        <p:spPr>
          <a:xfrm>
            <a:off x="1530938" y="2943431"/>
            <a:ext cx="99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50%</a:t>
            </a:r>
            <a:endParaRPr lang="es-CO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D6AE78-597A-AB81-2B77-A6A702B8B7A0}"/>
              </a:ext>
            </a:extLst>
          </p:cNvPr>
          <p:cNvSpPr txBox="1"/>
          <p:nvPr/>
        </p:nvSpPr>
        <p:spPr>
          <a:xfrm>
            <a:off x="5068067" y="2889716"/>
            <a:ext cx="99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42%</a:t>
            </a:r>
            <a:endParaRPr lang="es-CO" b="1" dirty="0"/>
          </a:p>
        </p:txBody>
      </p:sp>
      <p:sp>
        <p:nvSpPr>
          <p:cNvPr id="8" name="Google Shape;131;g2f1ab88b0e2_0_11">
            <a:extLst>
              <a:ext uri="{FF2B5EF4-FFF2-40B4-BE49-F238E27FC236}">
                <a16:creationId xmlns:a16="http://schemas.microsoft.com/office/drawing/2014/main" id="{B79FBED1-1CDC-06D7-E995-87E8DE60D8E4}"/>
              </a:ext>
            </a:extLst>
          </p:cNvPr>
          <p:cNvSpPr/>
          <p:nvPr/>
        </p:nvSpPr>
        <p:spPr>
          <a:xfrm>
            <a:off x="0" y="0"/>
            <a:ext cx="12192000" cy="75414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Tx/>
              <a:buNone/>
              <a:tabLst/>
              <a:defRPr/>
            </a:pPr>
            <a:r>
              <a:rPr kumimoji="0" lang="es-419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EJECUCIÓN PRESUPUESTO 2024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Tx/>
              <a:buNone/>
              <a:tabLst/>
              <a:defRPr/>
            </a:pPr>
            <a:r>
              <a:rPr lang="es-419" sz="1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Arial Black"/>
              </a:rPr>
              <a:t>ODT + TT</a:t>
            </a:r>
            <a:endParaRPr kumimoji="0" lang="es-419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6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0" y="0"/>
            <a:ext cx="121923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0" y="0"/>
            <a:ext cx="121923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/>
          <p:nvPr/>
        </p:nvSpPr>
        <p:spPr>
          <a:xfrm>
            <a:off x="6259399" y="2620652"/>
            <a:ext cx="6080288" cy="653264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7039617" y="3427706"/>
            <a:ext cx="515238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Arial"/>
              <a:buNone/>
              <a:tabLst/>
              <a:defRPr/>
            </a:pPr>
            <a:r>
              <a:rPr lang="es-MX" sz="24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Implementación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, desarrollo y evaluación del Modelo Integrado de Planeación y Gestión – MIPG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7261031" y="4798647"/>
            <a:ext cx="4777500" cy="400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7261033" y="4636694"/>
            <a:ext cx="4777500" cy="400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 Black"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Sector Movilidad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7759634" y="5193062"/>
            <a:ext cx="378030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Arial"/>
              <a:buNone/>
              <a:tabLst/>
              <a:defRPr/>
            </a:pPr>
            <a:r>
              <a:rPr kumimoji="0" lang="es-CO" sz="17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Agosto de 2024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95219" y="5972225"/>
            <a:ext cx="2783725" cy="56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84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1ab88b0e2_0_11"/>
          <p:cNvSpPr/>
          <p:nvPr/>
        </p:nvSpPr>
        <p:spPr>
          <a:xfrm>
            <a:off x="0" y="0"/>
            <a:ext cx="12192000" cy="75414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28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ÍNDICE DE DESEMPEÑO INSTITUCIONAL - IDI</a:t>
            </a:r>
            <a:endParaRPr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lecha: hacia arriba 2">
            <a:extLst>
              <a:ext uri="{FF2B5EF4-FFF2-40B4-BE49-F238E27FC236}">
                <a16:creationId xmlns:a16="http://schemas.microsoft.com/office/drawing/2014/main" id="{34744AE7-69A9-0082-C968-5DB5B8176D8B}"/>
              </a:ext>
            </a:extLst>
          </p:cNvPr>
          <p:cNvSpPr/>
          <p:nvPr/>
        </p:nvSpPr>
        <p:spPr>
          <a:xfrm>
            <a:off x="10576786" y="2761618"/>
            <a:ext cx="254524" cy="24509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Flecha: hacia arriba 3">
            <a:extLst>
              <a:ext uri="{FF2B5EF4-FFF2-40B4-BE49-F238E27FC236}">
                <a16:creationId xmlns:a16="http://schemas.microsoft.com/office/drawing/2014/main" id="{F95DF69F-08AB-E05E-C123-F5C3A0D19916}"/>
              </a:ext>
            </a:extLst>
          </p:cNvPr>
          <p:cNvSpPr/>
          <p:nvPr/>
        </p:nvSpPr>
        <p:spPr>
          <a:xfrm>
            <a:off x="10576788" y="3364635"/>
            <a:ext cx="254524" cy="24509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Flecha: hacia arriba 4">
            <a:extLst>
              <a:ext uri="{FF2B5EF4-FFF2-40B4-BE49-F238E27FC236}">
                <a16:creationId xmlns:a16="http://schemas.microsoft.com/office/drawing/2014/main" id="{28258F89-714A-115F-CC50-CC1235CE1F09}"/>
              </a:ext>
            </a:extLst>
          </p:cNvPr>
          <p:cNvSpPr/>
          <p:nvPr/>
        </p:nvSpPr>
        <p:spPr>
          <a:xfrm>
            <a:off x="10576786" y="3835593"/>
            <a:ext cx="254524" cy="24509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5771DC1A-2FAA-AD52-5E5C-E5A214418D07}"/>
              </a:ext>
            </a:extLst>
          </p:cNvPr>
          <p:cNvSpPr/>
          <p:nvPr/>
        </p:nvSpPr>
        <p:spPr>
          <a:xfrm>
            <a:off x="10576786" y="4302268"/>
            <a:ext cx="254524" cy="24509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: hacia arriba 8">
            <a:extLst>
              <a:ext uri="{FF2B5EF4-FFF2-40B4-BE49-F238E27FC236}">
                <a16:creationId xmlns:a16="http://schemas.microsoft.com/office/drawing/2014/main" id="{FE64BE9C-BD10-83AC-397F-764665D5BC68}"/>
              </a:ext>
            </a:extLst>
          </p:cNvPr>
          <p:cNvSpPr/>
          <p:nvPr/>
        </p:nvSpPr>
        <p:spPr>
          <a:xfrm>
            <a:off x="10576786" y="4773006"/>
            <a:ext cx="254524" cy="24509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2932A8-72E1-10E4-3FB4-1F14E99E4A8E}"/>
              </a:ext>
            </a:extLst>
          </p:cNvPr>
          <p:cNvSpPr txBox="1"/>
          <p:nvPr/>
        </p:nvSpPr>
        <p:spPr>
          <a:xfrm>
            <a:off x="10911443" y="2733368"/>
            <a:ext cx="8012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3%</a:t>
            </a:r>
          </a:p>
          <a:p>
            <a:endParaRPr lang="es-MX" sz="1000" dirty="0"/>
          </a:p>
          <a:p>
            <a:endParaRPr lang="es-MX" sz="1000" dirty="0"/>
          </a:p>
          <a:p>
            <a:r>
              <a:rPr lang="es-MX" dirty="0"/>
              <a:t>6%</a:t>
            </a:r>
          </a:p>
          <a:p>
            <a:endParaRPr lang="es-MX" sz="1000" dirty="0"/>
          </a:p>
          <a:p>
            <a:endParaRPr lang="es-MX" sz="1000" dirty="0"/>
          </a:p>
          <a:p>
            <a:r>
              <a:rPr lang="es-MX" dirty="0"/>
              <a:t>10%</a:t>
            </a:r>
          </a:p>
          <a:p>
            <a:endParaRPr lang="es-MX" sz="1000" dirty="0"/>
          </a:p>
          <a:p>
            <a:endParaRPr lang="es-MX" sz="1000" dirty="0"/>
          </a:p>
          <a:p>
            <a:r>
              <a:rPr lang="es-MX" dirty="0"/>
              <a:t>5%</a:t>
            </a:r>
          </a:p>
          <a:p>
            <a:endParaRPr lang="es-CO" sz="1000" dirty="0"/>
          </a:p>
          <a:p>
            <a:endParaRPr lang="es-CO" sz="1000" dirty="0"/>
          </a:p>
          <a:p>
            <a:r>
              <a:rPr lang="es-CO" dirty="0"/>
              <a:t>6%</a:t>
            </a:r>
          </a:p>
        </p:txBody>
      </p:sp>
      <p:pic>
        <p:nvPicPr>
          <p:cNvPr id="11" name="Google Shape;179;g275716a0573_0_0">
            <a:extLst>
              <a:ext uri="{FF2B5EF4-FFF2-40B4-BE49-F238E27FC236}">
                <a16:creationId xmlns:a16="http://schemas.microsoft.com/office/drawing/2014/main" id="{95566140-EECD-0609-DDFE-13BC65DA44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5148" y="814066"/>
            <a:ext cx="1702785" cy="7842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264A1-DD58-3019-7218-470129A1D7E9}"/>
              </a:ext>
            </a:extLst>
          </p:cNvPr>
          <p:cNvSpPr txBox="1"/>
          <p:nvPr/>
        </p:nvSpPr>
        <p:spPr>
          <a:xfrm>
            <a:off x="2440974" y="789911"/>
            <a:ext cx="673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674"/>
            <a:r>
              <a:rPr lang="es-MX" sz="2400" dirty="0">
                <a:solidFill>
                  <a:srgbClr val="C00000"/>
                </a:solidFill>
                <a:latin typeface="Arial Black" panose="020B0A04020102020204" pitchFamily="34" charset="0"/>
              </a:rPr>
              <a:t>MEDICIÓN FURAG</a:t>
            </a:r>
          </a:p>
          <a:p>
            <a:pPr algn="ctr" defTabSz="914674"/>
            <a:r>
              <a:rPr lang="es-MX" sz="1600" dirty="0">
                <a:solidFill>
                  <a:srgbClr val="C00000"/>
                </a:solidFill>
                <a:latin typeface="Arial Black" panose="020B0A04020102020204" pitchFamily="34" charset="0"/>
              </a:rPr>
              <a:t>Departamento Administrativo de la Función Pública DAFP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EE0D8698-0668-816A-A983-96F933A02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757205"/>
              </p:ext>
            </p:extLst>
          </p:nvPr>
        </p:nvGraphicFramePr>
        <p:xfrm>
          <a:off x="1791010" y="2252251"/>
          <a:ext cx="8609979" cy="2788920"/>
        </p:xfrm>
        <a:graphic>
          <a:graphicData uri="http://schemas.openxmlformats.org/drawingml/2006/table">
            <a:tbl>
              <a:tblPr/>
              <a:tblGrid>
                <a:gridCol w="3624179">
                  <a:extLst>
                    <a:ext uri="{9D8B030D-6E8A-4147-A177-3AD203B41FA5}">
                      <a16:colId xmlns:a16="http://schemas.microsoft.com/office/drawing/2014/main" val="1199104604"/>
                    </a:ext>
                  </a:extLst>
                </a:gridCol>
                <a:gridCol w="828178">
                  <a:extLst>
                    <a:ext uri="{9D8B030D-6E8A-4147-A177-3AD203B41FA5}">
                      <a16:colId xmlns:a16="http://schemas.microsoft.com/office/drawing/2014/main" val="4267641522"/>
                    </a:ext>
                  </a:extLst>
                </a:gridCol>
                <a:gridCol w="911832">
                  <a:extLst>
                    <a:ext uri="{9D8B030D-6E8A-4147-A177-3AD203B41FA5}">
                      <a16:colId xmlns:a16="http://schemas.microsoft.com/office/drawing/2014/main" val="3536956638"/>
                    </a:ext>
                  </a:extLst>
                </a:gridCol>
                <a:gridCol w="786351">
                  <a:extLst>
                    <a:ext uri="{9D8B030D-6E8A-4147-A177-3AD203B41FA5}">
                      <a16:colId xmlns:a16="http://schemas.microsoft.com/office/drawing/2014/main" val="1518862721"/>
                    </a:ext>
                  </a:extLst>
                </a:gridCol>
                <a:gridCol w="819813">
                  <a:extLst>
                    <a:ext uri="{9D8B030D-6E8A-4147-A177-3AD203B41FA5}">
                      <a16:colId xmlns:a16="http://schemas.microsoft.com/office/drawing/2014/main" val="3536414301"/>
                    </a:ext>
                  </a:extLst>
                </a:gridCol>
                <a:gridCol w="819813">
                  <a:extLst>
                    <a:ext uri="{9D8B030D-6E8A-4147-A177-3AD203B41FA5}">
                      <a16:colId xmlns:a16="http://schemas.microsoft.com/office/drawing/2014/main" val="3166109317"/>
                    </a:ext>
                  </a:extLst>
                </a:gridCol>
                <a:gridCol w="819813">
                  <a:extLst>
                    <a:ext uri="{9D8B030D-6E8A-4147-A177-3AD203B41FA5}">
                      <a16:colId xmlns:a16="http://schemas.microsoft.com/office/drawing/2014/main" val="203764114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ENTIDAD</a:t>
                      </a:r>
                      <a:endParaRPr lang="es-CO" sz="1600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s-CO" sz="16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n-lt"/>
                        </a:rPr>
                        <a:t>2023</a:t>
                      </a:r>
                      <a:endParaRPr lang="es-CO" sz="18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68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n-lt"/>
                        </a:rPr>
                        <a:t>Secretaría Distrital de Movilidad</a:t>
                      </a:r>
                      <a:endParaRPr lang="es-CO" sz="1600" dirty="0">
                        <a:effectLst/>
                        <a:highlight>
                          <a:srgbClr val="E7E6E6"/>
                        </a:highlight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85,3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96,6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97,9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98,5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93,8</a:t>
                      </a:r>
                      <a:endParaRPr lang="es-CO" sz="18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n-lt"/>
                        </a:rPr>
                        <a:t>96,5</a:t>
                      </a:r>
                      <a:endParaRPr lang="es-CO" sz="18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8929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n-lt"/>
                        </a:rPr>
                        <a:t>Transmilenio</a:t>
                      </a:r>
                      <a:endParaRPr lang="es-CO" sz="1600">
                        <a:effectLst/>
                        <a:highlight>
                          <a:srgbClr val="E7E6E6"/>
                        </a:highlight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72,9</a:t>
                      </a:r>
                      <a:endParaRPr lang="es-CO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96,7</a:t>
                      </a:r>
                      <a:endParaRPr lang="es-CO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97,6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98,3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82,8</a:t>
                      </a:r>
                      <a:endParaRPr lang="es-CO" sz="18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n-lt"/>
                        </a:rPr>
                        <a:t>87,4</a:t>
                      </a:r>
                      <a:endParaRPr lang="es-CO" sz="18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314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n-lt"/>
                        </a:rPr>
                        <a:t>IDU</a:t>
                      </a:r>
                      <a:endParaRPr lang="es-CO" sz="1600">
                        <a:effectLst/>
                        <a:highlight>
                          <a:srgbClr val="E7E6E6"/>
                        </a:highlight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79,3</a:t>
                      </a:r>
                      <a:endParaRPr lang="es-CO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87,8</a:t>
                      </a:r>
                      <a:endParaRPr lang="es-CO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91,5</a:t>
                      </a:r>
                      <a:endParaRPr lang="es-CO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94,3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84,2</a:t>
                      </a:r>
                      <a:endParaRPr lang="es-CO" sz="18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n-lt"/>
                        </a:rPr>
                        <a:t>92,6</a:t>
                      </a:r>
                      <a:endParaRPr lang="es-CO" sz="18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411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n-lt"/>
                        </a:rPr>
                        <a:t>UAERMV</a:t>
                      </a:r>
                      <a:endParaRPr lang="es-CO" sz="1600" dirty="0">
                        <a:effectLst/>
                        <a:highlight>
                          <a:srgbClr val="E7E6E6"/>
                        </a:highlight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63,6</a:t>
                      </a:r>
                      <a:endParaRPr lang="es-CO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80,5</a:t>
                      </a:r>
                      <a:endParaRPr lang="es-CO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87,3</a:t>
                      </a:r>
                      <a:endParaRPr lang="es-CO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90,4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87,2</a:t>
                      </a:r>
                      <a:endParaRPr lang="es-CO" sz="18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n-lt"/>
                        </a:rPr>
                        <a:t>91,4</a:t>
                      </a:r>
                      <a:endParaRPr lang="es-CO" sz="18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179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n-lt"/>
                        </a:rPr>
                        <a:t>Empresa Metro</a:t>
                      </a:r>
                      <a:endParaRPr lang="es-CO" sz="1600" dirty="0">
                        <a:effectLst/>
                        <a:highlight>
                          <a:srgbClr val="E7E6E6"/>
                        </a:highlight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66,3</a:t>
                      </a:r>
                      <a:endParaRPr lang="es-CO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76,1</a:t>
                      </a:r>
                      <a:endParaRPr lang="es-CO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97,1</a:t>
                      </a:r>
                      <a:endParaRPr lang="es-CO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es-CO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86,5</a:t>
                      </a:r>
                      <a:endParaRPr lang="es-CO" sz="18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+mn-lt"/>
                        </a:rPr>
                        <a:t>92,1</a:t>
                      </a:r>
                      <a:endParaRPr lang="es-CO" sz="1800" b="1" dirty="0">
                        <a:effectLst/>
                        <a:latin typeface="+mn-lt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3367"/>
                  </a:ext>
                </a:extLst>
              </a:tr>
            </a:tbl>
          </a:graphicData>
        </a:graphic>
      </p:graphicFrame>
      <p:sp>
        <p:nvSpPr>
          <p:cNvPr id="14" name="Google Shape;125;g2f1ab88b0e2_0_0">
            <a:extLst>
              <a:ext uri="{FF2B5EF4-FFF2-40B4-BE49-F238E27FC236}">
                <a16:creationId xmlns:a16="http://schemas.microsoft.com/office/drawing/2014/main" id="{7A6B1E09-AB59-0581-D1C6-ECE9640B0A49}"/>
              </a:ext>
            </a:extLst>
          </p:cNvPr>
          <p:cNvSpPr txBox="1"/>
          <p:nvPr/>
        </p:nvSpPr>
        <p:spPr>
          <a:xfrm>
            <a:off x="2440974" y="5560189"/>
            <a:ext cx="73257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</a:t>
            </a:r>
            <a:r>
              <a:rPr lang="es-C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 comparan únicamente los resultados del IDI 2022 y 2023, debido a la inclusión de nuevos criterios a partir de 2022 (los anteriores no son comparables)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1ab88b0e2_0_11"/>
          <p:cNvSpPr/>
          <p:nvPr/>
        </p:nvSpPr>
        <p:spPr>
          <a:xfrm>
            <a:off x="0" y="0"/>
            <a:ext cx="12192000" cy="6189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28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PUNTAJE FURAG POR POLÍTICA DE MIPG</a:t>
            </a:r>
            <a:endParaRPr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25;g2f1ab88b0e2_0_0"/>
          <p:cNvSpPr txBox="1"/>
          <p:nvPr/>
        </p:nvSpPr>
        <p:spPr>
          <a:xfrm>
            <a:off x="366281" y="6059604"/>
            <a:ext cx="116028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</a:t>
            </a:r>
            <a:r>
              <a:rPr lang="es-C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color verde indica que subió el puntaje respecto al año anterior y el color rojo que bajo en el puntaje respecto al año anterior.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72865"/>
              </p:ext>
            </p:extLst>
          </p:nvPr>
        </p:nvGraphicFramePr>
        <p:xfrm>
          <a:off x="1074656" y="952108"/>
          <a:ext cx="9916997" cy="510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8762851" imgH="4010002" progId="Excel.Sheet.12">
                  <p:embed/>
                </p:oleObj>
              </mc:Choice>
              <mc:Fallback>
                <p:oleObj name="Hoja de cálculo" r:id="rId3" imgW="8762851" imgH="4010002" progId="Excel.Sheet.12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4656" y="952108"/>
                        <a:ext cx="9916997" cy="5107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63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10ed99b00_2_0"/>
          <p:cNvSpPr/>
          <p:nvPr/>
        </p:nvSpPr>
        <p:spPr>
          <a:xfrm>
            <a:off x="0" y="0"/>
            <a:ext cx="12192000" cy="10197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8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lang="es-MX" sz="2800" b="0" i="0" u="none" strike="noStrike" cap="none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rticulación para la implementación,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800" b="0" i="0" u="none" strike="noStrike" cap="none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desarrollo y evaluación del MIPG</a:t>
            </a:r>
          </a:p>
        </p:txBody>
      </p:sp>
      <p:cxnSp>
        <p:nvCxnSpPr>
          <p:cNvPr id="93" name="Google Shape;93;g1f10ed99b00_2_0"/>
          <p:cNvCxnSpPr/>
          <p:nvPr/>
        </p:nvCxnSpPr>
        <p:spPr>
          <a:xfrm>
            <a:off x="661182" y="3975755"/>
            <a:ext cx="11029070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" name="Google Shape;94;g1f10ed99b00_2_0"/>
          <p:cNvSpPr txBox="1"/>
          <p:nvPr/>
        </p:nvSpPr>
        <p:spPr>
          <a:xfrm>
            <a:off x="983752" y="3319110"/>
            <a:ext cx="154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AGOSTO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f10ed99b00_2_0"/>
          <p:cNvSpPr txBox="1"/>
          <p:nvPr/>
        </p:nvSpPr>
        <p:spPr>
          <a:xfrm>
            <a:off x="3956799" y="4339237"/>
            <a:ext cx="89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f10ed99b00_2_0"/>
          <p:cNvSpPr txBox="1"/>
          <p:nvPr/>
        </p:nvSpPr>
        <p:spPr>
          <a:xfrm>
            <a:off x="6476334" y="3266499"/>
            <a:ext cx="125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1f10ed99b00_2_0"/>
          <p:cNvSpPr txBox="1"/>
          <p:nvPr/>
        </p:nvSpPr>
        <p:spPr>
          <a:xfrm>
            <a:off x="9440213" y="4339235"/>
            <a:ext cx="135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g1f10ed99b00_2_0"/>
          <p:cNvCxnSpPr/>
          <p:nvPr/>
        </p:nvCxnSpPr>
        <p:spPr>
          <a:xfrm rot="10800000">
            <a:off x="1744394" y="3670987"/>
            <a:ext cx="0" cy="2907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9" name="Google Shape;99;g1f10ed99b00_2_0"/>
          <p:cNvSpPr txBox="1"/>
          <p:nvPr/>
        </p:nvSpPr>
        <p:spPr>
          <a:xfrm>
            <a:off x="303400" y="4051029"/>
            <a:ext cx="267684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Integridad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Compras y Contratación Pública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g1f10ed99b00_2_0"/>
          <p:cNvCxnSpPr/>
          <p:nvPr/>
        </p:nvCxnSpPr>
        <p:spPr>
          <a:xfrm>
            <a:off x="4405146" y="3973225"/>
            <a:ext cx="0" cy="3660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1" name="Google Shape;101;g1f10ed99b00_2_0"/>
          <p:cNvSpPr txBox="1"/>
          <p:nvPr/>
        </p:nvSpPr>
        <p:spPr>
          <a:xfrm>
            <a:off x="3108856" y="3042134"/>
            <a:ext cx="231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Gobierno Digital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Seguridad Digital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g1f10ed99b00_2_0"/>
          <p:cNvCxnSpPr/>
          <p:nvPr/>
        </p:nvCxnSpPr>
        <p:spPr>
          <a:xfrm rot="10800000">
            <a:off x="7092135" y="3670993"/>
            <a:ext cx="0" cy="2907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3" name="Google Shape;103;g1f10ed99b00_2_0"/>
          <p:cNvSpPr txBox="1"/>
          <p:nvPr/>
        </p:nvSpPr>
        <p:spPr>
          <a:xfrm>
            <a:off x="5598257" y="4125165"/>
            <a:ext cx="2774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Servicio al Ciudadano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Racionalización de Trámites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g1f10ed99b00_2_0"/>
          <p:cNvCxnSpPr/>
          <p:nvPr/>
        </p:nvCxnSpPr>
        <p:spPr>
          <a:xfrm>
            <a:off x="10115413" y="3973237"/>
            <a:ext cx="0" cy="3660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" name="Google Shape;105;g1f10ed99b00_2_0"/>
          <p:cNvSpPr txBox="1"/>
          <p:nvPr/>
        </p:nvSpPr>
        <p:spPr>
          <a:xfrm>
            <a:off x="8575468" y="3040916"/>
            <a:ext cx="28072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Gestión Documental</a:t>
            </a:r>
            <a:endParaRPr sz="1800" b="0" i="0" u="none" strike="noStrike" cap="none" dirty="0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Control Interno</a:t>
            </a:r>
            <a:endParaRPr sz="1800" b="0" i="0" u="none" strike="noStrike" cap="none" dirty="0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E16E65-D522-821C-B6F0-227757EDD54B}"/>
              </a:ext>
            </a:extLst>
          </p:cNvPr>
          <p:cNvSpPr txBox="1"/>
          <p:nvPr/>
        </p:nvSpPr>
        <p:spPr>
          <a:xfrm>
            <a:off x="3006419" y="1883161"/>
            <a:ext cx="6160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3200" b="0" i="0" u="none" strike="noStrike" cap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TALLERES SECTORIALES</a:t>
            </a:r>
            <a:endParaRPr lang="es-CO" sz="3200" b="0" i="0" u="none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0" y="0"/>
            <a:ext cx="12192000" cy="61897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2800" b="0" i="0" u="none" strike="noStrike" cap="none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ÍNDICES CON MENOR PUNTUACIÓN</a:t>
            </a:r>
            <a:endParaRPr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1" name="Google Shape;111;p3"/>
          <p:cNvGraphicFramePr/>
          <p:nvPr>
            <p:extLst>
              <p:ext uri="{D42A27DB-BD31-4B8C-83A1-F6EECF244321}">
                <p14:modId xmlns:p14="http://schemas.microsoft.com/office/powerpoint/2010/main" val="3924718845"/>
              </p:ext>
            </p:extLst>
          </p:nvPr>
        </p:nvGraphicFramePr>
        <p:xfrm>
          <a:off x="961387" y="1127672"/>
          <a:ext cx="10269225" cy="4970120"/>
        </p:xfrm>
        <a:graphic>
          <a:graphicData uri="http://schemas.openxmlformats.org/drawingml/2006/table">
            <a:tbl>
              <a:tblPr firstRow="1" bandRow="1">
                <a:noFill/>
                <a:tableStyleId>{49E05C27-3003-4FDE-B1FF-F327D165A6C8}</a:tableStyleId>
              </a:tblPr>
              <a:tblGrid>
                <a:gridCol w="6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No.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Política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Criterios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APOYO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2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Integridad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I06: Gestión adecuada de conflictos de interés y declaración oportuna de bienes y rentas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 Secretaría General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/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Compras y Contratación Pública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/>
                        <a:t>I09: Registro y publicación contractual en las plataformas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SECOP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4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Gobierno Digital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I11: Gobernanza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I13: Arquitectura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I15: Servicios Ciudadanos Digitales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I19: Decisiones basadas en datos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Ministerio de TICS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/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/>
                        <a:t>Seguridad Digital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I23:Implementación Lineamientos de Política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Ministerio de TICS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7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Servicio al Ciudadano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I34: Talento humano idóneo y suficiente al servicio y relacionamiento con la ciudadanía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Secretaría General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Función Pública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8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Racionalización de Trámites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I40: Trámites racionalizados y recursos  tenidos en cuenta para mejorarlos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Secretaría General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Función Pública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58804640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11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Gestión Documental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I52: Calidad del Componente documental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I53: Calidad del Componente tecnológico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I54: Calidad del Componente cultural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Archivo Distrital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82273"/>
                  </a:ext>
                </a:extLst>
              </a:tr>
              <a:tr h="35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/>
                        <a:t>13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/>
                        <a:t>Control Interno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/>
                        <a:t>I66: Información y comunicación relevante y oportuna para el control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 dirty="0"/>
                        <a:t>DAFP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699083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912</Words>
  <Application>Microsoft Office PowerPoint</Application>
  <PresentationFormat>Panorámica</PresentationFormat>
  <Paragraphs>186</Paragraphs>
  <Slides>11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 Black</vt:lpstr>
      <vt:lpstr>Poppins</vt:lpstr>
      <vt:lpstr>Arial</vt:lpstr>
      <vt:lpstr>Aptos Display</vt:lpstr>
      <vt:lpstr>Trebuchet MS</vt:lpstr>
      <vt:lpstr>Calibri</vt:lpstr>
      <vt:lpstr>Poppins Black</vt:lpstr>
      <vt:lpstr>Aptos</vt:lpstr>
      <vt:lpstr>Tema de Office</vt:lpstr>
      <vt:lpstr>1_Tema de Office</vt:lpstr>
      <vt:lpstr>2_Tema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SECTORIAL 2024</dc:title>
  <dc:creator>Mafe Mora</dc:creator>
  <cp:lastModifiedBy>Julieth Rojas Betancour</cp:lastModifiedBy>
  <cp:revision>7</cp:revision>
  <dcterms:created xsi:type="dcterms:W3CDTF">2023-07-24T20:46:18Z</dcterms:created>
  <dcterms:modified xsi:type="dcterms:W3CDTF">2024-08-12T00:33:17Z</dcterms:modified>
</cp:coreProperties>
</file>