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12192000"/>
  <p:notesSz cx="6858000" cy="9144000"/>
  <p:embeddedFontLst>
    <p:embeddedFont>
      <p:font typeface="Arial Black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1" roundtripDataSignature="AMtx7mif5GuOXPSVnB+1xs/CSL85skqr/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416BD16-ADE6-48F7-ADFC-56492FB55AEB}">
  <a:tblStyle styleId="{6416BD16-ADE6-48F7-ADFC-56492FB55AE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11" Type="http://customschemas.google.com/relationships/presentationmetadata" Target="metadata"/><Relationship Id="rId10" Type="http://schemas.openxmlformats.org/officeDocument/2006/relationships/font" Target="fonts/ArialBlack-regular.fnt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1e0dcffaf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2" name="Google Shape;82;g1f1e0dcffaf_1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f1e0dcffaf_1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1f1e0dcffaf_1_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9" name="Google Shape;11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0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0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3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3.png"/><Relationship Id="rId10" Type="http://schemas.openxmlformats.org/officeDocument/2006/relationships/image" Target="../media/image12.png"/><Relationship Id="rId9" Type="http://schemas.openxmlformats.org/officeDocument/2006/relationships/image" Target="../media/image14.pn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f1e0dcffaf_1_5"/>
          <p:cNvSpPr txBox="1"/>
          <p:nvPr/>
        </p:nvSpPr>
        <p:spPr>
          <a:xfrm>
            <a:off x="344953" y="5366035"/>
            <a:ext cx="6675900" cy="73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531E"/>
              </a:buClr>
              <a:buSzPts val="4800"/>
              <a:buFont typeface="Arial Black"/>
              <a:buNone/>
            </a:pPr>
            <a:r>
              <a:rPr b="0" i="0" lang="es-CO" sz="33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Título dasdasdasdasdasd</a:t>
            </a:r>
            <a:endParaRPr b="0" i="0" sz="3300" u="none" cap="none" strike="noStrike">
              <a:solidFill>
                <a:srgbClr val="FFFFFF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descr="Imagen que contiene dibujo&#10;&#10;Descripción generada automáticamente" id="85" name="Google Shape;85;g1f1e0dcffaf_1_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5684" y="6080720"/>
            <a:ext cx="2817731" cy="62235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1f1e0dcffaf_1_5"/>
          <p:cNvSpPr txBox="1"/>
          <p:nvPr/>
        </p:nvSpPr>
        <p:spPr>
          <a:xfrm>
            <a:off x="344953" y="5890920"/>
            <a:ext cx="4028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s-CO" sz="1900" u="none" cap="none" strike="noStrike">
                <a:solidFill>
                  <a:srgbClr val="BDCF42"/>
                </a:solidFill>
                <a:latin typeface="Arial Black"/>
                <a:ea typeface="Arial Black"/>
                <a:cs typeface="Arial Black"/>
                <a:sym typeface="Arial Black"/>
              </a:rPr>
              <a:t>Felipe Ramírez Buitrago</a:t>
            </a:r>
            <a:endParaRPr b="0" i="0" sz="1900" u="none" cap="none" strike="noStrike">
              <a:solidFill>
                <a:srgbClr val="BDCF4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1f1e0dcffaf_1_5"/>
          <p:cNvSpPr txBox="1"/>
          <p:nvPr/>
        </p:nvSpPr>
        <p:spPr>
          <a:xfrm>
            <a:off x="344953" y="6195751"/>
            <a:ext cx="4280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s-CO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 de febrero de 2022</a:t>
            </a:r>
            <a:endParaRPr b="1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1f1e0dcffaf_1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1f1e0dcffaf_1_5"/>
          <p:cNvSpPr/>
          <p:nvPr/>
        </p:nvSpPr>
        <p:spPr>
          <a:xfrm>
            <a:off x="960477" y="989819"/>
            <a:ext cx="10271100" cy="4878300"/>
          </a:xfrm>
          <a:prstGeom prst="rect">
            <a:avLst/>
          </a:prstGeom>
          <a:solidFill>
            <a:srgbClr val="191C3A">
              <a:alpha val="60000"/>
            </a:srgbClr>
          </a:solidFill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1f1e0dcffaf_1_5"/>
          <p:cNvSpPr txBox="1"/>
          <p:nvPr/>
        </p:nvSpPr>
        <p:spPr>
          <a:xfrm>
            <a:off x="1270000" y="1418200"/>
            <a:ext cx="6510300" cy="25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spcFirstLastPara="1" rIns="121900" wrap="square" tIns="609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b="1" i="0" lang="es-CO" sz="37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Comité Sectorial de Gestión y Desempeño del Sector Movilidad</a:t>
            </a:r>
            <a:endParaRPr b="1" i="0" sz="2400" u="none" cap="none" strike="noStrike">
              <a:solidFill>
                <a:srgbClr val="BED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s-CO" sz="2400" u="none" cap="none" strike="noStrike">
                <a:solidFill>
                  <a:srgbClr val="BED000"/>
                </a:solidFill>
                <a:latin typeface="Arial"/>
                <a:ea typeface="Arial"/>
                <a:cs typeface="Arial"/>
                <a:sym typeface="Arial"/>
              </a:rPr>
              <a:t>Sesión ordinaria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lang="es-CO" sz="2400">
                <a:solidFill>
                  <a:schemeClr val="lt1"/>
                </a:solidFill>
              </a:rPr>
              <a:t>Agosto </a:t>
            </a:r>
            <a:r>
              <a:rPr b="1" i="0" lang="es-CO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2024</a:t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g1f1e0dcffaf_1_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82769" y="4743679"/>
            <a:ext cx="3111780" cy="622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f1e0dcffaf_1_5"/>
          <p:cNvPicPr preferRelativeResize="0"/>
          <p:nvPr/>
        </p:nvPicPr>
        <p:blipFill rotWithShape="1">
          <a:blip r:embed="rId6">
            <a:alphaModFix amt="52999"/>
          </a:blip>
          <a:srcRect b="0" l="39296" r="0" t="0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f1e0dcffaf_1_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f1e0dcffaf_1_5"/>
          <p:cNvPicPr preferRelativeResize="0"/>
          <p:nvPr/>
        </p:nvPicPr>
        <p:blipFill rotWithShape="1">
          <a:blip r:embed="rId8">
            <a:alphaModFix/>
          </a:blip>
          <a:srcRect b="2111" l="0" r="49954" t="35961"/>
          <a:stretch/>
        </p:blipFill>
        <p:spPr>
          <a:xfrm>
            <a:off x="9440729" y="0"/>
            <a:ext cx="275127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2110" l="0" r="49954" t="35963"/>
          <a:stretch/>
        </p:blipFill>
        <p:spPr>
          <a:xfrm>
            <a:off x="9440729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2"/>
          <p:cNvCxnSpPr/>
          <p:nvPr/>
        </p:nvCxnSpPr>
        <p:spPr>
          <a:xfrm>
            <a:off x="-105817" y="967072"/>
            <a:ext cx="10302300" cy="0"/>
          </a:xfrm>
          <a:prstGeom prst="straightConnector1">
            <a:avLst/>
          </a:prstGeom>
          <a:noFill/>
          <a:ln cap="flat" cmpd="sng" w="38100">
            <a:solidFill>
              <a:srgbClr val="BED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01" name="Google Shape;101;p2"/>
          <p:cNvCxnSpPr/>
          <p:nvPr/>
        </p:nvCxnSpPr>
        <p:spPr>
          <a:xfrm rot="10800000">
            <a:off x="10196423" y="967072"/>
            <a:ext cx="1149356" cy="0"/>
          </a:xfrm>
          <a:prstGeom prst="straightConnector1">
            <a:avLst/>
          </a:prstGeom>
          <a:noFill/>
          <a:ln cap="flat" cmpd="sng" w="38100">
            <a:solidFill>
              <a:srgbClr val="1D204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2" name="Google Shape;102;p2"/>
          <p:cNvSpPr txBox="1"/>
          <p:nvPr/>
        </p:nvSpPr>
        <p:spPr>
          <a:xfrm>
            <a:off x="445182" y="295275"/>
            <a:ext cx="964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-CO" sz="3400" u="none" cap="none" strike="noStrik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4">
            <a:alphaModFix amt="52999"/>
          </a:blip>
          <a:srcRect b="0" l="39296" r="0" t="0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"/>
          <p:cNvSpPr txBox="1"/>
          <p:nvPr/>
        </p:nvSpPr>
        <p:spPr>
          <a:xfrm>
            <a:off x="1339125" y="1667300"/>
            <a:ext cx="8857200" cy="44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-CO" sz="2000">
                <a:solidFill>
                  <a:schemeClr val="dk1"/>
                </a:solidFill>
              </a:rPr>
              <a:t>Verificación de quórum y declaración de la instalación de la sesión.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-CO" sz="2000">
                <a:solidFill>
                  <a:schemeClr val="dk1"/>
                </a:solidFill>
              </a:rPr>
              <a:t>Aprobación del orden del día.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-CO" sz="2000">
                <a:solidFill>
                  <a:schemeClr val="dk1"/>
                </a:solidFill>
              </a:rPr>
              <a:t>Seguimiento compromisos.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000"/>
              <a:buAutoNum type="arabicPeriod"/>
            </a:pPr>
            <a:r>
              <a:rPr lang="es-CO" sz="2000">
                <a:solidFill>
                  <a:schemeClr val="dk1"/>
                </a:solidFill>
              </a:rPr>
              <a:t>Balance general de implementación de las </a:t>
            </a:r>
            <a:r>
              <a:rPr b="1" lang="es-CO" sz="2000">
                <a:solidFill>
                  <a:schemeClr val="dk1"/>
                </a:solidFill>
              </a:rPr>
              <a:t>políticas públicas</a:t>
            </a:r>
            <a:r>
              <a:rPr lang="es-CO" sz="2000">
                <a:solidFill>
                  <a:schemeClr val="dk1"/>
                </a:solidFill>
              </a:rPr>
              <a:t> Bici, Peatón y Cero y Bajas Emisiones y presentación de propuesta de ajustes a los documentos técnicos (planes de acción y/o documentos de política).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000"/>
              <a:buAutoNum type="arabicPeriod"/>
            </a:pPr>
            <a:r>
              <a:rPr lang="es-CO" sz="2000">
                <a:solidFill>
                  <a:schemeClr val="dk1"/>
                </a:solidFill>
              </a:rPr>
              <a:t>Presentación </a:t>
            </a:r>
            <a:r>
              <a:rPr b="1" lang="es-CO" sz="2000">
                <a:solidFill>
                  <a:schemeClr val="dk1"/>
                </a:solidFill>
              </a:rPr>
              <a:t>agenda de eventos institucionales</a:t>
            </a:r>
            <a:r>
              <a:rPr lang="es-CO" sz="2000">
                <a:solidFill>
                  <a:schemeClr val="dk1"/>
                </a:solidFill>
              </a:rPr>
              <a:t> 2024-II y articulación en el marco del </a:t>
            </a:r>
            <a:r>
              <a:rPr b="1" lang="es-CO" sz="2000">
                <a:solidFill>
                  <a:schemeClr val="dk1"/>
                </a:solidFill>
              </a:rPr>
              <a:t>Decreto de Austeridad</a:t>
            </a:r>
            <a:r>
              <a:rPr lang="es-CO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000"/>
              <a:buAutoNum type="arabicPeriod"/>
            </a:pPr>
            <a:r>
              <a:rPr lang="es-CO" sz="2000">
                <a:solidFill>
                  <a:schemeClr val="dk1"/>
                </a:solidFill>
              </a:rPr>
              <a:t>Seguimiento a la </a:t>
            </a:r>
            <a:r>
              <a:rPr b="1" lang="es-CO" sz="2000">
                <a:solidFill>
                  <a:schemeClr val="dk1"/>
                </a:solidFill>
              </a:rPr>
              <a:t>gestión presupuestal y metas</a:t>
            </a:r>
            <a:r>
              <a:rPr lang="es-CO" sz="2000">
                <a:solidFill>
                  <a:schemeClr val="dk1"/>
                </a:solidFill>
              </a:rPr>
              <a:t> del Sector en el marco del Plan de Desarrollo Distrital vigente.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2000"/>
              <a:buAutoNum type="arabicPeriod"/>
            </a:pPr>
            <a:r>
              <a:rPr lang="es-CO" sz="2000">
                <a:solidFill>
                  <a:schemeClr val="dk1"/>
                </a:solidFill>
              </a:rPr>
              <a:t>Implementación, desarrollo y evaluación del </a:t>
            </a:r>
            <a:r>
              <a:rPr b="1" lang="es-CO" sz="2000">
                <a:solidFill>
                  <a:schemeClr val="dk1"/>
                </a:solidFill>
              </a:rPr>
              <a:t>Modelo Integrado de Planeación y Gestión</a:t>
            </a:r>
            <a:r>
              <a:rPr lang="es-CO" sz="2000">
                <a:solidFill>
                  <a:schemeClr val="dk1"/>
                </a:solidFill>
              </a:rPr>
              <a:t> – MIPG.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lang="es-CO" sz="2000">
                <a:solidFill>
                  <a:schemeClr val="dk1"/>
                </a:solidFill>
              </a:rPr>
              <a:t>Varios.</a:t>
            </a:r>
            <a:endParaRPr sz="2000">
              <a:solidFill>
                <a:srgbClr val="3C404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f1e0dcffaf_1_64"/>
          <p:cNvPicPr preferRelativeResize="0"/>
          <p:nvPr/>
        </p:nvPicPr>
        <p:blipFill rotWithShape="1">
          <a:blip r:embed="rId3">
            <a:alphaModFix/>
          </a:blip>
          <a:srcRect b="2111" l="0" r="49954" t="35961"/>
          <a:stretch/>
        </p:blipFill>
        <p:spPr>
          <a:xfrm>
            <a:off x="9440729" y="0"/>
            <a:ext cx="2751271" cy="6858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g1f1e0dcffaf_1_64"/>
          <p:cNvCxnSpPr/>
          <p:nvPr/>
        </p:nvCxnSpPr>
        <p:spPr>
          <a:xfrm>
            <a:off x="-105817" y="967072"/>
            <a:ext cx="10302300" cy="0"/>
          </a:xfrm>
          <a:prstGeom prst="straightConnector1">
            <a:avLst/>
          </a:prstGeom>
          <a:noFill/>
          <a:ln cap="flat" cmpd="sng" w="38100">
            <a:solidFill>
              <a:srgbClr val="BED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" name="Google Shape;112;g1f1e0dcffaf_1_64"/>
          <p:cNvCxnSpPr/>
          <p:nvPr/>
        </p:nvCxnSpPr>
        <p:spPr>
          <a:xfrm rot="10800000">
            <a:off x="10196479" y="967072"/>
            <a:ext cx="1149300" cy="0"/>
          </a:xfrm>
          <a:prstGeom prst="straightConnector1">
            <a:avLst/>
          </a:prstGeom>
          <a:noFill/>
          <a:ln cap="flat" cmpd="sng" w="38100">
            <a:solidFill>
              <a:srgbClr val="1D204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g1f1e0dcffaf_1_64"/>
          <p:cNvSpPr txBox="1"/>
          <p:nvPr/>
        </p:nvSpPr>
        <p:spPr>
          <a:xfrm>
            <a:off x="445182" y="295275"/>
            <a:ext cx="9645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es-CO" sz="3400" u="none" cap="none" strike="noStrik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Compromisos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g1f1e0dcffaf_1_64"/>
          <p:cNvPicPr preferRelativeResize="0"/>
          <p:nvPr/>
        </p:nvPicPr>
        <p:blipFill rotWithShape="1">
          <a:blip r:embed="rId4">
            <a:alphaModFix amt="52999"/>
          </a:blip>
          <a:srcRect b="0" l="39296" r="0" t="0"/>
          <a:stretch/>
        </p:blipFill>
        <p:spPr>
          <a:xfrm>
            <a:off x="0" y="2624836"/>
            <a:ext cx="1239225" cy="424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g1f1e0dcffaf_1_6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" y="4954323"/>
            <a:ext cx="641678" cy="191766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6" name="Google Shape;116;g1f1e0dcffaf_1_64"/>
          <p:cNvGraphicFramePr/>
          <p:nvPr/>
        </p:nvGraphicFramePr>
        <p:xfrm>
          <a:off x="847625" y="2104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{6416BD16-ADE6-48F7-ADFC-56492FB55AEB}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/>
                        <a:t>Compromiso sesión </a:t>
                      </a:r>
                      <a:r>
                        <a:rPr b="1" lang="es-CO"/>
                        <a:t>4 </a:t>
                      </a:r>
                      <a:r>
                        <a:rPr b="1" lang="es-CO" sz="1400" u="none" cap="none" strike="noStrike"/>
                        <a:t>de </a:t>
                      </a:r>
                      <a:r>
                        <a:rPr b="1" lang="es-CO"/>
                        <a:t>junio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b="1" lang="es-CO" sz="1400" u="none" cap="none" strike="noStrike"/>
                        <a:t>Seguimiento</a:t>
                      </a:r>
                      <a:endParaRPr b="1" sz="1400" u="none" cap="none" strike="noStrike"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-3556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C4043"/>
                        </a:buClr>
                        <a:buSzPts val="2000"/>
                        <a:buFont typeface="Roboto"/>
                        <a:buChar char="■"/>
                      </a:pPr>
                      <a:r>
                        <a:rPr lang="es-CO">
                          <a:solidFill>
                            <a:schemeClr val="dk1"/>
                          </a:solidFill>
                        </a:rPr>
                        <a:t>Sin compromisos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O"/>
                        <a:t>NA</a:t>
                      </a:r>
                      <a:endParaRPr sz="1400" u="none" cap="none" strike="noStrike"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 b="9056" l="15939" r="0" t="28695"/>
          <a:stretch/>
        </p:blipFill>
        <p:spPr>
          <a:xfrm>
            <a:off x="264696" y="125506"/>
            <a:ext cx="11750840" cy="6526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7726" y="352593"/>
            <a:ext cx="3120190" cy="4013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93729" y="4259178"/>
            <a:ext cx="1733442" cy="2246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59887" y="352593"/>
            <a:ext cx="1857934" cy="6152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7">
            <a:alphaModFix amt="52999"/>
          </a:blip>
          <a:srcRect b="221" l="20950" r="-1747" t="6744"/>
          <a:stretch/>
        </p:blipFill>
        <p:spPr>
          <a:xfrm flipH="1">
            <a:off x="8925092" y="125506"/>
            <a:ext cx="3097202" cy="637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30589" y="2210173"/>
            <a:ext cx="1701524" cy="429523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>
            <a:off x="264696" y="2796988"/>
            <a:ext cx="11839072" cy="213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 txBox="1"/>
          <p:nvPr/>
        </p:nvSpPr>
        <p:spPr>
          <a:xfrm>
            <a:off x="742601" y="3110270"/>
            <a:ext cx="587096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1" i="0" lang="es-CO" sz="8800" u="none" cap="none" strike="noStrike">
                <a:solidFill>
                  <a:srgbClr val="1D2046"/>
                </a:solidFill>
                <a:latin typeface="Arial Black"/>
                <a:ea typeface="Arial Black"/>
                <a:cs typeface="Arial Black"/>
                <a:sym typeface="Arial Black"/>
              </a:rPr>
              <a:t>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p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547409" y="3492696"/>
            <a:ext cx="3541043" cy="70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67" y="0"/>
            <a:ext cx="12187066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2023-07-24T20:46:18Z</dcterms:created>
  <dc:creator>Mafe Mora</dc:creator>
</cp:coreProperties>
</file>