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317" r:id="rId3"/>
    <p:sldId id="335" r:id="rId4"/>
    <p:sldId id="342" r:id="rId5"/>
    <p:sldId id="343" r:id="rId6"/>
    <p:sldId id="264" r:id="rId7"/>
  </p:sldIdLst>
  <p:sldSz cx="12192000" cy="6858000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Isabel Hernandez Pabon" initials="MIH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531E"/>
    <a:srgbClr val="FF7C80"/>
    <a:srgbClr val="879225"/>
    <a:srgbClr val="C8D423"/>
    <a:srgbClr val="BED000"/>
    <a:srgbClr val="FFB718"/>
    <a:srgbClr val="E2C200"/>
    <a:srgbClr val="E2B40B"/>
    <a:srgbClr val="E2D200"/>
    <a:srgbClr val="E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'para presentacion'!$C$18</c:f>
              <c:strCache>
                <c:ptCount val="1"/>
                <c:pt idx="0">
                  <c:v>No.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9AA2-4731-8731-F580388DE54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9AA2-4731-8731-F580388DE54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9AA2-4731-8731-F580388DE54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9AA2-4731-8731-F580388DE54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9AA2-4731-8731-F580388DE54E}"/>
              </c:ext>
            </c:extLst>
          </c:dPt>
          <c:dLbls>
            <c:dLbl>
              <c:idx val="0"/>
              <c:layout>
                <c:manualLayout>
                  <c:x val="0"/>
                  <c:y val="-7.18789716590584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A2-4731-8731-F580388DE54E}"/>
                </c:ext>
              </c:extLst>
            </c:dLbl>
            <c:dLbl>
              <c:idx val="1"/>
              <c:layout>
                <c:manualLayout>
                  <c:x val="-1.8140589569160998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A2-4731-8731-F580388DE54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9AA2-4731-8731-F580388DE54E}"/>
                </c:ext>
              </c:extLst>
            </c:dLbl>
            <c:dLbl>
              <c:idx val="3"/>
              <c:layout>
                <c:manualLayout>
                  <c:x val="2.2675736961451248E-3"/>
                  <c:y val="-6.61715364767509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AA2-4731-8731-F580388DE54E}"/>
                </c:ext>
              </c:extLst>
            </c:dLbl>
            <c:dLbl>
              <c:idx val="4"/>
              <c:layout>
                <c:manualLayout>
                  <c:x val="-2.2675736961451664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AA2-4731-8731-F580388DE5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'para presentacion'!$B$19:$B$23</c:f>
              <c:strCache>
                <c:ptCount val="5"/>
                <c:pt idx="0">
                  <c:v>SEDMOV</c:v>
                </c:pt>
                <c:pt idx="1">
                  <c:v>SECRETARÍA JURÍDICA</c:v>
                </c:pt>
                <c:pt idx="2">
                  <c:v>SEDMOV - TRANSMILENIO S.A.</c:v>
                </c:pt>
                <c:pt idx="3">
                  <c:v>SEDMOV - I.D.U.</c:v>
                </c:pt>
                <c:pt idx="4">
                  <c:v>SEDMOV - UAEVIAL</c:v>
                </c:pt>
              </c:strCache>
            </c:strRef>
          </c:cat>
          <c:val>
            <c:numRef>
              <c:f>'para presentacion'!$C$19:$C$23</c:f>
              <c:numCache>
                <c:formatCode>General</c:formatCode>
                <c:ptCount val="5"/>
                <c:pt idx="0">
                  <c:v>197</c:v>
                </c:pt>
                <c:pt idx="1">
                  <c:v>12</c:v>
                </c:pt>
                <c:pt idx="2">
                  <c:v>91</c:v>
                </c:pt>
                <c:pt idx="3">
                  <c:v>82</c:v>
                </c:pt>
                <c:pt idx="4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AA2-4731-8731-F580388DE54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46256-B3B5-0D43-BF2C-75EDBA7982AE}" type="datetimeFigureOut">
              <a:rPr lang="es-ES_tradnl" smtClean="0"/>
              <a:t>25/08/2021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01587-3FD7-4443-955B-923B78F723C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2199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25/08/2021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5428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25/08/2021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7104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25/08/2021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833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25/08/2021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98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25/08/2021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4784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25/08/2021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2983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25/08/2021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4212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25/08/2021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4980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25/08/2021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67432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25/08/2021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1138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25/08/2021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0824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79BA9-44D2-40C5-8099-27842EE4CB2A}" type="datetimeFigureOut">
              <a:rPr lang="es-CO" smtClean="0"/>
              <a:t>25/08/2021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7670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5325991-F2B0-9846-8FB0-6C04397817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6" t="34568"/>
          <a:stretch/>
        </p:blipFill>
        <p:spPr>
          <a:xfrm>
            <a:off x="0" y="2652742"/>
            <a:ext cx="7097949" cy="448736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44970" y="803573"/>
            <a:ext cx="9442268" cy="834270"/>
          </a:xfrm>
        </p:spPr>
        <p:txBody>
          <a:bodyPr>
            <a:noAutofit/>
          </a:bodyPr>
          <a:lstStyle/>
          <a:p>
            <a:r>
              <a:rPr lang="es-CO" b="1" dirty="0">
                <a:solidFill>
                  <a:srgbClr val="4C531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LITIGIOSIDAD COMPARTIDA SECRETARIA DE MOVILIDAD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743451" y="2209800"/>
            <a:ext cx="2891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COMITE SECTORIAL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7E4BB30-270E-EE4D-AE52-960D69EA5621}"/>
              </a:ext>
            </a:extLst>
          </p:cNvPr>
          <p:cNvSpPr/>
          <p:nvPr/>
        </p:nvSpPr>
        <p:spPr>
          <a:xfrm>
            <a:off x="6567624" y="2652743"/>
            <a:ext cx="5295539" cy="4351172"/>
          </a:xfrm>
          <a:prstGeom prst="rect">
            <a:avLst/>
          </a:prstGeom>
          <a:solidFill>
            <a:srgbClr val="8792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ortar rectángulo de una esquina 3">
            <a:extLst>
              <a:ext uri="{FF2B5EF4-FFF2-40B4-BE49-F238E27FC236}">
                <a16:creationId xmlns:a16="http://schemas.microsoft.com/office/drawing/2014/main" id="{346EA250-0C3C-944B-AB77-DFE49921FE4B}"/>
              </a:ext>
            </a:extLst>
          </p:cNvPr>
          <p:cNvSpPr/>
          <p:nvPr/>
        </p:nvSpPr>
        <p:spPr>
          <a:xfrm flipH="1">
            <a:off x="8005863" y="2643015"/>
            <a:ext cx="4260716" cy="4351172"/>
          </a:xfrm>
          <a:custGeom>
            <a:avLst/>
            <a:gdLst>
              <a:gd name="connsiteX0" fmla="*/ 0 w 3446834"/>
              <a:gd name="connsiteY0" fmla="*/ 0 h 4214985"/>
              <a:gd name="connsiteX1" fmla="*/ 1723417 w 3446834"/>
              <a:gd name="connsiteY1" fmla="*/ 0 h 4214985"/>
              <a:gd name="connsiteX2" fmla="*/ 3446834 w 3446834"/>
              <a:gd name="connsiteY2" fmla="*/ 1723417 h 4214985"/>
              <a:gd name="connsiteX3" fmla="*/ 3446834 w 3446834"/>
              <a:gd name="connsiteY3" fmla="*/ 4214985 h 4214985"/>
              <a:gd name="connsiteX4" fmla="*/ 0 w 3446834"/>
              <a:gd name="connsiteY4" fmla="*/ 4214985 h 4214985"/>
              <a:gd name="connsiteX5" fmla="*/ 0 w 3446834"/>
              <a:gd name="connsiteY5" fmla="*/ 0 h 4214985"/>
              <a:gd name="connsiteX0" fmla="*/ 0 w 3446834"/>
              <a:gd name="connsiteY0" fmla="*/ 0 h 4214985"/>
              <a:gd name="connsiteX1" fmla="*/ 770107 w 3446834"/>
              <a:gd name="connsiteY1" fmla="*/ 9728 h 4214985"/>
              <a:gd name="connsiteX2" fmla="*/ 3446834 w 3446834"/>
              <a:gd name="connsiteY2" fmla="*/ 1723417 h 4214985"/>
              <a:gd name="connsiteX3" fmla="*/ 3446834 w 3446834"/>
              <a:gd name="connsiteY3" fmla="*/ 4214985 h 4214985"/>
              <a:gd name="connsiteX4" fmla="*/ 0 w 3446834"/>
              <a:gd name="connsiteY4" fmla="*/ 4214985 h 4214985"/>
              <a:gd name="connsiteX5" fmla="*/ 0 w 3446834"/>
              <a:gd name="connsiteY5" fmla="*/ 0 h 4214985"/>
              <a:gd name="connsiteX0" fmla="*/ 0 w 4049949"/>
              <a:gd name="connsiteY0" fmla="*/ 0 h 4214985"/>
              <a:gd name="connsiteX1" fmla="*/ 770107 w 4049949"/>
              <a:gd name="connsiteY1" fmla="*/ 9728 h 4214985"/>
              <a:gd name="connsiteX2" fmla="*/ 4049949 w 4049949"/>
              <a:gd name="connsiteY2" fmla="*/ 4106693 h 4214985"/>
              <a:gd name="connsiteX3" fmla="*/ 3446834 w 4049949"/>
              <a:gd name="connsiteY3" fmla="*/ 4214985 h 4214985"/>
              <a:gd name="connsiteX4" fmla="*/ 0 w 4049949"/>
              <a:gd name="connsiteY4" fmla="*/ 4214985 h 4214985"/>
              <a:gd name="connsiteX5" fmla="*/ 0 w 4049949"/>
              <a:gd name="connsiteY5" fmla="*/ 0 h 4214985"/>
              <a:gd name="connsiteX0" fmla="*/ 0 w 4156953"/>
              <a:gd name="connsiteY0" fmla="*/ 0 h 4223425"/>
              <a:gd name="connsiteX1" fmla="*/ 770107 w 4156953"/>
              <a:gd name="connsiteY1" fmla="*/ 9728 h 4223425"/>
              <a:gd name="connsiteX2" fmla="*/ 4156953 w 4156953"/>
              <a:gd name="connsiteY2" fmla="*/ 4223425 h 4223425"/>
              <a:gd name="connsiteX3" fmla="*/ 3446834 w 4156953"/>
              <a:gd name="connsiteY3" fmla="*/ 4214985 h 4223425"/>
              <a:gd name="connsiteX4" fmla="*/ 0 w 4156953"/>
              <a:gd name="connsiteY4" fmla="*/ 4214985 h 4223425"/>
              <a:gd name="connsiteX5" fmla="*/ 0 w 4156953"/>
              <a:gd name="connsiteY5" fmla="*/ 0 h 422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953" h="4223425">
                <a:moveTo>
                  <a:pt x="0" y="0"/>
                </a:moveTo>
                <a:lnTo>
                  <a:pt x="770107" y="9728"/>
                </a:lnTo>
                <a:lnTo>
                  <a:pt x="4156953" y="4223425"/>
                </a:lnTo>
                <a:lnTo>
                  <a:pt x="3446834" y="4214985"/>
                </a:lnTo>
                <a:lnTo>
                  <a:pt x="0" y="4214985"/>
                </a:lnTo>
                <a:lnTo>
                  <a:pt x="0" y="0"/>
                </a:lnTo>
                <a:close/>
              </a:path>
            </a:pathLst>
          </a:custGeom>
          <a:solidFill>
            <a:srgbClr val="4C5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4C531E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92BC60A-5390-BB48-B346-860FADB8BCE3}"/>
              </a:ext>
            </a:extLst>
          </p:cNvPr>
          <p:cNvSpPr/>
          <p:nvPr/>
        </p:nvSpPr>
        <p:spPr>
          <a:xfrm>
            <a:off x="3741787" y="2626466"/>
            <a:ext cx="4614021" cy="4332455"/>
          </a:xfrm>
          <a:custGeom>
            <a:avLst/>
            <a:gdLst>
              <a:gd name="connsiteX0" fmla="*/ 0 w 3120326"/>
              <a:gd name="connsiteY0" fmla="*/ 0 h 4214985"/>
              <a:gd name="connsiteX1" fmla="*/ 3120326 w 3120326"/>
              <a:gd name="connsiteY1" fmla="*/ 0 h 4214985"/>
              <a:gd name="connsiteX2" fmla="*/ 3120326 w 3120326"/>
              <a:gd name="connsiteY2" fmla="*/ 4214985 h 4214985"/>
              <a:gd name="connsiteX3" fmla="*/ 0 w 3120326"/>
              <a:gd name="connsiteY3" fmla="*/ 4214985 h 4214985"/>
              <a:gd name="connsiteX4" fmla="*/ 0 w 3120326"/>
              <a:gd name="connsiteY4" fmla="*/ 0 h 4214985"/>
              <a:gd name="connsiteX0" fmla="*/ 0 w 4316828"/>
              <a:gd name="connsiteY0" fmla="*/ 9728 h 4214985"/>
              <a:gd name="connsiteX1" fmla="*/ 4316828 w 4316828"/>
              <a:gd name="connsiteY1" fmla="*/ 0 h 4214985"/>
              <a:gd name="connsiteX2" fmla="*/ 4316828 w 4316828"/>
              <a:gd name="connsiteY2" fmla="*/ 4214985 h 4214985"/>
              <a:gd name="connsiteX3" fmla="*/ 1196502 w 4316828"/>
              <a:gd name="connsiteY3" fmla="*/ 4214985 h 4214985"/>
              <a:gd name="connsiteX4" fmla="*/ 0 w 4316828"/>
              <a:gd name="connsiteY4" fmla="*/ 9728 h 4214985"/>
              <a:gd name="connsiteX0" fmla="*/ 0 w 4316828"/>
              <a:gd name="connsiteY0" fmla="*/ 1 h 4205258"/>
              <a:gd name="connsiteX1" fmla="*/ 2799313 w 4316828"/>
              <a:gd name="connsiteY1" fmla="*/ 0 h 4205258"/>
              <a:gd name="connsiteX2" fmla="*/ 4316828 w 4316828"/>
              <a:gd name="connsiteY2" fmla="*/ 4205258 h 4205258"/>
              <a:gd name="connsiteX3" fmla="*/ 1196502 w 4316828"/>
              <a:gd name="connsiteY3" fmla="*/ 4205258 h 4205258"/>
              <a:gd name="connsiteX4" fmla="*/ 0 w 4316828"/>
              <a:gd name="connsiteY4" fmla="*/ 1 h 4205258"/>
              <a:gd name="connsiteX0" fmla="*/ 0 w 4316828"/>
              <a:gd name="connsiteY0" fmla="*/ 1 h 4205258"/>
              <a:gd name="connsiteX1" fmla="*/ 2916044 w 4316828"/>
              <a:gd name="connsiteY1" fmla="*/ 0 h 4205258"/>
              <a:gd name="connsiteX2" fmla="*/ 4316828 w 4316828"/>
              <a:gd name="connsiteY2" fmla="*/ 4205258 h 4205258"/>
              <a:gd name="connsiteX3" fmla="*/ 1196502 w 4316828"/>
              <a:gd name="connsiteY3" fmla="*/ 4205258 h 4205258"/>
              <a:gd name="connsiteX4" fmla="*/ 0 w 4316828"/>
              <a:gd name="connsiteY4" fmla="*/ 1 h 4205258"/>
              <a:gd name="connsiteX0" fmla="*/ 0 w 4501654"/>
              <a:gd name="connsiteY0" fmla="*/ 9728 h 4205258"/>
              <a:gd name="connsiteX1" fmla="*/ 3100870 w 4501654"/>
              <a:gd name="connsiteY1" fmla="*/ 0 h 4205258"/>
              <a:gd name="connsiteX2" fmla="*/ 4501654 w 4501654"/>
              <a:gd name="connsiteY2" fmla="*/ 4205258 h 4205258"/>
              <a:gd name="connsiteX3" fmla="*/ 1381328 w 4501654"/>
              <a:gd name="connsiteY3" fmla="*/ 4205258 h 4205258"/>
              <a:gd name="connsiteX4" fmla="*/ 0 w 4501654"/>
              <a:gd name="connsiteY4" fmla="*/ 9728 h 42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1654" h="4205258">
                <a:moveTo>
                  <a:pt x="0" y="9728"/>
                </a:moveTo>
                <a:lnTo>
                  <a:pt x="3100870" y="0"/>
                </a:lnTo>
                <a:lnTo>
                  <a:pt x="4501654" y="4205258"/>
                </a:lnTo>
                <a:lnTo>
                  <a:pt x="1381328" y="4205258"/>
                </a:lnTo>
                <a:lnTo>
                  <a:pt x="0" y="9728"/>
                </a:lnTo>
                <a:close/>
              </a:path>
            </a:pathLst>
          </a:custGeom>
          <a:solidFill>
            <a:srgbClr val="C8D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1A1F0D6-BD06-9441-AEAB-01F449022F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379" y="4231534"/>
            <a:ext cx="5462859" cy="118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98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-69229"/>
            <a:ext cx="12106275" cy="693499"/>
          </a:xfrm>
          <a:solidFill>
            <a:srgbClr val="879225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CAUSAS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1222BAE-1720-DA4C-88D4-A2D09A9E912A}"/>
              </a:ext>
            </a:extLst>
          </p:cNvPr>
          <p:cNvSpPr/>
          <p:nvPr/>
        </p:nvSpPr>
        <p:spPr>
          <a:xfrm>
            <a:off x="85724" y="6276851"/>
            <a:ext cx="12106275" cy="612925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F439604-487F-F549-BE03-87685C200C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346" y="6104999"/>
            <a:ext cx="3186213" cy="693499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458980" y="2273654"/>
            <a:ext cx="36526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 </a:t>
            </a:r>
          </a:p>
          <a:p>
            <a:endParaRPr lang="es-ES_tradnl" dirty="0"/>
          </a:p>
          <a:p>
            <a:r>
              <a:rPr lang="es-ES_tradnl" dirty="0"/>
              <a:t> </a:t>
            </a:r>
            <a:endParaRPr lang="es-CO" dirty="0"/>
          </a:p>
          <a:p>
            <a:pPr lvl="0"/>
            <a:r>
              <a:rPr lang="es-ES_tradnl" dirty="0"/>
              <a:t> </a:t>
            </a:r>
            <a:endParaRPr lang="es-CO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F49D1B40-D5A0-42C5-B673-704FDB3D8C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581966"/>
              </p:ext>
            </p:extLst>
          </p:nvPr>
        </p:nvGraphicFramePr>
        <p:xfrm>
          <a:off x="1828800" y="910994"/>
          <a:ext cx="7905444" cy="4907280"/>
        </p:xfrm>
        <a:graphic>
          <a:graphicData uri="http://schemas.openxmlformats.org/drawingml/2006/table">
            <a:tbl>
              <a:tblPr/>
              <a:tblGrid>
                <a:gridCol w="3903370">
                  <a:extLst>
                    <a:ext uri="{9D8B030D-6E8A-4147-A177-3AD203B41FA5}">
                      <a16:colId xmlns:a16="http://schemas.microsoft.com/office/drawing/2014/main" val="3192583226"/>
                    </a:ext>
                  </a:extLst>
                </a:gridCol>
                <a:gridCol w="596661">
                  <a:extLst>
                    <a:ext uri="{9D8B030D-6E8A-4147-A177-3AD203B41FA5}">
                      <a16:colId xmlns:a16="http://schemas.microsoft.com/office/drawing/2014/main" val="2077636070"/>
                    </a:ext>
                  </a:extLst>
                </a:gridCol>
                <a:gridCol w="2729408">
                  <a:extLst>
                    <a:ext uri="{9D8B030D-6E8A-4147-A177-3AD203B41FA5}">
                      <a16:colId xmlns:a16="http://schemas.microsoft.com/office/drawing/2014/main" val="777146991"/>
                    </a:ext>
                  </a:extLst>
                </a:gridCol>
                <a:gridCol w="676005">
                  <a:extLst>
                    <a:ext uri="{9D8B030D-6E8A-4147-A177-3AD203B41FA5}">
                      <a16:colId xmlns:a16="http://schemas.microsoft.com/office/drawing/2014/main" val="4093200347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CAUSA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CAUSA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5999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88900" indent="0" algn="l" defTabSz="457200" rtl="0" eaLnBrk="1" fontAlgn="b" latinLnBrk="0" hangingPunct="1"/>
                      <a:r>
                        <a:rPr lang="es-CO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ACTO ADMINISTRATIVO CONTRAVENCIONAL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PRESCRIPCIÓN DE COMPARENDO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755598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88900" indent="0" algn="l" defTabSz="457200" rtl="0" eaLnBrk="1" fontAlgn="b" latinLnBrk="0" hangingPunct="1"/>
                      <a:r>
                        <a:rPr lang="es-E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ACCIDENTE DE TRÁNSITO - MAL ESTADO DE LA VÍA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457200" rtl="0" eaLnBrk="1" fontAlgn="b" latinLnBrk="0" hangingPunct="1"/>
                      <a:r>
                        <a:rPr lang="es-CO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PROCESO COACTIVO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10875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88900" indent="0" algn="l" defTabSz="457200" rtl="0" eaLnBrk="1" fontAlgn="b" latinLnBrk="0" hangingPunct="1"/>
                      <a:r>
                        <a:rPr lang="es-CO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ACCIDENTE DE TRANSITO TRANSMILENIO SITPP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457200" rtl="0" eaLnBrk="1" fontAlgn="b" latinLnBrk="0" hangingPunct="1"/>
                      <a:r>
                        <a:rPr lang="es-CO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CADUCIDAD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9587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88900" indent="0" algn="l" defTabSz="457200" rtl="0" eaLnBrk="1" fontAlgn="b" latinLnBrk="0" hangingPunct="1"/>
                      <a:r>
                        <a:rPr lang="es-CO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ACTOS DE REGISTRO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457200" rtl="0" eaLnBrk="1" fontAlgn="b" latinLnBrk="0" hangingPunct="1"/>
                      <a:r>
                        <a:rPr lang="es-CO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EXPROPIACION ADMINISTRATIVA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60969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88900" indent="0" algn="l" defTabSz="457200" rtl="0" eaLnBrk="1" fontAlgn="b" latinLnBrk="0" hangingPunct="1"/>
                      <a:r>
                        <a:rPr lang="es-CO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ACTUACIONES CONTRACTUALES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457200" rtl="0" eaLnBrk="1" fontAlgn="b" latinLnBrk="0" hangingPunct="1"/>
                      <a:r>
                        <a:rPr lang="es-CO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ACCIDENTE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49791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88900" indent="0" algn="l" defTabSz="457200" rtl="0" eaLnBrk="1" fontAlgn="b" latinLnBrk="0" hangingPunct="1"/>
                      <a:r>
                        <a:rPr lang="es-CO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CONTRATO REALIDAD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457200" rtl="0" eaLnBrk="1" fontAlgn="b" latinLnBrk="0" hangingPunct="1"/>
                      <a:r>
                        <a:rPr lang="es-CO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CONVOCATORIA CONCURSO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39991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88900" indent="0" algn="l" defTabSz="457200" rtl="0" eaLnBrk="1" fontAlgn="b" latinLnBrk="0" hangingPunct="1"/>
                      <a:r>
                        <a:rPr lang="es-E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ACCIDENTE DE TRÁNSITO - MAL ESTADO DE LA VÍA - SEÑALIZACIÓN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457200" rtl="0" eaLnBrk="1" fontAlgn="b" latinLnBrk="0" hangingPunct="1"/>
                      <a:r>
                        <a:rPr lang="es-CO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CUPO DE VEHÍCULO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038479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88900" indent="0" algn="l" defTabSz="457200" rtl="0" eaLnBrk="1" fontAlgn="b" latinLnBrk="0" hangingPunct="1"/>
                      <a:r>
                        <a:rPr lang="es-CO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REPOSICIÓN DE VEHICULO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457200" rtl="0" eaLnBrk="1" fontAlgn="b" latinLnBrk="0" hangingPunct="1"/>
                      <a:r>
                        <a:rPr lang="es-CO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TRANSPORTE PUBLICO ILEGAL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676795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88900" indent="0" algn="l" defTabSz="457200" rtl="0" eaLnBrk="1" fontAlgn="b" latinLnBrk="0" hangingPunct="1"/>
                      <a:r>
                        <a:rPr lang="es-CO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ACCIDENTE DE TRÁNSITO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457200" rtl="0" eaLnBrk="1" fontAlgn="b" latinLnBrk="0" hangingPunct="1"/>
                      <a:r>
                        <a:rPr lang="es-CO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10% SIMIT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9947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88900" indent="0" algn="l" defTabSz="457200" rtl="0" eaLnBrk="1" fontAlgn="b" latinLnBrk="0" hangingPunct="1"/>
                      <a:r>
                        <a:rPr lang="es-CO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NULIDAD NORMA GENERAL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457200" rtl="0" eaLnBrk="1" fontAlgn="b" latinLnBrk="0" hangingPunct="1"/>
                      <a:r>
                        <a:rPr lang="es-CO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ACCIDENTE DE TRÁNSITO SEMAFORO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00060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88900" indent="0" algn="l" defTabSz="457200" rtl="0" eaLnBrk="1" fontAlgn="b" latinLnBrk="0" hangingPunct="1"/>
                      <a:r>
                        <a:rPr lang="es-CO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TARJETA DE OPERACIÓN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457200" rtl="0" eaLnBrk="1" fontAlgn="b" latinLnBrk="0" hangingPunct="1"/>
                      <a:r>
                        <a:rPr lang="es-CO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DEBIDO PROCESO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64959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88900" indent="0" algn="l" defTabSz="457200" rtl="0" eaLnBrk="1" fontAlgn="b" latinLnBrk="0" hangingPunct="1"/>
                      <a:r>
                        <a:rPr lang="es-E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IMPLEMENTACIÓN SITP Y CONTRATOS DE CONCESION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457200" rtl="0" eaLnBrk="1" fontAlgn="b" latinLnBrk="0" hangingPunct="1"/>
                      <a:r>
                        <a:rPr lang="es-CO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EJECUTIVO DERIVADO DE LIQUIDACION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03711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88900" indent="0" algn="l" defTabSz="457200" rtl="0" eaLnBrk="1" fontAlgn="b" latinLnBrk="0" hangingPunct="1"/>
                      <a:r>
                        <a:rPr lang="es-CO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PATIOS Y GRUAS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457200" rtl="0" eaLnBrk="1" fontAlgn="b" latinLnBrk="0" hangingPunct="1"/>
                      <a:r>
                        <a:rPr lang="es-E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FALLA EN EL SERVICIO - VER SIPROJ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44842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88900" indent="0" algn="l" defTabSz="457200" rtl="0" eaLnBrk="1" fontAlgn="b" latinLnBrk="0" hangingPunct="1"/>
                      <a:r>
                        <a:rPr lang="es-CO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NULIDAD DE ACTO ADMINISTRATIVO - RADIO TAXI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457200" rtl="0" eaLnBrk="1" fontAlgn="b" latinLnBrk="0" hangingPunct="1"/>
                      <a:r>
                        <a:rPr lang="es-CO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IMPUESTOS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4009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88900" indent="0" algn="l" defTabSz="457200" rtl="0" eaLnBrk="1" fontAlgn="b" latinLnBrk="0" hangingPunct="1"/>
                      <a:r>
                        <a:rPr lang="es-CO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ACTUACIONES PERSONAL DE PLANTA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457200" rtl="0" eaLnBrk="1" fontAlgn="b" latinLnBrk="0" hangingPunct="1"/>
                      <a:r>
                        <a:rPr lang="es-CO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PERMISO DE APROVECHAMIENTO ECONOMICO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888437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88900" indent="0" algn="l" defTabSz="457200" rtl="0" eaLnBrk="1" fontAlgn="b" latinLnBrk="0" hangingPunct="1"/>
                      <a:r>
                        <a:rPr lang="es-CO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ACCIDENTE TRANSMILENIO - SITP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457200" rtl="0" eaLnBrk="1" fontAlgn="b" latinLnBrk="0" hangingPunct="1"/>
                      <a:r>
                        <a:rPr lang="es-CO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REGISTRO DE MARCAS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29095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88900" indent="0" algn="l" defTabSz="457200" rtl="0" eaLnBrk="1" fontAlgn="b" latinLnBrk="0" hangingPunct="1"/>
                      <a:r>
                        <a:rPr lang="es-CO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ACCIÓN DE REPETICIÓN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457200" rtl="0" eaLnBrk="1" fontAlgn="b" latinLnBrk="0" hangingPunct="1"/>
                      <a:r>
                        <a:rPr lang="es-CO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SANCIONATORIO TRANPORTE PUBLICO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324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0906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5AFE7D3C-58BC-2143-B634-7607525596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849" y="6237385"/>
            <a:ext cx="3123307" cy="590141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A797947B-4982-9742-B9DF-E217E5B3DAA4}"/>
              </a:ext>
            </a:extLst>
          </p:cNvPr>
          <p:cNvSpPr/>
          <p:nvPr/>
        </p:nvSpPr>
        <p:spPr>
          <a:xfrm>
            <a:off x="-1" y="6237385"/>
            <a:ext cx="8484243" cy="620617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CuadroTexto 10"/>
          <p:cNvSpPr txBox="1"/>
          <p:nvPr/>
        </p:nvSpPr>
        <p:spPr>
          <a:xfrm>
            <a:off x="3556001" y="2079624"/>
            <a:ext cx="3841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/>
              <a:t>        </a:t>
            </a:r>
            <a:endParaRPr lang="es-ES" sz="20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9682"/>
          </a:xfrm>
          <a:solidFill>
            <a:srgbClr val="879225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CO" sz="4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ENTIDADES VINCULADAS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F9951C79-386C-4277-A53F-021E9F91C9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589563"/>
              </p:ext>
            </p:extLst>
          </p:nvPr>
        </p:nvGraphicFramePr>
        <p:xfrm>
          <a:off x="366733" y="1604906"/>
          <a:ext cx="5207802" cy="3413760"/>
        </p:xfrm>
        <a:graphic>
          <a:graphicData uri="http://schemas.openxmlformats.org/drawingml/2006/table">
            <a:tbl>
              <a:tblPr/>
              <a:tblGrid>
                <a:gridCol w="4226046">
                  <a:extLst>
                    <a:ext uri="{9D8B030D-6E8A-4147-A177-3AD203B41FA5}">
                      <a16:colId xmlns:a16="http://schemas.microsoft.com/office/drawing/2014/main" val="1829438144"/>
                    </a:ext>
                  </a:extLst>
                </a:gridCol>
                <a:gridCol w="981756">
                  <a:extLst>
                    <a:ext uri="{9D8B030D-6E8A-4147-A177-3AD203B41FA5}">
                      <a16:colId xmlns:a16="http://schemas.microsoft.com/office/drawing/2014/main" val="738913827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DEMANDADAS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7690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88900" indent="0" algn="l" defTabSz="457200" rtl="0" eaLnBrk="1" fontAlgn="b" latinLnBrk="0" hangingPunct="1"/>
                      <a:r>
                        <a:rPr lang="es-CO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SEDMOV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028374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88900" indent="0" algn="l" defTabSz="457200" rtl="0" eaLnBrk="1" fontAlgn="b" latinLnBrk="0" hangingPunct="1"/>
                      <a:r>
                        <a:rPr lang="es-CO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SECRETARÍA JURÍDICA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37696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88900" indent="0" algn="l" defTabSz="457200" rtl="0" eaLnBrk="1" fontAlgn="b" latinLnBrk="0" hangingPunct="1"/>
                      <a:r>
                        <a:rPr lang="es-CO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SEDMOV - TRANSMILENIO S.A.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69494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88900" indent="0" algn="l" defTabSz="457200" rtl="0" eaLnBrk="1" fontAlgn="b" latinLnBrk="0" hangingPunct="1"/>
                      <a:r>
                        <a:rPr lang="es-C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SEDMOV - I.D.U.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872682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88900" indent="0" algn="l" defTabSz="457200" rtl="0" eaLnBrk="1" fontAlgn="b" latinLnBrk="0" hangingPunct="1"/>
                      <a:r>
                        <a:rPr lang="es-CO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SEDMOV - UAEVIAL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35489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88900" indent="0" algn="l" defTabSz="457200" rtl="0" eaLnBrk="1" fontAlgn="b" latinLnBrk="0" hangingPunct="1"/>
                      <a:r>
                        <a:rPr lang="es-CO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SEDMOV - I.D.U. - UAEVIAL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72149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88900" indent="0" algn="l" defTabSz="457200" rtl="0" eaLnBrk="1" fontAlgn="b" latinLnBrk="0" hangingPunct="1"/>
                      <a:r>
                        <a:rPr lang="es-CO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SEDMOV - I.D.U. - TRANSMILENIO S.A.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674163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88900" indent="0" algn="l" defTabSz="457200" rtl="0" eaLnBrk="1" fontAlgn="b" latinLnBrk="0" hangingPunct="1"/>
                      <a:r>
                        <a:rPr lang="es-CO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SEDMOV - UAEVIAL - TRANSMILENIO S.A.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85009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88900" indent="0" algn="l" defTabSz="457200" rtl="0" eaLnBrk="1" fontAlgn="b" latinLnBrk="0" hangingPunct="1"/>
                      <a:r>
                        <a:rPr lang="es-CO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SEDMOV - I.D.U. - UAEVIAL - TRANSMILENIO S.A.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63188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88900" indent="0" algn="l" defTabSz="457200" rtl="0" eaLnBrk="1" fontAlgn="b" latinLnBrk="0" hangingPunct="1"/>
                      <a:r>
                        <a:rPr lang="es-CO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SEDMOV - NAL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96765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88900" indent="0" algn="l" defTabSz="457200" rtl="0" eaLnBrk="1" fontAlgn="b" latinLnBrk="0" hangingPunct="1"/>
                      <a:r>
                        <a:rPr lang="es-CO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OTRAS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2287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88900" indent="0" algn="l" defTabSz="457200" rtl="0" eaLnBrk="1" fontAlgn="b" latinLnBrk="0" hangingPunct="1"/>
                      <a:r>
                        <a:rPr lang="es-C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SEDMOV - PRIVADA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75688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SEDMOV - PRIVADA - NAL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0240553"/>
                  </a:ext>
                </a:extLst>
              </a:tr>
            </a:tbl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924DE564-064F-4A96-A6FC-B3449B4CCB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8802189"/>
              </p:ext>
            </p:extLst>
          </p:nvPr>
        </p:nvGraphicFramePr>
        <p:xfrm>
          <a:off x="6096000" y="1725242"/>
          <a:ext cx="5600700" cy="3646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7238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5AFE7D3C-58BC-2143-B634-7607525596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849" y="6237385"/>
            <a:ext cx="3123307" cy="590141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A797947B-4982-9742-B9DF-E217E5B3DAA4}"/>
              </a:ext>
            </a:extLst>
          </p:cNvPr>
          <p:cNvSpPr/>
          <p:nvPr/>
        </p:nvSpPr>
        <p:spPr>
          <a:xfrm>
            <a:off x="-1" y="6237385"/>
            <a:ext cx="8484243" cy="620617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CuadroTexto 10"/>
          <p:cNvSpPr txBox="1"/>
          <p:nvPr/>
        </p:nvSpPr>
        <p:spPr>
          <a:xfrm>
            <a:off x="3556001" y="2079624"/>
            <a:ext cx="3841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/>
              <a:t>        </a:t>
            </a:r>
            <a:endParaRPr lang="es-ES" sz="20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-1" y="20949"/>
            <a:ext cx="12192000" cy="859682"/>
          </a:xfrm>
          <a:solidFill>
            <a:srgbClr val="879225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CO" sz="3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PROCESOS CON ENTIDADES DEL SECTOR 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D28821A-1E96-4D90-82B7-8A20C6EDEE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075988"/>
              </p:ext>
            </p:extLst>
          </p:nvPr>
        </p:nvGraphicFramePr>
        <p:xfrm>
          <a:off x="689856" y="1321306"/>
          <a:ext cx="6057900" cy="3998595"/>
        </p:xfrm>
        <a:graphic>
          <a:graphicData uri="http://schemas.openxmlformats.org/drawingml/2006/table">
            <a:tbl>
              <a:tblPr/>
              <a:tblGrid>
                <a:gridCol w="1498600">
                  <a:extLst>
                    <a:ext uri="{9D8B030D-6E8A-4147-A177-3AD203B41FA5}">
                      <a16:colId xmlns:a16="http://schemas.microsoft.com/office/drawing/2014/main" val="2272965849"/>
                    </a:ext>
                  </a:extLst>
                </a:gridCol>
                <a:gridCol w="3797300">
                  <a:extLst>
                    <a:ext uri="{9D8B030D-6E8A-4147-A177-3AD203B41FA5}">
                      <a16:colId xmlns:a16="http://schemas.microsoft.com/office/drawing/2014/main" val="252879686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284961395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DEMANDADAS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CAUSAS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757494"/>
                  </a:ext>
                </a:extLst>
              </a:tr>
              <a:tr h="190500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sv-S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SEDMOV - TRANSMILENIO S.A.</a:t>
                      </a:r>
                      <a:br>
                        <a:rPr lang="sv-S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sv-S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(81)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ACCIDENTE DE TRANSITO TRANSMILENIO SITPP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8329830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indent="0" algn="l" defTabSz="4572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REPOSICIÓN DE VEHICULO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983230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indent="0" algn="l" defTabSz="457200" rtl="0" eaLnBrk="1" fontAlgn="ctr" latinLnBrk="0" hangingPunct="1"/>
                      <a:r>
                        <a:rPr lang="es-E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IMPLEMENTACIÓN SITP Y CONTRATOS DE CONCESION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011061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indent="0" algn="l" defTabSz="457200" rtl="0" eaLnBrk="1" fontAlgn="ctr" latinLnBrk="0" hangingPunct="1"/>
                      <a:r>
                        <a:rPr lang="es-CO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ACCIDENTE TRANSMILENIO - SITP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50596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indent="0" algn="l" defTabSz="4572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TARJETA DE OPERACIÓN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152864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indent="0" algn="l" defTabSz="4572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CONTRATO REALIDAD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164847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indent="0" algn="l" defTabSz="4572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ACCIDENTE DE TRÁNSITO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030676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indent="0" algn="l" defTabSz="4572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ACTO ADMINISTRATIVO CONTRAVENCIONAL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4068143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indent="0" algn="l" defTabSz="4572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ACTOS DE REGISTRO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9281354"/>
                  </a:ext>
                </a:extLst>
              </a:tr>
              <a:tr h="19050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SEDMOV - I.D.U.</a:t>
                      </a:r>
                      <a:b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(52)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457200" rtl="0" eaLnBrk="1" fontAlgn="ctr" latinLnBrk="0" hangingPunct="1"/>
                      <a:r>
                        <a:rPr lang="es-E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ACCIDENTE DE TRÁNSITO - MAL ESTADO DE LA VÍA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7568107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indent="0" algn="l" defTabSz="457200" rtl="0" eaLnBrk="1" fontAlgn="ctr" latinLnBrk="0" hangingPunct="1"/>
                      <a:r>
                        <a:rPr lang="es-E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ACCIDENTE DE TRÁNSITO - MAL ESTADO DE LA VÍA - SEÑALIZACIÓN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102752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indent="0" algn="l" defTabSz="4572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ACCIDENTE DE TRÁNSITO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6954095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indent="0" algn="l" defTabSz="4572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ACCIDENTE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8691435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indent="0" algn="l" defTabSz="4572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EXPROPIACION ADMINISTRATIVA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7166305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indent="0" algn="l" defTabSz="4572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ACTUACIONES CONTRACTUALES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039189"/>
                  </a:ext>
                </a:extLst>
              </a:tr>
              <a:tr h="1905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SEDMOV - UAEVIAL</a:t>
                      </a:r>
                      <a:b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(7)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4572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CONTRATO REALIDAD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9329957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indent="0" algn="l" defTabSz="457200" rtl="0" eaLnBrk="1" fontAlgn="ctr" latinLnBrk="0" hangingPunct="1"/>
                      <a:r>
                        <a:rPr lang="es-E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ACCIDENTE DE TRÁNSITO - MAL ESTADO DE LA VÍA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623811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indent="0" algn="l" defTabSz="457200" rtl="0" eaLnBrk="1" fontAlgn="ctr" latinLnBrk="0" hangingPunct="1"/>
                      <a:r>
                        <a:rPr lang="es-E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ACCIDENTE DE TRÁNSITO - MAL ESTADO DE LA VÍA - SEÑALIZACIÓN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8138359"/>
                  </a:ext>
                </a:extLst>
              </a:tr>
            </a:tbl>
          </a:graphicData>
        </a:graphic>
      </p:graphicFrame>
      <p:pic>
        <p:nvPicPr>
          <p:cNvPr id="3074" name="Picture 2" descr="Fotos de Número 2 de stock, Número 2 imágenes libres de derechos |  Depositphotos®">
            <a:extLst>
              <a:ext uri="{FF2B5EF4-FFF2-40B4-BE49-F238E27FC236}">
                <a16:creationId xmlns:a16="http://schemas.microsoft.com/office/drawing/2014/main" id="{08ADD568-283F-4555-ACC8-A8B759033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944" y="1464525"/>
            <a:ext cx="3404930" cy="340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287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5AFE7D3C-58BC-2143-B634-7607525596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849" y="6237385"/>
            <a:ext cx="3123307" cy="590141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A797947B-4982-9742-B9DF-E217E5B3DAA4}"/>
              </a:ext>
            </a:extLst>
          </p:cNvPr>
          <p:cNvSpPr/>
          <p:nvPr/>
        </p:nvSpPr>
        <p:spPr>
          <a:xfrm>
            <a:off x="-1" y="6237385"/>
            <a:ext cx="8484243" cy="620617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CuadroTexto 10"/>
          <p:cNvSpPr txBox="1"/>
          <p:nvPr/>
        </p:nvSpPr>
        <p:spPr>
          <a:xfrm>
            <a:off x="3556001" y="2079624"/>
            <a:ext cx="3841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/>
              <a:t>        </a:t>
            </a:r>
            <a:endParaRPr lang="es-ES" sz="20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9682"/>
          </a:xfrm>
          <a:solidFill>
            <a:srgbClr val="879225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CO" sz="3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PROCESOS CON ENTIDADES DEL SECTOR 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659D089-0B1F-4BB0-9CC9-1B5654846A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598844"/>
              </p:ext>
            </p:extLst>
          </p:nvPr>
        </p:nvGraphicFramePr>
        <p:xfrm>
          <a:off x="894170" y="1145281"/>
          <a:ext cx="5323662" cy="2668905"/>
        </p:xfrm>
        <a:graphic>
          <a:graphicData uri="http://schemas.openxmlformats.org/drawingml/2006/table">
            <a:tbl>
              <a:tblPr/>
              <a:tblGrid>
                <a:gridCol w="1498600">
                  <a:extLst>
                    <a:ext uri="{9D8B030D-6E8A-4147-A177-3AD203B41FA5}">
                      <a16:colId xmlns:a16="http://schemas.microsoft.com/office/drawing/2014/main" val="1943181385"/>
                    </a:ext>
                  </a:extLst>
                </a:gridCol>
                <a:gridCol w="3020831">
                  <a:extLst>
                    <a:ext uri="{9D8B030D-6E8A-4147-A177-3AD203B41FA5}">
                      <a16:colId xmlns:a16="http://schemas.microsoft.com/office/drawing/2014/main" val="2687010424"/>
                    </a:ext>
                  </a:extLst>
                </a:gridCol>
                <a:gridCol w="804231">
                  <a:extLst>
                    <a:ext uri="{9D8B030D-6E8A-4147-A177-3AD203B41FA5}">
                      <a16:colId xmlns:a16="http://schemas.microsoft.com/office/drawing/2014/main" val="3588538848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DEMANDADAS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CAUSAS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738199"/>
                  </a:ext>
                </a:extLst>
              </a:tr>
              <a:tr h="1905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SEDMOV - I.D.U. - UAEVIAL (21)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457200" rtl="0" eaLnBrk="1" fontAlgn="ctr" latinLnBrk="0" hangingPunct="1"/>
                      <a:r>
                        <a:rPr lang="es-E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ACCIDENTE DE TRÁNSITO - MAL ESTADO DE LA VÍA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9877355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indent="0" algn="l" defTabSz="4572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CONVOCATORIA CONCURSO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2868464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indent="0" algn="l" defTabSz="4572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ACTUACIONES CONTRACTUALES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700849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indent="0" algn="l" defTabSz="4572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ACCIDENTE DE TRÁNSITO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3028513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indent="0" algn="l" defTabSz="4572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ACCIDENTE DE TRANSITO TRANSMILENIO SITPP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4440791"/>
                  </a:ext>
                </a:extLst>
              </a:tr>
              <a:tr h="3048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SEDMOV - I.D.U. - TRANSMILENIO S.A.</a:t>
                      </a:r>
                      <a:b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(7)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4572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ACCIDENTE DE TRANSITO TRANSMILENIO SITPP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3331733"/>
                  </a:ext>
                </a:extLst>
              </a:tr>
              <a:tr h="33337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indent="0" algn="l" defTabSz="4572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ACCIDENTE TRANSMILENIO - SITP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8734353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SEDMOV - UAEVIAL - TRANSMILENIO S.A.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4572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ACCIDENTE DE TRANSITO TRANSMILENIO SITPP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0486171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536C62DA-D6C6-44B1-B05C-D0B513B50E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33657"/>
              </p:ext>
            </p:extLst>
          </p:nvPr>
        </p:nvGraphicFramePr>
        <p:xfrm>
          <a:off x="4852033" y="4601267"/>
          <a:ext cx="5922463" cy="828675"/>
        </p:xfrm>
        <a:graphic>
          <a:graphicData uri="http://schemas.openxmlformats.org/drawingml/2006/table">
            <a:tbl>
              <a:tblPr/>
              <a:tblGrid>
                <a:gridCol w="1315436">
                  <a:extLst>
                    <a:ext uri="{9D8B030D-6E8A-4147-A177-3AD203B41FA5}">
                      <a16:colId xmlns:a16="http://schemas.microsoft.com/office/drawing/2014/main" val="2617687959"/>
                    </a:ext>
                  </a:extLst>
                </a:gridCol>
                <a:gridCol w="4320589">
                  <a:extLst>
                    <a:ext uri="{9D8B030D-6E8A-4147-A177-3AD203B41FA5}">
                      <a16:colId xmlns:a16="http://schemas.microsoft.com/office/drawing/2014/main" val="1943611670"/>
                    </a:ext>
                  </a:extLst>
                </a:gridCol>
                <a:gridCol w="286438">
                  <a:extLst>
                    <a:ext uri="{9D8B030D-6E8A-4147-A177-3AD203B41FA5}">
                      <a16:colId xmlns:a16="http://schemas.microsoft.com/office/drawing/2014/main" val="426717945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DEMANDADAS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CAUSAS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136113"/>
                  </a:ext>
                </a:extLst>
              </a:tr>
              <a:tr h="2952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SEDMOV - I.D.U. - UAEVIAL - TRANSMILENIO S.A.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457200" rtl="0" eaLnBrk="1" fontAlgn="ctr" latinLnBrk="0" hangingPunct="1"/>
                      <a:r>
                        <a:rPr lang="es-E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ACCIDENTE DE TRÁNSITO - MAL ESTADO DE LA VÍA - SEÑALIZACIÓN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648044"/>
                  </a:ext>
                </a:extLst>
              </a:tr>
              <a:tr h="33337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indent="0" algn="l" defTabSz="457200" rtl="0" eaLnBrk="1" fontAlgn="ctr" latinLnBrk="0" hangingPunct="1"/>
                      <a:r>
                        <a:rPr lang="es-E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ACCIDENTE DE TRÁNSITO - MAL ESTADO DE LA VÍA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4835053"/>
                  </a:ext>
                </a:extLst>
              </a:tr>
            </a:tbl>
          </a:graphicData>
        </a:graphic>
      </p:graphicFrame>
      <p:pic>
        <p:nvPicPr>
          <p:cNvPr id="4098" name="Picture 2" descr="Fotos de Número 3 de stock, Número 3 imágenes libres de derechos |  Depositphotos®">
            <a:extLst>
              <a:ext uri="{FF2B5EF4-FFF2-40B4-BE49-F238E27FC236}">
                <a16:creationId xmlns:a16="http://schemas.microsoft.com/office/drawing/2014/main" id="{BC298F5D-4CB7-43EB-8FB8-520B5B2AB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456" y="1084488"/>
            <a:ext cx="2668905" cy="266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otos de Número 4 de stock, Número 4 imágenes libres de derechos |  Depositphotos®">
            <a:extLst>
              <a:ext uri="{FF2B5EF4-FFF2-40B4-BE49-F238E27FC236}">
                <a16:creationId xmlns:a16="http://schemas.microsoft.com/office/drawing/2014/main" id="{168D242D-E642-4BDD-BEE6-5B66054D2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807" y="3977925"/>
            <a:ext cx="1889030" cy="188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682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5325991-F2B0-9846-8FB0-6C04397817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6" t="34568"/>
          <a:stretch/>
        </p:blipFill>
        <p:spPr>
          <a:xfrm>
            <a:off x="29183" y="2662470"/>
            <a:ext cx="7097949" cy="448736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9209" y="492136"/>
            <a:ext cx="9144000" cy="1544322"/>
          </a:xfrm>
        </p:spPr>
        <p:txBody>
          <a:bodyPr>
            <a:noAutofit/>
          </a:bodyPr>
          <a:lstStyle/>
          <a:p>
            <a:r>
              <a:rPr lang="es-CO" sz="4800" b="1" dirty="0">
                <a:solidFill>
                  <a:srgbClr val="4C531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GRACIAS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733145" y="2068288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7E4BB30-270E-EE4D-AE52-960D69EA5621}"/>
              </a:ext>
            </a:extLst>
          </p:cNvPr>
          <p:cNvSpPr/>
          <p:nvPr/>
        </p:nvSpPr>
        <p:spPr>
          <a:xfrm>
            <a:off x="6567624" y="2652743"/>
            <a:ext cx="5295539" cy="4351172"/>
          </a:xfrm>
          <a:prstGeom prst="rect">
            <a:avLst/>
          </a:prstGeom>
          <a:solidFill>
            <a:srgbClr val="8792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ortar rectángulo de una esquina 3">
            <a:extLst>
              <a:ext uri="{FF2B5EF4-FFF2-40B4-BE49-F238E27FC236}">
                <a16:creationId xmlns:a16="http://schemas.microsoft.com/office/drawing/2014/main" id="{346EA250-0C3C-944B-AB77-DFE49921FE4B}"/>
              </a:ext>
            </a:extLst>
          </p:cNvPr>
          <p:cNvSpPr/>
          <p:nvPr/>
        </p:nvSpPr>
        <p:spPr>
          <a:xfrm flipH="1">
            <a:off x="8005863" y="2643015"/>
            <a:ext cx="4260716" cy="4351172"/>
          </a:xfrm>
          <a:custGeom>
            <a:avLst/>
            <a:gdLst>
              <a:gd name="connsiteX0" fmla="*/ 0 w 3446834"/>
              <a:gd name="connsiteY0" fmla="*/ 0 h 4214985"/>
              <a:gd name="connsiteX1" fmla="*/ 1723417 w 3446834"/>
              <a:gd name="connsiteY1" fmla="*/ 0 h 4214985"/>
              <a:gd name="connsiteX2" fmla="*/ 3446834 w 3446834"/>
              <a:gd name="connsiteY2" fmla="*/ 1723417 h 4214985"/>
              <a:gd name="connsiteX3" fmla="*/ 3446834 w 3446834"/>
              <a:gd name="connsiteY3" fmla="*/ 4214985 h 4214985"/>
              <a:gd name="connsiteX4" fmla="*/ 0 w 3446834"/>
              <a:gd name="connsiteY4" fmla="*/ 4214985 h 4214985"/>
              <a:gd name="connsiteX5" fmla="*/ 0 w 3446834"/>
              <a:gd name="connsiteY5" fmla="*/ 0 h 4214985"/>
              <a:gd name="connsiteX0" fmla="*/ 0 w 3446834"/>
              <a:gd name="connsiteY0" fmla="*/ 0 h 4214985"/>
              <a:gd name="connsiteX1" fmla="*/ 770107 w 3446834"/>
              <a:gd name="connsiteY1" fmla="*/ 9728 h 4214985"/>
              <a:gd name="connsiteX2" fmla="*/ 3446834 w 3446834"/>
              <a:gd name="connsiteY2" fmla="*/ 1723417 h 4214985"/>
              <a:gd name="connsiteX3" fmla="*/ 3446834 w 3446834"/>
              <a:gd name="connsiteY3" fmla="*/ 4214985 h 4214985"/>
              <a:gd name="connsiteX4" fmla="*/ 0 w 3446834"/>
              <a:gd name="connsiteY4" fmla="*/ 4214985 h 4214985"/>
              <a:gd name="connsiteX5" fmla="*/ 0 w 3446834"/>
              <a:gd name="connsiteY5" fmla="*/ 0 h 4214985"/>
              <a:gd name="connsiteX0" fmla="*/ 0 w 4049949"/>
              <a:gd name="connsiteY0" fmla="*/ 0 h 4214985"/>
              <a:gd name="connsiteX1" fmla="*/ 770107 w 4049949"/>
              <a:gd name="connsiteY1" fmla="*/ 9728 h 4214985"/>
              <a:gd name="connsiteX2" fmla="*/ 4049949 w 4049949"/>
              <a:gd name="connsiteY2" fmla="*/ 4106693 h 4214985"/>
              <a:gd name="connsiteX3" fmla="*/ 3446834 w 4049949"/>
              <a:gd name="connsiteY3" fmla="*/ 4214985 h 4214985"/>
              <a:gd name="connsiteX4" fmla="*/ 0 w 4049949"/>
              <a:gd name="connsiteY4" fmla="*/ 4214985 h 4214985"/>
              <a:gd name="connsiteX5" fmla="*/ 0 w 4049949"/>
              <a:gd name="connsiteY5" fmla="*/ 0 h 4214985"/>
              <a:gd name="connsiteX0" fmla="*/ 0 w 4156953"/>
              <a:gd name="connsiteY0" fmla="*/ 0 h 4223425"/>
              <a:gd name="connsiteX1" fmla="*/ 770107 w 4156953"/>
              <a:gd name="connsiteY1" fmla="*/ 9728 h 4223425"/>
              <a:gd name="connsiteX2" fmla="*/ 4156953 w 4156953"/>
              <a:gd name="connsiteY2" fmla="*/ 4223425 h 4223425"/>
              <a:gd name="connsiteX3" fmla="*/ 3446834 w 4156953"/>
              <a:gd name="connsiteY3" fmla="*/ 4214985 h 4223425"/>
              <a:gd name="connsiteX4" fmla="*/ 0 w 4156953"/>
              <a:gd name="connsiteY4" fmla="*/ 4214985 h 4223425"/>
              <a:gd name="connsiteX5" fmla="*/ 0 w 4156953"/>
              <a:gd name="connsiteY5" fmla="*/ 0 h 422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953" h="4223425">
                <a:moveTo>
                  <a:pt x="0" y="0"/>
                </a:moveTo>
                <a:lnTo>
                  <a:pt x="770107" y="9728"/>
                </a:lnTo>
                <a:lnTo>
                  <a:pt x="4156953" y="4223425"/>
                </a:lnTo>
                <a:lnTo>
                  <a:pt x="3446834" y="4214985"/>
                </a:lnTo>
                <a:lnTo>
                  <a:pt x="0" y="4214985"/>
                </a:lnTo>
                <a:lnTo>
                  <a:pt x="0" y="0"/>
                </a:lnTo>
                <a:close/>
              </a:path>
            </a:pathLst>
          </a:custGeom>
          <a:solidFill>
            <a:srgbClr val="4C5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4C531E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92BC60A-5390-BB48-B346-860FADB8BCE3}"/>
              </a:ext>
            </a:extLst>
          </p:cNvPr>
          <p:cNvSpPr/>
          <p:nvPr/>
        </p:nvSpPr>
        <p:spPr>
          <a:xfrm>
            <a:off x="3793676" y="2652744"/>
            <a:ext cx="4614021" cy="4332455"/>
          </a:xfrm>
          <a:custGeom>
            <a:avLst/>
            <a:gdLst>
              <a:gd name="connsiteX0" fmla="*/ 0 w 3120326"/>
              <a:gd name="connsiteY0" fmla="*/ 0 h 4214985"/>
              <a:gd name="connsiteX1" fmla="*/ 3120326 w 3120326"/>
              <a:gd name="connsiteY1" fmla="*/ 0 h 4214985"/>
              <a:gd name="connsiteX2" fmla="*/ 3120326 w 3120326"/>
              <a:gd name="connsiteY2" fmla="*/ 4214985 h 4214985"/>
              <a:gd name="connsiteX3" fmla="*/ 0 w 3120326"/>
              <a:gd name="connsiteY3" fmla="*/ 4214985 h 4214985"/>
              <a:gd name="connsiteX4" fmla="*/ 0 w 3120326"/>
              <a:gd name="connsiteY4" fmla="*/ 0 h 4214985"/>
              <a:gd name="connsiteX0" fmla="*/ 0 w 4316828"/>
              <a:gd name="connsiteY0" fmla="*/ 9728 h 4214985"/>
              <a:gd name="connsiteX1" fmla="*/ 4316828 w 4316828"/>
              <a:gd name="connsiteY1" fmla="*/ 0 h 4214985"/>
              <a:gd name="connsiteX2" fmla="*/ 4316828 w 4316828"/>
              <a:gd name="connsiteY2" fmla="*/ 4214985 h 4214985"/>
              <a:gd name="connsiteX3" fmla="*/ 1196502 w 4316828"/>
              <a:gd name="connsiteY3" fmla="*/ 4214985 h 4214985"/>
              <a:gd name="connsiteX4" fmla="*/ 0 w 4316828"/>
              <a:gd name="connsiteY4" fmla="*/ 9728 h 4214985"/>
              <a:gd name="connsiteX0" fmla="*/ 0 w 4316828"/>
              <a:gd name="connsiteY0" fmla="*/ 1 h 4205258"/>
              <a:gd name="connsiteX1" fmla="*/ 2799313 w 4316828"/>
              <a:gd name="connsiteY1" fmla="*/ 0 h 4205258"/>
              <a:gd name="connsiteX2" fmla="*/ 4316828 w 4316828"/>
              <a:gd name="connsiteY2" fmla="*/ 4205258 h 4205258"/>
              <a:gd name="connsiteX3" fmla="*/ 1196502 w 4316828"/>
              <a:gd name="connsiteY3" fmla="*/ 4205258 h 4205258"/>
              <a:gd name="connsiteX4" fmla="*/ 0 w 4316828"/>
              <a:gd name="connsiteY4" fmla="*/ 1 h 4205258"/>
              <a:gd name="connsiteX0" fmla="*/ 0 w 4316828"/>
              <a:gd name="connsiteY0" fmla="*/ 1 h 4205258"/>
              <a:gd name="connsiteX1" fmla="*/ 2916044 w 4316828"/>
              <a:gd name="connsiteY1" fmla="*/ 0 h 4205258"/>
              <a:gd name="connsiteX2" fmla="*/ 4316828 w 4316828"/>
              <a:gd name="connsiteY2" fmla="*/ 4205258 h 4205258"/>
              <a:gd name="connsiteX3" fmla="*/ 1196502 w 4316828"/>
              <a:gd name="connsiteY3" fmla="*/ 4205258 h 4205258"/>
              <a:gd name="connsiteX4" fmla="*/ 0 w 4316828"/>
              <a:gd name="connsiteY4" fmla="*/ 1 h 4205258"/>
              <a:gd name="connsiteX0" fmla="*/ 0 w 4501654"/>
              <a:gd name="connsiteY0" fmla="*/ 9728 h 4205258"/>
              <a:gd name="connsiteX1" fmla="*/ 3100870 w 4501654"/>
              <a:gd name="connsiteY1" fmla="*/ 0 h 4205258"/>
              <a:gd name="connsiteX2" fmla="*/ 4501654 w 4501654"/>
              <a:gd name="connsiteY2" fmla="*/ 4205258 h 4205258"/>
              <a:gd name="connsiteX3" fmla="*/ 1381328 w 4501654"/>
              <a:gd name="connsiteY3" fmla="*/ 4205258 h 4205258"/>
              <a:gd name="connsiteX4" fmla="*/ 0 w 4501654"/>
              <a:gd name="connsiteY4" fmla="*/ 9728 h 42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1654" h="4205258">
                <a:moveTo>
                  <a:pt x="0" y="9728"/>
                </a:moveTo>
                <a:lnTo>
                  <a:pt x="3100870" y="0"/>
                </a:lnTo>
                <a:lnTo>
                  <a:pt x="4501654" y="4205258"/>
                </a:lnTo>
                <a:lnTo>
                  <a:pt x="1381328" y="4205258"/>
                </a:lnTo>
                <a:lnTo>
                  <a:pt x="0" y="9728"/>
                </a:lnTo>
                <a:close/>
              </a:path>
            </a:pathLst>
          </a:custGeom>
          <a:solidFill>
            <a:srgbClr val="C8D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1A1F0D6-BD06-9441-AEAB-01F449022F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379" y="4231534"/>
            <a:ext cx="5462859" cy="118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665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7646</TotalTime>
  <Words>484</Words>
  <Application>Microsoft Office PowerPoint</Application>
  <PresentationFormat>Panorámica</PresentationFormat>
  <Paragraphs>187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Arial Black</vt:lpstr>
      <vt:lpstr>Calibri</vt:lpstr>
      <vt:lpstr>Tema de Office</vt:lpstr>
      <vt:lpstr>LITIGIOSIDAD COMPARTIDA SECRETARIA DE MOVILIDAD</vt:lpstr>
      <vt:lpstr>CAUSAS</vt:lpstr>
      <vt:lpstr>ENTIDADES VINCULADAS</vt:lpstr>
      <vt:lpstr>PROCESOS CON ENTIDADES DEL SECTOR </vt:lpstr>
      <vt:lpstr>PROCESOS CON ENTIDADES DEL SECTOR </vt:lpstr>
      <vt:lpstr>GRACIAS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 COMUNICACIÓN INTERNA</dc:title>
  <dc:creator>Karen Andrea Cortés Gutierrez</dc:creator>
  <cp:lastModifiedBy>diego valenzuela</cp:lastModifiedBy>
  <cp:revision>256</cp:revision>
  <cp:lastPrinted>2020-11-26T11:59:25Z</cp:lastPrinted>
  <dcterms:created xsi:type="dcterms:W3CDTF">2020-01-07T17:00:58Z</dcterms:created>
  <dcterms:modified xsi:type="dcterms:W3CDTF">2021-08-25T15:38:07Z</dcterms:modified>
</cp:coreProperties>
</file>