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3" r:id="rId17"/>
    <p:sldId id="272" r:id="rId18"/>
  </p:sldIdLst>
  <p:sldSz cx="12192000" cy="6858000"/>
  <p:notesSz cx="6858000" cy="9144000"/>
  <p:embeddedFontLst>
    <p:embeddedFont>
      <p:font typeface="Century Gothic" panose="020B0502020202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Arial Narrow" panose="020B0606020202030204" pitchFamily="34" charset="0"/>
      <p:regular r:id="rId28"/>
      <p:bold r:id="rId29"/>
      <p:italic r:id="rId30"/>
      <p:boldItalic r:id="rId31"/>
    </p:embeddedFont>
    <p:embeddedFont>
      <p:font typeface="Arial Black" panose="020B0A0402010202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vZFdxaLI9WWjsCB/loz/BLhcBO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th Rojas Betancou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8860E7-D89F-45A6-857A-CA996CAD8EE2}">
  <a:tblStyle styleId="{7B8860E7-D89F-45A6-857A-CA996CAD8EE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8" d="100"/>
          <a:sy n="68" d="100"/>
        </p:scale>
        <p:origin x="2196"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4c3f644d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0" name="Google Shape;410;g34c3f644d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5" name="Google Shape;42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5" name="Google Shape;42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013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0" name="Google Shape;44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70b4abcb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g3470b4abcb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4c3ae766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34c3ae766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4c3ae766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g34c3ae766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4c3ae7660a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34c3ae7660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3.png"/><Relationship Id="rId10"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7.png"/><Relationship Id="rId12"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hyperlink" Target="https://supercade.bogota.gov.co/"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31838" t="18583" b="17681"/>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l="65628"/>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CO" sz="3600" b="1" i="0" u="none" strike="noStrike" cap="none">
                <a:solidFill>
                  <a:schemeClr val="lt1"/>
                </a:solidFill>
                <a:latin typeface="Arial"/>
                <a:ea typeface="Arial"/>
                <a:cs typeface="Arial"/>
                <a:sym typeface="Arial"/>
              </a:rPr>
              <a:t>ESTRATEGIA DE RENDICIÓN DE CUENTAS LOCALES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s-CO" sz="3600" b="1" i="0" u="none" strike="noStrike" cap="none">
                <a:solidFill>
                  <a:schemeClr val="lt1"/>
                </a:solidFill>
                <a:latin typeface="Arial"/>
                <a:ea typeface="Arial"/>
                <a:cs typeface="Arial"/>
                <a:sym typeface="Arial"/>
              </a:rPr>
              <a:t>GESTIÓN 2024</a:t>
            </a:r>
            <a:endParaRPr sz="1400" b="0" i="0" u="none" strike="noStrike" cap="none">
              <a:solidFill>
                <a:srgbClr val="000000"/>
              </a:solidFill>
              <a:latin typeface="Arial"/>
              <a:ea typeface="Arial"/>
              <a:cs typeface="Arial"/>
              <a:sym typeface="Arial"/>
            </a:endParaRPr>
          </a:p>
        </p:txBody>
      </p:sp>
      <p:cxnSp>
        <p:nvCxnSpPr>
          <p:cNvPr id="91" name="Google Shape;91;p1"/>
          <p:cNvCxnSpPr/>
          <p:nvPr/>
        </p:nvCxnSpPr>
        <p:spPr>
          <a:xfrm>
            <a:off x="6232647" y="5476438"/>
            <a:ext cx="5402306" cy="0"/>
          </a:xfrm>
          <a:prstGeom prst="straightConnector1">
            <a:avLst/>
          </a:prstGeom>
          <a:noFill/>
          <a:ln w="19050" cap="flat" cmpd="sng">
            <a:solidFill>
              <a:srgbClr val="BED000"/>
            </a:solidFill>
            <a:prstDash val="solid"/>
            <a:miter lim="800000"/>
            <a:headEnd type="none" w="sm" len="sm"/>
            <a:tailEnd type="none" w="sm" len="sm"/>
          </a:ln>
        </p:spPr>
      </p:cxnSp>
      <p:pic>
        <p:nvPicPr>
          <p:cNvPr id="92" name="Google Shape;92;p1"/>
          <p:cNvPicPr preferRelativeResize="0"/>
          <p:nvPr/>
        </p:nvPicPr>
        <p:blipFill rotWithShape="1">
          <a:blip r:embed="rId9">
            <a:alphaModFix/>
          </a:blip>
          <a:srcRect/>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CO" sz="3200" b="1" i="0" u="none" strike="noStrike" cap="none">
                <a:solidFill>
                  <a:schemeClr val="lt1"/>
                </a:solidFill>
                <a:latin typeface="Century Gothic"/>
                <a:ea typeface="Century Gothic"/>
                <a:cs typeface="Century Gothic"/>
                <a:sym typeface="Century Gothic"/>
              </a:rPr>
              <a:t>Localidad Sumapaz</a:t>
            </a:r>
            <a:endParaRPr sz="3200" b="1" i="0" u="none" strike="noStrike" cap="none">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3"/>
          <p:cNvPicPr preferRelativeResize="0"/>
          <p:nvPr/>
        </p:nvPicPr>
        <p:blipFill rotWithShape="1">
          <a:blip r:embed="rId3">
            <a:alphaModFix/>
          </a:blip>
          <a:srcRect/>
          <a:stretch/>
        </p:blipFill>
        <p:spPr>
          <a:xfrm>
            <a:off x="5767401" y="2289988"/>
            <a:ext cx="2200275" cy="3771900"/>
          </a:xfrm>
          <a:prstGeom prst="rect">
            <a:avLst/>
          </a:prstGeom>
          <a:noFill/>
          <a:ln>
            <a:noFill/>
          </a:ln>
        </p:spPr>
      </p:pic>
      <p:pic>
        <p:nvPicPr>
          <p:cNvPr id="235" name="Google Shape;235;p23"/>
          <p:cNvPicPr preferRelativeResize="0"/>
          <p:nvPr/>
        </p:nvPicPr>
        <p:blipFill rotWithShape="1">
          <a:blip r:embed="rId4">
            <a:alphaModFix/>
          </a:blip>
          <a:srcRect/>
          <a:stretch/>
        </p:blipFill>
        <p:spPr>
          <a:xfrm>
            <a:off x="252248" y="2611134"/>
            <a:ext cx="5632231" cy="3002304"/>
          </a:xfrm>
          <a:prstGeom prst="rect">
            <a:avLst/>
          </a:prstGeom>
          <a:noFill/>
          <a:ln>
            <a:noFill/>
          </a:ln>
        </p:spPr>
      </p:pic>
      <p:pic>
        <p:nvPicPr>
          <p:cNvPr id="236" name="Google Shape;236;p23"/>
          <p:cNvPicPr preferRelativeResize="0"/>
          <p:nvPr/>
        </p:nvPicPr>
        <p:blipFill rotWithShape="1">
          <a:blip r:embed="rId5">
            <a:alphaModFix/>
          </a:blip>
          <a:srcRect/>
          <a:stretch/>
        </p:blipFill>
        <p:spPr>
          <a:xfrm>
            <a:off x="7713896" y="2025320"/>
            <a:ext cx="4225856" cy="2940573"/>
          </a:xfrm>
          <a:prstGeom prst="rect">
            <a:avLst/>
          </a:prstGeom>
          <a:noFill/>
          <a:ln>
            <a:noFill/>
          </a:ln>
        </p:spPr>
      </p:pic>
      <p:cxnSp>
        <p:nvCxnSpPr>
          <p:cNvPr id="237" name="Google Shape;237;p23"/>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238" name="Google Shape;238;p23"/>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239" name="Google Shape;239;p23"/>
          <p:cNvSpPr txBox="1"/>
          <p:nvPr/>
        </p:nvSpPr>
        <p:spPr>
          <a:xfrm>
            <a:off x="428854"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5. Control de Tránsito y Transporte</a:t>
            </a:r>
            <a:endParaRPr sz="1400" b="0" i="0" u="none" strike="noStrike" cap="none">
              <a:solidFill>
                <a:srgbClr val="000000"/>
              </a:solidFill>
              <a:latin typeface="Arial"/>
              <a:ea typeface="Arial"/>
              <a:cs typeface="Arial"/>
              <a:sym typeface="Arial"/>
            </a:endParaRPr>
          </a:p>
        </p:txBody>
      </p:sp>
      <p:pic>
        <p:nvPicPr>
          <p:cNvPr id="240" name="Google Shape;240;p23"/>
          <p:cNvPicPr preferRelativeResize="0"/>
          <p:nvPr/>
        </p:nvPicPr>
        <p:blipFill rotWithShape="1">
          <a:blip r:embed="rId6">
            <a:alphaModFix/>
          </a:blip>
          <a:srcRect/>
          <a:stretch/>
        </p:blipFill>
        <p:spPr>
          <a:xfrm>
            <a:off x="0" y="6260050"/>
            <a:ext cx="1864895" cy="597950"/>
          </a:xfrm>
          <a:prstGeom prst="rect">
            <a:avLst/>
          </a:prstGeom>
          <a:noFill/>
          <a:ln>
            <a:noFill/>
          </a:ln>
        </p:spPr>
      </p:pic>
      <p:sp>
        <p:nvSpPr>
          <p:cNvPr id="241" name="Google Shape;241;p23"/>
          <p:cNvSpPr txBox="1"/>
          <p:nvPr/>
        </p:nvSpPr>
        <p:spPr>
          <a:xfrm>
            <a:off x="252248" y="928248"/>
            <a:ext cx="11775600" cy="1169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a:solidFill>
                  <a:srgbClr val="1D2046"/>
                </a:solidFill>
                <a:latin typeface="Arial"/>
                <a:ea typeface="Arial"/>
                <a:cs typeface="Arial"/>
                <a:sym typeface="Arial"/>
              </a:rPr>
              <a:t>En el 2024 la SCTT en la localidad de Sumapaz se registraron</a:t>
            </a:r>
            <a:r>
              <a:rPr lang="es-CO" sz="2000" b="1" i="0" u="none" strike="noStrike" cap="none">
                <a:solidFill>
                  <a:srgbClr val="C3D029"/>
                </a:solidFill>
                <a:latin typeface="Arial"/>
                <a:ea typeface="Arial"/>
                <a:cs typeface="Arial"/>
                <a:sym typeface="Arial"/>
              </a:rPr>
              <a:t> </a:t>
            </a:r>
            <a:r>
              <a:rPr lang="es-CO" sz="3000" b="1" i="0" u="none" strike="noStrike" cap="none">
                <a:solidFill>
                  <a:srgbClr val="BED000"/>
                </a:solidFill>
                <a:latin typeface="Arial Black"/>
                <a:ea typeface="Arial Black"/>
                <a:cs typeface="Arial Black"/>
                <a:sym typeface="Arial Black"/>
              </a:rPr>
              <a:t>13</a:t>
            </a:r>
            <a:r>
              <a:rPr lang="es-CO" sz="2000" b="1" i="0" u="none" strike="noStrike" cap="none">
                <a:solidFill>
                  <a:srgbClr val="C3D029"/>
                </a:solidFill>
                <a:latin typeface="Arial"/>
                <a:ea typeface="Arial"/>
                <a:cs typeface="Arial"/>
                <a:sym typeface="Arial"/>
              </a:rPr>
              <a:t> </a:t>
            </a:r>
            <a:r>
              <a:rPr lang="es-CO" sz="2000" b="1" i="0" u="none" strike="noStrike" cap="none">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sz="1400" b="0" i="0" u="none" strike="noStrike" cap="none">
              <a:solidFill>
                <a:srgbClr val="000000"/>
              </a:solidFill>
              <a:latin typeface="Arial"/>
              <a:ea typeface="Arial"/>
              <a:cs typeface="Arial"/>
              <a:sym typeface="Arial"/>
            </a:endParaRPr>
          </a:p>
        </p:txBody>
      </p:sp>
      <p:pic>
        <p:nvPicPr>
          <p:cNvPr id="242" name="Google Shape;242;p23"/>
          <p:cNvPicPr preferRelativeResize="0"/>
          <p:nvPr/>
        </p:nvPicPr>
        <p:blipFill rotWithShape="1">
          <a:blip r:embed="rId7">
            <a:alphaModFix/>
          </a:blip>
          <a:srcRect/>
          <a:stretch/>
        </p:blipFill>
        <p:spPr>
          <a:xfrm>
            <a:off x="9251899" y="184927"/>
            <a:ext cx="2129687" cy="703500"/>
          </a:xfrm>
          <a:prstGeom prst="rect">
            <a:avLst/>
          </a:prstGeom>
          <a:noFill/>
          <a:ln>
            <a:noFill/>
          </a:ln>
        </p:spPr>
      </p:pic>
      <p:pic>
        <p:nvPicPr>
          <p:cNvPr id="243" name="Google Shape;243;p23"/>
          <p:cNvPicPr preferRelativeResize="0"/>
          <p:nvPr/>
        </p:nvPicPr>
        <p:blipFill rotWithShape="1">
          <a:blip r:embed="rId8">
            <a:alphaModFix/>
          </a:blip>
          <a:srcRect/>
          <a:stretch/>
        </p:blipFill>
        <p:spPr>
          <a:xfrm>
            <a:off x="0" y="5237349"/>
            <a:ext cx="641678" cy="1649079"/>
          </a:xfrm>
          <a:prstGeom prst="rect">
            <a:avLst/>
          </a:prstGeom>
          <a:noFill/>
          <a:ln>
            <a:noFill/>
          </a:ln>
        </p:spPr>
      </p:pic>
      <p:pic>
        <p:nvPicPr>
          <p:cNvPr id="244" name="Google Shape;244;p23"/>
          <p:cNvPicPr preferRelativeResize="0"/>
          <p:nvPr/>
        </p:nvPicPr>
        <p:blipFill rotWithShape="1">
          <a:blip r:embed="rId9">
            <a:alphaModFix amt="52999"/>
          </a:blip>
          <a:srcRect l="32615"/>
          <a:stretch/>
        </p:blipFill>
        <p:spPr>
          <a:xfrm>
            <a:off x="-4587" y="3223011"/>
            <a:ext cx="1375636" cy="3652299"/>
          </a:xfrm>
          <a:prstGeom prst="rect">
            <a:avLst/>
          </a:prstGeom>
          <a:noFill/>
          <a:ln>
            <a:noFill/>
          </a:ln>
        </p:spPr>
      </p:pic>
      <p:pic>
        <p:nvPicPr>
          <p:cNvPr id="245" name="Google Shape;245;p23"/>
          <p:cNvPicPr preferRelativeResize="0"/>
          <p:nvPr/>
        </p:nvPicPr>
        <p:blipFill rotWithShape="1">
          <a:blip r:embed="rId10">
            <a:alphaModFix/>
          </a:blip>
          <a:srcRect t="35963" r="62912" b="2110"/>
          <a:stretch/>
        </p:blipFill>
        <p:spPr>
          <a:xfrm>
            <a:off x="10153055" y="-130498"/>
            <a:ext cx="2038945" cy="6858000"/>
          </a:xfrm>
          <a:prstGeom prst="rect">
            <a:avLst/>
          </a:prstGeom>
          <a:noFill/>
          <a:ln>
            <a:noFill/>
          </a:ln>
        </p:spPr>
      </p:pic>
      <p:sp>
        <p:nvSpPr>
          <p:cNvPr id="246" name="Google Shape;246;p23"/>
          <p:cNvSpPr txBox="1"/>
          <p:nvPr/>
        </p:nvSpPr>
        <p:spPr>
          <a:xfrm>
            <a:off x="8023733" y="5041410"/>
            <a:ext cx="389406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O" sz="1200" b="1" i="0" u="none" strike="noStrike" cap="none">
                <a:solidFill>
                  <a:srgbClr val="1D2046"/>
                </a:solidFill>
                <a:latin typeface="Arial"/>
                <a:ea typeface="Arial"/>
                <a:cs typeface="Arial"/>
                <a:sym typeface="Arial"/>
              </a:rPr>
              <a:t>D02:  Conducir sin seguros</a:t>
            </a:r>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a:solidFill>
                  <a:srgbClr val="1D2046"/>
                </a:solidFill>
                <a:latin typeface="Arial"/>
                <a:ea typeface="Arial"/>
                <a:cs typeface="Arial"/>
                <a:sym typeface="Arial"/>
              </a:rPr>
              <a:t>D01:  Guiar un vehículo sin haber obtenido  </a:t>
            </a:r>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a:solidFill>
                  <a:srgbClr val="1D2046"/>
                </a:solidFill>
                <a:latin typeface="Arial"/>
                <a:ea typeface="Arial"/>
                <a:cs typeface="Arial"/>
                <a:sym typeface="Arial"/>
              </a:rPr>
              <a:t>          la licencia de conducción </a:t>
            </a:r>
            <a:endParaRPr/>
          </a:p>
          <a:p>
            <a:pPr marL="0" marR="0" lvl="0" indent="0" algn="l" rtl="0">
              <a:lnSpc>
                <a:spcPct val="100000"/>
              </a:lnSpc>
              <a:spcBef>
                <a:spcPts val="0"/>
              </a:spcBef>
              <a:spcAft>
                <a:spcPts val="0"/>
              </a:spcAft>
              <a:buNone/>
            </a:pPr>
            <a:r>
              <a:rPr lang="es-CO" sz="1200" b="1" i="0" u="none" strike="noStrike" cap="none">
                <a:solidFill>
                  <a:srgbClr val="1D2046"/>
                </a:solidFill>
                <a:latin typeface="Arial"/>
                <a:ea typeface="Arial"/>
                <a:cs typeface="Arial"/>
                <a:sym typeface="Arial"/>
              </a:rPr>
              <a:t>C35:   Revisión técnico-mecánica</a:t>
            </a:r>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a:solidFill>
                  <a:srgbClr val="1D2046"/>
                </a:solidFill>
                <a:latin typeface="Arial"/>
                <a:ea typeface="Arial"/>
                <a:cs typeface="Arial"/>
                <a:sym typeface="Arial"/>
              </a:rPr>
              <a:t>G02 :  Peatones y ciclistas que no  </a:t>
            </a:r>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a:solidFill>
                  <a:srgbClr val="1D2046"/>
                </a:solidFill>
                <a:latin typeface="Arial"/>
                <a:ea typeface="Arial"/>
                <a:cs typeface="Arial"/>
                <a:sym typeface="Arial"/>
              </a:rPr>
              <a:t>          cumplan con las disposiciones de este           </a:t>
            </a:r>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a:solidFill>
                  <a:srgbClr val="1D2046"/>
                </a:solidFill>
                <a:latin typeface="Arial"/>
                <a:ea typeface="Arial"/>
                <a:cs typeface="Arial"/>
                <a:sym typeface="Arial"/>
              </a:rPr>
              <a:t>          código</a:t>
            </a:r>
            <a:endParaRPr/>
          </a:p>
        </p:txBody>
      </p:sp>
      <p:sp>
        <p:nvSpPr>
          <p:cNvPr id="247" name="Google Shape;247;p23"/>
          <p:cNvSpPr/>
          <p:nvPr/>
        </p:nvSpPr>
        <p:spPr>
          <a:xfrm>
            <a:off x="7413675" y="4965895"/>
            <a:ext cx="689317" cy="1294228"/>
          </a:xfrm>
          <a:custGeom>
            <a:avLst/>
            <a:gdLst/>
            <a:ahLst/>
            <a:cxnLst/>
            <a:rect l="l" t="t" r="r" b="b"/>
            <a:pathLst>
              <a:path w="689317" h="1294228" extrusionOk="0">
                <a:moveTo>
                  <a:pt x="478302" y="0"/>
                </a:moveTo>
                <a:lnTo>
                  <a:pt x="0" y="1294228"/>
                </a:lnTo>
                <a:lnTo>
                  <a:pt x="689317" y="1195754"/>
                </a:lnTo>
                <a:lnTo>
                  <a:pt x="633046" y="56271"/>
                </a:lnTo>
                <a:lnTo>
                  <a:pt x="478302"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6"/>
          <p:cNvPicPr preferRelativeResize="0"/>
          <p:nvPr/>
        </p:nvPicPr>
        <p:blipFill rotWithShape="1">
          <a:blip r:embed="rId3">
            <a:alphaModFix/>
          </a:blip>
          <a:srcRect t="35963" r="62912" b="2110"/>
          <a:stretch/>
        </p:blipFill>
        <p:spPr>
          <a:xfrm>
            <a:off x="10159482" y="1543"/>
            <a:ext cx="2038945" cy="6858000"/>
          </a:xfrm>
          <a:prstGeom prst="rect">
            <a:avLst/>
          </a:prstGeom>
          <a:noFill/>
          <a:ln>
            <a:noFill/>
          </a:ln>
        </p:spPr>
      </p:pic>
      <p:cxnSp>
        <p:nvCxnSpPr>
          <p:cNvPr id="253" name="Google Shape;253;p26"/>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254" name="Google Shape;254;p26"/>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255" name="Google Shape;255;p26"/>
          <p:cNvSpPr txBox="1"/>
          <p:nvPr/>
        </p:nvSpPr>
        <p:spPr>
          <a:xfrm>
            <a:off x="376303"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6. Planes de Manejo de Tránsito-PMT</a:t>
            </a:r>
            <a:endParaRPr sz="1400" b="0" i="0" u="none" strike="noStrike" cap="none">
              <a:solidFill>
                <a:srgbClr val="000000"/>
              </a:solidFill>
              <a:latin typeface="Arial"/>
              <a:ea typeface="Arial"/>
              <a:cs typeface="Arial"/>
              <a:sym typeface="Arial"/>
            </a:endParaRPr>
          </a:p>
        </p:txBody>
      </p:sp>
      <p:sp>
        <p:nvSpPr>
          <p:cNvPr id="256" name="Google Shape;256;p26"/>
          <p:cNvSpPr txBox="1"/>
          <p:nvPr/>
        </p:nvSpPr>
        <p:spPr>
          <a:xfrm>
            <a:off x="252248" y="1035978"/>
            <a:ext cx="11775600" cy="11695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a:solidFill>
                  <a:srgbClr val="1D2046"/>
                </a:solidFill>
                <a:latin typeface="Arial"/>
                <a:ea typeface="Arial"/>
                <a:cs typeface="Arial"/>
                <a:sym typeface="Arial"/>
              </a:rPr>
              <a:t>En Sumapaz en el 2024 se atendieron </a:t>
            </a:r>
            <a:r>
              <a:rPr lang="es-CO" sz="3000" b="1" i="0" u="none" strike="noStrike" cap="none">
                <a:solidFill>
                  <a:srgbClr val="BED000"/>
                </a:solidFill>
                <a:latin typeface="Arial Black"/>
                <a:ea typeface="Arial Black"/>
                <a:cs typeface="Arial Black"/>
                <a:sym typeface="Arial Black"/>
              </a:rPr>
              <a:t>33</a:t>
            </a:r>
            <a:r>
              <a:rPr lang="es-CO" sz="2000" b="1" i="0" u="none" strike="noStrike" cap="none">
                <a:solidFill>
                  <a:srgbClr val="1D2046"/>
                </a:solidFill>
                <a:latin typeface="Arial"/>
                <a:ea typeface="Arial"/>
                <a:cs typeface="Arial"/>
                <a:sym typeface="Arial"/>
              </a:rPr>
              <a:t> solicitudes de PMT que equivalen al 0,1% del total de PMT atendidos en Bogotá. Sobre los PMT locales el 100% son PMT para obras de infraestructura.</a:t>
            </a:r>
            <a:endParaRPr sz="1400" b="0" i="0" u="none" strike="noStrike" cap="none">
              <a:solidFill>
                <a:srgbClr val="000000"/>
              </a:solidFill>
              <a:latin typeface="Arial"/>
              <a:ea typeface="Arial"/>
              <a:cs typeface="Arial"/>
              <a:sym typeface="Arial"/>
            </a:endParaRPr>
          </a:p>
        </p:txBody>
      </p:sp>
      <p:pic>
        <p:nvPicPr>
          <p:cNvPr id="257" name="Google Shape;257;p26"/>
          <p:cNvPicPr preferRelativeResize="0"/>
          <p:nvPr/>
        </p:nvPicPr>
        <p:blipFill rotWithShape="1">
          <a:blip r:embed="rId4">
            <a:alphaModFix/>
          </a:blip>
          <a:srcRect/>
          <a:stretch/>
        </p:blipFill>
        <p:spPr>
          <a:xfrm>
            <a:off x="9726677" y="207295"/>
            <a:ext cx="2129687" cy="703500"/>
          </a:xfrm>
          <a:prstGeom prst="rect">
            <a:avLst/>
          </a:prstGeom>
          <a:noFill/>
          <a:ln>
            <a:noFill/>
          </a:ln>
        </p:spPr>
      </p:pic>
      <p:pic>
        <p:nvPicPr>
          <p:cNvPr id="258" name="Google Shape;258;p26"/>
          <p:cNvPicPr preferRelativeResize="0"/>
          <p:nvPr/>
        </p:nvPicPr>
        <p:blipFill rotWithShape="1">
          <a:blip r:embed="rId5">
            <a:alphaModFix amt="52999"/>
          </a:blip>
          <a:srcRect l="32615"/>
          <a:stretch/>
        </p:blipFill>
        <p:spPr>
          <a:xfrm>
            <a:off x="-3848" y="3229533"/>
            <a:ext cx="1375636" cy="3652299"/>
          </a:xfrm>
          <a:prstGeom prst="rect">
            <a:avLst/>
          </a:prstGeom>
          <a:noFill/>
          <a:ln>
            <a:noFill/>
          </a:ln>
        </p:spPr>
      </p:pic>
      <p:sp>
        <p:nvSpPr>
          <p:cNvPr id="259" name="Google Shape;259;p26"/>
          <p:cNvSpPr txBox="1"/>
          <p:nvPr/>
        </p:nvSpPr>
        <p:spPr>
          <a:xfrm>
            <a:off x="8184667" y="2755706"/>
            <a:ext cx="3332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BED000"/>
                </a:solidFill>
                <a:latin typeface="Arial Black"/>
                <a:ea typeface="Arial Black"/>
                <a:cs typeface="Arial Black"/>
                <a:sym typeface="Arial Black"/>
              </a:rPr>
              <a:t>PMT atendidos</a:t>
            </a:r>
            <a:r>
              <a:rPr lang="es-CO" sz="1800" b="1" i="0" u="none" strike="noStrike" cap="none">
                <a:solidFill>
                  <a:srgbClr val="151837"/>
                </a:solidFill>
                <a:latin typeface="Arial"/>
                <a:ea typeface="Arial"/>
                <a:cs typeface="Arial"/>
                <a:sym typeface="Arial"/>
              </a:rPr>
              <a:t> </a:t>
            </a:r>
            <a:r>
              <a:rPr lang="es-CO" sz="1400" b="1" i="0" u="none" strike="noStrike" cap="none">
                <a:solidFill>
                  <a:srgbClr val="151837"/>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grpSp>
        <p:nvGrpSpPr>
          <p:cNvPr id="260" name="Google Shape;260;p26"/>
          <p:cNvGrpSpPr/>
          <p:nvPr/>
        </p:nvGrpSpPr>
        <p:grpSpPr>
          <a:xfrm>
            <a:off x="1864893" y="2401833"/>
            <a:ext cx="3874917" cy="707747"/>
            <a:chOff x="6967947" y="4957495"/>
            <a:chExt cx="2444743" cy="589200"/>
          </a:xfrm>
        </p:grpSpPr>
        <p:sp>
          <p:nvSpPr>
            <p:cNvPr id="261" name="Google Shape;261;p26"/>
            <p:cNvSpPr/>
            <p:nvPr/>
          </p:nvSpPr>
          <p:spPr>
            <a:xfrm>
              <a:off x="6967947" y="4957495"/>
              <a:ext cx="2420400" cy="589200"/>
            </a:xfrm>
            <a:prstGeom prst="rect">
              <a:avLst/>
            </a:prstGeom>
            <a:solidFill>
              <a:srgbClr val="151837"/>
            </a:solidFill>
            <a:ln w="19050" cap="flat" cmpd="sng">
              <a:solidFill>
                <a:srgbClr val="A1DB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O"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62" name="Google Shape;262;p26"/>
            <p:cNvSpPr txBox="1"/>
            <p:nvPr/>
          </p:nvSpPr>
          <p:spPr>
            <a:xfrm>
              <a:off x="6992290" y="5025684"/>
              <a:ext cx="2420400" cy="46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3000" b="1" i="0" u="none" strike="noStrike" cap="none">
                  <a:solidFill>
                    <a:srgbClr val="C3D029"/>
                  </a:solidFill>
                  <a:latin typeface="Arial Black"/>
                  <a:ea typeface="Arial Black"/>
                  <a:cs typeface="Arial Black"/>
                  <a:sym typeface="Arial Black"/>
                </a:rPr>
                <a:t>42.876</a:t>
              </a:r>
              <a:r>
                <a:rPr lang="es-CO" sz="2000" b="1" i="0" u="none" strike="noStrike" cap="none">
                  <a:solidFill>
                    <a:schemeClr val="lt1"/>
                  </a:solidFill>
                  <a:latin typeface="Arial Black"/>
                  <a:ea typeface="Arial Black"/>
                  <a:cs typeface="Arial Black"/>
                  <a:sym typeface="Arial Black"/>
                </a:rPr>
                <a:t> PMT´s Bogotá</a:t>
              </a:r>
              <a:endParaRPr sz="1400" b="0" i="0" u="none" strike="noStrike" cap="none">
                <a:solidFill>
                  <a:srgbClr val="000000"/>
                </a:solidFill>
                <a:latin typeface="Arial"/>
                <a:ea typeface="Arial"/>
                <a:cs typeface="Arial"/>
                <a:sym typeface="Arial"/>
              </a:endParaRPr>
            </a:p>
          </p:txBody>
        </p:sp>
      </p:grpSp>
      <p:pic>
        <p:nvPicPr>
          <p:cNvPr id="263" name="Google Shape;263;p26"/>
          <p:cNvPicPr preferRelativeResize="0"/>
          <p:nvPr/>
        </p:nvPicPr>
        <p:blipFill rotWithShape="1">
          <a:blip r:embed="rId6">
            <a:alphaModFix/>
          </a:blip>
          <a:srcRect/>
          <a:stretch/>
        </p:blipFill>
        <p:spPr>
          <a:xfrm>
            <a:off x="0" y="6260050"/>
            <a:ext cx="1864895" cy="597950"/>
          </a:xfrm>
          <a:prstGeom prst="rect">
            <a:avLst/>
          </a:prstGeom>
          <a:noFill/>
          <a:ln>
            <a:noFill/>
          </a:ln>
        </p:spPr>
      </p:pic>
      <p:pic>
        <p:nvPicPr>
          <p:cNvPr id="264" name="Google Shape;264;p26"/>
          <p:cNvPicPr preferRelativeResize="0"/>
          <p:nvPr/>
        </p:nvPicPr>
        <p:blipFill rotWithShape="1">
          <a:blip r:embed="rId7">
            <a:alphaModFix/>
          </a:blip>
          <a:srcRect/>
          <a:stretch/>
        </p:blipFill>
        <p:spPr>
          <a:xfrm>
            <a:off x="0" y="5237349"/>
            <a:ext cx="641678" cy="1649079"/>
          </a:xfrm>
          <a:prstGeom prst="rect">
            <a:avLst/>
          </a:prstGeom>
          <a:noFill/>
          <a:ln>
            <a:noFill/>
          </a:ln>
        </p:spPr>
      </p:pic>
      <p:sp>
        <p:nvSpPr>
          <p:cNvPr id="265" name="Google Shape;265;p26"/>
          <p:cNvSpPr txBox="1"/>
          <p:nvPr/>
        </p:nvSpPr>
        <p:spPr>
          <a:xfrm>
            <a:off x="8227060" y="4215559"/>
            <a:ext cx="36885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s-CO" sz="2500" b="1" i="0" u="none" strike="noStrike" cap="none">
                <a:solidFill>
                  <a:srgbClr val="BED000"/>
                </a:solidFill>
                <a:latin typeface="Arial Black"/>
                <a:ea typeface="Arial Black"/>
                <a:cs typeface="Arial Black"/>
                <a:sym typeface="Arial Black"/>
              </a:rPr>
              <a:t>PMT para obras de infraestructura</a:t>
            </a:r>
            <a:endParaRPr sz="2500" b="1" i="0" u="none" strike="noStrike" cap="none">
              <a:solidFill>
                <a:srgbClr val="151837"/>
              </a:solidFill>
              <a:latin typeface="Arial"/>
              <a:ea typeface="Arial"/>
              <a:cs typeface="Arial"/>
              <a:sym typeface="Arial"/>
            </a:endParaRPr>
          </a:p>
        </p:txBody>
      </p:sp>
      <p:grpSp>
        <p:nvGrpSpPr>
          <p:cNvPr id="266" name="Google Shape;266;p26"/>
          <p:cNvGrpSpPr/>
          <p:nvPr/>
        </p:nvGrpSpPr>
        <p:grpSpPr>
          <a:xfrm>
            <a:off x="6960866" y="3976589"/>
            <a:ext cx="1297286" cy="1227900"/>
            <a:chOff x="6959504" y="3588144"/>
            <a:chExt cx="1297286" cy="1227900"/>
          </a:xfrm>
        </p:grpSpPr>
        <p:grpSp>
          <p:nvGrpSpPr>
            <p:cNvPr id="267" name="Google Shape;267;p26"/>
            <p:cNvGrpSpPr/>
            <p:nvPr/>
          </p:nvGrpSpPr>
          <p:grpSpPr>
            <a:xfrm>
              <a:off x="6959504" y="3588144"/>
              <a:ext cx="1297286" cy="1227900"/>
              <a:chOff x="6905337" y="2379736"/>
              <a:chExt cx="1297286" cy="1227900"/>
            </a:xfrm>
          </p:grpSpPr>
          <p:sp>
            <p:nvSpPr>
              <p:cNvPr id="268" name="Google Shape;268;p26"/>
              <p:cNvSpPr/>
              <p:nvPr/>
            </p:nvSpPr>
            <p:spPr>
              <a:xfrm>
                <a:off x="6905337" y="2379736"/>
                <a:ext cx="1272000" cy="122790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26"/>
              <p:cNvSpPr txBox="1"/>
              <p:nvPr/>
            </p:nvSpPr>
            <p:spPr>
              <a:xfrm>
                <a:off x="7071623" y="2636419"/>
                <a:ext cx="1131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151837"/>
                    </a:solidFill>
                    <a:latin typeface="Arial Black"/>
                    <a:ea typeface="Arial Black"/>
                    <a:cs typeface="Arial Black"/>
                    <a:sym typeface="Arial Black"/>
                  </a:rPr>
                  <a:t>100%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151837"/>
                    </a:solidFill>
                    <a:latin typeface="Arial Black"/>
                    <a:ea typeface="Arial Black"/>
                    <a:cs typeface="Arial Black"/>
                    <a:sym typeface="Arial Black"/>
                  </a:rPr>
                  <a:t>33*</a:t>
                </a:r>
                <a:endParaRPr sz="1400" b="0" i="0" u="none" strike="noStrike" cap="none">
                  <a:solidFill>
                    <a:srgbClr val="151837"/>
                  </a:solidFill>
                  <a:latin typeface="Arial"/>
                  <a:ea typeface="Arial"/>
                  <a:cs typeface="Arial"/>
                  <a:sym typeface="Arial"/>
                </a:endParaRPr>
              </a:p>
            </p:txBody>
          </p:sp>
        </p:grpSp>
        <p:cxnSp>
          <p:nvCxnSpPr>
            <p:cNvPr id="270" name="Google Shape;270;p26"/>
            <p:cNvCxnSpPr/>
            <p:nvPr/>
          </p:nvCxnSpPr>
          <p:spPr>
            <a:xfrm rot="10800000">
              <a:off x="7185489" y="4182413"/>
              <a:ext cx="900000" cy="0"/>
            </a:xfrm>
            <a:prstGeom prst="straightConnector1">
              <a:avLst/>
            </a:prstGeom>
            <a:noFill/>
            <a:ln w="38100" cap="flat" cmpd="sng">
              <a:solidFill>
                <a:srgbClr val="1D2046"/>
              </a:solidFill>
              <a:prstDash val="solid"/>
              <a:miter lim="800000"/>
              <a:headEnd type="none" w="sm" len="sm"/>
              <a:tailEnd type="none" w="sm" len="sm"/>
            </a:ln>
          </p:spPr>
        </p:cxnSp>
      </p:grpSp>
      <p:grpSp>
        <p:nvGrpSpPr>
          <p:cNvPr id="271" name="Google Shape;271;p26"/>
          <p:cNvGrpSpPr/>
          <p:nvPr/>
        </p:nvGrpSpPr>
        <p:grpSpPr>
          <a:xfrm>
            <a:off x="6872910" y="2433276"/>
            <a:ext cx="1375609" cy="1227976"/>
            <a:chOff x="6875311" y="2379732"/>
            <a:chExt cx="1145100" cy="1020083"/>
          </a:xfrm>
        </p:grpSpPr>
        <p:sp>
          <p:nvSpPr>
            <p:cNvPr id="272" name="Google Shape;272;p26"/>
            <p:cNvSpPr/>
            <p:nvPr/>
          </p:nvSpPr>
          <p:spPr>
            <a:xfrm>
              <a:off x="6905352" y="2379732"/>
              <a:ext cx="1040867" cy="102008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26"/>
            <p:cNvSpPr txBox="1"/>
            <p:nvPr/>
          </p:nvSpPr>
          <p:spPr>
            <a:xfrm>
              <a:off x="6875311" y="2591742"/>
              <a:ext cx="1145100" cy="5880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151837"/>
                  </a:solidFill>
                  <a:latin typeface="Arial Black"/>
                  <a:ea typeface="Arial Black"/>
                  <a:cs typeface="Arial Black"/>
                  <a:sym typeface="Arial Black"/>
                </a:rPr>
                <a:t> 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151837"/>
                  </a:solidFill>
                  <a:latin typeface="Arial Black"/>
                  <a:ea typeface="Arial Black"/>
                  <a:cs typeface="Arial Black"/>
                  <a:sym typeface="Arial Black"/>
                </a:rPr>
                <a:t>33</a:t>
              </a:r>
              <a:endParaRPr sz="1400" b="0" i="0" u="none" strike="noStrike" cap="none">
                <a:solidFill>
                  <a:srgbClr val="151837"/>
                </a:solidFill>
                <a:latin typeface="Arial"/>
                <a:ea typeface="Arial"/>
                <a:cs typeface="Arial"/>
                <a:sym typeface="Arial"/>
              </a:endParaRPr>
            </a:p>
          </p:txBody>
        </p:sp>
      </p:grpSp>
      <p:cxnSp>
        <p:nvCxnSpPr>
          <p:cNvPr id="274" name="Google Shape;274;p26"/>
          <p:cNvCxnSpPr/>
          <p:nvPr/>
        </p:nvCxnSpPr>
        <p:spPr>
          <a:xfrm rot="10800000">
            <a:off x="7011147" y="3037976"/>
            <a:ext cx="1075704" cy="0"/>
          </a:xfrm>
          <a:prstGeom prst="straightConnector1">
            <a:avLst/>
          </a:prstGeom>
          <a:noFill/>
          <a:ln w="38100" cap="flat" cmpd="sng">
            <a:solidFill>
              <a:srgbClr val="1D2046"/>
            </a:solidFill>
            <a:prstDash val="solid"/>
            <a:miter lim="800000"/>
            <a:headEnd type="none" w="sm" len="sm"/>
            <a:tailEnd type="none" w="sm" len="sm"/>
          </a:ln>
        </p:spPr>
      </p:cxnSp>
      <p:grpSp>
        <p:nvGrpSpPr>
          <p:cNvPr id="275" name="Google Shape;275;p26"/>
          <p:cNvGrpSpPr/>
          <p:nvPr/>
        </p:nvGrpSpPr>
        <p:grpSpPr>
          <a:xfrm>
            <a:off x="6509421" y="5670534"/>
            <a:ext cx="5471353" cy="400047"/>
            <a:chOff x="7458194" y="4904132"/>
            <a:chExt cx="2550900" cy="739200"/>
          </a:xfrm>
        </p:grpSpPr>
        <p:sp>
          <p:nvSpPr>
            <p:cNvPr id="276" name="Google Shape;276;p26"/>
            <p:cNvSpPr/>
            <p:nvPr/>
          </p:nvSpPr>
          <p:spPr>
            <a:xfrm>
              <a:off x="7467470" y="4961782"/>
              <a:ext cx="2420495" cy="630959"/>
            </a:xfrm>
            <a:prstGeom prst="rect">
              <a:avLst/>
            </a:prstGeom>
            <a:solidFill>
              <a:srgbClr val="C3D029"/>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277" name="Google Shape;277;p26"/>
            <p:cNvSpPr txBox="1"/>
            <p:nvPr/>
          </p:nvSpPr>
          <p:spPr>
            <a:xfrm>
              <a:off x="7458194" y="4904132"/>
              <a:ext cx="2550900" cy="73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CO" sz="1000" b="0" i="0" u="none" strike="noStrike" cap="none">
                  <a:solidFill>
                    <a:srgbClr val="151837"/>
                  </a:solidFill>
                  <a:latin typeface="Arial Black"/>
                  <a:ea typeface="Arial Black"/>
                  <a:cs typeface="Arial Black"/>
                  <a:sym typeface="Arial Black"/>
                </a:rPr>
                <a:t>* COI: Consolidado de obras de infraestructura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a:solidFill>
                    <a:srgbClr val="151837"/>
                  </a:solidFill>
                  <a:latin typeface="Arial Black"/>
                  <a:ea typeface="Arial Black"/>
                  <a:cs typeface="Arial Black"/>
                  <a:sym typeface="Arial Black"/>
                </a:rPr>
                <a:t>** COSS: Consolidado de obras de Infraestructura de servicios</a:t>
              </a:r>
              <a:r>
                <a:rPr lang="es-CO" sz="1000" b="0" i="0" u="none" strike="noStrike" cap="none">
                  <a:solidFill>
                    <a:srgbClr val="C3D029"/>
                  </a:solidFill>
                  <a:latin typeface="Arial Black"/>
                  <a:ea typeface="Arial Black"/>
                  <a:cs typeface="Arial Black"/>
                  <a:sym typeface="Arial Black"/>
                </a:rPr>
                <a:t> </a:t>
              </a:r>
              <a:r>
                <a:rPr lang="es-CO" sz="1000" b="0" i="0" u="none" strike="noStrike" cap="none">
                  <a:solidFill>
                    <a:srgbClr val="151837"/>
                  </a:solidFill>
                  <a:latin typeface="Arial Black"/>
                  <a:ea typeface="Arial Black"/>
                  <a:cs typeface="Arial Black"/>
                  <a:sym typeface="Arial Black"/>
                </a:rPr>
                <a:t>públicos.</a:t>
              </a:r>
              <a:endParaRPr sz="1000" b="0" i="0" u="none" strike="noStrike" cap="none">
                <a:solidFill>
                  <a:srgbClr val="151837"/>
                </a:solidFill>
                <a:latin typeface="Arial"/>
                <a:ea typeface="Arial"/>
                <a:cs typeface="Arial"/>
                <a:sym typeface="Arial"/>
              </a:endParaRPr>
            </a:p>
          </p:txBody>
        </p:sp>
      </p:grpSp>
      <p:pic>
        <p:nvPicPr>
          <p:cNvPr id="278" name="Google Shape;278;p26"/>
          <p:cNvPicPr preferRelativeResize="0"/>
          <p:nvPr/>
        </p:nvPicPr>
        <p:blipFill rotWithShape="1">
          <a:blip r:embed="rId8">
            <a:alphaModFix/>
          </a:blip>
          <a:srcRect/>
          <a:stretch/>
        </p:blipFill>
        <p:spPr>
          <a:xfrm>
            <a:off x="744950" y="3442675"/>
            <a:ext cx="3181350" cy="2952750"/>
          </a:xfrm>
          <a:prstGeom prst="rect">
            <a:avLst/>
          </a:prstGeom>
          <a:noFill/>
          <a:ln>
            <a:noFill/>
          </a:ln>
        </p:spPr>
      </p:pic>
      <p:pic>
        <p:nvPicPr>
          <p:cNvPr id="279" name="Google Shape;279;p26"/>
          <p:cNvPicPr preferRelativeResize="0"/>
          <p:nvPr/>
        </p:nvPicPr>
        <p:blipFill rotWithShape="1">
          <a:blip r:embed="rId9">
            <a:alphaModFix/>
          </a:blip>
          <a:srcRect/>
          <a:stretch/>
        </p:blipFill>
        <p:spPr>
          <a:xfrm>
            <a:off x="3336791" y="3442675"/>
            <a:ext cx="3709082" cy="29178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284" name="Google Shape;284;p27"/>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285" name="Google Shape;285;p27"/>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286" name="Google Shape;286;p27"/>
          <p:cNvSpPr txBox="1"/>
          <p:nvPr/>
        </p:nvSpPr>
        <p:spPr>
          <a:xfrm>
            <a:off x="418346"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7. Infraestructura </a:t>
            </a:r>
            <a:endParaRPr sz="1400" b="0" i="0" u="none" strike="noStrike" cap="none">
              <a:solidFill>
                <a:srgbClr val="000000"/>
              </a:solidFill>
              <a:latin typeface="Arial"/>
              <a:ea typeface="Arial"/>
              <a:cs typeface="Arial"/>
              <a:sym typeface="Arial"/>
            </a:endParaRPr>
          </a:p>
        </p:txBody>
      </p:sp>
      <p:pic>
        <p:nvPicPr>
          <p:cNvPr id="287" name="Google Shape;287;p27"/>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288" name="Google Shape;288;p27"/>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289" name="Google Shape;289;p27"/>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290" name="Google Shape;290;p27"/>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291" name="Google Shape;291;p27"/>
          <p:cNvPicPr preferRelativeResize="0"/>
          <p:nvPr/>
        </p:nvPicPr>
        <p:blipFill rotWithShape="1">
          <a:blip r:embed="rId7">
            <a:alphaModFix/>
          </a:blip>
          <a:srcRect t="35963" r="62912" b="2110"/>
          <a:stretch/>
        </p:blipFill>
        <p:spPr>
          <a:xfrm>
            <a:off x="10142545" y="-44"/>
            <a:ext cx="2038945" cy="6858000"/>
          </a:xfrm>
          <a:prstGeom prst="rect">
            <a:avLst/>
          </a:prstGeom>
          <a:noFill/>
          <a:ln>
            <a:noFill/>
          </a:ln>
        </p:spPr>
      </p:pic>
      <p:sp>
        <p:nvSpPr>
          <p:cNvPr id="292" name="Google Shape;292;p27"/>
          <p:cNvSpPr txBox="1"/>
          <p:nvPr/>
        </p:nvSpPr>
        <p:spPr>
          <a:xfrm>
            <a:off x="175996" y="1206121"/>
            <a:ext cx="114585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a:solidFill>
                  <a:srgbClr val="1D2046"/>
                </a:solidFill>
                <a:latin typeface="Arial"/>
                <a:ea typeface="Arial"/>
                <a:cs typeface="Arial"/>
                <a:sym typeface="Arial"/>
              </a:rPr>
              <a:t>Desde la SI se encaminan las políticas de desarrollo, construcción, mantenimiento y rehabilitación de la Infraestructura vial y de transporte, para la localidad de Sumapaz en el 2024 se evaluó:</a:t>
            </a:r>
            <a:endParaRPr sz="1400" b="0" i="0" u="none" strike="noStrike" cap="none">
              <a:solidFill>
                <a:srgbClr val="000000"/>
              </a:solidFill>
              <a:latin typeface="Arial"/>
              <a:ea typeface="Arial"/>
              <a:cs typeface="Arial"/>
              <a:sym typeface="Arial"/>
            </a:endParaRPr>
          </a:p>
        </p:txBody>
      </p:sp>
      <p:sp>
        <p:nvSpPr>
          <p:cNvPr id="293" name="Google Shape;293;p27"/>
          <p:cNvSpPr txBox="1"/>
          <p:nvPr/>
        </p:nvSpPr>
        <p:spPr>
          <a:xfrm>
            <a:off x="729625" y="2207011"/>
            <a:ext cx="10651961" cy="403238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000"/>
              <a:buFont typeface="Arial"/>
              <a:buNone/>
            </a:pPr>
            <a:r>
              <a:rPr lang="es-CO" sz="2000" b="1" i="0" u="none" strike="noStrike" cap="none">
                <a:solidFill>
                  <a:srgbClr val="76923C"/>
                </a:solidFill>
                <a:latin typeface="Arial Narrow"/>
                <a:ea typeface="Arial Narrow"/>
                <a:cs typeface="Arial Narrow"/>
                <a:sym typeface="Arial Narrow"/>
              </a:rPr>
              <a:t>Estudios de Infraestructura: </a:t>
            </a:r>
            <a:endParaRPr sz="2000" b="0" i="0" u="none" strike="noStrike" cap="none">
              <a:solidFill>
                <a:srgbClr val="000000"/>
              </a:solidFill>
              <a:latin typeface="Arial Narrow"/>
              <a:ea typeface="Arial Narrow"/>
              <a:cs typeface="Arial Narrow"/>
              <a:sym typeface="Arial Narrow"/>
            </a:endParaRPr>
          </a:p>
          <a:p>
            <a:pPr marL="0" marR="0" lvl="0" indent="0" algn="just" rtl="0">
              <a:lnSpc>
                <a:spcPct val="100000"/>
              </a:lnSpc>
              <a:spcBef>
                <a:spcPts val="400"/>
              </a:spcBef>
              <a:spcAft>
                <a:spcPts val="0"/>
              </a:spcAft>
              <a:buClr>
                <a:srgbClr val="000000"/>
              </a:buClr>
              <a:buSzPts val="2000"/>
              <a:buFont typeface="Arial"/>
              <a:buNone/>
            </a:pPr>
            <a:r>
              <a:rPr lang="es-CO" sz="2000" b="1" i="0" u="none" strike="noStrike" cap="none">
                <a:solidFill>
                  <a:srgbClr val="76923C"/>
                </a:solidFill>
                <a:latin typeface="Arial Narrow"/>
                <a:ea typeface="Arial Narrow"/>
                <a:cs typeface="Arial Narrow"/>
                <a:sym typeface="Arial Narrow"/>
              </a:rPr>
              <a:t>Prefactibilidad: </a:t>
            </a:r>
            <a:r>
              <a:rPr lang="es-CO" sz="2000" b="1" i="0" u="none" strike="noStrike" cap="none">
                <a:solidFill>
                  <a:srgbClr val="1D2046"/>
                </a:solidFill>
                <a:latin typeface="Arial"/>
                <a:ea typeface="Arial"/>
                <a:cs typeface="Arial"/>
                <a:sym typeface="Arial"/>
              </a:rPr>
              <a:t>Se evalúa la viabilidad inicial del proyecto y su impacto potencial en el tráfico mediante información secundaria.</a:t>
            </a:r>
            <a:endParaRPr/>
          </a:p>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a:solidFill>
                  <a:srgbClr val="1D2046"/>
                </a:solidFill>
                <a:latin typeface="Arial"/>
                <a:ea typeface="Arial"/>
                <a:cs typeface="Arial"/>
                <a:sym typeface="Arial"/>
              </a:rPr>
              <a:t> </a:t>
            </a:r>
            <a:endParaRPr/>
          </a:p>
          <a:p>
            <a:pPr marL="0" marR="0" lvl="0" indent="0" algn="just" rtl="0">
              <a:lnSpc>
                <a:spcPct val="100000"/>
              </a:lnSpc>
              <a:spcBef>
                <a:spcPts val="0"/>
              </a:spcBef>
              <a:spcAft>
                <a:spcPts val="0"/>
              </a:spcAft>
              <a:buNone/>
            </a:pPr>
            <a:r>
              <a:rPr lang="es-CO" sz="2000" b="1" i="0" u="none" strike="noStrike" cap="none">
                <a:solidFill>
                  <a:srgbClr val="76923C"/>
                </a:solidFill>
                <a:latin typeface="Arial Narrow"/>
                <a:ea typeface="Arial Narrow"/>
                <a:cs typeface="Arial Narrow"/>
                <a:sym typeface="Arial Narrow"/>
              </a:rPr>
              <a:t>Factibilidad:</a:t>
            </a:r>
            <a:r>
              <a:rPr lang="es-CO" sz="2000" b="0" i="0" u="none" strike="noStrike" cap="none">
                <a:solidFill>
                  <a:srgbClr val="000000"/>
                </a:solidFill>
                <a:latin typeface="Arial Narrow"/>
                <a:ea typeface="Arial Narrow"/>
                <a:cs typeface="Arial Narrow"/>
                <a:sym typeface="Arial Narrow"/>
              </a:rPr>
              <a:t> </a:t>
            </a:r>
            <a:r>
              <a:rPr lang="es-CO" sz="2000" b="1" i="0" u="none" strike="noStrike" cap="none">
                <a:solidFill>
                  <a:srgbClr val="1D2046"/>
                </a:solidFill>
                <a:latin typeface="Arial"/>
                <a:ea typeface="Arial"/>
                <a:cs typeface="Arial"/>
                <a:sym typeface="Arial"/>
              </a:rPr>
              <a:t>Se profundiza el análisis técnico del proyecto con toma de Información Primaria y Modelos de Simulación</a:t>
            </a:r>
            <a:endParaRPr/>
          </a:p>
          <a:p>
            <a:pPr marL="0" marR="0" lvl="0" indent="0" algn="just" rtl="0">
              <a:lnSpc>
                <a:spcPct val="100000"/>
              </a:lnSpc>
              <a:spcBef>
                <a:spcPts val="0"/>
              </a:spcBef>
              <a:spcAft>
                <a:spcPts val="0"/>
              </a:spcAft>
              <a:buNone/>
            </a:pPr>
            <a:r>
              <a:rPr lang="es-CO" sz="2000" b="1" i="0" u="none" strike="noStrike" cap="none">
                <a:solidFill>
                  <a:srgbClr val="1D2046"/>
                </a:solidFill>
                <a:latin typeface="Arial"/>
                <a:ea typeface="Arial"/>
                <a:cs typeface="Arial"/>
                <a:sym typeface="Arial"/>
              </a:rPr>
              <a:t> </a:t>
            </a:r>
            <a:endParaRPr/>
          </a:p>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a:solidFill>
                  <a:srgbClr val="76923C"/>
                </a:solidFill>
                <a:latin typeface="Arial Narrow"/>
                <a:ea typeface="Arial Narrow"/>
                <a:cs typeface="Arial Narrow"/>
                <a:sym typeface="Arial Narrow"/>
              </a:rPr>
              <a:t>Estudios y diseños</a:t>
            </a:r>
            <a:r>
              <a:rPr lang="es-CO" sz="1800" b="1" i="0" u="none" strike="noStrike" cap="none">
                <a:solidFill>
                  <a:srgbClr val="76923C"/>
                </a:solidFill>
                <a:latin typeface="Arial Narrow"/>
                <a:ea typeface="Arial Narrow"/>
                <a:cs typeface="Arial Narrow"/>
                <a:sym typeface="Arial Narrow"/>
              </a:rPr>
              <a:t>:</a:t>
            </a:r>
            <a:r>
              <a:rPr lang="es-CO" sz="1800" b="0" i="0" u="none" strike="noStrike" cap="none">
                <a:solidFill>
                  <a:srgbClr val="000000"/>
                </a:solidFill>
                <a:latin typeface="Arial Narrow"/>
                <a:ea typeface="Arial Narrow"/>
                <a:cs typeface="Arial Narrow"/>
                <a:sym typeface="Arial Narrow"/>
              </a:rPr>
              <a:t> </a:t>
            </a:r>
            <a:r>
              <a:rPr lang="es-CO" sz="2000" b="1" i="0" u="none" strike="noStrike" cap="none">
                <a:solidFill>
                  <a:srgbClr val="1D2046"/>
                </a:solidFill>
                <a:latin typeface="Arial"/>
                <a:ea typeface="Arial"/>
                <a:cs typeface="Arial"/>
                <a:sym typeface="Arial"/>
              </a:rPr>
              <a:t>Se desarrollan los diseños detallados de la infraestructura y las medidas de mitigación de tráfico.</a:t>
            </a: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s-CO" sz="1800" b="0" i="0" u="none" strike="noStrike" cap="none">
                <a:solidFill>
                  <a:srgbClr val="000000"/>
                </a:solidFill>
                <a:latin typeface="Arial Narrow"/>
                <a:ea typeface="Arial Narrow"/>
                <a:cs typeface="Arial Narrow"/>
                <a:sym typeface="Arial Narrow"/>
              </a:rPr>
              <a:t> </a:t>
            </a:r>
            <a:r>
              <a:rPr lang="es-CO" sz="2000" b="1" i="0" u="none" strike="noStrike" cap="none">
                <a:solidFill>
                  <a:srgbClr val="76923C"/>
                </a:solidFill>
                <a:latin typeface="Arial Narrow"/>
                <a:ea typeface="Arial Narrow"/>
                <a:cs typeface="Arial Narrow"/>
                <a:sym typeface="Arial Narrow"/>
              </a:rPr>
              <a:t>Transporte Privado: </a:t>
            </a:r>
            <a:r>
              <a:rPr lang="es-CO" sz="2000" b="1" i="0" u="none" strike="noStrike" cap="none">
                <a:solidFill>
                  <a:srgbClr val="1D2046"/>
                </a:solidFill>
                <a:latin typeface="Arial Narrow"/>
                <a:ea typeface="Arial Narrow"/>
                <a:cs typeface="Arial Narrow"/>
                <a:sym typeface="Arial Narrow"/>
              </a:rPr>
              <a:t>S</a:t>
            </a:r>
            <a:r>
              <a:rPr lang="es-CO" sz="2000" b="1" i="0" u="none" strike="noStrike" cap="none">
                <a:solidFill>
                  <a:srgbClr val="1D2046"/>
                </a:solidFill>
                <a:latin typeface="Arial"/>
                <a:ea typeface="Arial"/>
                <a:cs typeface="Arial"/>
                <a:sym typeface="Arial"/>
              </a:rPr>
              <a:t>e informa que, Pico y Placa Solidario, En el 2024 se realizaron 145 solicitudes de permiso alcanzando un recaudo de $13.236.200.</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cxnSp>
        <p:nvCxnSpPr>
          <p:cNvPr id="298" name="Google Shape;298;p2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99" name="Google Shape;299;p2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300" name="Google Shape;300;p21"/>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8. Gestión Social  </a:t>
            </a:r>
            <a:endParaRPr sz="1400" b="0" i="0" u="none" strike="noStrike" cap="none">
              <a:solidFill>
                <a:srgbClr val="000000"/>
              </a:solidFill>
              <a:latin typeface="Arial"/>
              <a:ea typeface="Arial"/>
              <a:cs typeface="Arial"/>
              <a:sym typeface="Arial"/>
            </a:endParaRPr>
          </a:p>
        </p:txBody>
      </p:sp>
      <p:pic>
        <p:nvPicPr>
          <p:cNvPr id="301" name="Google Shape;301;p21"/>
          <p:cNvPicPr preferRelativeResize="0"/>
          <p:nvPr/>
        </p:nvPicPr>
        <p:blipFill rotWithShape="1">
          <a:blip r:embed="rId3">
            <a:alphaModFix/>
          </a:blip>
          <a:srcRect/>
          <a:stretch/>
        </p:blipFill>
        <p:spPr>
          <a:xfrm>
            <a:off x="9251899" y="184927"/>
            <a:ext cx="2129687" cy="703500"/>
          </a:xfrm>
          <a:prstGeom prst="rect">
            <a:avLst/>
          </a:prstGeom>
          <a:noFill/>
          <a:ln>
            <a:noFill/>
          </a:ln>
        </p:spPr>
      </p:pic>
      <p:pic>
        <p:nvPicPr>
          <p:cNvPr id="302" name="Google Shape;302;p21"/>
          <p:cNvPicPr preferRelativeResize="0"/>
          <p:nvPr/>
        </p:nvPicPr>
        <p:blipFill rotWithShape="1">
          <a:blip r:embed="rId4">
            <a:alphaModFix/>
          </a:blip>
          <a:srcRect/>
          <a:stretch/>
        </p:blipFill>
        <p:spPr>
          <a:xfrm>
            <a:off x="0" y="5237349"/>
            <a:ext cx="641678" cy="1649080"/>
          </a:xfrm>
          <a:prstGeom prst="rect">
            <a:avLst/>
          </a:prstGeom>
          <a:noFill/>
          <a:ln>
            <a:noFill/>
          </a:ln>
        </p:spPr>
      </p:pic>
      <p:grpSp>
        <p:nvGrpSpPr>
          <p:cNvPr id="303" name="Google Shape;303;p21"/>
          <p:cNvGrpSpPr/>
          <p:nvPr/>
        </p:nvGrpSpPr>
        <p:grpSpPr>
          <a:xfrm>
            <a:off x="499472" y="5342408"/>
            <a:ext cx="777387" cy="791982"/>
            <a:chOff x="1197347" y="3211893"/>
            <a:chExt cx="1195544" cy="1100280"/>
          </a:xfrm>
        </p:grpSpPr>
        <p:sp>
          <p:nvSpPr>
            <p:cNvPr id="304" name="Google Shape;304;p21"/>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05" name="Google Shape;305;p21" descr="Imagen"/>
            <p:cNvPicPr preferRelativeResize="0"/>
            <p:nvPr/>
          </p:nvPicPr>
          <p:blipFill rotWithShape="1">
            <a:blip r:embed="rId5">
              <a:alphaModFix/>
            </a:blip>
            <a:srcRect/>
            <a:stretch/>
          </p:blipFill>
          <p:spPr>
            <a:xfrm>
              <a:off x="1335124" y="3404578"/>
              <a:ext cx="765021" cy="711306"/>
            </a:xfrm>
            <a:prstGeom prst="rect">
              <a:avLst/>
            </a:prstGeom>
            <a:noFill/>
            <a:ln>
              <a:noFill/>
            </a:ln>
          </p:spPr>
        </p:pic>
      </p:grpSp>
      <p:grpSp>
        <p:nvGrpSpPr>
          <p:cNvPr id="306" name="Google Shape;306;p21"/>
          <p:cNvGrpSpPr/>
          <p:nvPr/>
        </p:nvGrpSpPr>
        <p:grpSpPr>
          <a:xfrm>
            <a:off x="472053" y="3541502"/>
            <a:ext cx="777348" cy="792031"/>
            <a:chOff x="868710" y="3848061"/>
            <a:chExt cx="1015249" cy="863343"/>
          </a:xfrm>
        </p:grpSpPr>
        <p:pic>
          <p:nvPicPr>
            <p:cNvPr id="307" name="Google Shape;307;p21" descr="Imagen"/>
            <p:cNvPicPr preferRelativeResize="0"/>
            <p:nvPr/>
          </p:nvPicPr>
          <p:blipFill rotWithShape="1">
            <a:blip r:embed="rId6">
              <a:alphaModFix/>
            </a:blip>
            <a:srcRect/>
            <a:stretch/>
          </p:blipFill>
          <p:spPr>
            <a:xfrm>
              <a:off x="1081017" y="3993771"/>
              <a:ext cx="586243" cy="510953"/>
            </a:xfrm>
            <a:prstGeom prst="rect">
              <a:avLst/>
            </a:prstGeom>
            <a:noFill/>
            <a:ln>
              <a:noFill/>
            </a:ln>
          </p:spPr>
        </p:pic>
        <p:sp>
          <p:nvSpPr>
            <p:cNvPr id="308" name="Google Shape;308;p21"/>
            <p:cNvSpPr/>
            <p:nvPr/>
          </p:nvSpPr>
          <p:spPr>
            <a:xfrm>
              <a:off x="868710" y="3848061"/>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9" name="Google Shape;309;p21"/>
          <p:cNvGrpSpPr/>
          <p:nvPr/>
        </p:nvGrpSpPr>
        <p:grpSpPr>
          <a:xfrm>
            <a:off x="498031" y="4442093"/>
            <a:ext cx="777348" cy="792031"/>
            <a:chOff x="1236944" y="5027585"/>
            <a:chExt cx="1015249" cy="863343"/>
          </a:xfrm>
        </p:grpSpPr>
        <p:pic>
          <p:nvPicPr>
            <p:cNvPr id="310" name="Google Shape;310;p21" descr="Imagen"/>
            <p:cNvPicPr preferRelativeResize="0"/>
            <p:nvPr/>
          </p:nvPicPr>
          <p:blipFill rotWithShape="1">
            <a:blip r:embed="rId7">
              <a:alphaModFix/>
            </a:blip>
            <a:srcRect/>
            <a:stretch/>
          </p:blipFill>
          <p:spPr>
            <a:xfrm>
              <a:off x="1397553" y="5159008"/>
              <a:ext cx="688307" cy="568128"/>
            </a:xfrm>
            <a:prstGeom prst="rect">
              <a:avLst/>
            </a:prstGeom>
            <a:noFill/>
            <a:ln>
              <a:noFill/>
            </a:ln>
          </p:spPr>
        </p:pic>
        <p:sp>
          <p:nvSpPr>
            <p:cNvPr id="311" name="Google Shape;311;p21"/>
            <p:cNvSpPr/>
            <p:nvPr/>
          </p:nvSpPr>
          <p:spPr>
            <a:xfrm>
              <a:off x="1236944" y="5027585"/>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2" name="Google Shape;312;p21"/>
          <p:cNvGrpSpPr/>
          <p:nvPr/>
        </p:nvGrpSpPr>
        <p:grpSpPr>
          <a:xfrm>
            <a:off x="494194" y="2660302"/>
            <a:ext cx="777374" cy="792031"/>
            <a:chOff x="3017232" y="4014646"/>
            <a:chExt cx="858000" cy="863343"/>
          </a:xfrm>
        </p:grpSpPr>
        <p:pic>
          <p:nvPicPr>
            <p:cNvPr id="313" name="Google Shape;313;p21" descr="Imagen"/>
            <p:cNvPicPr preferRelativeResize="0"/>
            <p:nvPr/>
          </p:nvPicPr>
          <p:blipFill rotWithShape="1">
            <a:blip r:embed="rId8">
              <a:alphaModFix/>
            </a:blip>
            <a:srcRect/>
            <a:stretch/>
          </p:blipFill>
          <p:spPr>
            <a:xfrm>
              <a:off x="3095551" y="4140968"/>
              <a:ext cx="720000" cy="612000"/>
            </a:xfrm>
            <a:prstGeom prst="rect">
              <a:avLst/>
            </a:prstGeom>
            <a:noFill/>
            <a:ln>
              <a:noFill/>
            </a:ln>
          </p:spPr>
        </p:pic>
        <p:sp>
          <p:nvSpPr>
            <p:cNvPr id="314" name="Google Shape;314;p21"/>
            <p:cNvSpPr/>
            <p:nvPr/>
          </p:nvSpPr>
          <p:spPr>
            <a:xfrm>
              <a:off x="3017232" y="4014646"/>
              <a:ext cx="858000"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44" name="Google Shape;344;p21"/>
          <p:cNvSpPr txBox="1"/>
          <p:nvPr/>
        </p:nvSpPr>
        <p:spPr>
          <a:xfrm>
            <a:off x="200033" y="1059800"/>
            <a:ext cx="11858700" cy="132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Sumapaz:</a:t>
            </a:r>
            <a:endParaRPr sz="2000" b="1" i="0" u="none" strike="noStrike" cap="none" dirty="0">
              <a:solidFill>
                <a:srgbClr val="1D2046"/>
              </a:solidFill>
              <a:latin typeface="Arial"/>
              <a:ea typeface="Arial"/>
              <a:cs typeface="Arial"/>
              <a:sym typeface="Arial"/>
            </a:endParaRPr>
          </a:p>
        </p:txBody>
      </p:sp>
      <p:pic>
        <p:nvPicPr>
          <p:cNvPr id="345" name="Google Shape;345;p21"/>
          <p:cNvPicPr preferRelativeResize="0"/>
          <p:nvPr/>
        </p:nvPicPr>
        <p:blipFill rotWithShape="1">
          <a:blip r:embed="rId9">
            <a:alphaModFix/>
          </a:blip>
          <a:srcRect t="35961" r="62912" b="2111"/>
          <a:stretch/>
        </p:blipFill>
        <p:spPr>
          <a:xfrm>
            <a:off x="10153055" y="-12186"/>
            <a:ext cx="2038944" cy="6858000"/>
          </a:xfrm>
          <a:prstGeom prst="rect">
            <a:avLst/>
          </a:prstGeom>
          <a:noFill/>
          <a:ln>
            <a:noFill/>
          </a:ln>
        </p:spPr>
      </p:pic>
      <p:pic>
        <p:nvPicPr>
          <p:cNvPr id="3" name="Imagen 2">
            <a:extLst>
              <a:ext uri="{FF2B5EF4-FFF2-40B4-BE49-F238E27FC236}">
                <a16:creationId xmlns:a16="http://schemas.microsoft.com/office/drawing/2014/main" id="{C91AB441-D833-8386-4007-3C6A8B6B21FE}"/>
              </a:ext>
            </a:extLst>
          </p:cNvPr>
          <p:cNvPicPr>
            <a:picLocks noChangeAspect="1"/>
          </p:cNvPicPr>
          <p:nvPr/>
        </p:nvPicPr>
        <p:blipFill>
          <a:blip r:embed="rId10"/>
          <a:stretch>
            <a:fillRect/>
          </a:stretch>
        </p:blipFill>
        <p:spPr>
          <a:xfrm>
            <a:off x="8097194" y="2336675"/>
            <a:ext cx="3622753" cy="2137926"/>
          </a:xfrm>
          <a:prstGeom prst="rect">
            <a:avLst/>
          </a:prstGeom>
        </p:spPr>
      </p:pic>
      <p:pic>
        <p:nvPicPr>
          <p:cNvPr id="4" name="Imagen 3">
            <a:extLst>
              <a:ext uri="{FF2B5EF4-FFF2-40B4-BE49-F238E27FC236}">
                <a16:creationId xmlns:a16="http://schemas.microsoft.com/office/drawing/2014/main" id="{01AF1118-6CB9-7547-467A-C60539910734}"/>
              </a:ext>
            </a:extLst>
          </p:cNvPr>
          <p:cNvPicPr>
            <a:picLocks noChangeAspect="1"/>
          </p:cNvPicPr>
          <p:nvPr/>
        </p:nvPicPr>
        <p:blipFill>
          <a:blip r:embed="rId11"/>
          <a:stretch>
            <a:fillRect/>
          </a:stretch>
        </p:blipFill>
        <p:spPr>
          <a:xfrm>
            <a:off x="1773617" y="2297441"/>
            <a:ext cx="5900419" cy="4265277"/>
          </a:xfrm>
          <a:prstGeom prst="rect">
            <a:avLst/>
          </a:prstGeom>
        </p:spPr>
      </p:pic>
      <p:pic>
        <p:nvPicPr>
          <p:cNvPr id="5" name="Google Shape;407;p22">
            <a:extLst>
              <a:ext uri="{FF2B5EF4-FFF2-40B4-BE49-F238E27FC236}">
                <a16:creationId xmlns:a16="http://schemas.microsoft.com/office/drawing/2014/main" id="{E0ED8286-C860-C6C1-1492-182E33343BF6}"/>
              </a:ext>
            </a:extLst>
          </p:cNvPr>
          <p:cNvPicPr preferRelativeResize="0"/>
          <p:nvPr/>
        </p:nvPicPr>
        <p:blipFill rotWithShape="1">
          <a:blip r:embed="rId12">
            <a:alphaModFix/>
          </a:blip>
          <a:srcRect l="15116" t="29460" b="14973"/>
          <a:stretch/>
        </p:blipFill>
        <p:spPr>
          <a:xfrm>
            <a:off x="7867414" y="4692440"/>
            <a:ext cx="2835405" cy="17180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cxnSp>
        <p:nvCxnSpPr>
          <p:cNvPr id="412" name="Google Shape;412;g34c3f644d43_0_0"/>
          <p:cNvCxnSpPr/>
          <p:nvPr/>
        </p:nvCxnSpPr>
        <p:spPr>
          <a:xfrm>
            <a:off x="14503" y="14242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413" name="Google Shape;413;g34c3f644d43_0_0"/>
          <p:cNvCxnSpPr/>
          <p:nvPr/>
        </p:nvCxnSpPr>
        <p:spPr>
          <a:xfrm rot="10800000">
            <a:off x="10316700" y="14242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414" name="Google Shape;414;g34c3f644d43_0_0"/>
          <p:cNvSpPr txBox="1"/>
          <p:nvPr/>
        </p:nvSpPr>
        <p:spPr>
          <a:xfrm>
            <a:off x="428858" y="295282"/>
            <a:ext cx="11418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9. Dirección de Inteligencia para la</a:t>
            </a:r>
            <a:endParaRPr sz="3400" b="1" i="0" u="none" strike="noStrike" cap="none">
              <a:solidFill>
                <a:srgbClr val="1D2046"/>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 Movilidad   </a:t>
            </a:r>
            <a:endParaRPr sz="1400" b="0" i="0" u="none" strike="noStrike" cap="none">
              <a:solidFill>
                <a:srgbClr val="000000"/>
              </a:solidFill>
              <a:latin typeface="Arial"/>
              <a:ea typeface="Arial"/>
              <a:cs typeface="Arial"/>
              <a:sym typeface="Arial"/>
            </a:endParaRPr>
          </a:p>
        </p:txBody>
      </p:sp>
      <p:pic>
        <p:nvPicPr>
          <p:cNvPr id="415" name="Google Shape;415;g34c3f644d43_0_0"/>
          <p:cNvPicPr preferRelativeResize="0"/>
          <p:nvPr/>
        </p:nvPicPr>
        <p:blipFill rotWithShape="1">
          <a:blip r:embed="rId3">
            <a:alphaModFix/>
          </a:blip>
          <a:srcRect/>
          <a:stretch/>
        </p:blipFill>
        <p:spPr>
          <a:xfrm>
            <a:off x="0" y="6260050"/>
            <a:ext cx="1864897" cy="597951"/>
          </a:xfrm>
          <a:prstGeom prst="rect">
            <a:avLst/>
          </a:prstGeom>
          <a:noFill/>
          <a:ln>
            <a:noFill/>
          </a:ln>
        </p:spPr>
      </p:pic>
      <p:pic>
        <p:nvPicPr>
          <p:cNvPr id="416" name="Google Shape;416;g34c3f644d43_0_0"/>
          <p:cNvPicPr preferRelativeResize="0"/>
          <p:nvPr/>
        </p:nvPicPr>
        <p:blipFill rotWithShape="1">
          <a:blip r:embed="rId4">
            <a:alphaModFix/>
          </a:blip>
          <a:srcRect/>
          <a:stretch/>
        </p:blipFill>
        <p:spPr>
          <a:xfrm>
            <a:off x="9913827" y="451941"/>
            <a:ext cx="2129687" cy="703500"/>
          </a:xfrm>
          <a:prstGeom prst="rect">
            <a:avLst/>
          </a:prstGeom>
          <a:noFill/>
          <a:ln>
            <a:noFill/>
          </a:ln>
        </p:spPr>
      </p:pic>
      <p:pic>
        <p:nvPicPr>
          <p:cNvPr id="417" name="Google Shape;417;g34c3f644d43_0_0"/>
          <p:cNvPicPr preferRelativeResize="0"/>
          <p:nvPr/>
        </p:nvPicPr>
        <p:blipFill rotWithShape="1">
          <a:blip r:embed="rId5">
            <a:alphaModFix/>
          </a:blip>
          <a:srcRect/>
          <a:stretch/>
        </p:blipFill>
        <p:spPr>
          <a:xfrm>
            <a:off x="0" y="5237349"/>
            <a:ext cx="641678" cy="1649080"/>
          </a:xfrm>
          <a:prstGeom prst="rect">
            <a:avLst/>
          </a:prstGeom>
          <a:noFill/>
          <a:ln>
            <a:noFill/>
          </a:ln>
        </p:spPr>
      </p:pic>
      <p:pic>
        <p:nvPicPr>
          <p:cNvPr id="418" name="Google Shape;418;g34c3f644d43_0_0"/>
          <p:cNvPicPr preferRelativeResize="0"/>
          <p:nvPr/>
        </p:nvPicPr>
        <p:blipFill rotWithShape="1">
          <a:blip r:embed="rId6">
            <a:alphaModFix amt="52999"/>
          </a:blip>
          <a:srcRect l="32614"/>
          <a:stretch/>
        </p:blipFill>
        <p:spPr>
          <a:xfrm>
            <a:off x="-4587" y="3223011"/>
            <a:ext cx="1375635" cy="3652300"/>
          </a:xfrm>
          <a:prstGeom prst="rect">
            <a:avLst/>
          </a:prstGeom>
          <a:noFill/>
          <a:ln>
            <a:noFill/>
          </a:ln>
        </p:spPr>
      </p:pic>
      <p:pic>
        <p:nvPicPr>
          <p:cNvPr id="419" name="Google Shape;419;g34c3f644d43_0_0"/>
          <p:cNvPicPr preferRelativeResize="0"/>
          <p:nvPr/>
        </p:nvPicPr>
        <p:blipFill rotWithShape="1">
          <a:blip r:embed="rId7">
            <a:alphaModFix/>
          </a:blip>
          <a:srcRect t="35961" r="62912" b="2111"/>
          <a:stretch/>
        </p:blipFill>
        <p:spPr>
          <a:xfrm>
            <a:off x="10153055" y="9"/>
            <a:ext cx="2038944" cy="6858000"/>
          </a:xfrm>
          <a:prstGeom prst="rect">
            <a:avLst/>
          </a:prstGeom>
          <a:noFill/>
          <a:ln>
            <a:noFill/>
          </a:ln>
        </p:spPr>
      </p:pic>
      <p:sp>
        <p:nvSpPr>
          <p:cNvPr id="420" name="Google Shape;420;g34c3f644d43_0_0"/>
          <p:cNvSpPr txBox="1"/>
          <p:nvPr/>
        </p:nvSpPr>
        <p:spPr>
          <a:xfrm>
            <a:off x="306589" y="1601879"/>
            <a:ext cx="11662500" cy="923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CO" sz="1800" b="1" i="0" u="none" strike="noStrike" cap="none">
                <a:solidFill>
                  <a:srgbClr val="1D2046"/>
                </a:solidFill>
                <a:latin typeface="Arial"/>
                <a:ea typeface="Arial"/>
                <a:cs typeface="Arial"/>
                <a:sym typeface="Arial"/>
              </a:rPr>
              <a:t>En el Observatorio de Movilidad de Bogotá puedes encontrar información relevante y actualizada sobre factores como siniestralidad vial, cómo se mueven los ciudadanos en Bogotá, número de registros de biciusuarios, durante el 2024 se presentaron las siguientes cifras en la Localidad de Sumapaz.</a:t>
            </a:r>
            <a:endParaRPr sz="2000" b="1" i="0" u="none" strike="noStrike" cap="none">
              <a:solidFill>
                <a:srgbClr val="FF0000"/>
              </a:solidFill>
              <a:latin typeface="Arial"/>
              <a:ea typeface="Arial"/>
              <a:cs typeface="Arial"/>
              <a:sym typeface="Arial"/>
            </a:endParaRPr>
          </a:p>
        </p:txBody>
      </p:sp>
      <p:sp>
        <p:nvSpPr>
          <p:cNvPr id="421" name="Google Shape;421;g34c3f644d43_0_0"/>
          <p:cNvSpPr txBox="1"/>
          <p:nvPr/>
        </p:nvSpPr>
        <p:spPr>
          <a:xfrm>
            <a:off x="428858" y="3041612"/>
            <a:ext cx="5007300" cy="2493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Arial"/>
              <a:buChar char="●"/>
            </a:pPr>
            <a:r>
              <a:rPr lang="es-CO" sz="1800" b="1" i="0" u="none" strike="noStrike" cap="none" dirty="0">
                <a:solidFill>
                  <a:srgbClr val="1D2046"/>
                </a:solidFill>
                <a:latin typeface="Arial"/>
                <a:ea typeface="Arial"/>
                <a:cs typeface="Arial"/>
                <a:sym typeface="Arial"/>
              </a:rPr>
              <a:t>Viajes diarios:  </a:t>
            </a:r>
            <a:r>
              <a:rPr lang="es-CO" sz="2800" b="1" i="0" u="none" strike="noStrike" cap="none" dirty="0">
                <a:solidFill>
                  <a:srgbClr val="BED000"/>
                </a:solidFill>
                <a:latin typeface="Arial Black"/>
                <a:ea typeface="Arial Black"/>
                <a:cs typeface="Arial Black"/>
                <a:sym typeface="Arial Black"/>
              </a:rPr>
              <a:t>342 </a:t>
            </a:r>
            <a:endParaRPr sz="2000" b="1" i="0" u="none" strike="noStrike" cap="none" dirty="0">
              <a:solidFill>
                <a:srgbClr val="000000"/>
              </a:solidFill>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es-CO" sz="1800" b="1" i="0" u="none" strike="noStrike" cap="none" dirty="0">
                <a:solidFill>
                  <a:srgbClr val="1D2046"/>
                </a:solidFill>
                <a:latin typeface="Arial"/>
                <a:ea typeface="Arial"/>
                <a:cs typeface="Arial"/>
                <a:sym typeface="Arial"/>
              </a:rPr>
              <a:t>Tiempo de viaje promedio: </a:t>
            </a:r>
            <a:r>
              <a:rPr lang="es-CO" sz="2800" b="1" i="0" u="none" strike="noStrike" cap="none" dirty="0">
                <a:solidFill>
                  <a:srgbClr val="BED000"/>
                </a:solidFill>
                <a:latin typeface="Arial Black"/>
                <a:ea typeface="Arial Black"/>
                <a:cs typeface="Arial Black"/>
                <a:sym typeface="Arial Black"/>
              </a:rPr>
              <a:t>65 </a:t>
            </a:r>
            <a:r>
              <a:rPr lang="es-CO" sz="1800" b="1" i="0" u="none" strike="noStrike" cap="none" dirty="0">
                <a:solidFill>
                  <a:srgbClr val="1D2046"/>
                </a:solidFill>
                <a:latin typeface="Arial"/>
                <a:ea typeface="Arial"/>
                <a:cs typeface="Arial"/>
                <a:sym typeface="Arial"/>
              </a:rPr>
              <a:t>min</a:t>
            </a:r>
            <a:endParaRPr sz="1800" b="1" i="0" u="none" strike="noStrike" cap="none" dirty="0">
              <a:solidFill>
                <a:srgbClr val="1D2046"/>
              </a:solidFill>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es-CO" sz="1800" b="1" i="0" u="none" strike="noStrike" cap="none" dirty="0">
                <a:solidFill>
                  <a:srgbClr val="1D2046"/>
                </a:solidFill>
                <a:latin typeface="Arial"/>
                <a:ea typeface="Arial"/>
                <a:cs typeface="Arial"/>
                <a:sym typeface="Arial"/>
              </a:rPr>
              <a:t>Modos de transporte: </a:t>
            </a:r>
            <a:r>
              <a:rPr lang="es-CO" sz="2800" b="1" i="0" u="none" strike="noStrike" cap="none" dirty="0">
                <a:solidFill>
                  <a:srgbClr val="BED000"/>
                </a:solidFill>
                <a:latin typeface="Arial Black"/>
                <a:ea typeface="Arial Black"/>
                <a:cs typeface="Arial Black"/>
                <a:sym typeface="Arial Black"/>
              </a:rPr>
              <a:t>61%</a:t>
            </a:r>
            <a:r>
              <a:rPr lang="es-CO" sz="1800" b="1" i="0" u="none" strike="noStrike" cap="none" dirty="0">
                <a:solidFill>
                  <a:srgbClr val="1D2046"/>
                </a:solidFill>
                <a:latin typeface="Arial"/>
                <a:ea typeface="Arial"/>
                <a:cs typeface="Arial"/>
                <a:sym typeface="Arial"/>
              </a:rPr>
              <a:t> viajes en modos sostenibles</a:t>
            </a:r>
            <a:endParaRPr sz="1800" b="1" i="0" u="none" strike="noStrike" cap="none" dirty="0">
              <a:solidFill>
                <a:srgbClr val="1D2046"/>
              </a:solidFill>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es-CO" sz="1800" b="1" i="0" u="none" strike="noStrike" cap="none" dirty="0">
                <a:solidFill>
                  <a:srgbClr val="1D2046"/>
                </a:solidFill>
                <a:latin typeface="Arial"/>
                <a:ea typeface="Arial"/>
                <a:cs typeface="Arial"/>
                <a:sym typeface="Arial"/>
              </a:rPr>
              <a:t>Principal motivo de viaje: Trabajar con el </a:t>
            </a:r>
            <a:r>
              <a:rPr lang="es-CO" sz="2800" b="1" i="0" u="none" strike="noStrike" cap="none" dirty="0">
                <a:solidFill>
                  <a:srgbClr val="BED000"/>
                </a:solidFill>
                <a:latin typeface="Arial Black"/>
                <a:ea typeface="Arial Black"/>
                <a:cs typeface="Arial Black"/>
                <a:sym typeface="Arial Black"/>
              </a:rPr>
              <a:t>56%</a:t>
            </a:r>
            <a:endParaRPr sz="2000" b="1" i="0" u="none" strike="noStrike" cap="none" dirty="0">
              <a:solidFill>
                <a:srgbClr val="000000"/>
              </a:solidFill>
              <a:latin typeface="Arial"/>
              <a:ea typeface="Arial"/>
              <a:cs typeface="Arial"/>
              <a:sym typeface="Arial"/>
            </a:endParaRPr>
          </a:p>
        </p:txBody>
      </p:sp>
      <p:pic>
        <p:nvPicPr>
          <p:cNvPr id="422" name="Google Shape;422;g34c3f644d43_0_0"/>
          <p:cNvPicPr preferRelativeResize="0"/>
          <p:nvPr/>
        </p:nvPicPr>
        <p:blipFill rotWithShape="1">
          <a:blip r:embed="rId8">
            <a:alphaModFix/>
          </a:blip>
          <a:srcRect/>
          <a:stretch/>
        </p:blipFill>
        <p:spPr>
          <a:xfrm>
            <a:off x="5303547" y="2579703"/>
            <a:ext cx="6285547" cy="39802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cxnSp>
        <p:nvCxnSpPr>
          <p:cNvPr id="427" name="Google Shape;427;p3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428" name="Google Shape;428;p3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429" name="Google Shape;429;p34"/>
          <p:cNvSpPr txBox="1"/>
          <p:nvPr/>
        </p:nvSpPr>
        <p:spPr>
          <a:xfrm>
            <a:off x="56548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10. Transparencia</a:t>
            </a:r>
            <a:endParaRPr sz="1400" b="0" i="0" u="none" strike="noStrike" cap="none">
              <a:solidFill>
                <a:srgbClr val="000000"/>
              </a:solidFill>
              <a:latin typeface="Arial"/>
              <a:ea typeface="Arial"/>
              <a:cs typeface="Arial"/>
              <a:sym typeface="Arial"/>
            </a:endParaRPr>
          </a:p>
        </p:txBody>
      </p:sp>
      <p:pic>
        <p:nvPicPr>
          <p:cNvPr id="430" name="Google Shape;430;p34"/>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431" name="Google Shape;431;p34"/>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432" name="Google Shape;432;p34"/>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433" name="Google Shape;433;p34"/>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434" name="Google Shape;434;p34"/>
          <p:cNvPicPr preferRelativeResize="0"/>
          <p:nvPr/>
        </p:nvPicPr>
        <p:blipFill rotWithShape="1">
          <a:blip r:embed="rId7">
            <a:alphaModFix/>
          </a:blip>
          <a:srcRect t="35963" r="62912" b="2110"/>
          <a:stretch/>
        </p:blipFill>
        <p:spPr>
          <a:xfrm>
            <a:off x="10153055" y="-12186"/>
            <a:ext cx="2038945" cy="6858000"/>
          </a:xfrm>
          <a:prstGeom prst="rect">
            <a:avLst/>
          </a:prstGeom>
          <a:noFill/>
          <a:ln>
            <a:noFill/>
          </a:ln>
        </p:spPr>
      </p:pic>
      <p:sp>
        <p:nvSpPr>
          <p:cNvPr id="435" name="Google Shape;435;p34"/>
          <p:cNvSpPr txBox="1"/>
          <p:nvPr/>
        </p:nvSpPr>
        <p:spPr>
          <a:xfrm>
            <a:off x="320839" y="1056692"/>
            <a:ext cx="11560314"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CO" sz="1800" b="1" i="0" u="none" strike="noStrike" cap="non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sz="1800" b="1" i="0" u="none" strike="noStrike" cap="none">
              <a:solidFill>
                <a:srgbClr val="1D2046"/>
              </a:solidFill>
              <a:latin typeface="Arial"/>
              <a:ea typeface="Arial"/>
              <a:cs typeface="Arial"/>
              <a:sym typeface="Arial"/>
            </a:endParaRPr>
          </a:p>
        </p:txBody>
      </p:sp>
      <p:pic>
        <p:nvPicPr>
          <p:cNvPr id="436" name="Google Shape;436;p34" descr="Interfaz de usuario gráfica, Texto&#10;&#10;Descripción generada automáticamente"/>
          <p:cNvPicPr preferRelativeResize="0"/>
          <p:nvPr/>
        </p:nvPicPr>
        <p:blipFill rotWithShape="1">
          <a:blip r:embed="rId8">
            <a:alphaModFix/>
          </a:blip>
          <a:srcRect l="22263" t="27100" r="23999" b="9754"/>
          <a:stretch/>
        </p:blipFill>
        <p:spPr>
          <a:xfrm>
            <a:off x="42874" y="2290342"/>
            <a:ext cx="5198015" cy="3600577"/>
          </a:xfrm>
          <a:prstGeom prst="rect">
            <a:avLst/>
          </a:prstGeom>
          <a:noFill/>
          <a:ln>
            <a:noFill/>
          </a:ln>
        </p:spPr>
      </p:pic>
      <p:sp>
        <p:nvSpPr>
          <p:cNvPr id="437" name="Google Shape;437;p34"/>
          <p:cNvSpPr txBox="1"/>
          <p:nvPr/>
        </p:nvSpPr>
        <p:spPr>
          <a:xfrm>
            <a:off x="5693949" y="2444991"/>
            <a:ext cx="6545224" cy="40497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Canal telefónico:</a:t>
            </a:r>
            <a:endParaRPr sz="1400" b="1"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1. </a:t>
            </a:r>
            <a:r>
              <a:rPr lang="es-CO" sz="1400" b="0" i="0" u="none" strike="noStrike" cap="none">
                <a:solidFill>
                  <a:srgbClr val="1D2046"/>
                </a:solidFill>
                <a:latin typeface="Arial"/>
                <a:ea typeface="Arial"/>
                <a:cs typeface="Arial"/>
                <a:sym typeface="Arial"/>
              </a:rPr>
              <a:t>Centro de Contacto de Movilidad PBX: (601) 364-94-00 opción 2 ✔ Línea 195 </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Canal Virtual: </a:t>
            </a:r>
            <a:endParaRPr sz="1400" b="1" i="0" u="none" strike="noStrike" cap="none">
              <a:solidFill>
                <a:srgbClr val="1D2046"/>
              </a:solidFill>
              <a:latin typeface="Arial"/>
              <a:ea typeface="Arial"/>
              <a:cs typeface="Arial"/>
              <a:sym typeface="Arial"/>
            </a:endParaRPr>
          </a:p>
          <a:p>
            <a:pPr marL="0" marR="0" lvl="0" indent="0" algn="just" rtl="0">
              <a:lnSpc>
                <a:spcPct val="100000"/>
              </a:lnSpc>
              <a:spcBef>
                <a:spcPts val="100"/>
              </a:spcBef>
              <a:spcAft>
                <a:spcPts val="0"/>
              </a:spcAft>
              <a:buClr>
                <a:srgbClr val="000000"/>
              </a:buClr>
              <a:buSzPts val="1400"/>
              <a:buFont typeface="Arial"/>
              <a:buNone/>
            </a:pPr>
            <a:r>
              <a:rPr lang="es-CO" sz="1400" b="0" i="0" u="none" strike="noStrike" cap="none">
                <a:solidFill>
                  <a:srgbClr val="1D2046"/>
                </a:solidFill>
                <a:latin typeface="Arial"/>
                <a:ea typeface="Arial"/>
                <a:cs typeface="Arial"/>
                <a:sym typeface="Arial"/>
              </a:rPr>
              <a:t> </a:t>
            </a:r>
            <a:r>
              <a:rPr lang="es-CO" sz="1400" b="1" i="0" u="none" strike="noStrike" cap="none">
                <a:solidFill>
                  <a:srgbClr val="1D2046"/>
                </a:solidFill>
                <a:latin typeface="Arial"/>
                <a:ea typeface="Arial"/>
                <a:cs typeface="Arial"/>
                <a:sym typeface="Arial"/>
              </a:rPr>
              <a:t>1.</a:t>
            </a:r>
            <a:r>
              <a:rPr lang="es-CO" sz="1400" b="0" i="0" u="none" strike="noStrike" cap="none">
                <a:solidFill>
                  <a:srgbClr val="1D2046"/>
                </a:solidFill>
                <a:latin typeface="Arial"/>
                <a:ea typeface="Arial"/>
                <a:cs typeface="Arial"/>
                <a:sym typeface="Arial"/>
              </a:rPr>
              <a:t>Página Secretaría Distrital de Movilidad:                        https://www.movilidadbogota.gov.co/web/sdqs </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2. </a:t>
            </a:r>
            <a:r>
              <a:rPr lang="es-CO" sz="1400" b="0" i="0" u="none" strike="noStrike" cap="none">
                <a:solidFill>
                  <a:srgbClr val="1D2046"/>
                </a:solidFill>
                <a:latin typeface="Arial"/>
                <a:ea typeface="Arial"/>
                <a:cs typeface="Arial"/>
                <a:sym typeface="Arial"/>
              </a:rPr>
              <a:t>Correo Institucional: Bogotá te escucha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3. </a:t>
            </a:r>
            <a:r>
              <a:rPr lang="es-CO" sz="1400" b="0" i="0" u="none" strike="noStrike" cap="none">
                <a:solidFill>
                  <a:srgbClr val="1D2046"/>
                </a:solidFill>
                <a:latin typeface="Arial"/>
                <a:ea typeface="Arial"/>
                <a:cs typeface="Arial"/>
                <a:sym typeface="Arial"/>
              </a:rPr>
              <a:t>SuperCADE Virtual: </a:t>
            </a:r>
            <a:r>
              <a:rPr lang="es-CO" sz="1400" b="0" i="0" u="sng" strike="noStrike" cap="none">
                <a:solidFill>
                  <a:srgbClr val="1D2046"/>
                </a:solidFill>
                <a:latin typeface="Arial"/>
                <a:ea typeface="Arial"/>
                <a:cs typeface="Arial"/>
                <a:sym typeface="Arial"/>
                <a:hlinkClick r:id="rId9">
                  <a:extLst>
                    <a:ext uri="{A12FA001-AC4F-418D-AE19-62706E023703}">
                      <ahyp:hlinkClr xmlns:ahyp="http://schemas.microsoft.com/office/drawing/2018/hyperlinkcolor" xmlns="" val="tx"/>
                    </a:ext>
                  </a:extLst>
                </a:hlinkClick>
              </a:rPr>
              <a:t>https://supercade.bogota.gov.co/</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Redes Sociales: </a:t>
            </a:r>
            <a:endParaRPr sz="1400" b="1"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1. </a:t>
            </a:r>
            <a:r>
              <a:rPr lang="es-CO" sz="1400" b="0" i="0" u="none" strike="noStrike" cap="none">
                <a:solidFill>
                  <a:srgbClr val="1D2046"/>
                </a:solidFill>
                <a:latin typeface="Arial"/>
                <a:ea typeface="Arial"/>
                <a:cs typeface="Arial"/>
                <a:sym typeface="Arial"/>
              </a:rPr>
              <a:t>Facebook: https://www.facebook.com /secretaríamovilidadbogota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2. </a:t>
            </a:r>
            <a:r>
              <a:rPr lang="es-CO" sz="1400" b="0" i="0" u="none" strike="noStrike" cap="none">
                <a:solidFill>
                  <a:srgbClr val="1D2046"/>
                </a:solidFill>
                <a:latin typeface="Arial"/>
                <a:ea typeface="Arial"/>
                <a:cs typeface="Arial"/>
                <a:sym typeface="Arial"/>
              </a:rPr>
              <a:t>Twitter: https://twitter.com/ SectorMovilidad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3.</a:t>
            </a:r>
            <a:r>
              <a:rPr lang="es-CO" sz="1400" b="0" i="0" u="none" strike="noStrike" cap="none">
                <a:solidFill>
                  <a:srgbClr val="1D2046"/>
                </a:solidFill>
                <a:latin typeface="Arial"/>
                <a:ea typeface="Arial"/>
                <a:cs typeface="Arial"/>
                <a:sym typeface="Arial"/>
              </a:rPr>
              <a:t> Instagram: https://www.instagram.com/ sectormovilidad/ </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Canal Presencial: </a:t>
            </a:r>
            <a:endParaRPr sz="1400" b="1"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1. </a:t>
            </a:r>
            <a:r>
              <a:rPr lang="es-CO" sz="1400" b="0" i="0" u="none" strike="noStrike" cap="none">
                <a:solidFill>
                  <a:srgbClr val="1D2046"/>
                </a:solidFill>
                <a:latin typeface="Arial"/>
                <a:ea typeface="Arial"/>
                <a:cs typeface="Arial"/>
                <a:sym typeface="Arial"/>
              </a:rPr>
              <a:t>Ventanillas de radicación de la sede de Calle 13 y Paloquemao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2. </a:t>
            </a:r>
            <a:r>
              <a:rPr lang="es-CO" sz="1400" b="0" i="0" u="none" strike="noStrike" cap="none">
                <a:solidFill>
                  <a:srgbClr val="1D2046"/>
                </a:solidFill>
                <a:latin typeface="Arial"/>
                <a:ea typeface="Arial"/>
                <a:cs typeface="Arial"/>
                <a:sym typeface="Arial"/>
              </a:rPr>
              <a:t>En los Centros Locales de Movilidad, los cuales se encuentran ubicados en todas las Alcaldías Locales.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Clr>
                <a:srgbClr val="000000"/>
              </a:buClr>
              <a:buSzPts val="1400"/>
              <a:buFont typeface="Arial"/>
              <a:buNone/>
            </a:pPr>
            <a:r>
              <a:rPr lang="es-CO" sz="1400" b="1" i="0" u="none" strike="noStrike" cap="none">
                <a:solidFill>
                  <a:srgbClr val="1D2046"/>
                </a:solidFill>
                <a:latin typeface="Arial"/>
                <a:ea typeface="Arial"/>
                <a:cs typeface="Arial"/>
                <a:sym typeface="Arial"/>
              </a:rPr>
              <a:t>3.</a:t>
            </a:r>
            <a:r>
              <a:rPr lang="es-CO" sz="1400" b="0" i="0" u="none" strike="noStrike" cap="none">
                <a:solidFill>
                  <a:srgbClr val="1D2046"/>
                </a:solidFill>
                <a:latin typeface="Arial"/>
                <a:ea typeface="Arial"/>
                <a:cs typeface="Arial"/>
                <a:sym typeface="Arial"/>
              </a:rPr>
              <a:t> RED CADE de Movilidad, ubicados en los SuperCADE de 20 de</a:t>
            </a:r>
            <a:r>
              <a:rPr lang="es-CO" sz="1400" b="0" i="0" u="none" strike="noStrike" cap="none">
                <a:solidFill>
                  <a:schemeClr val="lt1"/>
                </a:solidFill>
                <a:latin typeface="Arial"/>
                <a:ea typeface="Arial"/>
                <a:cs typeface="Arial"/>
                <a:sym typeface="Arial"/>
              </a:rPr>
              <a:t> Julio,</a:t>
            </a:r>
            <a:r>
              <a:rPr lang="es-CO" sz="1400" b="0" i="0" u="none" strike="noStrike" cap="none">
                <a:solidFill>
                  <a:srgbClr val="1D2046"/>
                </a:solidFill>
                <a:latin typeface="Arial"/>
                <a:ea typeface="Arial"/>
                <a:cs typeface="Arial"/>
                <a:sym typeface="Arial"/>
              </a:rPr>
              <a:t> Américas, Suba, Bosa y Fontibón.</a:t>
            </a:r>
            <a:endParaRPr sz="1400" b="0" i="0" u="none" strike="noStrike" cap="none">
              <a:solidFill>
                <a:srgbClr val="1D2046"/>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cxnSp>
        <p:nvCxnSpPr>
          <p:cNvPr id="427" name="Google Shape;427;p3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428" name="Google Shape;428;p3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429" name="Google Shape;429;p34"/>
          <p:cNvSpPr txBox="1"/>
          <p:nvPr/>
        </p:nvSpPr>
        <p:spPr>
          <a:xfrm>
            <a:off x="56548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smtClean="0">
                <a:solidFill>
                  <a:srgbClr val="1D2046"/>
                </a:solidFill>
                <a:latin typeface="Arial Black"/>
                <a:ea typeface="Arial Black"/>
                <a:cs typeface="Arial Black"/>
                <a:sym typeface="Arial Black"/>
              </a:rPr>
              <a:t>11. Talento humano SDM</a:t>
            </a:r>
            <a:endParaRPr sz="1400" b="0" i="0" u="none" strike="noStrike" cap="none" dirty="0">
              <a:solidFill>
                <a:srgbClr val="000000"/>
              </a:solidFill>
              <a:latin typeface="Arial"/>
              <a:ea typeface="Arial"/>
              <a:cs typeface="Arial"/>
              <a:sym typeface="Arial"/>
            </a:endParaRPr>
          </a:p>
        </p:txBody>
      </p:sp>
      <p:pic>
        <p:nvPicPr>
          <p:cNvPr id="430" name="Google Shape;430;p34"/>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431" name="Google Shape;431;p34"/>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432" name="Google Shape;432;p34"/>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433" name="Google Shape;433;p34"/>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434" name="Google Shape;434;p34"/>
          <p:cNvPicPr preferRelativeResize="0"/>
          <p:nvPr/>
        </p:nvPicPr>
        <p:blipFill rotWithShape="1">
          <a:blip r:embed="rId7">
            <a:alphaModFix/>
          </a:blip>
          <a:srcRect t="35963" r="62912" b="2110"/>
          <a:stretch/>
        </p:blipFill>
        <p:spPr>
          <a:xfrm>
            <a:off x="10153055" y="-12186"/>
            <a:ext cx="2038945" cy="6858000"/>
          </a:xfrm>
          <a:prstGeom prst="rect">
            <a:avLst/>
          </a:prstGeom>
          <a:noFill/>
          <a:ln>
            <a:noFill/>
          </a:ln>
        </p:spPr>
      </p:pic>
      <p:pic>
        <p:nvPicPr>
          <p:cNvPr id="2" name="Imagen 1"/>
          <p:cNvPicPr>
            <a:picLocks noChangeAspect="1"/>
          </p:cNvPicPr>
          <p:nvPr/>
        </p:nvPicPr>
        <p:blipFill>
          <a:blip r:embed="rId8"/>
          <a:stretch>
            <a:fillRect/>
          </a:stretch>
        </p:blipFill>
        <p:spPr>
          <a:xfrm>
            <a:off x="619572" y="1014963"/>
            <a:ext cx="4622734" cy="2598598"/>
          </a:xfrm>
          <a:prstGeom prst="rect">
            <a:avLst/>
          </a:prstGeom>
        </p:spPr>
      </p:pic>
      <p:pic>
        <p:nvPicPr>
          <p:cNvPr id="6" name="Imagen 5"/>
          <p:cNvPicPr>
            <a:picLocks noChangeAspect="1"/>
          </p:cNvPicPr>
          <p:nvPr/>
        </p:nvPicPr>
        <p:blipFill>
          <a:blip r:embed="rId9"/>
          <a:stretch>
            <a:fillRect/>
          </a:stretch>
        </p:blipFill>
        <p:spPr>
          <a:xfrm>
            <a:off x="6676859" y="993568"/>
            <a:ext cx="4685364" cy="2619993"/>
          </a:xfrm>
          <a:prstGeom prst="rect">
            <a:avLst/>
          </a:prstGeom>
        </p:spPr>
      </p:pic>
      <p:pic>
        <p:nvPicPr>
          <p:cNvPr id="18" name="Imagen 17"/>
          <p:cNvPicPr>
            <a:picLocks noChangeAspect="1"/>
          </p:cNvPicPr>
          <p:nvPr/>
        </p:nvPicPr>
        <p:blipFill>
          <a:blip r:embed="rId10"/>
          <a:stretch>
            <a:fillRect/>
          </a:stretch>
        </p:blipFill>
        <p:spPr>
          <a:xfrm>
            <a:off x="3192864" y="3810203"/>
            <a:ext cx="5074295" cy="2854291"/>
          </a:xfrm>
          <a:prstGeom prst="rect">
            <a:avLst/>
          </a:prstGeom>
        </p:spPr>
      </p:pic>
    </p:spTree>
    <p:extLst>
      <p:ext uri="{BB962C8B-B14F-4D97-AF65-F5344CB8AC3E}">
        <p14:creationId xmlns:p14="http://schemas.microsoft.com/office/powerpoint/2010/main" val="535645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
          <p:cNvPicPr preferRelativeResize="0"/>
          <p:nvPr/>
        </p:nvPicPr>
        <p:blipFill rotWithShape="1">
          <a:blip r:embed="rId3">
            <a:alphaModFix/>
          </a:blip>
          <a:srcRect l="15939" t="28695" b="9056"/>
          <a:stretch/>
        </p:blipFill>
        <p:spPr>
          <a:xfrm>
            <a:off x="264696" y="125506"/>
            <a:ext cx="11750840" cy="6526306"/>
          </a:xfrm>
          <a:prstGeom prst="rect">
            <a:avLst/>
          </a:prstGeom>
          <a:noFill/>
          <a:ln>
            <a:noFill/>
          </a:ln>
        </p:spPr>
      </p:pic>
      <p:pic>
        <p:nvPicPr>
          <p:cNvPr id="443" name="Google Shape;443;p4"/>
          <p:cNvPicPr preferRelativeResize="0"/>
          <p:nvPr/>
        </p:nvPicPr>
        <p:blipFill rotWithShape="1">
          <a:blip r:embed="rId4">
            <a:alphaModFix/>
          </a:blip>
          <a:srcRect/>
          <a:stretch/>
        </p:blipFill>
        <p:spPr>
          <a:xfrm>
            <a:off x="657726" y="352593"/>
            <a:ext cx="3120190" cy="4013288"/>
          </a:xfrm>
          <a:prstGeom prst="rect">
            <a:avLst/>
          </a:prstGeom>
          <a:noFill/>
          <a:ln>
            <a:noFill/>
          </a:ln>
        </p:spPr>
      </p:pic>
      <p:pic>
        <p:nvPicPr>
          <p:cNvPr id="444" name="Google Shape;444;p4"/>
          <p:cNvPicPr preferRelativeResize="0"/>
          <p:nvPr/>
        </p:nvPicPr>
        <p:blipFill rotWithShape="1">
          <a:blip r:embed="rId5">
            <a:alphaModFix/>
          </a:blip>
          <a:srcRect/>
          <a:stretch/>
        </p:blipFill>
        <p:spPr>
          <a:xfrm>
            <a:off x="1293729" y="4259178"/>
            <a:ext cx="1733442" cy="2246229"/>
          </a:xfrm>
          <a:prstGeom prst="rect">
            <a:avLst/>
          </a:prstGeom>
          <a:noFill/>
          <a:ln>
            <a:noFill/>
          </a:ln>
        </p:spPr>
      </p:pic>
      <p:pic>
        <p:nvPicPr>
          <p:cNvPr id="445" name="Google Shape;445;p4"/>
          <p:cNvPicPr preferRelativeResize="0"/>
          <p:nvPr/>
        </p:nvPicPr>
        <p:blipFill rotWithShape="1">
          <a:blip r:embed="rId6">
            <a:alphaModFix/>
          </a:blip>
          <a:srcRect/>
          <a:stretch/>
        </p:blipFill>
        <p:spPr>
          <a:xfrm>
            <a:off x="359887" y="352593"/>
            <a:ext cx="1857934" cy="6152814"/>
          </a:xfrm>
          <a:prstGeom prst="rect">
            <a:avLst/>
          </a:prstGeom>
          <a:noFill/>
          <a:ln>
            <a:noFill/>
          </a:ln>
        </p:spPr>
      </p:pic>
      <p:pic>
        <p:nvPicPr>
          <p:cNvPr id="446" name="Google Shape;446;p4"/>
          <p:cNvPicPr preferRelativeResize="0"/>
          <p:nvPr/>
        </p:nvPicPr>
        <p:blipFill rotWithShape="1">
          <a:blip r:embed="rId7">
            <a:alphaModFix amt="52999"/>
          </a:blip>
          <a:srcRect l="20950" t="6745" r="-1747" b="222"/>
          <a:stretch/>
        </p:blipFill>
        <p:spPr>
          <a:xfrm flipH="1">
            <a:off x="8925092" y="125506"/>
            <a:ext cx="3097202" cy="6379900"/>
          </a:xfrm>
          <a:prstGeom prst="rect">
            <a:avLst/>
          </a:prstGeom>
          <a:noFill/>
          <a:ln>
            <a:noFill/>
          </a:ln>
        </p:spPr>
      </p:pic>
      <p:pic>
        <p:nvPicPr>
          <p:cNvPr id="447" name="Google Shape;447;p4"/>
          <p:cNvPicPr preferRelativeResize="0"/>
          <p:nvPr/>
        </p:nvPicPr>
        <p:blipFill rotWithShape="1">
          <a:blip r:embed="rId8">
            <a:alphaModFix/>
          </a:blip>
          <a:srcRect/>
          <a:stretch/>
        </p:blipFill>
        <p:spPr>
          <a:xfrm>
            <a:off x="10130589" y="2210173"/>
            <a:ext cx="1701524" cy="4295233"/>
          </a:xfrm>
          <a:prstGeom prst="rect">
            <a:avLst/>
          </a:prstGeom>
          <a:noFill/>
          <a:ln>
            <a:noFill/>
          </a:ln>
        </p:spPr>
      </p:pic>
      <p:sp>
        <p:nvSpPr>
          <p:cNvPr id="448" name="Google Shape;448;p4"/>
          <p:cNvSpPr/>
          <p:nvPr/>
        </p:nvSpPr>
        <p:spPr>
          <a:xfrm>
            <a:off x="264696" y="2796988"/>
            <a:ext cx="11839072" cy="213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4"/>
          <p:cNvSpPr txBox="1"/>
          <p:nvPr/>
        </p:nvSpPr>
        <p:spPr>
          <a:xfrm>
            <a:off x="742601" y="3110270"/>
            <a:ext cx="5870966"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s-CO" sz="8800" b="1" i="0" u="none" strike="noStrike" cap="none">
                <a:solidFill>
                  <a:srgbClr val="1D2046"/>
                </a:solidFill>
                <a:latin typeface="Arial Black"/>
                <a:ea typeface="Arial Black"/>
                <a:cs typeface="Arial Black"/>
                <a:sym typeface="Arial Black"/>
              </a:rPr>
              <a:t>GRACIAS</a:t>
            </a:r>
            <a:endParaRPr sz="1400" b="0" i="0" u="none" strike="noStrike" cap="none">
              <a:solidFill>
                <a:srgbClr val="000000"/>
              </a:solidFill>
              <a:latin typeface="Arial"/>
              <a:ea typeface="Arial"/>
              <a:cs typeface="Arial"/>
              <a:sym typeface="Arial"/>
            </a:endParaRPr>
          </a:p>
        </p:txBody>
      </p:sp>
      <p:pic>
        <p:nvPicPr>
          <p:cNvPr id="450" name="Google Shape;450;p4"/>
          <p:cNvPicPr preferRelativeResize="0"/>
          <p:nvPr/>
        </p:nvPicPr>
        <p:blipFill rotWithShape="1">
          <a:blip r:embed="rId9">
            <a:alphaModFix/>
          </a:blip>
          <a:srcRect/>
          <a:stretch/>
        </p:blipFill>
        <p:spPr>
          <a:xfrm>
            <a:off x="7547409" y="3492696"/>
            <a:ext cx="3541043" cy="709487"/>
          </a:xfrm>
          <a:prstGeom prst="rect">
            <a:avLst/>
          </a:prstGeom>
          <a:noFill/>
          <a:ln>
            <a:noFill/>
          </a:ln>
        </p:spPr>
      </p:pic>
      <p:pic>
        <p:nvPicPr>
          <p:cNvPr id="451" name="Google Shape;451;p4"/>
          <p:cNvPicPr preferRelativeResize="0"/>
          <p:nvPr/>
        </p:nvPicPr>
        <p:blipFill rotWithShape="1">
          <a:blip r:embed="rId10">
            <a:alphaModFix/>
          </a:blip>
          <a:srcRect/>
          <a:stretch/>
        </p:blipFill>
        <p:spPr>
          <a:xfrm>
            <a:off x="2467" y="0"/>
            <a:ext cx="12187066" cy="6858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99" name="Google Shape;99;p2"/>
          <p:cNvCxnSpPr/>
          <p:nvPr/>
        </p:nvCxnSpPr>
        <p:spPr>
          <a:xfrm rot="10800000">
            <a:off x="10196423" y="967072"/>
            <a:ext cx="1149356" cy="0"/>
          </a:xfrm>
          <a:prstGeom prst="straightConnector1">
            <a:avLst/>
          </a:prstGeom>
          <a:noFill/>
          <a:ln w="38100" cap="flat" cmpd="sng">
            <a:solidFill>
              <a:srgbClr val="1D2046"/>
            </a:solidFill>
            <a:prstDash val="solid"/>
            <a:miter lim="800000"/>
            <a:headEnd type="none" w="sm" len="sm"/>
            <a:tailEnd type="none" w="sm" len="sm"/>
          </a:ln>
        </p:spPr>
      </p:cxnSp>
      <p:sp>
        <p:nvSpPr>
          <p:cNvPr id="100" name="Google Shape;100;p2"/>
          <p:cNvSpPr txBox="1"/>
          <p:nvPr/>
        </p:nvSpPr>
        <p:spPr>
          <a:xfrm>
            <a:off x="445169" y="295282"/>
            <a:ext cx="1058018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¿Qué es la rendición de cuentas?</a:t>
            </a:r>
            <a:endParaRPr sz="3400" b="1" i="0" u="none" strike="noStrike" cap="non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s-CO" sz="2400" b="1" i="0" u="none" strike="noStrike" cap="non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l="2888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l="32615"/>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t="35961" r="62912" b="2111"/>
          <a:stretch/>
        </p:blipFill>
        <p:spPr>
          <a:xfrm>
            <a:off x="10173245" y="1190"/>
            <a:ext cx="2038944"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l="3915" t="2246" r="41016" b="20703"/>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w="38100" cap="flat" cmpd="sng">
            <a:solidFill>
              <a:srgbClr val="1D2046"/>
            </a:solidFill>
            <a:prstDash val="solid"/>
            <a:miter lim="800000"/>
            <a:headEnd type="none" w="sm" len="sm"/>
            <a:tailEnd type="none" w="sm" len="sm"/>
          </a:ln>
        </p:spPr>
      </p:cxnSp>
      <p:pic>
        <p:nvPicPr>
          <p:cNvPr id="114" name="Google Shape;114;p17"/>
          <p:cNvPicPr preferRelativeResize="0"/>
          <p:nvPr/>
        </p:nvPicPr>
        <p:blipFill rotWithShape="1">
          <a:blip r:embed="rId4">
            <a:alphaModFix amt="52999"/>
          </a:blip>
          <a:srcRect l="32615"/>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name="adj1" fmla="val 100000"/>
              <a:gd name="adj2" fmla="val 15788"/>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2000"/>
              <a:buFont typeface="Arial"/>
              <a:buNone/>
            </a:pPr>
            <a:r>
              <a:rPr lang="es-CO" sz="2400" b="1" i="0" u="none" strike="noStrike" cap="none">
                <a:solidFill>
                  <a:srgbClr val="FFFFFF"/>
                </a:solidFill>
                <a:latin typeface="Arial"/>
                <a:ea typeface="Arial"/>
                <a:cs typeface="Arial"/>
                <a:sym typeface="Arial"/>
              </a:rPr>
              <a:t>CONTENIDO</a:t>
            </a:r>
            <a:endParaRPr sz="2800" b="1" i="0" u="none" strike="noStrike" cap="none">
              <a:solidFill>
                <a:srgbClr val="FFFFFF"/>
              </a:solidFill>
              <a:latin typeface="Arial"/>
              <a:ea typeface="Arial"/>
              <a:cs typeface="Arial"/>
              <a:sym typeface="Arial"/>
            </a:endParaRPr>
          </a:p>
        </p:txBody>
      </p:sp>
      <p:sp>
        <p:nvSpPr>
          <p:cNvPr id="119" name="Google Shape;119;p17"/>
          <p:cNvSpPr txBox="1"/>
          <p:nvPr/>
        </p:nvSpPr>
        <p:spPr>
          <a:xfrm>
            <a:off x="5965089" y="2327501"/>
            <a:ext cx="5905200" cy="31700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Inversión Presupuestal</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Siniestralidad vial</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Niñas y niños primero</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Señalización</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Control de Transito y Transporte</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Planes de Manejo de Tránsito - PMT</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Infraestructura</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Gestión Social</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1D2046"/>
              </a:buClr>
              <a:buSzPts val="2000"/>
              <a:buFont typeface="Arial"/>
              <a:buAutoNum type="arabicPeriod"/>
            </a:pPr>
            <a:r>
              <a:rPr lang="es-CO" sz="2000" b="1" i="0" u="none" strike="noStrike" cap="none">
                <a:solidFill>
                  <a:srgbClr val="1D2046"/>
                </a:solidFill>
                <a:latin typeface="Arial"/>
                <a:ea typeface="Arial"/>
                <a:cs typeface="Arial"/>
                <a:sym typeface="Arial"/>
              </a:rPr>
              <a:t>Dirección de Inteligencia para la Movilidad </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Transparencia</a:t>
            </a:r>
            <a:endParaRPr sz="2000" b="1" i="0" u="none" strike="noStrike" cap="non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w="38100" cap="flat" cmpd="sng">
            <a:solidFill>
              <a:srgbClr val="BED000"/>
            </a:solidFill>
            <a:prstDash val="solid"/>
            <a:miter lim="800000"/>
            <a:headEnd type="none" w="sm" len="sm"/>
            <a:tailEnd type="none" w="sm" len="sm"/>
          </a:ln>
        </p:spPr>
      </p:cxnSp>
      <p:pic>
        <p:nvPicPr>
          <p:cNvPr id="121" name="Google Shape;121;p17"/>
          <p:cNvPicPr preferRelativeResize="0"/>
          <p:nvPr/>
        </p:nvPicPr>
        <p:blipFill rotWithShape="1">
          <a:blip r:embed="rId7">
            <a:alphaModFix/>
          </a:blip>
          <a:srcRect/>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t="35961" r="62912" b="2111"/>
          <a:stretch/>
        </p:blipFill>
        <p:spPr>
          <a:xfrm>
            <a:off x="10196420" y="-10"/>
            <a:ext cx="203894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t="35961" r="62912" b="211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29" name="Google Shape;129;g3470b4abcb0_0_14"/>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30" name="Google Shape;130;g3470b4abcb0_0_14"/>
          <p:cNvSpPr txBox="1"/>
          <p:nvPr/>
        </p:nvSpPr>
        <p:spPr>
          <a:xfrm>
            <a:off x="126135" y="295282"/>
            <a:ext cx="11418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 Inversión Presupuestal 2024 </a:t>
            </a:r>
            <a:endParaRPr sz="3400" b="1" i="0" u="none" strike="noStrike" cap="none">
              <a:solidFill>
                <a:srgbClr val="1D2046"/>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 </a:t>
            </a:r>
            <a:endParaRPr sz="1400" b="0" i="0" u="none" strike="noStrike" cap="none">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a:stretch/>
        </p:blipFill>
        <p:spPr>
          <a:xfrm>
            <a:off x="9465699" y="192852"/>
            <a:ext cx="2129687" cy="703500"/>
          </a:xfrm>
          <a:prstGeom prst="rect">
            <a:avLst/>
          </a:prstGeom>
          <a:noFill/>
          <a:ln>
            <a:noFill/>
          </a:ln>
        </p:spPr>
      </p:pic>
      <p:sp>
        <p:nvSpPr>
          <p:cNvPr id="135" name="Google Shape;135;g3470b4abcb0_0_14"/>
          <p:cNvSpPr txBox="1"/>
          <p:nvPr/>
        </p:nvSpPr>
        <p:spPr>
          <a:xfrm>
            <a:off x="283800" y="1889847"/>
            <a:ext cx="11624400" cy="360094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CO" sz="3100" b="1" i="0" u="none" strike="noStrike" cap="none">
                <a:solidFill>
                  <a:srgbClr val="1D2046"/>
                </a:solidFill>
                <a:latin typeface="Arial"/>
                <a:ea typeface="Arial"/>
                <a:cs typeface="Arial"/>
                <a:sym typeface="Arial"/>
              </a:rPr>
              <a:t>La Inversión presupuestal para la presente RdC obedece a:</a:t>
            </a:r>
            <a:endParaRPr/>
          </a:p>
          <a:p>
            <a:pPr marL="0" marR="0" lvl="0" indent="0" algn="just" rtl="0">
              <a:lnSpc>
                <a:spcPct val="150000"/>
              </a:lnSpc>
              <a:spcBef>
                <a:spcPts val="0"/>
              </a:spcBef>
              <a:spcAft>
                <a:spcPts val="0"/>
              </a:spcAft>
              <a:buClr>
                <a:srgbClr val="000000"/>
              </a:buClr>
              <a:buSzPts val="2000"/>
              <a:buFont typeface="Arial"/>
              <a:buNone/>
            </a:pPr>
            <a:r>
              <a:rPr lang="es-CO" sz="3100" b="1" i="0" u="none" strike="noStrike" cap="none">
                <a:solidFill>
                  <a:srgbClr val="1D2046"/>
                </a:solidFill>
                <a:latin typeface="Arial"/>
                <a:ea typeface="Arial"/>
                <a:cs typeface="Arial"/>
                <a:sym typeface="Arial"/>
              </a:rPr>
              <a:t> </a:t>
            </a:r>
            <a:endParaRPr sz="3100" b="1" i="0" u="none" strike="noStrike" cap="none">
              <a:solidFill>
                <a:srgbClr val="1D2046"/>
              </a:solidFill>
              <a:latin typeface="Arial"/>
              <a:ea typeface="Arial"/>
              <a:cs typeface="Arial"/>
              <a:sym typeface="Arial"/>
            </a:endParaRPr>
          </a:p>
          <a:p>
            <a:pPr marL="457200" marR="0" lvl="0" indent="-419100" algn="just" rtl="0">
              <a:lnSpc>
                <a:spcPct val="150000"/>
              </a:lnSpc>
              <a:spcBef>
                <a:spcPts val="0"/>
              </a:spcBef>
              <a:spcAft>
                <a:spcPts val="0"/>
              </a:spcAft>
              <a:buClr>
                <a:srgbClr val="1D2046"/>
              </a:buClr>
              <a:buSzPts val="3000"/>
              <a:buFont typeface="Arial"/>
              <a:buChar char="-"/>
            </a:pPr>
            <a:r>
              <a:rPr lang="es-CO" sz="3000" b="1" i="0" u="none" strike="noStrike" cap="none">
                <a:solidFill>
                  <a:srgbClr val="1D2046"/>
                </a:solidFill>
                <a:latin typeface="Arial"/>
                <a:ea typeface="Arial"/>
                <a:cs typeface="Arial"/>
                <a:sym typeface="Arial"/>
              </a:rPr>
              <a:t>Plan de Desarrollo 2021-2024 “UN NUEVO CONTRATO SOCIAL Y AMBIENTAL PARA LA BOGOTÁ DEL SIGLO XXI”  </a:t>
            </a:r>
            <a:endParaRPr sz="3000" b="1" i="0" u="none" strike="noStrike" cap="none">
              <a:solidFill>
                <a:srgbClr val="1D2046"/>
              </a:solidFill>
              <a:latin typeface="Arial"/>
              <a:ea typeface="Arial"/>
              <a:cs typeface="Arial"/>
              <a:sym typeface="Arial"/>
            </a:endParaRPr>
          </a:p>
          <a:p>
            <a:pPr marL="457200" marR="0" lvl="0" indent="-419100" algn="just" rtl="0">
              <a:lnSpc>
                <a:spcPct val="150000"/>
              </a:lnSpc>
              <a:spcBef>
                <a:spcPts val="0"/>
              </a:spcBef>
              <a:spcAft>
                <a:spcPts val="0"/>
              </a:spcAft>
              <a:buClr>
                <a:srgbClr val="1D2046"/>
              </a:buClr>
              <a:buSzPts val="3000"/>
              <a:buFont typeface="Arial"/>
              <a:buChar char="-"/>
            </a:pPr>
            <a:r>
              <a:rPr lang="es-CO" sz="3000" b="1" i="0" u="none" strike="noStrike" cap="none">
                <a:solidFill>
                  <a:srgbClr val="1D2046"/>
                </a:solidFill>
                <a:latin typeface="Arial"/>
                <a:ea typeface="Arial"/>
                <a:cs typeface="Arial"/>
                <a:sym typeface="Arial"/>
              </a:rPr>
              <a:t>Plan de Desarrollo 2024-2027 “BOGOTÁ CAMINA SEGURA” </a:t>
            </a:r>
            <a:endParaRPr sz="3000" b="1" i="0" u="none" strike="noStrike" cap="non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t="35961" r="64665" b="211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42" name="Google Shape;142;g34c3ae7660a_3_0"/>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43" name="Google Shape;143;g34c3ae7660a_3_0"/>
          <p:cNvSpPr txBox="1"/>
          <p:nvPr/>
        </p:nvSpPr>
        <p:spPr>
          <a:xfrm>
            <a:off x="12613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l="32614"/>
          <a:stretch/>
        </p:blipFill>
        <p:spPr>
          <a:xfrm>
            <a:off x="-100822" y="3234136"/>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a:stretch/>
        </p:blipFill>
        <p:spPr>
          <a:xfrm>
            <a:off x="9465699" y="192852"/>
            <a:ext cx="2129687" cy="703500"/>
          </a:xfrm>
          <a:prstGeom prst="rect">
            <a:avLst/>
          </a:prstGeom>
          <a:noFill/>
          <a:ln>
            <a:noFill/>
          </a:ln>
        </p:spPr>
      </p:pic>
      <p:sp>
        <p:nvSpPr>
          <p:cNvPr id="148" name="Google Shape;148;g34c3ae7660a_3_0"/>
          <p:cNvSpPr txBox="1"/>
          <p:nvPr/>
        </p:nvSpPr>
        <p:spPr>
          <a:xfrm>
            <a:off x="763050" y="1114525"/>
            <a:ext cx="10665900" cy="1062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100" b="1" i="0" u="none" strike="noStrike" cap="none">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CO" sz="2100" b="1" i="0" u="none" strike="noStrike" cap="none">
                <a:solidFill>
                  <a:srgbClr val="1D2046"/>
                </a:solidFill>
                <a:latin typeface="Arial"/>
                <a:ea typeface="Arial"/>
                <a:cs typeface="Arial"/>
                <a:sym typeface="Arial"/>
              </a:rPr>
              <a:t>Plan de  Desarrollo 2021-2024 (Nuevo contrato Social y Ambiental para la Bogotá del siglo XXI).</a:t>
            </a:r>
            <a:endParaRPr sz="2100" b="1" i="0" u="none" strike="noStrike" cap="none">
              <a:solidFill>
                <a:srgbClr val="1D2046"/>
              </a:solidFill>
              <a:latin typeface="Arial"/>
              <a:ea typeface="Arial"/>
              <a:cs typeface="Arial"/>
              <a:sym typeface="Arial"/>
            </a:endParaRPr>
          </a:p>
        </p:txBody>
      </p:sp>
      <p:graphicFrame>
        <p:nvGraphicFramePr>
          <p:cNvPr id="149" name="Google Shape;149;g34c3ae7660a_3_0"/>
          <p:cNvGraphicFramePr/>
          <p:nvPr>
            <p:extLst>
              <p:ext uri="{D42A27DB-BD31-4B8C-83A1-F6EECF244321}">
                <p14:modId xmlns:p14="http://schemas.microsoft.com/office/powerpoint/2010/main" val="1186345624"/>
              </p:ext>
            </p:extLst>
          </p:nvPr>
        </p:nvGraphicFramePr>
        <p:xfrm>
          <a:off x="1179087" y="2489887"/>
          <a:ext cx="9833825" cy="3456800"/>
        </p:xfrm>
        <a:graphic>
          <a:graphicData uri="http://schemas.openxmlformats.org/drawingml/2006/table">
            <a:tbl>
              <a:tblPr>
                <a:noFill/>
                <a:tableStyleId>{7B8860E7-D89F-45A6-857A-CA996CAD8EE2}</a:tableStyleId>
              </a:tblPr>
              <a:tblGrid>
                <a:gridCol w="3427200">
                  <a:extLst>
                    <a:ext uri="{9D8B030D-6E8A-4147-A177-3AD203B41FA5}">
                      <a16:colId xmlns:a16="http://schemas.microsoft.com/office/drawing/2014/main" val="20000"/>
                    </a:ext>
                  </a:extLst>
                </a:gridCol>
                <a:gridCol w="2824425">
                  <a:extLst>
                    <a:ext uri="{9D8B030D-6E8A-4147-A177-3AD203B41FA5}">
                      <a16:colId xmlns:a16="http://schemas.microsoft.com/office/drawing/2014/main" val="20001"/>
                    </a:ext>
                  </a:extLst>
                </a:gridCol>
                <a:gridCol w="3582200">
                  <a:extLst>
                    <a:ext uri="{9D8B030D-6E8A-4147-A177-3AD203B41FA5}">
                      <a16:colId xmlns:a16="http://schemas.microsoft.com/office/drawing/2014/main" val="20002"/>
                    </a:ext>
                  </a:extLst>
                </a:gridCol>
              </a:tblGrid>
              <a:tr h="479450">
                <a:tc>
                  <a:txBody>
                    <a:bodyPr/>
                    <a:lstStyle/>
                    <a:p>
                      <a:pPr marL="0" lvl="0" indent="0" algn="ctr" rtl="0">
                        <a:lnSpc>
                          <a:spcPct val="115000"/>
                        </a:lnSpc>
                        <a:spcBef>
                          <a:spcPts val="0"/>
                        </a:spcBef>
                        <a:spcAft>
                          <a:spcPts val="0"/>
                        </a:spcAft>
                        <a:buNone/>
                      </a:pPr>
                      <a:r>
                        <a:rPr lang="es-CO" sz="1300" b="1">
                          <a:latin typeface="Arial Narrow"/>
                          <a:ea typeface="Arial Narrow"/>
                          <a:cs typeface="Arial Narrow"/>
                          <a:sym typeface="Arial Narrow"/>
                        </a:rPr>
                        <a:t>PROYECTOS</a:t>
                      </a:r>
                      <a:endParaRPr sz="13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BBB59"/>
                    </a:solidFill>
                  </a:tcPr>
                </a:tc>
                <a:tc>
                  <a:txBody>
                    <a:bodyPr/>
                    <a:lstStyle/>
                    <a:p>
                      <a:pPr marL="0" lvl="0" indent="0" algn="ctr" rtl="0">
                        <a:lnSpc>
                          <a:spcPct val="115000"/>
                        </a:lnSpc>
                        <a:spcBef>
                          <a:spcPts val="0"/>
                        </a:spcBef>
                        <a:spcAft>
                          <a:spcPts val="0"/>
                        </a:spcAft>
                        <a:buNone/>
                      </a:pPr>
                      <a:r>
                        <a:rPr lang="es-CO" sz="1300" b="1">
                          <a:latin typeface="Arial Narrow"/>
                          <a:ea typeface="Arial Narrow"/>
                          <a:cs typeface="Arial Narrow"/>
                          <a:sym typeface="Arial Narrow"/>
                        </a:rPr>
                        <a:t>RESERVA-EJECUTADO</a:t>
                      </a:r>
                      <a:endParaRPr sz="13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BBB59"/>
                    </a:solidFill>
                  </a:tcPr>
                </a:tc>
                <a:tc>
                  <a:txBody>
                    <a:bodyPr/>
                    <a:lstStyle/>
                    <a:p>
                      <a:pPr marL="0" lvl="0" indent="0" algn="ctr" rtl="0">
                        <a:lnSpc>
                          <a:spcPct val="115000"/>
                        </a:lnSpc>
                        <a:spcBef>
                          <a:spcPts val="0"/>
                        </a:spcBef>
                        <a:spcAft>
                          <a:spcPts val="0"/>
                        </a:spcAft>
                        <a:buNone/>
                      </a:pPr>
                      <a:r>
                        <a:rPr lang="es-CO" sz="1300" b="1">
                          <a:latin typeface="Arial Narrow"/>
                          <a:ea typeface="Arial Narrow"/>
                          <a:cs typeface="Arial Narrow"/>
                          <a:sym typeface="Arial Narrow"/>
                        </a:rPr>
                        <a:t>VIGENCIA-EJECUTADO</a:t>
                      </a:r>
                      <a:endParaRPr sz="13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0"/>
                  </a:ext>
                </a:extLst>
              </a:tr>
              <a:tr h="536150">
                <a:tc>
                  <a:txBody>
                    <a:bodyPr/>
                    <a:lstStyle/>
                    <a:p>
                      <a:pPr marL="0" lvl="0" indent="0" algn="ctr" rtl="0">
                        <a:lnSpc>
                          <a:spcPct val="115000"/>
                        </a:lnSpc>
                        <a:spcBef>
                          <a:spcPts val="0"/>
                        </a:spcBef>
                        <a:spcAft>
                          <a:spcPts val="0"/>
                        </a:spcAft>
                        <a:buNone/>
                      </a:pPr>
                      <a:r>
                        <a:rPr lang="es-CO" sz="1800" b="1">
                          <a:latin typeface="Arial Narrow"/>
                          <a:ea typeface="Arial Narrow"/>
                          <a:cs typeface="Arial Narrow"/>
                          <a:sym typeface="Arial Narrow"/>
                        </a:rPr>
                        <a:t>PDD 2020-2024</a:t>
                      </a:r>
                      <a:endParaRPr sz="18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5E0B3"/>
                    </a:solidFill>
                  </a:tcPr>
                </a:tc>
                <a:tc>
                  <a:txBody>
                    <a:bodyPr/>
                    <a:lstStyle/>
                    <a:p>
                      <a:pPr marL="0" lvl="0" indent="0" algn="l" rtl="0">
                        <a:spcBef>
                          <a:spcPts val="0"/>
                        </a:spcBef>
                        <a:spcAft>
                          <a:spcPts val="0"/>
                        </a:spcAft>
                        <a:buNone/>
                      </a:pPr>
                      <a:endParaRPr sz="2200"/>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5E0B3"/>
                    </a:solidFill>
                  </a:tcPr>
                </a:tc>
                <a:tc>
                  <a:txBody>
                    <a:bodyPr/>
                    <a:lstStyle/>
                    <a:p>
                      <a:pPr marL="0" lvl="0" indent="0" algn="l" rtl="0">
                        <a:spcBef>
                          <a:spcPts val="0"/>
                        </a:spcBef>
                        <a:spcAft>
                          <a:spcPts val="0"/>
                        </a:spcAft>
                        <a:buNone/>
                      </a:pPr>
                      <a:endParaRPr sz="2200"/>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5E0B3"/>
                    </a:solidFill>
                  </a:tcPr>
                </a:tc>
                <a:extLst>
                  <a:ext uri="{0D108BD9-81ED-4DB2-BD59-A6C34878D82A}">
                    <a16:rowId xmlns:a16="http://schemas.microsoft.com/office/drawing/2014/main" val="10001"/>
                  </a:ext>
                </a:extLst>
              </a:tr>
              <a:tr h="1482300">
                <a:tc>
                  <a:txBody>
                    <a:bodyPr/>
                    <a:lstStyle/>
                    <a:p>
                      <a:pPr marL="0" lvl="0" indent="0" algn="ctr" rtl="0">
                        <a:lnSpc>
                          <a:spcPct val="115000"/>
                        </a:lnSpc>
                        <a:spcBef>
                          <a:spcPts val="0"/>
                        </a:spcBef>
                        <a:spcAft>
                          <a:spcPts val="0"/>
                        </a:spcAft>
                        <a:buNone/>
                      </a:pPr>
                      <a:r>
                        <a:rPr lang="es-CO" sz="1800" b="1">
                          <a:latin typeface="Arial Narrow"/>
                          <a:ea typeface="Arial Narrow"/>
                          <a:cs typeface="Arial Narrow"/>
                          <a:sym typeface="Arial Narrow"/>
                        </a:rPr>
                        <a:t>7587-Implementación de señalización para mejorar las condiciones de seguridad vial, movilidad y accesibilidad en Bogotá</a:t>
                      </a:r>
                      <a:endParaRPr sz="18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s-CO" sz="1800" dirty="0">
                          <a:latin typeface="Arial Narrow"/>
                          <a:ea typeface="Arial Narrow"/>
                          <a:cs typeface="Arial Narrow"/>
                          <a:sym typeface="Arial Narrow"/>
                        </a:rPr>
                        <a:t>$12,665,564.00</a:t>
                      </a:r>
                      <a:endParaRPr sz="1800" dirty="0">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s-CO" sz="1800">
                          <a:latin typeface="Arial Narrow"/>
                          <a:ea typeface="Arial Narrow"/>
                          <a:cs typeface="Arial Narrow"/>
                          <a:sym typeface="Arial Narrow"/>
                        </a:rPr>
                        <a:t>$1,972,062.00</a:t>
                      </a:r>
                      <a:endParaRPr sz="1800">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9450">
                <a:tc>
                  <a:txBody>
                    <a:bodyPr/>
                    <a:lstStyle/>
                    <a:p>
                      <a:pPr marL="0" lvl="0" indent="0" algn="ctr" rtl="0">
                        <a:lnSpc>
                          <a:spcPct val="115000"/>
                        </a:lnSpc>
                        <a:spcBef>
                          <a:spcPts val="0"/>
                        </a:spcBef>
                        <a:spcAft>
                          <a:spcPts val="0"/>
                        </a:spcAft>
                        <a:buNone/>
                      </a:pPr>
                      <a:r>
                        <a:rPr lang="es-CO" sz="1800" b="1">
                          <a:latin typeface="Arial Narrow"/>
                          <a:ea typeface="Arial Narrow"/>
                          <a:cs typeface="Arial Narrow"/>
                          <a:sym typeface="Arial Narrow"/>
                        </a:rPr>
                        <a:t>TOTAL</a:t>
                      </a:r>
                      <a:endParaRPr sz="18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BBB59"/>
                    </a:solidFill>
                  </a:tcPr>
                </a:tc>
                <a:tc>
                  <a:txBody>
                    <a:bodyPr/>
                    <a:lstStyle/>
                    <a:p>
                      <a:pPr marL="0" lvl="0" indent="0" algn="ctr" rtl="0">
                        <a:lnSpc>
                          <a:spcPct val="115000"/>
                        </a:lnSpc>
                        <a:spcBef>
                          <a:spcPts val="0"/>
                        </a:spcBef>
                        <a:spcAft>
                          <a:spcPts val="0"/>
                        </a:spcAft>
                        <a:buNone/>
                      </a:pPr>
                      <a:r>
                        <a:rPr lang="es-CO" sz="1800" b="1">
                          <a:latin typeface="Arial Narrow"/>
                          <a:ea typeface="Arial Narrow"/>
                          <a:cs typeface="Arial Narrow"/>
                          <a:sym typeface="Arial Narrow"/>
                        </a:rPr>
                        <a:t>$12,665,564.00</a:t>
                      </a:r>
                      <a:endParaRPr sz="18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BBB59"/>
                    </a:solidFill>
                  </a:tcPr>
                </a:tc>
                <a:tc>
                  <a:txBody>
                    <a:bodyPr/>
                    <a:lstStyle/>
                    <a:p>
                      <a:pPr marL="0" lvl="0" indent="0" algn="ctr" rtl="0">
                        <a:lnSpc>
                          <a:spcPct val="115000"/>
                        </a:lnSpc>
                        <a:spcBef>
                          <a:spcPts val="0"/>
                        </a:spcBef>
                        <a:spcAft>
                          <a:spcPts val="0"/>
                        </a:spcAft>
                        <a:buNone/>
                      </a:pPr>
                      <a:r>
                        <a:rPr lang="es-CO" sz="1800" b="1">
                          <a:latin typeface="Arial Narrow"/>
                          <a:ea typeface="Arial Narrow"/>
                          <a:cs typeface="Arial Narrow"/>
                          <a:sym typeface="Arial Narrow"/>
                        </a:rPr>
                        <a:t>$1,972,062.00</a:t>
                      </a:r>
                      <a:endParaRPr sz="1800" b="1">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3"/>
                  </a:ext>
                </a:extLst>
              </a:tr>
              <a:tr h="479450">
                <a:tc gridSpan="3">
                  <a:txBody>
                    <a:bodyPr/>
                    <a:lstStyle/>
                    <a:p>
                      <a:pPr marL="0" lvl="0" indent="0" algn="ctr" rtl="0">
                        <a:lnSpc>
                          <a:spcPct val="115000"/>
                        </a:lnSpc>
                        <a:spcBef>
                          <a:spcPts val="0"/>
                        </a:spcBef>
                        <a:spcAft>
                          <a:spcPts val="0"/>
                        </a:spcAft>
                        <a:buNone/>
                      </a:pPr>
                      <a:r>
                        <a:rPr lang="es-CO" sz="1300" b="1" dirty="0">
                          <a:latin typeface="Arial Narrow"/>
                          <a:ea typeface="Arial Narrow"/>
                          <a:cs typeface="Arial Narrow"/>
                          <a:sym typeface="Arial Narrow"/>
                        </a:rPr>
                        <a:t>* Fuente SEDPLAN, Plan desarrollo 2020-2024</a:t>
                      </a:r>
                      <a:endParaRPr sz="1300" b="1" dirty="0">
                        <a:latin typeface="Arial Narrow"/>
                        <a:ea typeface="Arial Narrow"/>
                        <a:cs typeface="Arial Narrow"/>
                        <a:sym typeface="Arial Narrow"/>
                      </a:endParaRPr>
                    </a:p>
                  </a:txBody>
                  <a:tcPr marL="28575" marR="28575" marT="91425" marB="91425" anchor="ctr">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9"/>
          <p:cNvPicPr preferRelativeResize="0"/>
          <p:nvPr/>
        </p:nvPicPr>
        <p:blipFill rotWithShape="1">
          <a:blip r:embed="rId3">
            <a:alphaModFix/>
          </a:blip>
          <a:srcRect t="35963" r="62912" b="2110"/>
          <a:stretch/>
        </p:blipFill>
        <p:spPr>
          <a:xfrm>
            <a:off x="10165758" y="6255"/>
            <a:ext cx="2038945" cy="6858000"/>
          </a:xfrm>
          <a:prstGeom prst="rect">
            <a:avLst/>
          </a:prstGeom>
          <a:noFill/>
          <a:ln>
            <a:noFill/>
          </a:ln>
        </p:spPr>
      </p:pic>
      <p:cxnSp>
        <p:nvCxnSpPr>
          <p:cNvPr id="155" name="Google Shape;155;p19"/>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56" name="Google Shape;156;p19"/>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157" name="Google Shape;157;p19"/>
          <p:cNvSpPr txBox="1"/>
          <p:nvPr/>
        </p:nvSpPr>
        <p:spPr>
          <a:xfrm>
            <a:off x="48140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2. Siniestralidad Vial</a:t>
            </a:r>
            <a:endParaRPr sz="1400" b="0" i="0" u="none" strike="noStrike" cap="none">
              <a:solidFill>
                <a:srgbClr val="000000"/>
              </a:solidFill>
              <a:latin typeface="Arial"/>
              <a:ea typeface="Arial"/>
              <a:cs typeface="Arial"/>
              <a:sym typeface="Arial"/>
            </a:endParaRPr>
          </a:p>
        </p:txBody>
      </p:sp>
      <p:pic>
        <p:nvPicPr>
          <p:cNvPr id="158" name="Google Shape;158;p19"/>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159" name="Google Shape;159;p19"/>
          <p:cNvPicPr preferRelativeResize="0"/>
          <p:nvPr/>
        </p:nvPicPr>
        <p:blipFill rotWithShape="1">
          <a:blip r:embed="rId5">
            <a:alphaModFix amt="52999"/>
          </a:blip>
          <a:srcRect l="32615"/>
          <a:stretch/>
        </p:blipFill>
        <p:spPr>
          <a:xfrm>
            <a:off x="-15097" y="3223011"/>
            <a:ext cx="1375636" cy="3652299"/>
          </a:xfrm>
          <a:prstGeom prst="rect">
            <a:avLst/>
          </a:prstGeom>
          <a:noFill/>
          <a:ln>
            <a:noFill/>
          </a:ln>
        </p:spPr>
      </p:pic>
      <p:pic>
        <p:nvPicPr>
          <p:cNvPr id="160" name="Google Shape;160;p19"/>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61" name="Google Shape;161;p19"/>
          <p:cNvPicPr preferRelativeResize="0"/>
          <p:nvPr/>
        </p:nvPicPr>
        <p:blipFill rotWithShape="1">
          <a:blip r:embed="rId7">
            <a:alphaModFix/>
          </a:blip>
          <a:srcRect/>
          <a:stretch/>
        </p:blipFill>
        <p:spPr>
          <a:xfrm>
            <a:off x="9251899" y="184927"/>
            <a:ext cx="2129687" cy="703500"/>
          </a:xfrm>
          <a:prstGeom prst="rect">
            <a:avLst/>
          </a:prstGeom>
          <a:noFill/>
          <a:ln>
            <a:noFill/>
          </a:ln>
        </p:spPr>
      </p:pic>
      <p:sp>
        <p:nvSpPr>
          <p:cNvPr id="162" name="Google Shape;162;p19"/>
          <p:cNvSpPr txBox="1"/>
          <p:nvPr/>
        </p:nvSpPr>
        <p:spPr>
          <a:xfrm>
            <a:off x="4805725" y="1055500"/>
            <a:ext cx="7214700" cy="72939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s-CO" sz="1800" b="1" i="0" u="none" strike="noStrike" cap="none">
                <a:solidFill>
                  <a:srgbClr val="595959"/>
                </a:solidFill>
                <a:latin typeface="Arial"/>
                <a:ea typeface="Arial"/>
                <a:cs typeface="Arial"/>
                <a:sym typeface="Arial"/>
              </a:rPr>
              <a:t>En el año 2024 la localidad de Sumapaz reportó 2 siniestros graves de tránsito con al menos un lesionado o víctima fatal.</a:t>
            </a:r>
            <a:endParaRPr sz="1800" b="1" i="0" u="none" strike="noStrike" cap="none">
              <a:solidFill>
                <a:srgbClr val="595959"/>
              </a:solidFill>
              <a:latin typeface="Arial"/>
              <a:ea typeface="Arial"/>
              <a:cs typeface="Arial"/>
              <a:sym typeface="Arial"/>
            </a:endParaRPr>
          </a:p>
        </p:txBody>
      </p:sp>
      <p:sp>
        <p:nvSpPr>
          <p:cNvPr id="163" name="Google Shape;163;p19"/>
          <p:cNvSpPr txBox="1"/>
          <p:nvPr/>
        </p:nvSpPr>
        <p:spPr>
          <a:xfrm>
            <a:off x="4983404" y="5385340"/>
            <a:ext cx="6626591" cy="113873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s-CO" sz="1800" b="1" i="0" u="none" strike="noStrike" cap="none">
                <a:solidFill>
                  <a:srgbClr val="595959"/>
                </a:solidFill>
                <a:latin typeface="Arial"/>
                <a:ea typeface="Arial"/>
                <a:cs typeface="Arial"/>
                <a:sym typeface="Arial"/>
              </a:rPr>
              <a:t>En el tema de fallecidos se evidenció un aumento en las cifras de víctimas fatales en el año 2024 respecto a 2023, pasando de 0 muertes en 2023 a 2 muertes en 2024. </a:t>
            </a:r>
            <a:endParaRPr sz="1800" b="1" i="0" u="none" strike="noStrike" cap="none">
              <a:solidFill>
                <a:srgbClr val="595959"/>
              </a:solidFill>
              <a:latin typeface="Arial"/>
              <a:ea typeface="Arial"/>
              <a:cs typeface="Arial"/>
              <a:sym typeface="Arial"/>
            </a:endParaRPr>
          </a:p>
        </p:txBody>
      </p:sp>
      <p:pic>
        <p:nvPicPr>
          <p:cNvPr id="164" name="Google Shape;164;p19"/>
          <p:cNvPicPr preferRelativeResize="0"/>
          <p:nvPr/>
        </p:nvPicPr>
        <p:blipFill rotWithShape="1">
          <a:blip r:embed="rId8">
            <a:alphaModFix/>
          </a:blip>
          <a:srcRect/>
          <a:stretch/>
        </p:blipFill>
        <p:spPr>
          <a:xfrm>
            <a:off x="292624" y="1233867"/>
            <a:ext cx="4463316" cy="5328217"/>
          </a:xfrm>
          <a:prstGeom prst="rect">
            <a:avLst/>
          </a:prstGeom>
          <a:noFill/>
          <a:ln>
            <a:noFill/>
          </a:ln>
        </p:spPr>
      </p:pic>
      <p:pic>
        <p:nvPicPr>
          <p:cNvPr id="165" name="Google Shape;165;p19"/>
          <p:cNvPicPr preferRelativeResize="0"/>
          <p:nvPr/>
        </p:nvPicPr>
        <p:blipFill rotWithShape="1">
          <a:blip r:embed="rId9">
            <a:alphaModFix/>
          </a:blip>
          <a:srcRect/>
          <a:stretch/>
        </p:blipFill>
        <p:spPr>
          <a:xfrm>
            <a:off x="5124789" y="1784890"/>
            <a:ext cx="6185400" cy="3600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
          <p:cNvPicPr preferRelativeResize="0"/>
          <p:nvPr/>
        </p:nvPicPr>
        <p:blipFill rotWithShape="1">
          <a:blip r:embed="rId3">
            <a:alphaModFix/>
          </a:blip>
          <a:srcRect t="35963" r="62912" b="2110"/>
          <a:stretch/>
        </p:blipFill>
        <p:spPr>
          <a:xfrm>
            <a:off x="10153055" y="32527"/>
            <a:ext cx="2038944" cy="6858000"/>
          </a:xfrm>
          <a:prstGeom prst="rect">
            <a:avLst/>
          </a:prstGeom>
          <a:noFill/>
          <a:ln>
            <a:noFill/>
          </a:ln>
        </p:spPr>
      </p:pic>
      <p:cxnSp>
        <p:nvCxnSpPr>
          <p:cNvPr id="171" name="Google Shape;171;p3"/>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72" name="Google Shape;172;p3"/>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173" name="Google Shape;173;p3"/>
          <p:cNvSpPr txBox="1"/>
          <p:nvPr/>
        </p:nvSpPr>
        <p:spPr>
          <a:xfrm>
            <a:off x="418347"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3. Niñas y niños primero</a:t>
            </a:r>
            <a:endParaRPr sz="1400" b="0" i="0" u="none" strike="noStrike" cap="none">
              <a:solidFill>
                <a:srgbClr val="000000"/>
              </a:solidFill>
              <a:latin typeface="Arial"/>
              <a:ea typeface="Arial"/>
              <a:cs typeface="Arial"/>
              <a:sym typeface="Arial"/>
            </a:endParaRPr>
          </a:p>
        </p:txBody>
      </p:sp>
      <p:pic>
        <p:nvPicPr>
          <p:cNvPr id="174" name="Google Shape;174;p3"/>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175" name="Google Shape;175;p3"/>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176" name="Google Shape;176;p3"/>
          <p:cNvPicPr preferRelativeResize="0"/>
          <p:nvPr/>
        </p:nvPicPr>
        <p:blipFill rotWithShape="1">
          <a:blip r:embed="rId6">
            <a:alphaModFix amt="52999"/>
          </a:blip>
          <a:srcRect l="32615"/>
          <a:stretch/>
        </p:blipFill>
        <p:spPr>
          <a:xfrm>
            <a:off x="-15097" y="3223011"/>
            <a:ext cx="1375636" cy="3652299"/>
          </a:xfrm>
          <a:prstGeom prst="rect">
            <a:avLst/>
          </a:prstGeom>
          <a:noFill/>
          <a:ln>
            <a:noFill/>
          </a:ln>
        </p:spPr>
      </p:pic>
      <p:pic>
        <p:nvPicPr>
          <p:cNvPr id="177" name="Google Shape;177;p3"/>
          <p:cNvPicPr preferRelativeResize="0"/>
          <p:nvPr/>
        </p:nvPicPr>
        <p:blipFill rotWithShape="1">
          <a:blip r:embed="rId7">
            <a:alphaModFix/>
          </a:blip>
          <a:srcRect/>
          <a:stretch/>
        </p:blipFill>
        <p:spPr>
          <a:xfrm>
            <a:off x="0" y="5237349"/>
            <a:ext cx="641678" cy="1649079"/>
          </a:xfrm>
          <a:prstGeom prst="rect">
            <a:avLst/>
          </a:prstGeom>
          <a:noFill/>
          <a:ln>
            <a:noFill/>
          </a:ln>
        </p:spPr>
      </p:pic>
      <p:pic>
        <p:nvPicPr>
          <p:cNvPr id="178" name="Google Shape;178;p3"/>
          <p:cNvPicPr preferRelativeResize="0"/>
          <p:nvPr/>
        </p:nvPicPr>
        <p:blipFill rotWithShape="1">
          <a:blip r:embed="rId8">
            <a:alphaModFix/>
          </a:blip>
          <a:srcRect/>
          <a:stretch/>
        </p:blipFill>
        <p:spPr>
          <a:xfrm>
            <a:off x="256589" y="2845511"/>
            <a:ext cx="1506725" cy="1479836"/>
          </a:xfrm>
          <a:prstGeom prst="rect">
            <a:avLst/>
          </a:prstGeom>
          <a:noFill/>
          <a:ln>
            <a:noFill/>
          </a:ln>
        </p:spPr>
      </p:pic>
      <p:pic>
        <p:nvPicPr>
          <p:cNvPr id="179" name="Google Shape;179;p3"/>
          <p:cNvPicPr preferRelativeResize="0"/>
          <p:nvPr/>
        </p:nvPicPr>
        <p:blipFill rotWithShape="1">
          <a:blip r:embed="rId9">
            <a:alphaModFix/>
          </a:blip>
          <a:srcRect t="3335" b="-9"/>
          <a:stretch/>
        </p:blipFill>
        <p:spPr>
          <a:xfrm>
            <a:off x="7595129" y="2095218"/>
            <a:ext cx="2960701" cy="919749"/>
          </a:xfrm>
          <a:prstGeom prst="rect">
            <a:avLst/>
          </a:prstGeom>
          <a:noFill/>
          <a:ln>
            <a:noFill/>
          </a:ln>
        </p:spPr>
      </p:pic>
      <p:pic>
        <p:nvPicPr>
          <p:cNvPr id="180" name="Google Shape;180;p3"/>
          <p:cNvPicPr preferRelativeResize="0"/>
          <p:nvPr/>
        </p:nvPicPr>
        <p:blipFill rotWithShape="1">
          <a:blip r:embed="rId10">
            <a:alphaModFix/>
          </a:blip>
          <a:srcRect/>
          <a:stretch/>
        </p:blipFill>
        <p:spPr>
          <a:xfrm>
            <a:off x="7520220" y="3223011"/>
            <a:ext cx="3260010" cy="2423226"/>
          </a:xfrm>
          <a:prstGeom prst="rect">
            <a:avLst/>
          </a:prstGeom>
          <a:noFill/>
          <a:ln>
            <a:noFill/>
          </a:ln>
        </p:spPr>
      </p:pic>
      <p:pic>
        <p:nvPicPr>
          <p:cNvPr id="181" name="Google Shape;181;p3"/>
          <p:cNvPicPr preferRelativeResize="0"/>
          <p:nvPr/>
        </p:nvPicPr>
        <p:blipFill rotWithShape="1">
          <a:blip r:embed="rId11">
            <a:alphaModFix/>
          </a:blip>
          <a:srcRect/>
          <a:stretch/>
        </p:blipFill>
        <p:spPr>
          <a:xfrm>
            <a:off x="2403875" y="3242742"/>
            <a:ext cx="3803757" cy="2117049"/>
          </a:xfrm>
          <a:prstGeom prst="rect">
            <a:avLst/>
          </a:prstGeom>
          <a:noFill/>
          <a:ln>
            <a:noFill/>
          </a:ln>
        </p:spPr>
      </p:pic>
      <p:pic>
        <p:nvPicPr>
          <p:cNvPr id="182" name="Google Shape;182;p3"/>
          <p:cNvPicPr preferRelativeResize="0"/>
          <p:nvPr/>
        </p:nvPicPr>
        <p:blipFill rotWithShape="1">
          <a:blip r:embed="rId12">
            <a:alphaModFix/>
          </a:blip>
          <a:srcRect/>
          <a:stretch/>
        </p:blipFill>
        <p:spPr>
          <a:xfrm>
            <a:off x="179088" y="1220040"/>
            <a:ext cx="1506725" cy="1439260"/>
          </a:xfrm>
          <a:prstGeom prst="rect">
            <a:avLst/>
          </a:prstGeom>
          <a:noFill/>
          <a:ln>
            <a:noFill/>
          </a:ln>
        </p:spPr>
      </p:pic>
      <p:pic>
        <p:nvPicPr>
          <p:cNvPr id="183" name="Google Shape;183;p3"/>
          <p:cNvPicPr preferRelativeResize="0"/>
          <p:nvPr/>
        </p:nvPicPr>
        <p:blipFill rotWithShape="1">
          <a:blip r:embed="rId13">
            <a:alphaModFix/>
          </a:blip>
          <a:srcRect r="6138" b="17918"/>
          <a:stretch/>
        </p:blipFill>
        <p:spPr>
          <a:xfrm>
            <a:off x="2885384" y="2229367"/>
            <a:ext cx="2503300" cy="828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34c3ae7660a_0_6"/>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189" name="Google Shape;189;g34c3ae7660a_0_6"/>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90" name="Google Shape;190;g34c3ae7660a_0_6"/>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91" name="Google Shape;191;g34c3ae7660a_0_6"/>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4. Señalización </a:t>
            </a:r>
            <a:endParaRPr sz="1400" b="0" i="0" u="none" strike="noStrike" cap="none">
              <a:solidFill>
                <a:srgbClr val="000000"/>
              </a:solidFill>
              <a:latin typeface="Arial"/>
              <a:ea typeface="Arial"/>
              <a:cs typeface="Arial"/>
              <a:sym typeface="Arial"/>
            </a:endParaRPr>
          </a:p>
        </p:txBody>
      </p:sp>
      <p:pic>
        <p:nvPicPr>
          <p:cNvPr id="192" name="Google Shape;192;g34c3ae7660a_0_6"/>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193" name="Google Shape;193;g34c3ae7660a_0_6"/>
          <p:cNvSpPr txBox="1"/>
          <p:nvPr/>
        </p:nvSpPr>
        <p:spPr>
          <a:xfrm>
            <a:off x="310350" y="1023275"/>
            <a:ext cx="115713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Sumapaz  durante en el 2024 se realizó lo siguiente:</a:t>
            </a:r>
            <a:endParaRPr sz="2000" b="1" i="0" u="none" strike="noStrike" cap="none" dirty="0">
              <a:solidFill>
                <a:srgbClr val="1D2046"/>
              </a:solidFill>
              <a:latin typeface="Arial"/>
              <a:ea typeface="Arial"/>
              <a:cs typeface="Arial"/>
              <a:sym typeface="Arial"/>
            </a:endParaRPr>
          </a:p>
        </p:txBody>
      </p:sp>
      <p:pic>
        <p:nvPicPr>
          <p:cNvPr id="194" name="Google Shape;194;g34c3ae7660a_0_6"/>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195" name="Google Shape;195;g34c3ae7660a_0_6"/>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96" name="Google Shape;196;g34c3ae7660a_0_6"/>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197" name="Google Shape;197;g34c3ae7660a_0_6"/>
          <p:cNvSpPr txBox="1"/>
          <p:nvPr/>
        </p:nvSpPr>
        <p:spPr>
          <a:xfrm>
            <a:off x="2197314" y="2501885"/>
            <a:ext cx="6879900" cy="8310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b="0" i="0" u="none" strike="noStrike" cap="none" dirty="0">
                <a:solidFill>
                  <a:srgbClr val="151A3B"/>
                </a:solidFill>
                <a:latin typeface="Arial Black"/>
                <a:ea typeface="Arial Black"/>
                <a:cs typeface="Arial Black"/>
                <a:sym typeface="Arial Black"/>
              </a:rPr>
              <a:t>2    </a:t>
            </a:r>
            <a:r>
              <a:rPr lang="es-CO" sz="3000" b="1" i="0" u="none" strike="noStrike" cap="none" dirty="0">
                <a:solidFill>
                  <a:srgbClr val="BED000"/>
                </a:solidFill>
                <a:latin typeface="Arial Black"/>
                <a:ea typeface="Arial Black"/>
                <a:cs typeface="Arial Black"/>
                <a:sym typeface="Arial Black"/>
              </a:rPr>
              <a:t>INSTALACIÓN DE                      </a:t>
            </a:r>
          </a:p>
          <a:p>
            <a:pPr marL="38100" marR="0" lvl="0" algn="l" rtl="0">
              <a:lnSpc>
                <a:spcPct val="80000"/>
              </a:lnSpc>
              <a:spcBef>
                <a:spcPts val="0"/>
              </a:spcBef>
              <a:spcAft>
                <a:spcPts val="0"/>
              </a:spcAft>
              <a:buClr>
                <a:srgbClr val="BED000"/>
              </a:buClr>
              <a:buSzPts val="3000"/>
            </a:pPr>
            <a:r>
              <a:rPr lang="es-CO" sz="3000" b="1" dirty="0">
                <a:solidFill>
                  <a:srgbClr val="BED000"/>
                </a:solidFill>
                <a:latin typeface="Arial Black"/>
                <a:ea typeface="Arial Black"/>
                <a:cs typeface="Arial Black"/>
                <a:sym typeface="Arial Black"/>
              </a:rPr>
              <a:t>               </a:t>
            </a:r>
            <a:r>
              <a:rPr lang="es-CO" sz="3000" b="1" i="0" u="none" strike="noStrike" cap="none" dirty="0">
                <a:solidFill>
                  <a:srgbClr val="BED000"/>
                </a:solidFill>
                <a:latin typeface="Arial Black"/>
                <a:ea typeface="Arial Black"/>
                <a:cs typeface="Arial Black"/>
                <a:sym typeface="Arial Black"/>
              </a:rPr>
              <a:t>SEÑALIZACIÓN</a:t>
            </a:r>
            <a:endParaRPr sz="3000" b="1" i="0" u="none" strike="noStrike" cap="none" dirty="0">
              <a:solidFill>
                <a:srgbClr val="BED000"/>
              </a:solidFill>
              <a:latin typeface="Arial Black"/>
              <a:ea typeface="Arial Black"/>
              <a:cs typeface="Arial Black"/>
              <a:sym typeface="Arial Black"/>
            </a:endParaRPr>
          </a:p>
        </p:txBody>
      </p:sp>
      <p:sp>
        <p:nvSpPr>
          <p:cNvPr id="198" name="Google Shape;198;g34c3ae7660a_0_6"/>
          <p:cNvSpPr txBox="1"/>
          <p:nvPr/>
        </p:nvSpPr>
        <p:spPr>
          <a:xfrm>
            <a:off x="1924294" y="4083477"/>
            <a:ext cx="6981900" cy="757200"/>
          </a:xfrm>
          <a:prstGeom prst="rect">
            <a:avLst/>
          </a:prstGeom>
          <a:noFill/>
          <a:ln>
            <a:noFill/>
          </a:ln>
        </p:spPr>
        <p:txBody>
          <a:bodyPr spcFirstLastPara="1" wrap="square" lIns="45675" tIns="45675" rIns="45675" bIns="45675" anchor="ctr" anchorCtr="0">
            <a:spAutoFit/>
          </a:bodyPr>
          <a:lstStyle/>
          <a:p>
            <a:pPr marL="457200" marR="0" lvl="0" indent="-400050" algn="l" rtl="0">
              <a:lnSpc>
                <a:spcPct val="80000"/>
              </a:lnSpc>
              <a:spcBef>
                <a:spcPts val="0"/>
              </a:spcBef>
              <a:spcAft>
                <a:spcPts val="0"/>
              </a:spcAft>
              <a:buClr>
                <a:srgbClr val="BED000"/>
              </a:buClr>
              <a:buSzPts val="2700"/>
              <a:buFont typeface="Arial Black"/>
              <a:buChar char="●"/>
            </a:pPr>
            <a:r>
              <a:rPr lang="es-CO" sz="2700" b="0" i="0" u="none" strike="noStrike" cap="none" dirty="0">
                <a:solidFill>
                  <a:srgbClr val="151A3B"/>
                </a:solidFill>
                <a:latin typeface="Arial Black"/>
                <a:ea typeface="Arial Black"/>
                <a:cs typeface="Arial Black"/>
                <a:sym typeface="Arial Black"/>
              </a:rPr>
              <a:t>162   </a:t>
            </a:r>
            <a:r>
              <a:rPr lang="es-CO" sz="2700" b="1" i="0" u="none" strike="noStrike" cap="none" dirty="0">
                <a:solidFill>
                  <a:srgbClr val="BED000"/>
                </a:solidFill>
                <a:latin typeface="Arial Black"/>
                <a:ea typeface="Arial Black"/>
                <a:cs typeface="Arial Black"/>
                <a:sym typeface="Arial Black"/>
              </a:rPr>
              <a:t>MANTENIMIENTO DE  </a:t>
            </a:r>
          </a:p>
          <a:p>
            <a:pPr marL="57150" marR="0" lvl="0" algn="l" rtl="0">
              <a:lnSpc>
                <a:spcPct val="80000"/>
              </a:lnSpc>
              <a:spcBef>
                <a:spcPts val="0"/>
              </a:spcBef>
              <a:spcAft>
                <a:spcPts val="0"/>
              </a:spcAft>
              <a:buClr>
                <a:srgbClr val="BED000"/>
              </a:buClr>
              <a:buSzPts val="2700"/>
            </a:pPr>
            <a:r>
              <a:rPr lang="es-CO" sz="2700" b="1" dirty="0">
                <a:solidFill>
                  <a:srgbClr val="BED000"/>
                </a:solidFill>
                <a:latin typeface="Arial Black"/>
                <a:ea typeface="Arial Black"/>
                <a:cs typeface="Arial Black"/>
                <a:sym typeface="Arial Black"/>
              </a:rPr>
              <a:t>                     </a:t>
            </a:r>
            <a:r>
              <a:rPr lang="es-CO" sz="2700" b="1" i="0" u="none" strike="noStrike" cap="none" dirty="0">
                <a:solidFill>
                  <a:srgbClr val="BED000"/>
                </a:solidFill>
                <a:latin typeface="Arial Black"/>
                <a:ea typeface="Arial Black"/>
                <a:cs typeface="Arial Black"/>
                <a:sym typeface="Arial Black"/>
              </a:rPr>
              <a:t>SEÑALIZACIÓN </a:t>
            </a:r>
            <a:endParaRPr sz="2700" b="1" i="0" u="none" strike="noStrike" cap="none" dirty="0">
              <a:solidFill>
                <a:srgbClr val="BED000"/>
              </a:solidFill>
              <a:latin typeface="Arial Black"/>
              <a:ea typeface="Arial Black"/>
              <a:cs typeface="Arial Black"/>
              <a:sym typeface="Arial Black"/>
            </a:endParaRPr>
          </a:p>
        </p:txBody>
      </p:sp>
      <p:sp>
        <p:nvSpPr>
          <p:cNvPr id="199" name="Google Shape;199;g34c3ae7660a_0_6"/>
          <p:cNvSpPr txBox="1"/>
          <p:nvPr/>
        </p:nvSpPr>
        <p:spPr>
          <a:xfrm>
            <a:off x="2177472" y="5313160"/>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b="0" i="0" u="none" strike="noStrike" cap="none" dirty="0">
                <a:solidFill>
                  <a:srgbClr val="151A3B"/>
                </a:solidFill>
                <a:latin typeface="Arial Black"/>
                <a:ea typeface="Arial Black"/>
                <a:cs typeface="Arial Black"/>
                <a:sym typeface="Arial Black"/>
              </a:rPr>
              <a:t>5</a:t>
            </a:r>
            <a:r>
              <a:rPr lang="es-CO" sz="3000" b="1" i="0" u="none" strike="noStrike" cap="none" dirty="0">
                <a:solidFill>
                  <a:srgbClr val="BED000"/>
                </a:solidFill>
                <a:latin typeface="Arial Black"/>
                <a:ea typeface="Arial Black"/>
                <a:cs typeface="Arial Black"/>
                <a:sym typeface="Arial Black"/>
              </a:rPr>
              <a:t>     PASOS PEATONALES</a:t>
            </a:r>
            <a:endParaRPr sz="3000" b="1" i="0" u="none" strike="noStrike" cap="none" dirty="0">
              <a:solidFill>
                <a:srgbClr val="BED000"/>
              </a:solidFill>
              <a:latin typeface="Arial Black"/>
              <a:ea typeface="Arial Black"/>
              <a:cs typeface="Arial Black"/>
              <a:sym typeface="Arial Black"/>
            </a:endParaRPr>
          </a:p>
        </p:txBody>
      </p:sp>
      <p:grpSp>
        <p:nvGrpSpPr>
          <p:cNvPr id="200" name="Google Shape;200;g34c3ae7660a_0_6"/>
          <p:cNvGrpSpPr/>
          <p:nvPr/>
        </p:nvGrpSpPr>
        <p:grpSpPr>
          <a:xfrm>
            <a:off x="739269" y="4500465"/>
            <a:ext cx="1267500" cy="1268100"/>
            <a:chOff x="169275" y="3813133"/>
            <a:chExt cx="1267500" cy="1268100"/>
          </a:xfrm>
        </p:grpSpPr>
        <p:sp>
          <p:nvSpPr>
            <p:cNvPr id="201" name="Google Shape;201;g34c3ae7660a_0_6"/>
            <p:cNvSpPr/>
            <p:nvPr/>
          </p:nvSpPr>
          <p:spPr>
            <a:xfrm>
              <a:off x="169275" y="3813133"/>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02" name="Google Shape;202;g34c3ae7660a_0_6"/>
            <p:cNvPicPr preferRelativeResize="0"/>
            <p:nvPr/>
          </p:nvPicPr>
          <p:blipFill rotWithShape="1">
            <a:blip r:embed="rId8">
              <a:alphaModFix/>
            </a:blip>
            <a:srcRect/>
            <a:stretch/>
          </p:blipFill>
          <p:spPr>
            <a:xfrm>
              <a:off x="247485" y="4029232"/>
              <a:ext cx="1111078" cy="703500"/>
            </a:xfrm>
            <a:prstGeom prst="rect">
              <a:avLst/>
            </a:prstGeom>
            <a:noFill/>
            <a:ln>
              <a:noFill/>
            </a:ln>
          </p:spPr>
        </p:pic>
      </p:grpSp>
      <p:sp>
        <p:nvSpPr>
          <p:cNvPr id="203" name="Google Shape;203;g34c3ae7660a_0_6"/>
          <p:cNvSpPr/>
          <p:nvPr/>
        </p:nvSpPr>
        <p:spPr>
          <a:xfrm>
            <a:off x="656794" y="2456404"/>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p:txBody>
      </p:sp>
      <p:pic>
        <p:nvPicPr>
          <p:cNvPr id="206" name="Google Shape;206;g34c3ae7660a_0_6"/>
          <p:cNvPicPr preferRelativeResize="0"/>
          <p:nvPr/>
        </p:nvPicPr>
        <p:blipFill rotWithShape="1">
          <a:blip r:embed="rId9">
            <a:alphaModFix/>
          </a:blip>
          <a:srcRect/>
          <a:stretch/>
        </p:blipFill>
        <p:spPr>
          <a:xfrm>
            <a:off x="859034" y="2602307"/>
            <a:ext cx="831020" cy="831000"/>
          </a:xfrm>
          <a:prstGeom prst="rect">
            <a:avLst/>
          </a:prstGeom>
          <a:noFill/>
          <a:ln>
            <a:noFill/>
          </a:ln>
        </p:spPr>
      </p:pic>
      <p:pic>
        <p:nvPicPr>
          <p:cNvPr id="6" name="Imagen 5">
            <a:extLst>
              <a:ext uri="{FF2B5EF4-FFF2-40B4-BE49-F238E27FC236}">
                <a16:creationId xmlns:a16="http://schemas.microsoft.com/office/drawing/2014/main" id="{4FB61766-705B-B354-1A29-5E53FC58865B}"/>
              </a:ext>
            </a:extLst>
          </p:cNvPr>
          <p:cNvPicPr>
            <a:picLocks noChangeAspect="1"/>
          </p:cNvPicPr>
          <p:nvPr/>
        </p:nvPicPr>
        <p:blipFill>
          <a:blip r:embed="rId10"/>
          <a:stretch>
            <a:fillRect/>
          </a:stretch>
        </p:blipFill>
        <p:spPr>
          <a:xfrm>
            <a:off x="8571027" y="1980797"/>
            <a:ext cx="2565696" cy="2099716"/>
          </a:xfrm>
          <a:prstGeom prst="rect">
            <a:avLst/>
          </a:prstGeom>
          <a:ln w="19050">
            <a:solidFill>
              <a:schemeClr val="tx1"/>
            </a:solidFill>
          </a:ln>
        </p:spPr>
      </p:pic>
      <p:pic>
        <p:nvPicPr>
          <p:cNvPr id="8" name="Imagen 7">
            <a:extLst>
              <a:ext uri="{FF2B5EF4-FFF2-40B4-BE49-F238E27FC236}">
                <a16:creationId xmlns:a16="http://schemas.microsoft.com/office/drawing/2014/main" id="{34837EE1-9D35-6F8E-77F8-CF333B18DD48}"/>
              </a:ext>
            </a:extLst>
          </p:cNvPr>
          <p:cNvPicPr>
            <a:picLocks noChangeAspect="1"/>
          </p:cNvPicPr>
          <p:nvPr/>
        </p:nvPicPr>
        <p:blipFill>
          <a:blip r:embed="rId11"/>
          <a:stretch>
            <a:fillRect/>
          </a:stretch>
        </p:blipFill>
        <p:spPr>
          <a:xfrm>
            <a:off x="8387178" y="4370206"/>
            <a:ext cx="2840343" cy="2099716"/>
          </a:xfrm>
          <a:prstGeom prst="rect">
            <a:avLst/>
          </a:prstGeom>
          <a:ln w="19050">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5" name="Imagen 4">
            <a:extLst>
              <a:ext uri="{FF2B5EF4-FFF2-40B4-BE49-F238E27FC236}">
                <a16:creationId xmlns:a16="http://schemas.microsoft.com/office/drawing/2014/main" id="{B517F786-AFD6-F50E-8D21-3F2E749CC25D}"/>
              </a:ext>
            </a:extLst>
          </p:cNvPr>
          <p:cNvPicPr>
            <a:picLocks noChangeAspect="1"/>
          </p:cNvPicPr>
          <p:nvPr/>
        </p:nvPicPr>
        <p:blipFill>
          <a:blip r:embed="rId3"/>
          <a:srcRect b="13170"/>
          <a:stretch/>
        </p:blipFill>
        <p:spPr>
          <a:xfrm>
            <a:off x="7892339" y="4276204"/>
            <a:ext cx="2435521" cy="2380964"/>
          </a:xfrm>
          <a:prstGeom prst="rect">
            <a:avLst/>
          </a:prstGeom>
          <a:ln w="19050">
            <a:solidFill>
              <a:schemeClr val="tx1"/>
            </a:solidFill>
          </a:ln>
        </p:spPr>
      </p:pic>
      <p:pic>
        <p:nvPicPr>
          <p:cNvPr id="211" name="Google Shape;211;g34c3ae7660a_0_211"/>
          <p:cNvPicPr preferRelativeResize="0"/>
          <p:nvPr/>
        </p:nvPicPr>
        <p:blipFill rotWithShape="1">
          <a:blip r:embed="rId4">
            <a:alphaModFix/>
          </a:blip>
          <a:srcRect t="35961" r="62912" b="2111"/>
          <a:stretch/>
        </p:blipFill>
        <p:spPr>
          <a:xfrm>
            <a:off x="10153055" y="6252"/>
            <a:ext cx="2038944" cy="6858000"/>
          </a:xfrm>
          <a:prstGeom prst="rect">
            <a:avLst/>
          </a:prstGeom>
          <a:noFill/>
          <a:ln>
            <a:noFill/>
          </a:ln>
        </p:spPr>
      </p:pic>
      <p:cxnSp>
        <p:nvCxnSpPr>
          <p:cNvPr id="212" name="Google Shape;212;g34c3ae7660a_0_21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13" name="Google Shape;213;g34c3ae7660a_0_21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14" name="Google Shape;214;g34c3ae7660a_0_211"/>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4. Señalización </a:t>
            </a:r>
            <a:endParaRPr sz="1400" b="0" i="0" u="none" strike="noStrike" cap="none">
              <a:solidFill>
                <a:srgbClr val="000000"/>
              </a:solidFill>
              <a:latin typeface="Arial"/>
              <a:ea typeface="Arial"/>
              <a:cs typeface="Arial"/>
              <a:sym typeface="Arial"/>
            </a:endParaRPr>
          </a:p>
        </p:txBody>
      </p:sp>
      <p:pic>
        <p:nvPicPr>
          <p:cNvPr id="215" name="Google Shape;215;g34c3ae7660a_0_211"/>
          <p:cNvPicPr preferRelativeResize="0"/>
          <p:nvPr/>
        </p:nvPicPr>
        <p:blipFill rotWithShape="1">
          <a:blip r:embed="rId5">
            <a:alphaModFix/>
          </a:blip>
          <a:srcRect/>
          <a:stretch/>
        </p:blipFill>
        <p:spPr>
          <a:xfrm>
            <a:off x="0" y="6260050"/>
            <a:ext cx="1864897" cy="597951"/>
          </a:xfrm>
          <a:prstGeom prst="rect">
            <a:avLst/>
          </a:prstGeom>
          <a:noFill/>
          <a:ln>
            <a:noFill/>
          </a:ln>
        </p:spPr>
      </p:pic>
      <p:sp>
        <p:nvSpPr>
          <p:cNvPr id="216" name="Google Shape;216;g34c3ae7660a_0_211"/>
          <p:cNvSpPr txBox="1"/>
          <p:nvPr/>
        </p:nvSpPr>
        <p:spPr>
          <a:xfrm>
            <a:off x="335100" y="1116275"/>
            <a:ext cx="115713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Sumapaz durante en el 2024 se realizó lo siguiente:</a:t>
            </a:r>
            <a:endParaRPr sz="2000" b="1" i="0" u="none" strike="noStrike" cap="none">
              <a:solidFill>
                <a:srgbClr val="1D2046"/>
              </a:solidFill>
              <a:latin typeface="Arial"/>
              <a:ea typeface="Arial"/>
              <a:cs typeface="Arial"/>
              <a:sym typeface="Arial"/>
            </a:endParaRPr>
          </a:p>
        </p:txBody>
      </p:sp>
      <p:pic>
        <p:nvPicPr>
          <p:cNvPr id="217" name="Google Shape;217;g34c3ae7660a_0_211"/>
          <p:cNvPicPr preferRelativeResize="0"/>
          <p:nvPr/>
        </p:nvPicPr>
        <p:blipFill rotWithShape="1">
          <a:blip r:embed="rId6">
            <a:alphaModFix/>
          </a:blip>
          <a:srcRect/>
          <a:stretch/>
        </p:blipFill>
        <p:spPr>
          <a:xfrm>
            <a:off x="9251899" y="184927"/>
            <a:ext cx="2129687" cy="703500"/>
          </a:xfrm>
          <a:prstGeom prst="rect">
            <a:avLst/>
          </a:prstGeom>
          <a:noFill/>
          <a:ln>
            <a:noFill/>
          </a:ln>
        </p:spPr>
      </p:pic>
      <p:pic>
        <p:nvPicPr>
          <p:cNvPr id="218" name="Google Shape;218;g34c3ae7660a_0_211"/>
          <p:cNvPicPr preferRelativeResize="0"/>
          <p:nvPr/>
        </p:nvPicPr>
        <p:blipFill rotWithShape="1">
          <a:blip r:embed="rId7">
            <a:alphaModFix/>
          </a:blip>
          <a:srcRect/>
          <a:stretch/>
        </p:blipFill>
        <p:spPr>
          <a:xfrm>
            <a:off x="0" y="5237349"/>
            <a:ext cx="641678" cy="1649080"/>
          </a:xfrm>
          <a:prstGeom prst="rect">
            <a:avLst/>
          </a:prstGeom>
          <a:noFill/>
          <a:ln>
            <a:noFill/>
          </a:ln>
        </p:spPr>
      </p:pic>
      <p:pic>
        <p:nvPicPr>
          <p:cNvPr id="219" name="Google Shape;219;g34c3ae7660a_0_211"/>
          <p:cNvPicPr preferRelativeResize="0"/>
          <p:nvPr/>
        </p:nvPicPr>
        <p:blipFill rotWithShape="1">
          <a:blip r:embed="rId8">
            <a:alphaModFix amt="52999"/>
          </a:blip>
          <a:srcRect l="32614"/>
          <a:stretch/>
        </p:blipFill>
        <p:spPr>
          <a:xfrm>
            <a:off x="-15097" y="3223011"/>
            <a:ext cx="1375635" cy="3652300"/>
          </a:xfrm>
          <a:prstGeom prst="rect">
            <a:avLst/>
          </a:prstGeom>
          <a:noFill/>
          <a:ln>
            <a:noFill/>
          </a:ln>
        </p:spPr>
      </p:pic>
      <p:sp>
        <p:nvSpPr>
          <p:cNvPr id="220" name="Google Shape;220;g34c3ae7660a_0_211"/>
          <p:cNvSpPr txBox="1"/>
          <p:nvPr/>
        </p:nvSpPr>
        <p:spPr>
          <a:xfrm>
            <a:off x="2766050" y="4845598"/>
            <a:ext cx="8283000" cy="830906"/>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b="0" i="0" u="none" strike="noStrike" cap="none" dirty="0">
                <a:solidFill>
                  <a:srgbClr val="151A3B"/>
                </a:solidFill>
                <a:latin typeface="Arial Black"/>
                <a:ea typeface="Arial Black"/>
                <a:cs typeface="Arial Black"/>
                <a:sym typeface="Arial Black"/>
              </a:rPr>
              <a:t>10,8    </a:t>
            </a:r>
            <a:r>
              <a:rPr lang="es-CO" sz="3000" b="1" i="0" u="none" strike="noStrike" cap="none" dirty="0">
                <a:solidFill>
                  <a:srgbClr val="BED000"/>
                </a:solidFill>
                <a:latin typeface="Arial Black"/>
                <a:ea typeface="Arial Black"/>
                <a:cs typeface="Arial Black"/>
                <a:sym typeface="Arial Black"/>
              </a:rPr>
              <a:t>KM CARRIL </a:t>
            </a:r>
          </a:p>
          <a:p>
            <a:pPr marL="38100" marR="0" lvl="0" algn="l" rtl="0">
              <a:lnSpc>
                <a:spcPct val="80000"/>
              </a:lnSpc>
              <a:spcBef>
                <a:spcPts val="0"/>
              </a:spcBef>
              <a:spcAft>
                <a:spcPts val="0"/>
              </a:spcAft>
              <a:buClr>
                <a:srgbClr val="BED000"/>
              </a:buClr>
              <a:buSzPts val="3000"/>
            </a:pPr>
            <a:r>
              <a:rPr lang="es-CO" sz="3000" b="1" dirty="0">
                <a:solidFill>
                  <a:srgbClr val="BED000"/>
                </a:solidFill>
                <a:latin typeface="Arial Black"/>
                <a:ea typeface="Arial Black"/>
                <a:cs typeface="Arial Black"/>
                <a:sym typeface="Arial Black"/>
              </a:rPr>
              <a:t>                 </a:t>
            </a:r>
            <a:r>
              <a:rPr lang="es-CO" sz="3000" b="1" i="0" u="none" strike="noStrike" cap="none" dirty="0">
                <a:solidFill>
                  <a:srgbClr val="BED000"/>
                </a:solidFill>
                <a:latin typeface="Arial Black"/>
                <a:ea typeface="Arial Black"/>
                <a:cs typeface="Arial Black"/>
                <a:sym typeface="Arial Black"/>
              </a:rPr>
              <a:t>DEMARCADO </a:t>
            </a:r>
            <a:endParaRPr sz="3000" b="1" i="0" u="none" strike="noStrike" cap="none" dirty="0">
              <a:solidFill>
                <a:srgbClr val="BED000"/>
              </a:solidFill>
              <a:latin typeface="Arial Black"/>
              <a:ea typeface="Arial Black"/>
              <a:cs typeface="Arial Black"/>
              <a:sym typeface="Arial Black"/>
            </a:endParaRPr>
          </a:p>
        </p:txBody>
      </p:sp>
      <p:grpSp>
        <p:nvGrpSpPr>
          <p:cNvPr id="221" name="Google Shape;221;g34c3ae7660a_0_211"/>
          <p:cNvGrpSpPr/>
          <p:nvPr/>
        </p:nvGrpSpPr>
        <p:grpSpPr>
          <a:xfrm>
            <a:off x="1207993" y="4624435"/>
            <a:ext cx="1195500" cy="1100400"/>
            <a:chOff x="5624031" y="2326562"/>
            <a:chExt cx="1195500" cy="1100400"/>
          </a:xfrm>
        </p:grpSpPr>
        <p:sp>
          <p:nvSpPr>
            <p:cNvPr id="222" name="Google Shape;222;g34c3ae7660a_0_211"/>
            <p:cNvSpPr/>
            <p:nvPr/>
          </p:nvSpPr>
          <p:spPr>
            <a:xfrm>
              <a:off x="5624031" y="2326562"/>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23" name="Google Shape;223;g34c3ae7660a_0_211" descr="Imagen"/>
            <p:cNvPicPr preferRelativeResize="0"/>
            <p:nvPr/>
          </p:nvPicPr>
          <p:blipFill rotWithShape="1">
            <a:blip r:embed="rId9">
              <a:alphaModFix/>
            </a:blip>
            <a:srcRect/>
            <a:stretch/>
          </p:blipFill>
          <p:spPr>
            <a:xfrm>
              <a:off x="5886737" y="2502355"/>
              <a:ext cx="732457" cy="778338"/>
            </a:xfrm>
            <a:prstGeom prst="rect">
              <a:avLst/>
            </a:prstGeom>
            <a:noFill/>
            <a:ln>
              <a:noFill/>
            </a:ln>
          </p:spPr>
        </p:pic>
      </p:grpSp>
      <p:grpSp>
        <p:nvGrpSpPr>
          <p:cNvPr id="224" name="Google Shape;224;g34c3ae7660a_0_211"/>
          <p:cNvGrpSpPr/>
          <p:nvPr/>
        </p:nvGrpSpPr>
        <p:grpSpPr>
          <a:xfrm>
            <a:off x="875579" y="2580770"/>
            <a:ext cx="1267500" cy="1172100"/>
            <a:chOff x="169269" y="2428655"/>
            <a:chExt cx="1267500" cy="1172100"/>
          </a:xfrm>
        </p:grpSpPr>
        <p:sp>
          <p:nvSpPr>
            <p:cNvPr id="225" name="Google Shape;225;g34c3ae7660a_0_211"/>
            <p:cNvSpPr/>
            <p:nvPr/>
          </p:nvSpPr>
          <p:spPr>
            <a:xfrm>
              <a:off x="169269" y="2428655"/>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26" name="Google Shape;226;g34c3ae7660a_0_211"/>
            <p:cNvPicPr preferRelativeResize="0"/>
            <p:nvPr/>
          </p:nvPicPr>
          <p:blipFill rotWithShape="1">
            <a:blip r:embed="rId10">
              <a:alphaModFix/>
            </a:blip>
            <a:srcRect/>
            <a:stretch/>
          </p:blipFill>
          <p:spPr>
            <a:xfrm>
              <a:off x="405071" y="2693670"/>
              <a:ext cx="749974" cy="597950"/>
            </a:xfrm>
            <a:prstGeom prst="rect">
              <a:avLst/>
            </a:prstGeom>
            <a:noFill/>
            <a:ln>
              <a:noFill/>
            </a:ln>
          </p:spPr>
        </p:pic>
      </p:grpSp>
      <p:sp>
        <p:nvSpPr>
          <p:cNvPr id="229" name="Google Shape;229;g34c3ae7660a_0_211"/>
          <p:cNvSpPr txBox="1"/>
          <p:nvPr/>
        </p:nvSpPr>
        <p:spPr>
          <a:xfrm>
            <a:off x="2460649" y="2826751"/>
            <a:ext cx="8283000" cy="855528"/>
          </a:xfrm>
          <a:prstGeom prst="rect">
            <a:avLst/>
          </a:prstGeom>
          <a:noFill/>
          <a:ln>
            <a:noFill/>
          </a:ln>
        </p:spPr>
        <p:txBody>
          <a:bodyPr spcFirstLastPara="1" wrap="square" lIns="45675" tIns="45675" rIns="45675" bIns="45675" anchor="ctr" anchorCtr="0">
            <a:spAutoFit/>
          </a:bodyPr>
          <a:lstStyle/>
          <a:p>
            <a:pPr marL="457200" marR="0" lvl="0" indent="-425450" algn="l" rtl="0">
              <a:lnSpc>
                <a:spcPct val="80000"/>
              </a:lnSpc>
              <a:spcBef>
                <a:spcPts val="0"/>
              </a:spcBef>
              <a:spcAft>
                <a:spcPts val="0"/>
              </a:spcAft>
              <a:buClr>
                <a:srgbClr val="BED000"/>
              </a:buClr>
              <a:buSzPts val="3100"/>
              <a:buFont typeface="Arial Black"/>
              <a:buChar char="●"/>
            </a:pPr>
            <a:r>
              <a:rPr lang="es-CO" sz="3100" b="0" i="0" u="none" strike="noStrike" cap="none" dirty="0">
                <a:solidFill>
                  <a:srgbClr val="151A3B"/>
                </a:solidFill>
                <a:latin typeface="Arial Black"/>
                <a:ea typeface="Arial Black"/>
                <a:cs typeface="Arial Black"/>
                <a:sym typeface="Arial Black"/>
              </a:rPr>
              <a:t>10   </a:t>
            </a:r>
            <a:r>
              <a:rPr lang="es-CO" sz="3100" b="1" i="0" u="none" strike="noStrike" cap="none" dirty="0">
                <a:solidFill>
                  <a:srgbClr val="BED000"/>
                </a:solidFill>
                <a:latin typeface="Arial Black"/>
                <a:ea typeface="Arial Black"/>
                <a:cs typeface="Arial Black"/>
                <a:sym typeface="Arial Black"/>
              </a:rPr>
              <a:t>PACIFICACIONES </a:t>
            </a:r>
          </a:p>
          <a:p>
            <a:pPr marL="31750" marR="0" lvl="0" algn="l" rtl="0">
              <a:lnSpc>
                <a:spcPct val="80000"/>
              </a:lnSpc>
              <a:spcBef>
                <a:spcPts val="0"/>
              </a:spcBef>
              <a:spcAft>
                <a:spcPts val="0"/>
              </a:spcAft>
              <a:buClr>
                <a:srgbClr val="BED000"/>
              </a:buClr>
              <a:buSzPts val="3100"/>
            </a:pPr>
            <a:r>
              <a:rPr lang="es-CO" sz="3100" b="1" dirty="0">
                <a:solidFill>
                  <a:srgbClr val="BED000"/>
                </a:solidFill>
                <a:latin typeface="Arial Black"/>
                <a:ea typeface="Arial Black"/>
                <a:cs typeface="Arial Black"/>
                <a:sym typeface="Arial Black"/>
              </a:rPr>
              <a:t>          </a:t>
            </a:r>
            <a:r>
              <a:rPr lang="es-CO" sz="3100" b="1" i="0" u="none" strike="noStrike" cap="none" dirty="0">
                <a:solidFill>
                  <a:srgbClr val="BED000"/>
                </a:solidFill>
                <a:latin typeface="Arial Black"/>
                <a:ea typeface="Arial Black"/>
                <a:cs typeface="Arial Black"/>
                <a:sym typeface="Arial Black"/>
              </a:rPr>
              <a:t>O </a:t>
            </a:r>
            <a:r>
              <a:rPr lang="es-CO" sz="3100" b="1" dirty="0">
                <a:solidFill>
                  <a:srgbClr val="BED000"/>
                </a:solidFill>
                <a:latin typeface="Arial Black"/>
                <a:ea typeface="Arial Black"/>
                <a:cs typeface="Arial Black"/>
                <a:sym typeface="Arial Black"/>
              </a:rPr>
              <a:t>TRÁFICO</a:t>
            </a:r>
            <a:r>
              <a:rPr lang="es-CO" sz="3100" b="1" i="0" u="none" strike="noStrike" cap="none" dirty="0">
                <a:solidFill>
                  <a:srgbClr val="BED000"/>
                </a:solidFill>
                <a:latin typeface="Arial Black"/>
                <a:ea typeface="Arial Black"/>
                <a:cs typeface="Arial Black"/>
                <a:sym typeface="Arial Black"/>
              </a:rPr>
              <a:t> CALMADO</a:t>
            </a:r>
            <a:endParaRPr sz="3100" b="1" i="0" u="none" strike="noStrike" cap="none" dirty="0">
              <a:solidFill>
                <a:srgbClr val="BED000"/>
              </a:solidFill>
              <a:latin typeface="Arial Black"/>
              <a:ea typeface="Arial Black"/>
              <a:cs typeface="Arial Black"/>
              <a:sym typeface="Arial Black"/>
            </a:endParaRPr>
          </a:p>
        </p:txBody>
      </p:sp>
      <p:pic>
        <p:nvPicPr>
          <p:cNvPr id="3" name="Imagen 2">
            <a:extLst>
              <a:ext uri="{FF2B5EF4-FFF2-40B4-BE49-F238E27FC236}">
                <a16:creationId xmlns:a16="http://schemas.microsoft.com/office/drawing/2014/main" id="{D04989FA-2C85-1BA7-C072-EF4330B80895}"/>
              </a:ext>
            </a:extLst>
          </p:cNvPr>
          <p:cNvPicPr>
            <a:picLocks noChangeAspect="1"/>
          </p:cNvPicPr>
          <p:nvPr/>
        </p:nvPicPr>
        <p:blipFill>
          <a:blip r:embed="rId11"/>
          <a:srcRect l="5030" t="17473" r="7866"/>
          <a:stretch/>
        </p:blipFill>
        <p:spPr>
          <a:xfrm>
            <a:off x="9096501" y="2132075"/>
            <a:ext cx="2547075" cy="1988772"/>
          </a:xfrm>
          <a:prstGeom prst="rect">
            <a:avLst/>
          </a:prstGeom>
          <a:ln w="19050">
            <a:solidFill>
              <a:schemeClr val="tx1"/>
            </a:solid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1023</Words>
  <Application>Microsoft Office PowerPoint</Application>
  <PresentationFormat>Panorámica</PresentationFormat>
  <Paragraphs>114</Paragraphs>
  <Slides>17</Slides>
  <Notes>17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Century Gothic</vt:lpstr>
      <vt:lpstr>Calibri</vt:lpstr>
      <vt:lpstr>Arial</vt:lpstr>
      <vt:lpstr>Arial Narrow</vt:lpstr>
      <vt:lpstr>Arial Black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Mafe Mora</dc:creator>
  <cp:lastModifiedBy>Gloria Liliana Maldonado Gomez</cp:lastModifiedBy>
  <cp:revision>6</cp:revision>
  <dcterms:created xsi:type="dcterms:W3CDTF">2023-07-24T20:46:18Z</dcterms:created>
  <dcterms:modified xsi:type="dcterms:W3CDTF">2025-04-23T15:45:27Z</dcterms:modified>
</cp:coreProperties>
</file>