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embeddedFontLst>
    <p:embeddedFont>
      <p:font typeface="Arial Black"/>
      <p:regular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VXoou4rJcW7oBQ6to2rPTAeef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1BB564-1DA5-458B-B2DA-B4089B4DABC6}">
  <a:tblStyle styleId="{4D1BB564-1DA5-458B-B2DA-B4089B4DABC6}" styleName="Table_0">
    <a:wholeTbl>
      <a:tcTxStyle b="off" i="off">
        <a:font>
          <a:latin typeface="Arial"/>
          <a:ea typeface="Arial"/>
          <a:cs typeface="Arial"/>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9EFF7"/>
          </a:solidFill>
        </a:fill>
      </a:tcStyle>
    </a:band1H>
    <a:band2H>
      <a:tcTxStyle b="off" i="off"/>
    </a:band2H>
    <a:band1V>
      <a:tcTxStyle b="off" i="off"/>
      <a:tcStyle>
        <a:fill>
          <a:solidFill>
            <a:srgbClr val="E9EFF7"/>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Arial"/>
          <a:ea typeface="Arial"/>
          <a:cs typeface="Arial"/>
        </a:font>
        <a:schemeClr val="lt1"/>
      </a:tcTxStyle>
      <a:tcStyle>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enturyGothic-regular.fntdata"/><Relationship Id="rId12" Type="http://schemas.openxmlformats.org/officeDocument/2006/relationships/slide" Target="slides/slide7.xml"/><Relationship Id="rId34" Type="http://schemas.openxmlformats.org/officeDocument/2006/relationships/font" Target="fonts/ArialBlack-regular.fntdata"/><Relationship Id="rId15" Type="http://schemas.openxmlformats.org/officeDocument/2006/relationships/slide" Target="slides/slide10.xml"/><Relationship Id="rId37" Type="http://schemas.openxmlformats.org/officeDocument/2006/relationships/font" Target="fonts/CenturyGothic-italic.fntdata"/><Relationship Id="rId14" Type="http://schemas.openxmlformats.org/officeDocument/2006/relationships/slide" Target="slides/slide9.xml"/><Relationship Id="rId36" Type="http://schemas.openxmlformats.org/officeDocument/2006/relationships/font" Target="fonts/CenturyGothic-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CenturyGothic-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c3ae7660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g34c3ae7660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4c3ae7660a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g34c3ae7660a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4c3ae7660a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g34c3ae7660a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4c3ae7660a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g34c3ae7660a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4" name="Google Shape;37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0" name="Google Shape;39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1" name="Google Shape;58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4c3f644d4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5" name="Google Shape;595;g34c3f644d4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0" name="Google Shape;61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4c3f644d43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5" name="Google Shape;625;g34c3f644d43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688d5ec51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688d5ec51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688d5ec519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688d5ec51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1" name="Google Shape;65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470b4abcb0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g3470b4abcb0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4c3ae7660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g34c3ae7660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70b4abcb0_1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3470b4abcb0_1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sp>
        <p:nvSpPr>
          <p:cNvPr id="24" name="Google Shape;24;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9" name="Shape 29"/>
        <p:cNvGrpSpPr/>
        <p:nvPr/>
      </p:nvGrpSpPr>
      <p:grpSpPr>
        <a:xfrm>
          <a:off x="0" y="0"/>
          <a:ext cx="0" cy="0"/>
          <a:chOff x="0" y="0"/>
          <a:chExt cx="0" cy="0"/>
        </a:xfrm>
      </p:grpSpPr>
      <p:sp>
        <p:nvSpPr>
          <p:cNvPr id="30" name="Google Shape;3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6" name="Shape 36"/>
        <p:cNvGrpSpPr/>
        <p:nvPr/>
      </p:nvGrpSpPr>
      <p:grpSpPr>
        <a:xfrm>
          <a:off x="0" y="0"/>
          <a:ext cx="0" cy="0"/>
          <a:chOff x="0" y="0"/>
          <a:chExt cx="0" cy="0"/>
        </a:xfrm>
      </p:grpSpPr>
      <p:sp>
        <p:nvSpPr>
          <p:cNvPr id="37" name="Google Shape;37;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0" name="Shape 50"/>
        <p:cNvGrpSpPr/>
        <p:nvPr/>
      </p:nvGrpSpPr>
      <p:grpSpPr>
        <a:xfrm>
          <a:off x="0" y="0"/>
          <a:ext cx="0" cy="0"/>
          <a:chOff x="0" y="0"/>
          <a:chExt cx="0" cy="0"/>
        </a:xfrm>
      </p:grpSpPr>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p:nvPr>
            <p:ph idx="2" type="pic"/>
          </p:nvPr>
        </p:nvSpPr>
        <p:spPr>
          <a:xfrm>
            <a:off x="5183188" y="987425"/>
            <a:ext cx="6172200" cy="4873625"/>
          </a:xfrm>
          <a:prstGeom prst="rect">
            <a:avLst/>
          </a:prstGeom>
          <a:noFill/>
          <a:ln>
            <a:noFill/>
          </a:ln>
        </p:spPr>
      </p:sp>
      <p:sp>
        <p:nvSpPr>
          <p:cNvPr id="64" name="Google Shape;6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26.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32.png"/><Relationship Id="rId7" Type="http://schemas.openxmlformats.org/officeDocument/2006/relationships/image" Target="../media/image3.pn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0.png"/><Relationship Id="rId5" Type="http://schemas.openxmlformats.org/officeDocument/2006/relationships/image" Target="../media/image6.png"/><Relationship Id="rId6" Type="http://schemas.openxmlformats.org/officeDocument/2006/relationships/image" Target="../media/image32.png"/><Relationship Id="rId7" Type="http://schemas.openxmlformats.org/officeDocument/2006/relationships/image" Target="../media/image3.png"/><Relationship Id="rId8" Type="http://schemas.openxmlformats.org/officeDocument/2006/relationships/image" Target="../media/image24.png"/></Relationships>
</file>

<file path=ppt/slides/_rels/slide12.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4.png"/><Relationship Id="rId12"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2.png"/><Relationship Id="rId5" Type="http://schemas.openxmlformats.org/officeDocument/2006/relationships/image" Target="../media/image6.png"/><Relationship Id="rId6" Type="http://schemas.openxmlformats.org/officeDocument/2006/relationships/image" Target="../media/image32.png"/><Relationship Id="rId7" Type="http://schemas.openxmlformats.org/officeDocument/2006/relationships/image" Target="../media/image3.png"/><Relationship Id="rId8" Type="http://schemas.openxmlformats.org/officeDocument/2006/relationships/image" Target="../media/image23.png"/></Relationships>
</file>

<file path=ppt/slides/_rels/slide13.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59.png"/><Relationship Id="rId12"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7.png"/><Relationship Id="rId5" Type="http://schemas.openxmlformats.org/officeDocument/2006/relationships/image" Target="../media/image6.png"/><Relationship Id="rId6" Type="http://schemas.openxmlformats.org/officeDocument/2006/relationships/image" Target="../media/image32.png"/><Relationship Id="rId7" Type="http://schemas.openxmlformats.org/officeDocument/2006/relationships/image" Target="../media/image3.png"/><Relationship Id="rId8"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5.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63.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32.png"/><Relationship Id="rId8"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68.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45.png"/></Relationships>
</file>

<file path=ppt/slides/_rels/slide18.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38.png"/><Relationship Id="rId8" Type="http://schemas.openxmlformats.org/officeDocument/2006/relationships/image" Target="../media/image35.png"/></Relationships>
</file>

<file path=ppt/slides/_rels/slide19.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9.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2.png"/><Relationship Id="rId9" Type="http://schemas.openxmlformats.org/officeDocument/2006/relationships/image" Target="../media/image11.png"/><Relationship Id="rId5" Type="http://schemas.openxmlformats.org/officeDocument/2006/relationships/image" Target="../media/image49.png"/><Relationship Id="rId6" Type="http://schemas.openxmlformats.org/officeDocument/2006/relationships/image" Target="../media/image24.png"/><Relationship Id="rId7" Type="http://schemas.openxmlformats.org/officeDocument/2006/relationships/image" Target="../media/image50.png"/><Relationship Id="rId8" Type="http://schemas.openxmlformats.org/officeDocument/2006/relationships/image" Target="../media/image57.png"/></Relationships>
</file>

<file path=ppt/slides/_rels/slide21.xml.rels><?xml version="1.0" encoding="UTF-8" standalone="yes"?><Relationships xmlns="http://schemas.openxmlformats.org/package/2006/relationships"><Relationship Id="rId10"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32.png"/><Relationship Id="rId9" Type="http://schemas.openxmlformats.org/officeDocument/2006/relationships/image" Target="../media/image57.png"/><Relationship Id="rId5" Type="http://schemas.openxmlformats.org/officeDocument/2006/relationships/image" Target="../media/image11.png"/><Relationship Id="rId6" Type="http://schemas.openxmlformats.org/officeDocument/2006/relationships/image" Target="../media/image49.png"/><Relationship Id="rId7" Type="http://schemas.openxmlformats.org/officeDocument/2006/relationships/image" Target="../media/image24.png"/><Relationship Id="rId8"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supercade.bogota.gov.co/" TargetMode="External"/><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66.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2.jpg"/><Relationship Id="rId4" Type="http://schemas.openxmlformats.org/officeDocument/2006/relationships/image" Target="../media/image4.png"/><Relationship Id="rId9" Type="http://schemas.openxmlformats.org/officeDocument/2006/relationships/image" Target="../media/image78.png"/><Relationship Id="rId5" Type="http://schemas.openxmlformats.org/officeDocument/2006/relationships/image" Target="../media/image1.png"/><Relationship Id="rId6" Type="http://schemas.openxmlformats.org/officeDocument/2006/relationships/image" Target="../media/image75.png"/><Relationship Id="rId7" Type="http://schemas.openxmlformats.org/officeDocument/2006/relationships/image" Target="../media/image3.png"/><Relationship Id="rId8"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0.jp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2.png"/><Relationship Id="rId7" Type="http://schemas.openxmlformats.org/officeDocument/2006/relationships/image" Target="../media/image6.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6.png"/><Relationship Id="rId8" Type="http://schemas.openxmlformats.org/officeDocument/2006/relationships/image" Target="../media/image16.png"/></Relationships>
</file>

<file path=ppt/slides/_rels/slide9.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9.png"/><Relationship Id="rId13" Type="http://schemas.openxmlformats.org/officeDocument/2006/relationships/image" Target="../media/image19.png"/><Relationship Id="rId12"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5.png"/><Relationship Id="rId1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32.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17681" l="31838" r="0" t="18583"/>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b="0" l="65628" r="0" t="0"/>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b="0" l="0" r="0" t="0"/>
          <a:stretch/>
        </p:blipFill>
        <p:spPr>
          <a:xfrm>
            <a:off x="2467" y="0"/>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ESTRATEGIA DE RENDICIÓN DE CUENTAS LOCALES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GESTIÓN 2024</a:t>
            </a:r>
            <a:endParaRPr b="0" i="0" sz="1400" u="none" cap="none" strike="noStrike">
              <a:solidFill>
                <a:srgbClr val="000000"/>
              </a:solidFill>
              <a:latin typeface="Arial"/>
              <a:ea typeface="Arial"/>
              <a:cs typeface="Arial"/>
              <a:sym typeface="Arial"/>
            </a:endParaRPr>
          </a:p>
        </p:txBody>
      </p:sp>
      <p:cxnSp>
        <p:nvCxnSpPr>
          <p:cNvPr id="91" name="Google Shape;91;p1"/>
          <p:cNvCxnSpPr/>
          <p:nvPr/>
        </p:nvCxnSpPr>
        <p:spPr>
          <a:xfrm>
            <a:off x="6232647" y="5476438"/>
            <a:ext cx="5402306" cy="0"/>
          </a:xfrm>
          <a:prstGeom prst="straightConnector1">
            <a:avLst/>
          </a:prstGeom>
          <a:noFill/>
          <a:ln cap="flat" cmpd="sng" w="19050">
            <a:solidFill>
              <a:srgbClr val="BED000"/>
            </a:solidFill>
            <a:prstDash val="solid"/>
            <a:miter lim="800000"/>
            <a:headEnd len="sm" w="sm" type="none"/>
            <a:tailEnd len="sm" w="sm" type="none"/>
          </a:ln>
        </p:spPr>
      </p:cxnSp>
      <p:pic>
        <p:nvPicPr>
          <p:cNvPr id="92" name="Google Shape;92;p1"/>
          <p:cNvPicPr preferRelativeResize="0"/>
          <p:nvPr/>
        </p:nvPicPr>
        <p:blipFill rotWithShape="1">
          <a:blip r:embed="rId9">
            <a:alphaModFix/>
          </a:blip>
          <a:srcRect b="0" l="0" r="0" t="0"/>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s-CO" sz="3200" u="none" cap="none" strike="noStrike">
                <a:solidFill>
                  <a:schemeClr val="lt1"/>
                </a:solidFill>
                <a:latin typeface="Century Gothic"/>
                <a:ea typeface="Century Gothic"/>
                <a:cs typeface="Century Gothic"/>
                <a:sym typeface="Century Gothic"/>
              </a:rPr>
              <a:t>Localidad Los Mártires</a:t>
            </a:r>
            <a:endParaRPr b="1" i="0" sz="3200" u="none" cap="none" strike="noStrike">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34c3ae7660a_0_6"/>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17" name="Google Shape;217;g34c3ae7660a_0_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18" name="Google Shape;218;g34c3ae7660a_0_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19" name="Google Shape;219;g34c3ae7660a_0_6"/>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a:t>
            </a:r>
            <a:endParaRPr b="0" i="0" sz="1400" u="none" cap="none" strike="noStrike">
              <a:solidFill>
                <a:srgbClr val="000000"/>
              </a:solidFill>
              <a:latin typeface="Arial"/>
              <a:ea typeface="Arial"/>
              <a:cs typeface="Arial"/>
              <a:sym typeface="Arial"/>
            </a:endParaRPr>
          </a:p>
        </p:txBody>
      </p:sp>
      <p:pic>
        <p:nvPicPr>
          <p:cNvPr id="220" name="Google Shape;220;g34c3ae7660a_0_6"/>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21" name="Google Shape;221;g34c3ae7660a_0_6"/>
          <p:cNvSpPr txBox="1"/>
          <p:nvPr/>
        </p:nvSpPr>
        <p:spPr>
          <a:xfrm>
            <a:off x="310350" y="1023275"/>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Los Mártires  durante en el 2024 se realizó lo siguiente:</a:t>
            </a:r>
            <a:endParaRPr b="1" i="0" sz="2000" u="none" cap="none" strike="noStrike">
              <a:solidFill>
                <a:srgbClr val="1D2046"/>
              </a:solidFill>
              <a:latin typeface="Arial"/>
              <a:ea typeface="Arial"/>
              <a:cs typeface="Arial"/>
              <a:sym typeface="Arial"/>
            </a:endParaRPr>
          </a:p>
        </p:txBody>
      </p:sp>
      <p:pic>
        <p:nvPicPr>
          <p:cNvPr id="222" name="Google Shape;222;g34c3ae7660a_0_6"/>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23" name="Google Shape;223;g34c3ae7660a_0_6"/>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24" name="Google Shape;224;g34c3ae7660a_0_6"/>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25" name="Google Shape;225;g34c3ae7660a_0_6"/>
          <p:cNvSpPr txBox="1"/>
          <p:nvPr/>
        </p:nvSpPr>
        <p:spPr>
          <a:xfrm>
            <a:off x="1615000" y="2676400"/>
            <a:ext cx="6879900" cy="8310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13 </a:t>
            </a:r>
            <a:r>
              <a:rPr b="1" i="0" lang="es-CO" sz="3000" u="none" cap="none" strike="noStrike">
                <a:solidFill>
                  <a:srgbClr val="BED000"/>
                </a:solidFill>
                <a:latin typeface="Arial Black"/>
                <a:ea typeface="Arial Black"/>
                <a:cs typeface="Arial Black"/>
                <a:sym typeface="Arial Black"/>
              </a:rPr>
              <a:t>INSTALACIÓN DE              SEÑALIZACIÓN</a:t>
            </a:r>
            <a:endParaRPr b="1" i="0" sz="3000" u="none" cap="none" strike="noStrike">
              <a:solidFill>
                <a:srgbClr val="BED000"/>
              </a:solidFill>
              <a:latin typeface="Arial Black"/>
              <a:ea typeface="Arial Black"/>
              <a:cs typeface="Arial Black"/>
              <a:sym typeface="Arial Black"/>
            </a:endParaRPr>
          </a:p>
        </p:txBody>
      </p:sp>
      <p:sp>
        <p:nvSpPr>
          <p:cNvPr id="226" name="Google Shape;226;g34c3ae7660a_0_6"/>
          <p:cNvSpPr txBox="1"/>
          <p:nvPr/>
        </p:nvSpPr>
        <p:spPr>
          <a:xfrm>
            <a:off x="1615000" y="4094900"/>
            <a:ext cx="6981900" cy="757200"/>
          </a:xfrm>
          <a:prstGeom prst="rect">
            <a:avLst/>
          </a:prstGeom>
          <a:noFill/>
          <a:ln>
            <a:noFill/>
          </a:ln>
        </p:spPr>
        <p:txBody>
          <a:bodyPr anchorCtr="0" anchor="ctr" bIns="45675" lIns="45675" spcFirstLastPara="1" rIns="45675" wrap="square" tIns="45675">
            <a:spAutoFit/>
          </a:bodyPr>
          <a:lstStyle/>
          <a:p>
            <a:pPr indent="-400050" lvl="0" marL="457200" marR="0" rtl="0" algn="l">
              <a:lnSpc>
                <a:spcPct val="80000"/>
              </a:lnSpc>
              <a:spcBef>
                <a:spcPts val="0"/>
              </a:spcBef>
              <a:spcAft>
                <a:spcPts val="0"/>
              </a:spcAft>
              <a:buClr>
                <a:srgbClr val="BED000"/>
              </a:buClr>
              <a:buSzPts val="2700"/>
              <a:buFont typeface="Arial Black"/>
              <a:buChar char="●"/>
            </a:pPr>
            <a:r>
              <a:rPr b="0" i="0" lang="es-CO" sz="2700" u="none" cap="none" strike="noStrike">
                <a:solidFill>
                  <a:srgbClr val="151A3B"/>
                </a:solidFill>
                <a:latin typeface="Arial Black"/>
                <a:ea typeface="Arial Black"/>
                <a:cs typeface="Arial Black"/>
                <a:sym typeface="Arial Black"/>
              </a:rPr>
              <a:t>2446 </a:t>
            </a:r>
            <a:r>
              <a:rPr b="1" i="0" lang="es-CO" sz="2700" u="none" cap="none" strike="noStrike">
                <a:solidFill>
                  <a:srgbClr val="BED000"/>
                </a:solidFill>
                <a:latin typeface="Arial Black"/>
                <a:ea typeface="Arial Black"/>
                <a:cs typeface="Arial Black"/>
                <a:sym typeface="Arial Black"/>
              </a:rPr>
              <a:t>MANTENIMIENTO DE SEÑALIZACIÓN </a:t>
            </a:r>
            <a:endParaRPr b="1" i="0" sz="2700" u="none" cap="none" strike="noStrike">
              <a:solidFill>
                <a:srgbClr val="BED000"/>
              </a:solidFill>
              <a:latin typeface="Arial Black"/>
              <a:ea typeface="Arial Black"/>
              <a:cs typeface="Arial Black"/>
              <a:sym typeface="Arial Black"/>
            </a:endParaRPr>
          </a:p>
        </p:txBody>
      </p:sp>
      <p:sp>
        <p:nvSpPr>
          <p:cNvPr id="227" name="Google Shape;227;g34c3ae7660a_0_6"/>
          <p:cNvSpPr txBox="1"/>
          <p:nvPr/>
        </p:nvSpPr>
        <p:spPr>
          <a:xfrm>
            <a:off x="1689325" y="5295650"/>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57</a:t>
            </a:r>
            <a:r>
              <a:rPr b="1" i="0" lang="es-CO" sz="3000" u="none" cap="none" strike="noStrike">
                <a:solidFill>
                  <a:srgbClr val="BED000"/>
                </a:solidFill>
                <a:latin typeface="Arial Black"/>
                <a:ea typeface="Arial Black"/>
                <a:cs typeface="Arial Black"/>
                <a:sym typeface="Arial Black"/>
              </a:rPr>
              <a:t> PASOS PEATONALES</a:t>
            </a:r>
            <a:endParaRPr b="1" i="0" sz="3000" u="none" cap="none" strike="noStrike">
              <a:solidFill>
                <a:srgbClr val="BED000"/>
              </a:solidFill>
              <a:latin typeface="Arial Black"/>
              <a:ea typeface="Arial Black"/>
              <a:cs typeface="Arial Black"/>
              <a:sym typeface="Arial Black"/>
            </a:endParaRPr>
          </a:p>
        </p:txBody>
      </p:sp>
      <p:grpSp>
        <p:nvGrpSpPr>
          <p:cNvPr id="228" name="Google Shape;228;g34c3ae7660a_0_6"/>
          <p:cNvGrpSpPr/>
          <p:nvPr/>
        </p:nvGrpSpPr>
        <p:grpSpPr>
          <a:xfrm>
            <a:off x="246900" y="4514533"/>
            <a:ext cx="1267500" cy="1268100"/>
            <a:chOff x="169275" y="3813133"/>
            <a:chExt cx="1267500" cy="1268100"/>
          </a:xfrm>
        </p:grpSpPr>
        <p:sp>
          <p:nvSpPr>
            <p:cNvPr id="229" name="Google Shape;229;g34c3ae7660a_0_6"/>
            <p:cNvSpPr/>
            <p:nvPr/>
          </p:nvSpPr>
          <p:spPr>
            <a:xfrm>
              <a:off x="169275" y="3813133"/>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0" name="Google Shape;230;g34c3ae7660a_0_6"/>
            <p:cNvPicPr preferRelativeResize="0"/>
            <p:nvPr/>
          </p:nvPicPr>
          <p:blipFill rotWithShape="1">
            <a:blip r:embed="rId8">
              <a:alphaModFix/>
            </a:blip>
            <a:srcRect b="0" l="0" r="0" t="0"/>
            <a:stretch/>
          </p:blipFill>
          <p:spPr>
            <a:xfrm>
              <a:off x="247485" y="4029232"/>
              <a:ext cx="1111078" cy="703500"/>
            </a:xfrm>
            <a:prstGeom prst="rect">
              <a:avLst/>
            </a:prstGeom>
            <a:noFill/>
            <a:ln>
              <a:noFill/>
            </a:ln>
          </p:spPr>
        </p:pic>
      </p:grpSp>
      <p:sp>
        <p:nvSpPr>
          <p:cNvPr id="231" name="Google Shape;231;g34c3ae7660a_0_6"/>
          <p:cNvSpPr/>
          <p:nvPr/>
        </p:nvSpPr>
        <p:spPr>
          <a:xfrm>
            <a:off x="246894" y="2516167"/>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2" name="Google Shape;232;g34c3ae7660a_0_6"/>
          <p:cNvPicPr preferRelativeResize="0"/>
          <p:nvPr/>
        </p:nvPicPr>
        <p:blipFill rotWithShape="1">
          <a:blip r:embed="rId9">
            <a:alphaModFix/>
          </a:blip>
          <a:srcRect b="0" l="0" r="0" t="0"/>
          <a:stretch/>
        </p:blipFill>
        <p:spPr>
          <a:xfrm>
            <a:off x="465138" y="2686715"/>
            <a:ext cx="831020" cy="831000"/>
          </a:xfrm>
          <a:prstGeom prst="rect">
            <a:avLst/>
          </a:prstGeom>
          <a:noFill/>
          <a:ln>
            <a:noFill/>
          </a:ln>
        </p:spPr>
      </p:pic>
      <p:pic>
        <p:nvPicPr>
          <p:cNvPr descr="Una calle de noche&#10;&#10;El contenido generado por IA puede ser incorrecto." id="233" name="Google Shape;233;g34c3ae7660a_0_6"/>
          <p:cNvPicPr preferRelativeResize="0"/>
          <p:nvPr/>
        </p:nvPicPr>
        <p:blipFill rotWithShape="1">
          <a:blip r:embed="rId10">
            <a:alphaModFix/>
          </a:blip>
          <a:srcRect b="0" l="0" r="0" t="0"/>
          <a:stretch/>
        </p:blipFill>
        <p:spPr>
          <a:xfrm>
            <a:off x="7462923" y="1927892"/>
            <a:ext cx="2853777" cy="2221670"/>
          </a:xfrm>
          <a:prstGeom prst="ellipse">
            <a:avLst/>
          </a:prstGeom>
          <a:noFill/>
          <a:ln>
            <a:noFill/>
          </a:ln>
        </p:spPr>
      </p:pic>
      <p:pic>
        <p:nvPicPr>
          <p:cNvPr descr="Una calle de noche&#10;&#10;El contenido generado por IA puede ser incorrecto." id="234" name="Google Shape;234;g34c3ae7660a_0_6"/>
          <p:cNvPicPr preferRelativeResize="0"/>
          <p:nvPr/>
        </p:nvPicPr>
        <p:blipFill rotWithShape="1">
          <a:blip r:embed="rId11">
            <a:alphaModFix/>
          </a:blip>
          <a:srcRect b="0" l="0" r="0" t="0"/>
          <a:stretch/>
        </p:blipFill>
        <p:spPr>
          <a:xfrm>
            <a:off x="8883592" y="4296795"/>
            <a:ext cx="2846649" cy="2202654"/>
          </a:xfrm>
          <a:prstGeom prst="flowChartConnector">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g34c3ae7660a_0_211"/>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40" name="Google Shape;240;g34c3ae7660a_0_211"/>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41" name="Google Shape;241;g34c3ae7660a_0_211"/>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42" name="Google Shape;242;g34c3ae7660a_0_211"/>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a:t>
            </a:r>
            <a:endParaRPr b="0" i="0" sz="1400" u="none" cap="none" strike="noStrike">
              <a:solidFill>
                <a:srgbClr val="000000"/>
              </a:solidFill>
              <a:latin typeface="Arial"/>
              <a:ea typeface="Arial"/>
              <a:cs typeface="Arial"/>
              <a:sym typeface="Arial"/>
            </a:endParaRPr>
          </a:p>
        </p:txBody>
      </p:sp>
      <p:pic>
        <p:nvPicPr>
          <p:cNvPr id="243" name="Google Shape;243;g34c3ae7660a_0_211"/>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44" name="Google Shape;244;g34c3ae7660a_0_211"/>
          <p:cNvSpPr txBox="1"/>
          <p:nvPr/>
        </p:nvSpPr>
        <p:spPr>
          <a:xfrm>
            <a:off x="335100" y="1116275"/>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Los Mártires durante en el 2024 se realizó lo siguiente:</a:t>
            </a:r>
            <a:endParaRPr b="1" i="0" sz="2000" u="none" cap="none" strike="noStrike">
              <a:solidFill>
                <a:srgbClr val="1D2046"/>
              </a:solidFill>
              <a:latin typeface="Arial"/>
              <a:ea typeface="Arial"/>
              <a:cs typeface="Arial"/>
              <a:sym typeface="Arial"/>
            </a:endParaRPr>
          </a:p>
        </p:txBody>
      </p:sp>
      <p:pic>
        <p:nvPicPr>
          <p:cNvPr id="245" name="Google Shape;245;g34c3ae7660a_0_211"/>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46" name="Google Shape;246;g34c3ae7660a_0_211"/>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47" name="Google Shape;247;g34c3ae7660a_0_211"/>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48" name="Google Shape;248;g34c3ae7660a_0_211"/>
          <p:cNvSpPr txBox="1"/>
          <p:nvPr/>
        </p:nvSpPr>
        <p:spPr>
          <a:xfrm>
            <a:off x="1753610" y="3734362"/>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3,64 </a:t>
            </a:r>
            <a:r>
              <a:rPr b="1" i="0" lang="es-CO" sz="3000" u="none" cap="none" strike="noStrike">
                <a:solidFill>
                  <a:srgbClr val="BED000"/>
                </a:solidFill>
                <a:latin typeface="Arial Black"/>
                <a:ea typeface="Arial Black"/>
                <a:cs typeface="Arial Black"/>
                <a:sym typeface="Arial Black"/>
              </a:rPr>
              <a:t>KM CARRIL DEMARCADO </a:t>
            </a:r>
            <a:endParaRPr b="1" i="0" sz="3000" u="none" cap="none" strike="noStrike">
              <a:solidFill>
                <a:srgbClr val="BED000"/>
              </a:solidFill>
              <a:latin typeface="Arial Black"/>
              <a:ea typeface="Arial Black"/>
              <a:cs typeface="Arial Black"/>
              <a:sym typeface="Arial Black"/>
            </a:endParaRPr>
          </a:p>
        </p:txBody>
      </p:sp>
      <p:grpSp>
        <p:nvGrpSpPr>
          <p:cNvPr id="249" name="Google Shape;249;g34c3ae7660a_0_211"/>
          <p:cNvGrpSpPr/>
          <p:nvPr/>
        </p:nvGrpSpPr>
        <p:grpSpPr>
          <a:xfrm>
            <a:off x="499888" y="3429000"/>
            <a:ext cx="1195500" cy="1100400"/>
            <a:chOff x="5624031" y="2326562"/>
            <a:chExt cx="1195500" cy="1100400"/>
          </a:xfrm>
        </p:grpSpPr>
        <p:sp>
          <p:nvSpPr>
            <p:cNvPr id="250" name="Google Shape;250;g34c3ae7660a_0_211"/>
            <p:cNvSpPr/>
            <p:nvPr/>
          </p:nvSpPr>
          <p:spPr>
            <a:xfrm>
              <a:off x="5624031" y="2326562"/>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251" name="Google Shape;251;g34c3ae7660a_0_211"/>
            <p:cNvPicPr preferRelativeResize="0"/>
            <p:nvPr/>
          </p:nvPicPr>
          <p:blipFill rotWithShape="1">
            <a:blip r:embed="rId8">
              <a:alphaModFix/>
            </a:blip>
            <a:srcRect b="0" l="0" r="0" t="0"/>
            <a:stretch/>
          </p:blipFill>
          <p:spPr>
            <a:xfrm>
              <a:off x="5886737" y="2502355"/>
              <a:ext cx="732457" cy="778338"/>
            </a:xfrm>
            <a:prstGeom prst="rect">
              <a:avLst/>
            </a:prstGeom>
            <a:noFill/>
            <a:ln>
              <a:noFill/>
            </a:ln>
          </p:spPr>
        </p:pic>
      </p:grpSp>
      <p:pic>
        <p:nvPicPr>
          <p:cNvPr id="252" name="Google Shape;252;g34c3ae7660a_0_211"/>
          <p:cNvPicPr preferRelativeResize="0"/>
          <p:nvPr/>
        </p:nvPicPr>
        <p:blipFill rotWithShape="1">
          <a:blip r:embed="rId9">
            <a:alphaModFix/>
          </a:blip>
          <a:srcRect b="0" l="0" r="0" t="0"/>
          <a:stretch/>
        </p:blipFill>
        <p:spPr>
          <a:xfrm>
            <a:off x="9334838" y="3074670"/>
            <a:ext cx="2275950" cy="222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34c3ae7660a_0_178"/>
          <p:cNvPicPr preferRelativeResize="0"/>
          <p:nvPr/>
        </p:nvPicPr>
        <p:blipFill rotWithShape="1">
          <a:blip r:embed="rId3">
            <a:alphaModFix/>
          </a:blip>
          <a:srcRect b="2111" l="0" r="62912" t="35961"/>
          <a:stretch/>
        </p:blipFill>
        <p:spPr>
          <a:xfrm>
            <a:off x="10153056" y="99380"/>
            <a:ext cx="2038944" cy="6858000"/>
          </a:xfrm>
          <a:prstGeom prst="rect">
            <a:avLst/>
          </a:prstGeom>
          <a:noFill/>
          <a:ln>
            <a:noFill/>
          </a:ln>
        </p:spPr>
      </p:pic>
      <p:cxnSp>
        <p:nvCxnSpPr>
          <p:cNvPr id="258" name="Google Shape;258;g34c3ae7660a_0_178"/>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59" name="Google Shape;259;g34c3ae7660a_0_178"/>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60" name="Google Shape;260;g34c3ae7660a_0_178"/>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261" name="Google Shape;261;g34c3ae7660a_0_178"/>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62" name="Google Shape;262;g34c3ae7660a_0_178"/>
          <p:cNvSpPr txBox="1"/>
          <p:nvPr/>
        </p:nvSpPr>
        <p:spPr>
          <a:xfrm>
            <a:off x="335100" y="1040075"/>
            <a:ext cx="11571300" cy="8958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000" u="none" cap="none" strike="noStrike">
                <a:solidFill>
                  <a:srgbClr val="1D2046"/>
                </a:solidFill>
                <a:latin typeface="Arial"/>
                <a:ea typeface="Arial"/>
                <a:cs typeface="Arial"/>
                <a:sym typeface="Arial"/>
              </a:rPr>
              <a:t>Durante el año 2024 en el distrito se implementaron </a:t>
            </a:r>
            <a:r>
              <a:rPr b="1" i="0" lang="es-CO" sz="2800" u="none" cap="none" strike="noStrike">
                <a:solidFill>
                  <a:srgbClr val="BED000"/>
                </a:solidFill>
                <a:latin typeface="Arial Black"/>
                <a:ea typeface="Arial Black"/>
                <a:cs typeface="Arial Black"/>
                <a:sym typeface="Arial Black"/>
              </a:rPr>
              <a:t>38</a:t>
            </a:r>
            <a:r>
              <a:rPr b="1" i="0" lang="es-CO" sz="2000" u="none" cap="none" strike="noStrike">
                <a:solidFill>
                  <a:srgbClr val="1D2046"/>
                </a:solidFill>
                <a:latin typeface="Arial"/>
                <a:ea typeface="Arial"/>
                <a:cs typeface="Arial"/>
                <a:sym typeface="Arial"/>
              </a:rPr>
              <a:t> intersecciones nuevas y </a:t>
            </a:r>
            <a:r>
              <a:rPr b="1" i="0" lang="es-CO" sz="2800" u="none" cap="none" strike="noStrike">
                <a:solidFill>
                  <a:srgbClr val="BED000"/>
                </a:solidFill>
                <a:latin typeface="Arial Black"/>
                <a:ea typeface="Arial Black"/>
                <a:cs typeface="Arial Black"/>
                <a:sym typeface="Arial Black"/>
              </a:rPr>
              <a:t>34</a:t>
            </a:r>
            <a:r>
              <a:rPr b="1" i="0" lang="es-CO" sz="2000" u="none" cap="none" strike="noStrike">
                <a:solidFill>
                  <a:srgbClr val="1D2046"/>
                </a:solidFill>
                <a:latin typeface="Arial"/>
                <a:ea typeface="Arial"/>
                <a:cs typeface="Arial"/>
                <a:sym typeface="Arial"/>
              </a:rPr>
              <a:t> intersecciones se complementaron con nuevos dispositivos de señalización.</a:t>
            </a:r>
            <a:endParaRPr b="1" i="0" sz="2000" u="none" cap="none" strike="noStrike">
              <a:solidFill>
                <a:srgbClr val="1D2046"/>
              </a:solidFill>
              <a:latin typeface="Arial"/>
              <a:ea typeface="Arial"/>
              <a:cs typeface="Arial"/>
              <a:sym typeface="Arial"/>
            </a:endParaRPr>
          </a:p>
        </p:txBody>
      </p:sp>
      <p:pic>
        <p:nvPicPr>
          <p:cNvPr id="263" name="Google Shape;263;g34c3ae7660a_0_178"/>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64" name="Google Shape;264;g34c3ae7660a_0_178"/>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65" name="Google Shape;265;g34c3ae7660a_0_178"/>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66" name="Google Shape;266;g34c3ae7660a_0_178"/>
          <p:cNvSpPr/>
          <p:nvPr/>
        </p:nvSpPr>
        <p:spPr>
          <a:xfrm>
            <a:off x="169257" y="23562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7" name="Google Shape;267;g34c3ae7660a_0_178"/>
          <p:cNvSpPr/>
          <p:nvPr/>
        </p:nvSpPr>
        <p:spPr>
          <a:xfrm>
            <a:off x="182700" y="38287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8" name="Google Shape;268;g34c3ae7660a_0_178"/>
          <p:cNvSpPr/>
          <p:nvPr/>
        </p:nvSpPr>
        <p:spPr>
          <a:xfrm>
            <a:off x="205258" y="54009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69" name="Google Shape;269;g34c3ae7660a_0_178"/>
          <p:cNvPicPr preferRelativeResize="0"/>
          <p:nvPr/>
        </p:nvPicPr>
        <p:blipFill rotWithShape="1">
          <a:blip r:embed="rId8">
            <a:alphaModFix/>
          </a:blip>
          <a:srcRect b="0" l="0" r="0" t="0"/>
          <a:stretch/>
        </p:blipFill>
        <p:spPr>
          <a:xfrm>
            <a:off x="247485" y="4034807"/>
            <a:ext cx="1111078" cy="703500"/>
          </a:xfrm>
          <a:prstGeom prst="rect">
            <a:avLst/>
          </a:prstGeom>
          <a:noFill/>
          <a:ln>
            <a:noFill/>
          </a:ln>
        </p:spPr>
      </p:pic>
      <p:pic>
        <p:nvPicPr>
          <p:cNvPr id="270" name="Google Shape;270;g34c3ae7660a_0_178"/>
          <p:cNvPicPr preferRelativeResize="0"/>
          <p:nvPr/>
        </p:nvPicPr>
        <p:blipFill rotWithShape="1">
          <a:blip r:embed="rId9">
            <a:alphaModFix/>
          </a:blip>
          <a:srcRect b="0" l="0" r="0" t="0"/>
          <a:stretch/>
        </p:blipFill>
        <p:spPr>
          <a:xfrm>
            <a:off x="401188" y="2546082"/>
            <a:ext cx="803650" cy="792493"/>
          </a:xfrm>
          <a:prstGeom prst="rect">
            <a:avLst/>
          </a:prstGeom>
          <a:noFill/>
          <a:ln cap="flat" cmpd="sng" w="28575">
            <a:solidFill>
              <a:schemeClr val="lt1"/>
            </a:solidFill>
            <a:prstDash val="solid"/>
            <a:round/>
            <a:headEnd len="sm" w="sm" type="none"/>
            <a:tailEnd len="sm" w="sm" type="none"/>
          </a:ln>
        </p:spPr>
      </p:pic>
      <p:pic>
        <p:nvPicPr>
          <p:cNvPr id="271" name="Google Shape;271;g34c3ae7660a_0_178"/>
          <p:cNvPicPr preferRelativeResize="0"/>
          <p:nvPr/>
        </p:nvPicPr>
        <p:blipFill rotWithShape="1">
          <a:blip r:embed="rId10">
            <a:alphaModFix/>
          </a:blip>
          <a:srcRect b="0" l="0" r="0" t="0"/>
          <a:stretch/>
        </p:blipFill>
        <p:spPr>
          <a:xfrm>
            <a:off x="431148" y="5578925"/>
            <a:ext cx="697495" cy="703500"/>
          </a:xfrm>
          <a:prstGeom prst="rect">
            <a:avLst/>
          </a:prstGeom>
          <a:noFill/>
          <a:ln>
            <a:noFill/>
          </a:ln>
        </p:spPr>
      </p:pic>
      <p:sp>
        <p:nvSpPr>
          <p:cNvPr id="272" name="Google Shape;272;g34c3ae7660a_0_178"/>
          <p:cNvSpPr txBox="1"/>
          <p:nvPr/>
        </p:nvSpPr>
        <p:spPr>
          <a:xfrm>
            <a:off x="1739900" y="1985939"/>
            <a:ext cx="7772038" cy="4801223"/>
          </a:xfrm>
          <a:prstGeom prst="rect">
            <a:avLst/>
          </a:prstGeom>
          <a:noFill/>
          <a:ln>
            <a:noFill/>
          </a:ln>
        </p:spPr>
        <p:txBody>
          <a:bodyPr anchorCtr="0" anchor="ctr" bIns="45675" lIns="45675" spcFirstLastPara="1" rIns="45675" wrap="square" tIns="45675">
            <a:spAutoFit/>
          </a:bodyPr>
          <a:lstStyle/>
          <a:p>
            <a:pPr indent="0" lvl="0" marL="0" marR="0" rtl="0" algn="just">
              <a:lnSpc>
                <a:spcPct val="120000"/>
              </a:lnSpc>
              <a:spcBef>
                <a:spcPts val="0"/>
              </a:spcBef>
              <a:spcAft>
                <a:spcPts val="0"/>
              </a:spcAft>
              <a:buClr>
                <a:schemeClr val="dk1"/>
              </a:buClr>
              <a:buSzPts val="3600"/>
              <a:buFont typeface="Arial"/>
              <a:buNone/>
            </a:pPr>
            <a:r>
              <a:rPr b="1" i="0" lang="es-CO" sz="2500" u="none" cap="none" strike="noStrike">
                <a:solidFill>
                  <a:srgbClr val="1D2046"/>
                </a:solidFill>
                <a:latin typeface="Arial"/>
                <a:ea typeface="Arial"/>
                <a:cs typeface="Arial"/>
                <a:sym typeface="Arial"/>
              </a:rPr>
              <a:t>Llegando a las siguientes cifras:</a:t>
            </a:r>
            <a:endParaRPr b="1" i="0" sz="2000" u="none" cap="none" strike="noStrike">
              <a:solidFill>
                <a:srgbClr val="1D2046"/>
              </a:solidFill>
              <a:latin typeface="Arial"/>
              <a:ea typeface="Arial"/>
              <a:cs typeface="Arial"/>
              <a:sym typeface="Arial"/>
            </a:endParaRPr>
          </a:p>
          <a:p>
            <a:pPr indent="0" lvl="0" marL="0" marR="0" rtl="0" algn="just">
              <a:lnSpc>
                <a:spcPct val="120000"/>
              </a:lnSpc>
              <a:spcBef>
                <a:spcPts val="0"/>
              </a:spcBef>
              <a:spcAft>
                <a:spcPts val="0"/>
              </a:spcAft>
              <a:buClr>
                <a:schemeClr val="dk1"/>
              </a:buClr>
              <a:buSzPts val="1100"/>
              <a:buFont typeface="Arial"/>
              <a:buNone/>
            </a:pPr>
            <a:r>
              <a:t/>
            </a:r>
            <a:endParaRPr b="1" i="0" sz="2000" u="none" cap="none" strike="noStrike">
              <a:solidFill>
                <a:srgbClr val="1D2046"/>
              </a:solidFill>
              <a:latin typeface="Arial"/>
              <a:ea typeface="Arial"/>
              <a:cs typeface="Arial"/>
              <a:sym typeface="Arial"/>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1657</a:t>
            </a:r>
            <a:r>
              <a:rPr b="1" i="0" lang="es-CO" sz="2000" u="none" cap="none" strike="noStrike">
                <a:solidFill>
                  <a:srgbClr val="1D2046"/>
                </a:solidFill>
                <a:latin typeface="Arial Black"/>
                <a:ea typeface="Arial Black"/>
                <a:cs typeface="Arial Black"/>
                <a:sym typeface="Arial Black"/>
              </a:rPr>
              <a:t> </a:t>
            </a:r>
            <a:r>
              <a:rPr b="1" i="0" lang="es-CO" sz="2500" u="none" cap="none" strike="noStrike">
                <a:solidFill>
                  <a:srgbClr val="1D2046"/>
                </a:solidFill>
                <a:latin typeface="Arial Black"/>
                <a:ea typeface="Arial Black"/>
                <a:cs typeface="Arial Black"/>
                <a:sym typeface="Arial Black"/>
              </a:rPr>
              <a:t>INTERSECCIONES CON SEMÁFOROS PARA REGULACIÓN PEATONAL</a:t>
            </a:r>
            <a:endParaRPr b="1" i="0" sz="25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319</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INTERSECCIONES CON SEMÁFOROS PARA REGULACIÓN CICLISTA.</a:t>
            </a:r>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2.860</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SONOROS</a:t>
            </a:r>
            <a:endParaRPr b="1" i="0" sz="20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3096</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BOTÓN PEATONAL</a:t>
            </a:r>
            <a:endParaRPr b="1" i="0" sz="2400" u="none" cap="none" strike="noStrike">
              <a:solidFill>
                <a:srgbClr val="1D2046"/>
              </a:solidFill>
              <a:latin typeface="Arial Black"/>
              <a:ea typeface="Arial Black"/>
              <a:cs typeface="Arial Black"/>
              <a:sym typeface="Arial Black"/>
            </a:endParaRPr>
          </a:p>
          <a:p>
            <a:pPr indent="0" lvl="0" marL="457200" marR="0" rtl="0" algn="just">
              <a:lnSpc>
                <a:spcPct val="120000"/>
              </a:lnSpc>
              <a:spcBef>
                <a:spcPts val="0"/>
              </a:spcBef>
              <a:spcAft>
                <a:spcPts val="0"/>
              </a:spcAft>
              <a:buClr>
                <a:srgbClr val="000000"/>
              </a:buClr>
              <a:buSzPts val="2400"/>
              <a:buFont typeface="Arial"/>
              <a:buNone/>
            </a:pPr>
            <a:r>
              <a:t/>
            </a:r>
            <a:endParaRPr b="1" i="0" sz="2400" u="none" cap="none" strike="noStrike">
              <a:solidFill>
                <a:srgbClr val="1D2046"/>
              </a:solidFill>
              <a:latin typeface="Arial"/>
              <a:ea typeface="Arial"/>
              <a:cs typeface="Arial"/>
              <a:sym typeface="Arial"/>
            </a:endParaRPr>
          </a:p>
        </p:txBody>
      </p:sp>
      <p:pic>
        <p:nvPicPr>
          <p:cNvPr id="273" name="Google Shape;273;g34c3ae7660a_0_178"/>
          <p:cNvPicPr preferRelativeResize="0"/>
          <p:nvPr/>
        </p:nvPicPr>
        <p:blipFill rotWithShape="1">
          <a:blip r:embed="rId11">
            <a:alphaModFix/>
          </a:blip>
          <a:srcRect b="0" l="0" r="0" t="0"/>
          <a:stretch/>
        </p:blipFill>
        <p:spPr>
          <a:xfrm>
            <a:off x="9601600" y="2008877"/>
            <a:ext cx="2150661" cy="2025923"/>
          </a:xfrm>
          <a:prstGeom prst="rect">
            <a:avLst/>
          </a:prstGeom>
          <a:noFill/>
          <a:ln>
            <a:noFill/>
          </a:ln>
        </p:spPr>
      </p:pic>
      <p:pic>
        <p:nvPicPr>
          <p:cNvPr id="274" name="Google Shape;274;g34c3ae7660a_0_178"/>
          <p:cNvPicPr preferRelativeResize="0"/>
          <p:nvPr/>
        </p:nvPicPr>
        <p:blipFill rotWithShape="1">
          <a:blip r:embed="rId12">
            <a:alphaModFix/>
          </a:blip>
          <a:srcRect b="0" l="0" r="0" t="0"/>
          <a:stretch/>
        </p:blipFill>
        <p:spPr>
          <a:xfrm>
            <a:off x="9550921" y="4210440"/>
            <a:ext cx="2297193" cy="22322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g34c3ae7660a_0_259"/>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80" name="Google Shape;280;g34c3ae7660a_0_259"/>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81" name="Google Shape;281;g34c3ae7660a_0_259"/>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82" name="Google Shape;282;g34c3ae7660a_0_259"/>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283" name="Google Shape;283;g34c3ae7660a_0_259"/>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84" name="Google Shape;284;g34c3ae7660a_0_259"/>
          <p:cNvSpPr txBox="1"/>
          <p:nvPr/>
        </p:nvSpPr>
        <p:spPr>
          <a:xfrm>
            <a:off x="335100" y="1116275"/>
            <a:ext cx="11571300" cy="53472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500" u="none" cap="none" strike="noStrike">
                <a:solidFill>
                  <a:srgbClr val="1D2046"/>
                </a:solidFill>
                <a:latin typeface="Arial"/>
                <a:ea typeface="Arial"/>
                <a:cs typeface="Arial"/>
                <a:sym typeface="Arial"/>
              </a:rPr>
              <a:t>En la localidad de Los Mártires se realizó:</a:t>
            </a:r>
            <a:endParaRPr b="1" i="0" sz="2500" u="none" cap="none" strike="noStrike">
              <a:solidFill>
                <a:srgbClr val="1D2046"/>
              </a:solidFill>
              <a:latin typeface="Arial"/>
              <a:ea typeface="Arial"/>
              <a:cs typeface="Arial"/>
              <a:sym typeface="Arial"/>
            </a:endParaRPr>
          </a:p>
        </p:txBody>
      </p:sp>
      <p:pic>
        <p:nvPicPr>
          <p:cNvPr id="285" name="Google Shape;285;g34c3ae7660a_0_259"/>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86" name="Google Shape;286;g34c3ae7660a_0_259"/>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87" name="Google Shape;287;g34c3ae7660a_0_259"/>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88" name="Google Shape;288;g34c3ae7660a_0_259"/>
          <p:cNvSpPr txBox="1"/>
          <p:nvPr/>
        </p:nvSpPr>
        <p:spPr>
          <a:xfrm>
            <a:off x="1548493" y="3445576"/>
            <a:ext cx="83592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348</a:t>
            </a:r>
            <a:r>
              <a:rPr b="0" i="0" lang="es-CO" sz="3000" u="none" cap="none" strike="noStrike">
                <a:solidFill>
                  <a:srgbClr val="151A3B"/>
                </a:solidFill>
                <a:latin typeface="Arial Black"/>
                <a:ea typeface="Arial Black"/>
                <a:cs typeface="Arial Black"/>
                <a:sym typeface="Arial Black"/>
              </a:rPr>
              <a:t> MANTENIMIENTO PREVENTIVO</a:t>
            </a:r>
            <a:endParaRPr b="1" i="0" sz="3000" u="none" cap="none" strike="noStrike">
              <a:solidFill>
                <a:srgbClr val="BED000"/>
              </a:solidFill>
              <a:latin typeface="Arial Black"/>
              <a:ea typeface="Arial Black"/>
              <a:cs typeface="Arial Black"/>
              <a:sym typeface="Arial Black"/>
            </a:endParaRPr>
          </a:p>
        </p:txBody>
      </p:sp>
      <p:sp>
        <p:nvSpPr>
          <p:cNvPr id="289" name="Google Shape;289;g34c3ae7660a_0_259"/>
          <p:cNvSpPr txBox="1"/>
          <p:nvPr/>
        </p:nvSpPr>
        <p:spPr>
          <a:xfrm>
            <a:off x="1589018" y="4059664"/>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000000"/>
              </a:buClr>
              <a:buSzPts val="3000"/>
              <a:buFont typeface="Arial Black"/>
              <a:buChar char="●"/>
            </a:pPr>
            <a:r>
              <a:rPr b="1" i="0" lang="es-CO" sz="3000" u="none" cap="none" strike="noStrike">
                <a:solidFill>
                  <a:srgbClr val="BED000"/>
                </a:solidFill>
                <a:latin typeface="Arial Black"/>
                <a:ea typeface="Arial Black"/>
                <a:cs typeface="Arial Black"/>
                <a:sym typeface="Arial Black"/>
              </a:rPr>
              <a:t>22  </a:t>
            </a:r>
            <a:r>
              <a:rPr b="0" i="0" lang="es-CO" sz="3000" u="none" cap="none" strike="noStrike">
                <a:solidFill>
                  <a:srgbClr val="151A3B"/>
                </a:solidFill>
                <a:latin typeface="Arial Black"/>
                <a:ea typeface="Arial Black"/>
                <a:cs typeface="Arial Black"/>
                <a:sym typeface="Arial Black"/>
              </a:rPr>
              <a:t>REPROGRAMACIONES</a:t>
            </a:r>
            <a:endParaRPr b="1" i="0" sz="3000" u="none" cap="none" strike="noStrike">
              <a:solidFill>
                <a:srgbClr val="BED000"/>
              </a:solidFill>
              <a:latin typeface="Arial Black"/>
              <a:ea typeface="Arial Black"/>
              <a:cs typeface="Arial Black"/>
              <a:sym typeface="Arial Black"/>
            </a:endParaRPr>
          </a:p>
        </p:txBody>
      </p:sp>
      <p:sp>
        <p:nvSpPr>
          <p:cNvPr id="290" name="Google Shape;290;g34c3ae7660a_0_259"/>
          <p:cNvSpPr/>
          <p:nvPr/>
        </p:nvSpPr>
        <p:spPr>
          <a:xfrm>
            <a:off x="169257" y="18228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1" name="Google Shape;291;g34c3ae7660a_0_259"/>
          <p:cNvSpPr/>
          <p:nvPr/>
        </p:nvSpPr>
        <p:spPr>
          <a:xfrm>
            <a:off x="182700" y="33715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2" name="Google Shape;292;g34c3ae7660a_0_259"/>
          <p:cNvSpPr/>
          <p:nvPr/>
        </p:nvSpPr>
        <p:spPr>
          <a:xfrm>
            <a:off x="205259" y="49437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93" name="Google Shape;293;g34c3ae7660a_0_259"/>
          <p:cNvPicPr preferRelativeResize="0"/>
          <p:nvPr/>
        </p:nvPicPr>
        <p:blipFill rotWithShape="1">
          <a:blip r:embed="rId8">
            <a:alphaModFix/>
          </a:blip>
          <a:srcRect b="0" l="0" r="0" t="0"/>
          <a:stretch/>
        </p:blipFill>
        <p:spPr>
          <a:xfrm>
            <a:off x="247485" y="3577607"/>
            <a:ext cx="1111078" cy="703500"/>
          </a:xfrm>
          <a:prstGeom prst="rect">
            <a:avLst/>
          </a:prstGeom>
          <a:noFill/>
          <a:ln>
            <a:noFill/>
          </a:ln>
        </p:spPr>
      </p:pic>
      <p:pic>
        <p:nvPicPr>
          <p:cNvPr id="294" name="Google Shape;294;g34c3ae7660a_0_259"/>
          <p:cNvPicPr preferRelativeResize="0"/>
          <p:nvPr/>
        </p:nvPicPr>
        <p:blipFill rotWithShape="1">
          <a:blip r:embed="rId9">
            <a:alphaModFix/>
          </a:blip>
          <a:srcRect b="0" l="0" r="0" t="0"/>
          <a:stretch/>
        </p:blipFill>
        <p:spPr>
          <a:xfrm>
            <a:off x="9997355" y="1221975"/>
            <a:ext cx="1929995" cy="2071213"/>
          </a:xfrm>
          <a:prstGeom prst="rect">
            <a:avLst/>
          </a:prstGeom>
          <a:noFill/>
          <a:ln>
            <a:noFill/>
          </a:ln>
        </p:spPr>
      </p:pic>
      <p:pic>
        <p:nvPicPr>
          <p:cNvPr id="295" name="Google Shape;295;g34c3ae7660a_0_259"/>
          <p:cNvPicPr preferRelativeResize="0"/>
          <p:nvPr/>
        </p:nvPicPr>
        <p:blipFill rotWithShape="1">
          <a:blip r:embed="rId10">
            <a:alphaModFix/>
          </a:blip>
          <a:srcRect b="0" l="0" r="0" t="0"/>
          <a:stretch/>
        </p:blipFill>
        <p:spPr>
          <a:xfrm>
            <a:off x="9109300" y="4269413"/>
            <a:ext cx="2424675" cy="2270225"/>
          </a:xfrm>
          <a:prstGeom prst="rect">
            <a:avLst/>
          </a:prstGeom>
          <a:noFill/>
          <a:ln>
            <a:noFill/>
          </a:ln>
        </p:spPr>
      </p:pic>
      <p:pic>
        <p:nvPicPr>
          <p:cNvPr id="296" name="Google Shape;296;g34c3ae7660a_0_259"/>
          <p:cNvPicPr preferRelativeResize="0"/>
          <p:nvPr/>
        </p:nvPicPr>
        <p:blipFill rotWithShape="1">
          <a:blip r:embed="rId11">
            <a:alphaModFix/>
          </a:blip>
          <a:srcRect b="0" l="0" r="0" t="0"/>
          <a:stretch/>
        </p:blipFill>
        <p:spPr>
          <a:xfrm>
            <a:off x="401188" y="2012682"/>
            <a:ext cx="803650" cy="792493"/>
          </a:xfrm>
          <a:prstGeom prst="rect">
            <a:avLst/>
          </a:prstGeom>
          <a:noFill/>
          <a:ln cap="flat" cmpd="sng" w="28575">
            <a:solidFill>
              <a:schemeClr val="lt1"/>
            </a:solidFill>
            <a:prstDash val="solid"/>
            <a:round/>
            <a:headEnd len="sm" w="sm" type="none"/>
            <a:tailEnd len="sm" w="sm" type="none"/>
          </a:ln>
        </p:spPr>
      </p:pic>
      <p:pic>
        <p:nvPicPr>
          <p:cNvPr id="297" name="Google Shape;297;g34c3ae7660a_0_259"/>
          <p:cNvPicPr preferRelativeResize="0"/>
          <p:nvPr/>
        </p:nvPicPr>
        <p:blipFill rotWithShape="1">
          <a:blip r:embed="rId12">
            <a:alphaModFix/>
          </a:blip>
          <a:srcRect b="0" l="0" r="0" t="0"/>
          <a:stretch/>
        </p:blipFill>
        <p:spPr>
          <a:xfrm>
            <a:off x="431148" y="5121725"/>
            <a:ext cx="697495" cy="703500"/>
          </a:xfrm>
          <a:prstGeom prst="rect">
            <a:avLst/>
          </a:prstGeom>
          <a:noFill/>
          <a:ln>
            <a:noFill/>
          </a:ln>
        </p:spPr>
      </p:pic>
      <p:sp>
        <p:nvSpPr>
          <p:cNvPr id="298" name="Google Shape;298;g34c3ae7660a_0_259"/>
          <p:cNvSpPr/>
          <p:nvPr/>
        </p:nvSpPr>
        <p:spPr>
          <a:xfrm>
            <a:off x="4923477" y="5830750"/>
            <a:ext cx="1089300" cy="555000"/>
          </a:xfrm>
          <a:prstGeom prst="rightArrow">
            <a:avLst>
              <a:gd fmla="val 50000" name="adj1"/>
              <a:gd fmla="val 50000" name="adj2"/>
            </a:avLst>
          </a:prstGeom>
          <a:solidFill>
            <a:srgbClr val="B8D101"/>
          </a:solidFill>
          <a:ln cap="flat" cmpd="sng" w="9525">
            <a:solidFill>
              <a:srgbClr val="5E5E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99" name="Google Shape;299;g34c3ae7660a_0_259"/>
          <p:cNvSpPr txBox="1"/>
          <p:nvPr/>
        </p:nvSpPr>
        <p:spPr>
          <a:xfrm>
            <a:off x="2751133" y="5227150"/>
            <a:ext cx="6593400" cy="486300"/>
          </a:xfrm>
          <a:prstGeom prst="rect">
            <a:avLst/>
          </a:prstGeom>
          <a:noFill/>
          <a:ln>
            <a:noFill/>
          </a:ln>
        </p:spPr>
        <p:txBody>
          <a:bodyPr anchorCtr="0" anchor="ctr" bIns="45675" lIns="45675" spcFirstLastPara="1" rIns="45675" wrap="square" tIns="45675">
            <a:spAutoFit/>
          </a:bodyPr>
          <a:lstStyle/>
          <a:p>
            <a:pPr indent="0" lvl="0" marL="457200" marR="0" rtl="0" algn="l">
              <a:lnSpc>
                <a:spcPct val="80000"/>
              </a:lnSpc>
              <a:spcBef>
                <a:spcPts val="0"/>
              </a:spcBef>
              <a:spcAft>
                <a:spcPts val="0"/>
              </a:spcAft>
              <a:buClr>
                <a:srgbClr val="000000"/>
              </a:buClr>
              <a:buSzPts val="3200"/>
              <a:buFont typeface="Arial"/>
              <a:buNone/>
            </a:pPr>
            <a:r>
              <a:rPr b="1" i="0" lang="es-CO" sz="3200" u="none" cap="none" strike="noStrike">
                <a:solidFill>
                  <a:srgbClr val="BED000"/>
                </a:solidFill>
                <a:latin typeface="Arial Black"/>
                <a:ea typeface="Arial Black"/>
                <a:cs typeface="Arial Black"/>
                <a:sym typeface="Arial Black"/>
              </a:rPr>
              <a:t>Expansión del sistema</a:t>
            </a:r>
            <a:endParaRPr b="1" i="0" sz="3200" u="none" cap="none" strike="noStrike">
              <a:solidFill>
                <a:srgbClr val="BED000"/>
              </a:solidFill>
              <a:latin typeface="Arial Black"/>
              <a:ea typeface="Arial Black"/>
              <a:cs typeface="Arial Black"/>
              <a:sym typeface="Arial Black"/>
            </a:endParaRPr>
          </a:p>
        </p:txBody>
      </p:sp>
      <p:sp>
        <p:nvSpPr>
          <p:cNvPr id="300" name="Google Shape;300;g34c3ae7660a_0_259"/>
          <p:cNvSpPr txBox="1"/>
          <p:nvPr/>
        </p:nvSpPr>
        <p:spPr>
          <a:xfrm>
            <a:off x="3966700" y="6336250"/>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2023</a:t>
            </a:r>
            <a:endParaRPr b="0" i="0" sz="2300" u="none" cap="none" strike="noStrike">
              <a:solidFill>
                <a:srgbClr val="151A3B"/>
              </a:solidFill>
              <a:latin typeface="Arial Black"/>
              <a:ea typeface="Arial Black"/>
              <a:cs typeface="Arial Black"/>
              <a:sym typeface="Arial Black"/>
            </a:endParaRPr>
          </a:p>
        </p:txBody>
      </p:sp>
      <p:sp>
        <p:nvSpPr>
          <p:cNvPr id="301" name="Google Shape;301;g34c3ae7660a_0_259"/>
          <p:cNvSpPr txBox="1"/>
          <p:nvPr/>
        </p:nvSpPr>
        <p:spPr>
          <a:xfrm>
            <a:off x="6400700" y="6348925"/>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2024</a:t>
            </a:r>
            <a:endParaRPr b="1" i="0" sz="1700" u="none" cap="none" strike="noStrike">
              <a:solidFill>
                <a:srgbClr val="BED000"/>
              </a:solidFill>
              <a:latin typeface="Arial Black"/>
              <a:ea typeface="Arial Black"/>
              <a:cs typeface="Arial Black"/>
              <a:sym typeface="Arial Black"/>
            </a:endParaRPr>
          </a:p>
        </p:txBody>
      </p:sp>
      <p:sp>
        <p:nvSpPr>
          <p:cNvPr id="302" name="Google Shape;302;g34c3ae7660a_0_259"/>
          <p:cNvSpPr txBox="1"/>
          <p:nvPr/>
        </p:nvSpPr>
        <p:spPr>
          <a:xfrm>
            <a:off x="3826000" y="5907850"/>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0" i="0" lang="es-CO" sz="3600" u="none" cap="none" strike="noStrike">
                <a:solidFill>
                  <a:srgbClr val="151A3B"/>
                </a:solidFill>
                <a:latin typeface="Arial Black"/>
                <a:ea typeface="Arial Black"/>
                <a:cs typeface="Arial Black"/>
                <a:sym typeface="Arial Black"/>
              </a:rPr>
              <a:t>78</a:t>
            </a:r>
            <a:endParaRPr b="0" i="0" sz="3600" u="none" cap="none" strike="noStrike">
              <a:solidFill>
                <a:srgbClr val="151A3B"/>
              </a:solidFill>
              <a:latin typeface="Arial Black"/>
              <a:ea typeface="Arial Black"/>
              <a:cs typeface="Arial Black"/>
              <a:sym typeface="Arial Black"/>
            </a:endParaRPr>
          </a:p>
        </p:txBody>
      </p:sp>
      <p:sp>
        <p:nvSpPr>
          <p:cNvPr id="303" name="Google Shape;303;g34c3ae7660a_0_259"/>
          <p:cNvSpPr txBox="1"/>
          <p:nvPr/>
        </p:nvSpPr>
        <p:spPr>
          <a:xfrm>
            <a:off x="6253950" y="5887225"/>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0" i="0" lang="es-CO" sz="3600" u="none" cap="none" strike="noStrike">
                <a:solidFill>
                  <a:srgbClr val="151A3B"/>
                </a:solidFill>
                <a:latin typeface="Arial Black"/>
                <a:ea typeface="Arial Black"/>
                <a:cs typeface="Arial Black"/>
                <a:sym typeface="Arial Black"/>
              </a:rPr>
              <a:t>78</a:t>
            </a:r>
            <a:endParaRPr b="1" i="0" sz="3600" u="none" cap="none" strike="noStrike">
              <a:solidFill>
                <a:srgbClr val="BED000"/>
              </a:solidFill>
              <a:latin typeface="Arial Black"/>
              <a:ea typeface="Arial Black"/>
              <a:cs typeface="Arial Black"/>
              <a:sym typeface="Arial Black"/>
            </a:endParaRPr>
          </a:p>
        </p:txBody>
      </p:sp>
      <p:sp>
        <p:nvSpPr>
          <p:cNvPr id="304" name="Google Shape;304;g34c3ae7660a_0_259"/>
          <p:cNvSpPr txBox="1"/>
          <p:nvPr/>
        </p:nvSpPr>
        <p:spPr>
          <a:xfrm>
            <a:off x="1548493" y="2758951"/>
            <a:ext cx="83592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752</a:t>
            </a:r>
            <a:r>
              <a:rPr b="0" i="0" lang="es-CO" sz="3000" u="none" cap="none" strike="noStrike">
                <a:solidFill>
                  <a:srgbClr val="151A3B"/>
                </a:solidFill>
                <a:latin typeface="Arial Black"/>
                <a:ea typeface="Arial Black"/>
                <a:cs typeface="Arial Black"/>
                <a:sym typeface="Arial Black"/>
              </a:rPr>
              <a:t> MANTENIMIENTO CORRECTIVO</a:t>
            </a:r>
            <a:endParaRPr b="1" i="0" sz="3000" u="none" cap="none" strike="noStrike">
              <a:solidFill>
                <a:srgbClr val="BED000"/>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cxnSp>
        <p:nvCxnSpPr>
          <p:cNvPr id="309" name="Google Shape;309;p2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10" name="Google Shape;310;p2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11" name="Google Shape;311;p23"/>
          <p:cNvSpPr txBox="1"/>
          <p:nvPr/>
        </p:nvSpPr>
        <p:spPr>
          <a:xfrm>
            <a:off x="42885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6. Control de Tránsito y Transporte</a:t>
            </a:r>
            <a:endParaRPr b="0" i="0" sz="1400" u="none" cap="none" strike="noStrike">
              <a:solidFill>
                <a:srgbClr val="000000"/>
              </a:solidFill>
              <a:latin typeface="Arial"/>
              <a:ea typeface="Arial"/>
              <a:cs typeface="Arial"/>
              <a:sym typeface="Arial"/>
            </a:endParaRPr>
          </a:p>
        </p:txBody>
      </p:sp>
      <p:pic>
        <p:nvPicPr>
          <p:cNvPr id="312" name="Google Shape;312;p23"/>
          <p:cNvPicPr preferRelativeResize="0"/>
          <p:nvPr/>
        </p:nvPicPr>
        <p:blipFill rotWithShape="1">
          <a:blip r:embed="rId3">
            <a:alphaModFix/>
          </a:blip>
          <a:srcRect b="0" l="0" r="0" t="0"/>
          <a:stretch/>
        </p:blipFill>
        <p:spPr>
          <a:xfrm>
            <a:off x="0" y="6260050"/>
            <a:ext cx="1864895" cy="597950"/>
          </a:xfrm>
          <a:prstGeom prst="rect">
            <a:avLst/>
          </a:prstGeom>
          <a:noFill/>
          <a:ln>
            <a:noFill/>
          </a:ln>
        </p:spPr>
      </p:pic>
      <p:sp>
        <p:nvSpPr>
          <p:cNvPr id="313" name="Google Shape;313;p23"/>
          <p:cNvSpPr txBox="1"/>
          <p:nvPr/>
        </p:nvSpPr>
        <p:spPr>
          <a:xfrm>
            <a:off x="252248" y="928248"/>
            <a:ext cx="11775600" cy="116951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la SCTT en la localidad de Los Mártires se registraron</a:t>
            </a:r>
            <a:r>
              <a:rPr b="1" i="0" lang="es-CO" sz="2000" u="none" cap="none" strike="noStrike">
                <a:solidFill>
                  <a:srgbClr val="C3D029"/>
                </a:solidFill>
                <a:latin typeface="Arial"/>
                <a:ea typeface="Arial"/>
                <a:cs typeface="Arial"/>
                <a:sym typeface="Arial"/>
              </a:rPr>
              <a:t> </a:t>
            </a:r>
            <a:r>
              <a:rPr b="1" i="0" lang="es-CO" sz="3000" u="none" cap="none" strike="noStrike">
                <a:solidFill>
                  <a:srgbClr val="BED000"/>
                </a:solidFill>
                <a:latin typeface="Arial Black"/>
                <a:ea typeface="Arial Black"/>
                <a:cs typeface="Arial Black"/>
                <a:sym typeface="Arial Black"/>
              </a:rPr>
              <a:t>22904</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b="0" i="0" sz="1400" u="none" cap="none" strike="noStrike">
              <a:solidFill>
                <a:srgbClr val="000000"/>
              </a:solidFill>
              <a:latin typeface="Arial"/>
              <a:ea typeface="Arial"/>
              <a:cs typeface="Arial"/>
              <a:sym typeface="Arial"/>
            </a:endParaRPr>
          </a:p>
        </p:txBody>
      </p:sp>
      <p:pic>
        <p:nvPicPr>
          <p:cNvPr id="314" name="Google Shape;314;p23"/>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15" name="Google Shape;315;p23"/>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16" name="Google Shape;316;p23"/>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317" name="Google Shape;317;p23"/>
          <p:cNvSpPr txBox="1"/>
          <p:nvPr/>
        </p:nvSpPr>
        <p:spPr>
          <a:xfrm>
            <a:off x="8247047" y="5593225"/>
            <a:ext cx="3345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C29: Exceso de velocidad</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C14: Sitios u horarios prohibidos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C35: Revisión técnico-mecánica</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D02: Conducir sin seguros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C02: Estacionar en sitios prohibidos</a:t>
            </a:r>
            <a:endParaRPr b="1" i="0" sz="1200" u="none" cap="none" strike="noStrike">
              <a:solidFill>
                <a:srgbClr val="1D2046"/>
              </a:solidFill>
              <a:latin typeface="Arial"/>
              <a:ea typeface="Arial"/>
              <a:cs typeface="Arial"/>
              <a:sym typeface="Arial"/>
            </a:endParaRPr>
          </a:p>
        </p:txBody>
      </p:sp>
      <p:pic>
        <p:nvPicPr>
          <p:cNvPr id="318" name="Google Shape;318;p23"/>
          <p:cNvPicPr preferRelativeResize="0"/>
          <p:nvPr/>
        </p:nvPicPr>
        <p:blipFill rotWithShape="1">
          <a:blip r:embed="rId7">
            <a:alphaModFix/>
          </a:blip>
          <a:srcRect b="2110" l="0" r="62912" t="35963"/>
          <a:stretch/>
        </p:blipFill>
        <p:spPr>
          <a:xfrm>
            <a:off x="10153055" y="-130498"/>
            <a:ext cx="2038945" cy="6858000"/>
          </a:xfrm>
          <a:prstGeom prst="rect">
            <a:avLst/>
          </a:prstGeom>
          <a:noFill/>
          <a:ln>
            <a:noFill/>
          </a:ln>
        </p:spPr>
      </p:pic>
      <p:pic>
        <p:nvPicPr>
          <p:cNvPr descr="Gráfico, Gráfico de proyección solar&#10;&#10;El contenido generado por IA puede ser incorrecto." id="319" name="Google Shape;319;p23"/>
          <p:cNvPicPr preferRelativeResize="0"/>
          <p:nvPr/>
        </p:nvPicPr>
        <p:blipFill rotWithShape="1">
          <a:blip r:embed="rId8">
            <a:alphaModFix/>
          </a:blip>
          <a:srcRect b="0" l="0" r="0" t="0"/>
          <a:stretch/>
        </p:blipFill>
        <p:spPr>
          <a:xfrm>
            <a:off x="7617013" y="2179476"/>
            <a:ext cx="4084392" cy="3243922"/>
          </a:xfrm>
          <a:prstGeom prst="rect">
            <a:avLst/>
          </a:prstGeom>
          <a:noFill/>
          <a:ln>
            <a:noFill/>
          </a:ln>
        </p:spPr>
      </p:pic>
      <p:pic>
        <p:nvPicPr>
          <p:cNvPr descr="Gráfico&#10;&#10;El contenido generado por IA puede ser incorrecto." id="320" name="Google Shape;320;p23"/>
          <p:cNvPicPr preferRelativeResize="0"/>
          <p:nvPr/>
        </p:nvPicPr>
        <p:blipFill rotWithShape="1">
          <a:blip r:embed="rId9">
            <a:alphaModFix/>
          </a:blip>
          <a:srcRect b="0" l="0" r="0" t="0"/>
          <a:stretch/>
        </p:blipFill>
        <p:spPr>
          <a:xfrm>
            <a:off x="428854" y="2538823"/>
            <a:ext cx="6948976" cy="33909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cxnSp>
        <p:nvCxnSpPr>
          <p:cNvPr id="325" name="Google Shape;325;p2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26" name="Google Shape;326;p2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27" name="Google Shape;327;p24"/>
          <p:cNvSpPr txBox="1"/>
          <p:nvPr/>
        </p:nvSpPr>
        <p:spPr>
          <a:xfrm>
            <a:off x="41834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7. Acciones de Gestión en Vía </a:t>
            </a:r>
            <a:endParaRPr b="0" i="0" sz="1400" u="none" cap="none" strike="noStrike">
              <a:solidFill>
                <a:srgbClr val="000000"/>
              </a:solidFill>
              <a:latin typeface="Arial"/>
              <a:ea typeface="Arial"/>
              <a:cs typeface="Arial"/>
              <a:sym typeface="Arial"/>
            </a:endParaRPr>
          </a:p>
        </p:txBody>
      </p:sp>
      <p:pic>
        <p:nvPicPr>
          <p:cNvPr id="328" name="Google Shape;328;p2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29" name="Google Shape;329;p2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30" name="Google Shape;330;p2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31" name="Google Shape;331;p2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32" name="Google Shape;332;p2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descr="Sitio web&#10;&#10;El contenido generado por IA puede ser incorrecto." id="333" name="Google Shape;333;p24"/>
          <p:cNvPicPr preferRelativeResize="0"/>
          <p:nvPr/>
        </p:nvPicPr>
        <p:blipFill rotWithShape="1">
          <a:blip r:embed="rId8">
            <a:alphaModFix/>
          </a:blip>
          <a:srcRect b="0" l="0" r="0" t="0"/>
          <a:stretch/>
        </p:blipFill>
        <p:spPr>
          <a:xfrm>
            <a:off x="794640" y="1210550"/>
            <a:ext cx="10602720" cy="539178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26"/>
          <p:cNvPicPr preferRelativeResize="0"/>
          <p:nvPr/>
        </p:nvPicPr>
        <p:blipFill rotWithShape="1">
          <a:blip r:embed="rId3">
            <a:alphaModFix/>
          </a:blip>
          <a:srcRect b="2110" l="0" r="62912" t="35963"/>
          <a:stretch/>
        </p:blipFill>
        <p:spPr>
          <a:xfrm>
            <a:off x="10159482" y="1543"/>
            <a:ext cx="2038945" cy="6858000"/>
          </a:xfrm>
          <a:prstGeom prst="rect">
            <a:avLst/>
          </a:prstGeom>
          <a:noFill/>
          <a:ln>
            <a:noFill/>
          </a:ln>
        </p:spPr>
      </p:pic>
      <p:cxnSp>
        <p:nvCxnSpPr>
          <p:cNvPr id="339" name="Google Shape;339;p26"/>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40" name="Google Shape;340;p26"/>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41" name="Google Shape;341;p26"/>
          <p:cNvSpPr txBox="1"/>
          <p:nvPr/>
        </p:nvSpPr>
        <p:spPr>
          <a:xfrm>
            <a:off x="376303"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8. Planes de Manejo de Tránsito-PMT</a:t>
            </a:r>
            <a:endParaRPr b="0" i="0" sz="1400" u="none" cap="none" strike="noStrike">
              <a:solidFill>
                <a:srgbClr val="000000"/>
              </a:solidFill>
              <a:latin typeface="Arial"/>
              <a:ea typeface="Arial"/>
              <a:cs typeface="Arial"/>
              <a:sym typeface="Arial"/>
            </a:endParaRPr>
          </a:p>
        </p:txBody>
      </p:sp>
      <p:sp>
        <p:nvSpPr>
          <p:cNvPr id="342" name="Google Shape;342;p26"/>
          <p:cNvSpPr txBox="1"/>
          <p:nvPr/>
        </p:nvSpPr>
        <p:spPr>
          <a:xfrm>
            <a:off x="252248" y="1035978"/>
            <a:ext cx="11775600" cy="1169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Los Mártires en el 2024 se atendieron </a:t>
            </a:r>
            <a:r>
              <a:rPr b="1" i="0" lang="es-CO" sz="3000" u="none" cap="none" strike="noStrike">
                <a:solidFill>
                  <a:srgbClr val="BED000"/>
                </a:solidFill>
                <a:latin typeface="Arial Black"/>
                <a:ea typeface="Arial Black"/>
                <a:cs typeface="Arial Black"/>
                <a:sym typeface="Arial Black"/>
              </a:rPr>
              <a:t>804</a:t>
            </a:r>
            <a:r>
              <a:rPr b="1" i="0" lang="es-CO" sz="2000" u="none" cap="none" strike="noStrike">
                <a:solidFill>
                  <a:srgbClr val="1D2046"/>
                </a:solidFill>
                <a:latin typeface="Arial"/>
                <a:ea typeface="Arial"/>
                <a:cs typeface="Arial"/>
                <a:sym typeface="Arial"/>
              </a:rPr>
              <a:t> solicitudes de PMT que equivalen al 2% del total de PMT atendidos en Bogotá. Sobre los PMT locales, 92% son PMT para obras de infraestructura y 8% son PMT para obras de infraestructura de servicios públicos.</a:t>
            </a:r>
            <a:endParaRPr b="0" i="0" sz="1400" u="none" cap="none" strike="noStrike">
              <a:solidFill>
                <a:srgbClr val="000000"/>
              </a:solidFill>
              <a:latin typeface="Arial"/>
              <a:ea typeface="Arial"/>
              <a:cs typeface="Arial"/>
              <a:sym typeface="Arial"/>
            </a:endParaRPr>
          </a:p>
        </p:txBody>
      </p:sp>
      <p:pic>
        <p:nvPicPr>
          <p:cNvPr id="343" name="Google Shape;343;p26"/>
          <p:cNvPicPr preferRelativeResize="0"/>
          <p:nvPr/>
        </p:nvPicPr>
        <p:blipFill rotWithShape="1">
          <a:blip r:embed="rId4">
            <a:alphaModFix/>
          </a:blip>
          <a:srcRect b="0" l="0" r="0" t="0"/>
          <a:stretch/>
        </p:blipFill>
        <p:spPr>
          <a:xfrm>
            <a:off x="9726677" y="207295"/>
            <a:ext cx="2129687" cy="703500"/>
          </a:xfrm>
          <a:prstGeom prst="rect">
            <a:avLst/>
          </a:prstGeom>
          <a:noFill/>
          <a:ln>
            <a:noFill/>
          </a:ln>
        </p:spPr>
      </p:pic>
      <p:pic>
        <p:nvPicPr>
          <p:cNvPr id="344" name="Google Shape;344;p26"/>
          <p:cNvPicPr preferRelativeResize="0"/>
          <p:nvPr/>
        </p:nvPicPr>
        <p:blipFill rotWithShape="1">
          <a:blip r:embed="rId5">
            <a:alphaModFix amt="52999"/>
          </a:blip>
          <a:srcRect b="0" l="32615" r="0" t="0"/>
          <a:stretch/>
        </p:blipFill>
        <p:spPr>
          <a:xfrm>
            <a:off x="-3848" y="3229533"/>
            <a:ext cx="1375636" cy="3652299"/>
          </a:xfrm>
          <a:prstGeom prst="rect">
            <a:avLst/>
          </a:prstGeom>
          <a:noFill/>
          <a:ln>
            <a:noFill/>
          </a:ln>
        </p:spPr>
      </p:pic>
      <p:sp>
        <p:nvSpPr>
          <p:cNvPr id="345" name="Google Shape;345;p26"/>
          <p:cNvSpPr txBox="1"/>
          <p:nvPr/>
        </p:nvSpPr>
        <p:spPr>
          <a:xfrm>
            <a:off x="8110809" y="2500911"/>
            <a:ext cx="3332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rgbClr val="BED000"/>
                </a:solidFill>
                <a:latin typeface="Arial Black"/>
                <a:ea typeface="Arial Black"/>
                <a:cs typeface="Arial Black"/>
                <a:sym typeface="Arial Black"/>
              </a:rPr>
              <a:t>PMT atendidos</a:t>
            </a:r>
            <a:r>
              <a:rPr b="1" i="0" lang="es-CO" sz="1800" u="none" cap="none" strike="noStrike">
                <a:solidFill>
                  <a:srgbClr val="151837"/>
                </a:solidFill>
                <a:latin typeface="Arial"/>
                <a:ea typeface="Arial"/>
                <a:cs typeface="Arial"/>
                <a:sym typeface="Arial"/>
              </a:rPr>
              <a:t> </a:t>
            </a:r>
            <a:r>
              <a:rPr b="1" i="0" lang="es-CO" sz="1400" u="none" cap="none" strike="noStrike">
                <a:solidFill>
                  <a:srgbClr val="151837"/>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grpSp>
        <p:nvGrpSpPr>
          <p:cNvPr id="346" name="Google Shape;346;p26"/>
          <p:cNvGrpSpPr/>
          <p:nvPr/>
        </p:nvGrpSpPr>
        <p:grpSpPr>
          <a:xfrm>
            <a:off x="1864893" y="2401833"/>
            <a:ext cx="3874917" cy="707747"/>
            <a:chOff x="6967947" y="4957495"/>
            <a:chExt cx="2444743" cy="589200"/>
          </a:xfrm>
        </p:grpSpPr>
        <p:sp>
          <p:nvSpPr>
            <p:cNvPr id="347" name="Google Shape;347;p26"/>
            <p:cNvSpPr/>
            <p:nvPr/>
          </p:nvSpPr>
          <p:spPr>
            <a:xfrm>
              <a:off x="6967947" y="4957495"/>
              <a:ext cx="2420400" cy="589200"/>
            </a:xfrm>
            <a:prstGeom prst="rect">
              <a:avLst/>
            </a:prstGeom>
            <a:solidFill>
              <a:srgbClr val="151837"/>
            </a:solidFill>
            <a:ln cap="flat" cmpd="sng" w="19050">
              <a:solidFill>
                <a:srgbClr val="A1DB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sp>
          <p:nvSpPr>
            <p:cNvPr id="348" name="Google Shape;348;p26"/>
            <p:cNvSpPr txBox="1"/>
            <p:nvPr/>
          </p:nvSpPr>
          <p:spPr>
            <a:xfrm>
              <a:off x="6992290" y="5025684"/>
              <a:ext cx="2420400" cy="46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3000" u="none" cap="none" strike="noStrike">
                  <a:solidFill>
                    <a:srgbClr val="C3D029"/>
                  </a:solidFill>
                  <a:latin typeface="Arial Black"/>
                  <a:ea typeface="Arial Black"/>
                  <a:cs typeface="Arial Black"/>
                  <a:sym typeface="Arial Black"/>
                </a:rPr>
                <a:t>42.876</a:t>
              </a:r>
              <a:r>
                <a:rPr b="1" i="0" lang="es-CO" sz="2000" u="none" cap="none" strike="noStrike">
                  <a:solidFill>
                    <a:schemeClr val="lt1"/>
                  </a:solidFill>
                  <a:latin typeface="Arial Black"/>
                  <a:ea typeface="Arial Black"/>
                  <a:cs typeface="Arial Black"/>
                  <a:sym typeface="Arial Black"/>
                </a:rPr>
                <a:t> PMT´s Bogotá</a:t>
              </a:r>
              <a:endParaRPr b="0" i="0" sz="1400" u="none" cap="none" strike="noStrike">
                <a:solidFill>
                  <a:srgbClr val="000000"/>
                </a:solidFill>
                <a:latin typeface="Arial"/>
                <a:ea typeface="Arial"/>
                <a:cs typeface="Arial"/>
                <a:sym typeface="Arial"/>
              </a:endParaRPr>
            </a:p>
          </p:txBody>
        </p:sp>
      </p:grpSp>
      <p:pic>
        <p:nvPicPr>
          <p:cNvPr id="349" name="Google Shape;349;p26"/>
          <p:cNvPicPr preferRelativeResize="0"/>
          <p:nvPr/>
        </p:nvPicPr>
        <p:blipFill rotWithShape="1">
          <a:blip r:embed="rId6">
            <a:alphaModFix/>
          </a:blip>
          <a:srcRect b="0" l="0" r="0" t="0"/>
          <a:stretch/>
        </p:blipFill>
        <p:spPr>
          <a:xfrm>
            <a:off x="0" y="6260050"/>
            <a:ext cx="1864895" cy="597950"/>
          </a:xfrm>
          <a:prstGeom prst="rect">
            <a:avLst/>
          </a:prstGeom>
          <a:noFill/>
          <a:ln>
            <a:noFill/>
          </a:ln>
        </p:spPr>
      </p:pic>
      <p:pic>
        <p:nvPicPr>
          <p:cNvPr id="350" name="Google Shape;350;p26"/>
          <p:cNvPicPr preferRelativeResize="0"/>
          <p:nvPr/>
        </p:nvPicPr>
        <p:blipFill rotWithShape="1">
          <a:blip r:embed="rId7">
            <a:alphaModFix/>
          </a:blip>
          <a:srcRect b="0" l="0" r="0" t="0"/>
          <a:stretch/>
        </p:blipFill>
        <p:spPr>
          <a:xfrm>
            <a:off x="0" y="5237349"/>
            <a:ext cx="641678" cy="1649079"/>
          </a:xfrm>
          <a:prstGeom prst="rect">
            <a:avLst/>
          </a:prstGeom>
          <a:noFill/>
          <a:ln>
            <a:noFill/>
          </a:ln>
        </p:spPr>
      </p:pic>
      <p:sp>
        <p:nvSpPr>
          <p:cNvPr id="351" name="Google Shape;351;p26"/>
          <p:cNvSpPr txBox="1"/>
          <p:nvPr/>
        </p:nvSpPr>
        <p:spPr>
          <a:xfrm>
            <a:off x="8187000" y="3683350"/>
            <a:ext cx="36885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a:t>
            </a:r>
            <a:endParaRPr b="1" i="0" sz="2500" u="none" cap="none" strike="noStrike">
              <a:solidFill>
                <a:srgbClr val="151837"/>
              </a:solidFill>
              <a:latin typeface="Arial"/>
              <a:ea typeface="Arial"/>
              <a:cs typeface="Arial"/>
              <a:sym typeface="Arial"/>
            </a:endParaRPr>
          </a:p>
        </p:txBody>
      </p:sp>
      <p:grpSp>
        <p:nvGrpSpPr>
          <p:cNvPr id="352" name="Google Shape;352;p26"/>
          <p:cNvGrpSpPr/>
          <p:nvPr/>
        </p:nvGrpSpPr>
        <p:grpSpPr>
          <a:xfrm>
            <a:off x="6960572" y="3524901"/>
            <a:ext cx="1297286" cy="1227900"/>
            <a:chOff x="6959504" y="3588144"/>
            <a:chExt cx="1297286" cy="1227900"/>
          </a:xfrm>
        </p:grpSpPr>
        <p:grpSp>
          <p:nvGrpSpPr>
            <p:cNvPr id="353" name="Google Shape;353;p26"/>
            <p:cNvGrpSpPr/>
            <p:nvPr/>
          </p:nvGrpSpPr>
          <p:grpSpPr>
            <a:xfrm>
              <a:off x="6959504" y="3588144"/>
              <a:ext cx="1297286" cy="1227900"/>
              <a:chOff x="6905337" y="2379736"/>
              <a:chExt cx="1297286" cy="1227900"/>
            </a:xfrm>
          </p:grpSpPr>
          <p:sp>
            <p:nvSpPr>
              <p:cNvPr id="354" name="Google Shape;354;p26"/>
              <p:cNvSpPr/>
              <p:nvPr/>
            </p:nvSpPr>
            <p:spPr>
              <a:xfrm>
                <a:off x="6905337" y="2379736"/>
                <a:ext cx="1272000" cy="122790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5" name="Google Shape;355;p26"/>
              <p:cNvSpPr txBox="1"/>
              <p:nvPr/>
            </p:nvSpPr>
            <p:spPr>
              <a:xfrm>
                <a:off x="7071623" y="2636419"/>
                <a:ext cx="1131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92%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742*</a:t>
                </a:r>
                <a:endParaRPr b="0" i="0" sz="1400" u="none" cap="none" strike="noStrike">
                  <a:solidFill>
                    <a:srgbClr val="151837"/>
                  </a:solidFill>
                  <a:latin typeface="Arial"/>
                  <a:ea typeface="Arial"/>
                  <a:cs typeface="Arial"/>
                  <a:sym typeface="Arial"/>
                </a:endParaRPr>
              </a:p>
            </p:txBody>
          </p:sp>
        </p:grpSp>
        <p:cxnSp>
          <p:nvCxnSpPr>
            <p:cNvPr id="356" name="Google Shape;356;p26"/>
            <p:cNvCxnSpPr/>
            <p:nvPr/>
          </p:nvCxnSpPr>
          <p:spPr>
            <a:xfrm rot="10800000">
              <a:off x="7185489" y="4182413"/>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357" name="Google Shape;357;p26"/>
          <p:cNvGrpSpPr/>
          <p:nvPr/>
        </p:nvGrpSpPr>
        <p:grpSpPr>
          <a:xfrm>
            <a:off x="6857077" y="2209044"/>
            <a:ext cx="1375609" cy="1227976"/>
            <a:chOff x="6875311" y="2379732"/>
            <a:chExt cx="1145100" cy="1020083"/>
          </a:xfrm>
        </p:grpSpPr>
        <p:sp>
          <p:nvSpPr>
            <p:cNvPr id="358" name="Google Shape;358;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9" name="Google Shape;359;p26"/>
            <p:cNvSpPr txBox="1"/>
            <p:nvPr/>
          </p:nvSpPr>
          <p:spPr>
            <a:xfrm>
              <a:off x="6875311" y="2591742"/>
              <a:ext cx="1145100" cy="5880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804</a:t>
              </a:r>
              <a:endParaRPr b="0" i="0" sz="1400" u="none" cap="none" strike="noStrike">
                <a:solidFill>
                  <a:srgbClr val="151837"/>
                </a:solidFill>
                <a:latin typeface="Arial"/>
                <a:ea typeface="Arial"/>
                <a:cs typeface="Arial"/>
                <a:sym typeface="Arial"/>
              </a:endParaRPr>
            </a:p>
          </p:txBody>
        </p:sp>
      </p:grpSp>
      <p:sp>
        <p:nvSpPr>
          <p:cNvPr id="360" name="Google Shape;360;p26"/>
          <p:cNvSpPr txBox="1"/>
          <p:nvPr/>
        </p:nvSpPr>
        <p:spPr>
          <a:xfrm>
            <a:off x="8239200" y="4852013"/>
            <a:ext cx="35841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 de servicios públicos </a:t>
            </a:r>
            <a:endParaRPr b="1" i="0" sz="2500" u="none" cap="none" strike="noStrike">
              <a:solidFill>
                <a:srgbClr val="BED000"/>
              </a:solidFill>
              <a:latin typeface="Arial Black"/>
              <a:ea typeface="Arial Black"/>
              <a:cs typeface="Arial Black"/>
              <a:sym typeface="Arial Black"/>
            </a:endParaRPr>
          </a:p>
        </p:txBody>
      </p:sp>
      <p:cxnSp>
        <p:nvCxnSpPr>
          <p:cNvPr id="361" name="Google Shape;361;p26"/>
          <p:cNvCxnSpPr/>
          <p:nvPr/>
        </p:nvCxnSpPr>
        <p:spPr>
          <a:xfrm rot="10800000">
            <a:off x="7030545" y="2857183"/>
            <a:ext cx="981300" cy="0"/>
          </a:xfrm>
          <a:prstGeom prst="straightConnector1">
            <a:avLst/>
          </a:prstGeom>
          <a:noFill/>
          <a:ln cap="flat" cmpd="sng" w="38100">
            <a:solidFill>
              <a:srgbClr val="1D2046"/>
            </a:solidFill>
            <a:prstDash val="solid"/>
            <a:miter lim="800000"/>
            <a:headEnd len="sm" w="sm" type="none"/>
            <a:tailEnd len="sm" w="sm" type="none"/>
          </a:ln>
        </p:spPr>
      </p:cxnSp>
      <p:grpSp>
        <p:nvGrpSpPr>
          <p:cNvPr id="362" name="Google Shape;362;p26"/>
          <p:cNvGrpSpPr/>
          <p:nvPr/>
        </p:nvGrpSpPr>
        <p:grpSpPr>
          <a:xfrm>
            <a:off x="7023703" y="4873271"/>
            <a:ext cx="1297311" cy="1227874"/>
            <a:chOff x="6959519" y="3588140"/>
            <a:chExt cx="1082084" cy="1020083"/>
          </a:xfrm>
        </p:grpSpPr>
        <p:grpSp>
          <p:nvGrpSpPr>
            <p:cNvPr id="363" name="Google Shape;363;p26"/>
            <p:cNvGrpSpPr/>
            <p:nvPr/>
          </p:nvGrpSpPr>
          <p:grpSpPr>
            <a:xfrm>
              <a:off x="6959519" y="3588140"/>
              <a:ext cx="1082084" cy="1020083"/>
              <a:chOff x="6905352" y="2379732"/>
              <a:chExt cx="1082084" cy="1020083"/>
            </a:xfrm>
          </p:grpSpPr>
          <p:sp>
            <p:nvSpPr>
              <p:cNvPr id="364" name="Google Shape;364;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5" name="Google Shape;365;p26"/>
              <p:cNvSpPr txBox="1"/>
              <p:nvPr/>
            </p:nvSpPr>
            <p:spPr>
              <a:xfrm>
                <a:off x="6983036" y="2591749"/>
                <a:ext cx="1004400" cy="58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62</a:t>
                </a:r>
                <a:endParaRPr b="0" i="0" sz="1400" u="none" cap="none" strike="noStrike">
                  <a:solidFill>
                    <a:srgbClr val="151837"/>
                  </a:solidFill>
                  <a:latin typeface="Arial"/>
                  <a:ea typeface="Arial"/>
                  <a:cs typeface="Arial"/>
                  <a:sym typeface="Arial"/>
                </a:endParaRPr>
              </a:p>
            </p:txBody>
          </p:sp>
        </p:grpSp>
        <p:cxnSp>
          <p:nvCxnSpPr>
            <p:cNvPr id="366" name="Google Shape;366;p26"/>
            <p:cNvCxnSpPr/>
            <p:nvPr/>
          </p:nvCxnSpPr>
          <p:spPr>
            <a:xfrm rot="10800000">
              <a:off x="6993589" y="4064032"/>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367" name="Google Shape;367;p26"/>
          <p:cNvGrpSpPr/>
          <p:nvPr/>
        </p:nvGrpSpPr>
        <p:grpSpPr>
          <a:xfrm>
            <a:off x="5790739" y="6405524"/>
            <a:ext cx="5471353" cy="400047"/>
            <a:chOff x="7458194" y="4904132"/>
            <a:chExt cx="2550900" cy="739200"/>
          </a:xfrm>
        </p:grpSpPr>
        <p:sp>
          <p:nvSpPr>
            <p:cNvPr id="368" name="Google Shape;368;p26"/>
            <p:cNvSpPr/>
            <p:nvPr/>
          </p:nvSpPr>
          <p:spPr>
            <a:xfrm>
              <a:off x="7467470" y="4961782"/>
              <a:ext cx="2420495" cy="630959"/>
            </a:xfrm>
            <a:prstGeom prst="rect">
              <a:avLst/>
            </a:prstGeom>
            <a:solidFill>
              <a:srgbClr val="C3D029"/>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s-CO" sz="1000" u="none" cap="none" strike="noStrike">
                  <a:solidFill>
                    <a:schemeClr val="lt1"/>
                  </a:solidFill>
                  <a:latin typeface="Calibri"/>
                  <a:ea typeface="Calibri"/>
                  <a:cs typeface="Calibri"/>
                  <a:sym typeface="Calibri"/>
                </a:rPr>
                <a:t>`</a:t>
              </a:r>
              <a:endParaRPr b="0" i="0" sz="1000" u="none" cap="none" strike="noStrike">
                <a:solidFill>
                  <a:schemeClr val="lt1"/>
                </a:solidFill>
                <a:latin typeface="Calibri"/>
                <a:ea typeface="Calibri"/>
                <a:cs typeface="Calibri"/>
                <a:sym typeface="Calibri"/>
              </a:endParaRPr>
            </a:p>
          </p:txBody>
        </p:sp>
        <p:sp>
          <p:nvSpPr>
            <p:cNvPr id="369" name="Google Shape;369;p26"/>
            <p:cNvSpPr txBox="1"/>
            <p:nvPr/>
          </p:nvSpPr>
          <p:spPr>
            <a:xfrm>
              <a:off x="7458194" y="4904132"/>
              <a:ext cx="2550900" cy="7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COI: Consolidado de obras de infraestructura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COSS: Consolidado de obras de Infraestructura de servicios</a:t>
              </a:r>
              <a:r>
                <a:rPr b="0" i="0" lang="es-CO" sz="1000" u="none" cap="none" strike="noStrike">
                  <a:solidFill>
                    <a:srgbClr val="C3D029"/>
                  </a:solidFill>
                  <a:latin typeface="Arial Black"/>
                  <a:ea typeface="Arial Black"/>
                  <a:cs typeface="Arial Black"/>
                  <a:sym typeface="Arial Black"/>
                </a:rPr>
                <a:t> </a:t>
              </a:r>
              <a:r>
                <a:rPr b="0" i="0" lang="es-CO" sz="1000" u="none" cap="none" strike="noStrike">
                  <a:solidFill>
                    <a:srgbClr val="151837"/>
                  </a:solidFill>
                  <a:latin typeface="Arial Black"/>
                  <a:ea typeface="Arial Black"/>
                  <a:cs typeface="Arial Black"/>
                  <a:sym typeface="Arial Black"/>
                </a:rPr>
                <a:t>públicos.</a:t>
              </a:r>
              <a:endParaRPr b="0" i="0" sz="1000" u="none" cap="none" strike="noStrike">
                <a:solidFill>
                  <a:srgbClr val="151837"/>
                </a:solidFill>
                <a:latin typeface="Arial"/>
                <a:ea typeface="Arial"/>
                <a:cs typeface="Arial"/>
                <a:sym typeface="Arial"/>
              </a:endParaRPr>
            </a:p>
          </p:txBody>
        </p:sp>
      </p:grpSp>
      <p:pic>
        <p:nvPicPr>
          <p:cNvPr id="370" name="Google Shape;370;p26"/>
          <p:cNvPicPr preferRelativeResize="0"/>
          <p:nvPr/>
        </p:nvPicPr>
        <p:blipFill rotWithShape="1">
          <a:blip r:embed="rId8">
            <a:alphaModFix/>
          </a:blip>
          <a:srcRect b="0" l="0" r="0" t="0"/>
          <a:stretch/>
        </p:blipFill>
        <p:spPr>
          <a:xfrm>
            <a:off x="744950" y="3442675"/>
            <a:ext cx="3181350" cy="2952750"/>
          </a:xfrm>
          <a:prstGeom prst="rect">
            <a:avLst/>
          </a:prstGeom>
          <a:noFill/>
          <a:ln>
            <a:noFill/>
          </a:ln>
        </p:spPr>
      </p:pic>
      <p:pic>
        <p:nvPicPr>
          <p:cNvPr descr="Gráfico, Gráfico circular&#10;&#10;El contenido generado por IA puede ser incorrecto." id="371" name="Google Shape;371;p26"/>
          <p:cNvPicPr preferRelativeResize="0"/>
          <p:nvPr/>
        </p:nvPicPr>
        <p:blipFill rotWithShape="1">
          <a:blip r:embed="rId9">
            <a:alphaModFix/>
          </a:blip>
          <a:srcRect b="0" l="0" r="0" t="0"/>
          <a:stretch/>
        </p:blipFill>
        <p:spPr>
          <a:xfrm>
            <a:off x="4268099" y="3462917"/>
            <a:ext cx="2194423" cy="25198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cxnSp>
        <p:nvCxnSpPr>
          <p:cNvPr id="376" name="Google Shape;376;p27"/>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77" name="Google Shape;377;p27"/>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78" name="Google Shape;378;p27"/>
          <p:cNvSpPr txBox="1"/>
          <p:nvPr/>
        </p:nvSpPr>
        <p:spPr>
          <a:xfrm>
            <a:off x="418346"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9. Infraestructura </a:t>
            </a:r>
            <a:endParaRPr b="0" i="0" sz="1400" u="none" cap="none" strike="noStrike">
              <a:solidFill>
                <a:srgbClr val="000000"/>
              </a:solidFill>
              <a:latin typeface="Arial"/>
              <a:ea typeface="Arial"/>
              <a:cs typeface="Arial"/>
              <a:sym typeface="Arial"/>
            </a:endParaRPr>
          </a:p>
        </p:txBody>
      </p:sp>
      <p:pic>
        <p:nvPicPr>
          <p:cNvPr id="379" name="Google Shape;379;p27"/>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80" name="Google Shape;380;p27"/>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81" name="Google Shape;381;p27"/>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82" name="Google Shape;382;p27"/>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83" name="Google Shape;383;p27"/>
          <p:cNvPicPr preferRelativeResize="0"/>
          <p:nvPr/>
        </p:nvPicPr>
        <p:blipFill rotWithShape="1">
          <a:blip r:embed="rId7">
            <a:alphaModFix/>
          </a:blip>
          <a:srcRect b="2110" l="0" r="62912" t="35963"/>
          <a:stretch/>
        </p:blipFill>
        <p:spPr>
          <a:xfrm>
            <a:off x="10142545" y="-44"/>
            <a:ext cx="2038945" cy="6858000"/>
          </a:xfrm>
          <a:prstGeom prst="rect">
            <a:avLst/>
          </a:prstGeom>
          <a:noFill/>
          <a:ln>
            <a:noFill/>
          </a:ln>
        </p:spPr>
      </p:pic>
      <p:sp>
        <p:nvSpPr>
          <p:cNvPr id="384" name="Google Shape;384;p27"/>
          <p:cNvSpPr txBox="1"/>
          <p:nvPr/>
        </p:nvSpPr>
        <p:spPr>
          <a:xfrm>
            <a:off x="266026" y="1176026"/>
            <a:ext cx="114585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Desde la SI se encaminan las políticas de desarrollo, construcción, mantenimiento y rehabilitación de la Infraestructura vial y de transporte, para la localidad de Los Mártires en el 2024 se evaluó:</a:t>
            </a:r>
            <a:endParaRPr b="0" i="0" sz="1400" u="none" cap="none" strike="noStrike">
              <a:solidFill>
                <a:srgbClr val="000000"/>
              </a:solidFill>
              <a:latin typeface="Arial"/>
              <a:ea typeface="Arial"/>
              <a:cs typeface="Arial"/>
              <a:sym typeface="Arial"/>
            </a:endParaRPr>
          </a:p>
        </p:txBody>
      </p:sp>
      <p:sp>
        <p:nvSpPr>
          <p:cNvPr id="385" name="Google Shape;385;p27"/>
          <p:cNvSpPr txBox="1"/>
          <p:nvPr/>
        </p:nvSpPr>
        <p:spPr>
          <a:xfrm>
            <a:off x="8584795" y="2564513"/>
            <a:ext cx="3115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rgbClr val="CAD24C"/>
                </a:solidFill>
                <a:latin typeface="Arial Black"/>
                <a:ea typeface="Arial Black"/>
                <a:cs typeface="Arial Black"/>
                <a:sym typeface="Arial Black"/>
              </a:rPr>
              <a:t>Zonas de Parqueo Pago</a:t>
            </a:r>
            <a:endParaRPr b="0" i="0" sz="1400" u="none" cap="none" strike="noStrike">
              <a:solidFill>
                <a:srgbClr val="000000"/>
              </a:solidFill>
              <a:latin typeface="Arial"/>
              <a:ea typeface="Arial"/>
              <a:cs typeface="Arial"/>
              <a:sym typeface="Arial"/>
            </a:endParaRPr>
          </a:p>
        </p:txBody>
      </p:sp>
      <p:pic>
        <p:nvPicPr>
          <p:cNvPr descr="Diagrama&#10;&#10;El contenido generado por IA puede ser incorrecto." id="386" name="Google Shape;386;p27"/>
          <p:cNvPicPr preferRelativeResize="0"/>
          <p:nvPr/>
        </p:nvPicPr>
        <p:blipFill rotWithShape="1">
          <a:blip r:embed="rId8">
            <a:alphaModFix/>
          </a:blip>
          <a:srcRect b="0" l="0" r="0" t="0"/>
          <a:stretch/>
        </p:blipFill>
        <p:spPr>
          <a:xfrm>
            <a:off x="8203278" y="3267403"/>
            <a:ext cx="3633033" cy="2992642"/>
          </a:xfrm>
          <a:prstGeom prst="rect">
            <a:avLst/>
          </a:prstGeom>
          <a:noFill/>
          <a:ln>
            <a:noFill/>
          </a:ln>
        </p:spPr>
      </p:pic>
      <p:pic>
        <p:nvPicPr>
          <p:cNvPr descr="Mapa&#10;&#10;El contenido generado por IA puede ser incorrecto." id="387" name="Google Shape;387;p27"/>
          <p:cNvPicPr preferRelativeResize="0"/>
          <p:nvPr/>
        </p:nvPicPr>
        <p:blipFill rotWithShape="1">
          <a:blip r:embed="rId9">
            <a:alphaModFix/>
          </a:blip>
          <a:srcRect b="0" l="0" r="0" t="0"/>
          <a:stretch/>
        </p:blipFill>
        <p:spPr>
          <a:xfrm>
            <a:off x="932447" y="2564513"/>
            <a:ext cx="7134815" cy="37735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cxnSp>
        <p:nvCxnSpPr>
          <p:cNvPr id="392" name="Google Shape;392;p2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93" name="Google Shape;393;p2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94" name="Google Shape;394;p28"/>
          <p:cNvSpPr txBox="1"/>
          <p:nvPr/>
        </p:nvSpPr>
        <p:spPr>
          <a:xfrm>
            <a:off x="50242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10. Transporte Privado </a:t>
            </a:r>
            <a:endParaRPr b="0" i="0" sz="1400" u="none" cap="none" strike="noStrike">
              <a:solidFill>
                <a:srgbClr val="000000"/>
              </a:solidFill>
              <a:latin typeface="Arial"/>
              <a:ea typeface="Arial"/>
              <a:cs typeface="Arial"/>
              <a:sym typeface="Arial"/>
            </a:endParaRPr>
          </a:p>
        </p:txBody>
      </p:sp>
      <p:pic>
        <p:nvPicPr>
          <p:cNvPr id="395" name="Google Shape;395;p28"/>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96" name="Google Shape;396;p28"/>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97" name="Google Shape;397;p28"/>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98" name="Google Shape;398;p28"/>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399" name="Google Shape;399;p28"/>
          <p:cNvSpPr txBox="1"/>
          <p:nvPr/>
        </p:nvSpPr>
        <p:spPr>
          <a:xfrm>
            <a:off x="229802" y="1042792"/>
            <a:ext cx="11662500" cy="708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El área de implementación AI9 del proyecto Zona de Parqueo Pago, se encuentra ubicada en la localidad de Los Mártires, con una oferta de 193 cupos .</a:t>
            </a:r>
            <a:endParaRPr b="1" i="0" sz="2000" u="none" cap="none" strike="noStrike">
              <a:solidFill>
                <a:srgbClr val="1D2046"/>
              </a:solidFill>
              <a:latin typeface="Arial"/>
              <a:ea typeface="Arial"/>
              <a:cs typeface="Arial"/>
              <a:sym typeface="Arial"/>
            </a:endParaRPr>
          </a:p>
        </p:txBody>
      </p:sp>
      <p:sp>
        <p:nvSpPr>
          <p:cNvPr id="400" name="Google Shape;400;p28"/>
          <p:cNvSpPr txBox="1"/>
          <p:nvPr/>
        </p:nvSpPr>
        <p:spPr>
          <a:xfrm>
            <a:off x="4091725" y="2274175"/>
            <a:ext cx="3000000" cy="738900"/>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es-CO" sz="1400" u="none" cap="none" strike="noStrike">
                <a:solidFill>
                  <a:schemeClr val="lt1"/>
                </a:solidFill>
                <a:latin typeface="Arial"/>
                <a:ea typeface="Arial"/>
                <a:cs typeface="Arial"/>
                <a:sym typeface="Arial"/>
              </a:rPr>
              <a:t>En el 2024 se realizaron 24.317 solicitudes de permiso alcanzando un recaudo de $2.623.478.600.</a:t>
            </a:r>
            <a:endParaRPr b="1" i="0" sz="2500" u="none" cap="none" strike="noStrike">
              <a:solidFill>
                <a:schemeClr val="lt1"/>
              </a:solidFill>
              <a:latin typeface="Arial Black"/>
              <a:ea typeface="Arial Black"/>
              <a:cs typeface="Arial Black"/>
              <a:sym typeface="Arial Black"/>
            </a:endParaRPr>
          </a:p>
        </p:txBody>
      </p:sp>
      <p:sp>
        <p:nvSpPr>
          <p:cNvPr id="401" name="Google Shape;401;p28"/>
          <p:cNvSpPr txBox="1"/>
          <p:nvPr/>
        </p:nvSpPr>
        <p:spPr>
          <a:xfrm>
            <a:off x="6408301" y="3310919"/>
            <a:ext cx="931500" cy="400200"/>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57</a:t>
            </a:r>
            <a:endParaRPr b="0" i="0" sz="1400" u="none" cap="none" strike="noStrike">
              <a:solidFill>
                <a:srgbClr val="000000"/>
              </a:solidFill>
              <a:latin typeface="Arial"/>
              <a:ea typeface="Arial"/>
              <a:cs typeface="Arial"/>
              <a:sym typeface="Arial"/>
            </a:endParaRPr>
          </a:p>
        </p:txBody>
      </p:sp>
      <p:sp>
        <p:nvSpPr>
          <p:cNvPr id="402" name="Google Shape;402;p28"/>
          <p:cNvSpPr txBox="1"/>
          <p:nvPr/>
        </p:nvSpPr>
        <p:spPr>
          <a:xfrm>
            <a:off x="4091725" y="1826513"/>
            <a:ext cx="3000000" cy="415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Pico y placa solidario</a:t>
            </a:r>
            <a:endParaRPr b="0" i="0" sz="1500" u="none" cap="none" strike="noStrike">
              <a:solidFill>
                <a:schemeClr val="accent6"/>
              </a:solidFill>
              <a:latin typeface="Arial"/>
              <a:ea typeface="Arial"/>
              <a:cs typeface="Arial"/>
              <a:sym typeface="Arial"/>
            </a:endParaRPr>
          </a:p>
        </p:txBody>
      </p:sp>
      <p:pic>
        <p:nvPicPr>
          <p:cNvPr id="403" name="Google Shape;403;p28"/>
          <p:cNvPicPr preferRelativeResize="0"/>
          <p:nvPr/>
        </p:nvPicPr>
        <p:blipFill rotWithShape="1">
          <a:blip r:embed="rId7">
            <a:alphaModFix/>
          </a:blip>
          <a:srcRect b="0" l="0" r="0" t="0"/>
          <a:stretch/>
        </p:blipFill>
        <p:spPr>
          <a:xfrm>
            <a:off x="8234863" y="1882800"/>
            <a:ext cx="3000000" cy="1550096"/>
          </a:xfrm>
          <a:prstGeom prst="rect">
            <a:avLst/>
          </a:prstGeom>
          <a:noFill/>
          <a:ln>
            <a:noFill/>
          </a:ln>
        </p:spPr>
      </p:pic>
      <p:sp>
        <p:nvSpPr>
          <p:cNvPr id="404" name="Google Shape;404;p28"/>
          <p:cNvSpPr txBox="1"/>
          <p:nvPr/>
        </p:nvSpPr>
        <p:spPr>
          <a:xfrm>
            <a:off x="3940091" y="3187775"/>
            <a:ext cx="2811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Registro Distrital de Estacionamiento</a:t>
            </a:r>
            <a:endParaRPr b="0" i="0" sz="1500" u="none" cap="none" strike="noStrike">
              <a:solidFill>
                <a:srgbClr val="000000"/>
              </a:solidFill>
              <a:latin typeface="Arial"/>
              <a:ea typeface="Arial"/>
              <a:cs typeface="Arial"/>
              <a:sym typeface="Arial"/>
            </a:endParaRPr>
          </a:p>
        </p:txBody>
      </p:sp>
      <p:sp>
        <p:nvSpPr>
          <p:cNvPr id="405" name="Google Shape;405;p28"/>
          <p:cNvSpPr txBox="1"/>
          <p:nvPr/>
        </p:nvSpPr>
        <p:spPr>
          <a:xfrm>
            <a:off x="4091725" y="4008963"/>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Zonas de cargue y descargue</a:t>
            </a:r>
            <a:endParaRPr b="0" i="0" sz="1500" u="none" cap="none" strike="noStrike">
              <a:solidFill>
                <a:srgbClr val="000000"/>
              </a:solidFill>
              <a:latin typeface="Arial"/>
              <a:ea typeface="Arial"/>
              <a:cs typeface="Arial"/>
              <a:sym typeface="Arial"/>
            </a:endParaRPr>
          </a:p>
        </p:txBody>
      </p:sp>
      <p:sp>
        <p:nvSpPr>
          <p:cNvPr id="406" name="Google Shape;406;p28"/>
          <p:cNvSpPr txBox="1"/>
          <p:nvPr/>
        </p:nvSpPr>
        <p:spPr>
          <a:xfrm>
            <a:off x="4186075" y="5564350"/>
            <a:ext cx="18648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Planes Integrales de Movilidad Sostenible</a:t>
            </a:r>
            <a:endParaRPr b="1" i="0" sz="1500" u="none" cap="none" strike="noStrike">
              <a:solidFill>
                <a:schemeClr val="accent6"/>
              </a:solidFill>
              <a:latin typeface="Arial"/>
              <a:ea typeface="Arial"/>
              <a:cs typeface="Arial"/>
              <a:sym typeface="Arial"/>
            </a:endParaRPr>
          </a:p>
        </p:txBody>
      </p:sp>
      <p:sp>
        <p:nvSpPr>
          <p:cNvPr id="407" name="Google Shape;407;p28"/>
          <p:cNvSpPr txBox="1"/>
          <p:nvPr/>
        </p:nvSpPr>
        <p:spPr>
          <a:xfrm>
            <a:off x="6084025" y="5820300"/>
            <a:ext cx="931500" cy="400200"/>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14</a:t>
            </a:r>
            <a:endParaRPr b="0" i="0" sz="1400" u="none" cap="none" strike="noStrike">
              <a:solidFill>
                <a:srgbClr val="000000"/>
              </a:solidFill>
              <a:latin typeface="Arial"/>
              <a:ea typeface="Arial"/>
              <a:cs typeface="Arial"/>
              <a:sym typeface="Arial"/>
            </a:endParaRPr>
          </a:p>
        </p:txBody>
      </p:sp>
      <p:pic>
        <p:nvPicPr>
          <p:cNvPr id="408" name="Google Shape;408;p28"/>
          <p:cNvPicPr preferRelativeResize="0"/>
          <p:nvPr/>
        </p:nvPicPr>
        <p:blipFill rotWithShape="1">
          <a:blip r:embed="rId8">
            <a:alphaModFix/>
          </a:blip>
          <a:srcRect b="0" l="0" r="0" t="0"/>
          <a:stretch/>
        </p:blipFill>
        <p:spPr>
          <a:xfrm>
            <a:off x="7162325" y="5271667"/>
            <a:ext cx="4544175" cy="1462559"/>
          </a:xfrm>
          <a:prstGeom prst="rect">
            <a:avLst/>
          </a:prstGeom>
          <a:noFill/>
          <a:ln>
            <a:noFill/>
          </a:ln>
        </p:spPr>
      </p:pic>
      <p:pic>
        <p:nvPicPr>
          <p:cNvPr id="409" name="Google Shape;409;p28"/>
          <p:cNvPicPr preferRelativeResize="0"/>
          <p:nvPr/>
        </p:nvPicPr>
        <p:blipFill rotWithShape="1">
          <a:blip r:embed="rId9">
            <a:alphaModFix/>
          </a:blip>
          <a:srcRect b="2111" l="0" r="62912" t="35961"/>
          <a:stretch/>
        </p:blipFill>
        <p:spPr>
          <a:xfrm>
            <a:off x="10142545" y="-44"/>
            <a:ext cx="2038944" cy="6858000"/>
          </a:xfrm>
          <a:prstGeom prst="rect">
            <a:avLst/>
          </a:prstGeom>
          <a:noFill/>
          <a:ln>
            <a:noFill/>
          </a:ln>
        </p:spPr>
      </p:pic>
      <p:pic>
        <p:nvPicPr>
          <p:cNvPr descr="Mapa&#10;&#10;El contenido generado por IA puede ser incorrecto." id="410" name="Google Shape;410;p28"/>
          <p:cNvPicPr preferRelativeResize="0"/>
          <p:nvPr/>
        </p:nvPicPr>
        <p:blipFill rotWithShape="1">
          <a:blip r:embed="rId10">
            <a:alphaModFix/>
          </a:blip>
          <a:srcRect b="0" l="0" r="0" t="0"/>
          <a:stretch/>
        </p:blipFill>
        <p:spPr>
          <a:xfrm>
            <a:off x="241585" y="1989774"/>
            <a:ext cx="3715554" cy="4117112"/>
          </a:xfrm>
          <a:prstGeom prst="rect">
            <a:avLst/>
          </a:prstGeom>
          <a:noFill/>
          <a:ln>
            <a:noFill/>
          </a:ln>
        </p:spPr>
      </p:pic>
      <p:pic>
        <p:nvPicPr>
          <p:cNvPr descr="Tabla&#10;&#10;El contenido generado por IA puede ser incorrecto." id="411" name="Google Shape;411;p28"/>
          <p:cNvPicPr preferRelativeResize="0"/>
          <p:nvPr/>
        </p:nvPicPr>
        <p:blipFill rotWithShape="1">
          <a:blip r:embed="rId11">
            <a:alphaModFix/>
          </a:blip>
          <a:srcRect b="0" l="0" r="0" t="0"/>
          <a:stretch/>
        </p:blipFill>
        <p:spPr>
          <a:xfrm>
            <a:off x="7007959" y="3883086"/>
            <a:ext cx="5022015" cy="10516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cxnSp>
        <p:nvCxnSpPr>
          <p:cNvPr id="416" name="Google Shape;416;p2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17" name="Google Shape;417;p2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18" name="Google Shape;418;p29"/>
          <p:cNvSpPr txBox="1"/>
          <p:nvPr/>
        </p:nvSpPr>
        <p:spPr>
          <a:xfrm>
            <a:off x="41834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11. Bicicleta y Peatón  </a:t>
            </a:r>
            <a:endParaRPr b="0" i="0" sz="1400" u="none" cap="none" strike="noStrike">
              <a:solidFill>
                <a:srgbClr val="000000"/>
              </a:solidFill>
              <a:latin typeface="Arial"/>
              <a:ea typeface="Arial"/>
              <a:cs typeface="Arial"/>
              <a:sym typeface="Arial"/>
            </a:endParaRPr>
          </a:p>
        </p:txBody>
      </p:sp>
      <p:pic>
        <p:nvPicPr>
          <p:cNvPr id="419" name="Google Shape;419;p29"/>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20" name="Google Shape;420;p29"/>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21" name="Google Shape;421;p29"/>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22" name="Google Shape;422;p29"/>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423" name="Google Shape;423;p29"/>
          <p:cNvPicPr preferRelativeResize="0"/>
          <p:nvPr/>
        </p:nvPicPr>
        <p:blipFill rotWithShape="1">
          <a:blip r:embed="rId7">
            <a:alphaModFix/>
          </a:blip>
          <a:srcRect b="2110" l="0" r="62912" t="35963"/>
          <a:stretch/>
        </p:blipFill>
        <p:spPr>
          <a:xfrm>
            <a:off x="9853357" y="7927"/>
            <a:ext cx="2038945" cy="6858000"/>
          </a:xfrm>
          <a:prstGeom prst="rect">
            <a:avLst/>
          </a:prstGeom>
          <a:noFill/>
          <a:ln>
            <a:noFill/>
          </a:ln>
        </p:spPr>
      </p:pic>
      <p:grpSp>
        <p:nvGrpSpPr>
          <p:cNvPr id="424" name="Google Shape;424;p29"/>
          <p:cNvGrpSpPr/>
          <p:nvPr/>
        </p:nvGrpSpPr>
        <p:grpSpPr>
          <a:xfrm>
            <a:off x="1152616" y="2409498"/>
            <a:ext cx="1195544" cy="1100280"/>
            <a:chOff x="5925336" y="4746615"/>
            <a:chExt cx="1195544" cy="1100280"/>
          </a:xfrm>
        </p:grpSpPr>
        <p:sp>
          <p:nvSpPr>
            <p:cNvPr id="425" name="Google Shape;425;p29"/>
            <p:cNvSpPr/>
            <p:nvPr/>
          </p:nvSpPr>
          <p:spPr>
            <a:xfrm>
              <a:off x="5925336" y="4746615"/>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26" name="Google Shape;426;p29"/>
            <p:cNvPicPr preferRelativeResize="0"/>
            <p:nvPr/>
          </p:nvPicPr>
          <p:blipFill rotWithShape="1">
            <a:blip r:embed="rId8">
              <a:alphaModFix/>
            </a:blip>
            <a:srcRect b="0" l="0" r="0" t="0"/>
            <a:stretch/>
          </p:blipFill>
          <p:spPr>
            <a:xfrm>
              <a:off x="6192785" y="5082146"/>
              <a:ext cx="719102" cy="430563"/>
            </a:xfrm>
            <a:prstGeom prst="rect">
              <a:avLst/>
            </a:prstGeom>
            <a:noFill/>
            <a:ln>
              <a:noFill/>
            </a:ln>
          </p:spPr>
        </p:pic>
      </p:grpSp>
      <p:grpSp>
        <p:nvGrpSpPr>
          <p:cNvPr id="427" name="Google Shape;427;p29"/>
          <p:cNvGrpSpPr/>
          <p:nvPr/>
        </p:nvGrpSpPr>
        <p:grpSpPr>
          <a:xfrm>
            <a:off x="2557112" y="2725376"/>
            <a:ext cx="3147759" cy="400111"/>
            <a:chOff x="299142" y="2211699"/>
            <a:chExt cx="2262784" cy="635400"/>
          </a:xfrm>
        </p:grpSpPr>
        <p:sp>
          <p:nvSpPr>
            <p:cNvPr id="428" name="Google Shape;428;p29"/>
            <p:cNvSpPr/>
            <p:nvPr/>
          </p:nvSpPr>
          <p:spPr>
            <a:xfrm>
              <a:off x="299142" y="2211699"/>
              <a:ext cx="2254200" cy="6354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29" name="Google Shape;429;p29"/>
            <p:cNvSpPr txBox="1"/>
            <p:nvPr/>
          </p:nvSpPr>
          <p:spPr>
            <a:xfrm>
              <a:off x="307726" y="2304267"/>
              <a:ext cx="22542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Bicicletas compartidas – Tem Bici</a:t>
              </a:r>
              <a:endParaRPr b="1" i="0" sz="1200" u="none" cap="none" strike="noStrike">
                <a:solidFill>
                  <a:srgbClr val="151837"/>
                </a:solidFill>
                <a:latin typeface="Arial"/>
                <a:ea typeface="Arial"/>
                <a:cs typeface="Arial"/>
                <a:sym typeface="Arial"/>
              </a:endParaRPr>
            </a:p>
          </p:txBody>
        </p:sp>
      </p:grpSp>
      <p:grpSp>
        <p:nvGrpSpPr>
          <p:cNvPr id="430" name="Google Shape;430;p29"/>
          <p:cNvGrpSpPr/>
          <p:nvPr/>
        </p:nvGrpSpPr>
        <p:grpSpPr>
          <a:xfrm>
            <a:off x="5992066" y="5482457"/>
            <a:ext cx="2191682" cy="1084324"/>
            <a:chOff x="630750" y="4469673"/>
            <a:chExt cx="1311442" cy="402466"/>
          </a:xfrm>
        </p:grpSpPr>
        <p:sp>
          <p:nvSpPr>
            <p:cNvPr id="431" name="Google Shape;431;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2" name="Google Shape;432;p29"/>
            <p:cNvSpPr txBox="1"/>
            <p:nvPr/>
          </p:nvSpPr>
          <p:spPr>
            <a:xfrm>
              <a:off x="666098" y="4500512"/>
              <a:ext cx="1242900" cy="2513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8 IED</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con 490cupos</a:t>
              </a:r>
              <a:r>
                <a:rPr b="1" i="0" lang="es-CO" sz="1600" u="none" cap="none" strike="noStrike">
                  <a:solidFill>
                    <a:schemeClr val="lt1"/>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grpSp>
      <p:grpSp>
        <p:nvGrpSpPr>
          <p:cNvPr id="433" name="Google Shape;433;p29"/>
          <p:cNvGrpSpPr/>
          <p:nvPr/>
        </p:nvGrpSpPr>
        <p:grpSpPr>
          <a:xfrm>
            <a:off x="3318741" y="5832123"/>
            <a:ext cx="2472586" cy="400069"/>
            <a:chOff x="299142" y="2332709"/>
            <a:chExt cx="2262819" cy="635304"/>
          </a:xfrm>
        </p:grpSpPr>
        <p:sp>
          <p:nvSpPr>
            <p:cNvPr id="434" name="Google Shape;434;p29"/>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35" name="Google Shape;435;p29"/>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Cupos IED para Bicicletas</a:t>
              </a:r>
              <a:endParaRPr b="1" i="0" sz="1200" u="none" cap="none" strike="noStrike">
                <a:solidFill>
                  <a:srgbClr val="151837"/>
                </a:solidFill>
                <a:latin typeface="Arial"/>
                <a:ea typeface="Arial"/>
                <a:cs typeface="Arial"/>
                <a:sym typeface="Arial"/>
              </a:endParaRPr>
            </a:p>
          </p:txBody>
        </p:sp>
      </p:grpSp>
      <p:grpSp>
        <p:nvGrpSpPr>
          <p:cNvPr id="436" name="Google Shape;436;p29"/>
          <p:cNvGrpSpPr/>
          <p:nvPr/>
        </p:nvGrpSpPr>
        <p:grpSpPr>
          <a:xfrm>
            <a:off x="6016878" y="2323004"/>
            <a:ext cx="2191682" cy="1342797"/>
            <a:chOff x="630750" y="4469673"/>
            <a:chExt cx="1311442" cy="532096"/>
          </a:xfrm>
        </p:grpSpPr>
        <p:sp>
          <p:nvSpPr>
            <p:cNvPr id="437" name="Google Shape;437;p29"/>
            <p:cNvSpPr/>
            <p:nvPr/>
          </p:nvSpPr>
          <p:spPr>
            <a:xfrm>
              <a:off x="630750" y="4469673"/>
              <a:ext cx="1311442" cy="53209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8" name="Google Shape;438;p29"/>
            <p:cNvSpPr txBox="1"/>
            <p:nvPr/>
          </p:nvSpPr>
          <p:spPr>
            <a:xfrm>
              <a:off x="665023" y="4543378"/>
              <a:ext cx="1242900" cy="426842"/>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54</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Estaciones</a:t>
              </a:r>
              <a:endParaRPr b="1" i="0" sz="2000" u="none" cap="none" strike="noStrike">
                <a:solidFill>
                  <a:schemeClr val="lt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27</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Ciclo talleres</a:t>
              </a:r>
              <a:endParaRPr b="1" i="0" sz="2000" u="none" cap="none" strike="noStrike">
                <a:solidFill>
                  <a:schemeClr val="lt1"/>
                </a:solidFill>
                <a:latin typeface="Arial Black"/>
                <a:ea typeface="Arial Black"/>
                <a:cs typeface="Arial Black"/>
                <a:sym typeface="Arial Black"/>
              </a:endParaRPr>
            </a:p>
          </p:txBody>
        </p:sp>
      </p:grpSp>
      <p:grpSp>
        <p:nvGrpSpPr>
          <p:cNvPr id="439" name="Google Shape;439;p29"/>
          <p:cNvGrpSpPr/>
          <p:nvPr/>
        </p:nvGrpSpPr>
        <p:grpSpPr>
          <a:xfrm>
            <a:off x="1498067" y="3966876"/>
            <a:ext cx="1195544" cy="1100280"/>
            <a:chOff x="1197347" y="3211893"/>
            <a:chExt cx="1195544" cy="1100280"/>
          </a:xfrm>
        </p:grpSpPr>
        <p:sp>
          <p:nvSpPr>
            <p:cNvPr id="440" name="Google Shape;440;p29"/>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41" name="Google Shape;441;p29"/>
            <p:cNvPicPr preferRelativeResize="0"/>
            <p:nvPr/>
          </p:nvPicPr>
          <p:blipFill rotWithShape="1">
            <a:blip r:embed="rId9">
              <a:alphaModFix/>
            </a:blip>
            <a:srcRect b="0" l="0" r="0" t="0"/>
            <a:stretch/>
          </p:blipFill>
          <p:spPr>
            <a:xfrm>
              <a:off x="1335124" y="3404578"/>
              <a:ext cx="765021" cy="711306"/>
            </a:xfrm>
            <a:prstGeom prst="rect">
              <a:avLst/>
            </a:prstGeom>
            <a:noFill/>
            <a:ln>
              <a:noFill/>
            </a:ln>
          </p:spPr>
        </p:pic>
      </p:grpSp>
      <p:grpSp>
        <p:nvGrpSpPr>
          <p:cNvPr id="442" name="Google Shape;442;p29"/>
          <p:cNvGrpSpPr/>
          <p:nvPr/>
        </p:nvGrpSpPr>
        <p:grpSpPr>
          <a:xfrm>
            <a:off x="6027428" y="4570657"/>
            <a:ext cx="2191682" cy="621689"/>
            <a:chOff x="630750" y="4469673"/>
            <a:chExt cx="1311442" cy="402466"/>
          </a:xfrm>
        </p:grpSpPr>
        <p:sp>
          <p:nvSpPr>
            <p:cNvPr id="443" name="Google Shape;443;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p29"/>
            <p:cNvSpPr txBox="1"/>
            <p:nvPr/>
          </p:nvSpPr>
          <p:spPr>
            <a:xfrm>
              <a:off x="650170" y="4533437"/>
              <a:ext cx="1242942" cy="258997"/>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476</a:t>
              </a:r>
              <a:endParaRPr b="1" i="0" sz="2000" u="none" cap="none" strike="noStrike">
                <a:solidFill>
                  <a:schemeClr val="lt1"/>
                </a:solidFill>
                <a:latin typeface="Arial Black"/>
                <a:ea typeface="Arial Black"/>
                <a:cs typeface="Arial Black"/>
                <a:sym typeface="Arial Black"/>
              </a:endParaRPr>
            </a:p>
          </p:txBody>
        </p:sp>
      </p:grpSp>
      <p:sp>
        <p:nvSpPr>
          <p:cNvPr id="445" name="Google Shape;445;p29"/>
          <p:cNvSpPr txBox="1"/>
          <p:nvPr/>
        </p:nvSpPr>
        <p:spPr>
          <a:xfrm>
            <a:off x="229802" y="1200446"/>
            <a:ext cx="11662500" cy="769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 los</a:t>
            </a:r>
            <a:r>
              <a:rPr b="1" i="0" lang="es-CO" sz="2400" u="none" cap="none" strike="noStrike">
                <a:solidFill>
                  <a:srgbClr val="1D2046"/>
                </a:solidFill>
                <a:latin typeface="Arial"/>
                <a:ea typeface="Arial"/>
                <a:cs typeface="Arial"/>
                <a:sym typeface="Arial"/>
              </a:rPr>
              <a:t> </a:t>
            </a:r>
            <a:r>
              <a:rPr b="1" i="0" lang="es-CO" sz="2400" u="none" cap="none" strike="noStrike">
                <a:solidFill>
                  <a:srgbClr val="C3D029"/>
                </a:solidFill>
                <a:latin typeface="Arial"/>
                <a:ea typeface="Arial"/>
                <a:cs typeface="Arial"/>
                <a:sym typeface="Arial"/>
              </a:rPr>
              <a:t>661,07 Km</a:t>
            </a:r>
            <a:r>
              <a:rPr b="1" i="0" lang="es-CO" sz="2400" u="none" cap="none" strike="noStrike">
                <a:solidFill>
                  <a:srgbClr val="1D2046"/>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Cicloinfraestructura existente, </a:t>
            </a:r>
            <a:r>
              <a:rPr b="1" i="0" lang="es-CO" sz="2400" u="none" cap="none" strike="noStrike">
                <a:solidFill>
                  <a:srgbClr val="C3D029"/>
                </a:solidFill>
                <a:latin typeface="Arial"/>
                <a:ea typeface="Arial"/>
                <a:cs typeface="Arial"/>
                <a:sym typeface="Arial"/>
              </a:rPr>
              <a:t>10,95 km</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se encuentra en la localidad de Los Mártires.</a:t>
            </a:r>
            <a:endParaRPr b="1" i="0" sz="2000" u="none" cap="none" strike="noStrike">
              <a:solidFill>
                <a:srgbClr val="1D2046"/>
              </a:solidFill>
              <a:latin typeface="Arial"/>
              <a:ea typeface="Arial"/>
              <a:cs typeface="Arial"/>
              <a:sym typeface="Arial"/>
            </a:endParaRPr>
          </a:p>
        </p:txBody>
      </p:sp>
      <p:grpSp>
        <p:nvGrpSpPr>
          <p:cNvPr id="446" name="Google Shape;446;p29"/>
          <p:cNvGrpSpPr/>
          <p:nvPr/>
        </p:nvGrpSpPr>
        <p:grpSpPr>
          <a:xfrm>
            <a:off x="1838520" y="5466869"/>
            <a:ext cx="1195544" cy="1100280"/>
            <a:chOff x="1914720" y="5466869"/>
            <a:chExt cx="1195544" cy="1100280"/>
          </a:xfrm>
        </p:grpSpPr>
        <p:sp>
          <p:nvSpPr>
            <p:cNvPr id="447" name="Google Shape;447;p29"/>
            <p:cNvSpPr/>
            <p:nvPr/>
          </p:nvSpPr>
          <p:spPr>
            <a:xfrm>
              <a:off x="1914720" y="5466869"/>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48" name="Google Shape;448;p29"/>
            <p:cNvPicPr preferRelativeResize="0"/>
            <p:nvPr/>
          </p:nvPicPr>
          <p:blipFill rotWithShape="1">
            <a:blip r:embed="rId10">
              <a:alphaModFix/>
            </a:blip>
            <a:srcRect b="0" l="0" r="0" t="0"/>
            <a:stretch/>
          </p:blipFill>
          <p:spPr>
            <a:xfrm>
              <a:off x="2128125" y="5677651"/>
              <a:ext cx="752556" cy="591928"/>
            </a:xfrm>
            <a:prstGeom prst="rect">
              <a:avLst/>
            </a:prstGeom>
            <a:noFill/>
            <a:ln>
              <a:noFill/>
            </a:ln>
          </p:spPr>
        </p:pic>
      </p:grpSp>
      <p:sp>
        <p:nvSpPr>
          <p:cNvPr id="449" name="Google Shape;449;p29"/>
          <p:cNvSpPr txBox="1"/>
          <p:nvPr/>
        </p:nvSpPr>
        <p:spPr>
          <a:xfrm>
            <a:off x="2893288" y="463240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Registro de Bicicletas </a:t>
            </a:r>
            <a:endParaRPr b="0" i="0" sz="1400" u="none" cap="none" strike="noStrike">
              <a:solidFill>
                <a:srgbClr val="000000"/>
              </a:solidFill>
              <a:latin typeface="Arial"/>
              <a:ea typeface="Arial"/>
              <a:cs typeface="Arial"/>
              <a:sym typeface="Arial"/>
            </a:endParaRPr>
          </a:p>
        </p:txBody>
      </p:sp>
      <p:sp>
        <p:nvSpPr>
          <p:cNvPr id="450" name="Google Shape;450;p29"/>
          <p:cNvSpPr txBox="1"/>
          <p:nvPr/>
        </p:nvSpPr>
        <p:spPr>
          <a:xfrm>
            <a:off x="2896813" y="3966875"/>
            <a:ext cx="3000000" cy="615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Jornada de registro de Bicicletas en la vía</a:t>
            </a:r>
            <a:endParaRPr b="0" i="0" sz="1400" u="none" cap="none" strike="noStrike">
              <a:solidFill>
                <a:srgbClr val="000000"/>
              </a:solidFill>
              <a:latin typeface="Arial"/>
              <a:ea typeface="Arial"/>
              <a:cs typeface="Arial"/>
              <a:sym typeface="Arial"/>
            </a:endParaRPr>
          </a:p>
        </p:txBody>
      </p:sp>
      <p:grpSp>
        <p:nvGrpSpPr>
          <p:cNvPr id="451" name="Google Shape;451;p29"/>
          <p:cNvGrpSpPr/>
          <p:nvPr/>
        </p:nvGrpSpPr>
        <p:grpSpPr>
          <a:xfrm>
            <a:off x="6016885" y="3865675"/>
            <a:ext cx="2191445" cy="621896"/>
            <a:chOff x="630750" y="4469673"/>
            <a:chExt cx="1311300" cy="402600"/>
          </a:xfrm>
        </p:grpSpPr>
        <p:sp>
          <p:nvSpPr>
            <p:cNvPr id="452" name="Google Shape;452;p29"/>
            <p:cNvSpPr/>
            <p:nvPr/>
          </p:nvSpPr>
          <p:spPr>
            <a:xfrm>
              <a:off x="630750" y="4469673"/>
              <a:ext cx="1311300" cy="402600"/>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29"/>
            <p:cNvSpPr txBox="1"/>
            <p:nvPr/>
          </p:nvSpPr>
          <p:spPr>
            <a:xfrm>
              <a:off x="650170" y="4533437"/>
              <a:ext cx="1242900" cy="259200"/>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14</a:t>
              </a:r>
              <a:endParaRPr b="1" i="0" sz="2000" u="none" cap="none" strike="noStrike">
                <a:solidFill>
                  <a:schemeClr val="lt1"/>
                </a:solidFill>
                <a:latin typeface="Arial Black"/>
                <a:ea typeface="Arial Black"/>
                <a:cs typeface="Arial Black"/>
                <a:sym typeface="Arial Black"/>
              </a:endParaRPr>
            </a:p>
          </p:txBody>
        </p:sp>
      </p:grpSp>
      <p:pic>
        <p:nvPicPr>
          <p:cNvPr descr="Diagrama&#10;&#10;El contenido generado por IA puede ser incorrecto." id="454" name="Google Shape;454;p29"/>
          <p:cNvPicPr preferRelativeResize="0"/>
          <p:nvPr/>
        </p:nvPicPr>
        <p:blipFill rotWithShape="1">
          <a:blip r:embed="rId11">
            <a:alphaModFix/>
          </a:blip>
          <a:srcRect b="0" l="0" r="0" t="0"/>
          <a:stretch/>
        </p:blipFill>
        <p:spPr>
          <a:xfrm>
            <a:off x="8384487" y="2196177"/>
            <a:ext cx="3284505" cy="40020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99" name="Google Shape;99;p2"/>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sp>
        <p:nvSpPr>
          <p:cNvPr id="100" name="Google Shape;100;p2"/>
          <p:cNvSpPr txBox="1"/>
          <p:nvPr/>
        </p:nvSpPr>
        <p:spPr>
          <a:xfrm>
            <a:off x="445169" y="295282"/>
            <a:ext cx="10580183"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¿Qué es la rendición de cuentas?</a:t>
            </a:r>
            <a:endParaRPr b="1" i="0" sz="3400" u="none" cap="none" strike="noStrike">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b="0" l="28880" r="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b="0" l="32615" r="0" t="0"/>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b="0" l="0" r="0" t="0"/>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b="2111" l="0" r="62912" t="35961"/>
          <a:stretch/>
        </p:blipFill>
        <p:spPr>
          <a:xfrm>
            <a:off x="10173245" y="1190"/>
            <a:ext cx="203894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cxnSp>
        <p:nvCxnSpPr>
          <p:cNvPr id="459" name="Google Shape;459;p2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460" name="Google Shape;460;p2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461" name="Google Shape;461;p20"/>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462" name="Google Shape;462;p20"/>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463" name="Google Shape;463;p20"/>
          <p:cNvPicPr preferRelativeResize="0"/>
          <p:nvPr/>
        </p:nvPicPr>
        <p:blipFill rotWithShape="1">
          <a:blip r:embed="rId4">
            <a:alphaModFix/>
          </a:blip>
          <a:srcRect b="0" l="0" r="0" t="0"/>
          <a:stretch/>
        </p:blipFill>
        <p:spPr>
          <a:xfrm>
            <a:off x="0" y="5237349"/>
            <a:ext cx="641678" cy="1649080"/>
          </a:xfrm>
          <a:prstGeom prst="rect">
            <a:avLst/>
          </a:prstGeom>
          <a:noFill/>
          <a:ln>
            <a:noFill/>
          </a:ln>
        </p:spPr>
      </p:pic>
      <p:grpSp>
        <p:nvGrpSpPr>
          <p:cNvPr id="464" name="Google Shape;464;p20"/>
          <p:cNvGrpSpPr/>
          <p:nvPr/>
        </p:nvGrpSpPr>
        <p:grpSpPr>
          <a:xfrm>
            <a:off x="288452" y="5412748"/>
            <a:ext cx="777387" cy="791982"/>
            <a:chOff x="1197347" y="3211893"/>
            <a:chExt cx="1195544" cy="1100280"/>
          </a:xfrm>
        </p:grpSpPr>
        <p:sp>
          <p:nvSpPr>
            <p:cNvPr id="465" name="Google Shape;465;p20"/>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66" name="Google Shape;466;p20"/>
            <p:cNvPicPr preferRelativeResize="0"/>
            <p:nvPr/>
          </p:nvPicPr>
          <p:blipFill rotWithShape="1">
            <a:blip r:embed="rId5">
              <a:alphaModFix/>
            </a:blip>
            <a:srcRect b="0" l="0" r="0" t="0"/>
            <a:stretch/>
          </p:blipFill>
          <p:spPr>
            <a:xfrm>
              <a:off x="1335124" y="3404578"/>
              <a:ext cx="765021" cy="711306"/>
            </a:xfrm>
            <a:prstGeom prst="rect">
              <a:avLst/>
            </a:prstGeom>
            <a:noFill/>
            <a:ln>
              <a:noFill/>
            </a:ln>
          </p:spPr>
        </p:pic>
      </p:grpSp>
      <p:grpSp>
        <p:nvGrpSpPr>
          <p:cNvPr id="467" name="Google Shape;467;p20"/>
          <p:cNvGrpSpPr/>
          <p:nvPr/>
        </p:nvGrpSpPr>
        <p:grpSpPr>
          <a:xfrm>
            <a:off x="261033" y="3611842"/>
            <a:ext cx="777348" cy="792031"/>
            <a:chOff x="868710" y="3848061"/>
            <a:chExt cx="1015249" cy="863343"/>
          </a:xfrm>
        </p:grpSpPr>
        <p:pic>
          <p:nvPicPr>
            <p:cNvPr descr="Imagen" id="468" name="Google Shape;468;p20"/>
            <p:cNvPicPr preferRelativeResize="0"/>
            <p:nvPr/>
          </p:nvPicPr>
          <p:blipFill rotWithShape="1">
            <a:blip r:embed="rId6">
              <a:alphaModFix/>
            </a:blip>
            <a:srcRect b="0" l="0" r="0" t="0"/>
            <a:stretch/>
          </p:blipFill>
          <p:spPr>
            <a:xfrm>
              <a:off x="1081017" y="3993771"/>
              <a:ext cx="586243" cy="510953"/>
            </a:xfrm>
            <a:prstGeom prst="rect">
              <a:avLst/>
            </a:prstGeom>
            <a:noFill/>
            <a:ln>
              <a:noFill/>
            </a:ln>
          </p:spPr>
        </p:pic>
        <p:sp>
          <p:nvSpPr>
            <p:cNvPr id="469" name="Google Shape;469;p20"/>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0" name="Google Shape;470;p20"/>
          <p:cNvGrpSpPr/>
          <p:nvPr/>
        </p:nvGrpSpPr>
        <p:grpSpPr>
          <a:xfrm>
            <a:off x="287011" y="4512433"/>
            <a:ext cx="777348" cy="792031"/>
            <a:chOff x="1236944" y="5027585"/>
            <a:chExt cx="1015249" cy="863343"/>
          </a:xfrm>
        </p:grpSpPr>
        <p:pic>
          <p:nvPicPr>
            <p:cNvPr descr="Imagen" id="471" name="Google Shape;471;p20"/>
            <p:cNvPicPr preferRelativeResize="0"/>
            <p:nvPr/>
          </p:nvPicPr>
          <p:blipFill rotWithShape="1">
            <a:blip r:embed="rId7">
              <a:alphaModFix/>
            </a:blip>
            <a:srcRect b="0" l="0" r="0" t="0"/>
            <a:stretch/>
          </p:blipFill>
          <p:spPr>
            <a:xfrm>
              <a:off x="1397553" y="5159008"/>
              <a:ext cx="688307" cy="568128"/>
            </a:xfrm>
            <a:prstGeom prst="rect">
              <a:avLst/>
            </a:prstGeom>
            <a:noFill/>
            <a:ln>
              <a:noFill/>
            </a:ln>
          </p:spPr>
        </p:pic>
        <p:sp>
          <p:nvSpPr>
            <p:cNvPr id="472" name="Google Shape;472;p20"/>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3" name="Google Shape;473;p20"/>
          <p:cNvGrpSpPr/>
          <p:nvPr/>
        </p:nvGrpSpPr>
        <p:grpSpPr>
          <a:xfrm>
            <a:off x="283174" y="2730642"/>
            <a:ext cx="777374" cy="792031"/>
            <a:chOff x="3017232" y="4014646"/>
            <a:chExt cx="858000" cy="863343"/>
          </a:xfrm>
        </p:grpSpPr>
        <p:pic>
          <p:nvPicPr>
            <p:cNvPr descr="Imagen" id="474" name="Google Shape;474;p20"/>
            <p:cNvPicPr preferRelativeResize="0"/>
            <p:nvPr/>
          </p:nvPicPr>
          <p:blipFill rotWithShape="1">
            <a:blip r:embed="rId8">
              <a:alphaModFix/>
            </a:blip>
            <a:srcRect b="0" l="0" r="0" t="0"/>
            <a:stretch/>
          </p:blipFill>
          <p:spPr>
            <a:xfrm>
              <a:off x="3095551" y="4140968"/>
              <a:ext cx="720000" cy="612000"/>
            </a:xfrm>
            <a:prstGeom prst="rect">
              <a:avLst/>
            </a:prstGeom>
            <a:noFill/>
            <a:ln>
              <a:noFill/>
            </a:ln>
          </p:spPr>
        </p:pic>
        <p:sp>
          <p:nvSpPr>
            <p:cNvPr id="475" name="Google Shape;475;p20"/>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76" name="Google Shape;476;p20"/>
          <p:cNvGrpSpPr/>
          <p:nvPr/>
        </p:nvGrpSpPr>
        <p:grpSpPr>
          <a:xfrm>
            <a:off x="1354291" y="5580709"/>
            <a:ext cx="2257620" cy="400051"/>
            <a:chOff x="299142" y="2332709"/>
            <a:chExt cx="2254234" cy="635304"/>
          </a:xfrm>
        </p:grpSpPr>
        <p:sp>
          <p:nvSpPr>
            <p:cNvPr id="477" name="Google Shape;477;p2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78" name="Google Shape;478;p20"/>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CONTROL SOCIAL</a:t>
              </a:r>
              <a:endParaRPr b="1" i="0" sz="1200" u="none" cap="none" strike="noStrike">
                <a:solidFill>
                  <a:srgbClr val="151837"/>
                </a:solidFill>
                <a:latin typeface="Arial"/>
                <a:ea typeface="Arial"/>
                <a:cs typeface="Arial"/>
                <a:sym typeface="Arial"/>
              </a:endParaRPr>
            </a:p>
          </p:txBody>
        </p:sp>
      </p:grpSp>
      <p:grpSp>
        <p:nvGrpSpPr>
          <p:cNvPr id="479" name="Google Shape;479;p20"/>
          <p:cNvGrpSpPr/>
          <p:nvPr/>
        </p:nvGrpSpPr>
        <p:grpSpPr>
          <a:xfrm>
            <a:off x="5480074" y="5609640"/>
            <a:ext cx="1098266" cy="504008"/>
            <a:chOff x="630750" y="4469672"/>
            <a:chExt cx="1311442" cy="402466"/>
          </a:xfrm>
        </p:grpSpPr>
        <p:sp>
          <p:nvSpPr>
            <p:cNvPr id="480" name="Google Shape;480;p2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1" name="Google Shape;481;p20"/>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74</a:t>
              </a:r>
              <a:endParaRPr b="1" i="0" sz="2000" u="none" cap="none" strike="noStrike">
                <a:solidFill>
                  <a:schemeClr val="lt1"/>
                </a:solidFill>
                <a:latin typeface="Arial Black"/>
                <a:ea typeface="Arial Black"/>
                <a:cs typeface="Arial Black"/>
                <a:sym typeface="Arial Black"/>
              </a:endParaRPr>
            </a:p>
          </p:txBody>
        </p:sp>
      </p:grpSp>
      <p:grpSp>
        <p:nvGrpSpPr>
          <p:cNvPr id="482" name="Google Shape;482;p20"/>
          <p:cNvGrpSpPr/>
          <p:nvPr/>
        </p:nvGrpSpPr>
        <p:grpSpPr>
          <a:xfrm>
            <a:off x="3850060" y="5597436"/>
            <a:ext cx="1098266" cy="504008"/>
            <a:chOff x="630750" y="4469673"/>
            <a:chExt cx="1311442" cy="402466"/>
          </a:xfrm>
        </p:grpSpPr>
        <p:sp>
          <p:nvSpPr>
            <p:cNvPr id="483" name="Google Shape;483;p2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20"/>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15</a:t>
              </a:r>
              <a:endParaRPr b="1" i="0" sz="2000" u="none" cap="none" strike="noStrike">
                <a:solidFill>
                  <a:srgbClr val="151837"/>
                </a:solidFill>
                <a:latin typeface="Arial Black"/>
                <a:ea typeface="Arial Black"/>
                <a:cs typeface="Arial Black"/>
                <a:sym typeface="Arial Black"/>
              </a:endParaRPr>
            </a:p>
          </p:txBody>
        </p:sp>
      </p:grpSp>
      <p:grpSp>
        <p:nvGrpSpPr>
          <p:cNvPr id="485" name="Google Shape;485;p20"/>
          <p:cNvGrpSpPr/>
          <p:nvPr/>
        </p:nvGrpSpPr>
        <p:grpSpPr>
          <a:xfrm>
            <a:off x="1385613" y="2810057"/>
            <a:ext cx="2257574" cy="688986"/>
            <a:chOff x="299142" y="2332709"/>
            <a:chExt cx="2262819" cy="635304"/>
          </a:xfrm>
        </p:grpSpPr>
        <p:sp>
          <p:nvSpPr>
            <p:cNvPr id="486" name="Google Shape;486;p2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87" name="Google Shape;487;p20"/>
            <p:cNvSpPr txBox="1"/>
            <p:nvPr/>
          </p:nvSpPr>
          <p:spPr>
            <a:xfrm>
              <a:off x="307726" y="2425277"/>
              <a:ext cx="2254235" cy="4824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400" u="none" cap="none" strike="noStrike">
                  <a:solidFill>
                    <a:srgbClr val="151837"/>
                  </a:solidFill>
                  <a:latin typeface="Arial"/>
                  <a:ea typeface="Arial"/>
                  <a:cs typeface="Arial"/>
                  <a:sym typeface="Arial"/>
                </a:rPr>
                <a:t>ESTRATEGIAS DE INFORMACIÓN</a:t>
              </a:r>
              <a:endParaRPr b="1" i="0" sz="1200" u="none" cap="none" strike="noStrike">
                <a:solidFill>
                  <a:srgbClr val="151837"/>
                </a:solidFill>
                <a:latin typeface="Arial"/>
                <a:ea typeface="Arial"/>
                <a:cs typeface="Arial"/>
                <a:sym typeface="Arial"/>
              </a:endParaRPr>
            </a:p>
          </p:txBody>
        </p:sp>
      </p:grpSp>
      <p:grpSp>
        <p:nvGrpSpPr>
          <p:cNvPr id="488" name="Google Shape;488;p20"/>
          <p:cNvGrpSpPr/>
          <p:nvPr/>
        </p:nvGrpSpPr>
        <p:grpSpPr>
          <a:xfrm>
            <a:off x="5573082" y="2828783"/>
            <a:ext cx="1098266" cy="504008"/>
            <a:chOff x="630750" y="4469672"/>
            <a:chExt cx="1311442" cy="402466"/>
          </a:xfrm>
        </p:grpSpPr>
        <p:sp>
          <p:nvSpPr>
            <p:cNvPr id="489" name="Google Shape;489;p2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0" name="Google Shape;490;p20"/>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514</a:t>
              </a:r>
              <a:endParaRPr b="1" i="0" sz="2000" u="none" cap="none" strike="noStrike">
                <a:solidFill>
                  <a:schemeClr val="lt1"/>
                </a:solidFill>
                <a:latin typeface="Arial Black"/>
                <a:ea typeface="Arial Black"/>
                <a:cs typeface="Arial Black"/>
                <a:sym typeface="Arial Black"/>
              </a:endParaRPr>
            </a:p>
          </p:txBody>
        </p:sp>
      </p:grpSp>
      <p:grpSp>
        <p:nvGrpSpPr>
          <p:cNvPr id="491" name="Google Shape;491;p20"/>
          <p:cNvGrpSpPr/>
          <p:nvPr/>
        </p:nvGrpSpPr>
        <p:grpSpPr>
          <a:xfrm>
            <a:off x="3878053" y="2799363"/>
            <a:ext cx="1098266" cy="504008"/>
            <a:chOff x="630750" y="4469673"/>
            <a:chExt cx="1311442" cy="402466"/>
          </a:xfrm>
        </p:grpSpPr>
        <p:sp>
          <p:nvSpPr>
            <p:cNvPr id="492" name="Google Shape;492;p2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3" name="Google Shape;493;p20"/>
            <p:cNvSpPr txBox="1"/>
            <p:nvPr/>
          </p:nvSpPr>
          <p:spPr>
            <a:xfrm>
              <a:off x="650170" y="4533437"/>
              <a:ext cx="1242942" cy="3194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146</a:t>
              </a:r>
              <a:endParaRPr b="1" i="0" sz="2000" u="none" cap="none" strike="noStrike">
                <a:solidFill>
                  <a:srgbClr val="151837"/>
                </a:solidFill>
                <a:latin typeface="Arial Black"/>
                <a:ea typeface="Arial Black"/>
                <a:cs typeface="Arial Black"/>
                <a:sym typeface="Arial Black"/>
              </a:endParaRPr>
            </a:p>
          </p:txBody>
        </p:sp>
      </p:grpSp>
      <p:grpSp>
        <p:nvGrpSpPr>
          <p:cNvPr id="494" name="Google Shape;494;p20"/>
          <p:cNvGrpSpPr/>
          <p:nvPr/>
        </p:nvGrpSpPr>
        <p:grpSpPr>
          <a:xfrm>
            <a:off x="1394466" y="3657694"/>
            <a:ext cx="2257620" cy="741940"/>
            <a:chOff x="299142" y="2332709"/>
            <a:chExt cx="2254234" cy="635304"/>
          </a:xfrm>
        </p:grpSpPr>
        <p:sp>
          <p:nvSpPr>
            <p:cNvPr id="495" name="Google Shape;495;p2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96" name="Google Shape;496;p20"/>
            <p:cNvSpPr txBox="1"/>
            <p:nvPr/>
          </p:nvSpPr>
          <p:spPr>
            <a:xfrm>
              <a:off x="342732" y="2425277"/>
              <a:ext cx="2067205" cy="39527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1" i="0" lang="es-CO" sz="1200" u="none" cap="none" strike="noStrike">
                  <a:solidFill>
                    <a:srgbClr val="151837"/>
                  </a:solidFill>
                  <a:latin typeface="Arial"/>
                  <a:ea typeface="Arial"/>
                  <a:cs typeface="Arial"/>
                  <a:sym typeface="Arial"/>
                </a:rPr>
                <a:t>ACCIONES PARA FORTALECIMIENTO</a:t>
              </a:r>
              <a:endParaRPr b="1" i="0" sz="1200" u="none" cap="none" strike="noStrike">
                <a:solidFill>
                  <a:srgbClr val="151837"/>
                </a:solidFill>
                <a:latin typeface="Arial"/>
                <a:ea typeface="Arial"/>
                <a:cs typeface="Arial"/>
                <a:sym typeface="Arial"/>
              </a:endParaRPr>
            </a:p>
          </p:txBody>
        </p:sp>
      </p:grpSp>
      <p:grpSp>
        <p:nvGrpSpPr>
          <p:cNvPr id="497" name="Google Shape;497;p20"/>
          <p:cNvGrpSpPr/>
          <p:nvPr/>
        </p:nvGrpSpPr>
        <p:grpSpPr>
          <a:xfrm>
            <a:off x="1398822" y="4553907"/>
            <a:ext cx="2257620" cy="858841"/>
            <a:chOff x="299142" y="2332709"/>
            <a:chExt cx="2254234" cy="661309"/>
          </a:xfrm>
        </p:grpSpPr>
        <p:sp>
          <p:nvSpPr>
            <p:cNvPr id="498" name="Google Shape;498;p2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99" name="Google Shape;499;p20"/>
            <p:cNvSpPr txBox="1"/>
            <p:nvPr/>
          </p:nvSpPr>
          <p:spPr>
            <a:xfrm>
              <a:off x="342732" y="2425277"/>
              <a:ext cx="2186100" cy="5687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PARTICIPACION CIUDADANA GRUPOS DE INTERES Y VALOR</a:t>
              </a:r>
              <a:endParaRPr b="1" i="0" sz="1200" u="none" cap="none" strike="noStrike">
                <a:solidFill>
                  <a:srgbClr val="151837"/>
                </a:solidFill>
                <a:latin typeface="Arial"/>
                <a:ea typeface="Arial"/>
                <a:cs typeface="Arial"/>
                <a:sym typeface="Arial"/>
              </a:endParaRPr>
            </a:p>
          </p:txBody>
        </p:sp>
      </p:grpSp>
      <p:sp>
        <p:nvSpPr>
          <p:cNvPr id="500" name="Google Shape;500;p20"/>
          <p:cNvSpPr txBox="1"/>
          <p:nvPr/>
        </p:nvSpPr>
        <p:spPr>
          <a:xfrm>
            <a:off x="3299559" y="2486394"/>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501" name="Google Shape;501;p20"/>
          <p:cNvSpPr txBox="1"/>
          <p:nvPr/>
        </p:nvSpPr>
        <p:spPr>
          <a:xfrm>
            <a:off x="5430442" y="2370751"/>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502" name="Google Shape;502;p20"/>
          <p:cNvGrpSpPr/>
          <p:nvPr/>
        </p:nvGrpSpPr>
        <p:grpSpPr>
          <a:xfrm>
            <a:off x="5577854" y="3682355"/>
            <a:ext cx="1098266" cy="504008"/>
            <a:chOff x="630750" y="4469672"/>
            <a:chExt cx="1311442" cy="402466"/>
          </a:xfrm>
        </p:grpSpPr>
        <p:sp>
          <p:nvSpPr>
            <p:cNvPr id="503" name="Google Shape;503;p2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4" name="Google Shape;504;p20"/>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1246</a:t>
              </a:r>
              <a:endParaRPr b="1" i="0" sz="2000" u="none" cap="none" strike="noStrike">
                <a:solidFill>
                  <a:schemeClr val="lt1"/>
                </a:solidFill>
                <a:latin typeface="Arial Black"/>
                <a:ea typeface="Arial Black"/>
                <a:cs typeface="Arial Black"/>
                <a:sym typeface="Arial Black"/>
              </a:endParaRPr>
            </a:p>
          </p:txBody>
        </p:sp>
      </p:grpSp>
      <p:grpSp>
        <p:nvGrpSpPr>
          <p:cNvPr id="505" name="Google Shape;505;p20"/>
          <p:cNvGrpSpPr/>
          <p:nvPr/>
        </p:nvGrpSpPr>
        <p:grpSpPr>
          <a:xfrm>
            <a:off x="3891162" y="3659349"/>
            <a:ext cx="1098266" cy="504008"/>
            <a:chOff x="630750" y="4469673"/>
            <a:chExt cx="1311442" cy="402466"/>
          </a:xfrm>
        </p:grpSpPr>
        <p:sp>
          <p:nvSpPr>
            <p:cNvPr id="506" name="Google Shape;506;p2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7" name="Google Shape;507;p20"/>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30</a:t>
              </a:r>
              <a:endParaRPr b="1" i="0" sz="2000" u="none" cap="none" strike="noStrike">
                <a:solidFill>
                  <a:srgbClr val="151837"/>
                </a:solidFill>
                <a:latin typeface="Arial Black"/>
                <a:ea typeface="Arial Black"/>
                <a:cs typeface="Arial Black"/>
                <a:sym typeface="Arial Black"/>
              </a:endParaRPr>
            </a:p>
          </p:txBody>
        </p:sp>
      </p:grpSp>
      <p:grpSp>
        <p:nvGrpSpPr>
          <p:cNvPr id="508" name="Google Shape;508;p20"/>
          <p:cNvGrpSpPr/>
          <p:nvPr/>
        </p:nvGrpSpPr>
        <p:grpSpPr>
          <a:xfrm>
            <a:off x="5534428" y="4581087"/>
            <a:ext cx="1098266" cy="504008"/>
            <a:chOff x="630750" y="4469672"/>
            <a:chExt cx="1311442" cy="402466"/>
          </a:xfrm>
        </p:grpSpPr>
        <p:sp>
          <p:nvSpPr>
            <p:cNvPr id="509" name="Google Shape;509;p2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0" name="Google Shape;510;p20"/>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248</a:t>
              </a:r>
              <a:endParaRPr b="1" i="0" sz="2000" u="none" cap="none" strike="noStrike">
                <a:solidFill>
                  <a:schemeClr val="lt1"/>
                </a:solidFill>
                <a:latin typeface="Arial Black"/>
                <a:ea typeface="Arial Black"/>
                <a:cs typeface="Arial Black"/>
                <a:sym typeface="Arial Black"/>
              </a:endParaRPr>
            </a:p>
          </p:txBody>
        </p:sp>
      </p:grpSp>
      <p:grpSp>
        <p:nvGrpSpPr>
          <p:cNvPr id="511" name="Google Shape;511;p20"/>
          <p:cNvGrpSpPr/>
          <p:nvPr/>
        </p:nvGrpSpPr>
        <p:grpSpPr>
          <a:xfrm>
            <a:off x="3904414" y="4562728"/>
            <a:ext cx="1098266" cy="504008"/>
            <a:chOff x="630750" y="4469673"/>
            <a:chExt cx="1311442" cy="402466"/>
          </a:xfrm>
        </p:grpSpPr>
        <p:sp>
          <p:nvSpPr>
            <p:cNvPr id="512" name="Google Shape;512;p2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3" name="Google Shape;513;p20"/>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37</a:t>
              </a:r>
              <a:endParaRPr b="1" i="0" sz="2000" u="none" cap="none" strike="noStrike">
                <a:solidFill>
                  <a:srgbClr val="151837"/>
                </a:solidFill>
                <a:latin typeface="Arial Black"/>
                <a:ea typeface="Arial Black"/>
                <a:cs typeface="Arial Black"/>
                <a:sym typeface="Arial Black"/>
              </a:endParaRPr>
            </a:p>
          </p:txBody>
        </p:sp>
      </p:grpSp>
      <p:sp>
        <p:nvSpPr>
          <p:cNvPr id="514" name="Google Shape;514;p20"/>
          <p:cNvSpPr txBox="1"/>
          <p:nvPr/>
        </p:nvSpPr>
        <p:spPr>
          <a:xfrm>
            <a:off x="200033" y="1059800"/>
            <a:ext cx="11858700" cy="1323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Los Mártires:</a:t>
            </a:r>
            <a:endParaRPr b="1" i="0" sz="2000" u="none" cap="none" strike="noStrike">
              <a:solidFill>
                <a:srgbClr val="1D2046"/>
              </a:solidFill>
              <a:latin typeface="Arial"/>
              <a:ea typeface="Arial"/>
              <a:cs typeface="Arial"/>
              <a:sym typeface="Arial"/>
            </a:endParaRPr>
          </a:p>
        </p:txBody>
      </p:sp>
      <p:pic>
        <p:nvPicPr>
          <p:cNvPr id="515" name="Google Shape;515;p20"/>
          <p:cNvPicPr preferRelativeResize="0"/>
          <p:nvPr/>
        </p:nvPicPr>
        <p:blipFill rotWithShape="1">
          <a:blip r:embed="rId9">
            <a:alphaModFix/>
          </a:blip>
          <a:srcRect b="2111" l="0" r="62912" t="35961"/>
          <a:stretch/>
        </p:blipFill>
        <p:spPr>
          <a:xfrm>
            <a:off x="10153055" y="-12186"/>
            <a:ext cx="2038944" cy="6858000"/>
          </a:xfrm>
          <a:prstGeom prst="rect">
            <a:avLst/>
          </a:prstGeom>
          <a:noFill/>
          <a:ln>
            <a:noFill/>
          </a:ln>
        </p:spPr>
      </p:pic>
      <p:pic>
        <p:nvPicPr>
          <p:cNvPr descr="Un grupo de personas de pie&#10;&#10;El contenido generado por IA puede ser incorrecto." id="516" name="Google Shape;516;p20"/>
          <p:cNvPicPr preferRelativeResize="0"/>
          <p:nvPr/>
        </p:nvPicPr>
        <p:blipFill rotWithShape="1">
          <a:blip r:embed="rId10">
            <a:alphaModFix/>
          </a:blip>
          <a:srcRect b="0" l="0" r="0" t="0"/>
          <a:stretch/>
        </p:blipFill>
        <p:spPr>
          <a:xfrm>
            <a:off x="6924806" y="2590800"/>
            <a:ext cx="5029636" cy="3048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cxnSp>
        <p:nvCxnSpPr>
          <p:cNvPr id="521" name="Google Shape;521;p21"/>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22" name="Google Shape;522;p21"/>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23" name="Google Shape;523;p21"/>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524" name="Google Shape;524;p21"/>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525" name="Google Shape;525;p21"/>
          <p:cNvPicPr preferRelativeResize="0"/>
          <p:nvPr/>
        </p:nvPicPr>
        <p:blipFill rotWithShape="1">
          <a:blip r:embed="rId4">
            <a:alphaModFix/>
          </a:blip>
          <a:srcRect b="0" l="0" r="0" t="0"/>
          <a:stretch/>
        </p:blipFill>
        <p:spPr>
          <a:xfrm>
            <a:off x="0" y="5237349"/>
            <a:ext cx="641678" cy="1649080"/>
          </a:xfrm>
          <a:prstGeom prst="rect">
            <a:avLst/>
          </a:prstGeom>
          <a:noFill/>
          <a:ln>
            <a:noFill/>
          </a:ln>
        </p:spPr>
      </p:pic>
      <p:pic>
        <p:nvPicPr>
          <p:cNvPr id="526" name="Google Shape;526;p21"/>
          <p:cNvPicPr preferRelativeResize="0"/>
          <p:nvPr/>
        </p:nvPicPr>
        <p:blipFill rotWithShape="1">
          <a:blip r:embed="rId5">
            <a:alphaModFix/>
          </a:blip>
          <a:srcRect b="2111" l="0" r="62912" t="35961"/>
          <a:stretch/>
        </p:blipFill>
        <p:spPr>
          <a:xfrm>
            <a:off x="10153055" y="-12186"/>
            <a:ext cx="2038944" cy="6858000"/>
          </a:xfrm>
          <a:prstGeom prst="rect">
            <a:avLst/>
          </a:prstGeom>
          <a:noFill/>
          <a:ln>
            <a:noFill/>
          </a:ln>
        </p:spPr>
      </p:pic>
      <p:grpSp>
        <p:nvGrpSpPr>
          <p:cNvPr id="527" name="Google Shape;527;p21"/>
          <p:cNvGrpSpPr/>
          <p:nvPr/>
        </p:nvGrpSpPr>
        <p:grpSpPr>
          <a:xfrm>
            <a:off x="288452" y="5412748"/>
            <a:ext cx="777387" cy="791982"/>
            <a:chOff x="1197347" y="3211893"/>
            <a:chExt cx="1195544" cy="1100280"/>
          </a:xfrm>
        </p:grpSpPr>
        <p:sp>
          <p:nvSpPr>
            <p:cNvPr id="528" name="Google Shape;528;p21"/>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529" name="Google Shape;529;p21"/>
            <p:cNvPicPr preferRelativeResize="0"/>
            <p:nvPr/>
          </p:nvPicPr>
          <p:blipFill rotWithShape="1">
            <a:blip r:embed="rId6">
              <a:alphaModFix/>
            </a:blip>
            <a:srcRect b="0" l="0" r="0" t="0"/>
            <a:stretch/>
          </p:blipFill>
          <p:spPr>
            <a:xfrm>
              <a:off x="1335124" y="3404578"/>
              <a:ext cx="765021" cy="711306"/>
            </a:xfrm>
            <a:prstGeom prst="rect">
              <a:avLst/>
            </a:prstGeom>
            <a:noFill/>
            <a:ln>
              <a:noFill/>
            </a:ln>
          </p:spPr>
        </p:pic>
      </p:grpSp>
      <p:grpSp>
        <p:nvGrpSpPr>
          <p:cNvPr id="530" name="Google Shape;530;p21"/>
          <p:cNvGrpSpPr/>
          <p:nvPr/>
        </p:nvGrpSpPr>
        <p:grpSpPr>
          <a:xfrm>
            <a:off x="261033" y="3611842"/>
            <a:ext cx="777348" cy="792031"/>
            <a:chOff x="868710" y="3848061"/>
            <a:chExt cx="1015249" cy="863343"/>
          </a:xfrm>
        </p:grpSpPr>
        <p:pic>
          <p:nvPicPr>
            <p:cNvPr descr="Imagen" id="531" name="Google Shape;531;p21"/>
            <p:cNvPicPr preferRelativeResize="0"/>
            <p:nvPr/>
          </p:nvPicPr>
          <p:blipFill rotWithShape="1">
            <a:blip r:embed="rId7">
              <a:alphaModFix/>
            </a:blip>
            <a:srcRect b="0" l="0" r="0" t="0"/>
            <a:stretch/>
          </p:blipFill>
          <p:spPr>
            <a:xfrm>
              <a:off x="1081017" y="3993771"/>
              <a:ext cx="586243" cy="510953"/>
            </a:xfrm>
            <a:prstGeom prst="rect">
              <a:avLst/>
            </a:prstGeom>
            <a:noFill/>
            <a:ln>
              <a:noFill/>
            </a:ln>
          </p:spPr>
        </p:pic>
        <p:sp>
          <p:nvSpPr>
            <p:cNvPr id="532" name="Google Shape;532;p21"/>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33" name="Google Shape;533;p21"/>
          <p:cNvGrpSpPr/>
          <p:nvPr/>
        </p:nvGrpSpPr>
        <p:grpSpPr>
          <a:xfrm>
            <a:off x="287011" y="4512433"/>
            <a:ext cx="777348" cy="792031"/>
            <a:chOff x="1236944" y="5027585"/>
            <a:chExt cx="1015249" cy="863343"/>
          </a:xfrm>
        </p:grpSpPr>
        <p:pic>
          <p:nvPicPr>
            <p:cNvPr descr="Imagen" id="534" name="Google Shape;534;p21"/>
            <p:cNvPicPr preferRelativeResize="0"/>
            <p:nvPr/>
          </p:nvPicPr>
          <p:blipFill rotWithShape="1">
            <a:blip r:embed="rId8">
              <a:alphaModFix/>
            </a:blip>
            <a:srcRect b="0" l="0" r="0" t="0"/>
            <a:stretch/>
          </p:blipFill>
          <p:spPr>
            <a:xfrm>
              <a:off x="1397553" y="5159008"/>
              <a:ext cx="688307" cy="568128"/>
            </a:xfrm>
            <a:prstGeom prst="rect">
              <a:avLst/>
            </a:prstGeom>
            <a:noFill/>
            <a:ln>
              <a:noFill/>
            </a:ln>
          </p:spPr>
        </p:pic>
        <p:sp>
          <p:nvSpPr>
            <p:cNvPr id="535" name="Google Shape;535;p21"/>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36" name="Google Shape;536;p21"/>
          <p:cNvGrpSpPr/>
          <p:nvPr/>
        </p:nvGrpSpPr>
        <p:grpSpPr>
          <a:xfrm>
            <a:off x="283174" y="2730642"/>
            <a:ext cx="777374" cy="792031"/>
            <a:chOff x="3017232" y="4014646"/>
            <a:chExt cx="858000" cy="863343"/>
          </a:xfrm>
        </p:grpSpPr>
        <p:pic>
          <p:nvPicPr>
            <p:cNvPr descr="Imagen" id="537" name="Google Shape;537;p21"/>
            <p:cNvPicPr preferRelativeResize="0"/>
            <p:nvPr/>
          </p:nvPicPr>
          <p:blipFill rotWithShape="1">
            <a:blip r:embed="rId9">
              <a:alphaModFix/>
            </a:blip>
            <a:srcRect b="0" l="0" r="0" t="0"/>
            <a:stretch/>
          </p:blipFill>
          <p:spPr>
            <a:xfrm>
              <a:off x="3095551" y="4140968"/>
              <a:ext cx="720000" cy="612000"/>
            </a:xfrm>
            <a:prstGeom prst="rect">
              <a:avLst/>
            </a:prstGeom>
            <a:noFill/>
            <a:ln>
              <a:noFill/>
            </a:ln>
          </p:spPr>
        </p:pic>
        <p:sp>
          <p:nvSpPr>
            <p:cNvPr id="538" name="Google Shape;538;p21"/>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39" name="Google Shape;539;p21"/>
          <p:cNvGrpSpPr/>
          <p:nvPr/>
        </p:nvGrpSpPr>
        <p:grpSpPr>
          <a:xfrm>
            <a:off x="1258107" y="2922853"/>
            <a:ext cx="2257574" cy="688986"/>
            <a:chOff x="299142" y="2332709"/>
            <a:chExt cx="2262819" cy="635304"/>
          </a:xfrm>
        </p:grpSpPr>
        <p:sp>
          <p:nvSpPr>
            <p:cNvPr id="540" name="Google Shape;540;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41" name="Google Shape;541;p21"/>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ARTICULACIÓN INTERINSTITUCIONAL</a:t>
              </a:r>
              <a:endParaRPr b="1" i="0" sz="1200" u="none" cap="none" strike="noStrike">
                <a:solidFill>
                  <a:srgbClr val="151837"/>
                </a:solidFill>
                <a:latin typeface="Arial"/>
                <a:ea typeface="Arial"/>
                <a:cs typeface="Arial"/>
                <a:sym typeface="Arial"/>
              </a:endParaRPr>
            </a:p>
          </p:txBody>
        </p:sp>
      </p:grpSp>
      <p:grpSp>
        <p:nvGrpSpPr>
          <p:cNvPr id="542" name="Google Shape;542;p21"/>
          <p:cNvGrpSpPr/>
          <p:nvPr/>
        </p:nvGrpSpPr>
        <p:grpSpPr>
          <a:xfrm>
            <a:off x="5445576" y="2941579"/>
            <a:ext cx="1098266" cy="504008"/>
            <a:chOff x="630750" y="4469672"/>
            <a:chExt cx="1311442" cy="402466"/>
          </a:xfrm>
        </p:grpSpPr>
        <p:sp>
          <p:nvSpPr>
            <p:cNvPr id="543" name="Google Shape;543;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4" name="Google Shape;544;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626</a:t>
              </a:r>
              <a:endParaRPr b="1" i="0" sz="2000" u="none" cap="none" strike="noStrike">
                <a:solidFill>
                  <a:schemeClr val="lt1"/>
                </a:solidFill>
                <a:latin typeface="Arial Black"/>
                <a:ea typeface="Arial Black"/>
                <a:cs typeface="Arial Black"/>
                <a:sym typeface="Arial Black"/>
              </a:endParaRPr>
            </a:p>
          </p:txBody>
        </p:sp>
      </p:grpSp>
      <p:grpSp>
        <p:nvGrpSpPr>
          <p:cNvPr id="545" name="Google Shape;545;p21"/>
          <p:cNvGrpSpPr/>
          <p:nvPr/>
        </p:nvGrpSpPr>
        <p:grpSpPr>
          <a:xfrm>
            <a:off x="3750547" y="2912159"/>
            <a:ext cx="1098266" cy="504008"/>
            <a:chOff x="630750" y="4469673"/>
            <a:chExt cx="1311442" cy="402466"/>
          </a:xfrm>
        </p:grpSpPr>
        <p:sp>
          <p:nvSpPr>
            <p:cNvPr id="546" name="Google Shape;546;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7" name="Google Shape;547;p21"/>
            <p:cNvSpPr txBox="1"/>
            <p:nvPr/>
          </p:nvSpPr>
          <p:spPr>
            <a:xfrm>
              <a:off x="650170" y="4533437"/>
              <a:ext cx="1132087" cy="3194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214</a:t>
              </a:r>
              <a:endParaRPr b="1" i="0" sz="2000" u="none" cap="none" strike="noStrike">
                <a:solidFill>
                  <a:srgbClr val="151837"/>
                </a:solidFill>
                <a:latin typeface="Arial Black"/>
                <a:ea typeface="Arial Black"/>
                <a:cs typeface="Arial Black"/>
                <a:sym typeface="Arial Black"/>
              </a:endParaRPr>
            </a:p>
          </p:txBody>
        </p:sp>
      </p:grpSp>
      <p:grpSp>
        <p:nvGrpSpPr>
          <p:cNvPr id="548" name="Google Shape;548;p21"/>
          <p:cNvGrpSpPr/>
          <p:nvPr/>
        </p:nvGrpSpPr>
        <p:grpSpPr>
          <a:xfrm>
            <a:off x="1266960" y="3770490"/>
            <a:ext cx="2257620" cy="741940"/>
            <a:chOff x="299142" y="2332709"/>
            <a:chExt cx="2254234" cy="635304"/>
          </a:xfrm>
        </p:grpSpPr>
        <p:sp>
          <p:nvSpPr>
            <p:cNvPr id="549" name="Google Shape;549;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50" name="Google Shape;550;p21"/>
            <p:cNvSpPr txBox="1"/>
            <p:nvPr/>
          </p:nvSpPr>
          <p:spPr>
            <a:xfrm>
              <a:off x="342732" y="2425277"/>
              <a:ext cx="2067205" cy="48874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ATENCIÓN A LA CIUDADANÍA </a:t>
              </a:r>
              <a:endParaRPr b="1" i="0" sz="1200" u="none" cap="none" strike="noStrike">
                <a:solidFill>
                  <a:srgbClr val="151837"/>
                </a:solidFill>
                <a:latin typeface="Arial"/>
                <a:ea typeface="Arial"/>
                <a:cs typeface="Arial"/>
                <a:sym typeface="Arial"/>
              </a:endParaRPr>
            </a:p>
          </p:txBody>
        </p:sp>
      </p:grpSp>
      <p:grpSp>
        <p:nvGrpSpPr>
          <p:cNvPr id="551" name="Google Shape;551;p21"/>
          <p:cNvGrpSpPr/>
          <p:nvPr/>
        </p:nvGrpSpPr>
        <p:grpSpPr>
          <a:xfrm>
            <a:off x="1271316" y="4666702"/>
            <a:ext cx="2257620" cy="825068"/>
            <a:chOff x="299142" y="2332709"/>
            <a:chExt cx="2254234" cy="635304"/>
          </a:xfrm>
        </p:grpSpPr>
        <p:sp>
          <p:nvSpPr>
            <p:cNvPr id="552" name="Google Shape;552;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53" name="Google Shape;553;p21"/>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GESTIÓN SOCIAL DE PROYECTOS</a:t>
              </a:r>
              <a:endParaRPr b="1" i="0" sz="1200" u="none" cap="none" strike="noStrike">
                <a:solidFill>
                  <a:srgbClr val="151837"/>
                </a:solidFill>
                <a:latin typeface="Arial"/>
                <a:ea typeface="Arial"/>
                <a:cs typeface="Arial"/>
                <a:sym typeface="Arial"/>
              </a:endParaRPr>
            </a:p>
          </p:txBody>
        </p:sp>
      </p:grpSp>
      <p:sp>
        <p:nvSpPr>
          <p:cNvPr id="554" name="Google Shape;554;p21"/>
          <p:cNvSpPr txBox="1"/>
          <p:nvPr/>
        </p:nvSpPr>
        <p:spPr>
          <a:xfrm>
            <a:off x="3172053" y="2599190"/>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555" name="Google Shape;555;p21"/>
          <p:cNvSpPr txBox="1"/>
          <p:nvPr/>
        </p:nvSpPr>
        <p:spPr>
          <a:xfrm>
            <a:off x="5302936" y="2483547"/>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556" name="Google Shape;556;p21"/>
          <p:cNvGrpSpPr/>
          <p:nvPr/>
        </p:nvGrpSpPr>
        <p:grpSpPr>
          <a:xfrm>
            <a:off x="1273241" y="5587394"/>
            <a:ext cx="2257620" cy="741940"/>
            <a:chOff x="299142" y="2332709"/>
            <a:chExt cx="2254234" cy="635304"/>
          </a:xfrm>
        </p:grpSpPr>
        <p:sp>
          <p:nvSpPr>
            <p:cNvPr id="557" name="Google Shape;557;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58" name="Google Shape;558;p21"/>
            <p:cNvSpPr txBox="1"/>
            <p:nvPr/>
          </p:nvSpPr>
          <p:spPr>
            <a:xfrm>
              <a:off x="342732" y="2425277"/>
              <a:ext cx="2185951"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RENDICIÓN DE CUENTAS  </a:t>
              </a:r>
              <a:endParaRPr b="1" i="0" sz="1200" u="none" cap="none" strike="noStrike">
                <a:solidFill>
                  <a:srgbClr val="151837"/>
                </a:solidFill>
                <a:latin typeface="Arial"/>
                <a:ea typeface="Arial"/>
                <a:cs typeface="Arial"/>
                <a:sym typeface="Arial"/>
              </a:endParaRPr>
            </a:p>
          </p:txBody>
        </p:sp>
      </p:grpSp>
      <p:grpSp>
        <p:nvGrpSpPr>
          <p:cNvPr id="559" name="Google Shape;559;p21"/>
          <p:cNvGrpSpPr/>
          <p:nvPr/>
        </p:nvGrpSpPr>
        <p:grpSpPr>
          <a:xfrm>
            <a:off x="5450348" y="3795151"/>
            <a:ext cx="1098266" cy="504008"/>
            <a:chOff x="630750" y="4469672"/>
            <a:chExt cx="1311442" cy="402466"/>
          </a:xfrm>
        </p:grpSpPr>
        <p:sp>
          <p:nvSpPr>
            <p:cNvPr id="560" name="Google Shape;560;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1" name="Google Shape;561;p21"/>
            <p:cNvSpPr txBox="1"/>
            <p:nvPr/>
          </p:nvSpPr>
          <p:spPr>
            <a:xfrm>
              <a:off x="650170" y="4533437"/>
              <a:ext cx="1242942" cy="294890"/>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1800" u="none" cap="none" strike="noStrike">
                  <a:solidFill>
                    <a:schemeClr val="lt1"/>
                  </a:solidFill>
                  <a:latin typeface="Arial Black"/>
                  <a:ea typeface="Arial Black"/>
                  <a:cs typeface="Arial Black"/>
                  <a:sym typeface="Arial Black"/>
                </a:rPr>
                <a:t>112</a:t>
              </a:r>
              <a:endParaRPr b="1" i="0" sz="2000" u="none" cap="none" strike="noStrike">
                <a:solidFill>
                  <a:schemeClr val="lt1"/>
                </a:solidFill>
                <a:latin typeface="Arial Black"/>
                <a:ea typeface="Arial Black"/>
                <a:cs typeface="Arial Black"/>
                <a:sym typeface="Arial Black"/>
              </a:endParaRPr>
            </a:p>
          </p:txBody>
        </p:sp>
      </p:grpSp>
      <p:grpSp>
        <p:nvGrpSpPr>
          <p:cNvPr id="562" name="Google Shape;562;p21"/>
          <p:cNvGrpSpPr/>
          <p:nvPr/>
        </p:nvGrpSpPr>
        <p:grpSpPr>
          <a:xfrm>
            <a:off x="3763656" y="3772145"/>
            <a:ext cx="1098266" cy="504008"/>
            <a:chOff x="630750" y="4469673"/>
            <a:chExt cx="1311442" cy="402466"/>
          </a:xfrm>
        </p:grpSpPr>
        <p:sp>
          <p:nvSpPr>
            <p:cNvPr id="563" name="Google Shape;563;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4" name="Google Shape;564;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128</a:t>
              </a:r>
              <a:endParaRPr b="1" i="0" sz="2000" u="none" cap="none" strike="noStrike">
                <a:solidFill>
                  <a:srgbClr val="151837"/>
                </a:solidFill>
                <a:latin typeface="Arial Black"/>
                <a:ea typeface="Arial Black"/>
                <a:cs typeface="Arial Black"/>
                <a:sym typeface="Arial Black"/>
              </a:endParaRPr>
            </a:p>
          </p:txBody>
        </p:sp>
      </p:grpSp>
      <p:grpSp>
        <p:nvGrpSpPr>
          <p:cNvPr id="565" name="Google Shape;565;p21"/>
          <p:cNvGrpSpPr/>
          <p:nvPr/>
        </p:nvGrpSpPr>
        <p:grpSpPr>
          <a:xfrm>
            <a:off x="5406922" y="4693883"/>
            <a:ext cx="1098266" cy="504008"/>
            <a:chOff x="630750" y="4469672"/>
            <a:chExt cx="1311442" cy="402466"/>
          </a:xfrm>
        </p:grpSpPr>
        <p:sp>
          <p:nvSpPr>
            <p:cNvPr id="566" name="Google Shape;566;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7" name="Google Shape;567;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100</a:t>
              </a:r>
              <a:endParaRPr b="1" i="0" sz="2000" u="none" cap="none" strike="noStrike">
                <a:solidFill>
                  <a:schemeClr val="lt1"/>
                </a:solidFill>
                <a:latin typeface="Arial Black"/>
                <a:ea typeface="Arial Black"/>
                <a:cs typeface="Arial Black"/>
                <a:sym typeface="Arial Black"/>
              </a:endParaRPr>
            </a:p>
          </p:txBody>
        </p:sp>
      </p:grpSp>
      <p:grpSp>
        <p:nvGrpSpPr>
          <p:cNvPr id="568" name="Google Shape;568;p21"/>
          <p:cNvGrpSpPr/>
          <p:nvPr/>
        </p:nvGrpSpPr>
        <p:grpSpPr>
          <a:xfrm>
            <a:off x="3776908" y="4675524"/>
            <a:ext cx="1098266" cy="504008"/>
            <a:chOff x="630750" y="4469673"/>
            <a:chExt cx="1311442" cy="402466"/>
          </a:xfrm>
        </p:grpSpPr>
        <p:sp>
          <p:nvSpPr>
            <p:cNvPr id="569" name="Google Shape;569;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0" name="Google Shape;570;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grpSp>
        <p:nvGrpSpPr>
          <p:cNvPr id="571" name="Google Shape;571;p21"/>
          <p:cNvGrpSpPr/>
          <p:nvPr/>
        </p:nvGrpSpPr>
        <p:grpSpPr>
          <a:xfrm>
            <a:off x="5433577" y="5619006"/>
            <a:ext cx="1098266" cy="504008"/>
            <a:chOff x="630750" y="4469672"/>
            <a:chExt cx="1311442" cy="402466"/>
          </a:xfrm>
        </p:grpSpPr>
        <p:sp>
          <p:nvSpPr>
            <p:cNvPr id="572" name="Google Shape;572;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3" name="Google Shape;573;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60</a:t>
              </a:r>
              <a:endParaRPr b="1" i="0" sz="2000" u="none" cap="none" strike="noStrike">
                <a:solidFill>
                  <a:schemeClr val="lt1"/>
                </a:solidFill>
                <a:latin typeface="Arial Black"/>
                <a:ea typeface="Arial Black"/>
                <a:cs typeface="Arial Black"/>
                <a:sym typeface="Arial Black"/>
              </a:endParaRPr>
            </a:p>
          </p:txBody>
        </p:sp>
      </p:grpSp>
      <p:grpSp>
        <p:nvGrpSpPr>
          <p:cNvPr id="574" name="Google Shape;574;p21"/>
          <p:cNvGrpSpPr/>
          <p:nvPr/>
        </p:nvGrpSpPr>
        <p:grpSpPr>
          <a:xfrm>
            <a:off x="3803563" y="5606802"/>
            <a:ext cx="1098266" cy="504008"/>
            <a:chOff x="630750" y="4469673"/>
            <a:chExt cx="1311442" cy="402466"/>
          </a:xfrm>
        </p:grpSpPr>
        <p:sp>
          <p:nvSpPr>
            <p:cNvPr id="575" name="Google Shape;575;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6" name="Google Shape;576;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sp>
        <p:nvSpPr>
          <p:cNvPr id="577" name="Google Shape;577;p21"/>
          <p:cNvSpPr txBox="1"/>
          <p:nvPr/>
        </p:nvSpPr>
        <p:spPr>
          <a:xfrm>
            <a:off x="200033" y="1059800"/>
            <a:ext cx="11858700" cy="1323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Los Mártires:</a:t>
            </a:r>
            <a:endParaRPr b="1" i="0" sz="2000" u="none" cap="none" strike="noStrike">
              <a:solidFill>
                <a:srgbClr val="1D2046"/>
              </a:solidFill>
              <a:latin typeface="Arial"/>
              <a:ea typeface="Arial"/>
              <a:cs typeface="Arial"/>
              <a:sym typeface="Arial"/>
            </a:endParaRPr>
          </a:p>
        </p:txBody>
      </p:sp>
      <p:pic>
        <p:nvPicPr>
          <p:cNvPr descr="Una multitud de gente en la calle&#10;&#10;El contenido generado por IA puede ser incorrecto." id="578" name="Google Shape;578;p21"/>
          <p:cNvPicPr preferRelativeResize="0"/>
          <p:nvPr/>
        </p:nvPicPr>
        <p:blipFill rotWithShape="1">
          <a:blip r:embed="rId10">
            <a:alphaModFix/>
          </a:blip>
          <a:srcRect b="0" l="0" r="0" t="0"/>
          <a:stretch/>
        </p:blipFill>
        <p:spPr>
          <a:xfrm>
            <a:off x="7172447" y="2499166"/>
            <a:ext cx="4204844" cy="37671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cxnSp>
        <p:nvCxnSpPr>
          <p:cNvPr id="583" name="Google Shape;583;p32"/>
          <p:cNvCxnSpPr/>
          <p:nvPr/>
        </p:nvCxnSpPr>
        <p:spPr>
          <a:xfrm>
            <a:off x="0" y="1345444"/>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584" name="Google Shape;584;p32"/>
          <p:cNvCxnSpPr/>
          <p:nvPr/>
        </p:nvCxnSpPr>
        <p:spPr>
          <a:xfrm rot="10800000">
            <a:off x="10306233" y="1345441"/>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585" name="Google Shape;585;p32"/>
          <p:cNvSpPr txBox="1"/>
          <p:nvPr/>
        </p:nvSpPr>
        <p:spPr>
          <a:xfrm>
            <a:off x="428855" y="295282"/>
            <a:ext cx="1141796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13. Acciones Pedagógicas en Seguridad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 Vial y Cultura Ciudadana.   </a:t>
            </a:r>
            <a:endParaRPr b="0" i="0" sz="1400" u="none" cap="none" strike="noStrike">
              <a:solidFill>
                <a:srgbClr val="000000"/>
              </a:solidFill>
              <a:latin typeface="Arial"/>
              <a:ea typeface="Arial"/>
              <a:cs typeface="Arial"/>
              <a:sym typeface="Arial"/>
            </a:endParaRPr>
          </a:p>
        </p:txBody>
      </p:sp>
      <p:pic>
        <p:nvPicPr>
          <p:cNvPr id="586" name="Google Shape;586;p32"/>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587" name="Google Shape;587;p32"/>
          <p:cNvPicPr preferRelativeResize="0"/>
          <p:nvPr/>
        </p:nvPicPr>
        <p:blipFill rotWithShape="1">
          <a:blip r:embed="rId4">
            <a:alphaModFix/>
          </a:blip>
          <a:srcRect b="0" l="0" r="0" t="0"/>
          <a:stretch/>
        </p:blipFill>
        <p:spPr>
          <a:xfrm>
            <a:off x="9906552" y="142886"/>
            <a:ext cx="2129687" cy="703500"/>
          </a:xfrm>
          <a:prstGeom prst="rect">
            <a:avLst/>
          </a:prstGeom>
          <a:noFill/>
          <a:ln>
            <a:noFill/>
          </a:ln>
        </p:spPr>
      </p:pic>
      <p:pic>
        <p:nvPicPr>
          <p:cNvPr id="588" name="Google Shape;588;p32"/>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589" name="Google Shape;589;p32"/>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590" name="Google Shape;590;p32"/>
          <p:cNvPicPr preferRelativeResize="0"/>
          <p:nvPr/>
        </p:nvPicPr>
        <p:blipFill rotWithShape="1">
          <a:blip r:embed="rId7">
            <a:alphaModFix/>
          </a:blip>
          <a:srcRect b="2110" l="0" r="62912" t="35963"/>
          <a:stretch/>
        </p:blipFill>
        <p:spPr>
          <a:xfrm>
            <a:off x="10135155" y="-39924"/>
            <a:ext cx="2038944" cy="6897924"/>
          </a:xfrm>
          <a:prstGeom prst="rect">
            <a:avLst/>
          </a:prstGeom>
          <a:noFill/>
          <a:ln>
            <a:noFill/>
          </a:ln>
        </p:spPr>
      </p:pic>
      <p:sp>
        <p:nvSpPr>
          <p:cNvPr id="591" name="Google Shape;591;p32"/>
          <p:cNvSpPr txBox="1"/>
          <p:nvPr/>
        </p:nvSpPr>
        <p:spPr>
          <a:xfrm>
            <a:off x="320850" y="1417775"/>
            <a:ext cx="115515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en la localidad de Los Mártires se desarrollaron </a:t>
            </a:r>
            <a:r>
              <a:rPr b="1" i="0" lang="es-CO" sz="3000" u="none" cap="none" strike="noStrike">
                <a:solidFill>
                  <a:srgbClr val="BED000"/>
                </a:solidFill>
                <a:latin typeface="Arial Black"/>
                <a:ea typeface="Arial Black"/>
                <a:cs typeface="Arial Black"/>
                <a:sym typeface="Arial Black"/>
              </a:rPr>
              <a:t>18</a:t>
            </a:r>
            <a:r>
              <a:rPr b="1" i="0" lang="es-CO" sz="2000" u="none" cap="none" strike="noStrike">
                <a:solidFill>
                  <a:srgbClr val="1D2046"/>
                </a:solidFill>
                <a:latin typeface="Arial"/>
                <a:ea typeface="Arial"/>
                <a:cs typeface="Arial"/>
                <a:sym typeface="Arial"/>
              </a:rPr>
              <a:t> acciones pedagógicas en educación vial en las cuales participaron </a:t>
            </a:r>
            <a:r>
              <a:rPr b="1" i="0" lang="es-CO" sz="3000" u="none" cap="none" strike="noStrike">
                <a:solidFill>
                  <a:srgbClr val="BED000"/>
                </a:solidFill>
                <a:latin typeface="Arial Black"/>
                <a:ea typeface="Arial Black"/>
                <a:cs typeface="Arial Black"/>
                <a:sym typeface="Arial Black"/>
              </a:rPr>
              <a:t>22261 </a:t>
            </a:r>
            <a:r>
              <a:rPr b="1" i="0" lang="es-CO" sz="2000" u="none" cap="none" strike="noStrike">
                <a:solidFill>
                  <a:srgbClr val="1D2046"/>
                </a:solidFill>
                <a:latin typeface="Arial"/>
                <a:ea typeface="Arial"/>
                <a:cs typeface="Arial"/>
                <a:sym typeface="Arial"/>
              </a:rPr>
              <a:t>personas.</a:t>
            </a:r>
            <a:endParaRPr b="1" i="0" sz="2000" u="none" cap="none" strike="noStrike">
              <a:solidFill>
                <a:srgbClr val="1D2046"/>
              </a:solidFill>
              <a:latin typeface="Arial"/>
              <a:ea typeface="Arial"/>
              <a:cs typeface="Arial"/>
              <a:sym typeface="Arial"/>
            </a:endParaRPr>
          </a:p>
        </p:txBody>
      </p:sp>
      <p:pic>
        <p:nvPicPr>
          <p:cNvPr descr="Interfaz de usuario gráfica, Sitio web&#10;&#10;El contenido generado por IA puede ser incorrecto." id="592" name="Google Shape;592;p32"/>
          <p:cNvPicPr preferRelativeResize="0"/>
          <p:nvPr/>
        </p:nvPicPr>
        <p:blipFill rotWithShape="1">
          <a:blip r:embed="rId8">
            <a:alphaModFix/>
          </a:blip>
          <a:srcRect b="0" l="0" r="0" t="0"/>
          <a:stretch/>
        </p:blipFill>
        <p:spPr>
          <a:xfrm>
            <a:off x="1371050" y="2768304"/>
            <a:ext cx="9873364" cy="394645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cxnSp>
        <p:nvCxnSpPr>
          <p:cNvPr id="597" name="Google Shape;597;g34c3f644d43_0_0"/>
          <p:cNvCxnSpPr/>
          <p:nvPr/>
        </p:nvCxnSpPr>
        <p:spPr>
          <a:xfrm>
            <a:off x="14503" y="14242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98" name="Google Shape;598;g34c3f644d43_0_0"/>
          <p:cNvCxnSpPr/>
          <p:nvPr/>
        </p:nvCxnSpPr>
        <p:spPr>
          <a:xfrm rot="10800000">
            <a:off x="10316700" y="14242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99" name="Google Shape;599;g34c3f644d43_0_0"/>
          <p:cNvSpPr txBox="1"/>
          <p:nvPr/>
        </p:nvSpPr>
        <p:spPr>
          <a:xfrm>
            <a:off x="428858"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14. Dirección de Inteligencia para la</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Movilidad   </a:t>
            </a:r>
            <a:endParaRPr b="0" i="0" sz="1400" u="none" cap="none" strike="noStrike">
              <a:solidFill>
                <a:srgbClr val="000000"/>
              </a:solidFill>
              <a:latin typeface="Arial"/>
              <a:ea typeface="Arial"/>
              <a:cs typeface="Arial"/>
              <a:sym typeface="Arial"/>
            </a:endParaRPr>
          </a:p>
        </p:txBody>
      </p:sp>
      <p:pic>
        <p:nvPicPr>
          <p:cNvPr id="600" name="Google Shape;600;g34c3f644d43_0_0"/>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01" name="Google Shape;601;g34c3f644d43_0_0"/>
          <p:cNvPicPr preferRelativeResize="0"/>
          <p:nvPr/>
        </p:nvPicPr>
        <p:blipFill rotWithShape="1">
          <a:blip r:embed="rId4">
            <a:alphaModFix/>
          </a:blip>
          <a:srcRect b="0" l="0" r="0" t="0"/>
          <a:stretch/>
        </p:blipFill>
        <p:spPr>
          <a:xfrm>
            <a:off x="9913827" y="451941"/>
            <a:ext cx="2129687" cy="703500"/>
          </a:xfrm>
          <a:prstGeom prst="rect">
            <a:avLst/>
          </a:prstGeom>
          <a:noFill/>
          <a:ln>
            <a:noFill/>
          </a:ln>
        </p:spPr>
      </p:pic>
      <p:pic>
        <p:nvPicPr>
          <p:cNvPr id="602" name="Google Shape;602;g34c3f644d43_0_0"/>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03" name="Google Shape;603;g34c3f644d43_0_0"/>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04" name="Google Shape;604;g34c3f644d43_0_0"/>
          <p:cNvPicPr preferRelativeResize="0"/>
          <p:nvPr/>
        </p:nvPicPr>
        <p:blipFill rotWithShape="1">
          <a:blip r:embed="rId7">
            <a:alphaModFix/>
          </a:blip>
          <a:srcRect b="2111" l="0" r="62912" t="35961"/>
          <a:stretch/>
        </p:blipFill>
        <p:spPr>
          <a:xfrm>
            <a:off x="10153055" y="9"/>
            <a:ext cx="2038944" cy="6858000"/>
          </a:xfrm>
          <a:prstGeom prst="rect">
            <a:avLst/>
          </a:prstGeom>
          <a:noFill/>
          <a:ln>
            <a:noFill/>
          </a:ln>
        </p:spPr>
      </p:pic>
      <p:sp>
        <p:nvSpPr>
          <p:cNvPr id="605" name="Google Shape;605;g34c3f644d43_0_0"/>
          <p:cNvSpPr txBox="1"/>
          <p:nvPr/>
        </p:nvSpPr>
        <p:spPr>
          <a:xfrm>
            <a:off x="306589" y="1601879"/>
            <a:ext cx="11662500" cy="92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En el Observatorio de Movilidad de Bogotá puedes encontrar información relevante y actualizada sobre factores como siniestralidad vial, cómo se mueven los ciudadanos en Bogotá, número de registros de biciusuarios, durante el 2024 se presentaron las siguientes cifras en la Localidad de Los Mártires.</a:t>
            </a:r>
            <a:endParaRPr b="1" i="0" sz="2000" u="none" cap="none" strike="noStrike">
              <a:solidFill>
                <a:srgbClr val="FF0000"/>
              </a:solidFill>
              <a:latin typeface="Arial"/>
              <a:ea typeface="Arial"/>
              <a:cs typeface="Arial"/>
              <a:sym typeface="Arial"/>
            </a:endParaRPr>
          </a:p>
        </p:txBody>
      </p:sp>
      <p:sp>
        <p:nvSpPr>
          <p:cNvPr id="606" name="Google Shape;606;g34c3f644d43_0_0"/>
          <p:cNvSpPr txBox="1"/>
          <p:nvPr/>
        </p:nvSpPr>
        <p:spPr>
          <a:xfrm>
            <a:off x="399150" y="2765600"/>
            <a:ext cx="5007300" cy="2493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Viajes diarios: </a:t>
            </a:r>
            <a:r>
              <a:rPr b="1" i="0" lang="es-CO" sz="2800" u="none" cap="none" strike="noStrike">
                <a:solidFill>
                  <a:srgbClr val="BED000"/>
                </a:solidFill>
                <a:latin typeface="Arial Black"/>
                <a:ea typeface="Arial Black"/>
                <a:cs typeface="Arial Black"/>
                <a:sym typeface="Arial Black"/>
              </a:rPr>
              <a:t>108 </a:t>
            </a:r>
            <a:r>
              <a:rPr b="1" i="0" lang="es-CO" sz="1800" u="none" cap="none" strike="noStrike">
                <a:solidFill>
                  <a:srgbClr val="1D2046"/>
                </a:solidFill>
                <a:latin typeface="Arial"/>
                <a:ea typeface="Arial"/>
                <a:cs typeface="Arial"/>
                <a:sym typeface="Arial"/>
              </a:rPr>
              <a:t>mil</a:t>
            </a:r>
            <a:endParaRPr b="1"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Tiempo de viaje promedio: </a:t>
            </a:r>
            <a:r>
              <a:rPr b="1" i="0" lang="es-CO" sz="2800" u="none" cap="none" strike="noStrike">
                <a:solidFill>
                  <a:srgbClr val="BED000"/>
                </a:solidFill>
                <a:latin typeface="Arial Black"/>
                <a:ea typeface="Arial Black"/>
                <a:cs typeface="Arial Black"/>
                <a:sym typeface="Arial Black"/>
              </a:rPr>
              <a:t>52 </a:t>
            </a:r>
            <a:r>
              <a:rPr b="1" i="0" lang="es-CO" sz="1800" u="none" cap="none" strike="noStrike">
                <a:solidFill>
                  <a:srgbClr val="1D2046"/>
                </a:solidFill>
                <a:latin typeface="Arial"/>
                <a:ea typeface="Arial"/>
                <a:cs typeface="Arial"/>
                <a:sym typeface="Arial"/>
              </a:rPr>
              <a:t>min</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Modos de transporte: </a:t>
            </a:r>
            <a:r>
              <a:rPr b="1" i="0" lang="es-CO" sz="2800" u="none" cap="none" strike="noStrike">
                <a:solidFill>
                  <a:srgbClr val="BED000"/>
                </a:solidFill>
                <a:latin typeface="Arial Black"/>
                <a:ea typeface="Arial Black"/>
                <a:cs typeface="Arial Black"/>
                <a:sym typeface="Arial Black"/>
              </a:rPr>
              <a:t>71%</a:t>
            </a:r>
            <a:r>
              <a:rPr b="1" i="0" lang="es-CO" sz="1800" u="none" cap="none" strike="noStrike">
                <a:solidFill>
                  <a:srgbClr val="1D2046"/>
                </a:solidFill>
                <a:latin typeface="Arial"/>
                <a:ea typeface="Arial"/>
                <a:cs typeface="Arial"/>
                <a:sym typeface="Arial"/>
              </a:rPr>
              <a:t> viajes en modos sostenibles</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Principal motivo de viaje: Trabajar con el </a:t>
            </a:r>
            <a:r>
              <a:rPr b="1" i="0" lang="es-CO" sz="2800" u="none" cap="none" strike="noStrike">
                <a:solidFill>
                  <a:srgbClr val="BED000"/>
                </a:solidFill>
                <a:latin typeface="Arial Black"/>
                <a:ea typeface="Arial Black"/>
                <a:cs typeface="Arial Black"/>
                <a:sym typeface="Arial Black"/>
              </a:rPr>
              <a:t>42%</a:t>
            </a:r>
            <a:endParaRPr b="1" i="0" sz="2000" u="none" cap="none" strike="noStrike">
              <a:solidFill>
                <a:srgbClr val="000000"/>
              </a:solidFill>
              <a:latin typeface="Arial"/>
              <a:ea typeface="Arial"/>
              <a:cs typeface="Arial"/>
              <a:sym typeface="Arial"/>
            </a:endParaRPr>
          </a:p>
        </p:txBody>
      </p:sp>
      <p:pic>
        <p:nvPicPr>
          <p:cNvPr descr="Interfaz de usuario gráfica&#10;&#10;El contenido generado por IA puede ser incorrecto." id="607" name="Google Shape;607;g34c3f644d43_0_0"/>
          <p:cNvPicPr preferRelativeResize="0"/>
          <p:nvPr/>
        </p:nvPicPr>
        <p:blipFill rotWithShape="1">
          <a:blip r:embed="rId8">
            <a:alphaModFix/>
          </a:blip>
          <a:srcRect b="0" l="0" r="0" t="0"/>
          <a:stretch/>
        </p:blipFill>
        <p:spPr>
          <a:xfrm>
            <a:off x="5893854" y="2702885"/>
            <a:ext cx="5898996" cy="37218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cxnSp>
        <p:nvCxnSpPr>
          <p:cNvPr id="612" name="Google Shape;612;p3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613" name="Google Shape;613;p3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614" name="Google Shape;614;p34"/>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15" name="Google Shape;615;p3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616" name="Google Shape;616;p3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17" name="Google Shape;617;p3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18" name="Google Shape;618;p3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19" name="Google Shape;619;p3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sp>
        <p:nvSpPr>
          <p:cNvPr id="620" name="Google Shape;620;p34"/>
          <p:cNvSpPr txBox="1"/>
          <p:nvPr/>
        </p:nvSpPr>
        <p:spPr>
          <a:xfrm>
            <a:off x="320839" y="1056692"/>
            <a:ext cx="11560314" cy="92328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b="1" i="0" sz="1800" u="none" cap="none" strike="noStrike">
              <a:solidFill>
                <a:srgbClr val="1D2046"/>
              </a:solidFill>
              <a:latin typeface="Arial"/>
              <a:ea typeface="Arial"/>
              <a:cs typeface="Arial"/>
              <a:sym typeface="Arial"/>
            </a:endParaRPr>
          </a:p>
        </p:txBody>
      </p:sp>
      <p:pic>
        <p:nvPicPr>
          <p:cNvPr descr="Interfaz de usuario gráfica, Texto&#10;&#10;Descripción generada automáticamente" id="621" name="Google Shape;621;p34"/>
          <p:cNvPicPr preferRelativeResize="0"/>
          <p:nvPr/>
        </p:nvPicPr>
        <p:blipFill rotWithShape="1">
          <a:blip r:embed="rId8">
            <a:alphaModFix/>
          </a:blip>
          <a:srcRect b="9754" l="22263" r="23999" t="27100"/>
          <a:stretch/>
        </p:blipFill>
        <p:spPr>
          <a:xfrm>
            <a:off x="42874" y="2290342"/>
            <a:ext cx="5198015" cy="3600577"/>
          </a:xfrm>
          <a:prstGeom prst="rect">
            <a:avLst/>
          </a:prstGeom>
          <a:noFill/>
          <a:ln>
            <a:noFill/>
          </a:ln>
        </p:spPr>
      </p:pic>
      <p:sp>
        <p:nvSpPr>
          <p:cNvPr id="622" name="Google Shape;622;p34"/>
          <p:cNvSpPr txBox="1"/>
          <p:nvPr/>
        </p:nvSpPr>
        <p:spPr>
          <a:xfrm>
            <a:off x="5693949" y="2444991"/>
            <a:ext cx="6545224" cy="40497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telefónico:</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Centro de Contacto de Movilidad PBX: (601) 364-94-00 opción 2 ✔ Línea 195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Virtual: </a:t>
            </a:r>
            <a:endParaRPr b="1"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0" i="0" lang="es-CO" sz="1400" u="none" cap="none" strike="noStrike">
                <a:solidFill>
                  <a:srgbClr val="1D2046"/>
                </a:solidFill>
                <a:latin typeface="Arial"/>
                <a:ea typeface="Arial"/>
                <a:cs typeface="Arial"/>
                <a:sym typeface="Arial"/>
              </a:rPr>
              <a:t> </a:t>
            </a:r>
            <a:r>
              <a:rPr b="1" i="0" lang="es-CO" sz="1400" u="none" cap="none" strike="noStrike">
                <a:solidFill>
                  <a:srgbClr val="1D2046"/>
                </a:solidFill>
                <a:latin typeface="Arial"/>
                <a:ea typeface="Arial"/>
                <a:cs typeface="Arial"/>
                <a:sym typeface="Arial"/>
              </a:rPr>
              <a:t>1.</a:t>
            </a:r>
            <a:r>
              <a:rPr b="0" i="0" lang="es-CO" sz="1400" u="none" cap="none" strike="noStrike">
                <a:solidFill>
                  <a:srgbClr val="1D2046"/>
                </a:solidFill>
                <a:latin typeface="Arial"/>
                <a:ea typeface="Arial"/>
                <a:cs typeface="Arial"/>
                <a:sym typeface="Arial"/>
              </a:rPr>
              <a:t>Página Secretaría Distrital de Movilidad:                        https://www.movilidadbogota.gov.co/web/sdqs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Correo Institucional: Bogotá te escucha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 </a:t>
            </a:r>
            <a:r>
              <a:rPr b="0" i="0" lang="es-CO" sz="1400" u="none" cap="none" strike="noStrike">
                <a:solidFill>
                  <a:srgbClr val="1D2046"/>
                </a:solidFill>
                <a:latin typeface="Arial"/>
                <a:ea typeface="Arial"/>
                <a:cs typeface="Arial"/>
                <a:sym typeface="Arial"/>
              </a:rPr>
              <a:t>SuperCADE Virtual: </a:t>
            </a:r>
            <a:r>
              <a:rPr b="0" i="0" lang="es-CO" sz="1400" u="sng" cap="none" strike="noStrike">
                <a:solidFill>
                  <a:srgbClr val="1D2046"/>
                </a:solidFill>
                <a:latin typeface="Arial"/>
                <a:ea typeface="Arial"/>
                <a:cs typeface="Arial"/>
                <a:sym typeface="Arial"/>
                <a:hlinkClick r:id="rId9">
                  <a:extLst>
                    <a:ext uri="{A12FA001-AC4F-418D-AE19-62706E023703}">
                      <ahyp:hlinkClr val="tx"/>
                    </a:ext>
                  </a:extLst>
                </a:hlinkClick>
              </a:rPr>
              <a:t>https://supercade.bogota.gov.co/</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Redes Sociales: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Facebook: https://www.facebook.com /secretaríamovilidadbogota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Twitter: https://twitter.com/ SectorMovilidad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Instagram: https://www.instagram.com/ sectormovilidad/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Presencial: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Ventanillas de radicación de la sede de Calle 13 y Paloquemao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En los Centros Locales de Movilidad, los cuales se encuentran ubicados en todas las Alcaldías Locales.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RED CADE de Movilidad, ubicados en los SuperCADE de 20 de</a:t>
            </a:r>
            <a:r>
              <a:rPr b="0" i="0" lang="es-CO" sz="1400" u="none" cap="none" strike="noStrike">
                <a:solidFill>
                  <a:schemeClr val="lt1"/>
                </a:solidFill>
                <a:latin typeface="Arial"/>
                <a:ea typeface="Arial"/>
                <a:cs typeface="Arial"/>
                <a:sym typeface="Arial"/>
              </a:rPr>
              <a:t> Julio,</a:t>
            </a:r>
            <a:r>
              <a:rPr b="0" i="0" lang="es-CO" sz="1400" u="none" cap="none" strike="noStrike">
                <a:solidFill>
                  <a:srgbClr val="1D2046"/>
                </a:solidFill>
                <a:latin typeface="Arial"/>
                <a:ea typeface="Arial"/>
                <a:cs typeface="Arial"/>
                <a:sym typeface="Arial"/>
              </a:rPr>
              <a:t> Américas, Los Mártires, Bosa y Fontibón.</a:t>
            </a:r>
            <a:endParaRPr b="0" i="0" sz="1400" u="none" cap="none" strike="noStrike">
              <a:solidFill>
                <a:srgbClr val="1D2046"/>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cxnSp>
        <p:nvCxnSpPr>
          <p:cNvPr id="627" name="Google Shape;627;g34c3f644d43_0_1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628" name="Google Shape;628;g34c3f644d43_0_1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629" name="Google Shape;629;g34c3f644d43_0_16"/>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30" name="Google Shape;630;g34c3f644d43_0_16"/>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31" name="Google Shape;631;g34c3f644d43_0_16"/>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32" name="Google Shape;632;g34c3f644d43_0_16"/>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33" name="Google Shape;633;g34c3f644d43_0_16"/>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34" name="Google Shape;634;g34c3f644d43_0_16"/>
          <p:cNvPicPr preferRelativeResize="0"/>
          <p:nvPr/>
        </p:nvPicPr>
        <p:blipFill rotWithShape="1">
          <a:blip r:embed="rId7">
            <a:alphaModFix/>
          </a:blip>
          <a:srcRect b="2111" l="13450" r="63810" t="35961"/>
          <a:stretch/>
        </p:blipFill>
        <p:spPr>
          <a:xfrm>
            <a:off x="10892575" y="-12175"/>
            <a:ext cx="1249975" cy="6858000"/>
          </a:xfrm>
          <a:prstGeom prst="rect">
            <a:avLst/>
          </a:prstGeom>
          <a:noFill/>
          <a:ln>
            <a:noFill/>
          </a:ln>
        </p:spPr>
      </p:pic>
      <p:sp>
        <p:nvSpPr>
          <p:cNvPr id="635" name="Google Shape;635;g34c3f644d43_0_16"/>
          <p:cNvSpPr txBox="1"/>
          <p:nvPr/>
        </p:nvSpPr>
        <p:spPr>
          <a:xfrm>
            <a:off x="230725" y="1140125"/>
            <a:ext cx="6098400" cy="1154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s-CO" sz="2100" u="none" cap="none" strike="noStrike">
                <a:solidFill>
                  <a:srgbClr val="BED000"/>
                </a:solidFill>
                <a:latin typeface="Arial Black"/>
                <a:ea typeface="Arial Black"/>
                <a:cs typeface="Arial Black"/>
                <a:sym typeface="Arial Black"/>
              </a:rPr>
              <a:t>PARTICIPACIÓN POR LOCALIDAD EN LAS PETICIONES PQR RADICADAS 2024</a:t>
            </a:r>
            <a:endParaRPr b="0" i="0" sz="500" u="none" cap="none" strike="noStrike">
              <a:solidFill>
                <a:srgbClr val="000000"/>
              </a:solidFill>
              <a:latin typeface="Arial"/>
              <a:ea typeface="Arial"/>
              <a:cs typeface="Arial"/>
              <a:sym typeface="Arial"/>
            </a:endParaRPr>
          </a:p>
        </p:txBody>
      </p:sp>
      <p:sp>
        <p:nvSpPr>
          <p:cNvPr id="636" name="Google Shape;636;g34c3f644d43_0_16"/>
          <p:cNvSpPr txBox="1"/>
          <p:nvPr/>
        </p:nvSpPr>
        <p:spPr>
          <a:xfrm>
            <a:off x="6497761" y="1387042"/>
            <a:ext cx="47955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ORVI</a:t>
            </a:r>
            <a:endParaRPr b="1" i="0" sz="3400" u="none" cap="none" strike="noStrike">
              <a:solidFill>
                <a:srgbClr val="1D2046"/>
              </a:solidFill>
              <a:latin typeface="Arial Black"/>
              <a:ea typeface="Arial Black"/>
              <a:cs typeface="Arial Black"/>
              <a:sym typeface="Arial Black"/>
            </a:endParaRPr>
          </a:p>
        </p:txBody>
      </p:sp>
      <p:pic>
        <p:nvPicPr>
          <p:cNvPr id="637" name="Google Shape;637;g34c3f644d43_0_16"/>
          <p:cNvPicPr preferRelativeResize="0"/>
          <p:nvPr/>
        </p:nvPicPr>
        <p:blipFill rotWithShape="1">
          <a:blip r:embed="rId8">
            <a:alphaModFix/>
          </a:blip>
          <a:srcRect b="0" l="0" r="0" t="0"/>
          <a:stretch/>
        </p:blipFill>
        <p:spPr>
          <a:xfrm>
            <a:off x="339765" y="2357863"/>
            <a:ext cx="5594733" cy="3457324"/>
          </a:xfrm>
          <a:prstGeom prst="rect">
            <a:avLst/>
          </a:prstGeom>
          <a:noFill/>
          <a:ln>
            <a:noFill/>
          </a:ln>
        </p:spPr>
      </p:pic>
      <p:pic>
        <p:nvPicPr>
          <p:cNvPr descr="Gráfico, Gráfico circular&#10;&#10;El contenido generado por IA puede ser incorrecto." id="638" name="Google Shape;638;g34c3f644d43_0_16"/>
          <p:cNvPicPr preferRelativeResize="0"/>
          <p:nvPr/>
        </p:nvPicPr>
        <p:blipFill rotWithShape="1">
          <a:blip r:embed="rId9">
            <a:alphaModFix/>
          </a:blip>
          <a:srcRect b="0" l="0" r="0" t="0"/>
          <a:stretch/>
        </p:blipFill>
        <p:spPr>
          <a:xfrm>
            <a:off x="6365996" y="2497617"/>
            <a:ext cx="5151566" cy="31778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g3688d5ec519_1_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g3688d5ec519_1_5"/>
          <p:cNvPicPr preferRelativeResize="0"/>
          <p:nvPr/>
        </p:nvPicPr>
        <p:blipFill>
          <a:blip r:embed="rId3">
            <a:alphaModFix/>
          </a:blip>
          <a:stretch>
            <a:fillRect/>
          </a:stretch>
        </p:blipFill>
        <p:spPr>
          <a:xfrm>
            <a:off x="0" y="0"/>
            <a:ext cx="12192000" cy="682321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4"/>
          <p:cNvPicPr preferRelativeResize="0"/>
          <p:nvPr/>
        </p:nvPicPr>
        <p:blipFill rotWithShape="1">
          <a:blip r:embed="rId3">
            <a:alphaModFix/>
          </a:blip>
          <a:srcRect b="9056" l="15939" r="0" t="28695"/>
          <a:stretch/>
        </p:blipFill>
        <p:spPr>
          <a:xfrm>
            <a:off x="264696" y="125506"/>
            <a:ext cx="11750840" cy="6526306"/>
          </a:xfrm>
          <a:prstGeom prst="rect">
            <a:avLst/>
          </a:prstGeom>
          <a:noFill/>
          <a:ln>
            <a:noFill/>
          </a:ln>
        </p:spPr>
      </p:pic>
      <p:pic>
        <p:nvPicPr>
          <p:cNvPr id="654" name="Google Shape;654;p4"/>
          <p:cNvPicPr preferRelativeResize="0"/>
          <p:nvPr/>
        </p:nvPicPr>
        <p:blipFill rotWithShape="1">
          <a:blip r:embed="rId4">
            <a:alphaModFix/>
          </a:blip>
          <a:srcRect b="0" l="0" r="0" t="0"/>
          <a:stretch/>
        </p:blipFill>
        <p:spPr>
          <a:xfrm>
            <a:off x="657726" y="352593"/>
            <a:ext cx="3120190" cy="4013288"/>
          </a:xfrm>
          <a:prstGeom prst="rect">
            <a:avLst/>
          </a:prstGeom>
          <a:noFill/>
          <a:ln>
            <a:noFill/>
          </a:ln>
        </p:spPr>
      </p:pic>
      <p:pic>
        <p:nvPicPr>
          <p:cNvPr id="655" name="Google Shape;655;p4"/>
          <p:cNvPicPr preferRelativeResize="0"/>
          <p:nvPr/>
        </p:nvPicPr>
        <p:blipFill rotWithShape="1">
          <a:blip r:embed="rId5">
            <a:alphaModFix/>
          </a:blip>
          <a:srcRect b="0" l="0" r="0" t="0"/>
          <a:stretch/>
        </p:blipFill>
        <p:spPr>
          <a:xfrm>
            <a:off x="1293729" y="4259178"/>
            <a:ext cx="1733442" cy="2246229"/>
          </a:xfrm>
          <a:prstGeom prst="rect">
            <a:avLst/>
          </a:prstGeom>
          <a:noFill/>
          <a:ln>
            <a:noFill/>
          </a:ln>
        </p:spPr>
      </p:pic>
      <p:pic>
        <p:nvPicPr>
          <p:cNvPr id="656" name="Google Shape;656;p4"/>
          <p:cNvPicPr preferRelativeResize="0"/>
          <p:nvPr/>
        </p:nvPicPr>
        <p:blipFill rotWithShape="1">
          <a:blip r:embed="rId6">
            <a:alphaModFix/>
          </a:blip>
          <a:srcRect b="0" l="0" r="0" t="0"/>
          <a:stretch/>
        </p:blipFill>
        <p:spPr>
          <a:xfrm>
            <a:off x="359887" y="352593"/>
            <a:ext cx="1857934" cy="6152814"/>
          </a:xfrm>
          <a:prstGeom prst="rect">
            <a:avLst/>
          </a:prstGeom>
          <a:noFill/>
          <a:ln>
            <a:noFill/>
          </a:ln>
        </p:spPr>
      </p:pic>
      <p:pic>
        <p:nvPicPr>
          <p:cNvPr id="657" name="Google Shape;657;p4"/>
          <p:cNvPicPr preferRelativeResize="0"/>
          <p:nvPr/>
        </p:nvPicPr>
        <p:blipFill rotWithShape="1">
          <a:blip r:embed="rId7">
            <a:alphaModFix amt="52999"/>
          </a:blip>
          <a:srcRect b="222" l="20950" r="-1747" t="6745"/>
          <a:stretch/>
        </p:blipFill>
        <p:spPr>
          <a:xfrm flipH="1">
            <a:off x="8925092" y="125506"/>
            <a:ext cx="3097202" cy="6379900"/>
          </a:xfrm>
          <a:prstGeom prst="rect">
            <a:avLst/>
          </a:prstGeom>
          <a:noFill/>
          <a:ln>
            <a:noFill/>
          </a:ln>
        </p:spPr>
      </p:pic>
      <p:pic>
        <p:nvPicPr>
          <p:cNvPr id="658" name="Google Shape;658;p4"/>
          <p:cNvPicPr preferRelativeResize="0"/>
          <p:nvPr/>
        </p:nvPicPr>
        <p:blipFill rotWithShape="1">
          <a:blip r:embed="rId8">
            <a:alphaModFix/>
          </a:blip>
          <a:srcRect b="0" l="0" r="0" t="0"/>
          <a:stretch/>
        </p:blipFill>
        <p:spPr>
          <a:xfrm>
            <a:off x="10130589" y="2210173"/>
            <a:ext cx="1701524" cy="4295233"/>
          </a:xfrm>
          <a:prstGeom prst="rect">
            <a:avLst/>
          </a:prstGeom>
          <a:noFill/>
          <a:ln>
            <a:noFill/>
          </a:ln>
        </p:spPr>
      </p:pic>
      <p:sp>
        <p:nvSpPr>
          <p:cNvPr id="659" name="Google Shape;659;p4"/>
          <p:cNvSpPr/>
          <p:nvPr/>
        </p:nvSpPr>
        <p:spPr>
          <a:xfrm>
            <a:off x="264696" y="2796988"/>
            <a:ext cx="11839072" cy="213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0" name="Google Shape;660;p4"/>
          <p:cNvSpPr txBox="1"/>
          <p:nvPr/>
        </p:nvSpPr>
        <p:spPr>
          <a:xfrm>
            <a:off x="742601" y="3110270"/>
            <a:ext cx="587096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es-CO" sz="8800" u="none" cap="none" strike="noStrike">
                <a:solidFill>
                  <a:srgbClr val="1D2046"/>
                </a:solidFill>
                <a:latin typeface="Arial Black"/>
                <a:ea typeface="Arial Black"/>
                <a:cs typeface="Arial Black"/>
                <a:sym typeface="Arial Black"/>
              </a:rPr>
              <a:t>GRACIAS</a:t>
            </a:r>
            <a:endParaRPr b="0" i="0" sz="1400" u="none" cap="none" strike="noStrike">
              <a:solidFill>
                <a:srgbClr val="000000"/>
              </a:solidFill>
              <a:latin typeface="Arial"/>
              <a:ea typeface="Arial"/>
              <a:cs typeface="Arial"/>
              <a:sym typeface="Arial"/>
            </a:endParaRPr>
          </a:p>
        </p:txBody>
      </p:sp>
      <p:pic>
        <p:nvPicPr>
          <p:cNvPr id="661" name="Google Shape;661;p4"/>
          <p:cNvPicPr preferRelativeResize="0"/>
          <p:nvPr/>
        </p:nvPicPr>
        <p:blipFill rotWithShape="1">
          <a:blip r:embed="rId9">
            <a:alphaModFix/>
          </a:blip>
          <a:srcRect b="0" l="0" r="0" t="0"/>
          <a:stretch/>
        </p:blipFill>
        <p:spPr>
          <a:xfrm>
            <a:off x="7547409" y="3492696"/>
            <a:ext cx="3541043" cy="709487"/>
          </a:xfrm>
          <a:prstGeom prst="rect">
            <a:avLst/>
          </a:prstGeom>
          <a:noFill/>
          <a:ln>
            <a:noFill/>
          </a:ln>
        </p:spPr>
      </p:pic>
      <p:pic>
        <p:nvPicPr>
          <p:cNvPr id="662" name="Google Shape;662;p4"/>
          <p:cNvPicPr preferRelativeResize="0"/>
          <p:nvPr/>
        </p:nvPicPr>
        <p:blipFill rotWithShape="1">
          <a:blip r:embed="rId10">
            <a:alphaModFix/>
          </a:blip>
          <a:srcRect b="0" l="0" r="0" t="0"/>
          <a:stretch/>
        </p:blipFill>
        <p:spPr>
          <a:xfrm>
            <a:off x="2467" y="0"/>
            <a:ext cx="1218706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20703" l="3915" r="41016" t="2246"/>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pic>
        <p:nvPicPr>
          <p:cNvPr id="114" name="Google Shape;114;p17"/>
          <p:cNvPicPr preferRelativeResize="0"/>
          <p:nvPr/>
        </p:nvPicPr>
        <p:blipFill rotWithShape="1">
          <a:blip r:embed="rId4">
            <a:alphaModFix amt="52999"/>
          </a:blip>
          <a:srcRect b="0" l="32615" r="0" t="0"/>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b="0" l="0" r="0" t="0"/>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fmla="val 100000" name="adj1"/>
              <a:gd fmla="val 15788" name="adj2"/>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000"/>
              <a:buFont typeface="Arial"/>
              <a:buNone/>
            </a:pPr>
            <a:r>
              <a:rPr b="1" i="0" lang="es-CO" sz="2400" u="none" cap="none" strike="noStrike">
                <a:solidFill>
                  <a:srgbClr val="FFFFFF"/>
                </a:solidFill>
                <a:latin typeface="Arial"/>
                <a:ea typeface="Arial"/>
                <a:cs typeface="Arial"/>
                <a:sym typeface="Arial"/>
              </a:rPr>
              <a:t>CONTENIDO</a:t>
            </a:r>
            <a:endParaRPr b="1" i="0" sz="2800" u="none" cap="none" strike="noStrike">
              <a:solidFill>
                <a:srgbClr val="FFFFFF"/>
              </a:solidFill>
              <a:latin typeface="Arial"/>
              <a:ea typeface="Arial"/>
              <a:cs typeface="Arial"/>
              <a:sym typeface="Arial"/>
            </a:endParaRPr>
          </a:p>
        </p:txBody>
      </p:sp>
      <p:sp>
        <p:nvSpPr>
          <p:cNvPr id="119" name="Google Shape;119;p17"/>
          <p:cNvSpPr txBox="1"/>
          <p:nvPr/>
        </p:nvSpPr>
        <p:spPr>
          <a:xfrm>
            <a:off x="5923046" y="1503718"/>
            <a:ext cx="5905200" cy="5017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Inversión Presupuestal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Siniestralidad vial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Niñas y niños primero</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Señalización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Semaforización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Control de tránsito y transporte</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de gestión en vía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Planes de Manejo de Tránsito - PMT</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Infraestructura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Transporte privado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Bicicleta y Peatón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Gestión Social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pedagógicas en seguridad.        vial y cultura ciudadana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1D2046"/>
              </a:buClr>
              <a:buSzPts val="2000"/>
              <a:buFont typeface="Arial"/>
              <a:buAutoNum type="arabicPeriod"/>
            </a:pPr>
            <a:r>
              <a:rPr b="1" i="0" lang="es-CO" sz="2000" u="none" cap="none" strike="noStrike">
                <a:solidFill>
                  <a:srgbClr val="1D2046"/>
                </a:solidFill>
                <a:latin typeface="Arial"/>
                <a:ea typeface="Arial"/>
                <a:cs typeface="Arial"/>
                <a:sym typeface="Arial"/>
              </a:rPr>
              <a:t>Dirección de Inteligencia para la Movilidad </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Transparencia</a:t>
            </a:r>
            <a:endParaRPr b="1" i="0" sz="2000" u="none" cap="none" strike="noStrike">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pic>
        <p:nvPicPr>
          <p:cNvPr id="121" name="Google Shape;121;p17"/>
          <p:cNvPicPr preferRelativeResize="0"/>
          <p:nvPr/>
        </p:nvPicPr>
        <p:blipFill rotWithShape="1">
          <a:blip r:embed="rId7">
            <a:alphaModFix/>
          </a:blip>
          <a:srcRect b="0" l="0" r="0" t="0"/>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b="2111" l="0" r="62912" t="35961"/>
          <a:stretch/>
        </p:blipFill>
        <p:spPr>
          <a:xfrm>
            <a:off x="10196420" y="-10"/>
            <a:ext cx="203894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g3470b4abcb0_0_14"/>
          <p:cNvPicPr preferRelativeResize="0"/>
          <p:nvPr/>
        </p:nvPicPr>
        <p:blipFill rotWithShape="1">
          <a:blip r:embed="rId3">
            <a:alphaModFix/>
          </a:blip>
          <a:srcRect b="2111" l="0" r="62912" t="35961"/>
          <a:stretch/>
        </p:blipFill>
        <p:spPr>
          <a:xfrm>
            <a:off x="10173245" y="1190"/>
            <a:ext cx="2038944" cy="6858000"/>
          </a:xfrm>
          <a:prstGeom prst="rect">
            <a:avLst/>
          </a:prstGeom>
          <a:noFill/>
          <a:ln>
            <a:noFill/>
          </a:ln>
        </p:spPr>
      </p:pic>
      <p:cxnSp>
        <p:nvCxnSpPr>
          <p:cNvPr id="128" name="Google Shape;128;g3470b4abcb0_0_14"/>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29" name="Google Shape;129;g3470b4abcb0_0_14"/>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30" name="Google Shape;130;g3470b4abcb0_0_14"/>
          <p:cNvSpPr txBox="1"/>
          <p:nvPr/>
        </p:nvSpPr>
        <p:spPr>
          <a:xfrm>
            <a:off x="126135"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 Inversión Presupuestal 2024 </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pic>
        <p:nvPicPr>
          <p:cNvPr id="131" name="Google Shape;131;g3470b4abcb0_0_14"/>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32" name="Google Shape;132;g3470b4abcb0_0_14"/>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33" name="Google Shape;133;g3470b4abcb0_0_14"/>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34" name="Google Shape;134;g3470b4abcb0_0_14"/>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sp>
        <p:nvSpPr>
          <p:cNvPr id="135" name="Google Shape;135;g3470b4abcb0_0_14"/>
          <p:cNvSpPr txBox="1"/>
          <p:nvPr/>
        </p:nvSpPr>
        <p:spPr>
          <a:xfrm>
            <a:off x="283799" y="2356032"/>
            <a:ext cx="11624400" cy="26550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0" lang="es-CO" sz="3100" u="none" cap="none" strike="noStrike">
                <a:solidFill>
                  <a:srgbClr val="1D2046"/>
                </a:solidFill>
                <a:latin typeface="Arial"/>
                <a:ea typeface="Arial"/>
                <a:cs typeface="Arial"/>
                <a:sym typeface="Arial"/>
              </a:rPr>
              <a:t>La Inversión presupuestal para la presente RdC obedece a: </a:t>
            </a:r>
            <a:endParaRPr b="1" i="0" sz="31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2021-2024 “UN NUEVO CONTRATO SOCIAL Y AMBIENTAL PARA LA BOGOTÁ DEL SIGLO XXI”  </a:t>
            </a:r>
            <a:endParaRPr b="1" i="0" sz="30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2024-2027 “BOGOTÁ CAMINA SEGURA” </a:t>
            </a:r>
            <a:endParaRPr b="1" i="0" sz="3000" u="none" cap="none" strike="noStrik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g34c3ae7660a_3_0"/>
          <p:cNvPicPr preferRelativeResize="0"/>
          <p:nvPr/>
        </p:nvPicPr>
        <p:blipFill rotWithShape="1">
          <a:blip r:embed="rId3">
            <a:alphaModFix/>
          </a:blip>
          <a:srcRect b="2111" l="0" r="64665" t="35961"/>
          <a:stretch/>
        </p:blipFill>
        <p:spPr>
          <a:xfrm>
            <a:off x="10249450" y="1200"/>
            <a:ext cx="1942550" cy="6858000"/>
          </a:xfrm>
          <a:prstGeom prst="rect">
            <a:avLst/>
          </a:prstGeom>
          <a:noFill/>
          <a:ln>
            <a:noFill/>
          </a:ln>
        </p:spPr>
      </p:pic>
      <p:cxnSp>
        <p:nvCxnSpPr>
          <p:cNvPr id="141" name="Google Shape;141;g34c3ae7660a_3_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42" name="Google Shape;142;g34c3ae7660a_3_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43" name="Google Shape;143;g34c3ae7660a_3_0"/>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44" name="Google Shape;144;g34c3ae7660a_3_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45" name="Google Shape;145;g34c3ae7660a_3_0"/>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46" name="Google Shape;146;g34c3ae7660a_3_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47" name="Google Shape;147;g34c3ae7660a_3_0"/>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48" name="Google Shape;148;g34c3ae7660a_3_0"/>
          <p:cNvGraphicFramePr/>
          <p:nvPr/>
        </p:nvGraphicFramePr>
        <p:xfrm>
          <a:off x="878367" y="2323964"/>
          <a:ext cx="3000000" cy="3000000"/>
        </p:xfrm>
        <a:graphic>
          <a:graphicData uri="http://schemas.openxmlformats.org/drawingml/2006/table">
            <a:tbl>
              <a:tblPr bandRow="1" firstCol="1" firstRow="1">
                <a:noFill/>
                <a:tableStyleId>{4D1BB564-1DA5-458B-B2DA-B4089B4DABC6}</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Consolidación del programa niñas y niños primero para mejorar las experiencias de viaje de la población estudiantil en Bogotá (Al Colegio en Bici, Ciempiés, Ruta Pila)</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b="1" lang="es-CO" sz="1600" u="none" cap="none" strike="noStrike">
                          <a:solidFill>
                            <a:srgbClr val="1D2046"/>
                          </a:solidFill>
                        </a:rPr>
                        <a:t>$729.160.624,00</a:t>
                      </a:r>
                      <a:endParaRPr sz="1700" u="none" cap="none" strike="noStrike"/>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$509.786.406,00</a:t>
                      </a:r>
                      <a:endParaRPr b="1" i="0" sz="17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16963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Implementación de señalización para mejorar las condiciones de seguridad vial, movilidad y accesibilidad en Bogotá (Medidas de pacificación, mantenimiento señales verticales, sistemas de contención vehicular, implementación señales verticales, zonas escolares, pasos peatonales, demarcación Km-carril)</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sz="1600" u="none" cap="none" strike="noStrike">
                        <a:solidFill>
                          <a:srgbClr val="1D2046"/>
                        </a:solidFill>
                      </a:endParaRPr>
                    </a:p>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$137.956.018,00</a:t>
                      </a:r>
                      <a:endParaRPr b="1" sz="1600" u="none" cap="none" strike="noStrike">
                        <a:solidFill>
                          <a:srgbClr val="1D2046"/>
                        </a:solidFill>
                      </a:endParaRPr>
                    </a:p>
                    <a:p>
                      <a:pPr indent="0" lvl="0" marL="0" marR="0" rtl="0" algn="ctr">
                        <a:lnSpc>
                          <a:spcPct val="115000"/>
                        </a:lnSpc>
                        <a:spcBef>
                          <a:spcPts val="0"/>
                        </a:spcBef>
                        <a:spcAft>
                          <a:spcPts val="0"/>
                        </a:spcAft>
                        <a:buClr>
                          <a:srgbClr val="000000"/>
                        </a:buClr>
                        <a:buSzPts val="1600"/>
                        <a:buFont typeface="Arial"/>
                        <a:buNone/>
                      </a:pPr>
                      <a:r>
                        <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$117.316.243,00</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$ 867.116.642</a:t>
                      </a:r>
                      <a:r>
                        <a:rPr b="1" lang="es-CO" sz="1800" u="none" cap="none" strike="noStrike">
                          <a:solidFill>
                            <a:schemeClr val="lt1"/>
                          </a:solidFill>
                        </a:rPr>
                        <a:t>,</a:t>
                      </a:r>
                      <a:r>
                        <a:rPr b="1" i="0" lang="es-CO" sz="1800" u="none" cap="none" strike="noStrike">
                          <a:solidFill>
                            <a:schemeClr val="lt1"/>
                          </a:solidFill>
                          <a:latin typeface="Arial"/>
                          <a:ea typeface="Arial"/>
                          <a:cs typeface="Arial"/>
                          <a:sym typeface="Arial"/>
                        </a:rPr>
                        <a:t>00</a:t>
                      </a:r>
                      <a:endParaRPr b="1" sz="18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$ 627.102.649</a:t>
                      </a:r>
                      <a:r>
                        <a:rPr b="1" lang="es-CO" sz="1800" u="none" cap="none" strike="noStrike">
                          <a:solidFill>
                            <a:schemeClr val="lt1"/>
                          </a:solidFill>
                        </a:rPr>
                        <a:t>,</a:t>
                      </a:r>
                      <a:r>
                        <a:rPr b="1" i="0" lang="es-CO" sz="1800" u="none" cap="none" strike="noStrike">
                          <a:solidFill>
                            <a:schemeClr val="lt1"/>
                          </a:solidFill>
                          <a:latin typeface="Arial"/>
                          <a:ea typeface="Arial"/>
                          <a:cs typeface="Arial"/>
                          <a:sym typeface="Arial"/>
                        </a:rPr>
                        <a:t>00</a:t>
                      </a:r>
                      <a:endParaRPr b="1" sz="18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49" name="Google Shape;149;g34c3ae7660a_3_0"/>
          <p:cNvSpPr txBox="1"/>
          <p:nvPr/>
        </p:nvSpPr>
        <p:spPr>
          <a:xfrm>
            <a:off x="763050" y="1114525"/>
            <a:ext cx="10665900" cy="1062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t/>
            </a:r>
            <a:endParaRPr b="1" i="0" sz="21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s-CO" sz="2100" u="none" cap="none" strike="noStrike">
                <a:solidFill>
                  <a:srgbClr val="1D2046"/>
                </a:solidFill>
                <a:latin typeface="Arial"/>
                <a:ea typeface="Arial"/>
                <a:cs typeface="Arial"/>
                <a:sym typeface="Arial"/>
              </a:rPr>
              <a:t>Plan de  Desarrollo 2021-2024 (Nuevo contrato Social y Ambiental para la Bogotá del siglo XXI).</a:t>
            </a:r>
            <a:endParaRPr b="1" i="0" sz="2100" u="none" cap="none" strike="noStrike">
              <a:solidFill>
                <a:srgbClr val="1D204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g3470b4abcb0_1_2"/>
          <p:cNvPicPr preferRelativeResize="0"/>
          <p:nvPr/>
        </p:nvPicPr>
        <p:blipFill rotWithShape="1">
          <a:blip r:embed="rId3">
            <a:alphaModFix/>
          </a:blip>
          <a:srcRect b="2111" l="0" r="62912" t="35961"/>
          <a:stretch/>
        </p:blipFill>
        <p:spPr>
          <a:xfrm>
            <a:off x="10401845" y="-75010"/>
            <a:ext cx="2038944" cy="6858000"/>
          </a:xfrm>
          <a:prstGeom prst="rect">
            <a:avLst/>
          </a:prstGeom>
          <a:noFill/>
          <a:ln>
            <a:noFill/>
          </a:ln>
        </p:spPr>
      </p:pic>
      <p:cxnSp>
        <p:nvCxnSpPr>
          <p:cNvPr id="155" name="Google Shape;155;g3470b4abcb0_1_2"/>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56" name="Google Shape;156;g3470b4abcb0_1_2"/>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57" name="Google Shape;157;g3470b4abcb0_1_2"/>
          <p:cNvSpPr txBox="1"/>
          <p:nvPr/>
        </p:nvSpPr>
        <p:spPr>
          <a:xfrm>
            <a:off x="46038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58" name="Google Shape;158;g3470b4abcb0_1_2"/>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59" name="Google Shape;159;g3470b4abcb0_1_2"/>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60" name="Google Shape;160;g3470b4abcb0_1_2"/>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61" name="Google Shape;161;g3470b4abcb0_1_2"/>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graphicFrame>
        <p:nvGraphicFramePr>
          <p:cNvPr id="162" name="Google Shape;162;g3470b4abcb0_1_2"/>
          <p:cNvGraphicFramePr/>
          <p:nvPr/>
        </p:nvGraphicFramePr>
        <p:xfrm>
          <a:off x="558717" y="1741114"/>
          <a:ext cx="3000000" cy="3000000"/>
        </p:xfrm>
        <a:graphic>
          <a:graphicData uri="http://schemas.openxmlformats.org/drawingml/2006/table">
            <a:tbl>
              <a:tblPr bandRow="1" firstCol="1" firstRow="1">
                <a:noFill/>
                <a:tableStyleId>{4D1BB564-1DA5-458B-B2DA-B4089B4DABC6}</a:tableStyleId>
              </a:tblPr>
              <a:tblGrid>
                <a:gridCol w="6182800"/>
                <a:gridCol w="2614200"/>
                <a:gridCol w="2424300"/>
              </a:tblGrid>
              <a:tr h="681425">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PROYECTOS</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8001 - Semaforización: Complementar 361 intersecciones semaforizadas con otros dispositivos de señalización semafórica; implementar regulación semafórica en 76 intersecciones.</a:t>
                      </a:r>
                      <a:endParaRPr sz="1600" u="none" cap="none" strike="noStrike">
                        <a:solidFill>
                          <a:srgbClr val="1D2046"/>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a:t>
                      </a:r>
                      <a:endParaRPr sz="1400" u="none" cap="none" strike="noStrike"/>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1D204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a:t>
                      </a:r>
                      <a:endParaRPr b="1" sz="1600" u="none" cap="none" strike="noStrike">
                        <a:solidFill>
                          <a:srgbClr val="1D2046"/>
                        </a:solidFill>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788575">
                <a:tc>
                  <a:txBody>
                    <a:bodyPr/>
                    <a:lstStyle/>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7996 - Niñas y Niños Primero: Acompañamiento de viajes Biciparceros, cienpies, Guardacaminos y Ruta Pila.</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$ 23.898.306,00</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$ 15.640.820,00</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tcPr>
                </a:tc>
              </a:tr>
              <a:tr h="1069350">
                <a:tc>
                  <a:txBody>
                    <a:bodyPr/>
                    <a:lstStyle/>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D2046"/>
                        </a:solidFill>
                      </a:endParaRPr>
                    </a:p>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7998 - Mantenimiento, demarcación e implementación  de  cicloinfraestructura </a:t>
                      </a:r>
                      <a:endParaRPr sz="1600" u="none" cap="none" strike="noStrike">
                        <a:solidFill>
                          <a:srgbClr val="1D2046"/>
                        </a:solidFill>
                      </a:endParaRPr>
                    </a:p>
                    <a:p>
                      <a:pPr indent="0" lvl="0" marL="0" marR="0" rtl="0" algn="just">
                        <a:lnSpc>
                          <a:spcPct val="115000"/>
                        </a:lnSpc>
                        <a:spcBef>
                          <a:spcPts val="0"/>
                        </a:spcBef>
                        <a:spcAft>
                          <a:spcPts val="0"/>
                        </a:spcAft>
                        <a:buClr>
                          <a:srgbClr val="000000"/>
                        </a:buClr>
                        <a:buSzPts val="1600"/>
                        <a:buFont typeface="Arial"/>
                        <a:buNone/>
                      </a:pPr>
                      <a:r>
                        <a:t/>
                      </a:r>
                      <a:endParaRPr sz="3100" u="none" cap="none" strike="noStrike">
                        <a:solidFill>
                          <a:srgbClr val="1D2046"/>
                        </a:solidFill>
                      </a:endParaRPr>
                    </a:p>
                  </a:txBody>
                  <a:tcPr marT="0" marB="0" marR="84500"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1D2046"/>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a:t>
                      </a:r>
                      <a:endParaRPr sz="1400" u="none" cap="none" strike="noStrike"/>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a:t>
                      </a:r>
                      <a:endParaRPr sz="1400" u="none" cap="none" strike="noStrike"/>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l">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$ 23.898.306,00</a:t>
                      </a:r>
                      <a:endParaRPr b="1" sz="18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$ 15.640.820,00</a:t>
                      </a:r>
                      <a:endParaRPr b="1" sz="18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63" name="Google Shape;163;g3470b4abcb0_1_2"/>
          <p:cNvSpPr txBox="1"/>
          <p:nvPr/>
        </p:nvSpPr>
        <p:spPr>
          <a:xfrm>
            <a:off x="836425" y="1130888"/>
            <a:ext cx="10665900" cy="446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300" u="none" cap="none" strike="noStrike">
                <a:solidFill>
                  <a:srgbClr val="1D2046"/>
                </a:solidFill>
                <a:latin typeface="Arial"/>
                <a:ea typeface="Arial"/>
                <a:cs typeface="Arial"/>
                <a:sym typeface="Arial"/>
              </a:rPr>
              <a:t>            Plan de  Desarrollo 2024-2027 ( Bogotá Camina Segura) </a:t>
            </a:r>
            <a:endParaRPr b="1" i="0" sz="2300" u="none" cap="none" strike="noStrike">
              <a:solidFill>
                <a:srgbClr val="1D204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b="2110" l="0" r="62912" t="35963"/>
          <a:stretch/>
        </p:blipFill>
        <p:spPr>
          <a:xfrm>
            <a:off x="10173245" y="1190"/>
            <a:ext cx="2038944" cy="6858000"/>
          </a:xfrm>
          <a:prstGeom prst="rect">
            <a:avLst/>
          </a:prstGeom>
          <a:noFill/>
          <a:ln>
            <a:noFill/>
          </a:ln>
        </p:spPr>
      </p:pic>
      <p:cxnSp>
        <p:nvCxnSpPr>
          <p:cNvPr id="169" name="Google Shape;169;p1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70" name="Google Shape;170;p1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71" name="Google Shape;171;p18"/>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72" name="Google Shape;172;p18"/>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73" name="Google Shape;173;p18"/>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74" name="Google Shape;174;p18"/>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75" name="Google Shape;175;p18"/>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76" name="Google Shape;176;p18"/>
          <p:cNvGraphicFramePr/>
          <p:nvPr/>
        </p:nvGraphicFramePr>
        <p:xfrm>
          <a:off x="672721" y="1701018"/>
          <a:ext cx="3000000" cy="3000000"/>
        </p:xfrm>
        <a:graphic>
          <a:graphicData uri="http://schemas.openxmlformats.org/drawingml/2006/table">
            <a:tbl>
              <a:tblPr bandRow="1" firstCol="1" firstRow="1">
                <a:noFill/>
                <a:tableStyleId>{4D1BB564-1DA5-458B-B2DA-B4089B4DABC6}</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lang="es-CO" sz="1800" u="none" cap="none" strike="noStrike"/>
                        <a:t>INVERSIÓN PRESUPUESTAL 2024</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406450">
                <a:tc>
                  <a:txBody>
                    <a:bodyPr/>
                    <a:lstStyle/>
                    <a:p>
                      <a:pPr indent="0" lvl="0" marL="0" marR="0" rtl="0" algn="l">
                        <a:lnSpc>
                          <a:spcPct val="100000"/>
                        </a:lnSpc>
                        <a:spcBef>
                          <a:spcPts val="0"/>
                        </a:spcBef>
                        <a:spcAft>
                          <a:spcPts val="0"/>
                        </a:spcAft>
                        <a:buClr>
                          <a:schemeClr val="dk1"/>
                        </a:buClr>
                        <a:buSzPts val="2000"/>
                        <a:buFont typeface="Arial"/>
                        <a:buNone/>
                      </a:pPr>
                      <a:r>
                        <a:t/>
                      </a:r>
                      <a:endParaRPr sz="2100" u="none" cap="none" strike="noStrike">
                        <a:solidFill>
                          <a:srgbClr val="1C4587"/>
                        </a:solidFill>
                      </a:endParaRPr>
                    </a:p>
                    <a:p>
                      <a:pPr indent="0" lvl="0" marL="0" marR="0" rtl="0" algn="l">
                        <a:lnSpc>
                          <a:spcPct val="100000"/>
                        </a:lnSpc>
                        <a:spcBef>
                          <a:spcPts val="0"/>
                        </a:spcBef>
                        <a:spcAft>
                          <a:spcPts val="0"/>
                        </a:spcAft>
                        <a:buClr>
                          <a:schemeClr val="dk1"/>
                        </a:buClr>
                        <a:buSzPts val="2000"/>
                        <a:buFont typeface="Arial"/>
                        <a:buNone/>
                      </a:pPr>
                      <a:r>
                        <a:rPr lang="es-CO" sz="2100" u="none" cap="none" strike="noStrike">
                          <a:solidFill>
                            <a:srgbClr val="1C4587"/>
                          </a:solidFill>
                        </a:rPr>
                        <a:t>Plan de  Desarrollo 2021-2024 (Nuevo contrato Social y Ambiental para la Bogotá del siglo XXI).</a:t>
                      </a:r>
                      <a:endParaRPr sz="2100" u="none" cap="none" strike="noStrike">
                        <a:solidFill>
                          <a:srgbClr val="1C4587"/>
                        </a:solidFill>
                      </a:endParaRPr>
                    </a:p>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C4587"/>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800"/>
                        <a:buFont typeface="Arial"/>
                        <a:buNone/>
                      </a:pPr>
                      <a:r>
                        <a:rPr b="1" lang="es-CO" sz="1800" u="none" cap="none" strike="noStrike">
                          <a:solidFill>
                            <a:srgbClr val="1C4587"/>
                          </a:solidFill>
                        </a:rPr>
                        <a:t>$ 867.116.642,00</a:t>
                      </a:r>
                      <a:endParaRPr sz="1700" u="none" cap="none" strike="noStrike">
                        <a:solidFill>
                          <a:srgbClr val="1C4587"/>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800"/>
                        <a:buFont typeface="Arial"/>
                        <a:buNone/>
                      </a:pPr>
                      <a:r>
                        <a:rPr b="1" lang="es-CO" sz="1800" u="none" cap="none" strike="noStrike">
                          <a:solidFill>
                            <a:srgbClr val="1C4587"/>
                          </a:solidFill>
                        </a:rPr>
                        <a:t>$ 627.102.649,00</a:t>
                      </a:r>
                      <a:endParaRPr b="1" i="0" sz="1700" u="none" cap="none" strike="noStrike">
                        <a:solidFill>
                          <a:srgbClr val="1C4587"/>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1324050">
                <a:tc>
                  <a:txBody>
                    <a:bodyPr/>
                    <a:lstStyle/>
                    <a:p>
                      <a:pPr indent="0" lvl="0" marL="0" marR="0" rtl="0" algn="just">
                        <a:lnSpc>
                          <a:spcPct val="100000"/>
                        </a:lnSpc>
                        <a:spcBef>
                          <a:spcPts val="0"/>
                        </a:spcBef>
                        <a:spcAft>
                          <a:spcPts val="0"/>
                        </a:spcAft>
                        <a:buClr>
                          <a:schemeClr val="dk1"/>
                        </a:buClr>
                        <a:buSzPts val="2000"/>
                        <a:buFont typeface="Arial"/>
                        <a:buNone/>
                      </a:pPr>
                      <a:r>
                        <a:t/>
                      </a:r>
                      <a:endParaRPr sz="2300" u="none" cap="none" strike="noStrike">
                        <a:solidFill>
                          <a:srgbClr val="1C4587"/>
                        </a:solidFill>
                      </a:endParaRPr>
                    </a:p>
                    <a:p>
                      <a:pPr indent="0" lvl="0" marL="0" marR="0" rtl="0" algn="just">
                        <a:lnSpc>
                          <a:spcPct val="100000"/>
                        </a:lnSpc>
                        <a:spcBef>
                          <a:spcPts val="0"/>
                        </a:spcBef>
                        <a:spcAft>
                          <a:spcPts val="0"/>
                        </a:spcAft>
                        <a:buClr>
                          <a:schemeClr val="dk1"/>
                        </a:buClr>
                        <a:buSzPts val="2000"/>
                        <a:buFont typeface="Arial"/>
                        <a:buNone/>
                      </a:pPr>
                      <a:r>
                        <a:rPr lang="es-CO" sz="2300" u="none" cap="none" strike="noStrike">
                          <a:solidFill>
                            <a:srgbClr val="1C4587"/>
                          </a:solidFill>
                        </a:rPr>
                        <a:t>Plan de  Desarrollo 2024-2027 ( Bogotá Camina Segura) </a:t>
                      </a:r>
                      <a:endParaRPr b="1" i="0" sz="1600" u="none" cap="none" strike="noStrike">
                        <a:solidFill>
                          <a:srgbClr val="1C4587"/>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1" i="0" lang="es-CO" sz="1800" u="none" cap="none" strike="noStrike">
                          <a:solidFill>
                            <a:srgbClr val="1C4587"/>
                          </a:solidFill>
                          <a:latin typeface="Arial"/>
                          <a:ea typeface="Arial"/>
                          <a:cs typeface="Arial"/>
                          <a:sym typeface="Arial"/>
                        </a:rPr>
                        <a:t>$ 23.898.306,00</a:t>
                      </a:r>
                      <a:endParaRPr/>
                    </a:p>
                    <a:p>
                      <a:pPr indent="0" lvl="0" marL="0" marR="0" rtl="0" algn="ctr">
                        <a:lnSpc>
                          <a:spcPct val="115000"/>
                        </a:lnSpc>
                        <a:spcBef>
                          <a:spcPts val="0"/>
                        </a:spcBef>
                        <a:spcAft>
                          <a:spcPts val="0"/>
                        </a:spcAft>
                        <a:buClr>
                          <a:srgbClr val="000000"/>
                        </a:buClr>
                        <a:buSzPts val="1600"/>
                        <a:buFont typeface="Arial"/>
                        <a:buNone/>
                      </a:pPr>
                      <a:r>
                        <a:t/>
                      </a:r>
                      <a:endParaRPr b="1" i="0" sz="1800" u="none" cap="none" strike="noStrike">
                        <a:solidFill>
                          <a:srgbClr val="1C4587"/>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$ 15.640.820,00</a:t>
                      </a:r>
                      <a:endParaRPr b="1" i="0" sz="1800" u="none" cap="none" strike="noStrike">
                        <a:solidFill>
                          <a:srgbClr val="1C4587"/>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$ 891.014.948,00</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$ 642.743.469,00</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19"/>
          <p:cNvPicPr preferRelativeResize="0"/>
          <p:nvPr/>
        </p:nvPicPr>
        <p:blipFill rotWithShape="1">
          <a:blip r:embed="rId3">
            <a:alphaModFix/>
          </a:blip>
          <a:srcRect b="2110" l="0" r="62912" t="35963"/>
          <a:stretch/>
        </p:blipFill>
        <p:spPr>
          <a:xfrm>
            <a:off x="10165758" y="6255"/>
            <a:ext cx="2038945" cy="6858000"/>
          </a:xfrm>
          <a:prstGeom prst="rect">
            <a:avLst/>
          </a:prstGeom>
          <a:noFill/>
          <a:ln>
            <a:noFill/>
          </a:ln>
        </p:spPr>
      </p:pic>
      <p:cxnSp>
        <p:nvCxnSpPr>
          <p:cNvPr id="182" name="Google Shape;182;p1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83" name="Google Shape;183;p1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84" name="Google Shape;184;p19"/>
          <p:cNvSpPr txBox="1"/>
          <p:nvPr/>
        </p:nvSpPr>
        <p:spPr>
          <a:xfrm>
            <a:off x="48140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2. Siniestralidad Vial</a:t>
            </a:r>
            <a:endParaRPr b="0" i="0" sz="1400" u="none" cap="none" strike="noStrike">
              <a:solidFill>
                <a:srgbClr val="000000"/>
              </a:solidFill>
              <a:latin typeface="Arial"/>
              <a:ea typeface="Arial"/>
              <a:cs typeface="Arial"/>
              <a:sym typeface="Arial"/>
            </a:endParaRPr>
          </a:p>
        </p:txBody>
      </p:sp>
      <p:pic>
        <p:nvPicPr>
          <p:cNvPr id="185" name="Google Shape;185;p19"/>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86" name="Google Shape;186;p19"/>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87" name="Google Shape;187;p19"/>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88" name="Google Shape;188;p19"/>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sp>
        <p:nvSpPr>
          <p:cNvPr id="189" name="Google Shape;189;p19"/>
          <p:cNvSpPr txBox="1"/>
          <p:nvPr/>
        </p:nvSpPr>
        <p:spPr>
          <a:xfrm>
            <a:off x="4805725" y="1055500"/>
            <a:ext cx="7214700" cy="104793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s-CO" sz="1800" u="none" cap="none" strike="noStrike">
                <a:solidFill>
                  <a:srgbClr val="595959"/>
                </a:solidFill>
                <a:latin typeface="Arial"/>
                <a:ea typeface="Arial"/>
                <a:cs typeface="Arial"/>
                <a:sym typeface="Arial"/>
              </a:rPr>
              <a:t>En el año 2024 la localidad de Los Mártires reportó 448 siniestros graves de tránsito con al menos un lesionado o víctima fatal.</a:t>
            </a:r>
            <a:endParaRPr b="1" i="0" sz="1800" u="none" cap="none" strike="noStrike">
              <a:solidFill>
                <a:srgbClr val="595959"/>
              </a:solidFill>
              <a:latin typeface="Arial"/>
              <a:ea typeface="Arial"/>
              <a:cs typeface="Arial"/>
              <a:sym typeface="Arial"/>
            </a:endParaRPr>
          </a:p>
        </p:txBody>
      </p:sp>
      <p:sp>
        <p:nvSpPr>
          <p:cNvPr id="190" name="Google Shape;190;p19"/>
          <p:cNvSpPr txBox="1"/>
          <p:nvPr/>
        </p:nvSpPr>
        <p:spPr>
          <a:xfrm>
            <a:off x="5363845" y="5403035"/>
            <a:ext cx="6185400" cy="124645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500" u="none" cap="none" strike="noStrike">
                <a:solidFill>
                  <a:srgbClr val="595959"/>
                </a:solidFill>
                <a:latin typeface="Arial"/>
                <a:ea typeface="Arial"/>
                <a:cs typeface="Arial"/>
                <a:sym typeface="Arial"/>
              </a:rPr>
              <a:t>En la localidad de Los Mártires se tiene un concentración de siniestros en:</a:t>
            </a:r>
            <a:endParaRPr b="0" i="0" sz="15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500"/>
              <a:buFont typeface="Arial"/>
              <a:buChar char="•"/>
            </a:pPr>
            <a:r>
              <a:rPr b="1" i="0" lang="es-CO" sz="1500" u="none" cap="none" strike="noStrike">
                <a:solidFill>
                  <a:srgbClr val="595959"/>
                </a:solidFill>
                <a:latin typeface="Arial"/>
                <a:ea typeface="Arial"/>
                <a:cs typeface="Arial"/>
                <a:sym typeface="Arial"/>
              </a:rPr>
              <a:t>Av. NQS entre Av. Calle 6 y Avenida Américas</a:t>
            </a:r>
            <a:endParaRPr b="1" i="0" sz="1400" u="none" cap="none" strike="noStrike">
              <a:solidFill>
                <a:srgbClr val="595959"/>
              </a:solidFill>
              <a:latin typeface="Arial"/>
              <a:ea typeface="Arial"/>
              <a:cs typeface="Arial"/>
              <a:sym typeface="Arial"/>
            </a:endParaRPr>
          </a:p>
          <a:p>
            <a:pPr indent="-285750" lvl="0" marL="285750" marR="0" rtl="0" algn="just">
              <a:lnSpc>
                <a:spcPct val="100000"/>
              </a:lnSpc>
              <a:spcBef>
                <a:spcPts val="0"/>
              </a:spcBef>
              <a:spcAft>
                <a:spcPts val="0"/>
              </a:spcAft>
              <a:buClr>
                <a:srgbClr val="595959"/>
              </a:buClr>
              <a:buSzPts val="1500"/>
              <a:buFont typeface="Arial"/>
              <a:buChar char="•"/>
            </a:pPr>
            <a:r>
              <a:rPr b="1" i="0" lang="es-CO" sz="1500" u="none" cap="none" strike="noStrike">
                <a:solidFill>
                  <a:srgbClr val="595959"/>
                </a:solidFill>
                <a:latin typeface="Arial"/>
                <a:ea typeface="Arial"/>
                <a:cs typeface="Arial"/>
                <a:sym typeface="Arial"/>
              </a:rPr>
              <a:t>Av. Calle entre Av. NQS y Av. Caracas</a:t>
            </a:r>
            <a:endParaRPr b="1" i="0" sz="1500" u="none" cap="none" strike="noStrike">
              <a:solidFill>
                <a:srgbClr val="595959"/>
              </a:solidFill>
              <a:latin typeface="Arial"/>
              <a:ea typeface="Arial"/>
              <a:cs typeface="Arial"/>
              <a:sym typeface="Arial"/>
            </a:endParaRPr>
          </a:p>
          <a:p>
            <a:pPr indent="-285750" lvl="0" marL="285750" marR="0" rtl="0" algn="just">
              <a:lnSpc>
                <a:spcPct val="100000"/>
              </a:lnSpc>
              <a:spcBef>
                <a:spcPts val="0"/>
              </a:spcBef>
              <a:spcAft>
                <a:spcPts val="0"/>
              </a:spcAft>
              <a:buClr>
                <a:srgbClr val="595959"/>
              </a:buClr>
              <a:buSzPts val="1500"/>
              <a:buFont typeface="Arial"/>
              <a:buChar char="•"/>
            </a:pPr>
            <a:r>
              <a:rPr b="1" i="0" lang="es-CO" sz="1500" u="none" cap="none" strike="noStrike">
                <a:solidFill>
                  <a:srgbClr val="595959"/>
                </a:solidFill>
                <a:latin typeface="Arial"/>
                <a:ea typeface="Arial"/>
                <a:cs typeface="Arial"/>
                <a:sym typeface="Arial"/>
              </a:rPr>
              <a:t>Av. Calle 13 entre Av. NQS y Av. Caracas</a:t>
            </a:r>
            <a:endParaRPr b="1" i="0" sz="1500" u="none" cap="none" strike="noStrike">
              <a:solidFill>
                <a:srgbClr val="595959"/>
              </a:solidFill>
              <a:latin typeface="Arial"/>
              <a:ea typeface="Arial"/>
              <a:cs typeface="Arial"/>
              <a:sym typeface="Arial"/>
            </a:endParaRPr>
          </a:p>
        </p:txBody>
      </p:sp>
      <p:pic>
        <p:nvPicPr>
          <p:cNvPr descr="Gráfico, Gráfico de barras, Gráfico en cascada&#10;&#10;El contenido generado por IA puede ser incorrecto." id="191" name="Google Shape;191;p19"/>
          <p:cNvPicPr preferRelativeResize="0"/>
          <p:nvPr/>
        </p:nvPicPr>
        <p:blipFill rotWithShape="1">
          <a:blip r:embed="rId8">
            <a:alphaModFix/>
          </a:blip>
          <a:srcRect b="0" l="0" r="0" t="0"/>
          <a:stretch/>
        </p:blipFill>
        <p:spPr>
          <a:xfrm>
            <a:off x="5236364" y="2191866"/>
            <a:ext cx="6005080" cy="2994920"/>
          </a:xfrm>
          <a:prstGeom prst="rect">
            <a:avLst/>
          </a:prstGeom>
          <a:noFill/>
          <a:ln>
            <a:noFill/>
          </a:ln>
        </p:spPr>
      </p:pic>
      <p:pic>
        <p:nvPicPr>
          <p:cNvPr descr="Imagen que contiene Mapa&#10;&#10;El contenido generado por IA puede ser incorrecto." id="192" name="Google Shape;192;p19"/>
          <p:cNvPicPr preferRelativeResize="0"/>
          <p:nvPr/>
        </p:nvPicPr>
        <p:blipFill rotWithShape="1">
          <a:blip r:embed="rId9">
            <a:alphaModFix/>
          </a:blip>
          <a:srcRect b="0" l="0" r="0" t="0"/>
          <a:stretch/>
        </p:blipFill>
        <p:spPr>
          <a:xfrm>
            <a:off x="313150" y="1312999"/>
            <a:ext cx="4495915" cy="44885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
          <p:cNvPicPr preferRelativeResize="0"/>
          <p:nvPr/>
        </p:nvPicPr>
        <p:blipFill rotWithShape="1">
          <a:blip r:embed="rId3">
            <a:alphaModFix/>
          </a:blip>
          <a:srcRect b="2110" l="0" r="62912" t="35963"/>
          <a:stretch/>
        </p:blipFill>
        <p:spPr>
          <a:xfrm>
            <a:off x="10153055" y="32527"/>
            <a:ext cx="2038944" cy="6858000"/>
          </a:xfrm>
          <a:prstGeom prst="rect">
            <a:avLst/>
          </a:prstGeom>
          <a:noFill/>
          <a:ln>
            <a:noFill/>
          </a:ln>
        </p:spPr>
      </p:pic>
      <p:cxnSp>
        <p:nvCxnSpPr>
          <p:cNvPr id="198" name="Google Shape;198;p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99" name="Google Shape;199;p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200" name="Google Shape;200;p3"/>
          <p:cNvSpPr txBox="1"/>
          <p:nvPr/>
        </p:nvSpPr>
        <p:spPr>
          <a:xfrm>
            <a:off x="418347"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3. Niñas y niños primero</a:t>
            </a:r>
            <a:endParaRPr b="0" i="0" sz="1400" u="none" cap="none" strike="noStrike">
              <a:solidFill>
                <a:srgbClr val="000000"/>
              </a:solidFill>
              <a:latin typeface="Arial"/>
              <a:ea typeface="Arial"/>
              <a:cs typeface="Arial"/>
              <a:sym typeface="Arial"/>
            </a:endParaRPr>
          </a:p>
        </p:txBody>
      </p:sp>
      <p:pic>
        <p:nvPicPr>
          <p:cNvPr id="201" name="Google Shape;201;p3"/>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202" name="Google Shape;202;p3"/>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03" name="Google Shape;203;p3"/>
          <p:cNvPicPr preferRelativeResize="0"/>
          <p:nvPr/>
        </p:nvPicPr>
        <p:blipFill rotWithShape="1">
          <a:blip r:embed="rId6">
            <a:alphaModFix amt="52999"/>
          </a:blip>
          <a:srcRect b="0" l="32615" r="0" t="0"/>
          <a:stretch/>
        </p:blipFill>
        <p:spPr>
          <a:xfrm>
            <a:off x="-15097" y="3223011"/>
            <a:ext cx="1375636" cy="3652299"/>
          </a:xfrm>
          <a:prstGeom prst="rect">
            <a:avLst/>
          </a:prstGeom>
          <a:noFill/>
          <a:ln>
            <a:noFill/>
          </a:ln>
        </p:spPr>
      </p:pic>
      <p:pic>
        <p:nvPicPr>
          <p:cNvPr id="204" name="Google Shape;204;p3"/>
          <p:cNvPicPr preferRelativeResize="0"/>
          <p:nvPr/>
        </p:nvPicPr>
        <p:blipFill rotWithShape="1">
          <a:blip r:embed="rId7">
            <a:alphaModFix/>
          </a:blip>
          <a:srcRect b="0" l="0" r="0" t="0"/>
          <a:stretch/>
        </p:blipFill>
        <p:spPr>
          <a:xfrm>
            <a:off x="0" y="5237349"/>
            <a:ext cx="641678" cy="1649079"/>
          </a:xfrm>
          <a:prstGeom prst="rect">
            <a:avLst/>
          </a:prstGeom>
          <a:noFill/>
          <a:ln>
            <a:noFill/>
          </a:ln>
        </p:spPr>
      </p:pic>
      <p:pic>
        <p:nvPicPr>
          <p:cNvPr id="205" name="Google Shape;205;p3"/>
          <p:cNvPicPr preferRelativeResize="0"/>
          <p:nvPr/>
        </p:nvPicPr>
        <p:blipFill rotWithShape="1">
          <a:blip r:embed="rId8">
            <a:alphaModFix/>
          </a:blip>
          <a:srcRect b="0" l="0" r="0" t="0"/>
          <a:stretch/>
        </p:blipFill>
        <p:spPr>
          <a:xfrm>
            <a:off x="256589" y="2845511"/>
            <a:ext cx="1506725" cy="1479836"/>
          </a:xfrm>
          <a:prstGeom prst="rect">
            <a:avLst/>
          </a:prstGeom>
          <a:noFill/>
          <a:ln>
            <a:noFill/>
          </a:ln>
        </p:spPr>
      </p:pic>
      <p:pic>
        <p:nvPicPr>
          <p:cNvPr id="206" name="Google Shape;206;p3"/>
          <p:cNvPicPr preferRelativeResize="0"/>
          <p:nvPr/>
        </p:nvPicPr>
        <p:blipFill rotWithShape="1">
          <a:blip r:embed="rId9">
            <a:alphaModFix/>
          </a:blip>
          <a:srcRect b="-9" l="0" r="0" t="3335"/>
          <a:stretch/>
        </p:blipFill>
        <p:spPr>
          <a:xfrm>
            <a:off x="8125075" y="1023352"/>
            <a:ext cx="2960701" cy="919749"/>
          </a:xfrm>
          <a:prstGeom prst="rect">
            <a:avLst/>
          </a:prstGeom>
          <a:noFill/>
          <a:ln>
            <a:noFill/>
          </a:ln>
        </p:spPr>
      </p:pic>
      <p:pic>
        <p:nvPicPr>
          <p:cNvPr id="207" name="Google Shape;207;p3"/>
          <p:cNvPicPr preferRelativeResize="0"/>
          <p:nvPr/>
        </p:nvPicPr>
        <p:blipFill rotWithShape="1">
          <a:blip r:embed="rId10">
            <a:alphaModFix/>
          </a:blip>
          <a:srcRect b="0" l="0" r="0" t="0"/>
          <a:stretch/>
        </p:blipFill>
        <p:spPr>
          <a:xfrm>
            <a:off x="8201263" y="2017337"/>
            <a:ext cx="2960717" cy="2194414"/>
          </a:xfrm>
          <a:prstGeom prst="rect">
            <a:avLst/>
          </a:prstGeom>
          <a:noFill/>
          <a:ln>
            <a:noFill/>
          </a:ln>
        </p:spPr>
      </p:pic>
      <p:pic>
        <p:nvPicPr>
          <p:cNvPr id="208" name="Google Shape;208;p3"/>
          <p:cNvPicPr preferRelativeResize="0"/>
          <p:nvPr/>
        </p:nvPicPr>
        <p:blipFill rotWithShape="1">
          <a:blip r:embed="rId11">
            <a:alphaModFix/>
          </a:blip>
          <a:srcRect b="0" l="0" r="0" t="0"/>
          <a:stretch/>
        </p:blipFill>
        <p:spPr>
          <a:xfrm>
            <a:off x="8282625" y="4728588"/>
            <a:ext cx="3692124" cy="1887125"/>
          </a:xfrm>
          <a:prstGeom prst="rect">
            <a:avLst/>
          </a:prstGeom>
          <a:noFill/>
          <a:ln>
            <a:noFill/>
          </a:ln>
        </p:spPr>
      </p:pic>
      <p:pic>
        <p:nvPicPr>
          <p:cNvPr id="209" name="Google Shape;209;p3"/>
          <p:cNvPicPr preferRelativeResize="0"/>
          <p:nvPr/>
        </p:nvPicPr>
        <p:blipFill rotWithShape="1">
          <a:blip r:embed="rId12">
            <a:alphaModFix/>
          </a:blip>
          <a:srcRect b="0" l="0" r="0" t="0"/>
          <a:stretch/>
        </p:blipFill>
        <p:spPr>
          <a:xfrm>
            <a:off x="179088" y="1220040"/>
            <a:ext cx="1506725" cy="1439260"/>
          </a:xfrm>
          <a:prstGeom prst="rect">
            <a:avLst/>
          </a:prstGeom>
          <a:noFill/>
          <a:ln>
            <a:noFill/>
          </a:ln>
        </p:spPr>
      </p:pic>
      <p:pic>
        <p:nvPicPr>
          <p:cNvPr id="210" name="Google Shape;210;p3"/>
          <p:cNvPicPr preferRelativeResize="0"/>
          <p:nvPr/>
        </p:nvPicPr>
        <p:blipFill rotWithShape="1">
          <a:blip r:embed="rId13">
            <a:alphaModFix/>
          </a:blip>
          <a:srcRect b="17918" l="0" r="6138" t="0"/>
          <a:stretch/>
        </p:blipFill>
        <p:spPr>
          <a:xfrm>
            <a:off x="7965850" y="4332410"/>
            <a:ext cx="2503300" cy="828750"/>
          </a:xfrm>
          <a:prstGeom prst="rect">
            <a:avLst/>
          </a:prstGeom>
          <a:noFill/>
          <a:ln>
            <a:noFill/>
          </a:ln>
        </p:spPr>
      </p:pic>
      <p:pic>
        <p:nvPicPr>
          <p:cNvPr descr="Interfaz de usuario gráfica&#10;&#10;El contenido generado por IA puede ser incorrecto." id="211" name="Google Shape;211;p3"/>
          <p:cNvPicPr preferRelativeResize="0"/>
          <p:nvPr/>
        </p:nvPicPr>
        <p:blipFill rotWithShape="1">
          <a:blip r:embed="rId14">
            <a:alphaModFix/>
          </a:blip>
          <a:srcRect b="0" l="0" r="0" t="0"/>
          <a:stretch/>
        </p:blipFill>
        <p:spPr>
          <a:xfrm>
            <a:off x="2222796" y="1653438"/>
            <a:ext cx="5363983" cy="450640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2023-07-24T20:46:18Z</dcterms:created>
  <dc:creator>Mafe Mora</dc:creator>
</cp:coreProperties>
</file>