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2" r:id="rId21"/>
    <p:sldId id="283" r:id="rId22"/>
    <p:sldId id="277" r:id="rId23"/>
    <p:sldId id="278" r:id="rId24"/>
    <p:sldId id="280" r:id="rId25"/>
    <p:sldId id="279" r:id="rId26"/>
    <p:sldId id="281" r:id="rId27"/>
  </p:sldIdLst>
  <p:sldSz cx="12192000" cy="6858000"/>
  <p:notesSz cx="6858000" cy="9144000"/>
  <p:embeddedFontLst>
    <p:embeddedFont>
      <p:font typeface="Arial Black" panose="020B0A04020102020204" pitchFamily="34" charset="0"/>
      <p:regular r:id="rId29"/>
      <p:bold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ixdSY0qC1zc83vlvVr12kUHkM4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4872CA-004C-4D34-A412-D3B398ACE076}">
  <a:tblStyle styleId="{5D4872CA-004C-4D34-A412-D3B398ACE076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9EFF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9EFF7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23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hoan\Downloads\PARTICIPACIO&#769;N%20PQR%20DAC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'PQR DAC'!$B$20</c:f>
              <c:strCache>
                <c:ptCount val="1"/>
                <c:pt idx="0">
                  <c:v>ENGATIVA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2E2-446F-BB52-C8774B4697A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2E2-446F-BB52-C8774B4697A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2E2-446F-BB52-C8774B4697A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2E2-446F-BB52-C8774B4697A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2E2-446F-BB52-C8774B4697A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2E2-446F-BB52-C8774B4697A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2E2-446F-BB52-C8774B4697A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2E2-446F-BB52-C8774B4697A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2E2-446F-BB52-C8774B4697A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2E2-446F-BB52-C8774B4697AA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2E2-446F-BB52-C8774B4697AA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2E2-446F-BB52-C8774B4697A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'PQR DAC'!$A$21:$A$32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'PQR DAC'!$B$21:$B$32</c:f>
              <c:numCache>
                <c:formatCode>General</c:formatCode>
                <c:ptCount val="12"/>
                <c:pt idx="0">
                  <c:v>296</c:v>
                </c:pt>
                <c:pt idx="1">
                  <c:v>253</c:v>
                </c:pt>
                <c:pt idx="2">
                  <c:v>213</c:v>
                </c:pt>
                <c:pt idx="3">
                  <c:v>257</c:v>
                </c:pt>
                <c:pt idx="4">
                  <c:v>259</c:v>
                </c:pt>
                <c:pt idx="5">
                  <c:v>143</c:v>
                </c:pt>
                <c:pt idx="6">
                  <c:v>169</c:v>
                </c:pt>
                <c:pt idx="7">
                  <c:v>202</c:v>
                </c:pt>
                <c:pt idx="8">
                  <c:v>205</c:v>
                </c:pt>
                <c:pt idx="9">
                  <c:v>156</c:v>
                </c:pt>
                <c:pt idx="10">
                  <c:v>161</c:v>
                </c:pt>
                <c:pt idx="11">
                  <c:v>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72E2-446F-BB52-C8774B4697A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4c3ae7660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4" name="Google Shape;214;g34c3ae7660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4c3ae7660a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7" name="Google Shape;237;g34c3ae7660a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c3ae7660a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0" name="Google Shape;260;g34c3ae7660a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4c3ae7660a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2" name="Google Shape;282;g34c3ae7660a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4" name="Google Shape;31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1" name="Google Shape;3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4" name="Google Shape;34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2" name="Google Shape;38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0" name="Google Shape;40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4" name="Google Shape;42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7" name="Google Shape;48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8082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7" name="Google Shape;48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2503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8" name="Google Shape;4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4c3f644d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9" name="Google Shape;519;g34c3f644d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1" name="Google Shape;55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4c3f644d4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4" name="Google Shape;534;g34c3f644d4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6" name="Google Shape;5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" name="Google Shape;1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470b4abcb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" name="Google Shape;125;g3470b4abcb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4c3ae7660a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" name="Google Shape;138;g34c3ae7660a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470b4abcb0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g3470b4abcb0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6" name="Google Shape;1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" name="Google Shape;17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1.png"/><Relationship Id="rId5" Type="http://schemas.openxmlformats.org/officeDocument/2006/relationships/image" Target="../media/image14.png"/><Relationship Id="rId10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4.png"/><Relationship Id="rId5" Type="http://schemas.openxmlformats.org/officeDocument/2006/relationships/image" Target="../media/image14.png"/><Relationship Id="rId10" Type="http://schemas.openxmlformats.org/officeDocument/2006/relationships/image" Target="../media/image33.png"/><Relationship Id="rId4" Type="http://schemas.openxmlformats.org/officeDocument/2006/relationships/image" Target="../media/image9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2.png"/><Relationship Id="rId5" Type="http://schemas.openxmlformats.org/officeDocument/2006/relationships/image" Target="../media/image14.png"/><Relationship Id="rId10" Type="http://schemas.openxmlformats.org/officeDocument/2006/relationships/image" Target="../media/image37.png"/><Relationship Id="rId4" Type="http://schemas.openxmlformats.org/officeDocument/2006/relationships/image" Target="../media/image9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image" Target="../media/image1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7.png"/><Relationship Id="rId5" Type="http://schemas.openxmlformats.org/officeDocument/2006/relationships/image" Target="../media/image10.png"/><Relationship Id="rId10" Type="http://schemas.openxmlformats.org/officeDocument/2006/relationships/image" Target="../media/image46.png"/><Relationship Id="rId4" Type="http://schemas.openxmlformats.org/officeDocument/2006/relationships/image" Target="../media/image14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51.png"/><Relationship Id="rId5" Type="http://schemas.openxmlformats.org/officeDocument/2006/relationships/image" Target="../media/image10.png"/><Relationship Id="rId10" Type="http://schemas.openxmlformats.org/officeDocument/2006/relationships/image" Target="../media/image50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55.png"/><Relationship Id="rId4" Type="http://schemas.openxmlformats.org/officeDocument/2006/relationships/image" Target="../media/image14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2.png"/><Relationship Id="rId10" Type="http://schemas.openxmlformats.org/officeDocument/2006/relationships/image" Target="../media/image59.png"/><Relationship Id="rId4" Type="http://schemas.openxmlformats.org/officeDocument/2006/relationships/image" Target="../media/image10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62.png"/><Relationship Id="rId4" Type="http://schemas.openxmlformats.org/officeDocument/2006/relationships/image" Target="../media/image14.pn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hyperlink" Target="https://supercade.bogota.gov.co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6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l="31838" t="18583" b="17681"/>
          <a:stretch/>
        </p:blipFill>
        <p:spPr>
          <a:xfrm>
            <a:off x="199250" y="195188"/>
            <a:ext cx="10684961" cy="666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4559" y="353119"/>
            <a:ext cx="6285357" cy="6151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0120" y="353119"/>
            <a:ext cx="3097367" cy="3983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42537" y="4433654"/>
            <a:ext cx="1598390" cy="2071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 amt="52999"/>
          </a:blip>
          <a:srcRect l="65628"/>
          <a:stretch/>
        </p:blipFill>
        <p:spPr>
          <a:xfrm>
            <a:off x="199251" y="-367867"/>
            <a:ext cx="131756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67" y="0"/>
            <a:ext cx="1218706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6746323" y="1207652"/>
            <a:ext cx="48711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ESTRATEGIA DE RENDICIÓN DE CUENTAS LOCALES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CO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GESTIÓN 202</a:t>
            </a:r>
            <a:r>
              <a:rPr lang="es-CO" sz="3600" b="1">
                <a:solidFill>
                  <a:schemeClr val="lt1"/>
                </a:solidFill>
              </a:rPr>
              <a:t>4</a:t>
            </a:r>
            <a:endParaRPr/>
          </a:p>
        </p:txBody>
      </p:sp>
      <p:cxnSp>
        <p:nvCxnSpPr>
          <p:cNvPr id="91" name="Google Shape;91;p1"/>
          <p:cNvCxnSpPr/>
          <p:nvPr/>
        </p:nvCxnSpPr>
        <p:spPr>
          <a:xfrm>
            <a:off x="6232647" y="5476438"/>
            <a:ext cx="5402306" cy="0"/>
          </a:xfrm>
          <a:prstGeom prst="straightConnector1">
            <a:avLst/>
          </a:prstGeom>
          <a:noFill/>
          <a:ln w="1905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2" name="Google Shape;92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78291" y="5585108"/>
            <a:ext cx="4032250" cy="8064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5791200" y="4370469"/>
            <a:ext cx="6048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Localidad </a:t>
            </a:r>
            <a:r>
              <a:rPr lang="es-CO" sz="32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Engativá</a:t>
            </a:r>
            <a:endParaRPr sz="3200" b="1" i="0" u="none" strike="noStrike" cap="none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g34c3ae7660a_0_6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7" name="Google Shape;217;g34c3ae7660a_0_6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218;g34c3ae7660a_0_6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g34c3ae7660a_0_6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4. Señalización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g34c3ae7660a_0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4c3ae7660a_0_6"/>
          <p:cNvSpPr txBox="1"/>
          <p:nvPr/>
        </p:nvSpPr>
        <p:spPr>
          <a:xfrm>
            <a:off x="310350" y="1023275"/>
            <a:ext cx="1157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Busca mejorar las condiciones de seguridad vial, movilidad y accesibilidad para todos los usuarios de la vía, a través de las mejoras al sistema de señalización en Bogotá D.C. En </a:t>
            </a:r>
            <a:r>
              <a:rPr lang="es-CO" sz="2000" b="1" dirty="0" err="1">
                <a:solidFill>
                  <a:srgbClr val="1D2046"/>
                </a:solidFill>
              </a:rPr>
              <a:t>Engativa</a:t>
            </a:r>
            <a:r>
              <a:rPr lang="es-CO" sz="2000" b="1" dirty="0">
                <a:solidFill>
                  <a:srgbClr val="1D2046"/>
                </a:solidFill>
              </a:rPr>
              <a:t>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durante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realizó lo siguiente: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g34c3ae7660a_0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4c3ae7660a_0_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4c3ae7660a_0_6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34c3ae7660a_0_6"/>
          <p:cNvSpPr txBox="1"/>
          <p:nvPr/>
        </p:nvSpPr>
        <p:spPr>
          <a:xfrm>
            <a:off x="1615000" y="2676400"/>
            <a:ext cx="6879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458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INSTALACIÓN DE              SEÑALIZACIÓN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6" name="Google Shape;226;g34c3ae7660a_0_6"/>
          <p:cNvSpPr txBox="1"/>
          <p:nvPr/>
        </p:nvSpPr>
        <p:spPr>
          <a:xfrm>
            <a:off x="1615000" y="4094900"/>
            <a:ext cx="69819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000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2700"/>
              <a:buFont typeface="Arial Black"/>
              <a:buChar char="●"/>
            </a:pPr>
            <a:r>
              <a:rPr lang="es-CO" sz="27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648 </a:t>
            </a:r>
            <a:r>
              <a:rPr lang="es-CO" sz="27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MANTENIMIENTO DE SEÑALIZACIÓN </a:t>
            </a:r>
            <a:endParaRPr sz="27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7" name="Google Shape;227;g34c3ae7660a_0_6"/>
          <p:cNvSpPr txBox="1"/>
          <p:nvPr/>
        </p:nvSpPr>
        <p:spPr>
          <a:xfrm>
            <a:off x="1689325" y="5295650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161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 PASOS PEATONALES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28" name="Google Shape;228;g34c3ae7660a_0_6"/>
          <p:cNvGrpSpPr/>
          <p:nvPr/>
        </p:nvGrpSpPr>
        <p:grpSpPr>
          <a:xfrm>
            <a:off x="246900" y="4514533"/>
            <a:ext cx="1267500" cy="1268100"/>
            <a:chOff x="169275" y="3813133"/>
            <a:chExt cx="1267500" cy="1268100"/>
          </a:xfrm>
        </p:grpSpPr>
        <p:sp>
          <p:nvSpPr>
            <p:cNvPr id="229" name="Google Shape;229;g34c3ae7660a_0_6"/>
            <p:cNvSpPr/>
            <p:nvPr/>
          </p:nvSpPr>
          <p:spPr>
            <a:xfrm>
              <a:off x="169275" y="3813133"/>
              <a:ext cx="1267500" cy="1268100"/>
            </a:xfrm>
            <a:prstGeom prst="ellipse">
              <a:avLst/>
            </a:prstGeom>
            <a:noFill/>
            <a:ln w="28575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0" name="Google Shape;230;g34c3ae7660a_0_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47485" y="4029232"/>
              <a:ext cx="1111078" cy="70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1" name="Google Shape;231;g34c3ae7660a_0_6"/>
          <p:cNvSpPr/>
          <p:nvPr/>
        </p:nvSpPr>
        <p:spPr>
          <a:xfrm>
            <a:off x="246894" y="2516167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g34c3ae7660a_0_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24625" y="1765677"/>
            <a:ext cx="2608150" cy="242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34c3ae7660a_0_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56575" y="4250200"/>
            <a:ext cx="2725084" cy="25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34c3ae7660a_0_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5138" y="2686715"/>
            <a:ext cx="831020" cy="83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34c3ae7660a_0_211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g34c3ae7660a_0_21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1" name="Google Shape;241;g34c3ae7660a_0_21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2" name="Google Shape;242;g34c3ae7660a_0_211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4. Señalización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g34c3ae7660a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34c3ae7660a_0_211"/>
          <p:cNvSpPr txBox="1"/>
          <p:nvPr/>
        </p:nvSpPr>
        <p:spPr>
          <a:xfrm>
            <a:off x="335100" y="1116275"/>
            <a:ext cx="1157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Busca mejorar las condiciones de seguridad vial, movilidad y accesibilidad para todos los usuarios de la vía, a través de las mejoras al sistema de señalización en Bogotá D.C. En </a:t>
            </a:r>
            <a:r>
              <a:rPr lang="es-CO" sz="2000" b="1" dirty="0">
                <a:solidFill>
                  <a:srgbClr val="1D2046"/>
                </a:solidFill>
              </a:rPr>
              <a:t>Engativá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durante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realizó lo siguiente: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g34c3ae7660a_0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34c3ae7660a_0_2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34c3ae7660a_0_211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34c3ae7660a_0_211"/>
          <p:cNvSpPr txBox="1"/>
          <p:nvPr/>
        </p:nvSpPr>
        <p:spPr>
          <a:xfrm>
            <a:off x="1765525" y="3143600"/>
            <a:ext cx="82830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254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100"/>
              <a:buFont typeface="Arial Black"/>
              <a:buChar char="●"/>
            </a:pPr>
            <a:r>
              <a:rPr lang="es-CO" sz="31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02 </a:t>
            </a:r>
            <a:r>
              <a:rPr lang="es-CO" sz="31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SISTEMAS DE CONTENCIÓN </a:t>
            </a:r>
            <a:endParaRPr sz="31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9" name="Google Shape;249;g34c3ae7660a_0_211"/>
          <p:cNvSpPr txBox="1"/>
          <p:nvPr/>
        </p:nvSpPr>
        <p:spPr>
          <a:xfrm>
            <a:off x="1765525" y="4286600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13,15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KM CARRIL DEMARCADO 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50" name="Google Shape;250;g34c3ae7660a_0_211"/>
          <p:cNvGrpSpPr/>
          <p:nvPr/>
        </p:nvGrpSpPr>
        <p:grpSpPr>
          <a:xfrm>
            <a:off x="281483" y="4365538"/>
            <a:ext cx="1195500" cy="1100400"/>
            <a:chOff x="5624031" y="2326562"/>
            <a:chExt cx="1195500" cy="1100400"/>
          </a:xfrm>
        </p:grpSpPr>
        <p:sp>
          <p:nvSpPr>
            <p:cNvPr id="251" name="Google Shape;251;g34c3ae7660a_0_211"/>
            <p:cNvSpPr/>
            <p:nvPr/>
          </p:nvSpPr>
          <p:spPr>
            <a:xfrm>
              <a:off x="5624031" y="2326562"/>
              <a:ext cx="1195500" cy="1100400"/>
            </a:xfrm>
            <a:prstGeom prst="ellipse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2" name="Google Shape;252;g34c3ae7660a_0_21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886737" y="2502355"/>
              <a:ext cx="732457" cy="7783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3" name="Google Shape;253;g34c3ae7660a_0_211"/>
          <p:cNvGrpSpPr/>
          <p:nvPr/>
        </p:nvGrpSpPr>
        <p:grpSpPr>
          <a:xfrm>
            <a:off x="169269" y="2809655"/>
            <a:ext cx="1267500" cy="1172100"/>
            <a:chOff x="169269" y="2428655"/>
            <a:chExt cx="1267500" cy="1172100"/>
          </a:xfrm>
        </p:grpSpPr>
        <p:sp>
          <p:nvSpPr>
            <p:cNvPr id="254" name="Google Shape;254;g34c3ae7660a_0_211"/>
            <p:cNvSpPr/>
            <p:nvPr/>
          </p:nvSpPr>
          <p:spPr>
            <a:xfrm>
              <a:off x="169269" y="2428655"/>
              <a:ext cx="1267500" cy="1172100"/>
            </a:xfrm>
            <a:prstGeom prst="ellipse">
              <a:avLst/>
            </a:prstGeom>
            <a:noFill/>
            <a:ln w="28575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5" name="Google Shape;255;g34c3ae7660a_0_21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05071" y="2693670"/>
              <a:ext cx="749974" cy="5979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6" name="Google Shape;256;g34c3ae7660a_0_2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10550" y="4260700"/>
            <a:ext cx="2275950" cy="22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34c3ae7660a_0_2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707850" y="1882050"/>
            <a:ext cx="2331750" cy="222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g34c3ae7660a_0_178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g34c3ae7660a_0_178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4" name="Google Shape;264;g34c3ae7660a_0_178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5" name="Google Shape;265;g34c3ae7660a_0_178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Se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maforizaci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g34c3ae7660a_0_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34c3ae7660a_0_178"/>
          <p:cNvSpPr txBox="1"/>
          <p:nvPr/>
        </p:nvSpPr>
        <p:spPr>
          <a:xfrm>
            <a:off x="335100" y="1040075"/>
            <a:ext cx="115713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000" b="1">
                <a:solidFill>
                  <a:srgbClr val="1D2046"/>
                </a:solidFill>
              </a:rPr>
              <a:t>Durante el año 2024 en el distrito se implementaron </a:t>
            </a:r>
            <a:r>
              <a:rPr lang="es-CO" sz="28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38</a:t>
            </a:r>
            <a:r>
              <a:rPr lang="es-CO" sz="2000" b="1">
                <a:solidFill>
                  <a:srgbClr val="1D2046"/>
                </a:solidFill>
              </a:rPr>
              <a:t> intersecciones nuevas y </a:t>
            </a:r>
            <a:r>
              <a:rPr lang="es-CO" sz="28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34</a:t>
            </a:r>
            <a:r>
              <a:rPr lang="es-CO" sz="2000" b="1">
                <a:solidFill>
                  <a:srgbClr val="1D2046"/>
                </a:solidFill>
              </a:rPr>
              <a:t> intersecciones se complementaron con nuevos dispositivos de señalización.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g34c3ae7660a_0_1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34c3ae7660a_0_1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34c3ae7660a_0_178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34c3ae7660a_0_178"/>
          <p:cNvSpPr/>
          <p:nvPr/>
        </p:nvSpPr>
        <p:spPr>
          <a:xfrm>
            <a:off x="169257" y="2356280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34c3ae7660a_0_178"/>
          <p:cNvSpPr/>
          <p:nvPr/>
        </p:nvSpPr>
        <p:spPr>
          <a:xfrm>
            <a:off x="182700" y="3828771"/>
            <a:ext cx="1267500" cy="1268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34c3ae7660a_0_178"/>
          <p:cNvSpPr/>
          <p:nvPr/>
        </p:nvSpPr>
        <p:spPr>
          <a:xfrm>
            <a:off x="205258" y="5400913"/>
            <a:ext cx="1195500" cy="1100400"/>
          </a:xfrm>
          <a:prstGeom prst="ellipse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g34c3ae7660a_0_1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7485" y="4034807"/>
            <a:ext cx="1111078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34c3ae7660a_0_17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1188" y="2546082"/>
            <a:ext cx="803650" cy="79249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6" name="Google Shape;276;g34c3ae7660a_0_17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1148" y="5578925"/>
            <a:ext cx="697495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34c3ae7660a_0_178"/>
          <p:cNvSpPr txBox="1"/>
          <p:nvPr/>
        </p:nvSpPr>
        <p:spPr>
          <a:xfrm>
            <a:off x="1739900" y="2253250"/>
            <a:ext cx="7572000" cy="42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CO" sz="2500" b="1" dirty="0">
                <a:solidFill>
                  <a:srgbClr val="1D2046"/>
                </a:solidFill>
              </a:rPr>
              <a:t>Llegando a las siguientes cifras:</a:t>
            </a:r>
            <a:endParaRPr sz="2000" b="1" dirty="0">
              <a:solidFill>
                <a:srgbClr val="1D2046"/>
              </a:solidFill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>
              <a:solidFill>
                <a:srgbClr val="1D2046"/>
              </a:solidFill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1657</a:t>
            </a:r>
            <a:r>
              <a:rPr lang="es-CO" sz="2000" b="1" dirty="0">
                <a:solidFill>
                  <a:srgbClr val="1D2046"/>
                </a:solidFill>
              </a:rPr>
              <a:t> </a:t>
            </a:r>
            <a:r>
              <a:rPr lang="es-CO" sz="2500" b="1" dirty="0">
                <a:solidFill>
                  <a:srgbClr val="1D2046"/>
                </a:solidFill>
              </a:rPr>
              <a:t>Intersecciones con Semáforos para regulación peatonal</a:t>
            </a:r>
            <a:endParaRPr sz="2500" b="1" dirty="0">
              <a:solidFill>
                <a:srgbClr val="1D2046"/>
              </a:solidFill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319</a:t>
            </a:r>
            <a:r>
              <a:rPr lang="es-CO" sz="2000" b="1" dirty="0">
                <a:solidFill>
                  <a:srgbClr val="1D2046"/>
                </a:solidFill>
              </a:rPr>
              <a:t> </a:t>
            </a:r>
            <a:r>
              <a:rPr lang="es-CO" sz="2400" b="1" dirty="0">
                <a:solidFill>
                  <a:srgbClr val="1D2046"/>
                </a:solidFill>
              </a:rPr>
              <a:t>Intersecciones con Semáforos para regulación ciclista.</a:t>
            </a:r>
            <a:endParaRPr sz="2400" b="1" dirty="0">
              <a:solidFill>
                <a:srgbClr val="1D2046"/>
              </a:solidFill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2.860</a:t>
            </a:r>
            <a:r>
              <a:rPr lang="es-CO" sz="2000" b="1" dirty="0">
                <a:solidFill>
                  <a:srgbClr val="1D2046"/>
                </a:solidFill>
              </a:rPr>
              <a:t> </a:t>
            </a:r>
            <a:r>
              <a:rPr lang="es-CO" sz="2400" b="1" dirty="0">
                <a:solidFill>
                  <a:srgbClr val="1D2046"/>
                </a:solidFill>
              </a:rPr>
              <a:t>Dispositivos sonoros</a:t>
            </a:r>
            <a:endParaRPr sz="2000" b="1" dirty="0">
              <a:solidFill>
                <a:srgbClr val="1D2046"/>
              </a:solidFill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3096</a:t>
            </a:r>
            <a:r>
              <a:rPr lang="es-CO" sz="2000" b="1" dirty="0">
                <a:solidFill>
                  <a:srgbClr val="1D2046"/>
                </a:solidFill>
              </a:rPr>
              <a:t> </a:t>
            </a:r>
            <a:r>
              <a:rPr lang="es-CO" sz="2400" b="1" dirty="0">
                <a:solidFill>
                  <a:srgbClr val="1D2046"/>
                </a:solidFill>
              </a:rPr>
              <a:t>Dispositivos botón peatonal</a:t>
            </a:r>
            <a:endParaRPr sz="2400" b="1" dirty="0">
              <a:solidFill>
                <a:srgbClr val="1D2046"/>
              </a:solidFill>
            </a:endParaRPr>
          </a:p>
          <a:p>
            <a:pPr marL="45720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1D2046"/>
              </a:solidFill>
            </a:endParaRPr>
          </a:p>
        </p:txBody>
      </p:sp>
      <p:pic>
        <p:nvPicPr>
          <p:cNvPr id="278" name="Google Shape;278;g34c3ae7660a_0_17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601600" y="1751891"/>
            <a:ext cx="2459650" cy="2282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34c3ae7660a_0_17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246675" y="4540925"/>
            <a:ext cx="2444922" cy="228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34c3ae7660a_0_259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5" name="Google Shape;285;g34c3ae7660a_0_259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6" name="Google Shape;286;g34c3ae7660a_0_259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7" name="Google Shape;287;g34c3ae7660a_0_259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Se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maforizaci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g34c3ae7660a_0_2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34c3ae7660a_0_259"/>
          <p:cNvSpPr txBox="1"/>
          <p:nvPr/>
        </p:nvSpPr>
        <p:spPr>
          <a:xfrm>
            <a:off x="335100" y="1116275"/>
            <a:ext cx="11571300" cy="53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500" b="1" dirty="0">
                <a:solidFill>
                  <a:srgbClr val="1D2046"/>
                </a:solidFill>
              </a:rPr>
              <a:t>En la localidad de Engativá se realizó:</a:t>
            </a:r>
            <a:endParaRPr sz="25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g34c3ae7660a_0_2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34c3ae7660a_0_2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34c3ae7660a_0_259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34c3ae7660a_0_259"/>
          <p:cNvSpPr txBox="1"/>
          <p:nvPr/>
        </p:nvSpPr>
        <p:spPr>
          <a:xfrm>
            <a:off x="1685650" y="2700500"/>
            <a:ext cx="821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    COMPLEMENTOS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4" name="Google Shape;294;g34c3ae7660a_0_259"/>
          <p:cNvSpPr txBox="1"/>
          <p:nvPr/>
        </p:nvSpPr>
        <p:spPr>
          <a:xfrm>
            <a:off x="1619600" y="3947500"/>
            <a:ext cx="835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899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MANTENIMIENTO PREVENTIVO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5" name="Google Shape;295;g34c3ae7660a_0_259"/>
          <p:cNvSpPr txBox="1"/>
          <p:nvPr/>
        </p:nvSpPr>
        <p:spPr>
          <a:xfrm>
            <a:off x="1660125" y="4561588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37  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REPROGRAMACIONES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6" name="Google Shape;296;g34c3ae7660a_0_259"/>
          <p:cNvSpPr txBox="1"/>
          <p:nvPr/>
        </p:nvSpPr>
        <p:spPr>
          <a:xfrm>
            <a:off x="1653400" y="2140125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   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INTERSECCIONES NUEVAS 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7" name="Google Shape;297;g34c3ae7660a_0_259"/>
          <p:cNvSpPr/>
          <p:nvPr/>
        </p:nvSpPr>
        <p:spPr>
          <a:xfrm>
            <a:off x="169257" y="1822880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34c3ae7660a_0_259"/>
          <p:cNvSpPr/>
          <p:nvPr/>
        </p:nvSpPr>
        <p:spPr>
          <a:xfrm>
            <a:off x="182700" y="3371571"/>
            <a:ext cx="1267500" cy="1268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g34c3ae7660a_0_259"/>
          <p:cNvSpPr/>
          <p:nvPr/>
        </p:nvSpPr>
        <p:spPr>
          <a:xfrm>
            <a:off x="205259" y="4943713"/>
            <a:ext cx="1195500" cy="1100400"/>
          </a:xfrm>
          <a:prstGeom prst="ellipse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g34c3ae7660a_0_2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7485" y="3577607"/>
            <a:ext cx="1111078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34c3ae7660a_0_2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02675" y="1221975"/>
            <a:ext cx="2424675" cy="225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34c3ae7660a_0_25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09300" y="4269413"/>
            <a:ext cx="2424675" cy="227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34c3ae7660a_0_2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1188" y="2012682"/>
            <a:ext cx="803650" cy="79249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4" name="Google Shape;304;g34c3ae7660a_0_25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1148" y="5121725"/>
            <a:ext cx="697495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34c3ae7660a_0_259"/>
          <p:cNvSpPr/>
          <p:nvPr/>
        </p:nvSpPr>
        <p:spPr>
          <a:xfrm>
            <a:off x="4923477" y="5830750"/>
            <a:ext cx="1089300" cy="55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8D101"/>
          </a:solidFill>
          <a:ln w="9525" cap="flat" cmpd="sng">
            <a:solidFill>
              <a:srgbClr val="5E5E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6" name="Google Shape;306;g34c3ae7660a_0_259"/>
          <p:cNvSpPr txBox="1"/>
          <p:nvPr/>
        </p:nvSpPr>
        <p:spPr>
          <a:xfrm>
            <a:off x="2710400" y="5241250"/>
            <a:ext cx="6593400" cy="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Expansión del sistema</a:t>
            </a:r>
            <a:endParaRPr sz="32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7" name="Google Shape;307;g34c3ae7660a_0_259"/>
          <p:cNvSpPr txBox="1"/>
          <p:nvPr/>
        </p:nvSpPr>
        <p:spPr>
          <a:xfrm>
            <a:off x="3966700" y="6336250"/>
            <a:ext cx="6975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7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2023</a:t>
            </a:r>
            <a:endParaRPr sz="2300">
              <a:solidFill>
                <a:srgbClr val="151A3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8" name="Google Shape;308;g34c3ae7660a_0_259"/>
          <p:cNvSpPr txBox="1"/>
          <p:nvPr/>
        </p:nvSpPr>
        <p:spPr>
          <a:xfrm>
            <a:off x="6400700" y="6348925"/>
            <a:ext cx="6975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7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2024</a:t>
            </a:r>
            <a:endParaRPr sz="17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9" name="Google Shape;309;g34c3ae7660a_0_259"/>
          <p:cNvSpPr txBox="1"/>
          <p:nvPr/>
        </p:nvSpPr>
        <p:spPr>
          <a:xfrm>
            <a:off x="3826000" y="5907850"/>
            <a:ext cx="12675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127</a:t>
            </a:r>
            <a:endParaRPr sz="3600" dirty="0">
              <a:solidFill>
                <a:srgbClr val="151A3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0" name="Google Shape;310;g34c3ae7660a_0_259"/>
          <p:cNvSpPr txBox="1"/>
          <p:nvPr/>
        </p:nvSpPr>
        <p:spPr>
          <a:xfrm>
            <a:off x="6253950" y="5887225"/>
            <a:ext cx="12675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129</a:t>
            </a:r>
            <a:endParaRPr sz="3600" b="1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1" name="Google Shape;311;g34c3ae7660a_0_259"/>
          <p:cNvSpPr txBox="1"/>
          <p:nvPr/>
        </p:nvSpPr>
        <p:spPr>
          <a:xfrm>
            <a:off x="1619600" y="3260875"/>
            <a:ext cx="835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1357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MANTENIMIENTO CORRECTIVO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316;p23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7" name="Google Shape;317;p23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8" name="Google Shape;318;p23"/>
          <p:cNvSpPr txBox="1"/>
          <p:nvPr/>
        </p:nvSpPr>
        <p:spPr>
          <a:xfrm>
            <a:off x="42885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6. Control de 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Tránsito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y Transporte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3"/>
          <p:cNvSpPr txBox="1"/>
          <p:nvPr/>
        </p:nvSpPr>
        <p:spPr>
          <a:xfrm>
            <a:off x="252248" y="928248"/>
            <a:ext cx="117756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la SCTT en la localidad de </a:t>
            </a:r>
            <a:r>
              <a:rPr lang="es-CO" sz="2000" b="1" dirty="0">
                <a:solidFill>
                  <a:srgbClr val="1D2046"/>
                </a:solidFill>
              </a:rPr>
              <a:t>Engativá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registraron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91.852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comparendos, a continuación se muestran los registros de comparendos por medio de imposición y top de las diez (10) infracciones más recurrentes.</a:t>
            </a:r>
            <a:endParaRPr dirty="0"/>
          </a:p>
        </p:txBody>
      </p:sp>
      <p:pic>
        <p:nvPicPr>
          <p:cNvPr id="321" name="Google Shape;32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3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3"/>
          <p:cNvSpPr txBox="1"/>
          <p:nvPr/>
        </p:nvSpPr>
        <p:spPr>
          <a:xfrm>
            <a:off x="8247047" y="5593225"/>
            <a:ext cx="3345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C29: Exceso de velocidad</a:t>
            </a:r>
            <a:endParaRPr sz="12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C14: Sitios u horarios prohibidos</a:t>
            </a:r>
            <a:endParaRPr sz="12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C35: Revisión técnico-mecánica</a:t>
            </a:r>
            <a:endParaRPr sz="12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D02: Conducir sin seguros</a:t>
            </a:r>
            <a:endParaRPr sz="12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C02: Estacionar en sitios prohibidos</a:t>
            </a:r>
            <a:endParaRPr sz="12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23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30498"/>
            <a:ext cx="20389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1EF2F69-EAFF-50D0-DEFA-1867804143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5746" y="2097948"/>
            <a:ext cx="4168501" cy="323878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682C8FA-6030-D5CB-8807-56A83913B9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7836" y="2637342"/>
            <a:ext cx="1605762" cy="269938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7D6E9D0-DC13-63A6-CBCF-BB637B3A9A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014" y="2442050"/>
            <a:ext cx="5885986" cy="301156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3" name="Google Shape;333;p2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4" name="Google Shape;334;p2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5" name="Google Shape;335;p24"/>
          <p:cNvSpPr txBox="1"/>
          <p:nvPr/>
        </p:nvSpPr>
        <p:spPr>
          <a:xfrm>
            <a:off x="41834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7. Acciones de Gestión en Vía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4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4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5E5894E-7CE0-B20D-393B-D41414EBED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5566" y="1065255"/>
            <a:ext cx="10148805" cy="568237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26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59482" y="1543"/>
            <a:ext cx="2038945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26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8" name="Google Shape;348;p26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9" name="Google Shape;349;p26"/>
          <p:cNvSpPr txBox="1"/>
          <p:nvPr/>
        </p:nvSpPr>
        <p:spPr>
          <a:xfrm>
            <a:off x="376303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8. Planes de Manejo de Tránsito-PMT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6"/>
          <p:cNvSpPr txBox="1"/>
          <p:nvPr/>
        </p:nvSpPr>
        <p:spPr>
          <a:xfrm>
            <a:off x="252248" y="1035978"/>
            <a:ext cx="117756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</a:t>
            </a:r>
            <a:r>
              <a:rPr lang="es-CO" sz="2000" b="1" dirty="0">
                <a:solidFill>
                  <a:srgbClr val="1D2046"/>
                </a:solidFill>
              </a:rPr>
              <a:t>Engativá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atendieron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2.672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solicitudes de PMT que equivalen al </a:t>
            </a:r>
            <a:r>
              <a:rPr lang="es-CO" sz="2000" b="1" dirty="0">
                <a:solidFill>
                  <a:srgbClr val="1D2046"/>
                </a:solidFill>
              </a:rPr>
              <a:t>6,23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% del total de PMT atendidos en Bogotá. Sobre los PMT locales, 83% son PMT para obras de infraestructura y 17% son PMT para obras de infraestructura de servicios públicos.</a:t>
            </a:r>
            <a:endParaRPr dirty="0"/>
          </a:p>
        </p:txBody>
      </p:sp>
      <p:pic>
        <p:nvPicPr>
          <p:cNvPr id="351" name="Google Shape;35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26677" y="207295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6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3848" y="3229533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6"/>
          <p:cNvSpPr txBox="1"/>
          <p:nvPr/>
        </p:nvSpPr>
        <p:spPr>
          <a:xfrm>
            <a:off x="8110809" y="2500911"/>
            <a:ext cx="333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atendidos</a:t>
            </a:r>
            <a:r>
              <a:rPr lang="es-CO" sz="18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/>
          </a:p>
        </p:txBody>
      </p:sp>
      <p:grpSp>
        <p:nvGrpSpPr>
          <p:cNvPr id="354" name="Google Shape;354;p26"/>
          <p:cNvGrpSpPr/>
          <p:nvPr/>
        </p:nvGrpSpPr>
        <p:grpSpPr>
          <a:xfrm>
            <a:off x="1864893" y="2401833"/>
            <a:ext cx="3874917" cy="707747"/>
            <a:chOff x="6967947" y="4957495"/>
            <a:chExt cx="2444743" cy="589200"/>
          </a:xfrm>
        </p:grpSpPr>
        <p:sp>
          <p:nvSpPr>
            <p:cNvPr id="355" name="Google Shape;355;p26"/>
            <p:cNvSpPr/>
            <p:nvPr/>
          </p:nvSpPr>
          <p:spPr>
            <a:xfrm>
              <a:off x="6967947" y="4957495"/>
              <a:ext cx="2420400" cy="589200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1DB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s-CO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`    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26"/>
            <p:cNvSpPr txBox="1"/>
            <p:nvPr/>
          </p:nvSpPr>
          <p:spPr>
            <a:xfrm>
              <a:off x="6992290" y="5025684"/>
              <a:ext cx="2420400" cy="46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s-CO" sz="3000" b="1">
                  <a:solidFill>
                    <a:srgbClr val="C3D029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42.876</a:t>
              </a:r>
              <a:r>
                <a:rPr lang="es-CO" sz="20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PMT´s Bogotá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7" name="Google Shape;35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6"/>
          <p:cNvSpPr txBox="1"/>
          <p:nvPr/>
        </p:nvSpPr>
        <p:spPr>
          <a:xfrm>
            <a:off x="8187000" y="3683350"/>
            <a:ext cx="3688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5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</a:t>
            </a:r>
            <a:endParaRPr sz="2500" b="1" i="0" u="none" strike="noStrike" cap="none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0" name="Google Shape;360;p26"/>
          <p:cNvGrpSpPr/>
          <p:nvPr/>
        </p:nvGrpSpPr>
        <p:grpSpPr>
          <a:xfrm>
            <a:off x="6960572" y="3524901"/>
            <a:ext cx="1297286" cy="1227900"/>
            <a:chOff x="6959504" y="3588144"/>
            <a:chExt cx="1297286" cy="1227900"/>
          </a:xfrm>
        </p:grpSpPr>
        <p:grpSp>
          <p:nvGrpSpPr>
            <p:cNvPr id="361" name="Google Shape;361;p26"/>
            <p:cNvGrpSpPr/>
            <p:nvPr/>
          </p:nvGrpSpPr>
          <p:grpSpPr>
            <a:xfrm>
              <a:off x="6959504" y="3588144"/>
              <a:ext cx="1297286" cy="1227900"/>
              <a:chOff x="6905337" y="2379736"/>
              <a:chExt cx="1297286" cy="1227900"/>
            </a:xfrm>
          </p:grpSpPr>
          <p:sp>
            <p:nvSpPr>
              <p:cNvPr id="362" name="Google Shape;362;p26"/>
              <p:cNvSpPr/>
              <p:nvPr/>
            </p:nvSpPr>
            <p:spPr>
              <a:xfrm>
                <a:off x="6905337" y="2379736"/>
                <a:ext cx="1272000" cy="1227900"/>
              </a:xfrm>
              <a:prstGeom prst="ellipse">
                <a:avLst/>
              </a:prstGeom>
              <a:noFill/>
              <a:ln w="28575" cap="flat" cmpd="sng">
                <a:solidFill>
                  <a:srgbClr val="C3D0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6"/>
              <p:cNvSpPr txBox="1"/>
              <p:nvPr/>
            </p:nvSpPr>
            <p:spPr>
              <a:xfrm>
                <a:off x="7071623" y="2636419"/>
                <a:ext cx="11310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83</a:t>
                </a:r>
                <a:r>
                  <a:rPr lang="es-CO" sz="2000" b="1" i="0" u="none" strike="noStrike" cap="none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%</a:t>
                </a:r>
                <a:endParaRPr dirty="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2.215*</a:t>
                </a:r>
                <a:endParaRPr sz="1400" b="0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64" name="Google Shape;364;p26"/>
            <p:cNvCxnSpPr/>
            <p:nvPr/>
          </p:nvCxnSpPr>
          <p:spPr>
            <a:xfrm rot="10800000">
              <a:off x="7185489" y="4182413"/>
              <a:ext cx="900000" cy="0"/>
            </a:xfrm>
            <a:prstGeom prst="straightConnector1">
              <a:avLst/>
            </a:prstGeom>
            <a:noFill/>
            <a:ln w="38100" cap="flat" cmpd="sng">
              <a:solidFill>
                <a:srgbClr val="1D204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65" name="Google Shape;365;p26"/>
          <p:cNvGrpSpPr/>
          <p:nvPr/>
        </p:nvGrpSpPr>
        <p:grpSpPr>
          <a:xfrm>
            <a:off x="6857077" y="2209044"/>
            <a:ext cx="1375609" cy="1227976"/>
            <a:chOff x="6875311" y="2379732"/>
            <a:chExt cx="1145100" cy="1020083"/>
          </a:xfrm>
        </p:grpSpPr>
        <p:sp>
          <p:nvSpPr>
            <p:cNvPr id="366" name="Google Shape;366;p26"/>
            <p:cNvSpPr/>
            <p:nvPr/>
          </p:nvSpPr>
          <p:spPr>
            <a:xfrm>
              <a:off x="6905352" y="2379732"/>
              <a:ext cx="1040867" cy="102008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6"/>
            <p:cNvSpPr txBox="1"/>
            <p:nvPr/>
          </p:nvSpPr>
          <p:spPr>
            <a:xfrm>
              <a:off x="6875311" y="2591742"/>
              <a:ext cx="1145100" cy="5880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6,23</a:t>
              </a:r>
              <a:r>
                <a:rPr lang="es-CO" sz="20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%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2.672</a:t>
              </a:r>
            </a:p>
          </p:txBody>
        </p:sp>
      </p:grpSp>
      <p:sp>
        <p:nvSpPr>
          <p:cNvPr id="368" name="Google Shape;368;p26"/>
          <p:cNvSpPr txBox="1"/>
          <p:nvPr/>
        </p:nvSpPr>
        <p:spPr>
          <a:xfrm>
            <a:off x="8239200" y="4852013"/>
            <a:ext cx="35841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5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 de servicios públicos </a:t>
            </a:r>
            <a:endParaRPr sz="25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cxnSp>
        <p:nvCxnSpPr>
          <p:cNvPr id="369" name="Google Shape;369;p26"/>
          <p:cNvCxnSpPr/>
          <p:nvPr/>
        </p:nvCxnSpPr>
        <p:spPr>
          <a:xfrm rot="10800000">
            <a:off x="7046455" y="2839319"/>
            <a:ext cx="981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70" name="Google Shape;370;p26"/>
          <p:cNvGrpSpPr/>
          <p:nvPr/>
        </p:nvGrpSpPr>
        <p:grpSpPr>
          <a:xfrm>
            <a:off x="7023703" y="4873271"/>
            <a:ext cx="1297311" cy="1227874"/>
            <a:chOff x="6959519" y="3588140"/>
            <a:chExt cx="1082084" cy="1020083"/>
          </a:xfrm>
        </p:grpSpPr>
        <p:grpSp>
          <p:nvGrpSpPr>
            <p:cNvPr id="371" name="Google Shape;371;p26"/>
            <p:cNvGrpSpPr/>
            <p:nvPr/>
          </p:nvGrpSpPr>
          <p:grpSpPr>
            <a:xfrm>
              <a:off x="6959519" y="3588140"/>
              <a:ext cx="1082084" cy="1020083"/>
              <a:chOff x="6905352" y="2379732"/>
              <a:chExt cx="1082084" cy="1020083"/>
            </a:xfrm>
          </p:grpSpPr>
          <p:sp>
            <p:nvSpPr>
              <p:cNvPr id="372" name="Google Shape;372;p26"/>
              <p:cNvSpPr/>
              <p:nvPr/>
            </p:nvSpPr>
            <p:spPr>
              <a:xfrm>
                <a:off x="6905352" y="2379732"/>
                <a:ext cx="1040867" cy="1020083"/>
              </a:xfrm>
              <a:prstGeom prst="ellipse">
                <a:avLst/>
              </a:prstGeom>
              <a:noFill/>
              <a:ln w="28575" cap="flat" cmpd="sng">
                <a:solidFill>
                  <a:srgbClr val="C3D0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26"/>
              <p:cNvSpPr txBox="1"/>
              <p:nvPr/>
            </p:nvSpPr>
            <p:spPr>
              <a:xfrm>
                <a:off x="6983036" y="2591749"/>
                <a:ext cx="1004400" cy="58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17</a:t>
                </a:r>
                <a:r>
                  <a:rPr lang="es-CO" sz="2000" b="1" i="0" u="none" strike="noStrike" cap="none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%</a:t>
                </a:r>
                <a:endParaRPr dirty="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457**</a:t>
                </a:r>
                <a:endParaRPr sz="1400" b="0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74" name="Google Shape;374;p26"/>
            <p:cNvCxnSpPr/>
            <p:nvPr/>
          </p:nvCxnSpPr>
          <p:spPr>
            <a:xfrm rot="10800000">
              <a:off x="7033089" y="4074438"/>
              <a:ext cx="900000" cy="0"/>
            </a:xfrm>
            <a:prstGeom prst="straightConnector1">
              <a:avLst/>
            </a:prstGeom>
            <a:noFill/>
            <a:ln w="38100" cap="flat" cmpd="sng">
              <a:solidFill>
                <a:srgbClr val="1D204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75" name="Google Shape;375;p26"/>
          <p:cNvGrpSpPr/>
          <p:nvPr/>
        </p:nvGrpSpPr>
        <p:grpSpPr>
          <a:xfrm>
            <a:off x="5790739" y="6405524"/>
            <a:ext cx="5471353" cy="400047"/>
            <a:chOff x="7458194" y="4904132"/>
            <a:chExt cx="2550900" cy="739200"/>
          </a:xfrm>
        </p:grpSpPr>
        <p:sp>
          <p:nvSpPr>
            <p:cNvPr id="376" name="Google Shape;376;p26"/>
            <p:cNvSpPr/>
            <p:nvPr/>
          </p:nvSpPr>
          <p:spPr>
            <a:xfrm>
              <a:off x="7467470" y="4961782"/>
              <a:ext cx="2420495" cy="630959"/>
            </a:xfrm>
            <a:prstGeom prst="rect">
              <a:avLst/>
            </a:prstGeom>
            <a:solidFill>
              <a:srgbClr val="C3D029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`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6"/>
            <p:cNvSpPr txBox="1"/>
            <p:nvPr/>
          </p:nvSpPr>
          <p:spPr>
            <a:xfrm>
              <a:off x="7458194" y="4904132"/>
              <a:ext cx="2550900" cy="73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* COI: Consolidado de obras de infraestructura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** COSS: Consolidado de obras de Infraestructura de </a:t>
              </a:r>
              <a:r>
                <a:rPr lang="es-CO" sz="100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servicios</a:t>
              </a:r>
              <a:r>
                <a:rPr lang="es-CO" sz="1000" b="0" i="0" u="none" strike="noStrike" cap="none">
                  <a:solidFill>
                    <a:srgbClr val="C3D029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públicos.</a:t>
              </a:r>
              <a:endParaRPr sz="1000" b="0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9" name="Google Shape;379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4950" y="3442675"/>
            <a:ext cx="3181350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F1E8703-E731-7A86-A0AD-7AE806745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668" y="3121165"/>
            <a:ext cx="3939438" cy="344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4" name="Google Shape;384;p27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5" name="Google Shape;385;p27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6" name="Google Shape;386;p27"/>
          <p:cNvSpPr txBox="1"/>
          <p:nvPr/>
        </p:nvSpPr>
        <p:spPr>
          <a:xfrm>
            <a:off x="418346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9. Infraestructura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7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7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42545" y="-44"/>
            <a:ext cx="20389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7"/>
          <p:cNvSpPr txBox="1"/>
          <p:nvPr/>
        </p:nvSpPr>
        <p:spPr>
          <a:xfrm>
            <a:off x="266026" y="1176026"/>
            <a:ext cx="11458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Desde la SI se encaminan las políticas de desarrollo, construcción, mantenimiento y rehabilitación de la Infraestructura vial y de transporte</a:t>
            </a:r>
            <a:r>
              <a:rPr lang="es-CO" sz="2000" b="1" dirty="0">
                <a:solidFill>
                  <a:srgbClr val="1D2046"/>
                </a:solidFill>
              </a:rPr>
              <a:t>, para la localidad de Engativá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</a:t>
            </a:r>
            <a:r>
              <a:rPr lang="es-CO" sz="2000" b="1" dirty="0">
                <a:solidFill>
                  <a:srgbClr val="1D2046"/>
                </a:solidFill>
              </a:rPr>
              <a:t>evaluó:</a:t>
            </a:r>
            <a:endParaRPr dirty="0"/>
          </a:p>
        </p:txBody>
      </p:sp>
      <p:sp>
        <p:nvSpPr>
          <p:cNvPr id="397" name="Google Shape;397;p27"/>
          <p:cNvSpPr txBox="1"/>
          <p:nvPr/>
        </p:nvSpPr>
        <p:spPr>
          <a:xfrm>
            <a:off x="8476815" y="1934188"/>
            <a:ext cx="3115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>
                <a:solidFill>
                  <a:srgbClr val="CAD24C"/>
                </a:solidFill>
                <a:latin typeface="Arial Black"/>
                <a:ea typeface="Arial Black"/>
                <a:cs typeface="Arial Black"/>
                <a:sym typeface="Arial Black"/>
              </a:rPr>
              <a:t>Zonas de Parqueo Pago</a:t>
            </a:r>
            <a:endParaRPr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BFDE48F-9563-9981-82D9-D92A32739C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3476" y="2665076"/>
            <a:ext cx="3882178" cy="25722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AD6D5DE-1562-152E-1645-99BDC44EDD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2416" y="2247876"/>
            <a:ext cx="3265788" cy="9953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6C4EDCF-C303-09B1-D522-D32044CFF5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39" y="2767426"/>
            <a:ext cx="4461627" cy="28272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C2C769A-7994-64C3-5DFF-B7669350A3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9555" y="3438312"/>
            <a:ext cx="3551510" cy="262357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2" name="Google Shape;402;p28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3" name="Google Shape;403;p28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4" name="Google Shape;404;p28"/>
          <p:cNvSpPr txBox="1"/>
          <p:nvPr/>
        </p:nvSpPr>
        <p:spPr>
          <a:xfrm>
            <a:off x="50242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10. Transporte Privado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8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8"/>
          <p:cNvSpPr txBox="1"/>
          <p:nvPr/>
        </p:nvSpPr>
        <p:spPr>
          <a:xfrm>
            <a:off x="229802" y="1042792"/>
            <a:ext cx="11662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El área de implementación AI11 del proyecto Zona de Parqueo Pago, se encuentra ubicada en la localidad de Engativá, con una oferta de 297 cupos.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28"/>
          <p:cNvSpPr txBox="1"/>
          <p:nvPr/>
        </p:nvSpPr>
        <p:spPr>
          <a:xfrm>
            <a:off x="4091725" y="2274175"/>
            <a:ext cx="3000000" cy="738900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>
                <a:solidFill>
                  <a:schemeClr val="lt1"/>
                </a:solidFill>
              </a:rPr>
              <a:t>En el 2024 se realizaron 261.560 solicitudes de permiso alcanzando un recaudo de $25.472.631.500.</a:t>
            </a:r>
            <a:endParaRPr sz="2500" b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11" name="Google Shape;411;p28"/>
          <p:cNvSpPr txBox="1"/>
          <p:nvPr/>
        </p:nvSpPr>
        <p:spPr>
          <a:xfrm>
            <a:off x="6160225" y="3310925"/>
            <a:ext cx="931500" cy="400069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 dirty="0">
                <a:solidFill>
                  <a:schemeClr val="lt1"/>
                </a:solidFill>
                <a:latin typeface="Arial Black"/>
                <a:sym typeface="Arial Black"/>
              </a:rPr>
              <a:t>4</a:t>
            </a:r>
            <a:r>
              <a:rPr lang="es-CO" sz="2000" b="1" i="0" u="none" strike="noStrike" cap="none" dirty="0">
                <a:solidFill>
                  <a:schemeClr val="lt1"/>
                </a:solidFill>
                <a:latin typeface="Arial Black"/>
                <a:sym typeface="Arial Black"/>
              </a:rPr>
              <a:t>7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28"/>
          <p:cNvSpPr txBox="1"/>
          <p:nvPr/>
        </p:nvSpPr>
        <p:spPr>
          <a:xfrm>
            <a:off x="4091725" y="182651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Pico y placa solidario</a:t>
            </a:r>
            <a:endParaRPr sz="1500">
              <a:solidFill>
                <a:schemeClr val="accent6"/>
              </a:solidFill>
            </a:endParaRPr>
          </a:p>
        </p:txBody>
      </p:sp>
      <p:pic>
        <p:nvPicPr>
          <p:cNvPr id="415" name="Google Shape;415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34863" y="1882800"/>
            <a:ext cx="3000000" cy="155009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8"/>
          <p:cNvSpPr txBox="1"/>
          <p:nvPr/>
        </p:nvSpPr>
        <p:spPr>
          <a:xfrm>
            <a:off x="4091725" y="3203225"/>
            <a:ext cx="2811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dirty="0">
                <a:solidFill>
                  <a:schemeClr val="accent6"/>
                </a:solidFill>
              </a:rPr>
              <a:t>Registro Distrital de Estacionamiento</a:t>
            </a:r>
            <a:endParaRPr sz="1500" dirty="0"/>
          </a:p>
        </p:txBody>
      </p:sp>
      <p:sp>
        <p:nvSpPr>
          <p:cNvPr id="417" name="Google Shape;417;p28"/>
          <p:cNvSpPr txBox="1"/>
          <p:nvPr/>
        </p:nvSpPr>
        <p:spPr>
          <a:xfrm>
            <a:off x="4091725" y="400896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dirty="0">
                <a:solidFill>
                  <a:schemeClr val="accent6"/>
                </a:solidFill>
              </a:rPr>
              <a:t>Zonas de cargue y descargue</a:t>
            </a:r>
            <a:endParaRPr sz="1500" dirty="0"/>
          </a:p>
        </p:txBody>
      </p:sp>
      <p:sp>
        <p:nvSpPr>
          <p:cNvPr id="418" name="Google Shape;418;p28"/>
          <p:cNvSpPr txBox="1"/>
          <p:nvPr/>
        </p:nvSpPr>
        <p:spPr>
          <a:xfrm>
            <a:off x="4186075" y="5564350"/>
            <a:ext cx="18648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Planes Integrales de Movilidad Sostenible</a:t>
            </a:r>
            <a:endParaRPr sz="1500" b="1">
              <a:solidFill>
                <a:schemeClr val="accent6"/>
              </a:solidFill>
            </a:endParaRPr>
          </a:p>
        </p:txBody>
      </p:sp>
      <p:sp>
        <p:nvSpPr>
          <p:cNvPr id="419" name="Google Shape;419;p28"/>
          <p:cNvSpPr txBox="1"/>
          <p:nvPr/>
        </p:nvSpPr>
        <p:spPr>
          <a:xfrm>
            <a:off x="6084025" y="5820300"/>
            <a:ext cx="931500" cy="400200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9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2325" y="5271667"/>
            <a:ext cx="4544175" cy="1462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8"/>
          <p:cNvPicPr preferRelativeResize="0"/>
          <p:nvPr/>
        </p:nvPicPr>
        <p:blipFill rotWithShape="1">
          <a:blip r:embed="rId9">
            <a:alphaModFix/>
          </a:blip>
          <a:srcRect t="35961" r="62912" b="2111"/>
          <a:stretch/>
        </p:blipFill>
        <p:spPr>
          <a:xfrm>
            <a:off x="10142545" y="-44"/>
            <a:ext cx="203894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3.png">
            <a:extLst>
              <a:ext uri="{FF2B5EF4-FFF2-40B4-BE49-F238E27FC236}">
                <a16:creationId xmlns:a16="http://schemas.microsoft.com/office/drawing/2014/main" id="{1F8E5D50-1ACB-DA1A-16A6-A19C3C6F7028}"/>
              </a:ext>
            </a:extLst>
          </p:cNvPr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212321" y="1933495"/>
            <a:ext cx="3543303" cy="4287005"/>
          </a:xfrm>
          <a:prstGeom prst="rect">
            <a:avLst/>
          </a:prstGeom>
          <a:ln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8F11CD1-57FC-AE3B-C283-CE1712A526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1726" y="3730746"/>
            <a:ext cx="4941548" cy="108213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6" name="Google Shape;426;p29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7" name="Google Shape;427;p29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8" name="Google Shape;428;p29"/>
          <p:cNvSpPr txBox="1"/>
          <p:nvPr/>
        </p:nvSpPr>
        <p:spPr>
          <a:xfrm>
            <a:off x="41834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11. Bicicleta y Peatón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9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4" name="Google Shape;434;p29"/>
          <p:cNvGrpSpPr/>
          <p:nvPr/>
        </p:nvGrpSpPr>
        <p:grpSpPr>
          <a:xfrm>
            <a:off x="1152616" y="2409498"/>
            <a:ext cx="1195544" cy="1100280"/>
            <a:chOff x="5925336" y="4746615"/>
            <a:chExt cx="1195544" cy="1100280"/>
          </a:xfrm>
        </p:grpSpPr>
        <p:sp>
          <p:nvSpPr>
            <p:cNvPr id="435" name="Google Shape;435;p29"/>
            <p:cNvSpPr/>
            <p:nvPr/>
          </p:nvSpPr>
          <p:spPr>
            <a:xfrm>
              <a:off x="5925336" y="4746615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6" name="Google Shape;436;p2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192785" y="5082146"/>
              <a:ext cx="719102" cy="4305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7" name="Google Shape;437;p29"/>
          <p:cNvGrpSpPr/>
          <p:nvPr/>
        </p:nvGrpSpPr>
        <p:grpSpPr>
          <a:xfrm>
            <a:off x="2557112" y="2725376"/>
            <a:ext cx="3147759" cy="400111"/>
            <a:chOff x="299142" y="2211699"/>
            <a:chExt cx="2262784" cy="635400"/>
          </a:xfrm>
        </p:grpSpPr>
        <p:sp>
          <p:nvSpPr>
            <p:cNvPr id="438" name="Google Shape;438;p29"/>
            <p:cNvSpPr/>
            <p:nvPr/>
          </p:nvSpPr>
          <p:spPr>
            <a:xfrm>
              <a:off x="299142" y="2211699"/>
              <a:ext cx="2254200" cy="6354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29"/>
            <p:cNvSpPr txBox="1"/>
            <p:nvPr/>
          </p:nvSpPr>
          <p:spPr>
            <a:xfrm>
              <a:off x="307726" y="2304267"/>
              <a:ext cx="22542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Bicicletas compartidas – Tem Bici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0" name="Google Shape;440;p29"/>
          <p:cNvGrpSpPr/>
          <p:nvPr/>
        </p:nvGrpSpPr>
        <p:grpSpPr>
          <a:xfrm>
            <a:off x="6027428" y="5519110"/>
            <a:ext cx="2191682" cy="1084324"/>
            <a:chOff x="630750" y="4469673"/>
            <a:chExt cx="1311442" cy="402466"/>
          </a:xfrm>
        </p:grpSpPr>
        <p:sp>
          <p:nvSpPr>
            <p:cNvPr id="441" name="Google Shape;441;p29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29"/>
            <p:cNvSpPr txBox="1"/>
            <p:nvPr/>
          </p:nvSpPr>
          <p:spPr>
            <a:xfrm>
              <a:off x="666098" y="4500512"/>
              <a:ext cx="1242900" cy="3598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9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36</a:t>
              </a:r>
              <a:r>
                <a:rPr lang="es-CO" sz="19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IED</a:t>
              </a:r>
              <a:endParaRPr sz="1900"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9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con </a:t>
              </a:r>
              <a:r>
                <a:rPr lang="es-CO" sz="19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1.831</a:t>
              </a:r>
              <a:r>
                <a:rPr lang="es-CO" sz="19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cupos</a:t>
              </a:r>
              <a:r>
                <a:rPr lang="es-CO" sz="16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 </a:t>
              </a:r>
              <a:endParaRPr dirty="0"/>
            </a:p>
          </p:txBody>
        </p:sp>
      </p:grpSp>
      <p:grpSp>
        <p:nvGrpSpPr>
          <p:cNvPr id="443" name="Google Shape;443;p29"/>
          <p:cNvGrpSpPr/>
          <p:nvPr/>
        </p:nvGrpSpPr>
        <p:grpSpPr>
          <a:xfrm>
            <a:off x="3318741" y="5832123"/>
            <a:ext cx="2472586" cy="400069"/>
            <a:chOff x="299142" y="2332709"/>
            <a:chExt cx="2262819" cy="635304"/>
          </a:xfrm>
        </p:grpSpPr>
        <p:sp>
          <p:nvSpPr>
            <p:cNvPr id="444" name="Google Shape;444;p29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29"/>
            <p:cNvSpPr txBox="1"/>
            <p:nvPr/>
          </p:nvSpPr>
          <p:spPr>
            <a:xfrm>
              <a:off x="307726" y="2425277"/>
              <a:ext cx="2254235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Cupos IED para Bicicletas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6" name="Google Shape;446;p29"/>
          <p:cNvGrpSpPr/>
          <p:nvPr/>
        </p:nvGrpSpPr>
        <p:grpSpPr>
          <a:xfrm>
            <a:off x="6016878" y="2323004"/>
            <a:ext cx="2669416" cy="1342797"/>
            <a:chOff x="630750" y="4469673"/>
            <a:chExt cx="1311442" cy="532096"/>
          </a:xfrm>
        </p:grpSpPr>
        <p:sp>
          <p:nvSpPr>
            <p:cNvPr id="447" name="Google Shape;447;p29"/>
            <p:cNvSpPr/>
            <p:nvPr/>
          </p:nvSpPr>
          <p:spPr>
            <a:xfrm>
              <a:off x="630750" y="4469673"/>
              <a:ext cx="1311442" cy="53209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29"/>
            <p:cNvSpPr txBox="1"/>
            <p:nvPr/>
          </p:nvSpPr>
          <p:spPr>
            <a:xfrm>
              <a:off x="665023" y="4543378"/>
              <a:ext cx="1242900" cy="426842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s-CO" sz="2400" b="1" dirty="0">
                  <a:solidFill>
                    <a:srgbClr val="A1DB2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138</a:t>
              </a: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ES" sz="1600" b="1" i="0" u="none" strike="noStrike" cap="none" dirty="0" err="1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Cicloparqueaderos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s-CO" sz="2400" b="1" dirty="0">
                  <a:solidFill>
                    <a:srgbClr val="A1DB2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29</a:t>
              </a: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 </a:t>
              </a:r>
              <a:r>
                <a:rPr lang="es-CO" sz="16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Ciclo talleres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449" name="Google Shape;449;p29"/>
          <p:cNvGrpSpPr/>
          <p:nvPr/>
        </p:nvGrpSpPr>
        <p:grpSpPr>
          <a:xfrm>
            <a:off x="1498067" y="3966876"/>
            <a:ext cx="1195544" cy="1100280"/>
            <a:chOff x="1197347" y="3211893"/>
            <a:chExt cx="1195544" cy="1100280"/>
          </a:xfrm>
        </p:grpSpPr>
        <p:sp>
          <p:nvSpPr>
            <p:cNvPr id="450" name="Google Shape;450;p29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1" name="Google Shape;451;p29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2" name="Google Shape;452;p29"/>
          <p:cNvGrpSpPr/>
          <p:nvPr/>
        </p:nvGrpSpPr>
        <p:grpSpPr>
          <a:xfrm>
            <a:off x="6016772" y="4521650"/>
            <a:ext cx="2191682" cy="621689"/>
            <a:chOff x="630750" y="4469673"/>
            <a:chExt cx="1311442" cy="402466"/>
          </a:xfrm>
        </p:grpSpPr>
        <p:sp>
          <p:nvSpPr>
            <p:cNvPr id="453" name="Google Shape;453;p29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29"/>
            <p:cNvSpPr txBox="1"/>
            <p:nvPr/>
          </p:nvSpPr>
          <p:spPr>
            <a:xfrm>
              <a:off x="650170" y="4533437"/>
              <a:ext cx="1242942" cy="258997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9.265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455" name="Google Shape;455;p29"/>
          <p:cNvSpPr txBox="1"/>
          <p:nvPr/>
        </p:nvSpPr>
        <p:spPr>
          <a:xfrm>
            <a:off x="229802" y="1200446"/>
            <a:ext cx="11662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De los</a:t>
            </a:r>
            <a:r>
              <a:rPr lang="es-CO" sz="2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400" b="1" dirty="0">
                <a:solidFill>
                  <a:srgbClr val="C3D029"/>
                </a:solidFill>
              </a:rPr>
              <a:t>661,07 Km</a:t>
            </a:r>
            <a:r>
              <a:rPr lang="es-CO" sz="2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dirty="0" err="1">
                <a:solidFill>
                  <a:srgbClr val="1D2046"/>
                </a:solidFill>
              </a:rPr>
              <a:t>Cicloinfraestructura</a:t>
            </a:r>
            <a:r>
              <a:rPr lang="es-CO" sz="2000" b="1" dirty="0">
                <a:solidFill>
                  <a:srgbClr val="1D2046"/>
                </a:solidFill>
              </a:rPr>
              <a:t> existente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-CO" sz="2400" b="1" dirty="0">
                <a:solidFill>
                  <a:srgbClr val="C3D029"/>
                </a:solidFill>
              </a:rPr>
              <a:t>71,55 km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dirty="0">
                <a:solidFill>
                  <a:srgbClr val="1D2046"/>
                </a:solidFill>
              </a:rPr>
              <a:t>se encuentra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la localidad de </a:t>
            </a:r>
            <a:r>
              <a:rPr lang="es-CO" sz="2000" b="1" dirty="0">
                <a:solidFill>
                  <a:srgbClr val="1D2046"/>
                </a:solidFill>
              </a:rPr>
              <a:t>Engativá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6" name="Google Shape;456;p29"/>
          <p:cNvGrpSpPr/>
          <p:nvPr/>
        </p:nvGrpSpPr>
        <p:grpSpPr>
          <a:xfrm>
            <a:off x="1838520" y="5466869"/>
            <a:ext cx="1195544" cy="1100280"/>
            <a:chOff x="1914720" y="5466869"/>
            <a:chExt cx="1195544" cy="1100280"/>
          </a:xfrm>
        </p:grpSpPr>
        <p:sp>
          <p:nvSpPr>
            <p:cNvPr id="457" name="Google Shape;457;p29"/>
            <p:cNvSpPr/>
            <p:nvPr/>
          </p:nvSpPr>
          <p:spPr>
            <a:xfrm>
              <a:off x="1914720" y="5466869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8" name="Google Shape;458;p29" descr="Image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128125" y="5677651"/>
              <a:ext cx="752556" cy="5919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9" name="Google Shape;459;p29"/>
          <p:cNvSpPr txBox="1"/>
          <p:nvPr/>
        </p:nvSpPr>
        <p:spPr>
          <a:xfrm>
            <a:off x="2893288" y="46324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>
                <a:solidFill>
                  <a:srgbClr val="151837"/>
                </a:solidFill>
              </a:rPr>
              <a:t>Registro de Bicicletas </a:t>
            </a:r>
            <a:endParaRPr/>
          </a:p>
        </p:txBody>
      </p:sp>
      <p:sp>
        <p:nvSpPr>
          <p:cNvPr id="460" name="Google Shape;460;p29"/>
          <p:cNvSpPr txBox="1"/>
          <p:nvPr/>
        </p:nvSpPr>
        <p:spPr>
          <a:xfrm>
            <a:off x="2896813" y="39668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>
                <a:solidFill>
                  <a:srgbClr val="151837"/>
                </a:solidFill>
              </a:rPr>
              <a:t>Jornada de registro de Bicicletas en la vía</a:t>
            </a:r>
            <a:endParaRPr/>
          </a:p>
        </p:txBody>
      </p:sp>
      <p:grpSp>
        <p:nvGrpSpPr>
          <p:cNvPr id="461" name="Google Shape;461;p29"/>
          <p:cNvGrpSpPr/>
          <p:nvPr/>
        </p:nvGrpSpPr>
        <p:grpSpPr>
          <a:xfrm>
            <a:off x="6016885" y="3865675"/>
            <a:ext cx="2191445" cy="621896"/>
            <a:chOff x="630750" y="4469673"/>
            <a:chExt cx="1311300" cy="402600"/>
          </a:xfrm>
        </p:grpSpPr>
        <p:sp>
          <p:nvSpPr>
            <p:cNvPr id="462" name="Google Shape;462;p29"/>
            <p:cNvSpPr/>
            <p:nvPr/>
          </p:nvSpPr>
          <p:spPr>
            <a:xfrm>
              <a:off x="630750" y="4469673"/>
              <a:ext cx="1311300" cy="402600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29"/>
            <p:cNvSpPr txBox="1"/>
            <p:nvPr/>
          </p:nvSpPr>
          <p:spPr>
            <a:xfrm>
              <a:off x="650170" y="4533437"/>
              <a:ext cx="1242900" cy="259200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74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83BF18B3-9E6E-BB6C-D2FF-D66BF0294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235" y="1813224"/>
            <a:ext cx="3296796" cy="47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Google Shape;98;p2"/>
          <p:cNvCxnSpPr/>
          <p:nvPr/>
        </p:nvCxnSpPr>
        <p:spPr>
          <a:xfrm>
            <a:off x="979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" name="Google Shape;99;p2"/>
          <p:cNvCxnSpPr/>
          <p:nvPr/>
        </p:nvCxnSpPr>
        <p:spPr>
          <a:xfrm rot="10800000">
            <a:off x="10196423" y="967072"/>
            <a:ext cx="1149356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" name="Google Shape;100;p2"/>
          <p:cNvSpPr txBox="1"/>
          <p:nvPr/>
        </p:nvSpPr>
        <p:spPr>
          <a:xfrm>
            <a:off x="445169" y="295282"/>
            <a:ext cx="10580183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¿Qué es la rendición de cuentas?</a:t>
            </a:r>
            <a:endParaRPr sz="3400" b="1" i="0" u="none" strike="noStrike" cap="none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110633" y="1112997"/>
            <a:ext cx="11156458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“La rendición de cuentas es un proceso que busca la transparencia de la gestión de la Administración Pública, y la adopción de los principios de Buen Gobierno, eficiencia, eficacia y transparencia en todas las actuaciones del servidor público”. (Ley 1757 de 2015 art. 48).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 l="28880" t="8695"/>
          <a:stretch/>
        </p:blipFill>
        <p:spPr>
          <a:xfrm>
            <a:off x="0" y="2771820"/>
            <a:ext cx="4414630" cy="4083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50104" y="2771820"/>
            <a:ext cx="5754834" cy="4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8">
            <a:alphaModFix/>
          </a:blip>
          <a:srcRect t="35961" r="62912" b="2111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9" name="Google Shape;489;p3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0" name="Google Shape;490;p3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1" name="Google Shape;491;p31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12. Gestión Social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31"/>
          <p:cNvGrpSpPr/>
          <p:nvPr/>
        </p:nvGrpSpPr>
        <p:grpSpPr>
          <a:xfrm>
            <a:off x="288452" y="5412748"/>
            <a:ext cx="777387" cy="791982"/>
            <a:chOff x="1197347" y="3211893"/>
            <a:chExt cx="1195544" cy="1100280"/>
          </a:xfrm>
        </p:grpSpPr>
        <p:sp>
          <p:nvSpPr>
            <p:cNvPr id="499" name="Google Shape;499;p31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0" name="Google Shape;500;p31" descr="Image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1" name="Google Shape;501;p31"/>
          <p:cNvGrpSpPr/>
          <p:nvPr/>
        </p:nvGrpSpPr>
        <p:grpSpPr>
          <a:xfrm>
            <a:off x="261033" y="3611842"/>
            <a:ext cx="777348" cy="792031"/>
            <a:chOff x="868710" y="3848061"/>
            <a:chExt cx="1015249" cy="863343"/>
          </a:xfrm>
        </p:grpSpPr>
        <p:pic>
          <p:nvPicPr>
            <p:cNvPr id="502" name="Google Shape;502;p31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81017" y="3993771"/>
              <a:ext cx="586243" cy="510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31"/>
            <p:cNvSpPr/>
            <p:nvPr/>
          </p:nvSpPr>
          <p:spPr>
            <a:xfrm>
              <a:off x="868710" y="3848061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31"/>
          <p:cNvGrpSpPr/>
          <p:nvPr/>
        </p:nvGrpSpPr>
        <p:grpSpPr>
          <a:xfrm>
            <a:off x="287011" y="4512433"/>
            <a:ext cx="777348" cy="792031"/>
            <a:chOff x="1236944" y="5027585"/>
            <a:chExt cx="1015249" cy="863343"/>
          </a:xfrm>
        </p:grpSpPr>
        <p:pic>
          <p:nvPicPr>
            <p:cNvPr id="505" name="Google Shape;505;p31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97553" y="5159008"/>
              <a:ext cx="688307" cy="5681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p31"/>
            <p:cNvSpPr/>
            <p:nvPr/>
          </p:nvSpPr>
          <p:spPr>
            <a:xfrm>
              <a:off x="1236944" y="5027585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31"/>
          <p:cNvGrpSpPr/>
          <p:nvPr/>
        </p:nvGrpSpPr>
        <p:grpSpPr>
          <a:xfrm>
            <a:off x="283174" y="2730642"/>
            <a:ext cx="777374" cy="792031"/>
            <a:chOff x="3017232" y="4014646"/>
            <a:chExt cx="858000" cy="863343"/>
          </a:xfrm>
        </p:grpSpPr>
        <p:pic>
          <p:nvPicPr>
            <p:cNvPr id="508" name="Google Shape;508;p3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095551" y="4140968"/>
              <a:ext cx="720000" cy="61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p31"/>
            <p:cNvSpPr/>
            <p:nvPr/>
          </p:nvSpPr>
          <p:spPr>
            <a:xfrm>
              <a:off x="3017232" y="4014646"/>
              <a:ext cx="858000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5" name="Google Shape;525;p31"/>
          <p:cNvGrpSpPr/>
          <p:nvPr/>
        </p:nvGrpSpPr>
        <p:grpSpPr>
          <a:xfrm>
            <a:off x="1354291" y="5580709"/>
            <a:ext cx="2257620" cy="400051"/>
            <a:chOff x="299142" y="2332709"/>
            <a:chExt cx="2254234" cy="635304"/>
          </a:xfrm>
        </p:grpSpPr>
        <p:sp>
          <p:nvSpPr>
            <p:cNvPr id="526" name="Google Shape;526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31"/>
            <p:cNvSpPr txBox="1"/>
            <p:nvPr/>
          </p:nvSpPr>
          <p:spPr>
            <a:xfrm>
              <a:off x="342732" y="2425277"/>
              <a:ext cx="21861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s-CO" b="1">
                  <a:solidFill>
                    <a:srgbClr val="151837"/>
                  </a:solidFill>
                </a:rPr>
                <a:t>CONTROL SOCIAL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31"/>
          <p:cNvGrpSpPr/>
          <p:nvPr/>
        </p:nvGrpSpPr>
        <p:grpSpPr>
          <a:xfrm>
            <a:off x="5480074" y="5609640"/>
            <a:ext cx="1098266" cy="504008"/>
            <a:chOff x="630750" y="4469672"/>
            <a:chExt cx="1311442" cy="402466"/>
          </a:xfrm>
        </p:grpSpPr>
        <p:sp>
          <p:nvSpPr>
            <p:cNvPr id="555" name="Google Shape;555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196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57" name="Google Shape;557;p31"/>
          <p:cNvGrpSpPr/>
          <p:nvPr/>
        </p:nvGrpSpPr>
        <p:grpSpPr>
          <a:xfrm>
            <a:off x="3850060" y="5597436"/>
            <a:ext cx="1098266" cy="504008"/>
            <a:chOff x="630750" y="4469673"/>
            <a:chExt cx="1311442" cy="402466"/>
          </a:xfrm>
        </p:grpSpPr>
        <p:sp>
          <p:nvSpPr>
            <p:cNvPr id="558" name="Google Shape;558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17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73" name="Google Shape;510;p31">
            <a:extLst>
              <a:ext uri="{FF2B5EF4-FFF2-40B4-BE49-F238E27FC236}">
                <a16:creationId xmlns:a16="http://schemas.microsoft.com/office/drawing/2014/main" id="{488C6BB7-4556-46DB-AE3C-43FC81D73C10}"/>
              </a:ext>
            </a:extLst>
          </p:cNvPr>
          <p:cNvGrpSpPr/>
          <p:nvPr/>
        </p:nvGrpSpPr>
        <p:grpSpPr>
          <a:xfrm>
            <a:off x="1385613" y="2810057"/>
            <a:ext cx="2257574" cy="688986"/>
            <a:chOff x="299142" y="2332709"/>
            <a:chExt cx="2262819" cy="635304"/>
          </a:xfrm>
        </p:grpSpPr>
        <p:sp>
          <p:nvSpPr>
            <p:cNvPr id="74" name="Google Shape;511;p31">
              <a:extLst>
                <a:ext uri="{FF2B5EF4-FFF2-40B4-BE49-F238E27FC236}">
                  <a16:creationId xmlns:a16="http://schemas.microsoft.com/office/drawing/2014/main" id="{371E1D62-172C-41DD-944A-527646059D6B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512;p31">
              <a:extLst>
                <a:ext uri="{FF2B5EF4-FFF2-40B4-BE49-F238E27FC236}">
                  <a16:creationId xmlns:a16="http://schemas.microsoft.com/office/drawing/2014/main" id="{57A260CF-6DBD-408D-91A0-ADCBDD15AD79}"/>
                </a:ext>
              </a:extLst>
            </p:cNvPr>
            <p:cNvSpPr txBox="1"/>
            <p:nvPr/>
          </p:nvSpPr>
          <p:spPr>
            <a:xfrm>
              <a:off x="307726" y="2425277"/>
              <a:ext cx="2254235" cy="4824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just"/>
              <a:r>
                <a:rPr lang="es-MX" b="1" dirty="0">
                  <a:solidFill>
                    <a:srgbClr val="151837"/>
                  </a:solidFill>
                </a:rPr>
                <a:t>ESTRATEGIAS DE INFORMACIÓN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513;p31">
            <a:extLst>
              <a:ext uri="{FF2B5EF4-FFF2-40B4-BE49-F238E27FC236}">
                <a16:creationId xmlns:a16="http://schemas.microsoft.com/office/drawing/2014/main" id="{9EB0F3D2-3098-4A46-BB0E-D47BC831B9D1}"/>
              </a:ext>
            </a:extLst>
          </p:cNvPr>
          <p:cNvGrpSpPr/>
          <p:nvPr/>
        </p:nvGrpSpPr>
        <p:grpSpPr>
          <a:xfrm>
            <a:off x="5573082" y="2828783"/>
            <a:ext cx="1098266" cy="504008"/>
            <a:chOff x="630750" y="4469672"/>
            <a:chExt cx="1311442" cy="402466"/>
          </a:xfrm>
        </p:grpSpPr>
        <p:sp>
          <p:nvSpPr>
            <p:cNvPr id="77" name="Google Shape;514;p31">
              <a:extLst>
                <a:ext uri="{FF2B5EF4-FFF2-40B4-BE49-F238E27FC236}">
                  <a16:creationId xmlns:a16="http://schemas.microsoft.com/office/drawing/2014/main" id="{07F6FF10-C32D-40E5-B226-3BD272979385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515;p31">
              <a:extLst>
                <a:ext uri="{FF2B5EF4-FFF2-40B4-BE49-F238E27FC236}">
                  <a16:creationId xmlns:a16="http://schemas.microsoft.com/office/drawing/2014/main" id="{0AC700A4-BA42-4C11-99FB-6804C3A8B866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1512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79" name="Google Shape;516;p31">
            <a:extLst>
              <a:ext uri="{FF2B5EF4-FFF2-40B4-BE49-F238E27FC236}">
                <a16:creationId xmlns:a16="http://schemas.microsoft.com/office/drawing/2014/main" id="{9F02DB37-E0D2-4D36-B214-22585E7745C5}"/>
              </a:ext>
            </a:extLst>
          </p:cNvPr>
          <p:cNvGrpSpPr/>
          <p:nvPr/>
        </p:nvGrpSpPr>
        <p:grpSpPr>
          <a:xfrm>
            <a:off x="3878053" y="2799363"/>
            <a:ext cx="1098266" cy="504008"/>
            <a:chOff x="630750" y="4469673"/>
            <a:chExt cx="1311442" cy="402466"/>
          </a:xfrm>
        </p:grpSpPr>
        <p:sp>
          <p:nvSpPr>
            <p:cNvPr id="80" name="Google Shape;517;p31">
              <a:extLst>
                <a:ext uri="{FF2B5EF4-FFF2-40B4-BE49-F238E27FC236}">
                  <a16:creationId xmlns:a16="http://schemas.microsoft.com/office/drawing/2014/main" id="{0FD3CF52-8539-4EA1-836D-BE3DC06A94FE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518;p31">
              <a:extLst>
                <a:ext uri="{FF2B5EF4-FFF2-40B4-BE49-F238E27FC236}">
                  <a16:creationId xmlns:a16="http://schemas.microsoft.com/office/drawing/2014/main" id="{30481461-183D-446D-A459-1099B90E8EF5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139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82" name="Google Shape;519;p31">
            <a:extLst>
              <a:ext uri="{FF2B5EF4-FFF2-40B4-BE49-F238E27FC236}">
                <a16:creationId xmlns:a16="http://schemas.microsoft.com/office/drawing/2014/main" id="{443D8805-02CD-47BF-A52D-4F67FDAA2208}"/>
              </a:ext>
            </a:extLst>
          </p:cNvPr>
          <p:cNvGrpSpPr/>
          <p:nvPr/>
        </p:nvGrpSpPr>
        <p:grpSpPr>
          <a:xfrm>
            <a:off x="1394466" y="3657694"/>
            <a:ext cx="2257620" cy="741940"/>
            <a:chOff x="299142" y="2332709"/>
            <a:chExt cx="2254234" cy="635304"/>
          </a:xfrm>
        </p:grpSpPr>
        <p:sp>
          <p:nvSpPr>
            <p:cNvPr id="83" name="Google Shape;520;p31">
              <a:extLst>
                <a:ext uri="{FF2B5EF4-FFF2-40B4-BE49-F238E27FC236}">
                  <a16:creationId xmlns:a16="http://schemas.microsoft.com/office/drawing/2014/main" id="{58C927C1-B9FD-45AD-8E46-2BFAD9531BF7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521;p31">
              <a:extLst>
                <a:ext uri="{FF2B5EF4-FFF2-40B4-BE49-F238E27FC236}">
                  <a16:creationId xmlns:a16="http://schemas.microsoft.com/office/drawing/2014/main" id="{71F9FC91-6417-4DA0-A1BF-3545076CB57E}"/>
                </a:ext>
              </a:extLst>
            </p:cNvPr>
            <p:cNvSpPr txBox="1"/>
            <p:nvPr/>
          </p:nvSpPr>
          <p:spPr>
            <a:xfrm>
              <a:off x="342732" y="2425277"/>
              <a:ext cx="2067205" cy="395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2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r>
                <a:rPr lang="es-CO" sz="12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CCIONES PARA FORTALECIMIEN</a:t>
              </a:r>
              <a:r>
                <a:rPr lang="es-CO" sz="1200" b="1" dirty="0">
                  <a:solidFill>
                    <a:srgbClr val="151837"/>
                  </a:solidFill>
                </a:rPr>
                <a:t>TO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522;p31">
            <a:extLst>
              <a:ext uri="{FF2B5EF4-FFF2-40B4-BE49-F238E27FC236}">
                <a16:creationId xmlns:a16="http://schemas.microsoft.com/office/drawing/2014/main" id="{33B5EE1B-8FB1-4C60-A742-C23290EC679D}"/>
              </a:ext>
            </a:extLst>
          </p:cNvPr>
          <p:cNvGrpSpPr/>
          <p:nvPr/>
        </p:nvGrpSpPr>
        <p:grpSpPr>
          <a:xfrm>
            <a:off x="1398822" y="4553907"/>
            <a:ext cx="2257620" cy="858841"/>
            <a:chOff x="299142" y="2332709"/>
            <a:chExt cx="2254234" cy="661309"/>
          </a:xfrm>
        </p:grpSpPr>
        <p:sp>
          <p:nvSpPr>
            <p:cNvPr id="86" name="Google Shape;523;p31">
              <a:extLst>
                <a:ext uri="{FF2B5EF4-FFF2-40B4-BE49-F238E27FC236}">
                  <a16:creationId xmlns:a16="http://schemas.microsoft.com/office/drawing/2014/main" id="{E3230F31-E9C3-4A21-A78E-50CD3974F38E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524;p31">
              <a:extLst>
                <a:ext uri="{FF2B5EF4-FFF2-40B4-BE49-F238E27FC236}">
                  <a16:creationId xmlns:a16="http://schemas.microsoft.com/office/drawing/2014/main" id="{BB747E18-3AFE-40DD-AB38-86A1CEFFEE6A}"/>
                </a:ext>
              </a:extLst>
            </p:cNvPr>
            <p:cNvSpPr txBox="1"/>
            <p:nvPr/>
          </p:nvSpPr>
          <p:spPr>
            <a:xfrm>
              <a:off x="342732" y="2425277"/>
              <a:ext cx="2186100" cy="5687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b="1" dirty="0">
                  <a:solidFill>
                    <a:srgbClr val="151837"/>
                  </a:solidFill>
                </a:rPr>
                <a:t>P</a:t>
              </a:r>
              <a:r>
                <a:rPr lang="es-CO" b="1" dirty="0">
                  <a:solidFill>
                    <a:srgbClr val="151837"/>
                  </a:solidFill>
                </a:rPr>
                <a:t>ARTICIPACION CIUDADANA GRUPOS DE INTERES Y VALOR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" name="Google Shape;528;p31">
            <a:extLst>
              <a:ext uri="{FF2B5EF4-FFF2-40B4-BE49-F238E27FC236}">
                <a16:creationId xmlns:a16="http://schemas.microsoft.com/office/drawing/2014/main" id="{8F8FA330-6610-4ADB-A26B-769D495641E8}"/>
              </a:ext>
            </a:extLst>
          </p:cNvPr>
          <p:cNvSpPr txBox="1"/>
          <p:nvPr/>
        </p:nvSpPr>
        <p:spPr>
          <a:xfrm>
            <a:off x="3299559" y="2486394"/>
            <a:ext cx="2230414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endParaRPr sz="1200" b="1" i="0" u="none" strike="noStrike" cap="none" dirty="0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529;p31">
            <a:extLst>
              <a:ext uri="{FF2B5EF4-FFF2-40B4-BE49-F238E27FC236}">
                <a16:creationId xmlns:a16="http://schemas.microsoft.com/office/drawing/2014/main" id="{76D5218B-6BCB-434D-B77C-BF701DADF225}"/>
              </a:ext>
            </a:extLst>
          </p:cNvPr>
          <p:cNvSpPr txBox="1"/>
          <p:nvPr/>
        </p:nvSpPr>
        <p:spPr>
          <a:xfrm>
            <a:off x="5430442" y="2370751"/>
            <a:ext cx="13062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Ciudadanos atendidos </a:t>
            </a:r>
            <a:endParaRPr/>
          </a:p>
        </p:txBody>
      </p:sp>
      <p:grpSp>
        <p:nvGrpSpPr>
          <p:cNvPr id="96" name="Google Shape;536;p31">
            <a:extLst>
              <a:ext uri="{FF2B5EF4-FFF2-40B4-BE49-F238E27FC236}">
                <a16:creationId xmlns:a16="http://schemas.microsoft.com/office/drawing/2014/main" id="{19C45FD9-DA10-48D6-98F6-914FCF4DE6B3}"/>
              </a:ext>
            </a:extLst>
          </p:cNvPr>
          <p:cNvGrpSpPr/>
          <p:nvPr/>
        </p:nvGrpSpPr>
        <p:grpSpPr>
          <a:xfrm>
            <a:off x="5577854" y="3682355"/>
            <a:ext cx="1098266" cy="504008"/>
            <a:chOff x="630750" y="4469672"/>
            <a:chExt cx="1311442" cy="402466"/>
          </a:xfrm>
        </p:grpSpPr>
        <p:sp>
          <p:nvSpPr>
            <p:cNvPr id="97" name="Google Shape;537;p31">
              <a:extLst>
                <a:ext uri="{FF2B5EF4-FFF2-40B4-BE49-F238E27FC236}">
                  <a16:creationId xmlns:a16="http://schemas.microsoft.com/office/drawing/2014/main" id="{07C39C03-F041-477E-AC77-7340B6E85F06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538;p31">
              <a:extLst>
                <a:ext uri="{FF2B5EF4-FFF2-40B4-BE49-F238E27FC236}">
                  <a16:creationId xmlns:a16="http://schemas.microsoft.com/office/drawing/2014/main" id="{7CD99955-AEE2-464B-BC3E-07F35FAAC77D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1439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99" name="Google Shape;539;p31">
            <a:extLst>
              <a:ext uri="{FF2B5EF4-FFF2-40B4-BE49-F238E27FC236}">
                <a16:creationId xmlns:a16="http://schemas.microsoft.com/office/drawing/2014/main" id="{2DCEDE31-A3D9-4B3D-8FD1-6200D7B786DC}"/>
              </a:ext>
            </a:extLst>
          </p:cNvPr>
          <p:cNvGrpSpPr/>
          <p:nvPr/>
        </p:nvGrpSpPr>
        <p:grpSpPr>
          <a:xfrm>
            <a:off x="3891162" y="3659349"/>
            <a:ext cx="1098266" cy="504008"/>
            <a:chOff x="630750" y="4469673"/>
            <a:chExt cx="1311442" cy="402466"/>
          </a:xfrm>
        </p:grpSpPr>
        <p:sp>
          <p:nvSpPr>
            <p:cNvPr id="100" name="Google Shape;540;p31">
              <a:extLst>
                <a:ext uri="{FF2B5EF4-FFF2-40B4-BE49-F238E27FC236}">
                  <a16:creationId xmlns:a16="http://schemas.microsoft.com/office/drawing/2014/main" id="{A6ACC3E4-9BD1-4BA3-A0B3-E93FC13A1653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541;p31">
              <a:extLst>
                <a:ext uri="{FF2B5EF4-FFF2-40B4-BE49-F238E27FC236}">
                  <a16:creationId xmlns:a16="http://schemas.microsoft.com/office/drawing/2014/main" id="{6B13795F-83E0-4560-BD48-CEADBA201A14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28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102" name="Google Shape;542;p31">
            <a:extLst>
              <a:ext uri="{FF2B5EF4-FFF2-40B4-BE49-F238E27FC236}">
                <a16:creationId xmlns:a16="http://schemas.microsoft.com/office/drawing/2014/main" id="{41D5BE72-5186-4848-A0F1-83A0FF01011B}"/>
              </a:ext>
            </a:extLst>
          </p:cNvPr>
          <p:cNvGrpSpPr/>
          <p:nvPr/>
        </p:nvGrpSpPr>
        <p:grpSpPr>
          <a:xfrm>
            <a:off x="5534428" y="4581087"/>
            <a:ext cx="1098266" cy="504008"/>
            <a:chOff x="630750" y="4469672"/>
            <a:chExt cx="1311442" cy="402466"/>
          </a:xfrm>
        </p:grpSpPr>
        <p:sp>
          <p:nvSpPr>
            <p:cNvPr id="103" name="Google Shape;543;p31">
              <a:extLst>
                <a:ext uri="{FF2B5EF4-FFF2-40B4-BE49-F238E27FC236}">
                  <a16:creationId xmlns:a16="http://schemas.microsoft.com/office/drawing/2014/main" id="{5908DD50-4E90-478E-8AAB-8E230EAE921A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544;p31">
              <a:extLst>
                <a:ext uri="{FF2B5EF4-FFF2-40B4-BE49-F238E27FC236}">
                  <a16:creationId xmlns:a16="http://schemas.microsoft.com/office/drawing/2014/main" id="{3060C562-C88E-49E7-BE53-A47E98BC320C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859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105" name="Google Shape;545;p31">
            <a:extLst>
              <a:ext uri="{FF2B5EF4-FFF2-40B4-BE49-F238E27FC236}">
                <a16:creationId xmlns:a16="http://schemas.microsoft.com/office/drawing/2014/main" id="{E91085B0-D10A-4BB5-899F-4BCBB1238950}"/>
              </a:ext>
            </a:extLst>
          </p:cNvPr>
          <p:cNvGrpSpPr/>
          <p:nvPr/>
        </p:nvGrpSpPr>
        <p:grpSpPr>
          <a:xfrm>
            <a:off x="3904414" y="4562728"/>
            <a:ext cx="1098266" cy="504008"/>
            <a:chOff x="630750" y="4469673"/>
            <a:chExt cx="1311442" cy="402466"/>
          </a:xfrm>
        </p:grpSpPr>
        <p:sp>
          <p:nvSpPr>
            <p:cNvPr id="106" name="Google Shape;546;p31">
              <a:extLst>
                <a:ext uri="{FF2B5EF4-FFF2-40B4-BE49-F238E27FC236}">
                  <a16:creationId xmlns:a16="http://schemas.microsoft.com/office/drawing/2014/main" id="{71AAE9FF-1950-4FBD-AAB4-B61B3F7655C8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547;p31">
              <a:extLst>
                <a:ext uri="{FF2B5EF4-FFF2-40B4-BE49-F238E27FC236}">
                  <a16:creationId xmlns:a16="http://schemas.microsoft.com/office/drawing/2014/main" id="{83D02DC3-0875-4D93-8177-42C40BE55BF5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MX" sz="20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9</a:t>
              </a:r>
              <a:r>
                <a:rPr lang="es-MX" sz="20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0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120" name="Google Shape;497;p31">
            <a:extLst>
              <a:ext uri="{FF2B5EF4-FFF2-40B4-BE49-F238E27FC236}">
                <a16:creationId xmlns:a16="http://schemas.microsoft.com/office/drawing/2014/main" id="{11B85847-0E76-4897-91CA-88946DB72B54}"/>
              </a:ext>
            </a:extLst>
          </p:cNvPr>
          <p:cNvSpPr txBox="1"/>
          <p:nvPr/>
        </p:nvSpPr>
        <p:spPr>
          <a:xfrm>
            <a:off x="200033" y="1059800"/>
            <a:ext cx="11858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La Oficina de Gestión Social a través de los Centros Locales de Movilidad-EGSL, promueve la participación activa e incidente de la ciudadanía en los territorios a partir de diversos escenarios de participación.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realizaron las siguientes acciones en la localidad de </a:t>
            </a:r>
            <a:r>
              <a:rPr lang="es-CO" sz="2000" b="1" dirty="0">
                <a:solidFill>
                  <a:srgbClr val="1D2046"/>
                </a:solidFill>
              </a:rPr>
              <a:t>Engativá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496;p31">
            <a:extLst>
              <a:ext uri="{FF2B5EF4-FFF2-40B4-BE49-F238E27FC236}">
                <a16:creationId xmlns:a16="http://schemas.microsoft.com/office/drawing/2014/main" id="{A1D97753-2336-49D2-ACAA-8E0D93DE631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35961" r="62912" b="2111"/>
          <a:stretch/>
        </p:blipFill>
        <p:spPr>
          <a:xfrm>
            <a:off x="10153055" y="-12186"/>
            <a:ext cx="203894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3678CE0-A13A-7FFB-5ED5-2325CE518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424" y="2261070"/>
            <a:ext cx="4551631" cy="227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F07F026A-6D07-D1A2-A8FD-966B094F5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076" y="4581086"/>
            <a:ext cx="4569472" cy="209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15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9" name="Google Shape;489;p3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0" name="Google Shape;490;p3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1" name="Google Shape;491;p31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12. Gestión Social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1"/>
          <p:cNvPicPr preferRelativeResize="0"/>
          <p:nvPr/>
        </p:nvPicPr>
        <p:blipFill rotWithShape="1">
          <a:blip r:embed="rId5">
            <a:alphaModFix/>
          </a:blip>
          <a:srcRect t="35961" r="62912" b="2111"/>
          <a:stretch/>
        </p:blipFill>
        <p:spPr>
          <a:xfrm>
            <a:off x="10153055" y="-12186"/>
            <a:ext cx="2038944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31"/>
          <p:cNvGrpSpPr/>
          <p:nvPr/>
        </p:nvGrpSpPr>
        <p:grpSpPr>
          <a:xfrm>
            <a:off x="288452" y="5412748"/>
            <a:ext cx="777387" cy="791982"/>
            <a:chOff x="1197347" y="3211893"/>
            <a:chExt cx="1195544" cy="1100280"/>
          </a:xfrm>
        </p:grpSpPr>
        <p:sp>
          <p:nvSpPr>
            <p:cNvPr id="499" name="Google Shape;499;p31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0" name="Google Shape;500;p31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1" name="Google Shape;501;p31"/>
          <p:cNvGrpSpPr/>
          <p:nvPr/>
        </p:nvGrpSpPr>
        <p:grpSpPr>
          <a:xfrm>
            <a:off x="261033" y="3611842"/>
            <a:ext cx="777348" cy="792031"/>
            <a:chOff x="868710" y="3848061"/>
            <a:chExt cx="1015249" cy="863343"/>
          </a:xfrm>
        </p:grpSpPr>
        <p:pic>
          <p:nvPicPr>
            <p:cNvPr id="502" name="Google Shape;502;p31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81017" y="3993771"/>
              <a:ext cx="586243" cy="510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31"/>
            <p:cNvSpPr/>
            <p:nvPr/>
          </p:nvSpPr>
          <p:spPr>
            <a:xfrm>
              <a:off x="868710" y="3848061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31"/>
          <p:cNvGrpSpPr/>
          <p:nvPr/>
        </p:nvGrpSpPr>
        <p:grpSpPr>
          <a:xfrm>
            <a:off x="287011" y="4512433"/>
            <a:ext cx="777348" cy="792031"/>
            <a:chOff x="1236944" y="5027585"/>
            <a:chExt cx="1015249" cy="863343"/>
          </a:xfrm>
        </p:grpSpPr>
        <p:pic>
          <p:nvPicPr>
            <p:cNvPr id="505" name="Google Shape;505;p3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397553" y="5159008"/>
              <a:ext cx="688307" cy="5681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p31"/>
            <p:cNvSpPr/>
            <p:nvPr/>
          </p:nvSpPr>
          <p:spPr>
            <a:xfrm>
              <a:off x="1236944" y="5027585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31"/>
          <p:cNvGrpSpPr/>
          <p:nvPr/>
        </p:nvGrpSpPr>
        <p:grpSpPr>
          <a:xfrm>
            <a:off x="283174" y="2730642"/>
            <a:ext cx="777374" cy="792031"/>
            <a:chOff x="3017232" y="4014646"/>
            <a:chExt cx="858000" cy="863343"/>
          </a:xfrm>
        </p:grpSpPr>
        <p:pic>
          <p:nvPicPr>
            <p:cNvPr id="508" name="Google Shape;508;p31" descr="Image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095551" y="4140968"/>
              <a:ext cx="720000" cy="61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p31"/>
            <p:cNvSpPr/>
            <p:nvPr/>
          </p:nvSpPr>
          <p:spPr>
            <a:xfrm>
              <a:off x="3017232" y="4014646"/>
              <a:ext cx="858000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0" name="Google Shape;510;p31"/>
          <p:cNvGrpSpPr/>
          <p:nvPr/>
        </p:nvGrpSpPr>
        <p:grpSpPr>
          <a:xfrm>
            <a:off x="1258107" y="2922853"/>
            <a:ext cx="2257574" cy="688986"/>
            <a:chOff x="299142" y="2332709"/>
            <a:chExt cx="2262819" cy="635304"/>
          </a:xfrm>
        </p:grpSpPr>
        <p:sp>
          <p:nvSpPr>
            <p:cNvPr id="511" name="Google Shape;511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31"/>
            <p:cNvSpPr txBox="1"/>
            <p:nvPr/>
          </p:nvSpPr>
          <p:spPr>
            <a:xfrm>
              <a:off x="307726" y="2425277"/>
              <a:ext cx="2254235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 dirty="0">
                  <a:solidFill>
                    <a:srgbClr val="151837"/>
                  </a:solidFill>
                </a:rPr>
                <a:t>ARTICULACIÓN INTERINSTITUCIONAL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3" name="Google Shape;513;p31"/>
          <p:cNvGrpSpPr/>
          <p:nvPr/>
        </p:nvGrpSpPr>
        <p:grpSpPr>
          <a:xfrm>
            <a:off x="5445576" y="2941579"/>
            <a:ext cx="1098266" cy="504008"/>
            <a:chOff x="630750" y="4469672"/>
            <a:chExt cx="1311442" cy="402466"/>
          </a:xfrm>
        </p:grpSpPr>
        <p:sp>
          <p:nvSpPr>
            <p:cNvPr id="514" name="Google Shape;514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278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16" name="Google Shape;516;p31"/>
          <p:cNvGrpSpPr/>
          <p:nvPr/>
        </p:nvGrpSpPr>
        <p:grpSpPr>
          <a:xfrm>
            <a:off x="3750547" y="2912159"/>
            <a:ext cx="1098266" cy="504008"/>
            <a:chOff x="630750" y="4469673"/>
            <a:chExt cx="1311442" cy="402466"/>
          </a:xfrm>
        </p:grpSpPr>
        <p:sp>
          <p:nvSpPr>
            <p:cNvPr id="517" name="Google Shape;517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31"/>
            <p:cNvSpPr txBox="1"/>
            <p:nvPr/>
          </p:nvSpPr>
          <p:spPr>
            <a:xfrm>
              <a:off x="650170" y="4533437"/>
              <a:ext cx="1132087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183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19" name="Google Shape;519;p31"/>
          <p:cNvGrpSpPr/>
          <p:nvPr/>
        </p:nvGrpSpPr>
        <p:grpSpPr>
          <a:xfrm>
            <a:off x="1266960" y="3770490"/>
            <a:ext cx="2257620" cy="741940"/>
            <a:chOff x="299142" y="2332709"/>
            <a:chExt cx="2254234" cy="635304"/>
          </a:xfrm>
        </p:grpSpPr>
        <p:sp>
          <p:nvSpPr>
            <p:cNvPr id="520" name="Google Shape;520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31"/>
            <p:cNvSpPr txBox="1"/>
            <p:nvPr/>
          </p:nvSpPr>
          <p:spPr>
            <a:xfrm>
              <a:off x="342732" y="2425277"/>
              <a:ext cx="2067205" cy="488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>
                  <a:solidFill>
                    <a:srgbClr val="151837"/>
                  </a:solidFill>
                </a:rPr>
                <a:t>ATENCIÓN A LA CIUDADANÍA</a:t>
              </a:r>
              <a:r>
                <a:rPr lang="es-CO" sz="1400" b="1" i="0" u="none" strike="noStrike" cap="none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31"/>
          <p:cNvGrpSpPr/>
          <p:nvPr/>
        </p:nvGrpSpPr>
        <p:grpSpPr>
          <a:xfrm>
            <a:off x="1271316" y="4666702"/>
            <a:ext cx="2257620" cy="825068"/>
            <a:chOff x="299142" y="2332709"/>
            <a:chExt cx="2254234" cy="635304"/>
          </a:xfrm>
        </p:grpSpPr>
        <p:sp>
          <p:nvSpPr>
            <p:cNvPr id="523" name="Google Shape;523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31"/>
            <p:cNvSpPr txBox="1"/>
            <p:nvPr/>
          </p:nvSpPr>
          <p:spPr>
            <a:xfrm>
              <a:off x="342732" y="2425277"/>
              <a:ext cx="21861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GESTIÓN SOCIAL DE PROYECTOS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31"/>
          <p:cNvSpPr txBox="1"/>
          <p:nvPr/>
        </p:nvSpPr>
        <p:spPr>
          <a:xfrm>
            <a:off x="3172053" y="2599190"/>
            <a:ext cx="2230414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endParaRPr sz="1200" b="1" i="0" u="none" strike="noStrike" cap="none" dirty="0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31"/>
          <p:cNvSpPr txBox="1"/>
          <p:nvPr/>
        </p:nvSpPr>
        <p:spPr>
          <a:xfrm>
            <a:off x="5302936" y="2483547"/>
            <a:ext cx="13062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Ciudadanos atendidos </a:t>
            </a:r>
            <a:endParaRPr dirty="0"/>
          </a:p>
        </p:txBody>
      </p:sp>
      <p:grpSp>
        <p:nvGrpSpPr>
          <p:cNvPr id="533" name="Google Shape;533;p31"/>
          <p:cNvGrpSpPr/>
          <p:nvPr/>
        </p:nvGrpSpPr>
        <p:grpSpPr>
          <a:xfrm>
            <a:off x="1273241" y="5587394"/>
            <a:ext cx="2257620" cy="741940"/>
            <a:chOff x="299142" y="2332709"/>
            <a:chExt cx="2254234" cy="635304"/>
          </a:xfrm>
        </p:grpSpPr>
        <p:sp>
          <p:nvSpPr>
            <p:cNvPr id="534" name="Google Shape;534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31"/>
            <p:cNvSpPr txBox="1"/>
            <p:nvPr/>
          </p:nvSpPr>
          <p:spPr>
            <a:xfrm>
              <a:off x="342732" y="2425277"/>
              <a:ext cx="2185951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RENDICIÓN DE CUENTAS  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31"/>
          <p:cNvGrpSpPr/>
          <p:nvPr/>
        </p:nvGrpSpPr>
        <p:grpSpPr>
          <a:xfrm>
            <a:off x="5450348" y="3795151"/>
            <a:ext cx="1098266" cy="504008"/>
            <a:chOff x="630750" y="4469672"/>
            <a:chExt cx="1311442" cy="402466"/>
          </a:xfrm>
        </p:grpSpPr>
        <p:sp>
          <p:nvSpPr>
            <p:cNvPr id="537" name="Google Shape;537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212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39" name="Google Shape;539;p31"/>
          <p:cNvGrpSpPr/>
          <p:nvPr/>
        </p:nvGrpSpPr>
        <p:grpSpPr>
          <a:xfrm>
            <a:off x="3763656" y="3772145"/>
            <a:ext cx="1098266" cy="504008"/>
            <a:chOff x="630750" y="4469673"/>
            <a:chExt cx="1311442" cy="402466"/>
          </a:xfrm>
        </p:grpSpPr>
        <p:sp>
          <p:nvSpPr>
            <p:cNvPr id="540" name="Google Shape;540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134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2" name="Google Shape;542;p31"/>
          <p:cNvGrpSpPr/>
          <p:nvPr/>
        </p:nvGrpSpPr>
        <p:grpSpPr>
          <a:xfrm>
            <a:off x="5406922" y="4693883"/>
            <a:ext cx="1098266" cy="504008"/>
            <a:chOff x="630750" y="4469672"/>
            <a:chExt cx="1311442" cy="402466"/>
          </a:xfrm>
        </p:grpSpPr>
        <p:sp>
          <p:nvSpPr>
            <p:cNvPr id="543" name="Google Shape;543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87</a:t>
              </a:r>
              <a:endParaRPr sz="20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5" name="Google Shape;545;p31"/>
          <p:cNvGrpSpPr/>
          <p:nvPr/>
        </p:nvGrpSpPr>
        <p:grpSpPr>
          <a:xfrm>
            <a:off x="3776908" y="4675524"/>
            <a:ext cx="1098266" cy="504008"/>
            <a:chOff x="630750" y="4469673"/>
            <a:chExt cx="1311442" cy="402466"/>
          </a:xfrm>
        </p:grpSpPr>
        <p:sp>
          <p:nvSpPr>
            <p:cNvPr id="546" name="Google Shape;546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</a:t>
              </a:r>
              <a:endParaRPr sz="2000" b="1" i="0" u="none" strike="noStrike" cap="none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8" name="Google Shape;548;p31"/>
          <p:cNvGrpSpPr/>
          <p:nvPr/>
        </p:nvGrpSpPr>
        <p:grpSpPr>
          <a:xfrm>
            <a:off x="5433577" y="5619006"/>
            <a:ext cx="1098266" cy="504008"/>
            <a:chOff x="630750" y="4469672"/>
            <a:chExt cx="1311442" cy="402466"/>
          </a:xfrm>
        </p:grpSpPr>
        <p:sp>
          <p:nvSpPr>
            <p:cNvPr id="549" name="Google Shape;549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61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51" name="Google Shape;551;p31"/>
          <p:cNvGrpSpPr/>
          <p:nvPr/>
        </p:nvGrpSpPr>
        <p:grpSpPr>
          <a:xfrm>
            <a:off x="3803563" y="5606802"/>
            <a:ext cx="1098266" cy="504008"/>
            <a:chOff x="630750" y="4469673"/>
            <a:chExt cx="1311442" cy="402466"/>
          </a:xfrm>
        </p:grpSpPr>
        <p:sp>
          <p:nvSpPr>
            <p:cNvPr id="552" name="Google Shape;552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</a:t>
              </a:r>
              <a:endParaRPr sz="2000" b="1" i="0" u="none" strike="noStrike" cap="none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120" name="Google Shape;497;p31">
            <a:extLst>
              <a:ext uri="{FF2B5EF4-FFF2-40B4-BE49-F238E27FC236}">
                <a16:creationId xmlns:a16="http://schemas.microsoft.com/office/drawing/2014/main" id="{11B85847-0E76-4897-91CA-88946DB72B54}"/>
              </a:ext>
            </a:extLst>
          </p:cNvPr>
          <p:cNvSpPr txBox="1"/>
          <p:nvPr/>
        </p:nvSpPr>
        <p:spPr>
          <a:xfrm>
            <a:off x="200033" y="1059800"/>
            <a:ext cx="11858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La Oficina de Gestión Social a través de los Centros Locales de Movilidad-EGSL, promueve la participación activa e incidente de la ciudadanía en los territorios a partir de diversos escenarios de participación.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realizaron las siguientes acciones en la localidad de </a:t>
            </a:r>
            <a:r>
              <a:rPr lang="es-CO" sz="2000" b="1" dirty="0">
                <a:solidFill>
                  <a:srgbClr val="1D2046"/>
                </a:solidFill>
              </a:rPr>
              <a:t>Engativá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FCC0E48-33A9-99AC-AB11-A4AA45205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588" y="2599515"/>
            <a:ext cx="5034033" cy="372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96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0" name="Google Shape;500;p32"/>
          <p:cNvCxnSpPr/>
          <p:nvPr/>
        </p:nvCxnSpPr>
        <p:spPr>
          <a:xfrm>
            <a:off x="0" y="1345444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1" name="Google Shape;501;p32"/>
          <p:cNvCxnSpPr/>
          <p:nvPr/>
        </p:nvCxnSpPr>
        <p:spPr>
          <a:xfrm rot="10800000">
            <a:off x="10306233" y="1345441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2" name="Google Shape;502;p32"/>
          <p:cNvSpPr txBox="1"/>
          <p:nvPr/>
        </p:nvSpPr>
        <p:spPr>
          <a:xfrm>
            <a:off x="428855" y="295282"/>
            <a:ext cx="1141796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2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r>
              <a:rPr lang="es-CO" sz="32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Acciones Pedagógicas en Seguridad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Vial y Cultura Ciudadana.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6552" y="142886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2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2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35155" y="-39924"/>
            <a:ext cx="2038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2"/>
          <p:cNvSpPr txBox="1"/>
          <p:nvPr/>
        </p:nvSpPr>
        <p:spPr>
          <a:xfrm>
            <a:off x="320850" y="1417775"/>
            <a:ext cx="11551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, en la localidad de </a:t>
            </a:r>
            <a:r>
              <a:rPr lang="es-CO" sz="2000" b="1" dirty="0">
                <a:solidFill>
                  <a:srgbClr val="1D2046"/>
                </a:solidFill>
              </a:rPr>
              <a:t>Engativá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desarrollaron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207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acciones pedagógicas en educación vial en las cuales participaron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15.940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personas.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32"/>
          <p:cNvSpPr/>
          <p:nvPr/>
        </p:nvSpPr>
        <p:spPr>
          <a:xfrm>
            <a:off x="7215722" y="2433576"/>
            <a:ext cx="26145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i="0" u="none" strike="noStrike" cap="none" dirty="0">
                <a:solidFill>
                  <a:srgbClr val="929000"/>
                </a:solidFill>
                <a:latin typeface="Arial"/>
                <a:ea typeface="Arial"/>
                <a:cs typeface="Arial"/>
                <a:sym typeface="Arial"/>
              </a:rPr>
              <a:t>207</a:t>
            </a:r>
            <a:r>
              <a:rPr lang="es-CO" sz="1400" b="1" i="0" u="none" strike="noStrike" cap="none" dirty="0">
                <a:solidFill>
                  <a:srgbClr val="72801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4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Acciones pedagógicas.</a:t>
            </a:r>
            <a:endParaRPr dirty="0"/>
          </a:p>
        </p:txBody>
      </p:sp>
      <p:sp>
        <p:nvSpPr>
          <p:cNvPr id="510" name="Google Shape;510;p32"/>
          <p:cNvSpPr/>
          <p:nvPr/>
        </p:nvSpPr>
        <p:spPr>
          <a:xfrm>
            <a:off x="1752950" y="2997025"/>
            <a:ext cx="4140600" cy="6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72801C"/>
                </a:solidFill>
                <a:latin typeface="Arial"/>
                <a:ea typeface="Arial"/>
                <a:cs typeface="Arial"/>
                <a:sym typeface="Arial"/>
              </a:rPr>
              <a:t>15.940 </a:t>
            </a:r>
            <a:r>
              <a:rPr lang="es-CO" sz="14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personas sensibilizadas en las diferentes actividades</a:t>
            </a:r>
            <a:endParaRPr dirty="0"/>
          </a:p>
        </p:txBody>
      </p:sp>
      <p:sp>
        <p:nvSpPr>
          <p:cNvPr id="511" name="Google Shape;511;p32"/>
          <p:cNvSpPr/>
          <p:nvPr/>
        </p:nvSpPr>
        <p:spPr>
          <a:xfrm>
            <a:off x="1760320" y="4250257"/>
            <a:ext cx="4962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i="0" u="none" strike="noStrike" cap="none" dirty="0">
                <a:solidFill>
                  <a:srgbClr val="929000"/>
                </a:solidFill>
                <a:latin typeface="Arial"/>
                <a:ea typeface="Arial"/>
                <a:cs typeface="Arial"/>
                <a:sym typeface="Arial"/>
              </a:rPr>
              <a:t>114 </a:t>
            </a:r>
            <a:r>
              <a:rPr lang="es-CO" sz="14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Actividades en empresas y entidades</a:t>
            </a:r>
            <a:endParaRPr dirty="0"/>
          </a:p>
        </p:txBody>
      </p:sp>
      <p:sp>
        <p:nvSpPr>
          <p:cNvPr id="512" name="Google Shape;512;p32"/>
          <p:cNvSpPr/>
          <p:nvPr/>
        </p:nvSpPr>
        <p:spPr>
          <a:xfrm>
            <a:off x="1760320" y="4901725"/>
            <a:ext cx="4962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dirty="0">
                <a:solidFill>
                  <a:srgbClr val="929000"/>
                </a:solidFill>
              </a:rPr>
              <a:t>32</a:t>
            </a:r>
            <a:r>
              <a:rPr lang="es-CO" sz="1500" b="1" i="0" u="none" strike="noStrike" cap="none" dirty="0">
                <a:solidFill>
                  <a:srgbClr val="929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4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Actividades en instituciones educativas</a:t>
            </a:r>
            <a:endParaRPr dirty="0"/>
          </a:p>
        </p:txBody>
      </p:sp>
      <p:sp>
        <p:nvSpPr>
          <p:cNvPr id="513" name="Google Shape;513;p32"/>
          <p:cNvSpPr/>
          <p:nvPr/>
        </p:nvSpPr>
        <p:spPr>
          <a:xfrm>
            <a:off x="1752949" y="5493757"/>
            <a:ext cx="4962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dirty="0">
                <a:solidFill>
                  <a:srgbClr val="929000"/>
                </a:solidFill>
              </a:rPr>
              <a:t>61</a:t>
            </a:r>
            <a:r>
              <a:rPr lang="es-CO" sz="1400" b="1" i="0" u="none" strike="noStrike" cap="none" dirty="0">
                <a:solidFill>
                  <a:srgbClr val="72801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4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Acciones pedagógicas en vía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D48E96C-1981-D4E4-1986-CAF1C4B07D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8426" y="2920731"/>
            <a:ext cx="2787627" cy="19809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B6691FB-BDC8-A920-B469-574341D96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7836" y="2920731"/>
            <a:ext cx="2467545" cy="19809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C02C767-AC64-A24B-5F39-690AEC71E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0884" y="5017481"/>
            <a:ext cx="5605169" cy="164278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1" name="Google Shape;521;g34c3f644d43_0_0"/>
          <p:cNvCxnSpPr/>
          <p:nvPr/>
        </p:nvCxnSpPr>
        <p:spPr>
          <a:xfrm>
            <a:off x="14503" y="14242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2" name="Google Shape;522;g34c3f644d43_0_0"/>
          <p:cNvCxnSpPr/>
          <p:nvPr/>
        </p:nvCxnSpPr>
        <p:spPr>
          <a:xfrm rot="10800000">
            <a:off x="10316700" y="14242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3" name="Google Shape;523;g34c3f644d43_0_0"/>
          <p:cNvSpPr txBox="1"/>
          <p:nvPr/>
        </p:nvSpPr>
        <p:spPr>
          <a:xfrm>
            <a:off x="428858" y="295282"/>
            <a:ext cx="114180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Dirección de Inteligencia para la</a:t>
            </a:r>
            <a:endParaRPr sz="3400" b="1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Movilidad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g34c3f644d4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34c3f644d43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3827" y="451941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g34c3f644d43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g34c3f644d43_0_0"/>
          <p:cNvPicPr preferRelativeResize="0"/>
          <p:nvPr/>
        </p:nvPicPr>
        <p:blipFill rotWithShape="1">
          <a:blip r:embed="rId6">
            <a:alphaModFix amt="52999"/>
          </a:blip>
          <a:srcRect l="32614"/>
          <a:stretch/>
        </p:blipFill>
        <p:spPr>
          <a:xfrm>
            <a:off x="-458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g34c3f644d43_0_0"/>
          <p:cNvPicPr preferRelativeResize="0"/>
          <p:nvPr/>
        </p:nvPicPr>
        <p:blipFill rotWithShape="1">
          <a:blip r:embed="rId7">
            <a:alphaModFix/>
          </a:blip>
          <a:srcRect t="35961" r="62912" b="2111"/>
          <a:stretch/>
        </p:blipFill>
        <p:spPr>
          <a:xfrm>
            <a:off x="10153055" y="9"/>
            <a:ext cx="2038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g34c3f644d43_0_0"/>
          <p:cNvSpPr txBox="1"/>
          <p:nvPr/>
        </p:nvSpPr>
        <p:spPr>
          <a:xfrm>
            <a:off x="306589" y="1601879"/>
            <a:ext cx="11662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>
                <a:solidFill>
                  <a:srgbClr val="1D2046"/>
                </a:solidFill>
              </a:rPr>
              <a:t>En el Observatorio de Movilidad de Bogotá puedes encontrar información relevante y actualizada sobre factores como siniestralidad vial, cómo se mueven los ciudadanos en Bogotá, número de registros de </a:t>
            </a:r>
            <a:r>
              <a:rPr lang="es-CO" sz="1800" b="1" dirty="0" err="1">
                <a:solidFill>
                  <a:srgbClr val="1D2046"/>
                </a:solidFill>
              </a:rPr>
              <a:t>biciusuarios</a:t>
            </a:r>
            <a:r>
              <a:rPr lang="es-CO" sz="1800" b="1" dirty="0">
                <a:solidFill>
                  <a:srgbClr val="1D2046"/>
                </a:solidFill>
              </a:rPr>
              <a:t>, durante el 2024 se presentaron las siguientes cifras en la Localidad de Engativá.</a:t>
            </a: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g34c3f644d43_0_0"/>
          <p:cNvSpPr txBox="1"/>
          <p:nvPr/>
        </p:nvSpPr>
        <p:spPr>
          <a:xfrm>
            <a:off x="399150" y="2765600"/>
            <a:ext cx="50073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Viajes diarios: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965 </a:t>
            </a:r>
            <a:r>
              <a:rPr lang="es-CO" sz="1800" b="1" dirty="0">
                <a:solidFill>
                  <a:srgbClr val="1D2046"/>
                </a:solidFill>
              </a:rPr>
              <a:t>mil</a:t>
            </a:r>
            <a:endParaRPr sz="2000" b="1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Tiempo de viaje promedio: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56 </a:t>
            </a:r>
            <a:r>
              <a:rPr lang="es-CO" sz="1800" b="1" dirty="0">
                <a:solidFill>
                  <a:srgbClr val="1D2046"/>
                </a:solidFill>
              </a:rPr>
              <a:t>min</a:t>
            </a:r>
            <a:endParaRPr sz="1800" b="1" dirty="0">
              <a:solidFill>
                <a:srgbClr val="1D204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Modos de transporte: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70%</a:t>
            </a:r>
            <a:r>
              <a:rPr lang="es-CO" sz="1800" b="1" dirty="0">
                <a:solidFill>
                  <a:srgbClr val="1D2046"/>
                </a:solidFill>
              </a:rPr>
              <a:t> viajes en modos sostenibles</a:t>
            </a:r>
            <a:endParaRPr sz="1800" b="1" dirty="0">
              <a:solidFill>
                <a:srgbClr val="1D204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Principal motivo de </a:t>
            </a:r>
            <a:r>
              <a:rPr lang="es-CO" sz="1800" b="1" dirty="0" err="1">
                <a:solidFill>
                  <a:srgbClr val="1D2046"/>
                </a:solidFill>
              </a:rPr>
              <a:t>viaje:Trabajar</a:t>
            </a:r>
            <a:r>
              <a:rPr lang="es-CO" sz="1800" b="1" dirty="0">
                <a:solidFill>
                  <a:srgbClr val="1D2046"/>
                </a:solidFill>
              </a:rPr>
              <a:t> con el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46%</a:t>
            </a:r>
            <a:endParaRPr sz="2000" b="1" dirty="0">
              <a:solidFill>
                <a:srgbClr val="00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19DEDFB-BFAB-8C76-61B1-7366608582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6450" y="2656694"/>
            <a:ext cx="6558394" cy="409483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3" name="Google Shape;553;p3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4" name="Google Shape;554;p3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5" name="Google Shape;555;p34"/>
          <p:cNvSpPr txBox="1"/>
          <p:nvPr/>
        </p:nvSpPr>
        <p:spPr>
          <a:xfrm>
            <a:off x="56548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Transparencia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" name="Google Shape;55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4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4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34"/>
          <p:cNvSpPr txBox="1"/>
          <p:nvPr/>
        </p:nvSpPr>
        <p:spPr>
          <a:xfrm>
            <a:off x="320839" y="1056692"/>
            <a:ext cx="1156031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Para la Secretaría Distrital de Movilidad es fundamental la generación de mecanismos de confianza entre la ciudadanía y la Entidad, para consolidar la eficiencia del valor público y los elementos de consolidación de un gobierno abierto y una gestión pública efectiva.</a:t>
            </a:r>
            <a:endParaRPr sz="18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p34" descr="Interfaz de usuario gráfica, Texto&#10;&#10;Descripción generada automáticamente"/>
          <p:cNvPicPr preferRelativeResize="0"/>
          <p:nvPr/>
        </p:nvPicPr>
        <p:blipFill rotWithShape="1">
          <a:blip r:embed="rId8">
            <a:alphaModFix/>
          </a:blip>
          <a:srcRect l="22263" t="27100" r="23999" b="9754"/>
          <a:stretch/>
        </p:blipFill>
        <p:spPr>
          <a:xfrm>
            <a:off x="42874" y="2290342"/>
            <a:ext cx="5198015" cy="3600577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34"/>
          <p:cNvSpPr txBox="1"/>
          <p:nvPr/>
        </p:nvSpPr>
        <p:spPr>
          <a:xfrm>
            <a:off x="5693949" y="2444991"/>
            <a:ext cx="6545224" cy="4049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telefónico: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Centro de Contacto de Movilidad PBX: (601) 364-94-00 opción 2 ✔ Línea 195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Virtual: 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Página Secretaría Distrital de Movilidad:                        https://www.movilidadbogota.gov.co/web/sdqs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Correo Institucional: Bogotá te escucha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SuperCADE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Virtual: </a:t>
            </a:r>
            <a:r>
              <a:rPr lang="es-CO" sz="1400" b="0" i="0" u="sng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https://supercade.bogota.gov.co/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Redes Sociales: 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Facebook: https://www.facebook.com /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secretaríamovilidadbogota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Twitter: https://twitter.com/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SectorMovilidad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Instagram: https://www.instagram.com/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sectormovilidad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Presencial: 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Ventanillas de radicación de la sede de Calle 13 y Paloquemao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los Centros Locales de Movilidad, los cuales se encuentran ubicados en todas las Alcaldías Locales.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RED CADE de Movilidad, ubicados en los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SuperCADE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de 20 de</a:t>
            </a:r>
            <a:r>
              <a:rPr lang="es-CO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Julio,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Américas, Engativá, Bosa y Fontibón.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6" name="Google Shape;536;g34c3f644d43_0_16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7" name="Google Shape;537;g34c3f644d43_0_16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8" name="Google Shape;538;g34c3f644d43_0_16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Transparencia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g34c3f644d43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g34c3f644d43_0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g34c3f644d43_0_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g34c3f644d43_0_16"/>
          <p:cNvPicPr preferRelativeResize="0"/>
          <p:nvPr/>
        </p:nvPicPr>
        <p:blipFill rotWithShape="1">
          <a:blip r:embed="rId6">
            <a:alphaModFix amt="52999"/>
          </a:blip>
          <a:srcRect l="32614"/>
          <a:stretch/>
        </p:blipFill>
        <p:spPr>
          <a:xfrm>
            <a:off x="-458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g34c3f644d43_0_16"/>
          <p:cNvPicPr preferRelativeResize="0"/>
          <p:nvPr/>
        </p:nvPicPr>
        <p:blipFill rotWithShape="1">
          <a:blip r:embed="rId7">
            <a:alphaModFix/>
          </a:blip>
          <a:srcRect l="13451" t="35961" r="63811" b="2111"/>
          <a:stretch/>
        </p:blipFill>
        <p:spPr>
          <a:xfrm>
            <a:off x="10892575" y="-12175"/>
            <a:ext cx="12499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g34c3f644d43_0_16"/>
          <p:cNvSpPr txBox="1"/>
          <p:nvPr/>
        </p:nvSpPr>
        <p:spPr>
          <a:xfrm>
            <a:off x="230725" y="1140125"/>
            <a:ext cx="60984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PARTICIPACIÓN POR LOCALIDAD EN LAS PETICIONES PQR RADICADAS 2024</a:t>
            </a:r>
            <a:endParaRPr sz="500"/>
          </a:p>
        </p:txBody>
      </p:sp>
      <p:sp>
        <p:nvSpPr>
          <p:cNvPr id="546" name="Google Shape;546;g34c3f644d43_0_16"/>
          <p:cNvSpPr txBox="1"/>
          <p:nvPr/>
        </p:nvSpPr>
        <p:spPr>
          <a:xfrm>
            <a:off x="6854149" y="1195884"/>
            <a:ext cx="4795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400" b="1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ORVI</a:t>
            </a:r>
            <a:endParaRPr sz="3400" b="1" dirty="0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F113D054-8BAB-49F1-8723-05F515389F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6784758"/>
              </p:ext>
            </p:extLst>
          </p:nvPr>
        </p:nvGraphicFramePr>
        <p:xfrm>
          <a:off x="230724" y="2330726"/>
          <a:ext cx="5703773" cy="4045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6146" name="Picture 2">
            <a:extLst>
              <a:ext uri="{FF2B5EF4-FFF2-40B4-BE49-F238E27FC236}">
                <a16:creationId xmlns:a16="http://schemas.microsoft.com/office/drawing/2014/main" id="{284D1442-17D5-2416-836C-467EA554E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512" y="2330726"/>
            <a:ext cx="5478244" cy="338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4"/>
          <p:cNvPicPr preferRelativeResize="0"/>
          <p:nvPr/>
        </p:nvPicPr>
        <p:blipFill rotWithShape="1">
          <a:blip r:embed="rId3">
            <a:alphaModFix/>
          </a:blip>
          <a:srcRect l="15939" t="28695" b="9056"/>
          <a:stretch/>
        </p:blipFill>
        <p:spPr>
          <a:xfrm>
            <a:off x="264696" y="125506"/>
            <a:ext cx="11750840" cy="6526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726" y="352593"/>
            <a:ext cx="3120190" cy="4013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3729" y="4259178"/>
            <a:ext cx="1733442" cy="2246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9887" y="352593"/>
            <a:ext cx="1857934" cy="615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"/>
          <p:cNvPicPr preferRelativeResize="0"/>
          <p:nvPr/>
        </p:nvPicPr>
        <p:blipFill rotWithShape="1">
          <a:blip r:embed="rId7">
            <a:alphaModFix amt="52999"/>
          </a:blip>
          <a:srcRect l="20950" t="6746" r="-1747" b="222"/>
          <a:stretch/>
        </p:blipFill>
        <p:spPr>
          <a:xfrm flipH="1">
            <a:off x="8925092" y="125506"/>
            <a:ext cx="3097202" cy="637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30589" y="2210173"/>
            <a:ext cx="1701524" cy="4295233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"/>
          <p:cNvSpPr/>
          <p:nvPr/>
        </p:nvSpPr>
        <p:spPr>
          <a:xfrm>
            <a:off x="264696" y="2796988"/>
            <a:ext cx="11839072" cy="213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4"/>
          <p:cNvSpPr txBox="1"/>
          <p:nvPr/>
        </p:nvSpPr>
        <p:spPr>
          <a:xfrm>
            <a:off x="742601" y="3110270"/>
            <a:ext cx="587096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es-CO" sz="88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GRACIAS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6" name="Google Shape;576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47409" y="3492696"/>
            <a:ext cx="3541043" cy="70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7"/>
          <p:cNvPicPr preferRelativeResize="0"/>
          <p:nvPr/>
        </p:nvPicPr>
        <p:blipFill rotWithShape="1">
          <a:blip r:embed="rId3">
            <a:alphaModFix/>
          </a:blip>
          <a:srcRect l="3915" t="2246" r="41016" b="20703"/>
          <a:stretch/>
        </p:blipFill>
        <p:spPr>
          <a:xfrm>
            <a:off x="-11064" y="1332921"/>
            <a:ext cx="5287259" cy="55250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p17"/>
          <p:cNvCxnSpPr/>
          <p:nvPr/>
        </p:nvCxnSpPr>
        <p:spPr>
          <a:xfrm rot="10800000">
            <a:off x="10196423" y="967072"/>
            <a:ext cx="1149356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4" name="Google Shape;114;p17"/>
          <p:cNvPicPr preferRelativeResize="0"/>
          <p:nvPr/>
        </p:nvPicPr>
        <p:blipFill rotWithShape="1">
          <a:blip r:embed="rId4">
            <a:alphaModFix amt="52999"/>
          </a:blip>
          <a:srcRect l="32615"/>
          <a:stretch/>
        </p:blipFill>
        <p:spPr>
          <a:xfrm>
            <a:off x="-15097" y="321250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05819"/>
            <a:ext cx="641678" cy="164907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/>
          <p:nvPr/>
        </p:nvSpPr>
        <p:spPr>
          <a:xfrm rot="-5400000">
            <a:off x="1942803" y="2963637"/>
            <a:ext cx="5546095" cy="228466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7"/>
          <p:cNvSpPr/>
          <p:nvPr/>
        </p:nvSpPr>
        <p:spPr>
          <a:xfrm>
            <a:off x="3615557" y="3138160"/>
            <a:ext cx="2307493" cy="19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CONTENIDO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5923046" y="1503718"/>
            <a:ext cx="5905200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Inversión Presupuestal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Siniestralidad vial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Niñas y niños primero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Señalización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Semaforización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Control de tránsito y transporte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Acciones de gestión en vía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Planes de Manejo de Tránsito - PMT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Infraestructura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Transporte privado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Bicicleta y Peatón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Gestión Social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Acciones pedagógicas en seguridad.        vial y cultura ciudadana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AutoNum type="arabicPeriod"/>
            </a:pPr>
            <a:r>
              <a:rPr lang="es-CO" sz="2000" b="1">
                <a:solidFill>
                  <a:srgbClr val="1D2046"/>
                </a:solidFill>
              </a:rPr>
              <a:t>Dirección de Inteligencia para la Movilidad </a:t>
            </a:r>
            <a:endParaRPr sz="2000" b="1">
              <a:solidFill>
                <a:srgbClr val="1D2046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Transparencia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" name="Google Shape;120;p17"/>
          <p:cNvCxnSpPr/>
          <p:nvPr/>
        </p:nvCxnSpPr>
        <p:spPr>
          <a:xfrm>
            <a:off x="979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1" name="Google Shape;12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6144" y="301279"/>
            <a:ext cx="2751271" cy="90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 rotWithShape="1">
          <a:blip r:embed="rId8">
            <a:alphaModFix/>
          </a:blip>
          <a:srcRect t="35961" r="62912" b="2111"/>
          <a:stretch/>
        </p:blipFill>
        <p:spPr>
          <a:xfrm>
            <a:off x="10196420" y="-10"/>
            <a:ext cx="20389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g3470b4abcb0_0_14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g3470b4abcb0_0_14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9" name="Google Shape;129;g3470b4abcb0_0_14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" name="Google Shape;130;g3470b4abcb0_0_14"/>
          <p:cNvSpPr txBox="1"/>
          <p:nvPr/>
        </p:nvSpPr>
        <p:spPr>
          <a:xfrm>
            <a:off x="126135" y="295282"/>
            <a:ext cx="114180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1. Inversión Presupuestal 2024 </a:t>
            </a:r>
            <a:endParaRPr sz="3400" b="1" i="0" u="none" strike="noStrike" cap="none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g3470b4abcb0_0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470b4abcb0_0_14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3470b4abcb0_0_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470b4abcb0_0_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3470b4abcb0_0_14"/>
          <p:cNvSpPr txBox="1"/>
          <p:nvPr/>
        </p:nvSpPr>
        <p:spPr>
          <a:xfrm>
            <a:off x="283799" y="2356032"/>
            <a:ext cx="11624400" cy="26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3100" b="1">
                <a:solidFill>
                  <a:srgbClr val="1D2046"/>
                </a:solidFill>
              </a:rPr>
              <a:t>La Inversión presupuestal para la presente RdC obedece a: </a:t>
            </a:r>
            <a:endParaRPr sz="3100" b="1">
              <a:solidFill>
                <a:srgbClr val="1D2046"/>
              </a:solidFill>
            </a:endParaRPr>
          </a:p>
          <a:p>
            <a:pPr marL="457200" marR="0" lvl="0" indent="-4191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3000"/>
              <a:buChar char="-"/>
            </a:pPr>
            <a:r>
              <a:rPr lang="es-CO" sz="3000" b="1">
                <a:solidFill>
                  <a:srgbClr val="1D2046"/>
                </a:solidFill>
              </a:rPr>
              <a:t>Plan de Desarrollo 2021-2024 “UN NUEVO CONTRATO SOCIAL Y AMBIENTAL PARA LA BOGOTÁ DEL SIGLO XXI”  </a:t>
            </a:r>
            <a:endParaRPr sz="3000" b="1">
              <a:solidFill>
                <a:srgbClr val="1D2046"/>
              </a:solidFill>
            </a:endParaRPr>
          </a:p>
          <a:p>
            <a:pPr marL="457200" marR="0" lvl="0" indent="-4191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3000"/>
              <a:buChar char="-"/>
            </a:pPr>
            <a:r>
              <a:rPr lang="es-CO" sz="3000" b="1">
                <a:solidFill>
                  <a:srgbClr val="1D2046"/>
                </a:solidFill>
              </a:rPr>
              <a:t>Plan de Desarrollo 2024-2027 “BOGOTÁ CAMINA SEGURA” </a:t>
            </a:r>
            <a:endParaRPr sz="3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g34c3ae7660a_3_0"/>
          <p:cNvPicPr preferRelativeResize="0"/>
          <p:nvPr/>
        </p:nvPicPr>
        <p:blipFill rotWithShape="1">
          <a:blip r:embed="rId3">
            <a:alphaModFix/>
          </a:blip>
          <a:srcRect t="35961" r="64665" b="2111"/>
          <a:stretch/>
        </p:blipFill>
        <p:spPr>
          <a:xfrm>
            <a:off x="10249450" y="1200"/>
            <a:ext cx="194255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g34c3ae7660a_3_0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" name="Google Shape;142;g34c3ae7660a_3_0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3" name="Google Shape;143;g34c3ae7660a_3_0"/>
          <p:cNvSpPr txBox="1"/>
          <p:nvPr/>
        </p:nvSpPr>
        <p:spPr>
          <a:xfrm>
            <a:off x="12613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g34c3ae7660a_3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34c3ae7660a_3_0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34c3ae7660a_3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4c3ae7660a_3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8" name="Google Shape;148;g34c3ae7660a_3_0"/>
          <p:cNvGraphicFramePr/>
          <p:nvPr>
            <p:extLst>
              <p:ext uri="{D42A27DB-BD31-4B8C-83A1-F6EECF244321}">
                <p14:modId xmlns:p14="http://schemas.microsoft.com/office/powerpoint/2010/main" val="2764486365"/>
              </p:ext>
            </p:extLst>
          </p:nvPr>
        </p:nvGraphicFramePr>
        <p:xfrm>
          <a:off x="878367" y="2323964"/>
          <a:ext cx="10950800" cy="4187776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3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/>
                        <a:t>PROYECTO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Consolidación del programa niñas y niños primero para mejorar las experiencias de viaje de la población estudiantil en Bogotá (Al Colegio en Bici, Ciempiés, Ruta Pila)</a:t>
                      </a:r>
                      <a:endParaRPr sz="1600" b="1" i="0" u="none" strike="noStrike" cap="none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$3.220.220.663,00</a:t>
                      </a:r>
                      <a:endParaRPr sz="1700"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$1.736.226.125,00</a:t>
                      </a:r>
                      <a:endParaRPr sz="17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63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Implementación de señalización para mejorar las condiciones de seguridad vial, movilidad y accesibilidad en Bogotá (Medidas de pacificación, mantenimiento señales verticales, sistemas de contención vehicular, implementación señales verticales, zonas escolares, pasos peatonales, demarcación Km-carril)</a:t>
                      </a:r>
                      <a:endParaRPr sz="1600" b="1" i="0" u="none" strike="noStrike" cap="none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$461.638.360,00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$259.983.974,00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 3.681.859.023,00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1.996.210.099,00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9" name="Google Shape;149;g34c3ae7660a_3_0"/>
          <p:cNvSpPr txBox="1"/>
          <p:nvPr/>
        </p:nvSpPr>
        <p:spPr>
          <a:xfrm>
            <a:off x="763050" y="1114525"/>
            <a:ext cx="106659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100" b="1">
              <a:solidFill>
                <a:srgbClr val="1D2046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100" b="1">
                <a:solidFill>
                  <a:srgbClr val="1D2046"/>
                </a:solidFill>
              </a:rPr>
              <a:t>Plan de  Desarrollo 2021-2024 (Nuevo contrato Social y Ambiental para la Bogotá del siglo XXI).</a:t>
            </a:r>
            <a:endParaRPr sz="21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3470b4abcb0_1_2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401845" y="-7501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g3470b4abcb0_1_2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6" name="Google Shape;156;g3470b4abcb0_1_2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7" name="Google Shape;157;g3470b4abcb0_1_2"/>
          <p:cNvSpPr txBox="1"/>
          <p:nvPr/>
        </p:nvSpPr>
        <p:spPr>
          <a:xfrm>
            <a:off x="46038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g3470b4abcb0_1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470b4abcb0_1_2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3470b4abcb0_1_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3470b4abcb0_1_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2" name="Google Shape;162;g3470b4abcb0_1_2"/>
          <p:cNvGraphicFramePr/>
          <p:nvPr>
            <p:extLst>
              <p:ext uri="{D42A27DB-BD31-4B8C-83A1-F6EECF244321}">
                <p14:modId xmlns:p14="http://schemas.microsoft.com/office/powerpoint/2010/main" val="2865389017"/>
              </p:ext>
            </p:extLst>
          </p:nvPr>
        </p:nvGraphicFramePr>
        <p:xfrm>
          <a:off x="558717" y="1741114"/>
          <a:ext cx="11221300" cy="3298864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8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4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1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/>
                        <a:t>PROYECTOS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dirty="0">
                          <a:solidFill>
                            <a:srgbClr val="1D2046"/>
                          </a:solidFill>
                        </a:rPr>
                        <a:t>8001 - </a:t>
                      </a:r>
                      <a:r>
                        <a:rPr lang="es-ES" sz="1600" dirty="0">
                          <a:solidFill>
                            <a:srgbClr val="1D2046"/>
                          </a:solidFill>
                        </a:rPr>
                        <a:t>Consolidación de las intervenciones en el espacio público para el mejoramiento de las condiciones de movilidad y seguridad vial en los corredores y puntos estratégicos en Bogotá D.C.</a:t>
                      </a:r>
                      <a:endParaRPr sz="1600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$418.846.323</a:t>
                      </a:r>
                      <a:endParaRPr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$ 366.969.138</a:t>
                      </a: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5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>
                          <a:solidFill>
                            <a:srgbClr val="1D2046"/>
                          </a:solidFill>
                        </a:rPr>
                        <a:t>7996 - Niñas y Niños Primero: Acompañamiento de viajes Biciparceros, cienpies, Guardacaminos y Ruta Pila.</a:t>
                      </a:r>
                      <a:endParaRPr sz="1600" b="1" i="0" u="none" strike="noStrike" cap="none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$ 312.932.455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$ 308.197.041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$ 731.778.778,00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$ 675.166.179,00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3" name="Google Shape;163;g3470b4abcb0_1_2"/>
          <p:cNvSpPr txBox="1"/>
          <p:nvPr/>
        </p:nvSpPr>
        <p:spPr>
          <a:xfrm>
            <a:off x="836425" y="1130888"/>
            <a:ext cx="10665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300" b="1">
                <a:solidFill>
                  <a:srgbClr val="1D2046"/>
                </a:solidFill>
              </a:rPr>
              <a:t>            Plan de  Desarrollo 2024-2027 ( Bogotá Camina Segura) </a:t>
            </a:r>
            <a:endParaRPr sz="23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8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p18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0" name="Google Shape;170;p18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1" name="Google Shape;171;p18"/>
          <p:cNvSpPr txBox="1"/>
          <p:nvPr/>
        </p:nvSpPr>
        <p:spPr>
          <a:xfrm>
            <a:off x="12613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6" name="Google Shape;176;p18"/>
          <p:cNvGraphicFramePr/>
          <p:nvPr>
            <p:extLst>
              <p:ext uri="{D42A27DB-BD31-4B8C-83A1-F6EECF244321}">
                <p14:modId xmlns:p14="http://schemas.microsoft.com/office/powerpoint/2010/main" val="2060607244"/>
              </p:ext>
            </p:extLst>
          </p:nvPr>
        </p:nvGraphicFramePr>
        <p:xfrm>
          <a:off x="475742" y="1620864"/>
          <a:ext cx="10950800" cy="4265426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3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/>
                        <a:t>INVERSIÓN PRESUPUESTAL 2024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6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100">
                        <a:solidFill>
                          <a:srgbClr val="1C4587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s-CO" sz="2100">
                          <a:solidFill>
                            <a:srgbClr val="1C4587"/>
                          </a:solidFill>
                        </a:rPr>
                        <a:t>Plan de  Desarrollo 2021-2024 (Nuevo contrato Social y Ambiental para la Bogotá del siglo XXI).</a:t>
                      </a:r>
                      <a:endParaRPr sz="2100">
                        <a:solidFill>
                          <a:srgbClr val="1C4587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>
                        <a:solidFill>
                          <a:srgbClr val="1C4587"/>
                        </a:solidFill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CO" sz="1800" b="1" dirty="0">
                          <a:solidFill>
                            <a:srgbClr val="1C4587"/>
                          </a:solidFill>
                        </a:rPr>
                        <a:t>$ 3.681.859.023,00</a:t>
                      </a:r>
                      <a:endParaRPr sz="1700" dirty="0">
                        <a:solidFill>
                          <a:srgbClr val="1C4587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CO" sz="1800" b="1" dirty="0">
                          <a:solidFill>
                            <a:srgbClr val="1C4587"/>
                          </a:solidFill>
                        </a:rPr>
                        <a:t>$ 1.996.210.099,00 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405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300">
                        <a:solidFill>
                          <a:srgbClr val="1C4587"/>
                        </a:solidFill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s-CO" sz="2300">
                          <a:solidFill>
                            <a:srgbClr val="1C4587"/>
                          </a:solidFill>
                        </a:rPr>
                        <a:t>Plan de  Desarrollo 2024-2027 ( Bogotá Camina Segura) </a:t>
                      </a:r>
                      <a:endParaRPr sz="1600" b="1" i="0" u="none" strike="noStrike" cap="none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dirty="0">
                        <a:solidFill>
                          <a:srgbClr val="1C4587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CO" sz="1800" b="1" dirty="0">
                          <a:solidFill>
                            <a:srgbClr val="1C4587"/>
                          </a:solidFill>
                        </a:rPr>
                        <a:t>731.778.778,00</a:t>
                      </a:r>
                      <a:endParaRPr sz="1600" b="1" dirty="0">
                        <a:solidFill>
                          <a:srgbClr val="1C4587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800" b="1" dirty="0">
                          <a:solidFill>
                            <a:srgbClr val="1C4587"/>
                          </a:solidFill>
                        </a:rPr>
                        <a:t>$ 675.166.179,00</a:t>
                      </a:r>
                      <a:endParaRPr sz="1600" b="1" dirty="0">
                        <a:solidFill>
                          <a:srgbClr val="1C4587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$ 4.413.637.801,00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$ 2.671.376.278,00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9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65758" y="6255"/>
            <a:ext cx="2038945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19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3" name="Google Shape;183;p19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19"/>
          <p:cNvSpPr txBox="1"/>
          <p:nvPr/>
        </p:nvSpPr>
        <p:spPr>
          <a:xfrm>
            <a:off x="48140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2. Siniestralidad Vial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9"/>
          <p:cNvSpPr txBox="1"/>
          <p:nvPr/>
        </p:nvSpPr>
        <p:spPr>
          <a:xfrm>
            <a:off x="4805725" y="1055500"/>
            <a:ext cx="7214700" cy="72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800" b="1" dirty="0">
                <a:solidFill>
                  <a:srgbClr val="595959"/>
                </a:solidFill>
              </a:rPr>
              <a:t>En el año 2024 la localidad de Engativá reportó 1.144 siniestros graves de tránsito con al menos un lesionado o víctima fatal.</a:t>
            </a:r>
            <a:endParaRPr sz="1800" b="1" dirty="0">
              <a:solidFill>
                <a:srgbClr val="595959"/>
              </a:solidFill>
            </a:endParaRPr>
          </a:p>
        </p:txBody>
      </p:sp>
      <p:sp>
        <p:nvSpPr>
          <p:cNvPr id="190" name="Google Shape;190;p19"/>
          <p:cNvSpPr txBox="1"/>
          <p:nvPr/>
        </p:nvSpPr>
        <p:spPr>
          <a:xfrm>
            <a:off x="5326444" y="5296772"/>
            <a:ext cx="6185400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En la localidad de </a:t>
            </a:r>
            <a:r>
              <a:rPr lang="es-CO" sz="1500" b="1" dirty="0">
                <a:solidFill>
                  <a:srgbClr val="595959"/>
                </a:solidFill>
              </a:rPr>
              <a:t>Engativá</a:t>
            </a:r>
            <a:r>
              <a:rPr lang="es-CO" sz="1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se tiene un concentración de siniestros en:</a:t>
            </a:r>
            <a:endParaRPr sz="1500" dirty="0"/>
          </a:p>
          <a:p>
            <a:pPr marL="28575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s-CO" sz="1500" b="1" dirty="0">
                <a:solidFill>
                  <a:srgbClr val="595959"/>
                </a:solidFill>
              </a:rPr>
              <a:t>Calle 80 entre Av. Boyacá  y Carrera 92</a:t>
            </a:r>
            <a:endParaRPr b="1" dirty="0">
              <a:solidFill>
                <a:srgbClr val="595959"/>
              </a:solidFill>
            </a:endParaRPr>
          </a:p>
          <a:p>
            <a:pPr marL="28575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</a:pPr>
            <a:r>
              <a:rPr lang="es-CO" sz="1500" b="1" dirty="0">
                <a:solidFill>
                  <a:srgbClr val="595959"/>
                </a:solidFill>
              </a:rPr>
              <a:t>Calle 66 entre Av. Boyacá  y Carrera 82</a:t>
            </a:r>
          </a:p>
          <a:p>
            <a:pPr marL="28575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</a:pPr>
            <a:r>
              <a:rPr lang="es-CO" sz="1500" b="1" dirty="0">
                <a:solidFill>
                  <a:srgbClr val="595959"/>
                </a:solidFill>
              </a:rPr>
              <a:t>Avenida Boyacá entre calle 26 y calle 63</a:t>
            </a:r>
            <a:endParaRPr sz="1500" b="1" dirty="0">
              <a:solidFill>
                <a:srgbClr val="595959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414657E-16DD-C956-F19A-07CBD24279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5725" y="1849243"/>
            <a:ext cx="6949417" cy="33607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57CF655-D494-5BF9-5C03-F7606BC307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04" y="1169423"/>
            <a:ext cx="4791222" cy="514296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53055" y="32527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" name="Google Shape;198;p3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9" name="Google Shape;199;p3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" name="Google Shape;200;p3"/>
          <p:cNvSpPr txBox="1"/>
          <p:nvPr/>
        </p:nvSpPr>
        <p:spPr>
          <a:xfrm>
            <a:off x="418347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3. Niñas y niños primero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6589" y="2845511"/>
            <a:ext cx="1506725" cy="1479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/>
          <p:cNvPicPr preferRelativeResize="0"/>
          <p:nvPr/>
        </p:nvPicPr>
        <p:blipFill rotWithShape="1">
          <a:blip r:embed="rId9">
            <a:alphaModFix/>
          </a:blip>
          <a:srcRect t="3335" b="-9"/>
          <a:stretch/>
        </p:blipFill>
        <p:spPr>
          <a:xfrm>
            <a:off x="8125075" y="1023352"/>
            <a:ext cx="2960701" cy="91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1263" y="2017337"/>
            <a:ext cx="2960717" cy="2194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82625" y="4728588"/>
            <a:ext cx="3692124" cy="188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9088" y="1220040"/>
            <a:ext cx="1506725" cy="143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3">
            <a:alphaModFix/>
          </a:blip>
          <a:srcRect r="6138" b="17918"/>
          <a:stretch/>
        </p:blipFill>
        <p:spPr>
          <a:xfrm>
            <a:off x="7965850" y="4332410"/>
            <a:ext cx="2503300" cy="8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9F385F4-7BEC-87DC-6639-3504D09437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79630" y="1747510"/>
            <a:ext cx="5296359" cy="39246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2216</TotalTime>
  <Words>1576</Words>
  <Application>Microsoft Office PowerPoint</Application>
  <PresentationFormat>Panorámica</PresentationFormat>
  <Paragraphs>228</Paragraphs>
  <Slides>26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Century Gothic</vt:lpstr>
      <vt:lpstr>Arial</vt:lpstr>
      <vt:lpstr>Arial Black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Mafe Mora</dc:creator>
  <cp:lastModifiedBy>Edson Jhoan Marin</cp:lastModifiedBy>
  <cp:revision>5</cp:revision>
  <dcterms:created xsi:type="dcterms:W3CDTF">2023-07-24T20:46:18Z</dcterms:created>
  <dcterms:modified xsi:type="dcterms:W3CDTF">2025-05-08T14:59:13Z</dcterms:modified>
</cp:coreProperties>
</file>