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282" r:id="rId21"/>
    <p:sldId id="283" r:id="rId22"/>
    <p:sldId id="277" r:id="rId23"/>
    <p:sldId id="278" r:id="rId24"/>
    <p:sldId id="280" r:id="rId25"/>
    <p:sldId id="279" r:id="rId26"/>
    <p:sldId id="281" r:id="rId27"/>
  </p:sldIdLst>
  <p:sldSz cx="12192000" cy="6858000"/>
  <p:notesSz cx="6858000" cy="9144000"/>
  <p:embeddedFontLst>
    <p:embeddedFont>
      <p:font typeface="Arial Black" panose="020B0A0402010202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ixdSY0qC1zc83vlvVr12kUHkM4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4872CA-004C-4D34-A412-D3B398ACE076}">
  <a:tblStyle styleId="{5D4872CA-004C-4D34-A412-D3B398ACE07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9EFF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9EFF7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4c3ae7660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34c3ae7660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4c3ae7660a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34c3ae7660a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c3ae7660a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34c3ae7660a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1" name="Google Shape;3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4" name="Google Shape;34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2" name="Google Shape;3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0" name="Google Shape;40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4" name="Google Shape;4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312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8082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503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8" name="Google Shape;4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34c3f644d4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g34c3f644d4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1" name="Google Shape;5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4c3f644d4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4" name="Google Shape;534;g34c3f644d4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" name="Google Shape;1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70b4abcb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3470b4abcb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4c3ae7660a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g34c3ae7660a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470b4abcb0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470b4abcb0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6" name="Google Shape;1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7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8.png"/><Relationship Id="rId5" Type="http://schemas.openxmlformats.org/officeDocument/2006/relationships/image" Target="../media/image14.pn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image" Target="../media/image53.jpeg"/><Relationship Id="rId4" Type="http://schemas.openxmlformats.org/officeDocument/2006/relationships/image" Target="../media/image10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10" Type="http://schemas.openxmlformats.org/officeDocument/2006/relationships/image" Target="../media/image53.jpeg"/><Relationship Id="rId4" Type="http://schemas.openxmlformats.org/officeDocument/2006/relationships/image" Target="../media/image10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hyperlink" Target="https://supercade.bogota.gov.co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l="31838" t="18583" b="17681"/>
          <a:stretch/>
        </p:blipFill>
        <p:spPr>
          <a:xfrm>
            <a:off x="199250" y="195188"/>
            <a:ext cx="10684961" cy="666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64559" y="353119"/>
            <a:ext cx="6285357" cy="615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60120" y="353119"/>
            <a:ext cx="3097367" cy="39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2537" y="4433654"/>
            <a:ext cx="1598390" cy="2071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 amt="52999"/>
          </a:blip>
          <a:srcRect l="65628"/>
          <a:stretch/>
        </p:blipFill>
        <p:spPr>
          <a:xfrm>
            <a:off x="199251" y="-367867"/>
            <a:ext cx="131756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67" y="0"/>
            <a:ext cx="1218706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 txBox="1"/>
          <p:nvPr/>
        </p:nvSpPr>
        <p:spPr>
          <a:xfrm>
            <a:off x="6746323" y="1207652"/>
            <a:ext cx="48711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ESTRATEGIA DE RENDICIÓN DE CUENTAS LOCALES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CO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GESTIÓN 202</a:t>
            </a:r>
            <a:r>
              <a:rPr lang="es-CO" sz="3600" b="1">
                <a:solidFill>
                  <a:schemeClr val="lt1"/>
                </a:solidFill>
              </a:rPr>
              <a:t>4</a:t>
            </a:r>
            <a:endParaRPr/>
          </a:p>
        </p:txBody>
      </p:sp>
      <p:cxnSp>
        <p:nvCxnSpPr>
          <p:cNvPr id="91" name="Google Shape;91;p1"/>
          <p:cNvCxnSpPr/>
          <p:nvPr/>
        </p:nvCxnSpPr>
        <p:spPr>
          <a:xfrm>
            <a:off x="6232647" y="5476438"/>
            <a:ext cx="5402306" cy="0"/>
          </a:xfrm>
          <a:prstGeom prst="straightConnector1">
            <a:avLst/>
          </a:prstGeom>
          <a:noFill/>
          <a:ln w="1905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2" name="Google Shape;92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178291" y="5585108"/>
            <a:ext cx="4032250" cy="8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 txBox="1"/>
          <p:nvPr/>
        </p:nvSpPr>
        <p:spPr>
          <a:xfrm>
            <a:off x="5791200" y="4370469"/>
            <a:ext cx="60483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Localidad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Ciudad Bolívar</a:t>
            </a:r>
            <a:endParaRPr sz="32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34c3ae7660a_0_6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g34c3ae7660a_0_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g34c3ae7660a_0_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g34c3ae7660a_0_6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4. Señalización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g34c3ae7660a_0_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4c3ae7660a_0_6"/>
          <p:cNvSpPr txBox="1"/>
          <p:nvPr/>
        </p:nvSpPr>
        <p:spPr>
          <a:xfrm>
            <a:off x="310350" y="1023275"/>
            <a:ext cx="1157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Busca mejorar las condiciones de seguridad vial, movilidad y accesibilidad para todos los usuarios de la vía, a través de las mejoras al sistema de señalización en Bogotá D.C. En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durante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realizó lo siguiente: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g34c3ae7660a_0_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34c3ae7660a_0_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4c3ae7660a_0_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34c3ae7660a_0_6"/>
          <p:cNvSpPr txBox="1"/>
          <p:nvPr/>
        </p:nvSpPr>
        <p:spPr>
          <a:xfrm>
            <a:off x="1598581" y="2503054"/>
            <a:ext cx="6879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487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INSTALACIÓN DE              SEÑALIZACIÓN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6" name="Google Shape;226;g34c3ae7660a_0_6"/>
          <p:cNvSpPr txBox="1"/>
          <p:nvPr/>
        </p:nvSpPr>
        <p:spPr>
          <a:xfrm>
            <a:off x="1598581" y="3725461"/>
            <a:ext cx="69819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00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2700"/>
              <a:buFont typeface="Arial Black"/>
              <a:buChar char="●"/>
            </a:pPr>
            <a:r>
              <a:rPr lang="es-CO" sz="27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2.387 </a:t>
            </a:r>
            <a:r>
              <a:rPr lang="es-CO" sz="27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MANTENIMIENTO DE SEÑALIZACIÓN </a:t>
            </a:r>
            <a:endParaRPr sz="27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27" name="Google Shape;227;g34c3ae7660a_0_6"/>
          <p:cNvSpPr txBox="1"/>
          <p:nvPr/>
        </p:nvSpPr>
        <p:spPr>
          <a:xfrm>
            <a:off x="1621739" y="4849606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167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 PASOS PEATONALES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grpSp>
        <p:nvGrpSpPr>
          <p:cNvPr id="228" name="Google Shape;228;g34c3ae7660a_0_6"/>
          <p:cNvGrpSpPr/>
          <p:nvPr/>
        </p:nvGrpSpPr>
        <p:grpSpPr>
          <a:xfrm>
            <a:off x="246900" y="4514533"/>
            <a:ext cx="1267500" cy="1268100"/>
            <a:chOff x="169275" y="3813133"/>
            <a:chExt cx="1267500" cy="1268100"/>
          </a:xfrm>
        </p:grpSpPr>
        <p:sp>
          <p:nvSpPr>
            <p:cNvPr id="229" name="Google Shape;229;g34c3ae7660a_0_6"/>
            <p:cNvSpPr/>
            <p:nvPr/>
          </p:nvSpPr>
          <p:spPr>
            <a:xfrm>
              <a:off x="169275" y="3813133"/>
              <a:ext cx="1267500" cy="1268100"/>
            </a:xfrm>
            <a:prstGeom prst="ellipse">
              <a:avLst/>
            </a:prstGeom>
            <a:noFill/>
            <a:ln w="28575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0" name="Google Shape;230;g34c3ae7660a_0_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47485" y="4029232"/>
              <a:ext cx="1111078" cy="70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g34c3ae7660a_0_6"/>
          <p:cNvSpPr/>
          <p:nvPr/>
        </p:nvSpPr>
        <p:spPr>
          <a:xfrm>
            <a:off x="246894" y="2516167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g34c3ae7660a_0_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24625" y="1765677"/>
            <a:ext cx="2608150" cy="24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4c3ae7660a_0_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56575" y="4250200"/>
            <a:ext cx="2725084" cy="25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34c3ae7660a_0_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5138" y="2686715"/>
            <a:ext cx="831020" cy="83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49;g34c3ae7660a_0_211">
            <a:extLst>
              <a:ext uri="{FF2B5EF4-FFF2-40B4-BE49-F238E27FC236}">
                <a16:creationId xmlns:a16="http://schemas.microsoft.com/office/drawing/2014/main" id="{AB0E09C0-C029-48B9-8CAB-0B0B34461196}"/>
              </a:ext>
            </a:extLst>
          </p:cNvPr>
          <p:cNvSpPr txBox="1"/>
          <p:nvPr/>
        </p:nvSpPr>
        <p:spPr>
          <a:xfrm>
            <a:off x="1621739" y="5788723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ED000"/>
              </a:buClr>
              <a:buSzPts val="3000"/>
              <a:buFont typeface="Arial Black"/>
              <a:buChar char="●"/>
            </a:pP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4,96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KM CARRIL DEMARCADO 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34c3ae7660a_0_178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6" y="9938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g34c3ae7660a_0_178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4" name="Google Shape;264;g34c3ae7660a_0_178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" name="Google Shape;265;g34c3ae7660a_0_178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g34c3ae7660a_0_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4c3ae7660a_0_178"/>
          <p:cNvSpPr txBox="1"/>
          <p:nvPr/>
        </p:nvSpPr>
        <p:spPr>
          <a:xfrm>
            <a:off x="335100" y="1040075"/>
            <a:ext cx="11571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000" b="1">
                <a:solidFill>
                  <a:srgbClr val="1D2046"/>
                </a:solidFill>
              </a:rPr>
              <a:t>Durante el año 2024 en el distrito se implementaron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38</a:t>
            </a:r>
            <a:r>
              <a:rPr lang="es-CO" sz="2000" b="1">
                <a:solidFill>
                  <a:srgbClr val="1D2046"/>
                </a:solidFill>
              </a:rPr>
              <a:t> intersecciones nuevas y </a:t>
            </a: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34</a:t>
            </a:r>
            <a:r>
              <a:rPr lang="es-CO" sz="2000" b="1">
                <a:solidFill>
                  <a:srgbClr val="1D2046"/>
                </a:solidFill>
              </a:rPr>
              <a:t> intersecciones se complementaron con nuevos dispositivos de señalización.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g34c3ae7660a_0_1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34c3ae7660a_0_1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4c3ae7660a_0_178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4c3ae7660a_0_178"/>
          <p:cNvSpPr/>
          <p:nvPr/>
        </p:nvSpPr>
        <p:spPr>
          <a:xfrm>
            <a:off x="169257" y="23562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4c3ae7660a_0_178"/>
          <p:cNvSpPr/>
          <p:nvPr/>
        </p:nvSpPr>
        <p:spPr>
          <a:xfrm>
            <a:off x="182700" y="38287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34c3ae7660a_0_178"/>
          <p:cNvSpPr/>
          <p:nvPr/>
        </p:nvSpPr>
        <p:spPr>
          <a:xfrm>
            <a:off x="205258" y="54009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34c3ae7660a_0_1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40348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34c3ae7660a_0_1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188" y="25460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Google Shape;276;g34c3ae7660a_0_1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1148" y="55789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34c3ae7660a_0_178"/>
          <p:cNvSpPr txBox="1"/>
          <p:nvPr/>
        </p:nvSpPr>
        <p:spPr>
          <a:xfrm>
            <a:off x="1739900" y="1985939"/>
            <a:ext cx="7772038" cy="4801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Llegando a las siguientes cifras:</a:t>
            </a:r>
            <a:endParaRPr sz="2000" b="1" dirty="0">
              <a:solidFill>
                <a:srgbClr val="1D2046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rgbClr val="1D2046"/>
              </a:solidFill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1657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5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PEATONAL</a:t>
            </a:r>
            <a:endParaRPr sz="25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319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MX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INTERSECCIONES CON SEMÁFOROS PARA REGULACIÓN CICLISTA.</a:t>
            </a: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2.860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SONOROS</a:t>
            </a:r>
            <a:endParaRPr sz="20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-3556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Char char="●"/>
            </a:pPr>
            <a:r>
              <a:rPr lang="es-CO" sz="2800" b="1" dirty="0">
                <a:solidFill>
                  <a:srgbClr val="BED000"/>
                </a:solidFill>
                <a:latin typeface="Arial Black" panose="020B0A04020102020204" pitchFamily="34" charset="0"/>
                <a:ea typeface="Arial Black"/>
                <a:cs typeface="Arial Black"/>
                <a:sym typeface="Arial Black"/>
              </a:rPr>
              <a:t>3096</a:t>
            </a:r>
            <a:r>
              <a:rPr lang="es-CO" sz="2000" b="1" dirty="0">
                <a:solidFill>
                  <a:srgbClr val="1D2046"/>
                </a:solidFill>
                <a:latin typeface="Arial Black" panose="020B0A04020102020204" pitchFamily="34" charset="0"/>
              </a:rPr>
              <a:t> </a:t>
            </a:r>
            <a:r>
              <a:rPr lang="es-CO" sz="2400" b="1" dirty="0">
                <a:solidFill>
                  <a:srgbClr val="1D2046"/>
                </a:solidFill>
                <a:latin typeface="Arial Black" panose="020B0A04020102020204" pitchFamily="34" charset="0"/>
              </a:rPr>
              <a:t>DISPOSITIVOS BOTÓN PEATONAL</a:t>
            </a:r>
            <a:endParaRPr sz="2400" b="1" dirty="0">
              <a:solidFill>
                <a:srgbClr val="1D2046"/>
              </a:solidFill>
              <a:latin typeface="Arial Black" panose="020B0A04020102020204" pitchFamily="34" charset="0"/>
            </a:endParaRPr>
          </a:p>
          <a:p>
            <a:pPr marL="45720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D2046"/>
              </a:solidFill>
            </a:endParaRPr>
          </a:p>
        </p:txBody>
      </p:sp>
      <p:pic>
        <p:nvPicPr>
          <p:cNvPr id="278" name="Google Shape;278;g34c3ae7660a_0_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601600" y="2008877"/>
            <a:ext cx="2150661" cy="2025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34c3ae7660a_0_17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550921" y="4210440"/>
            <a:ext cx="2297193" cy="223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4c3ae7660a_0_259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53055" y="6252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4c3ae7660a_0_259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6" name="Google Shape;286;g34c3ae7660a_0_259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7" name="Google Shape;287;g34c3ae7660a_0_259"/>
          <p:cNvSpPr txBox="1"/>
          <p:nvPr/>
        </p:nvSpPr>
        <p:spPr>
          <a:xfrm>
            <a:off x="334261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Se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maforizaci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ón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34c3ae7660a_0_2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34c3ae7660a_0_259"/>
          <p:cNvSpPr txBox="1"/>
          <p:nvPr/>
        </p:nvSpPr>
        <p:spPr>
          <a:xfrm>
            <a:off x="335100" y="1116275"/>
            <a:ext cx="11571300" cy="53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2500" b="1" dirty="0">
                <a:solidFill>
                  <a:srgbClr val="1D2046"/>
                </a:solidFill>
              </a:rPr>
              <a:t>En la localidad de Ciudad Bolívar se realizó:</a:t>
            </a:r>
            <a:endParaRPr sz="25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g34c3ae7660a_0_2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34c3ae7660a_0_2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34c3ae7660a_0_259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34c3ae7660a_0_259"/>
          <p:cNvSpPr txBox="1"/>
          <p:nvPr/>
        </p:nvSpPr>
        <p:spPr>
          <a:xfrm>
            <a:off x="1619600" y="3508606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209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PREVENTIVO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5" name="Google Shape;295;g34c3ae7660a_0_259"/>
          <p:cNvSpPr txBox="1"/>
          <p:nvPr/>
        </p:nvSpPr>
        <p:spPr>
          <a:xfrm>
            <a:off x="1660125" y="4122694"/>
            <a:ext cx="82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10  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REPROGRAMACIONES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97" name="Google Shape;297;g34c3ae7660a_0_259"/>
          <p:cNvSpPr/>
          <p:nvPr/>
        </p:nvSpPr>
        <p:spPr>
          <a:xfrm>
            <a:off x="169257" y="1822880"/>
            <a:ext cx="1267500" cy="1172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4c3ae7660a_0_259"/>
          <p:cNvSpPr/>
          <p:nvPr/>
        </p:nvSpPr>
        <p:spPr>
          <a:xfrm>
            <a:off x="182700" y="3371571"/>
            <a:ext cx="1267500" cy="1268100"/>
          </a:xfrm>
          <a:prstGeom prst="ellipse">
            <a:avLst/>
          </a:prstGeom>
          <a:noFill/>
          <a:ln w="28575" cap="flat" cmpd="sng">
            <a:solidFill>
              <a:srgbClr val="15183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g34c3ae7660a_0_259"/>
          <p:cNvSpPr/>
          <p:nvPr/>
        </p:nvSpPr>
        <p:spPr>
          <a:xfrm>
            <a:off x="205259" y="4943713"/>
            <a:ext cx="1195500" cy="1100400"/>
          </a:xfrm>
          <a:prstGeom prst="ellipse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4c3ae7660a_0_2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7485" y="3577607"/>
            <a:ext cx="1111078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34c3ae7660a_0_2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02675" y="1221975"/>
            <a:ext cx="2424675" cy="2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34c3ae7660a_0_2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109300" y="4269413"/>
            <a:ext cx="2424675" cy="22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34c3ae7660a_0_2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188" y="2012682"/>
            <a:ext cx="803650" cy="792493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4" name="Google Shape;304;g34c3ae7660a_0_2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1148" y="5121725"/>
            <a:ext cx="697495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34c3ae7660a_0_259"/>
          <p:cNvSpPr/>
          <p:nvPr/>
        </p:nvSpPr>
        <p:spPr>
          <a:xfrm>
            <a:off x="4923477" y="5830750"/>
            <a:ext cx="1089300" cy="555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8D101"/>
          </a:solidFill>
          <a:ln w="9525" cap="flat" cmpd="sng">
            <a:solidFill>
              <a:srgbClr val="5E5E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34c3ae7660a_0_259"/>
          <p:cNvSpPr txBox="1"/>
          <p:nvPr/>
        </p:nvSpPr>
        <p:spPr>
          <a:xfrm>
            <a:off x="2710400" y="5241250"/>
            <a:ext cx="65934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Expansión del sistema</a:t>
            </a:r>
            <a:endParaRPr sz="32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7" name="Google Shape;307;g34c3ae7660a_0_259"/>
          <p:cNvSpPr txBox="1"/>
          <p:nvPr/>
        </p:nvSpPr>
        <p:spPr>
          <a:xfrm>
            <a:off x="3966700" y="6336250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2023</a:t>
            </a:r>
            <a:endParaRPr sz="230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8" name="Google Shape;308;g34c3ae7660a_0_259"/>
          <p:cNvSpPr txBox="1"/>
          <p:nvPr/>
        </p:nvSpPr>
        <p:spPr>
          <a:xfrm>
            <a:off x="6400700" y="6348925"/>
            <a:ext cx="697500" cy="3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7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2024</a:t>
            </a:r>
            <a:endParaRPr sz="17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9" name="Google Shape;309;g34c3ae7660a_0_259"/>
          <p:cNvSpPr txBox="1"/>
          <p:nvPr/>
        </p:nvSpPr>
        <p:spPr>
          <a:xfrm>
            <a:off x="3922252" y="5907850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28</a:t>
            </a:r>
            <a:endParaRPr sz="3600" dirty="0">
              <a:solidFill>
                <a:srgbClr val="151A3B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0" name="Google Shape;310;g34c3ae7660a_0_259"/>
          <p:cNvSpPr txBox="1"/>
          <p:nvPr/>
        </p:nvSpPr>
        <p:spPr>
          <a:xfrm>
            <a:off x="6398328" y="5887225"/>
            <a:ext cx="1267500" cy="5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6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28</a:t>
            </a:r>
            <a:endParaRPr sz="3600" b="1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g34c3ae7660a_0_259"/>
          <p:cNvSpPr txBox="1"/>
          <p:nvPr/>
        </p:nvSpPr>
        <p:spPr>
          <a:xfrm>
            <a:off x="1619600" y="2821981"/>
            <a:ext cx="835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/>
          <a:p>
            <a:pPr marL="457200" marR="0" lvl="0" indent="-4191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51A3B"/>
              </a:buClr>
              <a:buSzPts val="3000"/>
              <a:buFont typeface="Arial Black"/>
              <a:buChar char="●"/>
            </a:pP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333</a:t>
            </a:r>
            <a:r>
              <a:rPr lang="es-CO" sz="3000" dirty="0">
                <a:solidFill>
                  <a:srgbClr val="151A3B"/>
                </a:solidFill>
                <a:latin typeface="Arial Black"/>
                <a:ea typeface="Arial Black"/>
                <a:cs typeface="Arial Black"/>
                <a:sym typeface="Arial Black"/>
              </a:rPr>
              <a:t> MANTENIMIENTO CORRECTIVO</a:t>
            </a:r>
            <a:endParaRPr sz="3000" b="1" i="0" u="none" strike="noStrike" cap="none" dirty="0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F449528-AECC-4580-858A-FD04A6FB5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691" y="3009529"/>
            <a:ext cx="1462687" cy="23963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BE4713C-B11F-4EFD-8630-EC3F8E1C6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34" y="2388504"/>
            <a:ext cx="6076320" cy="3541247"/>
          </a:xfrm>
          <a:prstGeom prst="rect">
            <a:avLst/>
          </a:prstGeom>
        </p:spPr>
      </p:pic>
      <p:cxnSp>
        <p:nvCxnSpPr>
          <p:cNvPr id="316" name="Google Shape;316;p2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17" name="Google Shape;317;p2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8" name="Google Shape;318;p23"/>
          <p:cNvSpPr txBox="1"/>
          <p:nvPr/>
        </p:nvSpPr>
        <p:spPr>
          <a:xfrm>
            <a:off x="42885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6. Control de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Tránsito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y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3"/>
          <p:cNvSpPr txBox="1"/>
          <p:nvPr/>
        </p:nvSpPr>
        <p:spPr>
          <a:xfrm>
            <a:off x="252248" y="92824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la SCTT en la localidad de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registraron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67.275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comparendos, a continuación se muestran los registros de comparendos por medio de imposición y top de las diez (10) infracciones más recurrentes.</a:t>
            </a:r>
            <a:endParaRPr dirty="0"/>
          </a:p>
        </p:txBody>
      </p:sp>
      <p:pic>
        <p:nvPicPr>
          <p:cNvPr id="321" name="Google Shape;321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3"/>
          <p:cNvPicPr preferRelativeResize="0"/>
          <p:nvPr/>
        </p:nvPicPr>
        <p:blipFill rotWithShape="1">
          <a:blip r:embed="rId8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/>
          <p:cNvSpPr txBox="1"/>
          <p:nvPr/>
        </p:nvSpPr>
        <p:spPr>
          <a:xfrm>
            <a:off x="8247047" y="5593225"/>
            <a:ext cx="3345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C29: Exceso de velocidad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C35: Revisión técnico-mecánica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D02: Conducir sin seguros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C14: Sitios u horarios prohibidos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CO" sz="12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C02: Estacionar en sitios prohibidos</a:t>
            </a:r>
            <a:endParaRPr sz="12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23"/>
          <p:cNvPicPr preferRelativeResize="0"/>
          <p:nvPr/>
        </p:nvPicPr>
        <p:blipFill rotWithShape="1">
          <a:blip r:embed="rId9">
            <a:alphaModFix/>
          </a:blip>
          <a:srcRect t="35963" r="62912" b="2110"/>
          <a:stretch/>
        </p:blipFill>
        <p:spPr>
          <a:xfrm>
            <a:off x="10153055" y="-130498"/>
            <a:ext cx="203894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5ADE66-4907-4C9D-8FC4-F230CD5F2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8216" y="2015583"/>
            <a:ext cx="4561536" cy="34591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40E014-DF82-4C59-95D7-793E704B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345" y="1006115"/>
            <a:ext cx="10687416" cy="5707947"/>
          </a:xfrm>
          <a:prstGeom prst="rect">
            <a:avLst/>
          </a:prstGeom>
        </p:spPr>
      </p:pic>
      <p:cxnSp>
        <p:nvCxnSpPr>
          <p:cNvPr id="333" name="Google Shape;333;p2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34" name="Google Shape;334;p2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5" name="Google Shape;335;p24"/>
          <p:cNvSpPr txBox="1"/>
          <p:nvPr/>
        </p:nvSpPr>
        <p:spPr>
          <a:xfrm>
            <a:off x="418344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7. Acciones de Gestión en Vía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4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24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6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9482" y="1543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7" name="Google Shape;347;p26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48" name="Google Shape;348;p26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9" name="Google Shape;349;p26"/>
          <p:cNvSpPr txBox="1"/>
          <p:nvPr/>
        </p:nvSpPr>
        <p:spPr>
          <a:xfrm>
            <a:off x="376303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8. Planes de Manejo de Tránsito-PMT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26"/>
          <p:cNvSpPr txBox="1"/>
          <p:nvPr/>
        </p:nvSpPr>
        <p:spPr>
          <a:xfrm>
            <a:off x="252248" y="1035978"/>
            <a:ext cx="11775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atendieron </a:t>
            </a:r>
            <a:r>
              <a:rPr lang="es-CO" sz="3000" b="1" i="0" u="none" strike="noStrike" cap="none" dirty="0">
                <a:solidFill>
                  <a:srgbClr val="BED000"/>
                </a:solidFill>
                <a:latin typeface="Arial Black"/>
                <a:sym typeface="Arial Black"/>
              </a:rPr>
              <a:t>1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.697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solicitudes de PMT que equivalen al 4</a:t>
            </a:r>
            <a:r>
              <a:rPr lang="es-CO" sz="2000" b="1" dirty="0">
                <a:solidFill>
                  <a:srgbClr val="1D2046"/>
                </a:solidFill>
              </a:rPr>
              <a:t>.0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% del total de PMT atendidos en Bogotá. Sobre los PMT locales, 88% son PMT para obras de infraestructura y 12% son PMT para obras de infraestructura de servicios públicos.</a:t>
            </a:r>
            <a:endParaRPr dirty="0"/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26677" y="207295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6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3848" y="3229533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6"/>
          <p:cNvSpPr txBox="1"/>
          <p:nvPr/>
        </p:nvSpPr>
        <p:spPr>
          <a:xfrm>
            <a:off x="8110809" y="2500911"/>
            <a:ext cx="333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8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atendidos</a:t>
            </a:r>
            <a:r>
              <a:rPr lang="es-CO" sz="18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/>
          </a:p>
        </p:txBody>
      </p:sp>
      <p:grpSp>
        <p:nvGrpSpPr>
          <p:cNvPr id="354" name="Google Shape;354;p26"/>
          <p:cNvGrpSpPr/>
          <p:nvPr/>
        </p:nvGrpSpPr>
        <p:grpSpPr>
          <a:xfrm>
            <a:off x="1864893" y="2401833"/>
            <a:ext cx="3874917" cy="707747"/>
            <a:chOff x="6967947" y="4957495"/>
            <a:chExt cx="2444743" cy="589200"/>
          </a:xfrm>
        </p:grpSpPr>
        <p:sp>
          <p:nvSpPr>
            <p:cNvPr id="355" name="Google Shape;355;p26"/>
            <p:cNvSpPr/>
            <p:nvPr/>
          </p:nvSpPr>
          <p:spPr>
            <a:xfrm>
              <a:off x="6967947" y="4957495"/>
              <a:ext cx="2420400" cy="5892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1DB2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s-CO"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    </a:t>
              </a: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6"/>
            <p:cNvSpPr txBox="1"/>
            <p:nvPr/>
          </p:nvSpPr>
          <p:spPr>
            <a:xfrm>
              <a:off x="6992290" y="5025684"/>
              <a:ext cx="2420400" cy="46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s-CO" sz="3000" b="1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42.876</a:t>
              </a: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PMT´s Bogotá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7" name="Google Shape;35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6"/>
          <p:cNvSpPr txBox="1"/>
          <p:nvPr/>
        </p:nvSpPr>
        <p:spPr>
          <a:xfrm>
            <a:off x="8187000" y="3683350"/>
            <a:ext cx="3688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</a:t>
            </a:r>
            <a:endParaRPr sz="2500" b="1" i="0" u="none" strike="noStrike" cap="none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0" name="Google Shape;360;p26"/>
          <p:cNvGrpSpPr/>
          <p:nvPr/>
        </p:nvGrpSpPr>
        <p:grpSpPr>
          <a:xfrm>
            <a:off x="6960572" y="3524901"/>
            <a:ext cx="1297286" cy="1227900"/>
            <a:chOff x="6959504" y="3588144"/>
            <a:chExt cx="1297286" cy="1227900"/>
          </a:xfrm>
        </p:grpSpPr>
        <p:grpSp>
          <p:nvGrpSpPr>
            <p:cNvPr id="361" name="Google Shape;361;p26"/>
            <p:cNvGrpSpPr/>
            <p:nvPr/>
          </p:nvGrpSpPr>
          <p:grpSpPr>
            <a:xfrm>
              <a:off x="6959504" y="3588144"/>
              <a:ext cx="1297286" cy="1227900"/>
              <a:chOff x="6905337" y="2379736"/>
              <a:chExt cx="1297286" cy="1227900"/>
            </a:xfrm>
          </p:grpSpPr>
          <p:sp>
            <p:nvSpPr>
              <p:cNvPr id="362" name="Google Shape;362;p26"/>
              <p:cNvSpPr/>
              <p:nvPr/>
            </p:nvSpPr>
            <p:spPr>
              <a:xfrm>
                <a:off x="6905337" y="2379736"/>
                <a:ext cx="1272000" cy="1227900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26"/>
              <p:cNvSpPr txBox="1"/>
              <p:nvPr/>
            </p:nvSpPr>
            <p:spPr>
              <a:xfrm>
                <a:off x="7071623" y="2636419"/>
                <a:ext cx="11310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88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1.494*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64" name="Google Shape;364;p26"/>
            <p:cNvCxnSpPr/>
            <p:nvPr/>
          </p:nvCxnSpPr>
          <p:spPr>
            <a:xfrm rot="10800000">
              <a:off x="7185489" y="4182413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65" name="Google Shape;365;p26"/>
          <p:cNvGrpSpPr/>
          <p:nvPr/>
        </p:nvGrpSpPr>
        <p:grpSpPr>
          <a:xfrm>
            <a:off x="6857077" y="2209044"/>
            <a:ext cx="1375609" cy="1227976"/>
            <a:chOff x="6875311" y="2379732"/>
            <a:chExt cx="1145100" cy="1020083"/>
          </a:xfrm>
        </p:grpSpPr>
        <p:sp>
          <p:nvSpPr>
            <p:cNvPr id="366" name="Google Shape;366;p26"/>
            <p:cNvSpPr/>
            <p:nvPr/>
          </p:nvSpPr>
          <p:spPr>
            <a:xfrm>
              <a:off x="6905352" y="2379732"/>
              <a:ext cx="1040867" cy="102008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6"/>
            <p:cNvSpPr txBox="1"/>
            <p:nvPr/>
          </p:nvSpPr>
          <p:spPr>
            <a:xfrm>
              <a:off x="6875311" y="2591742"/>
              <a:ext cx="1145100" cy="588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%</a:t>
              </a:r>
              <a:endParaRPr dirty="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1.697</a:t>
              </a:r>
              <a:endParaRPr sz="1400" b="0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26"/>
          <p:cNvSpPr txBox="1"/>
          <p:nvPr/>
        </p:nvSpPr>
        <p:spPr>
          <a:xfrm>
            <a:off x="8239200" y="4852013"/>
            <a:ext cx="35841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5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PMT para obras de infraestructura de servicios públicos </a:t>
            </a:r>
            <a:endParaRPr sz="2500" b="1">
              <a:solidFill>
                <a:srgbClr val="BED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369" name="Google Shape;369;p26"/>
          <p:cNvCxnSpPr/>
          <p:nvPr/>
        </p:nvCxnSpPr>
        <p:spPr>
          <a:xfrm rot="10800000">
            <a:off x="7046455" y="2839319"/>
            <a:ext cx="981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70" name="Google Shape;370;p26"/>
          <p:cNvGrpSpPr/>
          <p:nvPr/>
        </p:nvGrpSpPr>
        <p:grpSpPr>
          <a:xfrm>
            <a:off x="7023703" y="4873271"/>
            <a:ext cx="1297311" cy="1227874"/>
            <a:chOff x="6959519" y="3588140"/>
            <a:chExt cx="1082084" cy="1020083"/>
          </a:xfrm>
        </p:grpSpPr>
        <p:grpSp>
          <p:nvGrpSpPr>
            <p:cNvPr id="371" name="Google Shape;371;p26"/>
            <p:cNvGrpSpPr/>
            <p:nvPr/>
          </p:nvGrpSpPr>
          <p:grpSpPr>
            <a:xfrm>
              <a:off x="6959519" y="3588140"/>
              <a:ext cx="1082084" cy="1020083"/>
              <a:chOff x="6905352" y="2379732"/>
              <a:chExt cx="1082084" cy="1020083"/>
            </a:xfrm>
          </p:grpSpPr>
          <p:sp>
            <p:nvSpPr>
              <p:cNvPr id="372" name="Google Shape;372;p26"/>
              <p:cNvSpPr/>
              <p:nvPr/>
            </p:nvSpPr>
            <p:spPr>
              <a:xfrm>
                <a:off x="6905352" y="2379732"/>
                <a:ext cx="1040867" cy="1020083"/>
              </a:xfrm>
              <a:prstGeom prst="ellipse">
                <a:avLst/>
              </a:prstGeom>
              <a:noFill/>
              <a:ln w="28575" cap="flat" cmpd="sng">
                <a:solidFill>
                  <a:srgbClr val="C3D02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26"/>
              <p:cNvSpPr txBox="1"/>
              <p:nvPr/>
            </p:nvSpPr>
            <p:spPr>
              <a:xfrm>
                <a:off x="6983036" y="2591749"/>
                <a:ext cx="1004400" cy="58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12</a:t>
                </a:r>
                <a:r>
                  <a:rPr lang="es-CO" sz="2000" b="1" i="0" u="none" strike="noStrike" cap="none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%</a:t>
                </a:r>
                <a:endParaRPr dirty="0"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000"/>
                  <a:buFont typeface="Arial"/>
                  <a:buNone/>
                </a:pPr>
                <a:r>
                  <a:rPr lang="es-CO" sz="2000" b="1" dirty="0">
                    <a:solidFill>
                      <a:srgbClr val="151837"/>
                    </a:solidFill>
                    <a:latin typeface="Arial Black"/>
                    <a:ea typeface="Arial Black"/>
                    <a:cs typeface="Arial Black"/>
                    <a:sym typeface="Arial Black"/>
                  </a:rPr>
                  <a:t>203**</a:t>
                </a:r>
                <a:endParaRPr sz="1400" b="0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374" name="Google Shape;374;p26"/>
            <p:cNvCxnSpPr/>
            <p:nvPr/>
          </p:nvCxnSpPr>
          <p:spPr>
            <a:xfrm rot="10800000">
              <a:off x="7033089" y="4074438"/>
              <a:ext cx="900000" cy="0"/>
            </a:xfrm>
            <a:prstGeom prst="straightConnector1">
              <a:avLst/>
            </a:prstGeom>
            <a:noFill/>
            <a:ln w="38100" cap="flat" cmpd="sng">
              <a:solidFill>
                <a:srgbClr val="1D2046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375" name="Google Shape;375;p26"/>
          <p:cNvGrpSpPr/>
          <p:nvPr/>
        </p:nvGrpSpPr>
        <p:grpSpPr>
          <a:xfrm>
            <a:off x="5790739" y="6405524"/>
            <a:ext cx="5471353" cy="400047"/>
            <a:chOff x="7458194" y="4904132"/>
            <a:chExt cx="2550900" cy="739200"/>
          </a:xfrm>
        </p:grpSpPr>
        <p:sp>
          <p:nvSpPr>
            <p:cNvPr id="376" name="Google Shape;376;p26"/>
            <p:cNvSpPr/>
            <p:nvPr/>
          </p:nvSpPr>
          <p:spPr>
            <a:xfrm>
              <a:off x="7467470" y="4961782"/>
              <a:ext cx="2420495" cy="630959"/>
            </a:xfrm>
            <a:prstGeom prst="rect">
              <a:avLst/>
            </a:prstGeom>
            <a:solidFill>
              <a:srgbClr val="C3D029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`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26"/>
            <p:cNvSpPr txBox="1"/>
            <p:nvPr/>
          </p:nvSpPr>
          <p:spPr>
            <a:xfrm>
              <a:off x="7458194" y="4904132"/>
              <a:ext cx="2550900" cy="73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 COI: Consolidado de obras de infraestructura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** COSS: Consolidado de obras de Infraestructura de </a:t>
              </a:r>
              <a:r>
                <a:rPr lang="es-CO" sz="100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servicios</a:t>
              </a:r>
              <a:r>
                <a:rPr lang="es-CO" sz="1000" b="0" i="0" u="none" strike="noStrike" cap="none">
                  <a:solidFill>
                    <a:srgbClr val="C3D029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000" b="0" i="0" u="none" strike="noStrike" cap="none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públicos.</a:t>
              </a:r>
              <a:endParaRPr sz="1000" b="0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4950" y="3442675"/>
            <a:ext cx="3181350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4C921C94-829E-4EF2-B8C4-44AE9EA2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32" y="3385238"/>
            <a:ext cx="3785202" cy="280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2084EC5-F22B-436D-A761-6C071BC4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924" y="2388747"/>
            <a:ext cx="3684600" cy="39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4" name="Google Shape;384;p27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7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27"/>
          <p:cNvSpPr txBox="1"/>
          <p:nvPr/>
        </p:nvSpPr>
        <p:spPr>
          <a:xfrm>
            <a:off x="418346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9. Infraestructura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7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42545" y="-44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7"/>
          <p:cNvSpPr txBox="1"/>
          <p:nvPr/>
        </p:nvSpPr>
        <p:spPr>
          <a:xfrm>
            <a:off x="266026" y="1176026"/>
            <a:ext cx="11458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Desde la SI se encaminan las políticas de desarrollo, construcción, mantenimiento y rehabilitación de la Infraestructura vial y de transporte</a:t>
            </a:r>
            <a:r>
              <a:rPr lang="es-CO" sz="2000" b="1" dirty="0">
                <a:solidFill>
                  <a:srgbClr val="1D2046"/>
                </a:solidFill>
              </a:rPr>
              <a:t>, para la localidad de 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</a:t>
            </a:r>
            <a:r>
              <a:rPr lang="es-CO" sz="2000" b="1" dirty="0">
                <a:solidFill>
                  <a:srgbClr val="1D2046"/>
                </a:solidFill>
              </a:rPr>
              <a:t>evaluó:</a:t>
            </a:r>
            <a:endParaRPr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D975655-4903-49D5-8143-DC1FEDCA8464}"/>
              </a:ext>
            </a:extLst>
          </p:cNvPr>
          <p:cNvSpPr txBox="1"/>
          <p:nvPr/>
        </p:nvSpPr>
        <p:spPr>
          <a:xfrm>
            <a:off x="5077622" y="2582614"/>
            <a:ext cx="60960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s-ES" sz="4800" b="1" i="0" u="none" strike="noStrike" dirty="0">
                <a:solidFill>
                  <a:srgbClr val="C8D423"/>
                </a:solidFill>
                <a:effectLst/>
                <a:latin typeface="Arial Black" panose="020B0A04020102020204" pitchFamily="34" charset="0"/>
              </a:rPr>
              <a:t>1</a:t>
            </a:r>
            <a:endParaRPr lang="es-ES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br>
              <a:rPr lang="es-ES" b="0" dirty="0">
                <a:effectLst/>
              </a:rPr>
            </a:br>
            <a:r>
              <a:rPr lang="es-ES" sz="1400" b="1" i="0" u="none" strike="noStrike" dirty="0">
                <a:solidFill>
                  <a:srgbClr val="3B3838"/>
                </a:solidFill>
                <a:effectLst/>
                <a:latin typeface="Arial" panose="020B0604020202020204" pitchFamily="34" charset="0"/>
              </a:rPr>
              <a:t>ESTUDIOS DE TRÁNSITO EN REVISIÓN</a:t>
            </a:r>
            <a:endParaRPr lang="es-ES" b="0" dirty="0">
              <a:effectLst/>
            </a:endParaRPr>
          </a:p>
          <a:p>
            <a:br>
              <a:rPr lang="es-ES" dirty="0"/>
            </a:br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DF9D17-D7A4-4C34-9713-462E472B77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5780" y="5797219"/>
            <a:ext cx="3507376" cy="56045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D4A1D90-EADA-420B-8817-4E46D3D1D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0" t="5404" r="21466" b="14111"/>
          <a:stretch/>
        </p:blipFill>
        <p:spPr bwMode="auto">
          <a:xfrm>
            <a:off x="475684" y="2105533"/>
            <a:ext cx="3483605" cy="46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2" name="Google Shape;402;p2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4" name="Google Shape;404;p28"/>
          <p:cNvSpPr txBox="1"/>
          <p:nvPr/>
        </p:nvSpPr>
        <p:spPr>
          <a:xfrm>
            <a:off x="50242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10. Transporte Privado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8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8"/>
          <p:cNvSpPr txBox="1"/>
          <p:nvPr/>
        </p:nvSpPr>
        <p:spPr>
          <a:xfrm>
            <a:off x="229802" y="1042792"/>
            <a:ext cx="11662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2000" b="1" dirty="0">
                <a:solidFill>
                  <a:srgbClr val="1D2046"/>
                </a:solidFill>
              </a:rPr>
              <a:t>Ciudad Bolívar se tiene zonas de cargue y descargue que tienen como objetivo organizar estas actividades en la ciudad, a través de la implementación de espacios adecuados en vías públicas.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8"/>
          <p:cNvSpPr txBox="1"/>
          <p:nvPr/>
        </p:nvSpPr>
        <p:spPr>
          <a:xfrm>
            <a:off x="4091725" y="2274175"/>
            <a:ext cx="3000000" cy="7389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dirty="0">
                <a:solidFill>
                  <a:schemeClr val="lt1"/>
                </a:solidFill>
              </a:rPr>
              <a:t>En el 2024 se realizaron 65.986 solicitudes de permiso alcanzando un recaudo de $ 6.214.602.500.</a:t>
            </a:r>
            <a:endParaRPr sz="2500" b="1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6160225" y="3310925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21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28"/>
          <p:cNvSpPr txBox="1"/>
          <p:nvPr/>
        </p:nvSpPr>
        <p:spPr>
          <a:xfrm>
            <a:off x="4091725" y="182651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Pico y placa solidario</a:t>
            </a:r>
            <a:endParaRPr sz="1500">
              <a:solidFill>
                <a:schemeClr val="accent6"/>
              </a:solidFill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8270" y="2179733"/>
            <a:ext cx="3000000" cy="155009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8"/>
          <p:cNvSpPr txBox="1"/>
          <p:nvPr/>
        </p:nvSpPr>
        <p:spPr>
          <a:xfrm>
            <a:off x="4091725" y="3203225"/>
            <a:ext cx="2004275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 dirty="0">
                <a:solidFill>
                  <a:schemeClr val="accent6"/>
                </a:solidFill>
              </a:rPr>
              <a:t>Registro Distrital de Estacionamiento</a:t>
            </a:r>
            <a:endParaRPr sz="1500" dirty="0"/>
          </a:p>
        </p:txBody>
      </p:sp>
      <p:sp>
        <p:nvSpPr>
          <p:cNvPr id="417" name="Google Shape;417;p28"/>
          <p:cNvSpPr txBox="1"/>
          <p:nvPr/>
        </p:nvSpPr>
        <p:spPr>
          <a:xfrm>
            <a:off x="4091725" y="4008963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Zonas de cargue y descargue</a:t>
            </a:r>
            <a:endParaRPr sz="1500"/>
          </a:p>
        </p:txBody>
      </p:sp>
      <p:sp>
        <p:nvSpPr>
          <p:cNvPr id="418" name="Google Shape;418;p28"/>
          <p:cNvSpPr txBox="1"/>
          <p:nvPr/>
        </p:nvSpPr>
        <p:spPr>
          <a:xfrm>
            <a:off x="4186075" y="5564350"/>
            <a:ext cx="18648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b="1">
                <a:solidFill>
                  <a:schemeClr val="accent6"/>
                </a:solidFill>
              </a:rPr>
              <a:t>Planes Integrales de Movilidad Sostenible</a:t>
            </a:r>
            <a:endParaRPr sz="1500" b="1">
              <a:solidFill>
                <a:schemeClr val="accent6"/>
              </a:solidFill>
            </a:endParaRPr>
          </a:p>
        </p:txBody>
      </p:sp>
      <p:sp>
        <p:nvSpPr>
          <p:cNvPr id="419" name="Google Shape;419;p28"/>
          <p:cNvSpPr txBox="1"/>
          <p:nvPr/>
        </p:nvSpPr>
        <p:spPr>
          <a:xfrm>
            <a:off x="6084025" y="5820300"/>
            <a:ext cx="931500" cy="400200"/>
          </a:xfrm>
          <a:prstGeom prst="rect">
            <a:avLst/>
          </a:prstGeom>
          <a:solidFill>
            <a:srgbClr val="151837"/>
          </a:solidFill>
          <a:ln w="9525" cap="flat" cmpd="sng">
            <a:solidFill>
              <a:srgbClr val="A4D0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2325" y="5271667"/>
            <a:ext cx="4544175" cy="146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8"/>
          <p:cNvPicPr preferRelativeResize="0"/>
          <p:nvPr/>
        </p:nvPicPr>
        <p:blipFill rotWithShape="1">
          <a:blip r:embed="rId10">
            <a:alphaModFix/>
          </a:blip>
          <a:srcRect t="35961" r="62912" b="2111"/>
          <a:stretch/>
        </p:blipFill>
        <p:spPr>
          <a:xfrm>
            <a:off x="10142545" y="-44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2403766-A544-44D2-A29B-61DA95A9A0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325" y="4132623"/>
            <a:ext cx="4544176" cy="91653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9797368" y="142224"/>
            <a:ext cx="2038945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29"/>
          <p:cNvGrpSpPr/>
          <p:nvPr/>
        </p:nvGrpSpPr>
        <p:grpSpPr>
          <a:xfrm>
            <a:off x="1152616" y="2890758"/>
            <a:ext cx="1195544" cy="1100280"/>
            <a:chOff x="5925336" y="4746615"/>
            <a:chExt cx="1195544" cy="1100280"/>
          </a:xfrm>
        </p:grpSpPr>
        <p:sp>
          <p:nvSpPr>
            <p:cNvPr id="435" name="Google Shape;435;p29"/>
            <p:cNvSpPr/>
            <p:nvPr/>
          </p:nvSpPr>
          <p:spPr>
            <a:xfrm>
              <a:off x="5925336" y="4746615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6" name="Google Shape;436;p2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192785" y="5082146"/>
              <a:ext cx="719102" cy="4305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7" name="Google Shape;437;p29"/>
          <p:cNvGrpSpPr/>
          <p:nvPr/>
        </p:nvGrpSpPr>
        <p:grpSpPr>
          <a:xfrm>
            <a:off x="2557112" y="3206636"/>
            <a:ext cx="3147759" cy="400111"/>
            <a:chOff x="299142" y="2211699"/>
            <a:chExt cx="2262784" cy="635400"/>
          </a:xfrm>
        </p:grpSpPr>
        <p:sp>
          <p:nvSpPr>
            <p:cNvPr id="438" name="Google Shape;438;p29"/>
            <p:cNvSpPr/>
            <p:nvPr/>
          </p:nvSpPr>
          <p:spPr>
            <a:xfrm>
              <a:off x="299142" y="2211699"/>
              <a:ext cx="2254200" cy="6354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29"/>
            <p:cNvSpPr txBox="1"/>
            <p:nvPr/>
          </p:nvSpPr>
          <p:spPr>
            <a:xfrm>
              <a:off x="307726" y="2304267"/>
              <a:ext cx="22542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Bicicletas compartidas – </a:t>
              </a:r>
              <a:r>
                <a:rPr lang="es-CO" sz="1400" b="1" i="0" u="none" strike="noStrike" cap="none" dirty="0" err="1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Tem</a:t>
              </a: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Bici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46" name="Google Shape;446;p29"/>
          <p:cNvGrpSpPr/>
          <p:nvPr/>
        </p:nvGrpSpPr>
        <p:grpSpPr>
          <a:xfrm>
            <a:off x="6016878" y="2804264"/>
            <a:ext cx="2191682" cy="1509400"/>
            <a:chOff x="630750" y="4469673"/>
            <a:chExt cx="1311442" cy="598114"/>
          </a:xfrm>
        </p:grpSpPr>
        <p:sp>
          <p:nvSpPr>
            <p:cNvPr id="447" name="Google Shape;447;p29"/>
            <p:cNvSpPr/>
            <p:nvPr/>
          </p:nvSpPr>
          <p:spPr>
            <a:xfrm>
              <a:off x="630750" y="4469673"/>
              <a:ext cx="1311442" cy="53209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29"/>
            <p:cNvSpPr txBox="1"/>
            <p:nvPr/>
          </p:nvSpPr>
          <p:spPr>
            <a:xfrm>
              <a:off x="665023" y="4543378"/>
              <a:ext cx="1242900" cy="524409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i="0" u="none" strike="noStrike" cap="none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34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parqueaderos</a:t>
              </a:r>
              <a:endParaRPr lang="es-CO"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s-CO" sz="2400" b="1" dirty="0">
                  <a:solidFill>
                    <a:srgbClr val="A1DB2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23</a:t>
              </a: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 </a:t>
              </a:r>
              <a:r>
                <a:rPr lang="es-CO" sz="16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Ciclo talleres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1498067" y="4448136"/>
            <a:ext cx="1195544" cy="1100280"/>
            <a:chOff x="1197347" y="3211893"/>
            <a:chExt cx="1195544" cy="1100280"/>
          </a:xfrm>
        </p:grpSpPr>
        <p:sp>
          <p:nvSpPr>
            <p:cNvPr id="450" name="Google Shape;450;p29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29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2" name="Google Shape;452;p29"/>
          <p:cNvGrpSpPr/>
          <p:nvPr/>
        </p:nvGrpSpPr>
        <p:grpSpPr>
          <a:xfrm>
            <a:off x="6016772" y="5002910"/>
            <a:ext cx="2191682" cy="621689"/>
            <a:chOff x="630750" y="4469673"/>
            <a:chExt cx="1311442" cy="402466"/>
          </a:xfrm>
        </p:grpSpPr>
        <p:sp>
          <p:nvSpPr>
            <p:cNvPr id="453" name="Google Shape;453;p29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29"/>
            <p:cNvSpPr txBox="1"/>
            <p:nvPr/>
          </p:nvSpPr>
          <p:spPr>
            <a:xfrm>
              <a:off x="650170" y="4533437"/>
              <a:ext cx="1242942" cy="258997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3.534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455" name="Google Shape;455;p29"/>
          <p:cNvSpPr txBox="1"/>
          <p:nvPr/>
        </p:nvSpPr>
        <p:spPr>
          <a:xfrm>
            <a:off x="229802" y="1200446"/>
            <a:ext cx="116625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De los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400" b="1" dirty="0">
                <a:solidFill>
                  <a:srgbClr val="C3D029"/>
                </a:solidFill>
              </a:rPr>
              <a:t>661,07 Km</a:t>
            </a:r>
            <a:r>
              <a:rPr lang="es-CO" sz="24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 err="1">
                <a:solidFill>
                  <a:srgbClr val="1D2046"/>
                </a:solidFill>
              </a:rPr>
              <a:t>Cicloinfraestructura</a:t>
            </a:r>
            <a:r>
              <a:rPr lang="es-CO" sz="2000" b="1" dirty="0">
                <a:solidFill>
                  <a:srgbClr val="1D2046"/>
                </a:solidFill>
              </a:rPr>
              <a:t> existente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s-CO" sz="2400" b="1" dirty="0">
                <a:solidFill>
                  <a:srgbClr val="C3D029"/>
                </a:solidFill>
              </a:rPr>
              <a:t>15,15 km</a:t>
            </a:r>
            <a:r>
              <a:rPr lang="es-CO" sz="2000" b="1" i="0" u="none" strike="noStrike" cap="none" dirty="0">
                <a:solidFill>
                  <a:srgbClr val="C3D0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2000" b="1" dirty="0">
                <a:solidFill>
                  <a:srgbClr val="1D2046"/>
                </a:solidFill>
              </a:rPr>
              <a:t>se encuentra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en la localidad de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29"/>
          <p:cNvSpPr txBox="1"/>
          <p:nvPr/>
        </p:nvSpPr>
        <p:spPr>
          <a:xfrm>
            <a:off x="2893288" y="511366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rgbClr val="151837"/>
                </a:solidFill>
              </a:rPr>
              <a:t>Registro de Bicicletas </a:t>
            </a:r>
            <a:endParaRPr dirty="0"/>
          </a:p>
        </p:txBody>
      </p:sp>
      <p:sp>
        <p:nvSpPr>
          <p:cNvPr id="460" name="Google Shape;460;p29"/>
          <p:cNvSpPr txBox="1"/>
          <p:nvPr/>
        </p:nvSpPr>
        <p:spPr>
          <a:xfrm>
            <a:off x="2896813" y="4448135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>
                <a:solidFill>
                  <a:srgbClr val="151837"/>
                </a:solidFill>
              </a:rPr>
              <a:t>Jornada de registro de Bicicletas en la vía</a:t>
            </a:r>
            <a:endParaRPr/>
          </a:p>
        </p:txBody>
      </p:sp>
      <p:grpSp>
        <p:nvGrpSpPr>
          <p:cNvPr id="461" name="Google Shape;461;p29"/>
          <p:cNvGrpSpPr/>
          <p:nvPr/>
        </p:nvGrpSpPr>
        <p:grpSpPr>
          <a:xfrm>
            <a:off x="6016885" y="4346935"/>
            <a:ext cx="2191445" cy="621896"/>
            <a:chOff x="630750" y="4469673"/>
            <a:chExt cx="1311300" cy="402600"/>
          </a:xfrm>
        </p:grpSpPr>
        <p:sp>
          <p:nvSpPr>
            <p:cNvPr id="462" name="Google Shape;462;p29"/>
            <p:cNvSpPr/>
            <p:nvPr/>
          </p:nvSpPr>
          <p:spPr>
            <a:xfrm>
              <a:off x="630750" y="4469673"/>
              <a:ext cx="1311300" cy="402600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9"/>
            <p:cNvSpPr txBox="1"/>
            <p:nvPr/>
          </p:nvSpPr>
          <p:spPr>
            <a:xfrm>
              <a:off x="650170" y="4533437"/>
              <a:ext cx="1242900" cy="25920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ES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5122" name="Picture 2">
            <a:extLst>
              <a:ext uri="{FF2B5EF4-FFF2-40B4-BE49-F238E27FC236}">
                <a16:creationId xmlns:a16="http://schemas.microsoft.com/office/drawing/2014/main" id="{D2ED20DA-9E54-47E0-969D-5D31D305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647" y="1794436"/>
            <a:ext cx="2294782" cy="49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FD5A064-5A4A-4AC6-8FD2-1AFE6588D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02" y="2256772"/>
            <a:ext cx="7035604" cy="440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6" name="Google Shape;426;p2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27" name="Google Shape;427;p2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29"/>
          <p:cNvSpPr txBox="1"/>
          <p:nvPr/>
        </p:nvSpPr>
        <p:spPr>
          <a:xfrm>
            <a:off x="41834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11. Bicicleta y Peatón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9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9"/>
          <p:cNvPicPr preferRelativeResize="0"/>
          <p:nvPr/>
        </p:nvPicPr>
        <p:blipFill rotWithShape="1">
          <a:blip r:embed="rId8">
            <a:alphaModFix/>
          </a:blip>
          <a:srcRect t="35963" r="62912" b="2110"/>
          <a:stretch/>
        </p:blipFill>
        <p:spPr>
          <a:xfrm>
            <a:off x="10138552" y="0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adroTexto 33">
            <a:extLst>
              <a:ext uri="{FF2B5EF4-FFF2-40B4-BE49-F238E27FC236}">
                <a16:creationId xmlns:a16="http://schemas.microsoft.com/office/drawing/2014/main" id="{F446ED64-5D59-44F1-AC01-F3E5924D9445}"/>
              </a:ext>
            </a:extLst>
          </p:cNvPr>
          <p:cNvSpPr txBox="1"/>
          <p:nvPr/>
        </p:nvSpPr>
        <p:spPr>
          <a:xfrm>
            <a:off x="320839" y="1188166"/>
            <a:ext cx="113898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definió el </a:t>
            </a:r>
            <a:r>
              <a:rPr lang="es-ES" sz="2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Circuito Peatonal de Sierra Morena</a:t>
            </a:r>
            <a:r>
              <a:rPr lang="es-ES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con el objetivo de consolidar un eje de movilidad activa que conecte las manzanas y los servicios del cuidado existentes con nuevos equipamientos y espacios públicos. 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357442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" name="Google Shape;98;p2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2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" name="Google Shape;100;p2"/>
          <p:cNvSpPr txBox="1"/>
          <p:nvPr/>
        </p:nvSpPr>
        <p:spPr>
          <a:xfrm>
            <a:off x="445169" y="295282"/>
            <a:ext cx="1058018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¿Qué es la rendición de cuentas?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110633" y="1112997"/>
            <a:ext cx="11156458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“La rendición de cuentas es un proceso que busca la transparencia de la gestión de la Administración Pública, y la adopción de los principios de Buen Gobierno, eficiencia, eficacia y transparencia en todas las actuaciones del servidor público”. (Ley 1757 de 2015 art. 48).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l="28880" t="8695"/>
          <a:stretch/>
        </p:blipFill>
        <p:spPr>
          <a:xfrm>
            <a:off x="0" y="2771820"/>
            <a:ext cx="4414630" cy="408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50104" y="2771820"/>
            <a:ext cx="5754834" cy="4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5" name="Google Shape;525;p31"/>
          <p:cNvGrpSpPr/>
          <p:nvPr/>
        </p:nvGrpSpPr>
        <p:grpSpPr>
          <a:xfrm>
            <a:off x="1354291" y="5580709"/>
            <a:ext cx="2257620" cy="400051"/>
            <a:chOff x="299142" y="2332709"/>
            <a:chExt cx="2254234" cy="635304"/>
          </a:xfrm>
        </p:grpSpPr>
        <p:sp>
          <p:nvSpPr>
            <p:cNvPr id="526" name="Google Shape;526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s-CO" b="1">
                  <a:solidFill>
                    <a:srgbClr val="151837"/>
                  </a:solidFill>
                </a:rPr>
                <a:t>CONTROL SOCIAL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4" name="Google Shape;554;p31"/>
          <p:cNvGrpSpPr/>
          <p:nvPr/>
        </p:nvGrpSpPr>
        <p:grpSpPr>
          <a:xfrm>
            <a:off x="5577854" y="5549499"/>
            <a:ext cx="1100662" cy="504008"/>
            <a:chOff x="630750" y="4469672"/>
            <a:chExt cx="1314303" cy="402466"/>
          </a:xfrm>
        </p:grpSpPr>
        <p:sp>
          <p:nvSpPr>
            <p:cNvPr id="555" name="Google Shape;555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1"/>
            <p:cNvSpPr txBox="1"/>
            <p:nvPr/>
          </p:nvSpPr>
          <p:spPr>
            <a:xfrm>
              <a:off x="702111" y="4533436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104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7" name="Google Shape;557;p31"/>
          <p:cNvGrpSpPr/>
          <p:nvPr/>
        </p:nvGrpSpPr>
        <p:grpSpPr>
          <a:xfrm>
            <a:off x="3889626" y="5549499"/>
            <a:ext cx="1109003" cy="504008"/>
            <a:chOff x="617929" y="4469673"/>
            <a:chExt cx="1324263" cy="402466"/>
          </a:xfrm>
        </p:grpSpPr>
        <p:sp>
          <p:nvSpPr>
            <p:cNvPr id="558" name="Google Shape;558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1"/>
            <p:cNvSpPr txBox="1"/>
            <p:nvPr/>
          </p:nvSpPr>
          <p:spPr>
            <a:xfrm>
              <a:off x="617929" y="44941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15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3" name="Google Shape;510;p31">
            <a:extLst>
              <a:ext uri="{FF2B5EF4-FFF2-40B4-BE49-F238E27FC236}">
                <a16:creationId xmlns:a16="http://schemas.microsoft.com/office/drawing/2014/main" id="{488C6BB7-4556-46DB-AE3C-43FC81D73C10}"/>
              </a:ext>
            </a:extLst>
          </p:cNvPr>
          <p:cNvGrpSpPr/>
          <p:nvPr/>
        </p:nvGrpSpPr>
        <p:grpSpPr>
          <a:xfrm>
            <a:off x="1385613" y="2810057"/>
            <a:ext cx="2257574" cy="688986"/>
            <a:chOff x="299142" y="2332709"/>
            <a:chExt cx="2262819" cy="635304"/>
          </a:xfrm>
        </p:grpSpPr>
        <p:sp>
          <p:nvSpPr>
            <p:cNvPr id="74" name="Google Shape;511;p31">
              <a:extLst>
                <a:ext uri="{FF2B5EF4-FFF2-40B4-BE49-F238E27FC236}">
                  <a16:creationId xmlns:a16="http://schemas.microsoft.com/office/drawing/2014/main" id="{371E1D62-172C-41DD-944A-527646059D6B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512;p31">
              <a:extLst>
                <a:ext uri="{FF2B5EF4-FFF2-40B4-BE49-F238E27FC236}">
                  <a16:creationId xmlns:a16="http://schemas.microsoft.com/office/drawing/2014/main" id="{57A260CF-6DBD-408D-91A0-ADCBDD15AD79}"/>
                </a:ext>
              </a:extLst>
            </p:cNvPr>
            <p:cNvSpPr txBox="1"/>
            <p:nvPr/>
          </p:nvSpPr>
          <p:spPr>
            <a:xfrm>
              <a:off x="307726" y="2425277"/>
              <a:ext cx="2254235" cy="4824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just"/>
              <a:r>
                <a:rPr lang="es-MX" b="1" dirty="0">
                  <a:solidFill>
                    <a:srgbClr val="151837"/>
                  </a:solidFill>
                </a:rPr>
                <a:t>ESTRATEGIAS DE INFORMACIÓN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" name="Google Shape;513;p31">
            <a:extLst>
              <a:ext uri="{FF2B5EF4-FFF2-40B4-BE49-F238E27FC236}">
                <a16:creationId xmlns:a16="http://schemas.microsoft.com/office/drawing/2014/main" id="{9EB0F3D2-3098-4A46-BB0E-D47BC831B9D1}"/>
              </a:ext>
            </a:extLst>
          </p:cNvPr>
          <p:cNvGrpSpPr/>
          <p:nvPr/>
        </p:nvGrpSpPr>
        <p:grpSpPr>
          <a:xfrm>
            <a:off x="5573082" y="2828783"/>
            <a:ext cx="1105434" cy="504008"/>
            <a:chOff x="630750" y="4469672"/>
            <a:chExt cx="1320001" cy="402466"/>
          </a:xfrm>
        </p:grpSpPr>
        <p:sp>
          <p:nvSpPr>
            <p:cNvPr id="77" name="Google Shape;514;p31">
              <a:extLst>
                <a:ext uri="{FF2B5EF4-FFF2-40B4-BE49-F238E27FC236}">
                  <a16:creationId xmlns:a16="http://schemas.microsoft.com/office/drawing/2014/main" id="{07F6FF10-C32D-40E5-B226-3BD272979385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515;p31">
              <a:extLst>
                <a:ext uri="{FF2B5EF4-FFF2-40B4-BE49-F238E27FC236}">
                  <a16:creationId xmlns:a16="http://schemas.microsoft.com/office/drawing/2014/main" id="{0AC700A4-BA42-4C11-99FB-6804C3A8B866}"/>
                </a:ext>
              </a:extLst>
            </p:cNvPr>
            <p:cNvSpPr txBox="1"/>
            <p:nvPr/>
          </p:nvSpPr>
          <p:spPr>
            <a:xfrm>
              <a:off x="707809" y="4546193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220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79" name="Google Shape;516;p31">
            <a:extLst>
              <a:ext uri="{FF2B5EF4-FFF2-40B4-BE49-F238E27FC236}">
                <a16:creationId xmlns:a16="http://schemas.microsoft.com/office/drawing/2014/main" id="{9F02DB37-E0D2-4D36-B214-22585E7745C5}"/>
              </a:ext>
            </a:extLst>
          </p:cNvPr>
          <p:cNvGrpSpPr/>
          <p:nvPr/>
        </p:nvGrpSpPr>
        <p:grpSpPr>
          <a:xfrm>
            <a:off x="3857130" y="2832036"/>
            <a:ext cx="1119189" cy="504008"/>
            <a:chOff x="605766" y="4469673"/>
            <a:chExt cx="1336426" cy="402466"/>
          </a:xfrm>
        </p:grpSpPr>
        <p:sp>
          <p:nvSpPr>
            <p:cNvPr id="80" name="Google Shape;517;p31">
              <a:extLst>
                <a:ext uri="{FF2B5EF4-FFF2-40B4-BE49-F238E27FC236}">
                  <a16:creationId xmlns:a16="http://schemas.microsoft.com/office/drawing/2014/main" id="{0FD3CF52-8539-4EA1-836D-BE3DC06A94FE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518;p31">
              <a:extLst>
                <a:ext uri="{FF2B5EF4-FFF2-40B4-BE49-F238E27FC236}">
                  <a16:creationId xmlns:a16="http://schemas.microsoft.com/office/drawing/2014/main" id="{30481461-183D-446D-A459-1099B90E8EF5}"/>
                </a:ext>
              </a:extLst>
            </p:cNvPr>
            <p:cNvSpPr txBox="1"/>
            <p:nvPr/>
          </p:nvSpPr>
          <p:spPr>
            <a:xfrm>
              <a:off x="605766" y="4534526"/>
              <a:ext cx="1242942" cy="3194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135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82" name="Google Shape;519;p31">
            <a:extLst>
              <a:ext uri="{FF2B5EF4-FFF2-40B4-BE49-F238E27FC236}">
                <a16:creationId xmlns:a16="http://schemas.microsoft.com/office/drawing/2014/main" id="{443D8805-02CD-47BF-A52D-4F67FDAA2208}"/>
              </a:ext>
            </a:extLst>
          </p:cNvPr>
          <p:cNvGrpSpPr/>
          <p:nvPr/>
        </p:nvGrpSpPr>
        <p:grpSpPr>
          <a:xfrm>
            <a:off x="1394466" y="3657694"/>
            <a:ext cx="2257620" cy="741940"/>
            <a:chOff x="299142" y="2332709"/>
            <a:chExt cx="2254234" cy="635304"/>
          </a:xfrm>
        </p:grpSpPr>
        <p:sp>
          <p:nvSpPr>
            <p:cNvPr id="83" name="Google Shape;520;p31">
              <a:extLst>
                <a:ext uri="{FF2B5EF4-FFF2-40B4-BE49-F238E27FC236}">
                  <a16:creationId xmlns:a16="http://schemas.microsoft.com/office/drawing/2014/main" id="{58C927C1-B9FD-45AD-8E46-2BFAD9531BF7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521;p31">
              <a:extLst>
                <a:ext uri="{FF2B5EF4-FFF2-40B4-BE49-F238E27FC236}">
                  <a16:creationId xmlns:a16="http://schemas.microsoft.com/office/drawing/2014/main" id="{71F9FC91-6417-4DA0-A1BF-3545076CB57E}"/>
                </a:ext>
              </a:extLst>
            </p:cNvPr>
            <p:cNvSpPr txBox="1"/>
            <p:nvPr/>
          </p:nvSpPr>
          <p:spPr>
            <a:xfrm>
              <a:off x="342732" y="2425277"/>
              <a:ext cx="2067205" cy="395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A</a:t>
              </a:r>
              <a:r>
                <a:rPr lang="es-CO" sz="12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CCIONES PARA FORTALECIMIEN</a:t>
              </a:r>
              <a:r>
                <a:rPr lang="es-CO" sz="1200" b="1" dirty="0">
                  <a:solidFill>
                    <a:srgbClr val="151837"/>
                  </a:solidFill>
                </a:rPr>
                <a:t>TO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522;p31">
            <a:extLst>
              <a:ext uri="{FF2B5EF4-FFF2-40B4-BE49-F238E27FC236}">
                <a16:creationId xmlns:a16="http://schemas.microsoft.com/office/drawing/2014/main" id="{33B5EE1B-8FB1-4C60-A742-C23290EC679D}"/>
              </a:ext>
            </a:extLst>
          </p:cNvPr>
          <p:cNvGrpSpPr/>
          <p:nvPr/>
        </p:nvGrpSpPr>
        <p:grpSpPr>
          <a:xfrm>
            <a:off x="1398822" y="4553907"/>
            <a:ext cx="2257620" cy="858841"/>
            <a:chOff x="299142" y="2332709"/>
            <a:chExt cx="2254234" cy="661309"/>
          </a:xfrm>
        </p:grpSpPr>
        <p:sp>
          <p:nvSpPr>
            <p:cNvPr id="86" name="Google Shape;523;p31">
              <a:extLst>
                <a:ext uri="{FF2B5EF4-FFF2-40B4-BE49-F238E27FC236}">
                  <a16:creationId xmlns:a16="http://schemas.microsoft.com/office/drawing/2014/main" id="{E3230F31-E9C3-4A21-A78E-50CD3974F38E}"/>
                </a:ext>
              </a:extLst>
            </p:cNvPr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524;p31">
              <a:extLst>
                <a:ext uri="{FF2B5EF4-FFF2-40B4-BE49-F238E27FC236}">
                  <a16:creationId xmlns:a16="http://schemas.microsoft.com/office/drawing/2014/main" id="{BB747E18-3AFE-40DD-AB38-86A1CEFFEE6A}"/>
                </a:ext>
              </a:extLst>
            </p:cNvPr>
            <p:cNvSpPr txBox="1"/>
            <p:nvPr/>
          </p:nvSpPr>
          <p:spPr>
            <a:xfrm>
              <a:off x="342732" y="2425277"/>
              <a:ext cx="2186100" cy="568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MX" b="1" dirty="0">
                  <a:solidFill>
                    <a:srgbClr val="151837"/>
                  </a:solidFill>
                </a:rPr>
                <a:t>P</a:t>
              </a:r>
              <a:r>
                <a:rPr lang="es-CO" b="1" dirty="0">
                  <a:solidFill>
                    <a:srgbClr val="151837"/>
                  </a:solidFill>
                </a:rPr>
                <a:t>ARTICIPACION CIUDADANA GRUPOS DE INTERES Y VALOR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528;p31">
            <a:extLst>
              <a:ext uri="{FF2B5EF4-FFF2-40B4-BE49-F238E27FC236}">
                <a16:creationId xmlns:a16="http://schemas.microsoft.com/office/drawing/2014/main" id="{8F8FA330-6610-4ADB-A26B-769D495641E8}"/>
              </a:ext>
            </a:extLst>
          </p:cNvPr>
          <p:cNvSpPr txBox="1"/>
          <p:nvPr/>
        </p:nvSpPr>
        <p:spPr>
          <a:xfrm>
            <a:off x="3299559" y="2486394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529;p31">
            <a:extLst>
              <a:ext uri="{FF2B5EF4-FFF2-40B4-BE49-F238E27FC236}">
                <a16:creationId xmlns:a16="http://schemas.microsoft.com/office/drawing/2014/main" id="{76D5218B-6BCB-434D-B77C-BF701DADF225}"/>
              </a:ext>
            </a:extLst>
          </p:cNvPr>
          <p:cNvSpPr txBox="1"/>
          <p:nvPr/>
        </p:nvSpPr>
        <p:spPr>
          <a:xfrm>
            <a:off x="5430442" y="2370751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/>
          </a:p>
        </p:txBody>
      </p:sp>
      <p:grpSp>
        <p:nvGrpSpPr>
          <p:cNvPr id="96" name="Google Shape;536;p31">
            <a:extLst>
              <a:ext uri="{FF2B5EF4-FFF2-40B4-BE49-F238E27FC236}">
                <a16:creationId xmlns:a16="http://schemas.microsoft.com/office/drawing/2014/main" id="{19C45FD9-DA10-48D6-98F6-914FCF4DE6B3}"/>
              </a:ext>
            </a:extLst>
          </p:cNvPr>
          <p:cNvGrpSpPr/>
          <p:nvPr/>
        </p:nvGrpSpPr>
        <p:grpSpPr>
          <a:xfrm>
            <a:off x="5577854" y="3682355"/>
            <a:ext cx="1098266" cy="504008"/>
            <a:chOff x="630750" y="4469672"/>
            <a:chExt cx="1311442" cy="402466"/>
          </a:xfrm>
        </p:grpSpPr>
        <p:sp>
          <p:nvSpPr>
            <p:cNvPr id="97" name="Google Shape;537;p31">
              <a:extLst>
                <a:ext uri="{FF2B5EF4-FFF2-40B4-BE49-F238E27FC236}">
                  <a16:creationId xmlns:a16="http://schemas.microsoft.com/office/drawing/2014/main" id="{07C39C03-F041-477E-AC77-7340B6E85F06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38;p31">
              <a:extLst>
                <a:ext uri="{FF2B5EF4-FFF2-40B4-BE49-F238E27FC236}">
                  <a16:creationId xmlns:a16="http://schemas.microsoft.com/office/drawing/2014/main" id="{7CD99955-AEE2-464B-BC3E-07F35FAAC77D}"/>
                </a:ext>
              </a:extLst>
            </p:cNvPr>
            <p:cNvSpPr txBox="1"/>
            <p:nvPr/>
          </p:nvSpPr>
          <p:spPr>
            <a:xfrm>
              <a:off x="650170" y="4520108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1759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99" name="Google Shape;539;p31">
            <a:extLst>
              <a:ext uri="{FF2B5EF4-FFF2-40B4-BE49-F238E27FC236}">
                <a16:creationId xmlns:a16="http://schemas.microsoft.com/office/drawing/2014/main" id="{2DCEDE31-A3D9-4B3D-8FD1-6200D7B786DC}"/>
              </a:ext>
            </a:extLst>
          </p:cNvPr>
          <p:cNvGrpSpPr/>
          <p:nvPr/>
        </p:nvGrpSpPr>
        <p:grpSpPr>
          <a:xfrm>
            <a:off x="3878053" y="3693550"/>
            <a:ext cx="1111375" cy="504008"/>
            <a:chOff x="615097" y="4469673"/>
            <a:chExt cx="1327095" cy="402466"/>
          </a:xfrm>
        </p:grpSpPr>
        <p:sp>
          <p:nvSpPr>
            <p:cNvPr id="100" name="Google Shape;540;p31">
              <a:extLst>
                <a:ext uri="{FF2B5EF4-FFF2-40B4-BE49-F238E27FC236}">
                  <a16:creationId xmlns:a16="http://schemas.microsoft.com/office/drawing/2014/main" id="{A6ACC3E4-9BD1-4BA3-A0B3-E93FC13A1653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541;p31">
              <a:extLst>
                <a:ext uri="{FF2B5EF4-FFF2-40B4-BE49-F238E27FC236}">
                  <a16:creationId xmlns:a16="http://schemas.microsoft.com/office/drawing/2014/main" id="{6B13795F-83E0-4560-BD48-CEADBA201A14}"/>
                </a:ext>
              </a:extLst>
            </p:cNvPr>
            <p:cNvSpPr txBox="1"/>
            <p:nvPr/>
          </p:nvSpPr>
          <p:spPr>
            <a:xfrm>
              <a:off x="615097" y="4533011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20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2" name="Google Shape;542;p31">
            <a:extLst>
              <a:ext uri="{FF2B5EF4-FFF2-40B4-BE49-F238E27FC236}">
                <a16:creationId xmlns:a16="http://schemas.microsoft.com/office/drawing/2014/main" id="{41D5BE72-5186-4848-A0F1-83A0FF01011B}"/>
              </a:ext>
            </a:extLst>
          </p:cNvPr>
          <p:cNvGrpSpPr/>
          <p:nvPr/>
        </p:nvGrpSpPr>
        <p:grpSpPr>
          <a:xfrm>
            <a:off x="5580250" y="4562728"/>
            <a:ext cx="1098266" cy="504008"/>
            <a:chOff x="630750" y="4469672"/>
            <a:chExt cx="1311442" cy="402466"/>
          </a:xfrm>
        </p:grpSpPr>
        <p:sp>
          <p:nvSpPr>
            <p:cNvPr id="103" name="Google Shape;543;p31">
              <a:extLst>
                <a:ext uri="{FF2B5EF4-FFF2-40B4-BE49-F238E27FC236}">
                  <a16:creationId xmlns:a16="http://schemas.microsoft.com/office/drawing/2014/main" id="{5908DD50-4E90-478E-8AAB-8E230EAE921A}"/>
                </a:ext>
              </a:extLst>
            </p:cNvPr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544;p31">
              <a:extLst>
                <a:ext uri="{FF2B5EF4-FFF2-40B4-BE49-F238E27FC236}">
                  <a16:creationId xmlns:a16="http://schemas.microsoft.com/office/drawing/2014/main" id="{3060C562-C88E-49E7-BE53-A47E98BC320C}"/>
                </a:ext>
              </a:extLst>
            </p:cNvPr>
            <p:cNvSpPr txBox="1"/>
            <p:nvPr/>
          </p:nvSpPr>
          <p:spPr>
            <a:xfrm>
              <a:off x="690690" y="4533436"/>
              <a:ext cx="1242942" cy="294890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89</a:t>
              </a:r>
              <a:endParaRPr sz="1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105" name="Google Shape;545;p31">
            <a:extLst>
              <a:ext uri="{FF2B5EF4-FFF2-40B4-BE49-F238E27FC236}">
                <a16:creationId xmlns:a16="http://schemas.microsoft.com/office/drawing/2014/main" id="{E91085B0-D10A-4BB5-899F-4BCBB1238950}"/>
              </a:ext>
            </a:extLst>
          </p:cNvPr>
          <p:cNvGrpSpPr/>
          <p:nvPr/>
        </p:nvGrpSpPr>
        <p:grpSpPr>
          <a:xfrm>
            <a:off x="3904414" y="4562728"/>
            <a:ext cx="1098266" cy="504008"/>
            <a:chOff x="630750" y="4469673"/>
            <a:chExt cx="1311442" cy="402466"/>
          </a:xfrm>
        </p:grpSpPr>
        <p:sp>
          <p:nvSpPr>
            <p:cNvPr id="106" name="Google Shape;546;p31">
              <a:extLst>
                <a:ext uri="{FF2B5EF4-FFF2-40B4-BE49-F238E27FC236}">
                  <a16:creationId xmlns:a16="http://schemas.microsoft.com/office/drawing/2014/main" id="{71AAE9FF-1950-4FBD-AAB4-B61B3F7655C8}"/>
                </a:ext>
              </a:extLst>
            </p:cNvPr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47;p31">
              <a:extLst>
                <a:ext uri="{FF2B5EF4-FFF2-40B4-BE49-F238E27FC236}">
                  <a16:creationId xmlns:a16="http://schemas.microsoft.com/office/drawing/2014/main" id="{83D02DC3-0875-4D93-8177-42C40BE55BF5}"/>
                </a:ext>
              </a:extLst>
            </p:cNvPr>
            <p:cNvSpPr txBox="1"/>
            <p:nvPr/>
          </p:nvSpPr>
          <p:spPr>
            <a:xfrm>
              <a:off x="687557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MX" sz="2000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40</a:t>
              </a:r>
              <a:endParaRPr sz="2000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Ciudad Bolívar: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496;p31">
            <a:extLst>
              <a:ext uri="{FF2B5EF4-FFF2-40B4-BE49-F238E27FC236}">
                <a16:creationId xmlns:a16="http://schemas.microsoft.com/office/drawing/2014/main" id="{A1D97753-2336-49D2-ACAA-8E0D93DE63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F93BC15B-7F52-4BD8-BED0-1C554AF19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8" y="2672705"/>
            <a:ext cx="4714920" cy="3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5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9" name="Google Shape;489;p31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90" name="Google Shape;490;p31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1" name="Google Shape;491;p31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 dirty="0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12. Gestión Social 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t="35961" r="62912" b="2111"/>
          <a:stretch/>
        </p:blipFill>
        <p:spPr>
          <a:xfrm>
            <a:off x="10153055" y="-12186"/>
            <a:ext cx="2038944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31"/>
          <p:cNvGrpSpPr/>
          <p:nvPr/>
        </p:nvGrpSpPr>
        <p:grpSpPr>
          <a:xfrm>
            <a:off x="288452" y="5412748"/>
            <a:ext cx="777387" cy="791982"/>
            <a:chOff x="1197347" y="3211893"/>
            <a:chExt cx="1195544" cy="1100280"/>
          </a:xfrm>
        </p:grpSpPr>
        <p:sp>
          <p:nvSpPr>
            <p:cNvPr id="499" name="Google Shape;499;p31"/>
            <p:cNvSpPr/>
            <p:nvPr/>
          </p:nvSpPr>
          <p:spPr>
            <a:xfrm>
              <a:off x="1197347" y="3211893"/>
              <a:ext cx="1195544" cy="1100280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0" name="Google Shape;500;p31" descr="Imag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35124" y="3404578"/>
              <a:ext cx="765021" cy="7113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1" name="Google Shape;501;p31"/>
          <p:cNvGrpSpPr/>
          <p:nvPr/>
        </p:nvGrpSpPr>
        <p:grpSpPr>
          <a:xfrm>
            <a:off x="261033" y="3611842"/>
            <a:ext cx="777348" cy="792031"/>
            <a:chOff x="868710" y="3848061"/>
            <a:chExt cx="1015249" cy="863343"/>
          </a:xfrm>
        </p:grpSpPr>
        <p:pic>
          <p:nvPicPr>
            <p:cNvPr id="502" name="Google Shape;502;p31" descr="Imagen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81017" y="3993771"/>
              <a:ext cx="586243" cy="5109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3" name="Google Shape;503;p31"/>
            <p:cNvSpPr/>
            <p:nvPr/>
          </p:nvSpPr>
          <p:spPr>
            <a:xfrm>
              <a:off x="868710" y="3848061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31"/>
          <p:cNvGrpSpPr/>
          <p:nvPr/>
        </p:nvGrpSpPr>
        <p:grpSpPr>
          <a:xfrm>
            <a:off x="287011" y="4512433"/>
            <a:ext cx="777348" cy="792031"/>
            <a:chOff x="1236944" y="5027585"/>
            <a:chExt cx="1015249" cy="863343"/>
          </a:xfrm>
        </p:grpSpPr>
        <p:pic>
          <p:nvPicPr>
            <p:cNvPr id="505" name="Google Shape;505;p31" descr="Imagen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397553" y="5159008"/>
              <a:ext cx="688307" cy="5681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31"/>
            <p:cNvSpPr/>
            <p:nvPr/>
          </p:nvSpPr>
          <p:spPr>
            <a:xfrm>
              <a:off x="1236944" y="5027585"/>
              <a:ext cx="1015249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7" name="Google Shape;507;p31"/>
          <p:cNvGrpSpPr/>
          <p:nvPr/>
        </p:nvGrpSpPr>
        <p:grpSpPr>
          <a:xfrm>
            <a:off x="283174" y="2730642"/>
            <a:ext cx="777374" cy="792031"/>
            <a:chOff x="3017232" y="4014646"/>
            <a:chExt cx="858000" cy="863343"/>
          </a:xfrm>
        </p:grpSpPr>
        <p:pic>
          <p:nvPicPr>
            <p:cNvPr id="508" name="Google Shape;508;p31" descr="Imagen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95551" y="4140968"/>
              <a:ext cx="720000" cy="61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9" name="Google Shape;509;p31"/>
            <p:cNvSpPr/>
            <p:nvPr/>
          </p:nvSpPr>
          <p:spPr>
            <a:xfrm>
              <a:off x="3017232" y="4014646"/>
              <a:ext cx="858000" cy="863343"/>
            </a:xfrm>
            <a:prstGeom prst="ellipse">
              <a:avLst/>
            </a:prstGeom>
            <a:noFill/>
            <a:ln w="28575" cap="flat" cmpd="sng">
              <a:solidFill>
                <a:srgbClr val="C3D02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0" name="Google Shape;510;p31"/>
          <p:cNvGrpSpPr/>
          <p:nvPr/>
        </p:nvGrpSpPr>
        <p:grpSpPr>
          <a:xfrm>
            <a:off x="1258107" y="2922853"/>
            <a:ext cx="2257574" cy="688986"/>
            <a:chOff x="299142" y="2332709"/>
            <a:chExt cx="2262819" cy="635304"/>
          </a:xfrm>
        </p:grpSpPr>
        <p:sp>
          <p:nvSpPr>
            <p:cNvPr id="511" name="Google Shape;511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1"/>
            <p:cNvSpPr txBox="1"/>
            <p:nvPr/>
          </p:nvSpPr>
          <p:spPr>
            <a:xfrm>
              <a:off x="307726" y="2425277"/>
              <a:ext cx="2254235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 dirty="0">
                  <a:solidFill>
                    <a:srgbClr val="151837"/>
                  </a:solidFill>
                </a:rPr>
                <a:t>ARTICULACIÓN INTERINSTITUCIONAL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3" name="Google Shape;513;p31"/>
          <p:cNvGrpSpPr/>
          <p:nvPr/>
        </p:nvGrpSpPr>
        <p:grpSpPr>
          <a:xfrm>
            <a:off x="5445576" y="2941579"/>
            <a:ext cx="1098266" cy="504008"/>
            <a:chOff x="630750" y="4469672"/>
            <a:chExt cx="1311442" cy="402466"/>
          </a:xfrm>
        </p:grpSpPr>
        <p:sp>
          <p:nvSpPr>
            <p:cNvPr id="514" name="Google Shape;514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251</a:t>
              </a:r>
              <a:endParaRPr sz="2000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6" name="Google Shape;516;p31"/>
          <p:cNvGrpSpPr/>
          <p:nvPr/>
        </p:nvGrpSpPr>
        <p:grpSpPr>
          <a:xfrm>
            <a:off x="3750547" y="2912159"/>
            <a:ext cx="1098266" cy="504008"/>
            <a:chOff x="630750" y="4469673"/>
            <a:chExt cx="1311442" cy="402466"/>
          </a:xfrm>
        </p:grpSpPr>
        <p:sp>
          <p:nvSpPr>
            <p:cNvPr id="517" name="Google Shape;517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1"/>
            <p:cNvSpPr txBox="1"/>
            <p:nvPr/>
          </p:nvSpPr>
          <p:spPr>
            <a:xfrm>
              <a:off x="650170" y="4533437"/>
              <a:ext cx="1132087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246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19" name="Google Shape;519;p31"/>
          <p:cNvGrpSpPr/>
          <p:nvPr/>
        </p:nvGrpSpPr>
        <p:grpSpPr>
          <a:xfrm>
            <a:off x="1266960" y="3770490"/>
            <a:ext cx="2257620" cy="741940"/>
            <a:chOff x="299142" y="2332709"/>
            <a:chExt cx="2254234" cy="635304"/>
          </a:xfrm>
        </p:grpSpPr>
        <p:sp>
          <p:nvSpPr>
            <p:cNvPr id="520" name="Google Shape;520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1"/>
            <p:cNvSpPr txBox="1"/>
            <p:nvPr/>
          </p:nvSpPr>
          <p:spPr>
            <a:xfrm>
              <a:off x="342732" y="2425277"/>
              <a:ext cx="2067205" cy="4887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b="1">
                  <a:solidFill>
                    <a:srgbClr val="151837"/>
                  </a:solidFill>
                </a:rPr>
                <a:t>ATENCIÓN A LA CIUDADANÍA</a:t>
              </a:r>
              <a:r>
                <a:rPr lang="es-CO" sz="1400" b="1" i="0" u="none" strike="noStrike" cap="none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200" b="1" i="0" u="none" strike="noStrike" cap="none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31"/>
          <p:cNvGrpSpPr/>
          <p:nvPr/>
        </p:nvGrpSpPr>
        <p:grpSpPr>
          <a:xfrm>
            <a:off x="1271316" y="4666702"/>
            <a:ext cx="2257620" cy="825068"/>
            <a:chOff x="299142" y="2332709"/>
            <a:chExt cx="2254234" cy="635304"/>
          </a:xfrm>
        </p:grpSpPr>
        <p:sp>
          <p:nvSpPr>
            <p:cNvPr id="523" name="Google Shape;523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1"/>
            <p:cNvSpPr txBox="1"/>
            <p:nvPr/>
          </p:nvSpPr>
          <p:spPr>
            <a:xfrm>
              <a:off x="342732" y="2425277"/>
              <a:ext cx="2186100" cy="48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GESTIÓN SOCIAL DE PROYECTOS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31"/>
          <p:cNvSpPr txBox="1"/>
          <p:nvPr/>
        </p:nvSpPr>
        <p:spPr>
          <a:xfrm>
            <a:off x="3172053" y="2599190"/>
            <a:ext cx="223041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Actividades</a:t>
            </a:r>
            <a:endParaRPr sz="1200" b="1" i="0" u="none" strike="noStrike" cap="none" dirty="0">
              <a:solidFill>
                <a:srgbClr val="15183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1"/>
          <p:cNvSpPr txBox="1"/>
          <p:nvPr/>
        </p:nvSpPr>
        <p:spPr>
          <a:xfrm>
            <a:off x="5302936" y="2483547"/>
            <a:ext cx="130623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rPr>
              <a:t>Ciudadanos atendidos </a:t>
            </a:r>
            <a:endParaRPr dirty="0"/>
          </a:p>
        </p:txBody>
      </p:sp>
      <p:grpSp>
        <p:nvGrpSpPr>
          <p:cNvPr id="533" name="Google Shape;533;p31"/>
          <p:cNvGrpSpPr/>
          <p:nvPr/>
        </p:nvGrpSpPr>
        <p:grpSpPr>
          <a:xfrm>
            <a:off x="1273241" y="5587394"/>
            <a:ext cx="2257620" cy="741940"/>
            <a:chOff x="299142" y="2332709"/>
            <a:chExt cx="2254234" cy="635304"/>
          </a:xfrm>
        </p:grpSpPr>
        <p:sp>
          <p:nvSpPr>
            <p:cNvPr id="534" name="Google Shape;534;p31"/>
            <p:cNvSpPr/>
            <p:nvPr/>
          </p:nvSpPr>
          <p:spPr>
            <a:xfrm>
              <a:off x="299142" y="2332709"/>
              <a:ext cx="2254234" cy="635304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1"/>
            <p:cNvSpPr txBox="1"/>
            <p:nvPr/>
          </p:nvSpPr>
          <p:spPr>
            <a:xfrm>
              <a:off x="342732" y="2425277"/>
              <a:ext cx="2185951" cy="4887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O" sz="1400" b="1" i="0" u="none" strike="noStrike" cap="none" dirty="0">
                  <a:solidFill>
                    <a:srgbClr val="151837"/>
                  </a:solidFill>
                  <a:latin typeface="Arial"/>
                  <a:ea typeface="Arial"/>
                  <a:cs typeface="Arial"/>
                  <a:sym typeface="Arial"/>
                </a:rPr>
                <a:t>RENDICIÓN DE CUENTAS  </a:t>
              </a:r>
              <a:endParaRPr sz="1200" b="1" i="0" u="none" strike="noStrike" cap="none" dirty="0">
                <a:solidFill>
                  <a:srgbClr val="15183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6" name="Google Shape;536;p31"/>
          <p:cNvGrpSpPr/>
          <p:nvPr/>
        </p:nvGrpSpPr>
        <p:grpSpPr>
          <a:xfrm>
            <a:off x="5435121" y="3804525"/>
            <a:ext cx="1108721" cy="504008"/>
            <a:chOff x="618266" y="4469672"/>
            <a:chExt cx="1323926" cy="402466"/>
          </a:xfrm>
        </p:grpSpPr>
        <p:sp>
          <p:nvSpPr>
            <p:cNvPr id="537" name="Google Shape;537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1"/>
            <p:cNvSpPr txBox="1"/>
            <p:nvPr/>
          </p:nvSpPr>
          <p:spPr>
            <a:xfrm>
              <a:off x="618266" y="4533436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375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39" name="Google Shape;539;p31"/>
          <p:cNvGrpSpPr/>
          <p:nvPr/>
        </p:nvGrpSpPr>
        <p:grpSpPr>
          <a:xfrm>
            <a:off x="3746139" y="3804525"/>
            <a:ext cx="1098266" cy="504008"/>
            <a:chOff x="630750" y="4469673"/>
            <a:chExt cx="1311442" cy="402466"/>
          </a:xfrm>
        </p:grpSpPr>
        <p:sp>
          <p:nvSpPr>
            <p:cNvPr id="540" name="Google Shape;540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173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2" name="Google Shape;542;p31"/>
          <p:cNvGrpSpPr/>
          <p:nvPr/>
        </p:nvGrpSpPr>
        <p:grpSpPr>
          <a:xfrm>
            <a:off x="5406922" y="4724837"/>
            <a:ext cx="1111502" cy="504008"/>
            <a:chOff x="630750" y="4469672"/>
            <a:chExt cx="1327247" cy="402466"/>
          </a:xfrm>
        </p:grpSpPr>
        <p:sp>
          <p:nvSpPr>
            <p:cNvPr id="543" name="Google Shape;543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1"/>
            <p:cNvSpPr txBox="1"/>
            <p:nvPr/>
          </p:nvSpPr>
          <p:spPr>
            <a:xfrm>
              <a:off x="715055" y="4519247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23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5" name="Google Shape;545;p31"/>
          <p:cNvGrpSpPr/>
          <p:nvPr/>
        </p:nvGrpSpPr>
        <p:grpSpPr>
          <a:xfrm>
            <a:off x="3745405" y="4721770"/>
            <a:ext cx="1098266" cy="504008"/>
            <a:chOff x="630750" y="4469673"/>
            <a:chExt cx="1311442" cy="402466"/>
          </a:xfrm>
        </p:grpSpPr>
        <p:sp>
          <p:nvSpPr>
            <p:cNvPr id="546" name="Google Shape;546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 dirty="0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48" name="Google Shape;548;p31"/>
          <p:cNvGrpSpPr/>
          <p:nvPr/>
        </p:nvGrpSpPr>
        <p:grpSpPr>
          <a:xfrm>
            <a:off x="5402467" y="5644294"/>
            <a:ext cx="1114658" cy="504008"/>
            <a:chOff x="611176" y="4469672"/>
            <a:chExt cx="1331016" cy="402466"/>
          </a:xfrm>
        </p:grpSpPr>
        <p:sp>
          <p:nvSpPr>
            <p:cNvPr id="549" name="Google Shape;549;p31"/>
            <p:cNvSpPr/>
            <p:nvPr/>
          </p:nvSpPr>
          <p:spPr>
            <a:xfrm>
              <a:off x="630750" y="4469672"/>
              <a:ext cx="1311442" cy="402466"/>
            </a:xfrm>
            <a:prstGeom prst="rect">
              <a:avLst/>
            </a:prstGeom>
            <a:solidFill>
              <a:srgbClr val="151837"/>
            </a:solidFill>
            <a:ln w="19050" cap="flat" cmpd="sng">
              <a:solidFill>
                <a:srgbClr val="A4D0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1"/>
            <p:cNvSpPr txBox="1"/>
            <p:nvPr/>
          </p:nvSpPr>
          <p:spPr>
            <a:xfrm>
              <a:off x="611176" y="4519930"/>
              <a:ext cx="1242942" cy="319473"/>
            </a:xfrm>
            <a:prstGeom prst="rect">
              <a:avLst/>
            </a:prstGeom>
            <a:solidFill>
              <a:srgbClr val="15183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dirty="0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64</a:t>
              </a:r>
              <a:endParaRPr sz="20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551" name="Google Shape;551;p31"/>
          <p:cNvGrpSpPr/>
          <p:nvPr/>
        </p:nvGrpSpPr>
        <p:grpSpPr>
          <a:xfrm>
            <a:off x="3755933" y="5638924"/>
            <a:ext cx="1098266" cy="504008"/>
            <a:chOff x="630750" y="4469673"/>
            <a:chExt cx="1311442" cy="402466"/>
          </a:xfrm>
        </p:grpSpPr>
        <p:sp>
          <p:nvSpPr>
            <p:cNvPr id="552" name="Google Shape;552;p31"/>
            <p:cNvSpPr/>
            <p:nvPr/>
          </p:nvSpPr>
          <p:spPr>
            <a:xfrm>
              <a:off x="630750" y="4469673"/>
              <a:ext cx="1311442" cy="402466"/>
            </a:xfrm>
            <a:prstGeom prst="rect">
              <a:avLst/>
            </a:prstGeom>
            <a:solidFill>
              <a:srgbClr val="A1DB27"/>
            </a:solidFill>
            <a:ln w="19050" cap="flat" cmpd="sng">
              <a:solidFill>
                <a:srgbClr val="151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1"/>
            <p:cNvSpPr txBox="1"/>
            <p:nvPr/>
          </p:nvSpPr>
          <p:spPr>
            <a:xfrm>
              <a:off x="650170" y="4533437"/>
              <a:ext cx="1242942" cy="3194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s-CO" sz="20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 </a:t>
              </a:r>
              <a:r>
                <a:rPr lang="es-CO" sz="1800" b="1">
                  <a:solidFill>
                    <a:srgbClr val="151837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1</a:t>
              </a:r>
              <a:endParaRPr sz="2000" b="1" i="0" u="none" strike="noStrike" cap="none">
                <a:solidFill>
                  <a:srgbClr val="151837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sp>
        <p:nvSpPr>
          <p:cNvPr id="120" name="Google Shape;497;p31">
            <a:extLst>
              <a:ext uri="{FF2B5EF4-FFF2-40B4-BE49-F238E27FC236}">
                <a16:creationId xmlns:a16="http://schemas.microsoft.com/office/drawing/2014/main" id="{11B85847-0E76-4897-91CA-88946DB72B54}"/>
              </a:ext>
            </a:extLst>
          </p:cNvPr>
          <p:cNvSpPr txBox="1"/>
          <p:nvPr/>
        </p:nvSpPr>
        <p:spPr>
          <a:xfrm>
            <a:off x="200033" y="1059800"/>
            <a:ext cx="11858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La Oficina de Gestión Social a través de los Centros Locales de Movilidad-EGSL, promueve la participación activa e incidente de la ciudadanía en los territorios a partir de diversos escenarios de participación. 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realizaron las siguientes acciones en la localidad de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Picture 2">
            <a:extLst>
              <a:ext uri="{FF2B5EF4-FFF2-40B4-BE49-F238E27FC236}">
                <a16:creationId xmlns:a16="http://schemas.microsoft.com/office/drawing/2014/main" id="{0D1E0B16-1C41-4876-8AF7-2EB0CE12C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828" y="2672705"/>
            <a:ext cx="4714920" cy="35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96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0" name="Google Shape;500;p32"/>
          <p:cNvCxnSpPr/>
          <p:nvPr/>
        </p:nvCxnSpPr>
        <p:spPr>
          <a:xfrm>
            <a:off x="0" y="1345444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1" name="Google Shape;501;p32"/>
          <p:cNvCxnSpPr/>
          <p:nvPr/>
        </p:nvCxnSpPr>
        <p:spPr>
          <a:xfrm rot="10800000">
            <a:off x="10306233" y="1345441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2" name="Google Shape;502;p32"/>
          <p:cNvSpPr txBox="1"/>
          <p:nvPr/>
        </p:nvSpPr>
        <p:spPr>
          <a:xfrm>
            <a:off x="428855" y="295282"/>
            <a:ext cx="114179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2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</a:t>
            </a: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Acciones Pedagógicas en Seguridad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2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Vial y Cultura Ciudadana.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552" y="142886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2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2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35155" y="-39924"/>
            <a:ext cx="2038944" cy="68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2"/>
          <p:cNvSpPr txBox="1"/>
          <p:nvPr/>
        </p:nvSpPr>
        <p:spPr>
          <a:xfrm>
            <a:off x="320850" y="1417775"/>
            <a:ext cx="1155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el 202</a:t>
            </a:r>
            <a:r>
              <a:rPr lang="es-CO" sz="2000" b="1" dirty="0">
                <a:solidFill>
                  <a:srgbClr val="1D2046"/>
                </a:solidFill>
              </a:rPr>
              <a:t>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, en la localidad de </a:t>
            </a:r>
            <a:r>
              <a:rPr lang="es-CO" sz="2000" b="1" dirty="0">
                <a:solidFill>
                  <a:srgbClr val="1D2046"/>
                </a:solidFill>
              </a:rPr>
              <a:t>Ciudad Bolívar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se desarrollaron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184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acciones pedagógicas en educación vial en las cuales participaron </a:t>
            </a:r>
            <a:r>
              <a:rPr lang="es-CO" sz="30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13.118 </a:t>
            </a:r>
            <a:r>
              <a:rPr lang="es-CO" sz="2000" b="1" i="0" u="none" strike="noStrike" cap="none" dirty="0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personas.</a:t>
            </a:r>
            <a:endParaRPr sz="2000" b="1" i="0" u="none" strike="noStrike" cap="none" dirty="0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2"/>
          <p:cNvSpPr/>
          <p:nvPr/>
        </p:nvSpPr>
        <p:spPr>
          <a:xfrm>
            <a:off x="7215721" y="2433576"/>
            <a:ext cx="3372067" cy="297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184</a:t>
            </a: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pedagógicas.</a:t>
            </a:r>
            <a:endParaRPr sz="1600" dirty="0"/>
          </a:p>
        </p:txBody>
      </p:sp>
      <p:sp>
        <p:nvSpPr>
          <p:cNvPr id="510" name="Google Shape;510;p32"/>
          <p:cNvSpPr/>
          <p:nvPr/>
        </p:nvSpPr>
        <p:spPr>
          <a:xfrm>
            <a:off x="1752950" y="2997025"/>
            <a:ext cx="4140600" cy="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13.118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personas sensibilizadas en las diferentes actividades</a:t>
            </a:r>
            <a:endParaRPr sz="1600" dirty="0"/>
          </a:p>
        </p:txBody>
      </p:sp>
      <p:sp>
        <p:nvSpPr>
          <p:cNvPr id="511" name="Google Shape;511;p32"/>
          <p:cNvSpPr/>
          <p:nvPr/>
        </p:nvSpPr>
        <p:spPr>
          <a:xfrm>
            <a:off x="1760320" y="42502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115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empresas y entidades</a:t>
            </a:r>
            <a:endParaRPr sz="1600" dirty="0"/>
          </a:p>
        </p:txBody>
      </p:sp>
      <p:sp>
        <p:nvSpPr>
          <p:cNvPr id="512" name="Google Shape;512;p32"/>
          <p:cNvSpPr/>
          <p:nvPr/>
        </p:nvSpPr>
        <p:spPr>
          <a:xfrm>
            <a:off x="1760320" y="4901725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37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Actividades en instituciones educativas</a:t>
            </a:r>
            <a:endParaRPr sz="1600" dirty="0"/>
          </a:p>
        </p:txBody>
      </p:sp>
      <p:sp>
        <p:nvSpPr>
          <p:cNvPr id="513" name="Google Shape;513;p32"/>
          <p:cNvSpPr/>
          <p:nvPr/>
        </p:nvSpPr>
        <p:spPr>
          <a:xfrm>
            <a:off x="1752949" y="5493757"/>
            <a:ext cx="49629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i="0" u="none" strike="noStrike" cap="none" dirty="0">
                <a:solidFill>
                  <a:srgbClr val="92900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r>
              <a:rPr lang="es-CO" sz="1600" b="1" i="0" u="none" strike="noStrike" cap="none" dirty="0">
                <a:solidFill>
                  <a:srgbClr val="72801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600" b="0" i="0" u="none" strike="noStrike" cap="none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Acciones pedagógicas en vía</a:t>
            </a:r>
            <a:endParaRPr sz="1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7B52B7-5400-4F24-A500-464A92229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153" y="2882158"/>
            <a:ext cx="4908657" cy="38329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34c3f644d43_0_0"/>
          <p:cNvCxnSpPr/>
          <p:nvPr/>
        </p:nvCxnSpPr>
        <p:spPr>
          <a:xfrm>
            <a:off x="14503" y="14242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2" name="Google Shape;522;g34c3f644d43_0_0"/>
          <p:cNvCxnSpPr/>
          <p:nvPr/>
        </p:nvCxnSpPr>
        <p:spPr>
          <a:xfrm rot="10800000">
            <a:off x="10316700" y="14242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3" name="Google Shape;523;g34c3f644d43_0_0"/>
          <p:cNvSpPr txBox="1"/>
          <p:nvPr/>
        </p:nvSpPr>
        <p:spPr>
          <a:xfrm>
            <a:off x="428858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4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Dirección de Inteligencia para la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Movilidad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g34c3f644d4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g34c3f644d4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13827" y="451941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g34c3f644d43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4c3f644d43_0_0"/>
          <p:cNvPicPr preferRelativeResize="0"/>
          <p:nvPr/>
        </p:nvPicPr>
        <p:blipFill rotWithShape="1">
          <a:blip r:embed="rId6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g34c3f644d43_0_0"/>
          <p:cNvPicPr preferRelativeResize="0"/>
          <p:nvPr/>
        </p:nvPicPr>
        <p:blipFill rotWithShape="1">
          <a:blip r:embed="rId7">
            <a:alphaModFix/>
          </a:blip>
          <a:srcRect t="35961" r="62912" b="2111"/>
          <a:stretch/>
        </p:blipFill>
        <p:spPr>
          <a:xfrm>
            <a:off x="10153055" y="9"/>
            <a:ext cx="20389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34c3f644d43_0_0"/>
          <p:cNvSpPr txBox="1"/>
          <p:nvPr/>
        </p:nvSpPr>
        <p:spPr>
          <a:xfrm>
            <a:off x="306589" y="1601879"/>
            <a:ext cx="11662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800" b="1" dirty="0">
                <a:solidFill>
                  <a:srgbClr val="1D2046"/>
                </a:solidFill>
              </a:rPr>
              <a:t>En el Observatorio de Movilidad de Bogotá puedes encontrar información relevante y actualizada sobre factores como siniestralidad vial, cómo se mueven los ciudadanos en Bogotá, número de registros de bici-usuarios, durante el 2024 se presentaron las siguientes cifras en la Localidad de Ciudad Bolívar.</a:t>
            </a:r>
            <a:endParaRPr sz="20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34c3f644d43_0_0"/>
          <p:cNvSpPr txBox="1"/>
          <p:nvPr/>
        </p:nvSpPr>
        <p:spPr>
          <a:xfrm>
            <a:off x="399150" y="2765600"/>
            <a:ext cx="5007300" cy="2462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Viajes diarios: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1.230 </a:t>
            </a:r>
            <a:r>
              <a:rPr lang="es-CO" sz="1800" b="1" dirty="0" err="1">
                <a:solidFill>
                  <a:srgbClr val="1D2046"/>
                </a:solidFill>
              </a:rPr>
              <a:t>mill</a:t>
            </a:r>
            <a:endParaRPr sz="2000" b="1" dirty="0">
              <a:solidFill>
                <a:srgbClr val="000000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Tiempo de viaje promedio: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63 </a:t>
            </a:r>
            <a:r>
              <a:rPr lang="es-CO" sz="1800" b="1" dirty="0">
                <a:solidFill>
                  <a:srgbClr val="1D2046"/>
                </a:solidFill>
              </a:rPr>
              <a:t>min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Modos de transporte: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79%</a:t>
            </a:r>
            <a:r>
              <a:rPr lang="es-CO" sz="1800" b="1" dirty="0">
                <a:solidFill>
                  <a:srgbClr val="1D2046"/>
                </a:solidFill>
              </a:rPr>
              <a:t> viajes en modos sostenibles</a:t>
            </a:r>
            <a:endParaRPr sz="1800" b="1" dirty="0">
              <a:solidFill>
                <a:srgbClr val="1D204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s-CO" sz="1800" b="1" dirty="0">
                <a:solidFill>
                  <a:srgbClr val="1D2046"/>
                </a:solidFill>
              </a:rPr>
              <a:t>Principal motivo de viaje: Trabajar con el </a:t>
            </a:r>
            <a:r>
              <a:rPr lang="es-CO" sz="2800" b="1" dirty="0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44%</a:t>
            </a:r>
            <a:endParaRPr sz="2000" b="1" dirty="0">
              <a:solidFill>
                <a:srgbClr val="00000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4591CE4-BF45-46C7-80AC-5C1F7DB20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174" y="2753759"/>
            <a:ext cx="5776002" cy="36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3" name="Google Shape;553;p34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54" name="Google Shape;554;p34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34"/>
          <p:cNvSpPr txBox="1"/>
          <p:nvPr/>
        </p:nvSpPr>
        <p:spPr>
          <a:xfrm>
            <a:off x="56548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4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458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4"/>
          <p:cNvPicPr preferRelativeResize="0"/>
          <p:nvPr/>
        </p:nvPicPr>
        <p:blipFill rotWithShape="1">
          <a:blip r:embed="rId7">
            <a:alphaModFix/>
          </a:blip>
          <a:srcRect t="35963" r="62912" b="2110"/>
          <a:stretch/>
        </p:blipFill>
        <p:spPr>
          <a:xfrm>
            <a:off x="10153055" y="-12186"/>
            <a:ext cx="203894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4"/>
          <p:cNvSpPr txBox="1"/>
          <p:nvPr/>
        </p:nvSpPr>
        <p:spPr>
          <a:xfrm>
            <a:off x="320839" y="1056692"/>
            <a:ext cx="1156031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CO" sz="18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Para la Secretaría Distrital de Movilidad es fundamental la generación de mecanismos de confianza entre la ciudadanía y la Entidad, para consolidar la eficiencia del valor público y los elementos de consolidación de un gobierno abierto y una gestión pública efectiva.</a:t>
            </a:r>
            <a:endParaRPr sz="18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34" descr="Interfaz de usuario gráfica, Text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 l="22263" t="27100" r="23999" b="9754"/>
          <a:stretch/>
        </p:blipFill>
        <p:spPr>
          <a:xfrm>
            <a:off x="42874" y="2290342"/>
            <a:ext cx="5198015" cy="3600577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34"/>
          <p:cNvSpPr txBox="1"/>
          <p:nvPr/>
        </p:nvSpPr>
        <p:spPr>
          <a:xfrm>
            <a:off x="5693949" y="2444991"/>
            <a:ext cx="6545224" cy="4049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telefónico: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Centro de Contacto de Movilidad PBX: (601) 364-94-00 opción 2 ✔ Línea 195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Virtual: 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Página Secretaría Distrital de Movilidad:                        https://www.movilidadbogota.gov.co/web/sdqs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Correo Institucional: Bogotá te escucha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SuperCADE Virtual: </a:t>
            </a:r>
            <a:r>
              <a:rPr lang="es-CO" sz="1400" b="0" i="0" u="sng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https://supercade.bogota.gov.co/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Redes Sociales: 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Facebook: https://www.facebook.com /secretaríamovilidadbogota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Twitter: https://twitter.com/ SectorMovilidad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Instagram: https://www.instagram.com/ sectormovilidad/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Canal Presencial: </a:t>
            </a:r>
            <a:endParaRPr sz="14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1.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Ventanillas de radicación de la sede de Calle 13 y Paloquemao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En los Centros Locales de Movilidad, los cuales se encuentran ubicados en todas las Alcaldías Locales. 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9050" marR="0" lvl="0" indent="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s-CO" sz="14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RED CADE de Movilidad, ubicados en los SuperCADE de 20 de</a:t>
            </a:r>
            <a:r>
              <a:rPr lang="es-CO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Julio,</a:t>
            </a:r>
            <a:r>
              <a:rPr lang="es-CO" sz="1400" b="0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 Américas, Suba, Bosa y Fontibón.</a:t>
            </a:r>
            <a:endParaRPr sz="1400" b="0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BEE7DCF-A123-4DBD-ABE1-5B01DF704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6" y="2053800"/>
            <a:ext cx="6488853" cy="451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6" name="Google Shape;536;g34c3f644d43_0_16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37" name="Google Shape;537;g34c3f644d43_0_16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8" name="Google Shape;538;g34c3f644d43_0_16"/>
          <p:cNvSpPr txBox="1"/>
          <p:nvPr/>
        </p:nvSpPr>
        <p:spPr>
          <a:xfrm>
            <a:off x="565488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</a:t>
            </a: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5</a:t>
            </a: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. Transparencia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34c3f644d4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g34c3f644d43_0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g34c3f644d43_0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g34c3f644d43_0_16"/>
          <p:cNvPicPr preferRelativeResize="0"/>
          <p:nvPr/>
        </p:nvPicPr>
        <p:blipFill rotWithShape="1">
          <a:blip r:embed="rId7">
            <a:alphaModFix amt="52999"/>
          </a:blip>
          <a:srcRect l="32614"/>
          <a:stretch/>
        </p:blipFill>
        <p:spPr>
          <a:xfrm>
            <a:off x="-458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34c3f644d43_0_16"/>
          <p:cNvPicPr preferRelativeResize="0"/>
          <p:nvPr/>
        </p:nvPicPr>
        <p:blipFill rotWithShape="1">
          <a:blip r:embed="rId8">
            <a:alphaModFix/>
          </a:blip>
          <a:srcRect l="13451" t="35961" r="63811" b="2111"/>
          <a:stretch/>
        </p:blipFill>
        <p:spPr>
          <a:xfrm>
            <a:off x="10892575" y="-12175"/>
            <a:ext cx="1249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g34c3f644d43_0_16"/>
          <p:cNvSpPr txBox="1"/>
          <p:nvPr/>
        </p:nvSpPr>
        <p:spPr>
          <a:xfrm>
            <a:off x="230725" y="1140125"/>
            <a:ext cx="60984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100" b="1">
                <a:solidFill>
                  <a:srgbClr val="BED000"/>
                </a:solidFill>
                <a:latin typeface="Arial Black"/>
                <a:ea typeface="Arial Black"/>
                <a:cs typeface="Arial Black"/>
                <a:sym typeface="Arial Black"/>
              </a:rPr>
              <a:t>PARTICIPACIÓN POR LOCALIDAD EN LAS PETICIONES PQR RADICADAS 2024</a:t>
            </a:r>
            <a:endParaRPr sz="500"/>
          </a:p>
        </p:txBody>
      </p:sp>
      <p:sp>
        <p:nvSpPr>
          <p:cNvPr id="546" name="Google Shape;546;g34c3f644d43_0_16"/>
          <p:cNvSpPr txBox="1"/>
          <p:nvPr/>
        </p:nvSpPr>
        <p:spPr>
          <a:xfrm>
            <a:off x="7188075" y="1140125"/>
            <a:ext cx="479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3400" b="1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ORVI</a:t>
            </a:r>
            <a:endParaRPr sz="3400" b="1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5C4C83-C494-4222-9F8D-14671CC770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5729" y="2506855"/>
            <a:ext cx="5423640" cy="33863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4"/>
          <p:cNvPicPr preferRelativeResize="0"/>
          <p:nvPr/>
        </p:nvPicPr>
        <p:blipFill rotWithShape="1">
          <a:blip r:embed="rId3">
            <a:alphaModFix/>
          </a:blip>
          <a:srcRect l="15939" t="28695" b="9056"/>
          <a:stretch/>
        </p:blipFill>
        <p:spPr>
          <a:xfrm>
            <a:off x="264696" y="125506"/>
            <a:ext cx="11750840" cy="652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726" y="352593"/>
            <a:ext cx="3120190" cy="4013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3729" y="4259178"/>
            <a:ext cx="1733442" cy="2246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9887" y="352593"/>
            <a:ext cx="1857934" cy="6152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/>
          <p:cNvPicPr preferRelativeResize="0"/>
          <p:nvPr/>
        </p:nvPicPr>
        <p:blipFill rotWithShape="1">
          <a:blip r:embed="rId7">
            <a:alphaModFix amt="52999"/>
          </a:blip>
          <a:srcRect l="20950" t="6746" r="-1747" b="222"/>
          <a:stretch/>
        </p:blipFill>
        <p:spPr>
          <a:xfrm flipH="1">
            <a:off x="8925092" y="125506"/>
            <a:ext cx="3097202" cy="637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30589" y="2210173"/>
            <a:ext cx="1701524" cy="429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"/>
          <p:cNvSpPr/>
          <p:nvPr/>
        </p:nvSpPr>
        <p:spPr>
          <a:xfrm>
            <a:off x="264696" y="2796988"/>
            <a:ext cx="11839072" cy="213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"/>
          <p:cNvSpPr txBox="1"/>
          <p:nvPr/>
        </p:nvSpPr>
        <p:spPr>
          <a:xfrm>
            <a:off x="742601" y="3110270"/>
            <a:ext cx="5870966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es-CO" sz="88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GRACIAS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6" name="Google Shape;576;p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47409" y="3492696"/>
            <a:ext cx="3541043" cy="70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67" y="0"/>
            <a:ext cx="1218706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/>
          <p:cNvPicPr preferRelativeResize="0"/>
          <p:nvPr/>
        </p:nvPicPr>
        <p:blipFill rotWithShape="1">
          <a:blip r:embed="rId3">
            <a:alphaModFix/>
          </a:blip>
          <a:srcRect l="3915" t="2246" r="41016" b="20703"/>
          <a:stretch/>
        </p:blipFill>
        <p:spPr>
          <a:xfrm>
            <a:off x="-11064" y="1332921"/>
            <a:ext cx="5287259" cy="55250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17"/>
          <p:cNvCxnSpPr/>
          <p:nvPr/>
        </p:nvCxnSpPr>
        <p:spPr>
          <a:xfrm rot="10800000">
            <a:off x="10196423" y="967072"/>
            <a:ext cx="1149356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4" name="Google Shape;114;p17"/>
          <p:cNvPicPr preferRelativeResize="0"/>
          <p:nvPr/>
        </p:nvPicPr>
        <p:blipFill rotWithShape="1">
          <a:blip r:embed="rId4">
            <a:alphaModFix amt="52999"/>
          </a:blip>
          <a:srcRect l="32615"/>
          <a:stretch/>
        </p:blipFill>
        <p:spPr>
          <a:xfrm>
            <a:off x="-15097" y="321250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05819"/>
            <a:ext cx="641678" cy="1649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 rot="-5400000">
            <a:off x="1942803" y="2963637"/>
            <a:ext cx="5546095" cy="228466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3615557" y="3138160"/>
            <a:ext cx="2307493" cy="19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  <a:endParaRPr sz="2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5923046" y="1503718"/>
            <a:ext cx="5905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Inversión Presupuestal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Siniestralidad vial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Niñas y niños primero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Señalización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Semaforización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Control de tránsito y transporte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de gestión en vía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Planes de Manejo de Tránsito - PMT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Infraestructura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Transporte privado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Bicicleta y Peatón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Gestión Social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Acciones pedagógicas en seguridad.        vial y cultura ciudadana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2000"/>
              <a:buAutoNum type="arabicPeriod"/>
            </a:pPr>
            <a:r>
              <a:rPr lang="es-CO" sz="2000" b="1">
                <a:solidFill>
                  <a:srgbClr val="1D2046"/>
                </a:solidFill>
              </a:rPr>
              <a:t>Dirección de Inteligencia para la Movilidad </a:t>
            </a:r>
            <a:endParaRPr sz="2000" b="1">
              <a:solidFill>
                <a:srgbClr val="1D2046"/>
              </a:solidFill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AutoNum type="arabicPeriod"/>
            </a:pPr>
            <a:r>
              <a:rPr lang="es-CO" sz="2000" b="1" i="0" u="none" strike="noStrike" cap="none">
                <a:solidFill>
                  <a:srgbClr val="1D2046"/>
                </a:solidFill>
                <a:latin typeface="Arial"/>
                <a:ea typeface="Arial"/>
                <a:cs typeface="Arial"/>
                <a:sym typeface="Arial"/>
              </a:rPr>
              <a:t>Transparencia</a:t>
            </a:r>
            <a:endParaRPr sz="2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" name="Google Shape;120;p17"/>
          <p:cNvCxnSpPr/>
          <p:nvPr/>
        </p:nvCxnSpPr>
        <p:spPr>
          <a:xfrm>
            <a:off x="979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1" name="Google Shape;121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591" y="29117"/>
            <a:ext cx="2751271" cy="90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8">
            <a:alphaModFix/>
          </a:blip>
          <a:srcRect t="35961" r="62912" b="2111"/>
          <a:stretch/>
        </p:blipFill>
        <p:spPr>
          <a:xfrm>
            <a:off x="10196420" y="-10"/>
            <a:ext cx="203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70b4abcb0_0_14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Google Shape;128;g3470b4abcb0_0_14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g3470b4abcb0_0_14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0" name="Google Shape;130;g3470b4abcb0_0_14"/>
          <p:cNvSpPr txBox="1"/>
          <p:nvPr/>
        </p:nvSpPr>
        <p:spPr>
          <a:xfrm>
            <a:off x="126135" y="295282"/>
            <a:ext cx="114180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1. Inversión Presupuestal 2024 </a:t>
            </a:r>
            <a:endParaRPr sz="3400" b="1" i="0" u="none" strike="noStrike" cap="none">
              <a:solidFill>
                <a:srgbClr val="1D2046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g3470b4abcb0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70b4abcb0_0_14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470b4abcb0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470b4abcb0_0_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470b4abcb0_0_14"/>
          <p:cNvSpPr txBox="1"/>
          <p:nvPr/>
        </p:nvSpPr>
        <p:spPr>
          <a:xfrm>
            <a:off x="283799" y="2356032"/>
            <a:ext cx="116244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3100" b="1">
                <a:solidFill>
                  <a:srgbClr val="1D2046"/>
                </a:solidFill>
              </a:rPr>
              <a:t>La Inversión presupuestal para la presente RdC obedece a: </a:t>
            </a:r>
            <a:endParaRPr sz="31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2021-2024 “UN NUEVO CONTRATO SOCIAL Y AMBIENTAL PARA LA BOGOTÁ DEL SIGLO XXI”  </a:t>
            </a:r>
            <a:endParaRPr sz="3000" b="1">
              <a:solidFill>
                <a:srgbClr val="1D2046"/>
              </a:solidFill>
            </a:endParaRPr>
          </a:p>
          <a:p>
            <a:pPr marL="457200" marR="0" lvl="0" indent="-4191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D2046"/>
              </a:buClr>
              <a:buSzPts val="3000"/>
              <a:buChar char="-"/>
            </a:pPr>
            <a:r>
              <a:rPr lang="es-CO" sz="3000" b="1">
                <a:solidFill>
                  <a:srgbClr val="1D2046"/>
                </a:solidFill>
              </a:rPr>
              <a:t>Plan de Desarrollo 2024-2027 “BOGOTÁ CAMINA SEGURA” </a:t>
            </a:r>
            <a:endParaRPr sz="30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g34c3ae7660a_3_0"/>
          <p:cNvPicPr preferRelativeResize="0"/>
          <p:nvPr/>
        </p:nvPicPr>
        <p:blipFill rotWithShape="1">
          <a:blip r:embed="rId3">
            <a:alphaModFix/>
          </a:blip>
          <a:srcRect t="35961" r="64665" b="2111"/>
          <a:stretch/>
        </p:blipFill>
        <p:spPr>
          <a:xfrm>
            <a:off x="10249450" y="1200"/>
            <a:ext cx="194255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g34c3ae7660a_3_0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42" name="Google Shape;142;g34c3ae7660a_3_0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3" name="Google Shape;143;g34c3ae7660a_3_0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34c3ae7660a_3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4c3ae7660a_3_0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4c3ae7660a_3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4c3ae7660a_3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8" name="Google Shape;148;g34c3ae7660a_3_0"/>
          <p:cNvGraphicFramePr/>
          <p:nvPr>
            <p:extLst>
              <p:ext uri="{D42A27DB-BD31-4B8C-83A1-F6EECF244321}">
                <p14:modId xmlns:p14="http://schemas.microsoft.com/office/powerpoint/2010/main" val="464419232"/>
              </p:ext>
            </p:extLst>
          </p:nvPr>
        </p:nvGraphicFramePr>
        <p:xfrm>
          <a:off x="878367" y="2323964"/>
          <a:ext cx="10950800" cy="418777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/>
                        <a:t>PROYECTO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Consolidación del programa niñas y niños primero para mejorar las experiencias de viaje de la población estudiantil en Bogotá (Al Colegio en Bici, Ciempiés, Ruta Pila)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$1.691.437.116,00</a:t>
                      </a:r>
                      <a:endParaRPr sz="1700"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$1.059.735.804,00</a:t>
                      </a:r>
                      <a:endParaRPr sz="17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6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Implementación de señalización para mejorar las condiciones de seguridad vial, movilidad y accesibilidad en Bogotá (Medidas de pacificación, mantenimiento señales verticales, sistemas de contención vehicular, implementación señales verticales, zonas escolares, pasos peatonales, demarcación Km-carril)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$2.374.514.045,00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$1.214.707.593,00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$ 4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.065.951.161,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</a:t>
                      </a:r>
                      <a:r>
                        <a:rPr lang="es-CO" sz="1800" b="1" dirty="0">
                          <a:solidFill>
                            <a:schemeClr val="lt1"/>
                          </a:solidFill>
                        </a:rPr>
                        <a:t>.274.443.397,</a:t>
                      </a: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9" name="Google Shape;149;g34c3ae7660a_3_0"/>
          <p:cNvSpPr txBox="1"/>
          <p:nvPr/>
        </p:nvSpPr>
        <p:spPr>
          <a:xfrm>
            <a:off x="763050" y="1114525"/>
            <a:ext cx="106659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100" b="1">
              <a:solidFill>
                <a:srgbClr val="1D2046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100" b="1">
                <a:solidFill>
                  <a:srgbClr val="1D2046"/>
                </a:solidFill>
              </a:rPr>
              <a:t>Plan de  Desarrollo 2021-2024 (Nuevo contrato Social y Ambiental para la Bogotá del siglo XXI).</a:t>
            </a:r>
            <a:endParaRPr sz="21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470b4abcb0_1_2"/>
          <p:cNvPicPr preferRelativeResize="0"/>
          <p:nvPr/>
        </p:nvPicPr>
        <p:blipFill rotWithShape="1">
          <a:blip r:embed="rId3">
            <a:alphaModFix/>
          </a:blip>
          <a:srcRect t="35961" r="62912" b="2111"/>
          <a:stretch/>
        </p:blipFill>
        <p:spPr>
          <a:xfrm>
            <a:off x="10401845" y="-7501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g3470b4abcb0_1_2"/>
          <p:cNvCxnSpPr/>
          <p:nvPr/>
        </p:nvCxnSpPr>
        <p:spPr>
          <a:xfrm>
            <a:off x="14503" y="967072"/>
            <a:ext cx="1030230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56" name="Google Shape;156;g3470b4abcb0_1_2"/>
          <p:cNvCxnSpPr/>
          <p:nvPr/>
        </p:nvCxnSpPr>
        <p:spPr>
          <a:xfrm rot="10800000">
            <a:off x="10316700" y="967072"/>
            <a:ext cx="1875300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7" name="Google Shape;157;g3470b4abcb0_1_2"/>
          <p:cNvSpPr txBox="1"/>
          <p:nvPr/>
        </p:nvSpPr>
        <p:spPr>
          <a:xfrm>
            <a:off x="46038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g3470b4abcb0_1_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7" cy="59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470b4abcb0_1_2"/>
          <p:cNvPicPr preferRelativeResize="0"/>
          <p:nvPr/>
        </p:nvPicPr>
        <p:blipFill rotWithShape="1">
          <a:blip r:embed="rId5">
            <a:alphaModFix amt="52999"/>
          </a:blip>
          <a:srcRect l="32614"/>
          <a:stretch/>
        </p:blipFill>
        <p:spPr>
          <a:xfrm>
            <a:off x="-15097" y="3223011"/>
            <a:ext cx="1375635" cy="365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470b4abcb0_1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g3470b4abcb0_1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2" name="Google Shape;162;g3470b4abcb0_1_2"/>
          <p:cNvGraphicFramePr/>
          <p:nvPr>
            <p:extLst>
              <p:ext uri="{D42A27DB-BD31-4B8C-83A1-F6EECF244321}">
                <p14:modId xmlns:p14="http://schemas.microsoft.com/office/powerpoint/2010/main" val="3902544214"/>
              </p:ext>
            </p:extLst>
          </p:nvPr>
        </p:nvGraphicFramePr>
        <p:xfrm>
          <a:off x="558717" y="1741114"/>
          <a:ext cx="11221300" cy="4637190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14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 dirty="0"/>
                        <a:t>PROYECTOS</a:t>
                      </a:r>
                      <a:endParaRPr sz="1800" b="1" u="none" strike="noStrike" cap="none" dirty="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6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8001 - Semaforización: Complementar 361 intersecciones semaforizadas con otros dispositivos de señalización semafórica; implementar regulación semafórica en 76 intersecciones.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</a:t>
                      </a:r>
                      <a:r>
                        <a:rPr lang="es-ES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57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>
                          <a:solidFill>
                            <a:srgbClr val="1D2046"/>
                          </a:solidFill>
                        </a:rPr>
                        <a:t>7996 - Niñas y Niños Primero: Acompañamiento de viajes Biciparceros, cienpies, Guardacaminos y Ruta Pila.</a:t>
                      </a:r>
                      <a:endParaRPr sz="1600" b="1" i="0" u="none" strike="noStrike" cap="none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$ 98.447.837,46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600" b="1" dirty="0">
                          <a:solidFill>
                            <a:srgbClr val="1D2046"/>
                          </a:solidFill>
                        </a:rPr>
                        <a:t>$ 86.539.822,50</a:t>
                      </a:r>
                      <a:endParaRPr sz="1600" b="1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9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dirty="0">
                          <a:solidFill>
                            <a:srgbClr val="1D2046"/>
                          </a:solidFill>
                        </a:rPr>
                        <a:t>7998 - Mantenimiento, demarcación e implementación  de  ciclo-infraestructura </a:t>
                      </a:r>
                      <a:endParaRPr sz="1600" dirty="0">
                        <a:solidFill>
                          <a:srgbClr val="1D2046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3100" dirty="0">
                        <a:solidFill>
                          <a:srgbClr val="1D2046"/>
                        </a:solidFill>
                      </a:endParaRPr>
                    </a:p>
                  </a:txBody>
                  <a:tcPr marL="68575" marR="84500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 b="1" i="0" u="none" strike="noStrike" cap="none" dirty="0">
                        <a:solidFill>
                          <a:srgbClr val="1D2046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600" b="1" i="0" u="none" strike="noStrike" cap="none" dirty="0">
                          <a:solidFill>
                            <a:srgbClr val="1D2046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$ 0</a:t>
                      </a:r>
                      <a:endParaRPr dirty="0"/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$ 98.447.837,46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$ 86.539.822,50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3" name="Google Shape;163;g3470b4abcb0_1_2"/>
          <p:cNvSpPr txBox="1"/>
          <p:nvPr/>
        </p:nvSpPr>
        <p:spPr>
          <a:xfrm>
            <a:off x="836425" y="1130888"/>
            <a:ext cx="10665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CO" sz="2300" b="1">
                <a:solidFill>
                  <a:srgbClr val="1D2046"/>
                </a:solidFill>
              </a:rPr>
              <a:t>            Plan de  Desarrollo 2024-2027 ( Bogotá Camina Segura) </a:t>
            </a:r>
            <a:endParaRPr sz="2300" b="1" i="0" u="none" strike="noStrike" cap="none">
              <a:solidFill>
                <a:srgbClr val="1D204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18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73245" y="1190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" name="Google Shape;169;p18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18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1" name="Google Shape;171;p18"/>
          <p:cNvSpPr txBox="1"/>
          <p:nvPr/>
        </p:nvSpPr>
        <p:spPr>
          <a:xfrm>
            <a:off x="126135" y="295282"/>
            <a:ext cx="1141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Inversión Presupuestal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8"/>
          <p:cNvPicPr preferRelativeResize="0"/>
          <p:nvPr/>
        </p:nvPicPr>
        <p:blipFill rotWithShape="1">
          <a:blip r:embed="rId5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465699" y="192852"/>
            <a:ext cx="2129687" cy="703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6" name="Google Shape;176;p18"/>
          <p:cNvGraphicFramePr/>
          <p:nvPr>
            <p:extLst>
              <p:ext uri="{D42A27DB-BD31-4B8C-83A1-F6EECF244321}">
                <p14:modId xmlns:p14="http://schemas.microsoft.com/office/powerpoint/2010/main" val="57893103"/>
              </p:ext>
            </p:extLst>
          </p:nvPr>
        </p:nvGraphicFramePr>
        <p:xfrm>
          <a:off x="672721" y="1701018"/>
          <a:ext cx="10950800" cy="4265426"/>
        </p:xfrm>
        <a:graphic>
          <a:graphicData uri="http://schemas.openxmlformats.org/drawingml/2006/table">
            <a:tbl>
              <a:tblPr firstRow="1" firstCol="1" bandRow="1">
                <a:noFill/>
                <a:tableStyleId>{5D4872CA-004C-4D34-A412-D3B398ACE076}</a:tableStyleId>
              </a:tblPr>
              <a:tblGrid>
                <a:gridCol w="61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3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/>
                        <a:t>INVERSIÓN PRESUPUESTAL 2024</a:t>
                      </a:r>
                      <a:endParaRPr sz="18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RESERVA-EJECUTADO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500" b="1" u="none" strike="noStrike" cap="none"/>
                        <a:t>VIGENCIA-EJECUTADO</a:t>
                      </a:r>
                      <a:endParaRPr sz="1500" b="1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6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100">
                          <a:solidFill>
                            <a:srgbClr val="1C4587"/>
                          </a:solidFill>
                        </a:rPr>
                        <a:t>Plan de  Desarrollo 2021-2024 (Nuevo contrato Social y Ambiental para la Bogotá del siglo XXI).</a:t>
                      </a:r>
                      <a:endParaRPr sz="2100">
                        <a:solidFill>
                          <a:srgbClr val="1C4587"/>
                        </a:solidFill>
                      </a:endParaRPr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60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$ 4.065.951.161,00</a:t>
                      </a:r>
                      <a:endParaRPr sz="1700" dirty="0">
                        <a:solidFill>
                          <a:srgbClr val="1C4587"/>
                        </a:solidFill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s-CO" sz="1800" b="1" dirty="0">
                          <a:solidFill>
                            <a:srgbClr val="1C4587"/>
                          </a:solidFill>
                        </a:rPr>
                        <a:t>$ 2.274.443.397,00</a:t>
                      </a:r>
                      <a:endParaRPr sz="17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4050">
                <a:tc>
                  <a:txBody>
                    <a:bodyPr/>
                    <a:lstStyle/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endParaRPr sz="2300">
                        <a:solidFill>
                          <a:srgbClr val="1C4587"/>
                        </a:solidFill>
                      </a:endParaRPr>
                    </a:p>
                    <a:p>
                      <a:pPr marL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Arial"/>
                        <a:buNone/>
                      </a:pPr>
                      <a:r>
                        <a:rPr lang="es-CO" sz="2300">
                          <a:solidFill>
                            <a:srgbClr val="1C4587"/>
                          </a:solidFill>
                        </a:rPr>
                        <a:t>Plan de  Desarrollo 2024-2027 ( Bogotá Camina Segura) </a:t>
                      </a:r>
                      <a:endParaRPr sz="1600" b="1" i="0" u="none" strike="noStrike" cap="none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$ 98.447.837,46</a:t>
                      </a: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rgbClr val="1C458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$ 86.539.822,50</a:t>
                      </a:r>
                      <a:endParaRPr sz="1800" b="1" i="0" u="none" strike="noStrike" cap="none" dirty="0">
                        <a:solidFill>
                          <a:srgbClr val="1C4587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0" marB="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b="1" u="none" strike="noStrike" cap="none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s-CO" sz="1800" b="1" u="none" strike="noStrike" cap="none">
                          <a:solidFill>
                            <a:schemeClr val="lt1"/>
                          </a:solidFill>
                        </a:rPr>
                        <a:t>TOTAL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1" u="none" strike="noStrike" cap="none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68575" marR="68575" marT="0" marB="0"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$ 4.164.398.998,46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800" b="1" i="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$ 2.360.983.219,50</a:t>
                      </a:r>
                      <a:endParaRPr sz="1800" b="1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chemeClr val="lt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9CC2E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6CDD6F-7A75-4C0A-AEE7-AF557AC6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558" y="1805774"/>
            <a:ext cx="6257694" cy="36328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FE128E-2412-4107-AE54-8AB6BC6E1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868" y="1180270"/>
            <a:ext cx="4484883" cy="5378755"/>
          </a:xfrm>
          <a:prstGeom prst="rect">
            <a:avLst/>
          </a:prstGeom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5">
            <a:alphaModFix/>
          </a:blip>
          <a:srcRect t="35963" r="62912" b="2110"/>
          <a:stretch/>
        </p:blipFill>
        <p:spPr>
          <a:xfrm>
            <a:off x="10165758" y="6255"/>
            <a:ext cx="2038945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19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9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9"/>
          <p:cNvSpPr txBox="1"/>
          <p:nvPr/>
        </p:nvSpPr>
        <p:spPr>
          <a:xfrm>
            <a:off x="481408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2. Siniestralidad Vial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9"/>
          <p:cNvPicPr preferRelativeResize="0"/>
          <p:nvPr/>
        </p:nvPicPr>
        <p:blipFill rotWithShape="1">
          <a:blip r:embed="rId7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4805724" y="1055500"/>
            <a:ext cx="7386275" cy="1047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O" sz="1800" b="1" dirty="0">
                <a:solidFill>
                  <a:srgbClr val="595959"/>
                </a:solidFill>
              </a:rPr>
              <a:t>En el año 2024 la localidad de Ciudad Bolívar reportó 625  siniestros graves de tránsito con al menos un lesionado o víctima fatal.</a:t>
            </a:r>
            <a:endParaRPr sz="1800" b="1" dirty="0">
              <a:solidFill>
                <a:srgbClr val="595959"/>
              </a:solidFill>
            </a:endParaRPr>
          </a:p>
        </p:txBody>
      </p:sp>
      <p:sp>
        <p:nvSpPr>
          <p:cNvPr id="190" name="Google Shape;190;p19"/>
          <p:cNvSpPr txBox="1"/>
          <p:nvPr/>
        </p:nvSpPr>
        <p:spPr>
          <a:xfrm>
            <a:off x="5283485" y="5438660"/>
            <a:ext cx="61854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 la localidad de </a:t>
            </a:r>
            <a:r>
              <a:rPr lang="es-CO" sz="1500" b="1" dirty="0">
                <a:solidFill>
                  <a:srgbClr val="595959"/>
                </a:solidFill>
              </a:rPr>
              <a:t>Ciudad Bolívar</a:t>
            </a:r>
            <a:r>
              <a:rPr lang="es-CO" sz="15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se tiene un concentración de siniestros en: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500" dirty="0"/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ES" sz="1500" b="1" dirty="0">
                <a:solidFill>
                  <a:srgbClr val="595959"/>
                </a:solidFill>
              </a:rPr>
              <a:t>Av. Villavicencio</a:t>
            </a:r>
          </a:p>
          <a:p>
            <a:pPr marL="285750" marR="0" lvl="0" indent="-304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</a:pPr>
            <a:r>
              <a:rPr lang="es-ES" sz="1500" b="1" dirty="0">
                <a:solidFill>
                  <a:srgbClr val="595959"/>
                </a:solidFill>
              </a:rPr>
              <a:t>Av. Boyacá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/>
          <p:cNvPicPr preferRelativeResize="0"/>
          <p:nvPr/>
        </p:nvPicPr>
        <p:blipFill rotWithShape="1">
          <a:blip r:embed="rId3">
            <a:alphaModFix/>
          </a:blip>
          <a:srcRect t="35963" r="62912" b="2110"/>
          <a:stretch/>
        </p:blipFill>
        <p:spPr>
          <a:xfrm>
            <a:off x="10153055" y="32527"/>
            <a:ext cx="2038944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3"/>
          <p:cNvCxnSpPr/>
          <p:nvPr/>
        </p:nvCxnSpPr>
        <p:spPr>
          <a:xfrm>
            <a:off x="14503" y="967072"/>
            <a:ext cx="10302240" cy="0"/>
          </a:xfrm>
          <a:prstGeom prst="straightConnector1">
            <a:avLst/>
          </a:prstGeom>
          <a:noFill/>
          <a:ln w="38100" cap="flat" cmpd="sng">
            <a:solidFill>
              <a:srgbClr val="BED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9" name="Google Shape;199;p3"/>
          <p:cNvCxnSpPr/>
          <p:nvPr/>
        </p:nvCxnSpPr>
        <p:spPr>
          <a:xfrm rot="10800000">
            <a:off x="10316743" y="967072"/>
            <a:ext cx="1875257" cy="0"/>
          </a:xfrm>
          <a:prstGeom prst="straightConnector1">
            <a:avLst/>
          </a:prstGeom>
          <a:noFill/>
          <a:ln w="38100" cap="flat" cmpd="sng">
            <a:solidFill>
              <a:srgbClr val="1D204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3"/>
          <p:cNvSpPr txBox="1"/>
          <p:nvPr/>
        </p:nvSpPr>
        <p:spPr>
          <a:xfrm>
            <a:off x="418347" y="295282"/>
            <a:ext cx="11417965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s-CO" sz="3400" b="1" i="0" u="none" strike="noStrike" cap="none">
                <a:solidFill>
                  <a:srgbClr val="1D2046"/>
                </a:solidFill>
                <a:latin typeface="Arial Black"/>
                <a:ea typeface="Arial Black"/>
                <a:cs typeface="Arial Black"/>
                <a:sym typeface="Arial Black"/>
              </a:rPr>
              <a:t>3. Niñas y niños primero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60050"/>
            <a:ext cx="1864895" cy="5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51899" y="184927"/>
            <a:ext cx="2129687" cy="70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6">
            <a:alphaModFix amt="52999"/>
          </a:blip>
          <a:srcRect l="32615"/>
          <a:stretch/>
        </p:blipFill>
        <p:spPr>
          <a:xfrm>
            <a:off x="-15097" y="3223011"/>
            <a:ext cx="1375636" cy="365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5237349"/>
            <a:ext cx="641678" cy="164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7574" y="4072574"/>
            <a:ext cx="1506725" cy="147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9">
            <a:alphaModFix/>
          </a:blip>
          <a:srcRect t="3335" b="-9"/>
          <a:stretch/>
        </p:blipFill>
        <p:spPr>
          <a:xfrm>
            <a:off x="8125075" y="1023352"/>
            <a:ext cx="2960701" cy="91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1263" y="2017337"/>
            <a:ext cx="2960717" cy="219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82625" y="4728588"/>
            <a:ext cx="3692124" cy="18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30073" y="2447103"/>
            <a:ext cx="1506725" cy="143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3">
            <a:alphaModFix/>
          </a:blip>
          <a:srcRect r="6138" b="17918"/>
          <a:stretch/>
        </p:blipFill>
        <p:spPr>
          <a:xfrm>
            <a:off x="8065375" y="4353598"/>
            <a:ext cx="2503300" cy="8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1D3354-97A3-470E-A314-3F418F674B7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451" t="3384"/>
          <a:stretch/>
        </p:blipFill>
        <p:spPr>
          <a:xfrm>
            <a:off x="2261695" y="1939674"/>
            <a:ext cx="5627659" cy="41191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1557</Words>
  <Application>Microsoft Office PowerPoint</Application>
  <PresentationFormat>Panorámica</PresentationFormat>
  <Paragraphs>229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Calibri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Mafe Mora</dc:creator>
  <cp:lastModifiedBy>Steven Pulido Pulido</cp:lastModifiedBy>
  <cp:revision>7</cp:revision>
  <dcterms:created xsi:type="dcterms:W3CDTF">2023-07-24T20:46:18Z</dcterms:created>
  <dcterms:modified xsi:type="dcterms:W3CDTF">2025-05-06T03:10:02Z</dcterms:modified>
</cp:coreProperties>
</file>