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84"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2" r:id="rId21"/>
    <p:sldId id="283" r:id="rId22"/>
    <p:sldId id="277" r:id="rId23"/>
    <p:sldId id="278" r:id="rId24"/>
    <p:sldId id="280" r:id="rId25"/>
    <p:sldId id="279" r:id="rId26"/>
    <p:sldId id="281" r:id="rId27"/>
  </p:sldIdLst>
  <p:sldSz cx="12192000" cy="6858000"/>
  <p:notesSz cx="6858000" cy="9144000"/>
  <p:embeddedFontLst>
    <p:embeddedFont>
      <p:font typeface="Arial Black" panose="020B0A04020102020204" pitchFamily="34" charset="0"/>
      <p:regular r:id="rId29"/>
      <p:bold r:id="rId30"/>
    </p:embeddedFont>
    <p:embeddedFont>
      <p:font typeface="Century Gothic" panose="020B0502020202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xdSY0qC1zc83vlvVr12kUHkM4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4872CA-004C-4D34-A412-D3B398ACE076}">
  <a:tblStyle styleId="{5D4872CA-004C-4D34-A412-D3B398ACE076}" styleName="Table_0">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9EFF7"/>
          </a:solidFill>
        </a:fill>
      </a:tcStyle>
    </a:band1H>
    <a:band2H>
      <a:tcTxStyle/>
      <a:tcStyle>
        <a:tcBdr/>
      </a:tcStyle>
    </a:band2H>
    <a:band1V>
      <a:tcTxStyle/>
      <a:tcStyle>
        <a:tcBdr/>
        <a:fill>
          <a:solidFill>
            <a:srgbClr val="E9EFF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c3ae7660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34c3ae7660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c3ae7660a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34c3ae7660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c3ae7660a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0" name="Google Shape;260;g34c3ae7660a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4c3ae7660a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2" name="Google Shape;282;g34c3ae7660a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 name="Google Shape;34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2" name="Google Shape;3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4" name="Google Shape;42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8082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250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8" name="Google Shape;49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4c3f644d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9" name="Google Shape;519;g34c3f644d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1" name="Google Shape;55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4c3f644d43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4" name="Google Shape;534;g34c3f644d4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6" name="Google Shape;56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470b4abcb0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 name="Google Shape;125;g3470b4abcb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4c3ae766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34c3ae766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70b4abcb0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3470b4abcb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4"/>
          <p:cNvSpPr>
            <a:spLocks noGrp="1"/>
          </p:cNvSpPr>
          <p:nvPr>
            <p:ph type="pic" idx="2"/>
          </p:nvPr>
        </p:nvSpPr>
        <p:spPr>
          <a:xfrm>
            <a:off x="5183188" y="987425"/>
            <a:ext cx="6172200" cy="4873625"/>
          </a:xfrm>
          <a:prstGeom prst="rect">
            <a:avLst/>
          </a:prstGeom>
          <a:noFill/>
          <a:ln>
            <a:noFill/>
          </a:ln>
        </p:spPr>
      </p:sp>
      <p:sp>
        <p:nvSpPr>
          <p:cNvPr id="64" name="Google Shape;64;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O"/>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8.png"/><Relationship Id="rId5" Type="http://schemas.openxmlformats.org/officeDocument/2006/relationships/image" Target="../media/image14.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2.png"/><Relationship Id="rId5" Type="http://schemas.openxmlformats.org/officeDocument/2006/relationships/image" Target="../media/image14.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38.png"/><Relationship Id="rId4" Type="http://schemas.openxmlformats.org/officeDocument/2006/relationships/image" Target="../media/image9.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9.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4.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14.png"/><Relationship Id="rId10" Type="http://schemas.openxmlformats.org/officeDocument/2006/relationships/image" Target="../media/image46.png"/><Relationship Id="rId4" Type="http://schemas.openxmlformats.org/officeDocument/2006/relationships/image" Target="../media/image9.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51.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image" Target="../media/image14.png"/><Relationship Id="rId9"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54.png"/><Relationship Id="rId4" Type="http://schemas.openxmlformats.org/officeDocument/2006/relationships/image" Target="../media/image14.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2.png"/><Relationship Id="rId10" Type="http://schemas.openxmlformats.org/officeDocument/2006/relationships/image" Target="../media/image59.jpg"/><Relationship Id="rId4" Type="http://schemas.openxmlformats.org/officeDocument/2006/relationships/image" Target="../media/image10.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hyperlink" Target="https://supercade.bogota.gov.co/"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0.png"/><Relationship Id="rId12"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31838" t="18583" b="17681"/>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l="65628"/>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a:stretch/>
        </p:blipFill>
        <p:spPr>
          <a:xfrm>
            <a:off x="2467" y="0"/>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3600" b="1" i="0" u="none" strike="noStrike" cap="none">
                <a:solidFill>
                  <a:schemeClr val="lt1"/>
                </a:solidFill>
                <a:latin typeface="Arial"/>
                <a:ea typeface="Arial"/>
                <a:cs typeface="Arial"/>
                <a:sym typeface="Arial"/>
              </a:rPr>
              <a:t>ESTRATEGIA DE RENDICIÓN DE CUENTAS LOCALES </a:t>
            </a:r>
            <a:endParaRPr/>
          </a:p>
          <a:p>
            <a:pPr marL="0" marR="0" lvl="0" indent="0" algn="ctr" rtl="0">
              <a:lnSpc>
                <a:spcPct val="100000"/>
              </a:lnSpc>
              <a:spcBef>
                <a:spcPts val="0"/>
              </a:spcBef>
              <a:spcAft>
                <a:spcPts val="0"/>
              </a:spcAft>
              <a:buClr>
                <a:srgbClr val="000000"/>
              </a:buClr>
              <a:buSzPts val="3600"/>
              <a:buFont typeface="Arial"/>
              <a:buNone/>
            </a:pPr>
            <a:r>
              <a:rPr lang="es-CO" sz="3600" b="1" i="0" u="none" strike="noStrike" cap="none">
                <a:solidFill>
                  <a:schemeClr val="lt1"/>
                </a:solidFill>
                <a:latin typeface="Arial"/>
                <a:ea typeface="Arial"/>
                <a:cs typeface="Arial"/>
                <a:sym typeface="Arial"/>
              </a:rPr>
              <a:t>GESTIÓN 202</a:t>
            </a:r>
            <a:r>
              <a:rPr lang="es-CO" sz="3600" b="1">
                <a:solidFill>
                  <a:schemeClr val="lt1"/>
                </a:solidFill>
              </a:rPr>
              <a:t>4</a:t>
            </a:r>
            <a:endParaRPr/>
          </a:p>
        </p:txBody>
      </p:sp>
      <p:cxnSp>
        <p:nvCxnSpPr>
          <p:cNvPr id="91" name="Google Shape;91;p1"/>
          <p:cNvCxnSpPr/>
          <p:nvPr/>
        </p:nvCxnSpPr>
        <p:spPr>
          <a:xfrm>
            <a:off x="6232647" y="5476438"/>
            <a:ext cx="5402306" cy="0"/>
          </a:xfrm>
          <a:prstGeom prst="straightConnector1">
            <a:avLst/>
          </a:prstGeom>
          <a:noFill/>
          <a:ln w="19050" cap="flat" cmpd="sng">
            <a:solidFill>
              <a:srgbClr val="BED000"/>
            </a:solidFill>
            <a:prstDash val="solid"/>
            <a:miter lim="800000"/>
            <a:headEnd type="none" w="sm" len="sm"/>
            <a:tailEnd type="none" w="sm" len="sm"/>
          </a:ln>
        </p:spPr>
      </p:cxnSp>
      <p:pic>
        <p:nvPicPr>
          <p:cNvPr id="92" name="Google Shape;92;p1"/>
          <p:cNvPicPr preferRelativeResize="0"/>
          <p:nvPr/>
        </p:nvPicPr>
        <p:blipFill rotWithShape="1">
          <a:blip r:embed="rId9">
            <a:alphaModFix/>
          </a:blip>
          <a:srcRect/>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3200" b="1" i="0" u="none" strike="noStrike" cap="none" dirty="0">
                <a:solidFill>
                  <a:schemeClr val="lt1"/>
                </a:solidFill>
                <a:latin typeface="Century Gothic"/>
                <a:ea typeface="Century Gothic"/>
                <a:cs typeface="Century Gothic"/>
                <a:sym typeface="Century Gothic"/>
              </a:rPr>
              <a:t>Localidad Bosa</a:t>
            </a:r>
            <a:endParaRPr sz="3200" b="1"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34c3ae7660a_0_6"/>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17" name="Google Shape;217;g34c3ae7660a_0_6"/>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18" name="Google Shape;218;g34c3ae7660a_0_6"/>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19" name="Google Shape;219;g34c3ae7660a_0_6"/>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220" name="Google Shape;220;g34c3ae7660a_0_6"/>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21" name="Google Shape;221;g34c3ae7660a_0_6"/>
          <p:cNvSpPr txBox="1"/>
          <p:nvPr/>
        </p:nvSpPr>
        <p:spPr>
          <a:xfrm>
            <a:off x="310350" y="1023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a:t>
            </a:r>
            <a:r>
              <a:rPr lang="es-CO" sz="2000" b="1" dirty="0">
                <a:solidFill>
                  <a:srgbClr val="1D2046"/>
                </a:solidFill>
              </a:rPr>
              <a:t>Bosa </a:t>
            </a:r>
            <a:r>
              <a:rPr lang="es-CO" sz="2000" b="1" i="0" u="none" strike="noStrike" cap="none" dirty="0">
                <a:solidFill>
                  <a:srgbClr val="1D2046"/>
                </a:solidFill>
                <a:latin typeface="Arial"/>
                <a:ea typeface="Arial"/>
                <a:cs typeface="Arial"/>
                <a:sym typeface="Arial"/>
              </a:rPr>
              <a:t> durante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realizó lo siguiente:</a:t>
            </a:r>
            <a:endParaRPr sz="2000" b="1" i="0" u="none" strike="noStrike" cap="none" dirty="0">
              <a:solidFill>
                <a:srgbClr val="1D2046"/>
              </a:solidFill>
              <a:latin typeface="Arial"/>
              <a:ea typeface="Arial"/>
              <a:cs typeface="Arial"/>
              <a:sym typeface="Arial"/>
            </a:endParaRPr>
          </a:p>
        </p:txBody>
      </p:sp>
      <p:pic>
        <p:nvPicPr>
          <p:cNvPr id="222" name="Google Shape;222;g34c3ae7660a_0_6"/>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23" name="Google Shape;223;g34c3ae7660a_0_6"/>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24" name="Google Shape;224;g34c3ae7660a_0_6"/>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25" name="Google Shape;225;g34c3ae7660a_0_6"/>
          <p:cNvSpPr txBox="1"/>
          <p:nvPr/>
        </p:nvSpPr>
        <p:spPr>
          <a:xfrm>
            <a:off x="1615000" y="2676400"/>
            <a:ext cx="6879900" cy="8310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dirty="0">
                <a:solidFill>
                  <a:srgbClr val="151A3B"/>
                </a:solidFill>
                <a:latin typeface="Arial Black"/>
                <a:ea typeface="Arial Black"/>
                <a:cs typeface="Arial Black"/>
                <a:sym typeface="Arial Black"/>
              </a:rPr>
              <a:t>603 </a:t>
            </a:r>
            <a:r>
              <a:rPr lang="es-CO" sz="3000" b="1" dirty="0">
                <a:solidFill>
                  <a:srgbClr val="BED000"/>
                </a:solidFill>
                <a:latin typeface="Arial Black"/>
                <a:ea typeface="Arial Black"/>
                <a:cs typeface="Arial Black"/>
                <a:sym typeface="Arial Black"/>
              </a:rPr>
              <a:t>INSTALACIÓN DE              SEÑALIZACIÓN</a:t>
            </a:r>
            <a:endParaRPr sz="3000" b="1" i="0" u="none" strike="noStrike" cap="none" dirty="0">
              <a:solidFill>
                <a:srgbClr val="BED000"/>
              </a:solidFill>
              <a:latin typeface="Arial Black"/>
              <a:ea typeface="Arial Black"/>
              <a:cs typeface="Arial Black"/>
              <a:sym typeface="Arial Black"/>
            </a:endParaRPr>
          </a:p>
        </p:txBody>
      </p:sp>
      <p:sp>
        <p:nvSpPr>
          <p:cNvPr id="226" name="Google Shape;226;g34c3ae7660a_0_6"/>
          <p:cNvSpPr txBox="1"/>
          <p:nvPr/>
        </p:nvSpPr>
        <p:spPr>
          <a:xfrm>
            <a:off x="1615000" y="4094900"/>
            <a:ext cx="6981900" cy="757200"/>
          </a:xfrm>
          <a:prstGeom prst="rect">
            <a:avLst/>
          </a:prstGeom>
          <a:noFill/>
          <a:ln>
            <a:noFill/>
          </a:ln>
        </p:spPr>
        <p:txBody>
          <a:bodyPr spcFirstLastPara="1" wrap="square" lIns="45675" tIns="45675" rIns="45675" bIns="45675" anchor="ctr" anchorCtr="0">
            <a:spAutoFit/>
          </a:bodyPr>
          <a:lstStyle/>
          <a:p>
            <a:pPr marL="457200" marR="0" lvl="0" indent="-400050" algn="l" rtl="0">
              <a:lnSpc>
                <a:spcPct val="80000"/>
              </a:lnSpc>
              <a:spcBef>
                <a:spcPts val="0"/>
              </a:spcBef>
              <a:spcAft>
                <a:spcPts val="0"/>
              </a:spcAft>
              <a:buClr>
                <a:srgbClr val="BED000"/>
              </a:buClr>
              <a:buSzPts val="2700"/>
              <a:buFont typeface="Arial Black"/>
              <a:buChar char="●"/>
            </a:pPr>
            <a:r>
              <a:rPr lang="es-CO" sz="2700" dirty="0">
                <a:solidFill>
                  <a:srgbClr val="151A3B"/>
                </a:solidFill>
                <a:latin typeface="Arial Black"/>
                <a:ea typeface="Arial Black"/>
                <a:cs typeface="Arial Black"/>
                <a:sym typeface="Arial Black"/>
              </a:rPr>
              <a:t>7336 </a:t>
            </a:r>
            <a:r>
              <a:rPr lang="es-CO" sz="2700" b="1" dirty="0">
                <a:solidFill>
                  <a:srgbClr val="BED000"/>
                </a:solidFill>
                <a:latin typeface="Arial Black"/>
                <a:ea typeface="Arial Black"/>
                <a:cs typeface="Arial Black"/>
                <a:sym typeface="Arial Black"/>
              </a:rPr>
              <a:t>MANTENIMIENTO DE SEÑALIZACIÓN </a:t>
            </a:r>
            <a:endParaRPr sz="2700" b="1" i="0" u="none" strike="noStrike" cap="none" dirty="0">
              <a:solidFill>
                <a:srgbClr val="BED000"/>
              </a:solidFill>
              <a:latin typeface="Arial Black"/>
              <a:ea typeface="Arial Black"/>
              <a:cs typeface="Arial Black"/>
              <a:sym typeface="Arial Black"/>
            </a:endParaRPr>
          </a:p>
        </p:txBody>
      </p:sp>
      <p:sp>
        <p:nvSpPr>
          <p:cNvPr id="227" name="Google Shape;227;g34c3ae7660a_0_6"/>
          <p:cNvSpPr txBox="1"/>
          <p:nvPr/>
        </p:nvSpPr>
        <p:spPr>
          <a:xfrm>
            <a:off x="1668389" y="5256825"/>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b="1" dirty="0">
                <a:solidFill>
                  <a:srgbClr val="151A3B"/>
                </a:solidFill>
                <a:latin typeface="Arial Black"/>
                <a:ea typeface="Arial Black"/>
                <a:cs typeface="Arial Black"/>
                <a:sym typeface="Arial Black"/>
              </a:rPr>
              <a:t>208</a:t>
            </a:r>
            <a:r>
              <a:rPr lang="es-CO" sz="3000" b="1" dirty="0">
                <a:solidFill>
                  <a:srgbClr val="BED000"/>
                </a:solidFill>
                <a:latin typeface="Arial Black"/>
                <a:ea typeface="Arial Black"/>
                <a:cs typeface="Arial Black"/>
                <a:sym typeface="Arial Black"/>
              </a:rPr>
              <a:t> PASOS PEATONALES</a:t>
            </a:r>
            <a:endParaRPr sz="3000" b="1" i="0" u="none" strike="noStrike" cap="none" dirty="0">
              <a:solidFill>
                <a:srgbClr val="BED000"/>
              </a:solidFill>
              <a:latin typeface="Arial Black"/>
              <a:ea typeface="Arial Black"/>
              <a:cs typeface="Arial Black"/>
              <a:sym typeface="Arial Black"/>
            </a:endParaRPr>
          </a:p>
        </p:txBody>
      </p:sp>
      <p:grpSp>
        <p:nvGrpSpPr>
          <p:cNvPr id="228" name="Google Shape;228;g34c3ae7660a_0_6"/>
          <p:cNvGrpSpPr/>
          <p:nvPr/>
        </p:nvGrpSpPr>
        <p:grpSpPr>
          <a:xfrm>
            <a:off x="246900" y="4514533"/>
            <a:ext cx="1267500" cy="1268100"/>
            <a:chOff x="169275" y="3813133"/>
            <a:chExt cx="1267500" cy="1268100"/>
          </a:xfrm>
        </p:grpSpPr>
        <p:sp>
          <p:nvSpPr>
            <p:cNvPr id="229" name="Google Shape;229;g34c3ae7660a_0_6"/>
            <p:cNvSpPr/>
            <p:nvPr/>
          </p:nvSpPr>
          <p:spPr>
            <a:xfrm>
              <a:off x="169275" y="3813133"/>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30" name="Google Shape;230;g34c3ae7660a_0_6"/>
            <p:cNvPicPr preferRelativeResize="0"/>
            <p:nvPr/>
          </p:nvPicPr>
          <p:blipFill>
            <a:blip r:embed="rId8">
              <a:alphaModFix/>
            </a:blip>
            <a:stretch>
              <a:fillRect/>
            </a:stretch>
          </p:blipFill>
          <p:spPr>
            <a:xfrm>
              <a:off x="247485" y="4029232"/>
              <a:ext cx="1111078" cy="703500"/>
            </a:xfrm>
            <a:prstGeom prst="rect">
              <a:avLst/>
            </a:prstGeom>
            <a:noFill/>
            <a:ln>
              <a:noFill/>
            </a:ln>
          </p:spPr>
        </p:pic>
      </p:grpSp>
      <p:sp>
        <p:nvSpPr>
          <p:cNvPr id="231" name="Google Shape;231;g34c3ae7660a_0_6"/>
          <p:cNvSpPr/>
          <p:nvPr/>
        </p:nvSpPr>
        <p:spPr>
          <a:xfrm>
            <a:off x="246894" y="2516167"/>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32" name="Google Shape;232;g34c3ae7660a_0_6"/>
          <p:cNvPicPr preferRelativeResize="0"/>
          <p:nvPr/>
        </p:nvPicPr>
        <p:blipFill>
          <a:blip r:embed="rId9">
            <a:alphaModFix/>
          </a:blip>
          <a:stretch>
            <a:fillRect/>
          </a:stretch>
        </p:blipFill>
        <p:spPr>
          <a:xfrm>
            <a:off x="8324625" y="1765677"/>
            <a:ext cx="2608150" cy="2426575"/>
          </a:xfrm>
          <a:prstGeom prst="rect">
            <a:avLst/>
          </a:prstGeom>
          <a:noFill/>
          <a:ln>
            <a:noFill/>
          </a:ln>
        </p:spPr>
      </p:pic>
      <p:pic>
        <p:nvPicPr>
          <p:cNvPr id="233" name="Google Shape;233;g34c3ae7660a_0_6"/>
          <p:cNvPicPr preferRelativeResize="0"/>
          <p:nvPr/>
        </p:nvPicPr>
        <p:blipFill>
          <a:blip r:embed="rId10">
            <a:alphaModFix/>
          </a:blip>
          <a:stretch>
            <a:fillRect/>
          </a:stretch>
        </p:blipFill>
        <p:spPr>
          <a:xfrm>
            <a:off x="9156575" y="4250200"/>
            <a:ext cx="2725084" cy="2552600"/>
          </a:xfrm>
          <a:prstGeom prst="rect">
            <a:avLst/>
          </a:prstGeom>
          <a:noFill/>
          <a:ln>
            <a:noFill/>
          </a:ln>
        </p:spPr>
      </p:pic>
      <p:pic>
        <p:nvPicPr>
          <p:cNvPr id="234" name="Google Shape;234;g34c3ae7660a_0_6"/>
          <p:cNvPicPr preferRelativeResize="0"/>
          <p:nvPr/>
        </p:nvPicPr>
        <p:blipFill>
          <a:blip r:embed="rId11">
            <a:alphaModFix/>
          </a:blip>
          <a:stretch>
            <a:fillRect/>
          </a:stretch>
        </p:blipFill>
        <p:spPr>
          <a:xfrm>
            <a:off x="465138" y="2686715"/>
            <a:ext cx="831020" cy="83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34c3ae7660a_0_211"/>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40" name="Google Shape;240;g34c3ae7660a_0_21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41" name="Google Shape;241;g34c3ae7660a_0_21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42" name="Google Shape;242;g34c3ae7660a_0_211"/>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4. Señalización </a:t>
            </a:r>
            <a:endParaRPr sz="1400" b="0" i="0" u="none" strike="noStrike" cap="none">
              <a:solidFill>
                <a:srgbClr val="000000"/>
              </a:solidFill>
              <a:latin typeface="Arial"/>
              <a:ea typeface="Arial"/>
              <a:cs typeface="Arial"/>
              <a:sym typeface="Arial"/>
            </a:endParaRPr>
          </a:p>
        </p:txBody>
      </p:sp>
      <p:pic>
        <p:nvPicPr>
          <p:cNvPr id="243" name="Google Shape;243;g34c3ae7660a_0_211"/>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44" name="Google Shape;244;g34c3ae7660a_0_211"/>
          <p:cNvSpPr txBox="1"/>
          <p:nvPr/>
        </p:nvSpPr>
        <p:spPr>
          <a:xfrm>
            <a:off x="335100" y="1116275"/>
            <a:ext cx="115713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a:t>
            </a:r>
            <a:r>
              <a:rPr lang="es-CO" sz="2000" b="1" dirty="0">
                <a:solidFill>
                  <a:srgbClr val="1D2046"/>
                </a:solidFill>
              </a:rPr>
              <a:t>Bosa</a:t>
            </a:r>
            <a:r>
              <a:rPr lang="es-CO" sz="2000" b="1" i="0" u="none" strike="noStrike" cap="none" dirty="0">
                <a:solidFill>
                  <a:srgbClr val="1D2046"/>
                </a:solidFill>
                <a:latin typeface="Arial"/>
                <a:ea typeface="Arial"/>
                <a:cs typeface="Arial"/>
                <a:sym typeface="Arial"/>
              </a:rPr>
              <a:t> durante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realizó lo siguiente:</a:t>
            </a:r>
            <a:endParaRPr sz="2000" b="1" i="0" u="none" strike="noStrike" cap="none" dirty="0">
              <a:solidFill>
                <a:srgbClr val="1D2046"/>
              </a:solidFill>
              <a:latin typeface="Arial"/>
              <a:ea typeface="Arial"/>
              <a:cs typeface="Arial"/>
              <a:sym typeface="Arial"/>
            </a:endParaRPr>
          </a:p>
        </p:txBody>
      </p:sp>
      <p:pic>
        <p:nvPicPr>
          <p:cNvPr id="245" name="Google Shape;245;g34c3ae7660a_0_211"/>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46" name="Google Shape;246;g34c3ae7660a_0_211"/>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47" name="Google Shape;247;g34c3ae7660a_0_211"/>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49" name="Google Shape;249;g34c3ae7660a_0_211"/>
          <p:cNvSpPr txBox="1"/>
          <p:nvPr/>
        </p:nvSpPr>
        <p:spPr>
          <a:xfrm>
            <a:off x="1765525" y="4286600"/>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BED000"/>
              </a:buClr>
              <a:buSzPts val="3000"/>
              <a:buFont typeface="Arial Black"/>
              <a:buChar char="●"/>
            </a:pPr>
            <a:r>
              <a:rPr lang="es-CO" sz="3000" dirty="0">
                <a:solidFill>
                  <a:srgbClr val="151A3B"/>
                </a:solidFill>
                <a:latin typeface="Arial Black"/>
                <a:ea typeface="Arial Black"/>
                <a:cs typeface="Arial Black"/>
                <a:sym typeface="Arial Black"/>
              </a:rPr>
              <a:t>8  </a:t>
            </a:r>
            <a:r>
              <a:rPr lang="es-CO" sz="3000" b="1" dirty="0">
                <a:solidFill>
                  <a:srgbClr val="BED000"/>
                </a:solidFill>
                <a:latin typeface="Arial Black"/>
                <a:ea typeface="Arial Black"/>
                <a:cs typeface="Arial Black"/>
                <a:sym typeface="Arial Black"/>
              </a:rPr>
              <a:t>KM CARRIL DEMARCADO </a:t>
            </a:r>
            <a:endParaRPr sz="3000" b="1" i="0" u="none" strike="noStrike" cap="none" dirty="0">
              <a:solidFill>
                <a:srgbClr val="BED000"/>
              </a:solidFill>
              <a:latin typeface="Arial Black"/>
              <a:ea typeface="Arial Black"/>
              <a:cs typeface="Arial Black"/>
              <a:sym typeface="Arial Black"/>
            </a:endParaRPr>
          </a:p>
        </p:txBody>
      </p:sp>
      <p:grpSp>
        <p:nvGrpSpPr>
          <p:cNvPr id="250" name="Google Shape;250;g34c3ae7660a_0_211"/>
          <p:cNvGrpSpPr/>
          <p:nvPr/>
        </p:nvGrpSpPr>
        <p:grpSpPr>
          <a:xfrm>
            <a:off x="281483" y="4365538"/>
            <a:ext cx="1195500" cy="1100400"/>
            <a:chOff x="5624031" y="2326562"/>
            <a:chExt cx="1195500" cy="1100400"/>
          </a:xfrm>
        </p:grpSpPr>
        <p:sp>
          <p:nvSpPr>
            <p:cNvPr id="251" name="Google Shape;251;g34c3ae7660a_0_211"/>
            <p:cNvSpPr/>
            <p:nvPr/>
          </p:nvSpPr>
          <p:spPr>
            <a:xfrm>
              <a:off x="5624031" y="2326562"/>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52" name="Google Shape;252;g34c3ae7660a_0_211" descr="Imagen"/>
            <p:cNvPicPr preferRelativeResize="0"/>
            <p:nvPr/>
          </p:nvPicPr>
          <p:blipFill rotWithShape="1">
            <a:blip r:embed="rId8">
              <a:alphaModFix/>
            </a:blip>
            <a:srcRect/>
            <a:stretch/>
          </p:blipFill>
          <p:spPr>
            <a:xfrm>
              <a:off x="5886737" y="2502355"/>
              <a:ext cx="732457" cy="778338"/>
            </a:xfrm>
            <a:prstGeom prst="rect">
              <a:avLst/>
            </a:prstGeom>
            <a:noFill/>
            <a:ln>
              <a:noFill/>
            </a:ln>
          </p:spPr>
        </p:pic>
      </p:grpSp>
      <p:grpSp>
        <p:nvGrpSpPr>
          <p:cNvPr id="253" name="Google Shape;253;g34c3ae7660a_0_211"/>
          <p:cNvGrpSpPr/>
          <p:nvPr/>
        </p:nvGrpSpPr>
        <p:grpSpPr>
          <a:xfrm>
            <a:off x="169269" y="2809655"/>
            <a:ext cx="1267500" cy="1172100"/>
            <a:chOff x="169269" y="2428655"/>
            <a:chExt cx="1267500" cy="1172100"/>
          </a:xfrm>
        </p:grpSpPr>
        <p:sp>
          <p:nvSpPr>
            <p:cNvPr id="254" name="Google Shape;254;g34c3ae7660a_0_211"/>
            <p:cNvSpPr/>
            <p:nvPr/>
          </p:nvSpPr>
          <p:spPr>
            <a:xfrm>
              <a:off x="169269" y="2428655"/>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55" name="Google Shape;255;g34c3ae7660a_0_211"/>
            <p:cNvPicPr preferRelativeResize="0"/>
            <p:nvPr/>
          </p:nvPicPr>
          <p:blipFill>
            <a:blip r:embed="rId9">
              <a:alphaModFix/>
            </a:blip>
            <a:stretch>
              <a:fillRect/>
            </a:stretch>
          </p:blipFill>
          <p:spPr>
            <a:xfrm>
              <a:off x="405071" y="2693670"/>
              <a:ext cx="749974" cy="597950"/>
            </a:xfrm>
            <a:prstGeom prst="rect">
              <a:avLst/>
            </a:prstGeom>
            <a:noFill/>
            <a:ln>
              <a:noFill/>
            </a:ln>
          </p:spPr>
        </p:pic>
      </p:grpSp>
      <p:pic>
        <p:nvPicPr>
          <p:cNvPr id="256" name="Google Shape;256;g34c3ae7660a_0_211"/>
          <p:cNvPicPr preferRelativeResize="0"/>
          <p:nvPr/>
        </p:nvPicPr>
        <p:blipFill>
          <a:blip r:embed="rId10">
            <a:alphaModFix/>
          </a:blip>
          <a:stretch>
            <a:fillRect/>
          </a:stretch>
        </p:blipFill>
        <p:spPr>
          <a:xfrm>
            <a:off x="9110550" y="4260700"/>
            <a:ext cx="2275950" cy="2224500"/>
          </a:xfrm>
          <a:prstGeom prst="rect">
            <a:avLst/>
          </a:prstGeom>
          <a:noFill/>
          <a:ln>
            <a:noFill/>
          </a:ln>
        </p:spPr>
      </p:pic>
      <p:pic>
        <p:nvPicPr>
          <p:cNvPr id="257" name="Google Shape;257;g34c3ae7660a_0_211"/>
          <p:cNvPicPr preferRelativeResize="0"/>
          <p:nvPr/>
        </p:nvPicPr>
        <p:blipFill>
          <a:blip r:embed="rId11">
            <a:alphaModFix/>
          </a:blip>
          <a:stretch>
            <a:fillRect/>
          </a:stretch>
        </p:blipFill>
        <p:spPr>
          <a:xfrm>
            <a:off x="9707850" y="1882050"/>
            <a:ext cx="2331750" cy="2224500"/>
          </a:xfrm>
          <a:prstGeom prst="rect">
            <a:avLst/>
          </a:prstGeom>
          <a:noFill/>
          <a:ln>
            <a:noFill/>
          </a:ln>
        </p:spPr>
      </p:pic>
      <p:sp>
        <p:nvSpPr>
          <p:cNvPr id="2" name="Google Shape;248;g34c3ae7660a_0_211">
            <a:extLst>
              <a:ext uri="{FF2B5EF4-FFF2-40B4-BE49-F238E27FC236}">
                <a16:creationId xmlns:a16="http://schemas.microsoft.com/office/drawing/2014/main" id="{6918C476-3E17-27D2-E98D-20FD65FEF3E9}"/>
              </a:ext>
            </a:extLst>
          </p:cNvPr>
          <p:cNvSpPr txBox="1"/>
          <p:nvPr/>
        </p:nvSpPr>
        <p:spPr>
          <a:xfrm>
            <a:off x="1596340" y="3008116"/>
            <a:ext cx="8283000" cy="855528"/>
          </a:xfrm>
          <a:prstGeom prst="rect">
            <a:avLst/>
          </a:prstGeom>
          <a:noFill/>
          <a:ln>
            <a:noFill/>
          </a:ln>
        </p:spPr>
        <p:txBody>
          <a:bodyPr spcFirstLastPara="1" wrap="square" lIns="45675" tIns="45675" rIns="45675" bIns="45675" anchor="ctr" anchorCtr="0">
            <a:spAutoFit/>
          </a:bodyPr>
          <a:lstStyle/>
          <a:p>
            <a:pPr marL="457200" marR="0" lvl="0" indent="-425450" algn="l" rtl="0">
              <a:lnSpc>
                <a:spcPct val="80000"/>
              </a:lnSpc>
              <a:spcBef>
                <a:spcPts val="0"/>
              </a:spcBef>
              <a:spcAft>
                <a:spcPts val="0"/>
              </a:spcAft>
              <a:buClr>
                <a:srgbClr val="BED000"/>
              </a:buClr>
              <a:buSzPts val="3100"/>
              <a:buFont typeface="Arial Black"/>
              <a:buChar char="●"/>
            </a:pPr>
            <a:r>
              <a:rPr lang="es-CO" sz="3100" dirty="0">
                <a:solidFill>
                  <a:srgbClr val="151A3B"/>
                </a:solidFill>
                <a:latin typeface="Arial Black"/>
                <a:ea typeface="Arial Black"/>
                <a:cs typeface="Arial Black"/>
                <a:sym typeface="Arial Black"/>
              </a:rPr>
              <a:t>117  </a:t>
            </a:r>
            <a:r>
              <a:rPr lang="es-CO" sz="3100" b="1" dirty="0">
                <a:solidFill>
                  <a:srgbClr val="BED000"/>
                </a:solidFill>
                <a:latin typeface="Arial Black"/>
                <a:ea typeface="Arial Black"/>
                <a:cs typeface="Arial Black"/>
                <a:sym typeface="Arial Black"/>
              </a:rPr>
              <a:t>PACIFICACIONES O TRAFICO </a:t>
            </a:r>
          </a:p>
          <a:p>
            <a:pPr marL="31750" marR="0" lvl="0" algn="l" rtl="0">
              <a:lnSpc>
                <a:spcPct val="80000"/>
              </a:lnSpc>
              <a:spcBef>
                <a:spcPts val="0"/>
              </a:spcBef>
              <a:spcAft>
                <a:spcPts val="0"/>
              </a:spcAft>
              <a:buClr>
                <a:srgbClr val="BED000"/>
              </a:buClr>
              <a:buSzPts val="3100"/>
            </a:pPr>
            <a:r>
              <a:rPr lang="es-CO" sz="3100" b="1" i="0" u="none" strike="noStrike" cap="none" dirty="0">
                <a:solidFill>
                  <a:srgbClr val="BED000"/>
                </a:solidFill>
                <a:latin typeface="Arial Black"/>
                <a:ea typeface="Arial Black"/>
                <a:cs typeface="Arial Black"/>
                <a:sym typeface="Arial Black"/>
              </a:rPr>
              <a:t>            CALMADO</a:t>
            </a:r>
            <a:endParaRPr sz="3100" b="1" i="0" u="none" strike="noStrike" cap="none" dirty="0">
              <a:solidFill>
                <a:srgbClr val="BED000"/>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34c3ae7660a_0_178"/>
          <p:cNvPicPr preferRelativeResize="0"/>
          <p:nvPr/>
        </p:nvPicPr>
        <p:blipFill rotWithShape="1">
          <a:blip r:embed="rId3">
            <a:alphaModFix/>
          </a:blip>
          <a:srcRect t="35961" r="62912" b="2111"/>
          <a:stretch/>
        </p:blipFill>
        <p:spPr>
          <a:xfrm>
            <a:off x="10153056" y="99380"/>
            <a:ext cx="2038944" cy="6858000"/>
          </a:xfrm>
          <a:prstGeom prst="rect">
            <a:avLst/>
          </a:prstGeom>
          <a:noFill/>
          <a:ln>
            <a:noFill/>
          </a:ln>
        </p:spPr>
      </p:pic>
      <p:cxnSp>
        <p:nvCxnSpPr>
          <p:cNvPr id="263" name="Google Shape;263;g34c3ae7660a_0_178"/>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64" name="Google Shape;264;g34c3ae7660a_0_178"/>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65" name="Google Shape;265;g34c3ae7660a_0_178"/>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Se</a:t>
            </a:r>
            <a:r>
              <a:rPr lang="es-CO" sz="3400" b="1">
                <a:solidFill>
                  <a:srgbClr val="1D2046"/>
                </a:solidFill>
                <a:latin typeface="Arial Black"/>
                <a:ea typeface="Arial Black"/>
                <a:cs typeface="Arial Black"/>
                <a:sym typeface="Arial Black"/>
              </a:rPr>
              <a:t>maforizaci</a:t>
            </a:r>
            <a:r>
              <a:rPr lang="es-CO" sz="3400" b="1" i="0" u="none" strike="noStrike" cap="none">
                <a:solidFill>
                  <a:srgbClr val="1D2046"/>
                </a:solidFill>
                <a:latin typeface="Arial Black"/>
                <a:ea typeface="Arial Black"/>
                <a:cs typeface="Arial Black"/>
                <a:sym typeface="Arial Black"/>
              </a:rPr>
              <a:t>ón </a:t>
            </a:r>
            <a:endParaRPr sz="1400" b="0" i="0" u="none" strike="noStrike" cap="none">
              <a:solidFill>
                <a:srgbClr val="000000"/>
              </a:solidFill>
              <a:latin typeface="Arial"/>
              <a:ea typeface="Arial"/>
              <a:cs typeface="Arial"/>
              <a:sym typeface="Arial"/>
            </a:endParaRPr>
          </a:p>
        </p:txBody>
      </p:sp>
      <p:pic>
        <p:nvPicPr>
          <p:cNvPr id="266" name="Google Shape;266;g34c3ae7660a_0_178"/>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67" name="Google Shape;267;g34c3ae7660a_0_178"/>
          <p:cNvSpPr txBox="1"/>
          <p:nvPr/>
        </p:nvSpPr>
        <p:spPr>
          <a:xfrm>
            <a:off x="335100" y="1040075"/>
            <a:ext cx="11571300" cy="895800"/>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es-CO" sz="2000" b="1">
                <a:solidFill>
                  <a:srgbClr val="1D2046"/>
                </a:solidFill>
              </a:rPr>
              <a:t>Durante el año 2024 en el distrito se implementaron </a:t>
            </a:r>
            <a:r>
              <a:rPr lang="es-CO" sz="2800" b="1">
                <a:solidFill>
                  <a:srgbClr val="BED000"/>
                </a:solidFill>
                <a:latin typeface="Arial Black"/>
                <a:ea typeface="Arial Black"/>
                <a:cs typeface="Arial Black"/>
                <a:sym typeface="Arial Black"/>
              </a:rPr>
              <a:t>38</a:t>
            </a:r>
            <a:r>
              <a:rPr lang="es-CO" sz="2000" b="1">
                <a:solidFill>
                  <a:srgbClr val="1D2046"/>
                </a:solidFill>
              </a:rPr>
              <a:t> intersecciones nuevas y </a:t>
            </a:r>
            <a:r>
              <a:rPr lang="es-CO" sz="2800" b="1">
                <a:solidFill>
                  <a:srgbClr val="BED000"/>
                </a:solidFill>
                <a:latin typeface="Arial Black"/>
                <a:ea typeface="Arial Black"/>
                <a:cs typeface="Arial Black"/>
                <a:sym typeface="Arial Black"/>
              </a:rPr>
              <a:t>34</a:t>
            </a:r>
            <a:r>
              <a:rPr lang="es-CO" sz="2000" b="1">
                <a:solidFill>
                  <a:srgbClr val="1D2046"/>
                </a:solidFill>
              </a:rPr>
              <a:t> intersecciones se complementaron con nuevos dispositivos de señalización.</a:t>
            </a:r>
            <a:endParaRPr sz="2000" b="1" i="0" u="none" strike="noStrike" cap="none">
              <a:solidFill>
                <a:srgbClr val="1D2046"/>
              </a:solidFill>
              <a:latin typeface="Arial"/>
              <a:ea typeface="Arial"/>
              <a:cs typeface="Arial"/>
              <a:sym typeface="Arial"/>
            </a:endParaRPr>
          </a:p>
        </p:txBody>
      </p:sp>
      <p:pic>
        <p:nvPicPr>
          <p:cNvPr id="268" name="Google Shape;268;g34c3ae7660a_0_178"/>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69" name="Google Shape;269;g34c3ae7660a_0_178"/>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70" name="Google Shape;270;g34c3ae7660a_0_178"/>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71" name="Google Shape;271;g34c3ae7660a_0_178"/>
          <p:cNvSpPr/>
          <p:nvPr/>
        </p:nvSpPr>
        <p:spPr>
          <a:xfrm>
            <a:off x="169257" y="2356280"/>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72" name="Google Shape;272;g34c3ae7660a_0_178"/>
          <p:cNvSpPr/>
          <p:nvPr/>
        </p:nvSpPr>
        <p:spPr>
          <a:xfrm>
            <a:off x="182700" y="3828771"/>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73" name="Google Shape;273;g34c3ae7660a_0_178"/>
          <p:cNvSpPr/>
          <p:nvPr/>
        </p:nvSpPr>
        <p:spPr>
          <a:xfrm>
            <a:off x="205258" y="5400913"/>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274" name="Google Shape;274;g34c3ae7660a_0_178"/>
          <p:cNvPicPr preferRelativeResize="0"/>
          <p:nvPr/>
        </p:nvPicPr>
        <p:blipFill>
          <a:blip r:embed="rId8">
            <a:alphaModFix/>
          </a:blip>
          <a:stretch>
            <a:fillRect/>
          </a:stretch>
        </p:blipFill>
        <p:spPr>
          <a:xfrm>
            <a:off x="247485" y="4034807"/>
            <a:ext cx="1111078" cy="703500"/>
          </a:xfrm>
          <a:prstGeom prst="rect">
            <a:avLst/>
          </a:prstGeom>
          <a:noFill/>
          <a:ln>
            <a:noFill/>
          </a:ln>
        </p:spPr>
      </p:pic>
      <p:pic>
        <p:nvPicPr>
          <p:cNvPr id="275" name="Google Shape;275;g34c3ae7660a_0_178"/>
          <p:cNvPicPr preferRelativeResize="0"/>
          <p:nvPr/>
        </p:nvPicPr>
        <p:blipFill>
          <a:blip r:embed="rId9">
            <a:alphaModFix/>
          </a:blip>
          <a:stretch>
            <a:fillRect/>
          </a:stretch>
        </p:blipFill>
        <p:spPr>
          <a:xfrm>
            <a:off x="401188" y="2546082"/>
            <a:ext cx="803650" cy="792493"/>
          </a:xfrm>
          <a:prstGeom prst="rect">
            <a:avLst/>
          </a:prstGeom>
          <a:noFill/>
          <a:ln w="28575" cap="flat" cmpd="sng">
            <a:solidFill>
              <a:schemeClr val="lt1"/>
            </a:solidFill>
            <a:prstDash val="solid"/>
            <a:round/>
            <a:headEnd type="none" w="sm" len="sm"/>
            <a:tailEnd type="none" w="sm" len="sm"/>
          </a:ln>
        </p:spPr>
      </p:pic>
      <p:pic>
        <p:nvPicPr>
          <p:cNvPr id="276" name="Google Shape;276;g34c3ae7660a_0_178"/>
          <p:cNvPicPr preferRelativeResize="0"/>
          <p:nvPr/>
        </p:nvPicPr>
        <p:blipFill>
          <a:blip r:embed="rId10">
            <a:alphaModFix/>
          </a:blip>
          <a:stretch>
            <a:fillRect/>
          </a:stretch>
        </p:blipFill>
        <p:spPr>
          <a:xfrm>
            <a:off x="431148" y="5578925"/>
            <a:ext cx="697495" cy="703500"/>
          </a:xfrm>
          <a:prstGeom prst="rect">
            <a:avLst/>
          </a:prstGeom>
          <a:noFill/>
          <a:ln>
            <a:noFill/>
          </a:ln>
        </p:spPr>
      </p:pic>
      <p:sp>
        <p:nvSpPr>
          <p:cNvPr id="277" name="Google Shape;277;g34c3ae7660a_0_178"/>
          <p:cNvSpPr txBox="1"/>
          <p:nvPr/>
        </p:nvSpPr>
        <p:spPr>
          <a:xfrm>
            <a:off x="1739900" y="1985939"/>
            <a:ext cx="7772038" cy="4801223"/>
          </a:xfrm>
          <a:prstGeom prst="rect">
            <a:avLst/>
          </a:prstGeom>
          <a:noFill/>
          <a:ln>
            <a:noFill/>
          </a:ln>
        </p:spPr>
        <p:txBody>
          <a:bodyPr spcFirstLastPara="1" wrap="square" lIns="45675" tIns="45675" rIns="45675" bIns="45675" anchor="ctr" anchorCtr="0">
            <a:spAutoFit/>
          </a:bodyPr>
          <a:lstStyle/>
          <a:p>
            <a:pPr marL="0" lvl="0" indent="0" algn="just" rtl="0">
              <a:lnSpc>
                <a:spcPct val="120000"/>
              </a:lnSpc>
              <a:spcBef>
                <a:spcPts val="0"/>
              </a:spcBef>
              <a:spcAft>
                <a:spcPts val="0"/>
              </a:spcAft>
              <a:buClr>
                <a:schemeClr val="dk1"/>
              </a:buClr>
              <a:buSzPts val="3600"/>
              <a:buFont typeface="Arial"/>
              <a:buNone/>
            </a:pPr>
            <a:r>
              <a:rPr lang="es-CO" sz="2500" b="1" dirty="0">
                <a:solidFill>
                  <a:srgbClr val="1D2046"/>
                </a:solidFill>
              </a:rPr>
              <a:t>Llegando a las siguientes cifras:</a:t>
            </a:r>
            <a:endParaRPr sz="2000" b="1" dirty="0">
              <a:solidFill>
                <a:srgbClr val="1D2046"/>
              </a:solidFill>
            </a:endParaRPr>
          </a:p>
          <a:p>
            <a:pPr marL="0" lvl="0" indent="0" algn="just" rtl="0">
              <a:lnSpc>
                <a:spcPct val="120000"/>
              </a:lnSpc>
              <a:spcBef>
                <a:spcPts val="0"/>
              </a:spcBef>
              <a:spcAft>
                <a:spcPts val="0"/>
              </a:spcAft>
              <a:buClr>
                <a:schemeClr val="dk1"/>
              </a:buClr>
              <a:buSzPts val="1100"/>
              <a:buFont typeface="Arial"/>
              <a:buNone/>
            </a:pPr>
            <a:endParaRPr sz="2000" b="1" dirty="0">
              <a:solidFill>
                <a:srgbClr val="1D2046"/>
              </a:solidFill>
            </a:endParaRP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1657</a:t>
            </a:r>
            <a:r>
              <a:rPr lang="es-CO" sz="2000" b="1" dirty="0">
                <a:solidFill>
                  <a:srgbClr val="1D2046"/>
                </a:solidFill>
                <a:latin typeface="Arial Black" panose="020B0A04020102020204" pitchFamily="34" charset="0"/>
              </a:rPr>
              <a:t> </a:t>
            </a:r>
            <a:r>
              <a:rPr lang="es-CO" sz="2500" b="1" dirty="0">
                <a:solidFill>
                  <a:srgbClr val="1D2046"/>
                </a:solidFill>
                <a:latin typeface="Arial Black" panose="020B0A04020102020204" pitchFamily="34" charset="0"/>
              </a:rPr>
              <a:t>INTERSECCIONES CON SEMÁFOROS PARA REGULACIÓN PEATONAL</a:t>
            </a:r>
            <a:endParaRPr sz="2500" b="1" dirty="0">
              <a:solidFill>
                <a:srgbClr val="1D2046"/>
              </a:solidFill>
              <a:latin typeface="Arial Black" panose="020B0A04020102020204" pitchFamily="34" charset="0"/>
            </a:endParaRP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319</a:t>
            </a:r>
            <a:r>
              <a:rPr lang="es-CO" sz="2000" b="1" dirty="0">
                <a:solidFill>
                  <a:srgbClr val="1D2046"/>
                </a:solidFill>
                <a:latin typeface="Arial Black" panose="020B0A04020102020204" pitchFamily="34" charset="0"/>
              </a:rPr>
              <a:t> </a:t>
            </a:r>
            <a:r>
              <a:rPr lang="es-MX" sz="2400" b="1" dirty="0">
                <a:solidFill>
                  <a:srgbClr val="1D2046"/>
                </a:solidFill>
                <a:latin typeface="Arial Black" panose="020B0A04020102020204" pitchFamily="34" charset="0"/>
              </a:rPr>
              <a:t>INTERSECCIONES CON SEMÁFOROS PARA REGULACIÓN CICLISTA.</a:t>
            </a: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2.860</a:t>
            </a:r>
            <a:r>
              <a:rPr lang="es-CO" sz="2000" b="1" dirty="0">
                <a:solidFill>
                  <a:srgbClr val="1D2046"/>
                </a:solidFill>
                <a:latin typeface="Arial Black" panose="020B0A04020102020204" pitchFamily="34" charset="0"/>
              </a:rPr>
              <a:t> </a:t>
            </a:r>
            <a:r>
              <a:rPr lang="es-CO" sz="2400" b="1" dirty="0">
                <a:solidFill>
                  <a:srgbClr val="1D2046"/>
                </a:solidFill>
                <a:latin typeface="Arial Black" panose="020B0A04020102020204" pitchFamily="34" charset="0"/>
              </a:rPr>
              <a:t>DISPOSITIVOS SONOROS</a:t>
            </a:r>
            <a:endParaRPr sz="2000" b="1" dirty="0">
              <a:solidFill>
                <a:srgbClr val="1D2046"/>
              </a:solidFill>
              <a:latin typeface="Arial Black" panose="020B0A04020102020204" pitchFamily="34" charset="0"/>
            </a:endParaRPr>
          </a:p>
          <a:p>
            <a:pPr marL="457200" lvl="0" indent="-355600" algn="just" rtl="0">
              <a:lnSpc>
                <a:spcPct val="120000"/>
              </a:lnSpc>
              <a:spcBef>
                <a:spcPts val="0"/>
              </a:spcBef>
              <a:spcAft>
                <a:spcPts val="0"/>
              </a:spcAft>
              <a:buClr>
                <a:srgbClr val="1D2046"/>
              </a:buClr>
              <a:buSzPts val="2000"/>
              <a:buChar char="●"/>
            </a:pPr>
            <a:r>
              <a:rPr lang="es-CO" sz="2800" b="1" dirty="0">
                <a:solidFill>
                  <a:srgbClr val="BED000"/>
                </a:solidFill>
                <a:latin typeface="Arial Black" panose="020B0A04020102020204" pitchFamily="34" charset="0"/>
                <a:ea typeface="Arial Black"/>
                <a:cs typeface="Arial Black"/>
                <a:sym typeface="Arial Black"/>
              </a:rPr>
              <a:t>3096</a:t>
            </a:r>
            <a:r>
              <a:rPr lang="es-CO" sz="2000" b="1" dirty="0">
                <a:solidFill>
                  <a:srgbClr val="1D2046"/>
                </a:solidFill>
                <a:latin typeface="Arial Black" panose="020B0A04020102020204" pitchFamily="34" charset="0"/>
              </a:rPr>
              <a:t> </a:t>
            </a:r>
            <a:r>
              <a:rPr lang="es-CO" sz="2400" b="1" dirty="0">
                <a:solidFill>
                  <a:srgbClr val="1D2046"/>
                </a:solidFill>
                <a:latin typeface="Arial Black" panose="020B0A04020102020204" pitchFamily="34" charset="0"/>
              </a:rPr>
              <a:t>DISPOSITIVOS BOTÓN PEATONAL</a:t>
            </a:r>
            <a:endParaRPr sz="2400" b="1" dirty="0">
              <a:solidFill>
                <a:srgbClr val="1D2046"/>
              </a:solidFill>
              <a:latin typeface="Arial Black" panose="020B0A04020102020204" pitchFamily="34" charset="0"/>
            </a:endParaRPr>
          </a:p>
          <a:p>
            <a:pPr marL="457200" lvl="0" indent="0" algn="just" rtl="0">
              <a:lnSpc>
                <a:spcPct val="120000"/>
              </a:lnSpc>
              <a:spcBef>
                <a:spcPts val="0"/>
              </a:spcBef>
              <a:spcAft>
                <a:spcPts val="0"/>
              </a:spcAft>
              <a:buNone/>
            </a:pPr>
            <a:endParaRPr sz="2400" b="1" dirty="0">
              <a:solidFill>
                <a:srgbClr val="1D2046"/>
              </a:solidFill>
            </a:endParaRPr>
          </a:p>
        </p:txBody>
      </p:sp>
      <p:pic>
        <p:nvPicPr>
          <p:cNvPr id="278" name="Google Shape;278;g34c3ae7660a_0_178"/>
          <p:cNvPicPr preferRelativeResize="0"/>
          <p:nvPr/>
        </p:nvPicPr>
        <p:blipFill>
          <a:blip r:embed="rId11">
            <a:alphaModFix/>
          </a:blip>
          <a:stretch>
            <a:fillRect/>
          </a:stretch>
        </p:blipFill>
        <p:spPr>
          <a:xfrm>
            <a:off x="9601600" y="2008877"/>
            <a:ext cx="2150661" cy="2025923"/>
          </a:xfrm>
          <a:prstGeom prst="rect">
            <a:avLst/>
          </a:prstGeom>
          <a:noFill/>
          <a:ln>
            <a:noFill/>
          </a:ln>
        </p:spPr>
      </p:pic>
      <p:pic>
        <p:nvPicPr>
          <p:cNvPr id="279" name="Google Shape;279;g34c3ae7660a_0_178"/>
          <p:cNvPicPr preferRelativeResize="0"/>
          <p:nvPr/>
        </p:nvPicPr>
        <p:blipFill>
          <a:blip r:embed="rId12">
            <a:alphaModFix/>
          </a:blip>
          <a:stretch>
            <a:fillRect/>
          </a:stretch>
        </p:blipFill>
        <p:spPr>
          <a:xfrm>
            <a:off x="9550921" y="4210440"/>
            <a:ext cx="2297193" cy="2232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34c3ae7660a_0_259"/>
          <p:cNvPicPr preferRelativeResize="0"/>
          <p:nvPr/>
        </p:nvPicPr>
        <p:blipFill rotWithShape="1">
          <a:blip r:embed="rId3">
            <a:alphaModFix/>
          </a:blip>
          <a:srcRect t="35961" r="62912" b="2111"/>
          <a:stretch/>
        </p:blipFill>
        <p:spPr>
          <a:xfrm>
            <a:off x="10153055" y="6252"/>
            <a:ext cx="2038944" cy="6858000"/>
          </a:xfrm>
          <a:prstGeom prst="rect">
            <a:avLst/>
          </a:prstGeom>
          <a:noFill/>
          <a:ln>
            <a:noFill/>
          </a:ln>
        </p:spPr>
      </p:pic>
      <p:cxnSp>
        <p:nvCxnSpPr>
          <p:cNvPr id="285" name="Google Shape;285;g34c3ae7660a_0_259"/>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286" name="Google Shape;286;g34c3ae7660a_0_259"/>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287" name="Google Shape;287;g34c3ae7660a_0_259"/>
          <p:cNvSpPr txBox="1"/>
          <p:nvPr/>
        </p:nvSpPr>
        <p:spPr>
          <a:xfrm>
            <a:off x="334261"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Se</a:t>
            </a:r>
            <a:r>
              <a:rPr lang="es-CO" sz="3400" b="1">
                <a:solidFill>
                  <a:srgbClr val="1D2046"/>
                </a:solidFill>
                <a:latin typeface="Arial Black"/>
                <a:ea typeface="Arial Black"/>
                <a:cs typeface="Arial Black"/>
                <a:sym typeface="Arial Black"/>
              </a:rPr>
              <a:t>maforizaci</a:t>
            </a:r>
            <a:r>
              <a:rPr lang="es-CO" sz="3400" b="1" i="0" u="none" strike="noStrike" cap="none">
                <a:solidFill>
                  <a:srgbClr val="1D2046"/>
                </a:solidFill>
                <a:latin typeface="Arial Black"/>
                <a:ea typeface="Arial Black"/>
                <a:cs typeface="Arial Black"/>
                <a:sym typeface="Arial Black"/>
              </a:rPr>
              <a:t>ón </a:t>
            </a:r>
            <a:endParaRPr sz="1400" b="0" i="0" u="none" strike="noStrike" cap="none">
              <a:solidFill>
                <a:srgbClr val="000000"/>
              </a:solidFill>
              <a:latin typeface="Arial"/>
              <a:ea typeface="Arial"/>
              <a:cs typeface="Arial"/>
              <a:sym typeface="Arial"/>
            </a:endParaRPr>
          </a:p>
        </p:txBody>
      </p:sp>
      <p:pic>
        <p:nvPicPr>
          <p:cNvPr id="288" name="Google Shape;288;g34c3ae7660a_0_259"/>
          <p:cNvPicPr preferRelativeResize="0"/>
          <p:nvPr/>
        </p:nvPicPr>
        <p:blipFill rotWithShape="1">
          <a:blip r:embed="rId4">
            <a:alphaModFix/>
          </a:blip>
          <a:srcRect/>
          <a:stretch/>
        </p:blipFill>
        <p:spPr>
          <a:xfrm>
            <a:off x="0" y="6260050"/>
            <a:ext cx="1864897" cy="597951"/>
          </a:xfrm>
          <a:prstGeom prst="rect">
            <a:avLst/>
          </a:prstGeom>
          <a:noFill/>
          <a:ln>
            <a:noFill/>
          </a:ln>
        </p:spPr>
      </p:pic>
      <p:sp>
        <p:nvSpPr>
          <p:cNvPr id="289" name="Google Shape;289;g34c3ae7660a_0_259"/>
          <p:cNvSpPr txBox="1"/>
          <p:nvPr/>
        </p:nvSpPr>
        <p:spPr>
          <a:xfrm>
            <a:off x="335100" y="1116275"/>
            <a:ext cx="11571300" cy="534721"/>
          </a:xfrm>
          <a:prstGeom prst="rect">
            <a:avLst/>
          </a:prstGeom>
          <a:noFill/>
          <a:ln>
            <a:noFill/>
          </a:ln>
        </p:spPr>
        <p:txBody>
          <a:bodyPr spcFirstLastPara="1" wrap="square" lIns="91425" tIns="45700" rIns="91425" bIns="45700" anchor="t" anchorCtr="0">
            <a:spAutoFit/>
          </a:bodyPr>
          <a:lstStyle/>
          <a:p>
            <a:pPr marL="0" lvl="0" indent="0" algn="just" rtl="0">
              <a:lnSpc>
                <a:spcPct val="115000"/>
              </a:lnSpc>
              <a:spcBef>
                <a:spcPts val="0"/>
              </a:spcBef>
              <a:spcAft>
                <a:spcPts val="0"/>
              </a:spcAft>
              <a:buClr>
                <a:schemeClr val="dk1"/>
              </a:buClr>
              <a:buSzPts val="1100"/>
              <a:buFont typeface="Arial"/>
              <a:buNone/>
            </a:pPr>
            <a:r>
              <a:rPr lang="es-CO" sz="2500" b="1" dirty="0">
                <a:solidFill>
                  <a:srgbClr val="1D2046"/>
                </a:solidFill>
              </a:rPr>
              <a:t>En la localidad de Bosa se realizó:</a:t>
            </a:r>
            <a:endParaRPr sz="2500" b="1" i="0" u="none" strike="noStrike" cap="none" dirty="0">
              <a:solidFill>
                <a:srgbClr val="1D2046"/>
              </a:solidFill>
              <a:latin typeface="Arial"/>
              <a:ea typeface="Arial"/>
              <a:cs typeface="Arial"/>
              <a:sym typeface="Arial"/>
            </a:endParaRPr>
          </a:p>
        </p:txBody>
      </p:sp>
      <p:pic>
        <p:nvPicPr>
          <p:cNvPr id="290" name="Google Shape;290;g34c3ae7660a_0_259"/>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91" name="Google Shape;291;g34c3ae7660a_0_259"/>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292" name="Google Shape;292;g34c3ae7660a_0_259"/>
          <p:cNvPicPr preferRelativeResize="0"/>
          <p:nvPr/>
        </p:nvPicPr>
        <p:blipFill rotWithShape="1">
          <a:blip r:embed="rId7">
            <a:alphaModFix amt="52999"/>
          </a:blip>
          <a:srcRect l="32614"/>
          <a:stretch/>
        </p:blipFill>
        <p:spPr>
          <a:xfrm>
            <a:off x="-15097" y="3223011"/>
            <a:ext cx="1375635" cy="3652300"/>
          </a:xfrm>
          <a:prstGeom prst="rect">
            <a:avLst/>
          </a:prstGeom>
          <a:noFill/>
          <a:ln>
            <a:noFill/>
          </a:ln>
        </p:spPr>
      </p:pic>
      <p:sp>
        <p:nvSpPr>
          <p:cNvPr id="293" name="Google Shape;293;g34c3ae7660a_0_259"/>
          <p:cNvSpPr txBox="1"/>
          <p:nvPr/>
        </p:nvSpPr>
        <p:spPr>
          <a:xfrm>
            <a:off x="1685650" y="2700500"/>
            <a:ext cx="82185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3</a:t>
            </a:r>
            <a:r>
              <a:rPr lang="es-CO" sz="3000" dirty="0">
                <a:solidFill>
                  <a:srgbClr val="151A3B"/>
                </a:solidFill>
                <a:latin typeface="Arial Black"/>
                <a:ea typeface="Arial Black"/>
                <a:cs typeface="Arial Black"/>
                <a:sym typeface="Arial Black"/>
              </a:rPr>
              <a:t>     COMPLEMENTOS</a:t>
            </a:r>
            <a:endParaRPr sz="3000" b="1" i="0" u="none" strike="noStrike" cap="none" dirty="0">
              <a:solidFill>
                <a:srgbClr val="BED000"/>
              </a:solidFill>
              <a:latin typeface="Arial Black"/>
              <a:ea typeface="Arial Black"/>
              <a:cs typeface="Arial Black"/>
              <a:sym typeface="Arial Black"/>
            </a:endParaRPr>
          </a:p>
        </p:txBody>
      </p:sp>
      <p:sp>
        <p:nvSpPr>
          <p:cNvPr id="294" name="Google Shape;294;g34c3ae7660a_0_259"/>
          <p:cNvSpPr txBox="1"/>
          <p:nvPr/>
        </p:nvSpPr>
        <p:spPr>
          <a:xfrm>
            <a:off x="1619600" y="3947500"/>
            <a:ext cx="83592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302</a:t>
            </a:r>
            <a:r>
              <a:rPr lang="es-CO" sz="3000" dirty="0">
                <a:solidFill>
                  <a:srgbClr val="151A3B"/>
                </a:solidFill>
                <a:latin typeface="Arial Black"/>
                <a:ea typeface="Arial Black"/>
                <a:cs typeface="Arial Black"/>
                <a:sym typeface="Arial Black"/>
              </a:rPr>
              <a:t> MANTENIMIENTO PREVENTIVO</a:t>
            </a:r>
            <a:endParaRPr sz="3000" b="1" i="0" u="none" strike="noStrike" cap="none" dirty="0">
              <a:solidFill>
                <a:srgbClr val="BED000"/>
              </a:solidFill>
              <a:latin typeface="Arial Black"/>
              <a:ea typeface="Arial Black"/>
              <a:cs typeface="Arial Black"/>
              <a:sym typeface="Arial Black"/>
            </a:endParaRPr>
          </a:p>
        </p:txBody>
      </p:sp>
      <p:sp>
        <p:nvSpPr>
          <p:cNvPr id="295" name="Google Shape;295;g34c3ae7660a_0_259"/>
          <p:cNvSpPr txBox="1"/>
          <p:nvPr/>
        </p:nvSpPr>
        <p:spPr>
          <a:xfrm>
            <a:off x="1660125" y="4561588"/>
            <a:ext cx="82830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SzPts val="3000"/>
              <a:buFont typeface="Arial Black"/>
              <a:buChar char="●"/>
            </a:pPr>
            <a:r>
              <a:rPr lang="es-CO" sz="3000" b="1" dirty="0">
                <a:solidFill>
                  <a:srgbClr val="BED000"/>
                </a:solidFill>
                <a:latin typeface="Arial Black"/>
                <a:ea typeface="Arial Black"/>
                <a:cs typeface="Arial Black"/>
                <a:sym typeface="Arial Black"/>
              </a:rPr>
              <a:t>52  </a:t>
            </a:r>
            <a:r>
              <a:rPr lang="es-CO" sz="3000" dirty="0">
                <a:solidFill>
                  <a:srgbClr val="151A3B"/>
                </a:solidFill>
                <a:latin typeface="Arial Black"/>
                <a:ea typeface="Arial Black"/>
                <a:cs typeface="Arial Black"/>
                <a:sym typeface="Arial Black"/>
              </a:rPr>
              <a:t>REPROGRAMACIONES</a:t>
            </a:r>
            <a:endParaRPr sz="3000" b="1" i="0" u="none" strike="noStrike" cap="none" dirty="0">
              <a:solidFill>
                <a:srgbClr val="BED000"/>
              </a:solidFill>
              <a:latin typeface="Arial Black"/>
              <a:ea typeface="Arial Black"/>
              <a:cs typeface="Arial Black"/>
              <a:sym typeface="Arial Black"/>
            </a:endParaRPr>
          </a:p>
        </p:txBody>
      </p:sp>
      <p:sp>
        <p:nvSpPr>
          <p:cNvPr id="297" name="Google Shape;297;g34c3ae7660a_0_259"/>
          <p:cNvSpPr/>
          <p:nvPr/>
        </p:nvSpPr>
        <p:spPr>
          <a:xfrm>
            <a:off x="169257" y="1822880"/>
            <a:ext cx="1267500" cy="1172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98" name="Google Shape;298;g34c3ae7660a_0_259"/>
          <p:cNvSpPr/>
          <p:nvPr/>
        </p:nvSpPr>
        <p:spPr>
          <a:xfrm>
            <a:off x="182700" y="3371571"/>
            <a:ext cx="1267500" cy="1268100"/>
          </a:xfrm>
          <a:prstGeom prst="ellipse">
            <a:avLst/>
          </a:prstGeom>
          <a:noFill/>
          <a:ln w="28575"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299" name="Google Shape;299;g34c3ae7660a_0_259"/>
          <p:cNvSpPr/>
          <p:nvPr/>
        </p:nvSpPr>
        <p:spPr>
          <a:xfrm>
            <a:off x="205259" y="4943713"/>
            <a:ext cx="1195500" cy="1100400"/>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300" name="Google Shape;300;g34c3ae7660a_0_259"/>
          <p:cNvPicPr preferRelativeResize="0"/>
          <p:nvPr/>
        </p:nvPicPr>
        <p:blipFill>
          <a:blip r:embed="rId8">
            <a:alphaModFix/>
          </a:blip>
          <a:stretch>
            <a:fillRect/>
          </a:stretch>
        </p:blipFill>
        <p:spPr>
          <a:xfrm>
            <a:off x="247485" y="3577607"/>
            <a:ext cx="1111078" cy="703500"/>
          </a:xfrm>
          <a:prstGeom prst="rect">
            <a:avLst/>
          </a:prstGeom>
          <a:noFill/>
          <a:ln>
            <a:noFill/>
          </a:ln>
        </p:spPr>
      </p:pic>
      <p:pic>
        <p:nvPicPr>
          <p:cNvPr id="301" name="Google Shape;301;g34c3ae7660a_0_259"/>
          <p:cNvPicPr preferRelativeResize="0"/>
          <p:nvPr/>
        </p:nvPicPr>
        <p:blipFill>
          <a:blip r:embed="rId9">
            <a:alphaModFix/>
          </a:blip>
          <a:stretch>
            <a:fillRect/>
          </a:stretch>
        </p:blipFill>
        <p:spPr>
          <a:xfrm>
            <a:off x="9502675" y="1221975"/>
            <a:ext cx="2424675" cy="2255875"/>
          </a:xfrm>
          <a:prstGeom prst="rect">
            <a:avLst/>
          </a:prstGeom>
          <a:noFill/>
          <a:ln>
            <a:noFill/>
          </a:ln>
        </p:spPr>
      </p:pic>
      <p:pic>
        <p:nvPicPr>
          <p:cNvPr id="302" name="Google Shape;302;g34c3ae7660a_0_259"/>
          <p:cNvPicPr preferRelativeResize="0"/>
          <p:nvPr/>
        </p:nvPicPr>
        <p:blipFill>
          <a:blip r:embed="rId10">
            <a:alphaModFix/>
          </a:blip>
          <a:stretch>
            <a:fillRect/>
          </a:stretch>
        </p:blipFill>
        <p:spPr>
          <a:xfrm>
            <a:off x="9109300" y="4269413"/>
            <a:ext cx="2424675" cy="2270225"/>
          </a:xfrm>
          <a:prstGeom prst="rect">
            <a:avLst/>
          </a:prstGeom>
          <a:noFill/>
          <a:ln>
            <a:noFill/>
          </a:ln>
        </p:spPr>
      </p:pic>
      <p:pic>
        <p:nvPicPr>
          <p:cNvPr id="303" name="Google Shape;303;g34c3ae7660a_0_259"/>
          <p:cNvPicPr preferRelativeResize="0"/>
          <p:nvPr/>
        </p:nvPicPr>
        <p:blipFill>
          <a:blip r:embed="rId11">
            <a:alphaModFix/>
          </a:blip>
          <a:stretch>
            <a:fillRect/>
          </a:stretch>
        </p:blipFill>
        <p:spPr>
          <a:xfrm>
            <a:off x="401188" y="2012682"/>
            <a:ext cx="803650" cy="792493"/>
          </a:xfrm>
          <a:prstGeom prst="rect">
            <a:avLst/>
          </a:prstGeom>
          <a:noFill/>
          <a:ln w="28575" cap="flat" cmpd="sng">
            <a:solidFill>
              <a:schemeClr val="lt1"/>
            </a:solidFill>
            <a:prstDash val="solid"/>
            <a:round/>
            <a:headEnd type="none" w="sm" len="sm"/>
            <a:tailEnd type="none" w="sm" len="sm"/>
          </a:ln>
        </p:spPr>
      </p:pic>
      <p:pic>
        <p:nvPicPr>
          <p:cNvPr id="304" name="Google Shape;304;g34c3ae7660a_0_259"/>
          <p:cNvPicPr preferRelativeResize="0"/>
          <p:nvPr/>
        </p:nvPicPr>
        <p:blipFill>
          <a:blip r:embed="rId12">
            <a:alphaModFix/>
          </a:blip>
          <a:stretch>
            <a:fillRect/>
          </a:stretch>
        </p:blipFill>
        <p:spPr>
          <a:xfrm>
            <a:off x="431148" y="5121725"/>
            <a:ext cx="697495" cy="703500"/>
          </a:xfrm>
          <a:prstGeom prst="rect">
            <a:avLst/>
          </a:prstGeom>
          <a:noFill/>
          <a:ln>
            <a:noFill/>
          </a:ln>
        </p:spPr>
      </p:pic>
      <p:sp>
        <p:nvSpPr>
          <p:cNvPr id="305" name="Google Shape;305;g34c3ae7660a_0_259"/>
          <p:cNvSpPr/>
          <p:nvPr/>
        </p:nvSpPr>
        <p:spPr>
          <a:xfrm>
            <a:off x="4923477" y="5830750"/>
            <a:ext cx="1089300" cy="555000"/>
          </a:xfrm>
          <a:prstGeom prst="rightArrow">
            <a:avLst>
              <a:gd name="adj1" fmla="val 50000"/>
              <a:gd name="adj2" fmla="val 50000"/>
            </a:avLst>
          </a:prstGeom>
          <a:solidFill>
            <a:srgbClr val="B8D101"/>
          </a:solidFill>
          <a:ln w="9525" cap="flat" cmpd="sng">
            <a:solidFill>
              <a:srgbClr val="5E5E5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entury Gothic"/>
              <a:ea typeface="Century Gothic"/>
              <a:cs typeface="Century Gothic"/>
              <a:sym typeface="Century Gothic"/>
            </a:endParaRPr>
          </a:p>
        </p:txBody>
      </p:sp>
      <p:sp>
        <p:nvSpPr>
          <p:cNvPr id="306" name="Google Shape;306;g34c3ae7660a_0_259"/>
          <p:cNvSpPr txBox="1"/>
          <p:nvPr/>
        </p:nvSpPr>
        <p:spPr>
          <a:xfrm>
            <a:off x="2710400" y="5241250"/>
            <a:ext cx="6593400" cy="486300"/>
          </a:xfrm>
          <a:prstGeom prst="rect">
            <a:avLst/>
          </a:prstGeom>
          <a:noFill/>
          <a:ln>
            <a:noFill/>
          </a:ln>
        </p:spPr>
        <p:txBody>
          <a:bodyPr spcFirstLastPara="1" wrap="square" lIns="45675" tIns="45675" rIns="45675" bIns="45675" anchor="ctr" anchorCtr="0">
            <a:spAutoFit/>
          </a:bodyPr>
          <a:lstStyle/>
          <a:p>
            <a:pPr marL="457200" marR="0" lvl="0" indent="0" algn="l" rtl="0">
              <a:lnSpc>
                <a:spcPct val="80000"/>
              </a:lnSpc>
              <a:spcBef>
                <a:spcPts val="0"/>
              </a:spcBef>
              <a:spcAft>
                <a:spcPts val="0"/>
              </a:spcAft>
              <a:buNone/>
            </a:pPr>
            <a:r>
              <a:rPr lang="es-CO" sz="3200" b="1">
                <a:solidFill>
                  <a:srgbClr val="BED000"/>
                </a:solidFill>
                <a:latin typeface="Arial Black"/>
                <a:ea typeface="Arial Black"/>
                <a:cs typeface="Arial Black"/>
                <a:sym typeface="Arial Black"/>
              </a:rPr>
              <a:t>Expansión del sistema</a:t>
            </a:r>
            <a:endParaRPr sz="3200" b="1">
              <a:solidFill>
                <a:srgbClr val="BED000"/>
              </a:solidFill>
              <a:latin typeface="Arial Black"/>
              <a:ea typeface="Arial Black"/>
              <a:cs typeface="Arial Black"/>
              <a:sym typeface="Arial Black"/>
            </a:endParaRPr>
          </a:p>
        </p:txBody>
      </p:sp>
      <p:sp>
        <p:nvSpPr>
          <p:cNvPr id="307" name="Google Shape;307;g34c3ae7660a_0_259"/>
          <p:cNvSpPr txBox="1"/>
          <p:nvPr/>
        </p:nvSpPr>
        <p:spPr>
          <a:xfrm>
            <a:off x="3966700" y="6336250"/>
            <a:ext cx="697500" cy="301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1700" b="1" dirty="0">
                <a:solidFill>
                  <a:srgbClr val="BED000"/>
                </a:solidFill>
                <a:latin typeface="Arial Black"/>
                <a:ea typeface="Arial Black"/>
                <a:cs typeface="Arial Black"/>
                <a:sym typeface="Arial Black"/>
              </a:rPr>
              <a:t>2023</a:t>
            </a:r>
            <a:endParaRPr sz="2300" dirty="0">
              <a:solidFill>
                <a:srgbClr val="151A3B"/>
              </a:solidFill>
              <a:latin typeface="Arial Black"/>
              <a:ea typeface="Arial Black"/>
              <a:cs typeface="Arial Black"/>
              <a:sym typeface="Arial Black"/>
            </a:endParaRPr>
          </a:p>
        </p:txBody>
      </p:sp>
      <p:sp>
        <p:nvSpPr>
          <p:cNvPr id="308" name="Google Shape;308;g34c3ae7660a_0_259"/>
          <p:cNvSpPr txBox="1"/>
          <p:nvPr/>
        </p:nvSpPr>
        <p:spPr>
          <a:xfrm>
            <a:off x="6400700" y="6348925"/>
            <a:ext cx="697500" cy="301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CO" sz="1700" b="1">
                <a:solidFill>
                  <a:srgbClr val="BED000"/>
                </a:solidFill>
                <a:latin typeface="Arial Black"/>
                <a:ea typeface="Arial Black"/>
                <a:cs typeface="Arial Black"/>
                <a:sym typeface="Arial Black"/>
              </a:rPr>
              <a:t>2024</a:t>
            </a:r>
            <a:endParaRPr sz="1700" b="1">
              <a:solidFill>
                <a:srgbClr val="BED000"/>
              </a:solidFill>
              <a:latin typeface="Arial Black"/>
              <a:ea typeface="Arial Black"/>
              <a:cs typeface="Arial Black"/>
              <a:sym typeface="Arial Black"/>
            </a:endParaRPr>
          </a:p>
        </p:txBody>
      </p:sp>
      <p:sp>
        <p:nvSpPr>
          <p:cNvPr id="309" name="Google Shape;309;g34c3ae7660a_0_259"/>
          <p:cNvSpPr txBox="1"/>
          <p:nvPr/>
        </p:nvSpPr>
        <p:spPr>
          <a:xfrm>
            <a:off x="3826000" y="5907850"/>
            <a:ext cx="1267500" cy="535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ES" sz="3600" dirty="0">
                <a:solidFill>
                  <a:srgbClr val="151A3B"/>
                </a:solidFill>
                <a:latin typeface="Arial Black"/>
                <a:ea typeface="Arial Black"/>
                <a:cs typeface="Arial Black"/>
                <a:sym typeface="Arial Black"/>
              </a:rPr>
              <a:t>59</a:t>
            </a:r>
            <a:endParaRPr sz="3600" dirty="0">
              <a:solidFill>
                <a:srgbClr val="151A3B"/>
              </a:solidFill>
              <a:latin typeface="Arial Black"/>
              <a:ea typeface="Arial Black"/>
              <a:cs typeface="Arial Black"/>
              <a:sym typeface="Arial Black"/>
            </a:endParaRPr>
          </a:p>
        </p:txBody>
      </p:sp>
      <p:sp>
        <p:nvSpPr>
          <p:cNvPr id="310" name="Google Shape;310;g34c3ae7660a_0_259"/>
          <p:cNvSpPr txBox="1"/>
          <p:nvPr/>
        </p:nvSpPr>
        <p:spPr>
          <a:xfrm>
            <a:off x="6406828" y="5894983"/>
            <a:ext cx="1267500" cy="535500"/>
          </a:xfrm>
          <a:prstGeom prst="rect">
            <a:avLst/>
          </a:prstGeom>
          <a:noFill/>
          <a:ln>
            <a:noFill/>
          </a:ln>
        </p:spPr>
        <p:txBody>
          <a:bodyPr spcFirstLastPara="1" wrap="square" lIns="45675" tIns="45675" rIns="45675" bIns="45675" anchor="ctr" anchorCtr="0">
            <a:spAutoFit/>
          </a:bodyPr>
          <a:lstStyle/>
          <a:p>
            <a:pPr marL="0" marR="0" lvl="0" indent="0" algn="l" rtl="0">
              <a:lnSpc>
                <a:spcPct val="80000"/>
              </a:lnSpc>
              <a:spcBef>
                <a:spcPts val="0"/>
              </a:spcBef>
              <a:spcAft>
                <a:spcPts val="0"/>
              </a:spcAft>
              <a:buNone/>
            </a:pPr>
            <a:r>
              <a:rPr lang="es-ES" sz="3600" b="1" dirty="0">
                <a:solidFill>
                  <a:srgbClr val="151A3B"/>
                </a:solidFill>
                <a:latin typeface="Arial Black"/>
                <a:ea typeface="Arial Black"/>
                <a:cs typeface="Arial Black"/>
                <a:sym typeface="Arial Black"/>
              </a:rPr>
              <a:t>5</a:t>
            </a:r>
            <a:r>
              <a:rPr lang="es-CO" sz="3600" b="1" dirty="0">
                <a:solidFill>
                  <a:srgbClr val="151A3B"/>
                </a:solidFill>
                <a:latin typeface="Arial Black"/>
                <a:ea typeface="Arial Black"/>
                <a:cs typeface="Arial Black"/>
                <a:sym typeface="Arial Black"/>
              </a:rPr>
              <a:t>9</a:t>
            </a:r>
            <a:endParaRPr sz="3600" b="1" dirty="0">
              <a:solidFill>
                <a:srgbClr val="BED000"/>
              </a:solidFill>
              <a:latin typeface="Arial Black"/>
              <a:ea typeface="Arial Black"/>
              <a:cs typeface="Arial Black"/>
              <a:sym typeface="Arial Black"/>
            </a:endParaRPr>
          </a:p>
        </p:txBody>
      </p:sp>
      <p:sp>
        <p:nvSpPr>
          <p:cNvPr id="311" name="Google Shape;311;g34c3ae7660a_0_259"/>
          <p:cNvSpPr txBox="1"/>
          <p:nvPr/>
        </p:nvSpPr>
        <p:spPr>
          <a:xfrm>
            <a:off x="1619600" y="3260875"/>
            <a:ext cx="8359200" cy="461700"/>
          </a:xfrm>
          <a:prstGeom prst="rect">
            <a:avLst/>
          </a:prstGeom>
          <a:noFill/>
          <a:ln>
            <a:noFill/>
          </a:ln>
        </p:spPr>
        <p:txBody>
          <a:bodyPr spcFirstLastPara="1" wrap="square" lIns="45675" tIns="45675" rIns="45675" bIns="45675" anchor="ctr" anchorCtr="0">
            <a:spAutoFit/>
          </a:bodyPr>
          <a:lstStyle/>
          <a:p>
            <a:pPr marL="457200" marR="0" lvl="0" indent="-419100" algn="l" rtl="0">
              <a:lnSpc>
                <a:spcPct val="80000"/>
              </a:lnSpc>
              <a:spcBef>
                <a:spcPts val="0"/>
              </a:spcBef>
              <a:spcAft>
                <a:spcPts val="0"/>
              </a:spcAft>
              <a:buClr>
                <a:srgbClr val="151A3B"/>
              </a:buClr>
              <a:buSzPts val="3000"/>
              <a:buFont typeface="Arial Black"/>
              <a:buChar char="●"/>
            </a:pPr>
            <a:r>
              <a:rPr lang="es-CO" sz="3000" b="1" dirty="0">
                <a:solidFill>
                  <a:srgbClr val="BED000"/>
                </a:solidFill>
                <a:latin typeface="Arial Black"/>
                <a:ea typeface="Arial Black"/>
                <a:cs typeface="Arial Black"/>
                <a:sym typeface="Arial Black"/>
              </a:rPr>
              <a:t>788</a:t>
            </a:r>
            <a:r>
              <a:rPr lang="es-CO" sz="3000" dirty="0">
                <a:solidFill>
                  <a:srgbClr val="151A3B"/>
                </a:solidFill>
                <a:latin typeface="Arial Black"/>
                <a:ea typeface="Arial Black"/>
                <a:cs typeface="Arial Black"/>
                <a:sym typeface="Arial Black"/>
              </a:rPr>
              <a:t> MANTENIMIENTO CORRECTIVO</a:t>
            </a:r>
            <a:endParaRPr sz="3000" b="1" i="0" u="none" strike="noStrike" cap="none" dirty="0">
              <a:solidFill>
                <a:srgbClr val="BED00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 name="Imagen 6">
            <a:extLst>
              <a:ext uri="{FF2B5EF4-FFF2-40B4-BE49-F238E27FC236}">
                <a16:creationId xmlns:a16="http://schemas.microsoft.com/office/drawing/2014/main" id="{72A25559-EC2F-840E-6ECE-0D07FDFE851C}"/>
              </a:ext>
            </a:extLst>
          </p:cNvPr>
          <p:cNvPicPr>
            <a:picLocks noChangeAspect="1"/>
          </p:cNvPicPr>
          <p:nvPr/>
        </p:nvPicPr>
        <p:blipFill>
          <a:blip r:embed="rId3"/>
          <a:stretch>
            <a:fillRect/>
          </a:stretch>
        </p:blipFill>
        <p:spPr>
          <a:xfrm>
            <a:off x="5997801" y="3766950"/>
            <a:ext cx="1697146" cy="2589013"/>
          </a:xfrm>
          <a:prstGeom prst="rect">
            <a:avLst/>
          </a:prstGeom>
        </p:spPr>
      </p:pic>
      <p:pic>
        <p:nvPicPr>
          <p:cNvPr id="5" name="Imagen 4">
            <a:extLst>
              <a:ext uri="{FF2B5EF4-FFF2-40B4-BE49-F238E27FC236}">
                <a16:creationId xmlns:a16="http://schemas.microsoft.com/office/drawing/2014/main" id="{E60C7C4C-1CB4-BD31-5314-3150B075091A}"/>
              </a:ext>
            </a:extLst>
          </p:cNvPr>
          <p:cNvPicPr>
            <a:picLocks noChangeAspect="1"/>
          </p:cNvPicPr>
          <p:nvPr/>
        </p:nvPicPr>
        <p:blipFill>
          <a:blip r:embed="rId4"/>
          <a:srcRect r="5605"/>
          <a:stretch/>
        </p:blipFill>
        <p:spPr>
          <a:xfrm>
            <a:off x="14503" y="2342306"/>
            <a:ext cx="6081497" cy="3775749"/>
          </a:xfrm>
          <a:prstGeom prst="rect">
            <a:avLst/>
          </a:prstGeom>
        </p:spPr>
      </p:pic>
      <p:cxnSp>
        <p:nvCxnSpPr>
          <p:cNvPr id="316" name="Google Shape;316;p2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17" name="Google Shape;317;p2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18" name="Google Shape;318;p23"/>
          <p:cNvSpPr txBox="1"/>
          <p:nvPr/>
        </p:nvSpPr>
        <p:spPr>
          <a:xfrm>
            <a:off x="42885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6. Control de </a:t>
            </a:r>
            <a:r>
              <a:rPr lang="es-CO" sz="3400" b="1">
                <a:solidFill>
                  <a:srgbClr val="1D2046"/>
                </a:solidFill>
                <a:latin typeface="Arial Black"/>
                <a:ea typeface="Arial Black"/>
                <a:cs typeface="Arial Black"/>
                <a:sym typeface="Arial Black"/>
              </a:rPr>
              <a:t>Tránsito</a:t>
            </a:r>
            <a:r>
              <a:rPr lang="es-CO" sz="3400" b="1" i="0" u="none" strike="noStrike" cap="none">
                <a:solidFill>
                  <a:srgbClr val="1D2046"/>
                </a:solidFill>
                <a:latin typeface="Arial Black"/>
                <a:ea typeface="Arial Black"/>
                <a:cs typeface="Arial Black"/>
                <a:sym typeface="Arial Black"/>
              </a:rPr>
              <a:t> y Transporte</a:t>
            </a:r>
            <a:endParaRPr sz="1400" b="0" i="0" u="none" strike="noStrike" cap="none">
              <a:solidFill>
                <a:srgbClr val="000000"/>
              </a:solidFill>
              <a:latin typeface="Arial"/>
              <a:ea typeface="Arial"/>
              <a:cs typeface="Arial"/>
              <a:sym typeface="Arial"/>
            </a:endParaRPr>
          </a:p>
        </p:txBody>
      </p:sp>
      <p:pic>
        <p:nvPicPr>
          <p:cNvPr id="319" name="Google Shape;319;p23"/>
          <p:cNvPicPr preferRelativeResize="0"/>
          <p:nvPr/>
        </p:nvPicPr>
        <p:blipFill rotWithShape="1">
          <a:blip r:embed="rId5">
            <a:alphaModFix/>
          </a:blip>
          <a:srcRect/>
          <a:stretch/>
        </p:blipFill>
        <p:spPr>
          <a:xfrm>
            <a:off x="0" y="6260050"/>
            <a:ext cx="1864895" cy="597950"/>
          </a:xfrm>
          <a:prstGeom prst="rect">
            <a:avLst/>
          </a:prstGeom>
          <a:noFill/>
          <a:ln>
            <a:noFill/>
          </a:ln>
        </p:spPr>
      </p:pic>
      <p:sp>
        <p:nvSpPr>
          <p:cNvPr id="320" name="Google Shape;320;p23"/>
          <p:cNvSpPr txBox="1"/>
          <p:nvPr/>
        </p:nvSpPr>
        <p:spPr>
          <a:xfrm>
            <a:off x="252248" y="928248"/>
            <a:ext cx="11775600" cy="11695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la SCTT en la localidad de </a:t>
            </a:r>
            <a:r>
              <a:rPr lang="es-CO" sz="2000" b="1" dirty="0">
                <a:solidFill>
                  <a:srgbClr val="1D2046"/>
                </a:solidFill>
              </a:rPr>
              <a:t>Bosa</a:t>
            </a:r>
            <a:r>
              <a:rPr lang="es-CO" sz="2000" b="1" i="0" u="none" strike="noStrike" cap="none" dirty="0">
                <a:solidFill>
                  <a:srgbClr val="1D2046"/>
                </a:solidFill>
                <a:latin typeface="Arial"/>
                <a:ea typeface="Arial"/>
                <a:cs typeface="Arial"/>
                <a:sym typeface="Arial"/>
              </a:rPr>
              <a:t> se registraron</a:t>
            </a:r>
            <a:r>
              <a:rPr lang="es-CO" sz="2000" b="1" i="0" u="none" strike="noStrike" cap="none" dirty="0">
                <a:solidFill>
                  <a:srgbClr val="C3D029"/>
                </a:solidFill>
                <a:latin typeface="Arial"/>
                <a:ea typeface="Arial"/>
                <a:cs typeface="Arial"/>
                <a:sym typeface="Arial"/>
              </a:rPr>
              <a:t> </a:t>
            </a:r>
            <a:r>
              <a:rPr lang="es-CO" sz="3000" b="1" i="0" u="none" strike="noStrike" cap="none" dirty="0">
                <a:solidFill>
                  <a:srgbClr val="BED000"/>
                </a:solidFill>
                <a:latin typeface="Arial Black"/>
                <a:sym typeface="Arial Black"/>
              </a:rPr>
              <a:t>34.683</a:t>
            </a:r>
            <a:r>
              <a:rPr lang="es-CO" sz="2000" b="1" i="0" u="none" strike="noStrike" cap="none" dirty="0">
                <a:solidFill>
                  <a:srgbClr val="C3D029"/>
                </a:solidFill>
                <a:latin typeface="Arial"/>
                <a:ea typeface="Arial"/>
                <a:cs typeface="Arial"/>
                <a:sym typeface="Arial"/>
              </a:rPr>
              <a:t> </a:t>
            </a:r>
            <a:r>
              <a:rPr lang="es-CO" sz="2000" b="1" i="0" u="none" strike="noStrike" cap="none" dirty="0">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dirty="0"/>
          </a:p>
        </p:txBody>
      </p:sp>
      <p:pic>
        <p:nvPicPr>
          <p:cNvPr id="321" name="Google Shape;321;p23"/>
          <p:cNvPicPr preferRelativeResize="0"/>
          <p:nvPr/>
        </p:nvPicPr>
        <p:blipFill rotWithShape="1">
          <a:blip r:embed="rId6">
            <a:alphaModFix/>
          </a:blip>
          <a:srcRect/>
          <a:stretch/>
        </p:blipFill>
        <p:spPr>
          <a:xfrm>
            <a:off x="9251899" y="184927"/>
            <a:ext cx="2129687" cy="703500"/>
          </a:xfrm>
          <a:prstGeom prst="rect">
            <a:avLst/>
          </a:prstGeom>
          <a:noFill/>
          <a:ln>
            <a:noFill/>
          </a:ln>
        </p:spPr>
      </p:pic>
      <p:pic>
        <p:nvPicPr>
          <p:cNvPr id="322" name="Google Shape;322;p23"/>
          <p:cNvPicPr preferRelativeResize="0"/>
          <p:nvPr/>
        </p:nvPicPr>
        <p:blipFill rotWithShape="1">
          <a:blip r:embed="rId7">
            <a:alphaModFix/>
          </a:blip>
          <a:srcRect/>
          <a:stretch/>
        </p:blipFill>
        <p:spPr>
          <a:xfrm>
            <a:off x="0" y="5237349"/>
            <a:ext cx="641678" cy="1649079"/>
          </a:xfrm>
          <a:prstGeom prst="rect">
            <a:avLst/>
          </a:prstGeom>
          <a:noFill/>
          <a:ln>
            <a:noFill/>
          </a:ln>
        </p:spPr>
      </p:pic>
      <p:pic>
        <p:nvPicPr>
          <p:cNvPr id="323" name="Google Shape;323;p23"/>
          <p:cNvPicPr preferRelativeResize="0"/>
          <p:nvPr/>
        </p:nvPicPr>
        <p:blipFill rotWithShape="1">
          <a:blip r:embed="rId8">
            <a:alphaModFix amt="52999"/>
          </a:blip>
          <a:srcRect l="32615"/>
          <a:stretch/>
        </p:blipFill>
        <p:spPr>
          <a:xfrm>
            <a:off x="-4587" y="3223011"/>
            <a:ext cx="1375636" cy="3652299"/>
          </a:xfrm>
          <a:prstGeom prst="rect">
            <a:avLst/>
          </a:prstGeom>
          <a:noFill/>
          <a:ln>
            <a:noFill/>
          </a:ln>
        </p:spPr>
      </p:pic>
      <p:sp>
        <p:nvSpPr>
          <p:cNvPr id="324" name="Google Shape;324;p23"/>
          <p:cNvSpPr txBox="1"/>
          <p:nvPr/>
        </p:nvSpPr>
        <p:spPr>
          <a:xfrm>
            <a:off x="8247047" y="5593225"/>
            <a:ext cx="3345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C29: Exceso de velocidad</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C14: Sitios u horarios prohibidos</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C35: Revisión técnico-mecánica</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D02: Conducir sin seguros</a:t>
            </a:r>
            <a:endParaRPr sz="1200" b="1" i="0" u="none" strike="noStrike" cap="none" dirty="0">
              <a:solidFill>
                <a:srgbClr val="1D2046"/>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s-CO" sz="1200" b="1" i="0" u="none" strike="noStrike" cap="none" dirty="0">
                <a:solidFill>
                  <a:srgbClr val="1D2046"/>
                </a:solidFill>
                <a:latin typeface="Arial"/>
                <a:ea typeface="Arial"/>
                <a:cs typeface="Arial"/>
                <a:sym typeface="Arial"/>
              </a:rPr>
              <a:t>C02: Estacionar en sitios prohibidos</a:t>
            </a:r>
            <a:endParaRPr sz="1200" b="1" i="0" u="none" strike="noStrike" cap="none" dirty="0">
              <a:solidFill>
                <a:srgbClr val="1D2046"/>
              </a:solidFill>
              <a:latin typeface="Arial"/>
              <a:ea typeface="Arial"/>
              <a:cs typeface="Arial"/>
              <a:sym typeface="Arial"/>
            </a:endParaRPr>
          </a:p>
        </p:txBody>
      </p:sp>
      <p:pic>
        <p:nvPicPr>
          <p:cNvPr id="325" name="Google Shape;325;p23"/>
          <p:cNvPicPr preferRelativeResize="0"/>
          <p:nvPr/>
        </p:nvPicPr>
        <p:blipFill rotWithShape="1">
          <a:blip r:embed="rId9">
            <a:alphaModFix/>
          </a:blip>
          <a:srcRect t="35963" r="62912" b="2110"/>
          <a:stretch/>
        </p:blipFill>
        <p:spPr>
          <a:xfrm>
            <a:off x="10153055" y="-130498"/>
            <a:ext cx="2038945" cy="6858000"/>
          </a:xfrm>
          <a:prstGeom prst="rect">
            <a:avLst/>
          </a:prstGeom>
          <a:noFill/>
          <a:ln>
            <a:noFill/>
          </a:ln>
        </p:spPr>
      </p:pic>
      <p:sp>
        <p:nvSpPr>
          <p:cNvPr id="8" name="Forma libre: forma 7">
            <a:extLst>
              <a:ext uri="{FF2B5EF4-FFF2-40B4-BE49-F238E27FC236}">
                <a16:creationId xmlns:a16="http://schemas.microsoft.com/office/drawing/2014/main" id="{A604D8C8-BDD6-19F6-630D-990E4EB552F5}"/>
              </a:ext>
            </a:extLst>
          </p:cNvPr>
          <p:cNvSpPr/>
          <p:nvPr/>
        </p:nvSpPr>
        <p:spPr>
          <a:xfrm>
            <a:off x="6949440" y="5387926"/>
            <a:ext cx="900332" cy="1111348"/>
          </a:xfrm>
          <a:custGeom>
            <a:avLst/>
            <a:gdLst>
              <a:gd name="connsiteX0" fmla="*/ 900332 w 900332"/>
              <a:gd name="connsiteY0" fmla="*/ 1083212 h 1111348"/>
              <a:gd name="connsiteX1" fmla="*/ 0 w 900332"/>
              <a:gd name="connsiteY1" fmla="*/ 1111348 h 1111348"/>
              <a:gd name="connsiteX2" fmla="*/ 689317 w 900332"/>
              <a:gd name="connsiteY2" fmla="*/ 0 h 1111348"/>
              <a:gd name="connsiteX3" fmla="*/ 872197 w 900332"/>
              <a:gd name="connsiteY3" fmla="*/ 28136 h 1111348"/>
              <a:gd name="connsiteX4" fmla="*/ 900332 w 900332"/>
              <a:gd name="connsiteY4" fmla="*/ 1083212 h 1111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332" h="1111348">
                <a:moveTo>
                  <a:pt x="900332" y="1083212"/>
                </a:moveTo>
                <a:lnTo>
                  <a:pt x="0" y="1111348"/>
                </a:lnTo>
                <a:lnTo>
                  <a:pt x="689317" y="0"/>
                </a:lnTo>
                <a:lnTo>
                  <a:pt x="872197" y="28136"/>
                </a:lnTo>
                <a:lnTo>
                  <a:pt x="900332" y="1083212"/>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9">
            <a:extLst>
              <a:ext uri="{FF2B5EF4-FFF2-40B4-BE49-F238E27FC236}">
                <a16:creationId xmlns:a16="http://schemas.microsoft.com/office/drawing/2014/main" id="{137CCA77-EAE7-161C-2729-9462D65CD197}"/>
              </a:ext>
            </a:extLst>
          </p:cNvPr>
          <p:cNvPicPr>
            <a:picLocks noChangeAspect="1"/>
          </p:cNvPicPr>
          <p:nvPr/>
        </p:nvPicPr>
        <p:blipFill>
          <a:blip r:embed="rId10"/>
          <a:stretch>
            <a:fillRect/>
          </a:stretch>
        </p:blipFill>
        <p:spPr>
          <a:xfrm>
            <a:off x="7537056" y="2379561"/>
            <a:ext cx="4311287" cy="30307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 name="Imagen 2">
            <a:extLst>
              <a:ext uri="{FF2B5EF4-FFF2-40B4-BE49-F238E27FC236}">
                <a16:creationId xmlns:a16="http://schemas.microsoft.com/office/drawing/2014/main" id="{142A9BF5-61A3-48FA-AB33-4B842FD1257F}"/>
              </a:ext>
            </a:extLst>
          </p:cNvPr>
          <p:cNvPicPr>
            <a:picLocks noChangeAspect="1"/>
          </p:cNvPicPr>
          <p:nvPr/>
        </p:nvPicPr>
        <p:blipFill>
          <a:blip r:embed="rId3"/>
          <a:stretch>
            <a:fillRect/>
          </a:stretch>
        </p:blipFill>
        <p:spPr>
          <a:xfrm>
            <a:off x="1079347" y="1096050"/>
            <a:ext cx="10302239" cy="5463494"/>
          </a:xfrm>
          <a:prstGeom prst="rect">
            <a:avLst/>
          </a:prstGeom>
        </p:spPr>
      </p:pic>
      <p:cxnSp>
        <p:nvCxnSpPr>
          <p:cNvPr id="333" name="Google Shape;333;p2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34" name="Google Shape;334;p2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35" name="Google Shape;335;p24"/>
          <p:cNvSpPr txBox="1"/>
          <p:nvPr/>
        </p:nvSpPr>
        <p:spPr>
          <a:xfrm>
            <a:off x="418344"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7. Acciones de Gestión en Vía </a:t>
            </a:r>
            <a:endParaRPr sz="1400" b="0" i="0" u="none" strike="noStrike" cap="none">
              <a:solidFill>
                <a:srgbClr val="000000"/>
              </a:solidFill>
              <a:latin typeface="Arial"/>
              <a:ea typeface="Arial"/>
              <a:cs typeface="Arial"/>
              <a:sym typeface="Arial"/>
            </a:endParaRPr>
          </a:p>
        </p:txBody>
      </p:sp>
      <p:pic>
        <p:nvPicPr>
          <p:cNvPr id="336" name="Google Shape;336;p24"/>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337" name="Google Shape;337;p24"/>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338" name="Google Shape;338;p24"/>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339" name="Google Shape;339;p24"/>
          <p:cNvPicPr preferRelativeResize="0"/>
          <p:nvPr/>
        </p:nvPicPr>
        <p:blipFill rotWithShape="1">
          <a:blip r:embed="rId7">
            <a:alphaModFix amt="52999"/>
          </a:blip>
          <a:srcRect l="32615"/>
          <a:stretch/>
        </p:blipFill>
        <p:spPr>
          <a:xfrm>
            <a:off x="-4587" y="3223011"/>
            <a:ext cx="1375636" cy="3652299"/>
          </a:xfrm>
          <a:prstGeom prst="rect">
            <a:avLst/>
          </a:prstGeom>
          <a:noFill/>
          <a:ln>
            <a:noFill/>
          </a:ln>
        </p:spPr>
      </p:pic>
      <p:pic>
        <p:nvPicPr>
          <p:cNvPr id="340" name="Google Shape;340;p24"/>
          <p:cNvPicPr preferRelativeResize="0"/>
          <p:nvPr/>
        </p:nvPicPr>
        <p:blipFill rotWithShape="1">
          <a:blip r:embed="rId8">
            <a:alphaModFix/>
          </a:blip>
          <a:srcRect t="35963" r="62912" b="2110"/>
          <a:stretch/>
        </p:blipFill>
        <p:spPr>
          <a:xfrm>
            <a:off x="10153055" y="-12186"/>
            <a:ext cx="2038945"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26"/>
          <p:cNvPicPr preferRelativeResize="0"/>
          <p:nvPr/>
        </p:nvPicPr>
        <p:blipFill rotWithShape="1">
          <a:blip r:embed="rId3">
            <a:alphaModFix/>
          </a:blip>
          <a:srcRect t="35963" r="62912" b="2110"/>
          <a:stretch/>
        </p:blipFill>
        <p:spPr>
          <a:xfrm>
            <a:off x="10159482" y="1543"/>
            <a:ext cx="2038945" cy="6858000"/>
          </a:xfrm>
          <a:prstGeom prst="rect">
            <a:avLst/>
          </a:prstGeom>
          <a:noFill/>
          <a:ln>
            <a:noFill/>
          </a:ln>
        </p:spPr>
      </p:pic>
      <p:cxnSp>
        <p:nvCxnSpPr>
          <p:cNvPr id="347" name="Google Shape;347;p26"/>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48" name="Google Shape;348;p26"/>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49" name="Google Shape;349;p26"/>
          <p:cNvSpPr txBox="1"/>
          <p:nvPr/>
        </p:nvSpPr>
        <p:spPr>
          <a:xfrm>
            <a:off x="376303"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8. Planes de Manejo de Tránsito-PMT</a:t>
            </a:r>
            <a:endParaRPr sz="1400" b="0" i="0" u="none" strike="noStrike" cap="none">
              <a:solidFill>
                <a:srgbClr val="000000"/>
              </a:solidFill>
              <a:latin typeface="Arial"/>
              <a:ea typeface="Arial"/>
              <a:cs typeface="Arial"/>
              <a:sym typeface="Arial"/>
            </a:endParaRPr>
          </a:p>
        </p:txBody>
      </p:sp>
      <p:sp>
        <p:nvSpPr>
          <p:cNvPr id="350" name="Google Shape;350;p26"/>
          <p:cNvSpPr txBox="1"/>
          <p:nvPr/>
        </p:nvSpPr>
        <p:spPr>
          <a:xfrm>
            <a:off x="252248" y="1035978"/>
            <a:ext cx="11775600" cy="116951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Bosa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atendieron </a:t>
            </a:r>
            <a:r>
              <a:rPr lang="es-CO" sz="3000" b="1" i="0" u="none" strike="noStrike" cap="none" dirty="0">
                <a:solidFill>
                  <a:srgbClr val="BED000"/>
                </a:solidFill>
                <a:latin typeface="Arial Black"/>
                <a:sym typeface="Arial Black"/>
              </a:rPr>
              <a:t>3.162</a:t>
            </a:r>
            <a:r>
              <a:rPr lang="es-CO" sz="2000" b="1" i="0" u="none" strike="noStrike" cap="none" dirty="0">
                <a:solidFill>
                  <a:srgbClr val="1D2046"/>
                </a:solidFill>
                <a:latin typeface="Arial"/>
                <a:ea typeface="Arial"/>
                <a:cs typeface="Arial"/>
                <a:sym typeface="Arial"/>
              </a:rPr>
              <a:t> solicitudes de PMT que equivalen al </a:t>
            </a:r>
            <a:r>
              <a:rPr lang="es-CO" sz="2000" b="1" dirty="0">
                <a:solidFill>
                  <a:srgbClr val="1D2046"/>
                </a:solidFill>
              </a:rPr>
              <a:t>9.58</a:t>
            </a:r>
            <a:r>
              <a:rPr lang="es-CO" sz="2000" b="1" i="0" u="none" strike="noStrike" cap="none" dirty="0">
                <a:solidFill>
                  <a:srgbClr val="1D2046"/>
                </a:solidFill>
                <a:latin typeface="Arial"/>
                <a:ea typeface="Arial"/>
                <a:cs typeface="Arial"/>
                <a:sym typeface="Arial"/>
              </a:rPr>
              <a:t>% del total de PMT atendidos en Bogotá. Sobre los PMT locales, </a:t>
            </a:r>
            <a:r>
              <a:rPr lang="es-CO" sz="2000" b="1" dirty="0">
                <a:solidFill>
                  <a:srgbClr val="1D2046"/>
                </a:solidFill>
              </a:rPr>
              <a:t>64</a:t>
            </a:r>
            <a:r>
              <a:rPr lang="es-CO" sz="2000" b="1" i="0" u="none" strike="noStrike" cap="none" dirty="0">
                <a:solidFill>
                  <a:srgbClr val="1D2046"/>
                </a:solidFill>
                <a:latin typeface="Arial"/>
                <a:ea typeface="Arial"/>
                <a:cs typeface="Arial"/>
                <a:sym typeface="Arial"/>
              </a:rPr>
              <a:t>% son PMT para obras de infraestructura y 36% son PMT para obras de infraestructura de servicios públicos.</a:t>
            </a:r>
            <a:endParaRPr dirty="0"/>
          </a:p>
        </p:txBody>
      </p:sp>
      <p:pic>
        <p:nvPicPr>
          <p:cNvPr id="351" name="Google Shape;351;p26"/>
          <p:cNvPicPr preferRelativeResize="0"/>
          <p:nvPr/>
        </p:nvPicPr>
        <p:blipFill rotWithShape="1">
          <a:blip r:embed="rId4">
            <a:alphaModFix/>
          </a:blip>
          <a:srcRect/>
          <a:stretch/>
        </p:blipFill>
        <p:spPr>
          <a:xfrm>
            <a:off x="9726677" y="207295"/>
            <a:ext cx="2129687" cy="703500"/>
          </a:xfrm>
          <a:prstGeom prst="rect">
            <a:avLst/>
          </a:prstGeom>
          <a:noFill/>
          <a:ln>
            <a:noFill/>
          </a:ln>
        </p:spPr>
      </p:pic>
      <p:pic>
        <p:nvPicPr>
          <p:cNvPr id="352" name="Google Shape;352;p26"/>
          <p:cNvPicPr preferRelativeResize="0"/>
          <p:nvPr/>
        </p:nvPicPr>
        <p:blipFill rotWithShape="1">
          <a:blip r:embed="rId5">
            <a:alphaModFix amt="52999"/>
          </a:blip>
          <a:srcRect l="32615"/>
          <a:stretch/>
        </p:blipFill>
        <p:spPr>
          <a:xfrm>
            <a:off x="-3848" y="3229533"/>
            <a:ext cx="1375636" cy="3652299"/>
          </a:xfrm>
          <a:prstGeom prst="rect">
            <a:avLst/>
          </a:prstGeom>
          <a:noFill/>
          <a:ln>
            <a:noFill/>
          </a:ln>
        </p:spPr>
      </p:pic>
      <p:sp>
        <p:nvSpPr>
          <p:cNvPr id="353" name="Google Shape;353;p26"/>
          <p:cNvSpPr txBox="1"/>
          <p:nvPr/>
        </p:nvSpPr>
        <p:spPr>
          <a:xfrm>
            <a:off x="8110809" y="2500911"/>
            <a:ext cx="3332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800" b="1">
                <a:solidFill>
                  <a:srgbClr val="BED000"/>
                </a:solidFill>
                <a:latin typeface="Arial Black"/>
                <a:ea typeface="Arial Black"/>
                <a:cs typeface="Arial Black"/>
                <a:sym typeface="Arial Black"/>
              </a:rPr>
              <a:t>PMT atendidos</a:t>
            </a:r>
            <a:r>
              <a:rPr lang="es-CO" sz="1800" b="1" i="0" u="none" strike="noStrike" cap="none">
                <a:solidFill>
                  <a:srgbClr val="151837"/>
                </a:solidFill>
                <a:latin typeface="Arial"/>
                <a:ea typeface="Arial"/>
                <a:cs typeface="Arial"/>
                <a:sym typeface="Arial"/>
              </a:rPr>
              <a:t> </a:t>
            </a:r>
            <a:r>
              <a:rPr lang="es-CO" b="1" i="0" u="none" strike="noStrike" cap="none">
                <a:solidFill>
                  <a:srgbClr val="151837"/>
                </a:solidFill>
                <a:latin typeface="Arial"/>
                <a:ea typeface="Arial"/>
                <a:cs typeface="Arial"/>
                <a:sym typeface="Arial"/>
              </a:rPr>
              <a:t> </a:t>
            </a:r>
            <a:endParaRPr sz="1200"/>
          </a:p>
        </p:txBody>
      </p:sp>
      <p:grpSp>
        <p:nvGrpSpPr>
          <p:cNvPr id="354" name="Google Shape;354;p26"/>
          <p:cNvGrpSpPr/>
          <p:nvPr/>
        </p:nvGrpSpPr>
        <p:grpSpPr>
          <a:xfrm>
            <a:off x="1864893" y="2401833"/>
            <a:ext cx="3874917" cy="707747"/>
            <a:chOff x="6967947" y="4957495"/>
            <a:chExt cx="2444743" cy="589200"/>
          </a:xfrm>
        </p:grpSpPr>
        <p:sp>
          <p:nvSpPr>
            <p:cNvPr id="355" name="Google Shape;355;p26"/>
            <p:cNvSpPr/>
            <p:nvPr/>
          </p:nvSpPr>
          <p:spPr>
            <a:xfrm>
              <a:off x="6967947" y="4957495"/>
              <a:ext cx="2420400" cy="589200"/>
            </a:xfrm>
            <a:prstGeom prst="rect">
              <a:avLst/>
            </a:prstGeom>
            <a:solidFill>
              <a:srgbClr val="151837"/>
            </a:solidFill>
            <a:ln w="19050" cap="flat" cmpd="sng">
              <a:solidFill>
                <a:srgbClr val="A1DB2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s-CO"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356" name="Google Shape;356;p26"/>
            <p:cNvSpPr txBox="1"/>
            <p:nvPr/>
          </p:nvSpPr>
          <p:spPr>
            <a:xfrm>
              <a:off x="6992290" y="5025684"/>
              <a:ext cx="2420400" cy="461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3000" b="1">
                  <a:solidFill>
                    <a:srgbClr val="C3D029"/>
                  </a:solidFill>
                  <a:latin typeface="Arial Black"/>
                  <a:ea typeface="Arial Black"/>
                  <a:cs typeface="Arial Black"/>
                  <a:sym typeface="Arial Black"/>
                </a:rPr>
                <a:t>42.876</a:t>
              </a:r>
              <a:r>
                <a:rPr lang="es-CO" sz="2000" b="1" i="0" u="none" strike="noStrike" cap="none">
                  <a:solidFill>
                    <a:schemeClr val="lt1"/>
                  </a:solidFill>
                  <a:latin typeface="Arial Black"/>
                  <a:ea typeface="Arial Black"/>
                  <a:cs typeface="Arial Black"/>
                  <a:sym typeface="Arial Black"/>
                </a:rPr>
                <a:t> PMT´s Bogotá</a:t>
              </a:r>
              <a:endParaRPr sz="1400" b="0" i="0" u="none" strike="noStrike" cap="none">
                <a:solidFill>
                  <a:srgbClr val="000000"/>
                </a:solidFill>
                <a:latin typeface="Arial"/>
                <a:ea typeface="Arial"/>
                <a:cs typeface="Arial"/>
                <a:sym typeface="Arial"/>
              </a:endParaRPr>
            </a:p>
          </p:txBody>
        </p:sp>
      </p:grpSp>
      <p:pic>
        <p:nvPicPr>
          <p:cNvPr id="357" name="Google Shape;357;p26"/>
          <p:cNvPicPr preferRelativeResize="0"/>
          <p:nvPr/>
        </p:nvPicPr>
        <p:blipFill rotWithShape="1">
          <a:blip r:embed="rId6">
            <a:alphaModFix/>
          </a:blip>
          <a:srcRect/>
          <a:stretch/>
        </p:blipFill>
        <p:spPr>
          <a:xfrm>
            <a:off x="0" y="6260050"/>
            <a:ext cx="1864895" cy="597950"/>
          </a:xfrm>
          <a:prstGeom prst="rect">
            <a:avLst/>
          </a:prstGeom>
          <a:noFill/>
          <a:ln>
            <a:noFill/>
          </a:ln>
        </p:spPr>
      </p:pic>
      <p:pic>
        <p:nvPicPr>
          <p:cNvPr id="358" name="Google Shape;358;p26"/>
          <p:cNvPicPr preferRelativeResize="0"/>
          <p:nvPr/>
        </p:nvPicPr>
        <p:blipFill rotWithShape="1">
          <a:blip r:embed="rId7">
            <a:alphaModFix/>
          </a:blip>
          <a:srcRect/>
          <a:stretch/>
        </p:blipFill>
        <p:spPr>
          <a:xfrm>
            <a:off x="0" y="5237349"/>
            <a:ext cx="641678" cy="1649079"/>
          </a:xfrm>
          <a:prstGeom prst="rect">
            <a:avLst/>
          </a:prstGeom>
          <a:noFill/>
          <a:ln>
            <a:noFill/>
          </a:ln>
        </p:spPr>
      </p:pic>
      <p:sp>
        <p:nvSpPr>
          <p:cNvPr id="359" name="Google Shape;359;p26"/>
          <p:cNvSpPr txBox="1"/>
          <p:nvPr/>
        </p:nvSpPr>
        <p:spPr>
          <a:xfrm>
            <a:off x="8187000" y="3683350"/>
            <a:ext cx="36885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500" b="1">
                <a:solidFill>
                  <a:srgbClr val="BED000"/>
                </a:solidFill>
                <a:latin typeface="Arial Black"/>
                <a:ea typeface="Arial Black"/>
                <a:cs typeface="Arial Black"/>
                <a:sym typeface="Arial Black"/>
              </a:rPr>
              <a:t>PMT para obras de infraestructura</a:t>
            </a:r>
            <a:endParaRPr sz="2500" b="1" i="0" u="none" strike="noStrike" cap="none">
              <a:solidFill>
                <a:srgbClr val="151837"/>
              </a:solidFill>
              <a:latin typeface="Arial"/>
              <a:ea typeface="Arial"/>
              <a:cs typeface="Arial"/>
              <a:sym typeface="Arial"/>
            </a:endParaRPr>
          </a:p>
        </p:txBody>
      </p:sp>
      <p:grpSp>
        <p:nvGrpSpPr>
          <p:cNvPr id="360" name="Google Shape;360;p26"/>
          <p:cNvGrpSpPr/>
          <p:nvPr/>
        </p:nvGrpSpPr>
        <p:grpSpPr>
          <a:xfrm>
            <a:off x="6960572" y="3524901"/>
            <a:ext cx="1297286" cy="1227900"/>
            <a:chOff x="6959504" y="3588144"/>
            <a:chExt cx="1297286" cy="1227900"/>
          </a:xfrm>
        </p:grpSpPr>
        <p:grpSp>
          <p:nvGrpSpPr>
            <p:cNvPr id="361" name="Google Shape;361;p26"/>
            <p:cNvGrpSpPr/>
            <p:nvPr/>
          </p:nvGrpSpPr>
          <p:grpSpPr>
            <a:xfrm>
              <a:off x="6959504" y="3588144"/>
              <a:ext cx="1297286" cy="1227900"/>
              <a:chOff x="6905337" y="2379736"/>
              <a:chExt cx="1297286" cy="1227900"/>
            </a:xfrm>
          </p:grpSpPr>
          <p:sp>
            <p:nvSpPr>
              <p:cNvPr id="362" name="Google Shape;362;p26"/>
              <p:cNvSpPr/>
              <p:nvPr/>
            </p:nvSpPr>
            <p:spPr>
              <a:xfrm>
                <a:off x="6905337" y="2379736"/>
                <a:ext cx="1272000" cy="122790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3" name="Google Shape;363;p26"/>
              <p:cNvSpPr txBox="1"/>
              <p:nvPr/>
            </p:nvSpPr>
            <p:spPr>
              <a:xfrm>
                <a:off x="7071623" y="2636419"/>
                <a:ext cx="11310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151837"/>
                    </a:solidFill>
                    <a:latin typeface="Arial Black"/>
                    <a:ea typeface="Arial Black"/>
                    <a:cs typeface="Arial Black"/>
                    <a:sym typeface="Arial Black"/>
                  </a:rPr>
                  <a:t>64%</a:t>
                </a:r>
                <a:endParaRPr dirty="0"/>
              </a:p>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2.032*</a:t>
                </a:r>
                <a:endParaRPr sz="1400" b="0" i="0" u="none" strike="noStrike" cap="none" dirty="0">
                  <a:solidFill>
                    <a:srgbClr val="151837"/>
                  </a:solidFill>
                  <a:latin typeface="Arial"/>
                  <a:ea typeface="Arial"/>
                  <a:cs typeface="Arial"/>
                  <a:sym typeface="Arial"/>
                </a:endParaRPr>
              </a:p>
            </p:txBody>
          </p:sp>
        </p:grpSp>
        <p:cxnSp>
          <p:nvCxnSpPr>
            <p:cNvPr id="364" name="Google Shape;364;p26"/>
            <p:cNvCxnSpPr/>
            <p:nvPr/>
          </p:nvCxnSpPr>
          <p:spPr>
            <a:xfrm rot="10800000">
              <a:off x="7185489" y="4182413"/>
              <a:ext cx="900000" cy="0"/>
            </a:xfrm>
            <a:prstGeom prst="straightConnector1">
              <a:avLst/>
            </a:prstGeom>
            <a:noFill/>
            <a:ln w="38100" cap="flat" cmpd="sng">
              <a:solidFill>
                <a:srgbClr val="1D2046"/>
              </a:solidFill>
              <a:prstDash val="solid"/>
              <a:miter lim="800000"/>
              <a:headEnd type="none" w="sm" len="sm"/>
              <a:tailEnd type="none" w="sm" len="sm"/>
            </a:ln>
          </p:spPr>
        </p:cxnSp>
      </p:grpSp>
      <p:grpSp>
        <p:nvGrpSpPr>
          <p:cNvPr id="365" name="Google Shape;365;p26"/>
          <p:cNvGrpSpPr/>
          <p:nvPr/>
        </p:nvGrpSpPr>
        <p:grpSpPr>
          <a:xfrm>
            <a:off x="6857077" y="2209044"/>
            <a:ext cx="1375609" cy="1227976"/>
            <a:chOff x="6875311" y="2379732"/>
            <a:chExt cx="1145100" cy="1020083"/>
          </a:xfrm>
        </p:grpSpPr>
        <p:sp>
          <p:nvSpPr>
            <p:cNvPr id="366" name="Google Shape;366;p26"/>
            <p:cNvSpPr/>
            <p:nvPr/>
          </p:nvSpPr>
          <p:spPr>
            <a:xfrm>
              <a:off x="6905352" y="2379732"/>
              <a:ext cx="1040867" cy="102008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67" name="Google Shape;367;p26"/>
            <p:cNvSpPr txBox="1"/>
            <p:nvPr/>
          </p:nvSpPr>
          <p:spPr>
            <a:xfrm>
              <a:off x="6875311" y="2591742"/>
              <a:ext cx="1145100" cy="5880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151837"/>
                  </a:solidFill>
                  <a:latin typeface="Arial Black"/>
                  <a:ea typeface="Arial Black"/>
                  <a:cs typeface="Arial Black"/>
                  <a:sym typeface="Arial Black"/>
                </a:rPr>
                <a:t>7%</a:t>
              </a:r>
              <a:endParaRPr dirty="0"/>
            </a:p>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151837"/>
                  </a:solidFill>
                  <a:latin typeface="Arial Black"/>
                  <a:sym typeface="Arial Black"/>
                </a:rPr>
                <a:t>3.162</a:t>
              </a:r>
              <a:endParaRPr sz="1400" b="0" i="0" u="none" strike="noStrike" cap="none" dirty="0">
                <a:solidFill>
                  <a:srgbClr val="151837"/>
                </a:solidFill>
                <a:latin typeface="Arial"/>
                <a:ea typeface="Arial"/>
                <a:cs typeface="Arial"/>
                <a:sym typeface="Arial"/>
              </a:endParaRPr>
            </a:p>
          </p:txBody>
        </p:sp>
      </p:grpSp>
      <p:sp>
        <p:nvSpPr>
          <p:cNvPr id="368" name="Google Shape;368;p26"/>
          <p:cNvSpPr txBox="1"/>
          <p:nvPr/>
        </p:nvSpPr>
        <p:spPr>
          <a:xfrm>
            <a:off x="8239200" y="4852013"/>
            <a:ext cx="3584100" cy="124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2500" b="1">
                <a:solidFill>
                  <a:srgbClr val="BED000"/>
                </a:solidFill>
                <a:latin typeface="Arial Black"/>
                <a:ea typeface="Arial Black"/>
                <a:cs typeface="Arial Black"/>
                <a:sym typeface="Arial Black"/>
              </a:rPr>
              <a:t>PMT para obras de infraestructura de servicios públicos </a:t>
            </a:r>
            <a:endParaRPr sz="2500" b="1">
              <a:solidFill>
                <a:srgbClr val="BED000"/>
              </a:solidFill>
              <a:latin typeface="Arial Black"/>
              <a:ea typeface="Arial Black"/>
              <a:cs typeface="Arial Black"/>
              <a:sym typeface="Arial Black"/>
            </a:endParaRPr>
          </a:p>
        </p:txBody>
      </p:sp>
      <p:cxnSp>
        <p:nvCxnSpPr>
          <p:cNvPr id="369" name="Google Shape;369;p26"/>
          <p:cNvCxnSpPr/>
          <p:nvPr/>
        </p:nvCxnSpPr>
        <p:spPr>
          <a:xfrm rot="10800000">
            <a:off x="7046455" y="2839319"/>
            <a:ext cx="981300" cy="0"/>
          </a:xfrm>
          <a:prstGeom prst="straightConnector1">
            <a:avLst/>
          </a:prstGeom>
          <a:noFill/>
          <a:ln w="38100" cap="flat" cmpd="sng">
            <a:solidFill>
              <a:srgbClr val="1D2046"/>
            </a:solidFill>
            <a:prstDash val="solid"/>
            <a:miter lim="800000"/>
            <a:headEnd type="none" w="sm" len="sm"/>
            <a:tailEnd type="none" w="sm" len="sm"/>
          </a:ln>
        </p:spPr>
      </p:cxnSp>
      <p:grpSp>
        <p:nvGrpSpPr>
          <p:cNvPr id="370" name="Google Shape;370;p26"/>
          <p:cNvGrpSpPr/>
          <p:nvPr/>
        </p:nvGrpSpPr>
        <p:grpSpPr>
          <a:xfrm>
            <a:off x="7023705" y="4873271"/>
            <a:ext cx="1336097" cy="1227874"/>
            <a:chOff x="6959519" y="3588140"/>
            <a:chExt cx="1114435" cy="1020083"/>
          </a:xfrm>
        </p:grpSpPr>
        <p:grpSp>
          <p:nvGrpSpPr>
            <p:cNvPr id="371" name="Google Shape;371;p26"/>
            <p:cNvGrpSpPr/>
            <p:nvPr/>
          </p:nvGrpSpPr>
          <p:grpSpPr>
            <a:xfrm>
              <a:off x="6959519" y="3588140"/>
              <a:ext cx="1114435" cy="1020083"/>
              <a:chOff x="6905352" y="2379732"/>
              <a:chExt cx="1114435" cy="1020083"/>
            </a:xfrm>
          </p:grpSpPr>
          <p:sp>
            <p:nvSpPr>
              <p:cNvPr id="372" name="Google Shape;372;p26"/>
              <p:cNvSpPr/>
              <p:nvPr/>
            </p:nvSpPr>
            <p:spPr>
              <a:xfrm>
                <a:off x="6905352" y="2379732"/>
                <a:ext cx="1040867" cy="102008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373" name="Google Shape;373;p26"/>
              <p:cNvSpPr txBox="1"/>
              <p:nvPr/>
            </p:nvSpPr>
            <p:spPr>
              <a:xfrm>
                <a:off x="6983035" y="2591749"/>
                <a:ext cx="1036752" cy="58805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rgbClr val="151837"/>
                    </a:solidFill>
                    <a:latin typeface="Arial Black"/>
                    <a:ea typeface="Arial Black"/>
                    <a:cs typeface="Arial Black"/>
                    <a:sym typeface="Arial Black"/>
                  </a:rPr>
                  <a:t>36%</a:t>
                </a:r>
                <a:endParaRPr lang="es-CO" i="0" u="none" strike="noStrike" cap="none" dirty="0">
                  <a:ea typeface="Arial Black"/>
                </a:endParaRPr>
              </a:p>
              <a:p>
                <a:pPr marL="0" marR="0" lvl="0" indent="0" algn="ctr" rtl="0">
                  <a:lnSpc>
                    <a:spcPct val="100000"/>
                  </a:lnSpc>
                  <a:spcBef>
                    <a:spcPts val="0"/>
                  </a:spcBef>
                  <a:spcAft>
                    <a:spcPts val="0"/>
                  </a:spcAft>
                  <a:buClr>
                    <a:srgbClr val="000000"/>
                  </a:buClr>
                  <a:buSzPts val="2000"/>
                  <a:buFont typeface="Arial"/>
                  <a:buNone/>
                </a:pPr>
                <a:r>
                  <a:rPr lang="es-CO" sz="2000" b="1" dirty="0">
                    <a:solidFill>
                      <a:srgbClr val="151837"/>
                    </a:solidFill>
                    <a:latin typeface="Arial Black"/>
                    <a:ea typeface="Arial Black"/>
                    <a:cs typeface="Arial Black"/>
                    <a:sym typeface="Arial Black"/>
                  </a:rPr>
                  <a:t>1.130**</a:t>
                </a:r>
                <a:endParaRPr sz="1400" b="0" i="0" u="none" strike="noStrike" cap="none" dirty="0">
                  <a:solidFill>
                    <a:srgbClr val="151837"/>
                  </a:solidFill>
                  <a:latin typeface="Arial"/>
                  <a:ea typeface="Arial"/>
                  <a:cs typeface="Arial"/>
                  <a:sym typeface="Arial"/>
                </a:endParaRPr>
              </a:p>
            </p:txBody>
          </p:sp>
        </p:grpSp>
        <p:cxnSp>
          <p:nvCxnSpPr>
            <p:cNvPr id="374" name="Google Shape;374;p26"/>
            <p:cNvCxnSpPr/>
            <p:nvPr/>
          </p:nvCxnSpPr>
          <p:spPr>
            <a:xfrm rot="10800000">
              <a:off x="7033089" y="4074438"/>
              <a:ext cx="900000" cy="0"/>
            </a:xfrm>
            <a:prstGeom prst="straightConnector1">
              <a:avLst/>
            </a:prstGeom>
            <a:noFill/>
            <a:ln w="38100" cap="flat" cmpd="sng">
              <a:solidFill>
                <a:srgbClr val="1D2046"/>
              </a:solidFill>
              <a:prstDash val="solid"/>
              <a:miter lim="800000"/>
              <a:headEnd type="none" w="sm" len="sm"/>
              <a:tailEnd type="none" w="sm" len="sm"/>
            </a:ln>
          </p:spPr>
        </p:cxnSp>
      </p:grpSp>
      <p:grpSp>
        <p:nvGrpSpPr>
          <p:cNvPr id="375" name="Google Shape;375;p26"/>
          <p:cNvGrpSpPr/>
          <p:nvPr/>
        </p:nvGrpSpPr>
        <p:grpSpPr>
          <a:xfrm>
            <a:off x="5790739" y="6405524"/>
            <a:ext cx="5471353" cy="400047"/>
            <a:chOff x="7458194" y="4904132"/>
            <a:chExt cx="2550900" cy="739200"/>
          </a:xfrm>
        </p:grpSpPr>
        <p:sp>
          <p:nvSpPr>
            <p:cNvPr id="376" name="Google Shape;376;p26"/>
            <p:cNvSpPr/>
            <p:nvPr/>
          </p:nvSpPr>
          <p:spPr>
            <a:xfrm>
              <a:off x="7467470" y="4961782"/>
              <a:ext cx="2420495" cy="630959"/>
            </a:xfrm>
            <a:prstGeom prst="rect">
              <a:avLst/>
            </a:prstGeom>
            <a:solidFill>
              <a:srgbClr val="C3D029"/>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s-CO" sz="1000" b="0" i="0" u="none" strike="noStrike" cap="none">
                  <a:solidFill>
                    <a:schemeClr val="lt1"/>
                  </a:solidFill>
                  <a:latin typeface="Calibri"/>
                  <a:ea typeface="Calibri"/>
                  <a:cs typeface="Calibri"/>
                  <a:sym typeface="Calibri"/>
                </a:rPr>
                <a:t>`</a:t>
              </a:r>
              <a:endParaRPr sz="1000" b="0" i="0" u="none" strike="noStrike" cap="none">
                <a:solidFill>
                  <a:schemeClr val="lt1"/>
                </a:solidFill>
                <a:latin typeface="Calibri"/>
                <a:ea typeface="Calibri"/>
                <a:cs typeface="Calibri"/>
                <a:sym typeface="Calibri"/>
              </a:endParaRPr>
            </a:p>
          </p:txBody>
        </p:sp>
        <p:sp>
          <p:nvSpPr>
            <p:cNvPr id="377" name="Google Shape;377;p26"/>
            <p:cNvSpPr txBox="1"/>
            <p:nvPr/>
          </p:nvSpPr>
          <p:spPr>
            <a:xfrm>
              <a:off x="7458194" y="4904132"/>
              <a:ext cx="2550900" cy="739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COI: Consolidado de obras de infraestructura</a:t>
              </a:r>
              <a:endParaRPr/>
            </a:p>
            <a:p>
              <a:pPr marL="0" marR="0" lvl="0" indent="0" algn="l" rtl="0">
                <a:lnSpc>
                  <a:spcPct val="100000"/>
                </a:lnSpc>
                <a:spcBef>
                  <a:spcPts val="0"/>
                </a:spcBef>
                <a:spcAft>
                  <a:spcPts val="0"/>
                </a:spcAft>
                <a:buClr>
                  <a:srgbClr val="000000"/>
                </a:buClr>
                <a:buSzPts val="1000"/>
                <a:buFont typeface="Arial"/>
                <a:buNone/>
              </a:pPr>
              <a:r>
                <a:rPr lang="es-CO" sz="1000" b="0" i="0" u="none" strike="noStrike" cap="none">
                  <a:solidFill>
                    <a:srgbClr val="151837"/>
                  </a:solidFill>
                  <a:latin typeface="Arial Black"/>
                  <a:ea typeface="Arial Black"/>
                  <a:cs typeface="Arial Black"/>
                  <a:sym typeface="Arial Black"/>
                </a:rPr>
                <a:t>** COSS: Consolidado de obras de Infraestructura de </a:t>
              </a:r>
              <a:r>
                <a:rPr lang="es-CO" sz="1000">
                  <a:solidFill>
                    <a:srgbClr val="151837"/>
                  </a:solidFill>
                  <a:latin typeface="Arial Black"/>
                  <a:ea typeface="Arial Black"/>
                  <a:cs typeface="Arial Black"/>
                  <a:sym typeface="Arial Black"/>
                </a:rPr>
                <a:t>servicios</a:t>
              </a:r>
              <a:r>
                <a:rPr lang="es-CO" sz="1000" b="0" i="0" u="none" strike="noStrike" cap="none">
                  <a:solidFill>
                    <a:srgbClr val="C3D029"/>
                  </a:solidFill>
                  <a:latin typeface="Arial Black"/>
                  <a:ea typeface="Arial Black"/>
                  <a:cs typeface="Arial Black"/>
                  <a:sym typeface="Arial Black"/>
                </a:rPr>
                <a:t> </a:t>
              </a:r>
              <a:r>
                <a:rPr lang="es-CO" sz="1000" b="0" i="0" u="none" strike="noStrike" cap="none">
                  <a:solidFill>
                    <a:srgbClr val="151837"/>
                  </a:solidFill>
                  <a:latin typeface="Arial Black"/>
                  <a:ea typeface="Arial Black"/>
                  <a:cs typeface="Arial Black"/>
                  <a:sym typeface="Arial Black"/>
                </a:rPr>
                <a:t>públicos.</a:t>
              </a:r>
              <a:endParaRPr sz="1000" b="0" i="0" u="none" strike="noStrike" cap="none">
                <a:solidFill>
                  <a:srgbClr val="151837"/>
                </a:solidFill>
                <a:latin typeface="Arial"/>
                <a:ea typeface="Arial"/>
                <a:cs typeface="Arial"/>
                <a:sym typeface="Arial"/>
              </a:endParaRPr>
            </a:p>
          </p:txBody>
        </p:sp>
      </p:grpSp>
      <p:pic>
        <p:nvPicPr>
          <p:cNvPr id="379" name="Google Shape;379;p26"/>
          <p:cNvPicPr preferRelativeResize="0"/>
          <p:nvPr/>
        </p:nvPicPr>
        <p:blipFill>
          <a:blip r:embed="rId8">
            <a:alphaModFix/>
          </a:blip>
          <a:stretch>
            <a:fillRect/>
          </a:stretch>
        </p:blipFill>
        <p:spPr>
          <a:xfrm>
            <a:off x="744950" y="3442675"/>
            <a:ext cx="3181350" cy="2952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5" name="Imagen 4">
            <a:extLst>
              <a:ext uri="{FF2B5EF4-FFF2-40B4-BE49-F238E27FC236}">
                <a16:creationId xmlns:a16="http://schemas.microsoft.com/office/drawing/2014/main" id="{21F02959-CEBD-2A8C-C466-2FC9FC98BA25}"/>
              </a:ext>
            </a:extLst>
          </p:cNvPr>
          <p:cNvPicPr>
            <a:picLocks noChangeAspect="1"/>
          </p:cNvPicPr>
          <p:nvPr/>
        </p:nvPicPr>
        <p:blipFill>
          <a:blip r:embed="rId3"/>
          <a:stretch>
            <a:fillRect/>
          </a:stretch>
        </p:blipFill>
        <p:spPr>
          <a:xfrm>
            <a:off x="4554324" y="2145000"/>
            <a:ext cx="2495550" cy="1314450"/>
          </a:xfrm>
          <a:prstGeom prst="rect">
            <a:avLst/>
          </a:prstGeom>
        </p:spPr>
      </p:pic>
      <p:cxnSp>
        <p:nvCxnSpPr>
          <p:cNvPr id="384" name="Google Shape;384;p27"/>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385" name="Google Shape;385;p27"/>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386" name="Google Shape;386;p27"/>
          <p:cNvSpPr txBox="1"/>
          <p:nvPr/>
        </p:nvSpPr>
        <p:spPr>
          <a:xfrm>
            <a:off x="418346"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9. Infraestructura </a:t>
            </a:r>
            <a:endParaRPr sz="1400" b="0" i="0" u="none" strike="noStrike" cap="none">
              <a:solidFill>
                <a:srgbClr val="000000"/>
              </a:solidFill>
              <a:latin typeface="Arial"/>
              <a:ea typeface="Arial"/>
              <a:cs typeface="Arial"/>
              <a:sym typeface="Arial"/>
            </a:endParaRPr>
          </a:p>
        </p:txBody>
      </p:sp>
      <p:pic>
        <p:nvPicPr>
          <p:cNvPr id="387" name="Google Shape;387;p27"/>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388" name="Google Shape;388;p27"/>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389" name="Google Shape;389;p27"/>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390" name="Google Shape;390;p27"/>
          <p:cNvPicPr preferRelativeResize="0"/>
          <p:nvPr/>
        </p:nvPicPr>
        <p:blipFill rotWithShape="1">
          <a:blip r:embed="rId7">
            <a:alphaModFix amt="52999"/>
          </a:blip>
          <a:srcRect l="32615"/>
          <a:stretch/>
        </p:blipFill>
        <p:spPr>
          <a:xfrm>
            <a:off x="-4587" y="3223011"/>
            <a:ext cx="1375636" cy="3652299"/>
          </a:xfrm>
          <a:prstGeom prst="rect">
            <a:avLst/>
          </a:prstGeom>
          <a:noFill/>
          <a:ln>
            <a:noFill/>
          </a:ln>
        </p:spPr>
      </p:pic>
      <p:pic>
        <p:nvPicPr>
          <p:cNvPr id="391" name="Google Shape;391;p27"/>
          <p:cNvPicPr preferRelativeResize="0"/>
          <p:nvPr/>
        </p:nvPicPr>
        <p:blipFill rotWithShape="1">
          <a:blip r:embed="rId8">
            <a:alphaModFix/>
          </a:blip>
          <a:srcRect t="35963" r="62912" b="2110"/>
          <a:stretch/>
        </p:blipFill>
        <p:spPr>
          <a:xfrm>
            <a:off x="10142545" y="-44"/>
            <a:ext cx="2038945" cy="6858000"/>
          </a:xfrm>
          <a:prstGeom prst="rect">
            <a:avLst/>
          </a:prstGeom>
          <a:noFill/>
          <a:ln>
            <a:noFill/>
          </a:ln>
        </p:spPr>
      </p:pic>
      <p:sp>
        <p:nvSpPr>
          <p:cNvPr id="392" name="Google Shape;392;p27"/>
          <p:cNvSpPr txBox="1"/>
          <p:nvPr/>
        </p:nvSpPr>
        <p:spPr>
          <a:xfrm>
            <a:off x="266026" y="1176026"/>
            <a:ext cx="114585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Desde la SI se encaminan las políticas de desarrollo, construcción, mantenimiento y rehabilitación de la Infraestructura vial y de transporte</a:t>
            </a:r>
            <a:r>
              <a:rPr lang="es-CO" sz="2000" b="1" dirty="0">
                <a:solidFill>
                  <a:srgbClr val="1D2046"/>
                </a:solidFill>
              </a:rPr>
              <a:t>, para la localidad de Bosa</a:t>
            </a:r>
            <a:r>
              <a:rPr lang="es-CO" sz="2000" b="1" i="0" u="none" strike="noStrike" cap="none" dirty="0">
                <a:solidFill>
                  <a:srgbClr val="1D2046"/>
                </a:solidFill>
                <a:latin typeface="Arial"/>
                <a:ea typeface="Arial"/>
                <a:cs typeface="Arial"/>
                <a:sym typeface="Arial"/>
              </a:rPr>
              <a:t>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a:t>
            </a:r>
            <a:r>
              <a:rPr lang="es-CO" sz="2000" b="1" dirty="0">
                <a:solidFill>
                  <a:srgbClr val="1D2046"/>
                </a:solidFill>
              </a:rPr>
              <a:t>evaluó:</a:t>
            </a:r>
            <a:endParaRPr dirty="0"/>
          </a:p>
        </p:txBody>
      </p:sp>
      <p:pic>
        <p:nvPicPr>
          <p:cNvPr id="7" name="Imagen 6">
            <a:extLst>
              <a:ext uri="{FF2B5EF4-FFF2-40B4-BE49-F238E27FC236}">
                <a16:creationId xmlns:a16="http://schemas.microsoft.com/office/drawing/2014/main" id="{967CEE11-7F66-6952-DACD-1CCDE9A25CBE}"/>
              </a:ext>
            </a:extLst>
          </p:cNvPr>
          <p:cNvPicPr>
            <a:picLocks noChangeAspect="1"/>
          </p:cNvPicPr>
          <p:nvPr/>
        </p:nvPicPr>
        <p:blipFill>
          <a:blip r:embed="rId9"/>
          <a:stretch>
            <a:fillRect/>
          </a:stretch>
        </p:blipFill>
        <p:spPr>
          <a:xfrm>
            <a:off x="4167254" y="3377988"/>
            <a:ext cx="3336202" cy="2748649"/>
          </a:xfrm>
          <a:prstGeom prst="rect">
            <a:avLst/>
          </a:prstGeom>
        </p:spPr>
      </p:pic>
      <p:pic>
        <p:nvPicPr>
          <p:cNvPr id="3" name="Imagen 2">
            <a:extLst>
              <a:ext uri="{FF2B5EF4-FFF2-40B4-BE49-F238E27FC236}">
                <a16:creationId xmlns:a16="http://schemas.microsoft.com/office/drawing/2014/main" id="{91DFEA21-42FC-0E1E-AFA7-E0A99DB5ACC1}"/>
              </a:ext>
            </a:extLst>
          </p:cNvPr>
          <p:cNvPicPr>
            <a:picLocks noChangeAspect="1"/>
          </p:cNvPicPr>
          <p:nvPr/>
        </p:nvPicPr>
        <p:blipFill>
          <a:blip r:embed="rId10"/>
          <a:stretch>
            <a:fillRect/>
          </a:stretch>
        </p:blipFill>
        <p:spPr>
          <a:xfrm>
            <a:off x="7742296" y="2987416"/>
            <a:ext cx="3812806" cy="3139221"/>
          </a:xfrm>
          <a:prstGeom prst="rect">
            <a:avLst/>
          </a:prstGeom>
        </p:spPr>
      </p:pic>
      <p:pic>
        <p:nvPicPr>
          <p:cNvPr id="8" name="Imagen 7">
            <a:extLst>
              <a:ext uri="{FF2B5EF4-FFF2-40B4-BE49-F238E27FC236}">
                <a16:creationId xmlns:a16="http://schemas.microsoft.com/office/drawing/2014/main" id="{158CCFD9-530C-167A-2D39-A5CA0DF44B42}"/>
              </a:ext>
            </a:extLst>
          </p:cNvPr>
          <p:cNvPicPr>
            <a:picLocks noChangeAspect="1"/>
          </p:cNvPicPr>
          <p:nvPr/>
        </p:nvPicPr>
        <p:blipFill>
          <a:blip r:embed="rId11"/>
          <a:stretch>
            <a:fillRect/>
          </a:stretch>
        </p:blipFill>
        <p:spPr>
          <a:xfrm>
            <a:off x="279207" y="3284665"/>
            <a:ext cx="3524681" cy="2685189"/>
          </a:xfrm>
          <a:prstGeom prst="rect">
            <a:avLst/>
          </a:prstGeom>
        </p:spPr>
      </p:pic>
      <p:sp>
        <p:nvSpPr>
          <p:cNvPr id="9" name="Google Shape;397;p27">
            <a:extLst>
              <a:ext uri="{FF2B5EF4-FFF2-40B4-BE49-F238E27FC236}">
                <a16:creationId xmlns:a16="http://schemas.microsoft.com/office/drawing/2014/main" id="{43F592D9-6561-4253-F26F-641DD67AAA24}"/>
              </a:ext>
            </a:extLst>
          </p:cNvPr>
          <p:cNvSpPr txBox="1"/>
          <p:nvPr/>
        </p:nvSpPr>
        <p:spPr>
          <a:xfrm>
            <a:off x="487971" y="2181011"/>
            <a:ext cx="31155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2000" dirty="0">
                <a:solidFill>
                  <a:srgbClr val="CAD24C"/>
                </a:solidFill>
                <a:latin typeface="Arial Black"/>
                <a:ea typeface="Arial Black"/>
                <a:cs typeface="Arial Black"/>
                <a:sym typeface="Arial Black"/>
              </a:rPr>
              <a:t>Zonas de Parqueo Pago</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cxnSp>
        <p:nvCxnSpPr>
          <p:cNvPr id="402" name="Google Shape;402;p28"/>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03" name="Google Shape;403;p28"/>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04" name="Google Shape;404;p28"/>
          <p:cNvSpPr txBox="1"/>
          <p:nvPr/>
        </p:nvSpPr>
        <p:spPr>
          <a:xfrm>
            <a:off x="50242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10. Transporte Privado </a:t>
            </a:r>
            <a:endParaRPr sz="1400" b="0" i="0" u="none" strike="noStrike" cap="none">
              <a:solidFill>
                <a:srgbClr val="000000"/>
              </a:solidFill>
              <a:latin typeface="Arial"/>
              <a:ea typeface="Arial"/>
              <a:cs typeface="Arial"/>
              <a:sym typeface="Arial"/>
            </a:endParaRPr>
          </a:p>
        </p:txBody>
      </p:sp>
      <p:pic>
        <p:nvPicPr>
          <p:cNvPr id="405" name="Google Shape;405;p28"/>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06" name="Google Shape;406;p28"/>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07" name="Google Shape;407;p28"/>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08" name="Google Shape;408;p28"/>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sp>
        <p:nvSpPr>
          <p:cNvPr id="409" name="Google Shape;409;p28"/>
          <p:cNvSpPr txBox="1"/>
          <p:nvPr/>
        </p:nvSpPr>
        <p:spPr>
          <a:xfrm>
            <a:off x="229802" y="1042792"/>
            <a:ext cx="11662500"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En la localidad de </a:t>
            </a:r>
            <a:r>
              <a:rPr lang="es-CO" sz="2000" b="1" dirty="0">
                <a:solidFill>
                  <a:srgbClr val="1D2046"/>
                </a:solidFill>
              </a:rPr>
              <a:t>Bosa</a:t>
            </a:r>
            <a:r>
              <a:rPr lang="es-CO" sz="2000" b="1" i="0" u="none" strike="noStrike" cap="none" dirty="0">
                <a:solidFill>
                  <a:srgbClr val="1D2046"/>
                </a:solidFill>
                <a:latin typeface="Arial"/>
                <a:ea typeface="Arial"/>
                <a:cs typeface="Arial"/>
                <a:sym typeface="Arial"/>
              </a:rPr>
              <a:t> se tiene implementada el área </a:t>
            </a:r>
            <a:r>
              <a:rPr lang="es-ES" sz="2000" b="1" dirty="0">
                <a:solidFill>
                  <a:srgbClr val="1D2046"/>
                </a:solidFill>
              </a:rPr>
              <a:t>AI16 del proyecto Zona de Parqueo Pago, se encuentra ubicada en la localidad de Bosa, con una oferta de 6 cupos para el estacionamiento</a:t>
            </a:r>
            <a:r>
              <a:rPr lang="es-CO" sz="2000" b="1" dirty="0">
                <a:solidFill>
                  <a:srgbClr val="1D2046"/>
                </a:solidFill>
              </a:rPr>
              <a:t>.</a:t>
            </a:r>
            <a:endParaRPr sz="2000" b="1" dirty="0">
              <a:solidFill>
                <a:srgbClr val="1D2046"/>
              </a:solidFill>
            </a:endParaRPr>
          </a:p>
        </p:txBody>
      </p:sp>
      <p:sp>
        <p:nvSpPr>
          <p:cNvPr id="410" name="Google Shape;410;p28"/>
          <p:cNvSpPr txBox="1"/>
          <p:nvPr/>
        </p:nvSpPr>
        <p:spPr>
          <a:xfrm>
            <a:off x="4470737" y="2506964"/>
            <a:ext cx="3000000" cy="954067"/>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algn="just" rtl="0">
              <a:buNone/>
            </a:pPr>
            <a:r>
              <a:rPr lang="es-ES" b="1" i="0" u="none" strike="noStrike" dirty="0">
                <a:solidFill>
                  <a:schemeClr val="bg1"/>
                </a:solidFill>
                <a:effectLst/>
                <a:latin typeface="Arial" panose="020B0604020202020204" pitchFamily="34" charset="0"/>
              </a:rPr>
              <a:t>En el 2024 se realizaron 73.750 solicitudes de permiso alcanzando un recaudo de $6.660.208.400.</a:t>
            </a:r>
            <a:endParaRPr lang="es-ES" b="1" dirty="0">
              <a:solidFill>
                <a:schemeClr val="bg1"/>
              </a:solidFill>
              <a:effectLst/>
            </a:endParaRPr>
          </a:p>
        </p:txBody>
      </p:sp>
      <p:sp>
        <p:nvSpPr>
          <p:cNvPr id="414" name="Google Shape;414;p28"/>
          <p:cNvSpPr txBox="1"/>
          <p:nvPr/>
        </p:nvSpPr>
        <p:spPr>
          <a:xfrm>
            <a:off x="4691206" y="1974518"/>
            <a:ext cx="3000000" cy="461635"/>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CO" sz="1800" b="1" dirty="0">
                <a:solidFill>
                  <a:schemeClr val="accent6"/>
                </a:solidFill>
              </a:rPr>
              <a:t>Pico y placa solidario</a:t>
            </a:r>
            <a:endParaRPr sz="1800" dirty="0">
              <a:solidFill>
                <a:schemeClr val="accent6"/>
              </a:solidFill>
            </a:endParaRPr>
          </a:p>
        </p:txBody>
      </p:sp>
      <p:pic>
        <p:nvPicPr>
          <p:cNvPr id="415" name="Google Shape;415;p28"/>
          <p:cNvPicPr preferRelativeResize="0"/>
          <p:nvPr/>
        </p:nvPicPr>
        <p:blipFill>
          <a:blip r:embed="rId7">
            <a:alphaModFix/>
          </a:blip>
          <a:stretch>
            <a:fillRect/>
          </a:stretch>
        </p:blipFill>
        <p:spPr>
          <a:xfrm>
            <a:off x="8239867" y="1974518"/>
            <a:ext cx="3000000" cy="1550096"/>
          </a:xfrm>
          <a:prstGeom prst="rect">
            <a:avLst/>
          </a:prstGeom>
          <a:noFill/>
          <a:ln>
            <a:noFill/>
          </a:ln>
        </p:spPr>
      </p:pic>
      <p:sp>
        <p:nvSpPr>
          <p:cNvPr id="416" name="Google Shape;416;p28"/>
          <p:cNvSpPr txBox="1"/>
          <p:nvPr/>
        </p:nvSpPr>
        <p:spPr>
          <a:xfrm>
            <a:off x="1140172" y="5936800"/>
            <a:ext cx="281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Registro Distrital de Estacionamiento</a:t>
            </a:r>
            <a:endParaRPr sz="1500" dirty="0"/>
          </a:p>
        </p:txBody>
      </p:sp>
      <p:sp>
        <p:nvSpPr>
          <p:cNvPr id="417" name="Google Shape;417;p28"/>
          <p:cNvSpPr txBox="1"/>
          <p:nvPr/>
        </p:nvSpPr>
        <p:spPr>
          <a:xfrm>
            <a:off x="10328695" y="3897185"/>
            <a:ext cx="1500000" cy="8771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Zonas de cargue y descargue</a:t>
            </a:r>
            <a:endParaRPr sz="1500" dirty="0"/>
          </a:p>
        </p:txBody>
      </p:sp>
      <p:sp>
        <p:nvSpPr>
          <p:cNvPr id="418" name="Google Shape;418;p28"/>
          <p:cNvSpPr txBox="1"/>
          <p:nvPr/>
        </p:nvSpPr>
        <p:spPr>
          <a:xfrm>
            <a:off x="4316234" y="5409520"/>
            <a:ext cx="18648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O" sz="1500" b="1" dirty="0">
                <a:solidFill>
                  <a:schemeClr val="accent6"/>
                </a:solidFill>
              </a:rPr>
              <a:t>Planes Integrales de Movilidad Sostenible</a:t>
            </a:r>
            <a:endParaRPr sz="1500" b="1" dirty="0">
              <a:solidFill>
                <a:schemeClr val="accent6"/>
              </a:solidFill>
            </a:endParaRPr>
          </a:p>
        </p:txBody>
      </p:sp>
      <p:sp>
        <p:nvSpPr>
          <p:cNvPr id="419" name="Google Shape;419;p28"/>
          <p:cNvSpPr txBox="1"/>
          <p:nvPr/>
        </p:nvSpPr>
        <p:spPr>
          <a:xfrm>
            <a:off x="3109947" y="6059950"/>
            <a:ext cx="931500" cy="400069"/>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lt1"/>
                </a:solidFill>
                <a:latin typeface="Arial Black"/>
                <a:sym typeface="Arial Black"/>
              </a:rPr>
              <a:t>1</a:t>
            </a:r>
            <a:r>
              <a:rPr lang="es-CO" sz="2000" b="1" i="0" u="none" strike="noStrike" cap="none" dirty="0">
                <a:solidFill>
                  <a:schemeClr val="lt1"/>
                </a:solidFill>
                <a:latin typeface="Arial Black"/>
                <a:sym typeface="Arial Black"/>
              </a:rPr>
              <a:t>4</a:t>
            </a:r>
            <a:endParaRPr sz="1400" b="0" i="0" u="none" strike="noStrike" cap="none" dirty="0">
              <a:solidFill>
                <a:srgbClr val="000000"/>
              </a:solidFill>
              <a:latin typeface="Arial"/>
              <a:ea typeface="Arial"/>
              <a:cs typeface="Arial"/>
              <a:sym typeface="Arial"/>
            </a:endParaRPr>
          </a:p>
        </p:txBody>
      </p:sp>
      <p:pic>
        <p:nvPicPr>
          <p:cNvPr id="420" name="Google Shape;420;p28"/>
          <p:cNvPicPr preferRelativeResize="0"/>
          <p:nvPr/>
        </p:nvPicPr>
        <p:blipFill>
          <a:blip r:embed="rId8">
            <a:alphaModFix/>
          </a:blip>
          <a:stretch>
            <a:fillRect/>
          </a:stretch>
        </p:blipFill>
        <p:spPr>
          <a:xfrm>
            <a:off x="7011339" y="5210514"/>
            <a:ext cx="4544175" cy="1462559"/>
          </a:xfrm>
          <a:prstGeom prst="rect">
            <a:avLst/>
          </a:prstGeom>
          <a:noFill/>
          <a:ln>
            <a:noFill/>
          </a:ln>
        </p:spPr>
      </p:pic>
      <p:pic>
        <p:nvPicPr>
          <p:cNvPr id="421" name="Google Shape;421;p28"/>
          <p:cNvPicPr preferRelativeResize="0"/>
          <p:nvPr/>
        </p:nvPicPr>
        <p:blipFill rotWithShape="1">
          <a:blip r:embed="rId9">
            <a:alphaModFix/>
          </a:blip>
          <a:srcRect t="35961" r="62912" b="2111"/>
          <a:stretch/>
        </p:blipFill>
        <p:spPr>
          <a:xfrm>
            <a:off x="10142545" y="-44"/>
            <a:ext cx="2038944" cy="6858000"/>
          </a:xfrm>
          <a:prstGeom prst="rect">
            <a:avLst/>
          </a:prstGeom>
          <a:noFill/>
          <a:ln>
            <a:noFill/>
          </a:ln>
        </p:spPr>
      </p:pic>
      <p:pic>
        <p:nvPicPr>
          <p:cNvPr id="3" name="Imagen 2">
            <a:extLst>
              <a:ext uri="{FF2B5EF4-FFF2-40B4-BE49-F238E27FC236}">
                <a16:creationId xmlns:a16="http://schemas.microsoft.com/office/drawing/2014/main" id="{B70DE3AB-4EC9-7B0B-0F79-2E471D658619}"/>
              </a:ext>
            </a:extLst>
          </p:cNvPr>
          <p:cNvPicPr>
            <a:picLocks noChangeAspect="1"/>
          </p:cNvPicPr>
          <p:nvPr/>
        </p:nvPicPr>
        <p:blipFill>
          <a:blip r:embed="rId10"/>
          <a:stretch>
            <a:fillRect/>
          </a:stretch>
        </p:blipFill>
        <p:spPr>
          <a:xfrm>
            <a:off x="256435" y="2147847"/>
            <a:ext cx="3695700" cy="3599974"/>
          </a:xfrm>
          <a:prstGeom prst="rect">
            <a:avLst/>
          </a:prstGeom>
        </p:spPr>
      </p:pic>
      <p:sp>
        <p:nvSpPr>
          <p:cNvPr id="4" name="Google Shape;419;p28">
            <a:extLst>
              <a:ext uri="{FF2B5EF4-FFF2-40B4-BE49-F238E27FC236}">
                <a16:creationId xmlns:a16="http://schemas.microsoft.com/office/drawing/2014/main" id="{3ECE65B0-E8F6-16EE-DC24-94819D7A8A3C}"/>
              </a:ext>
            </a:extLst>
          </p:cNvPr>
          <p:cNvSpPr txBox="1"/>
          <p:nvPr/>
        </p:nvSpPr>
        <p:spPr>
          <a:xfrm>
            <a:off x="5900588" y="5770873"/>
            <a:ext cx="931500" cy="400069"/>
          </a:xfrm>
          <a:prstGeom prst="rect">
            <a:avLst/>
          </a:prstGeom>
          <a:solidFill>
            <a:srgbClr val="151837"/>
          </a:solidFill>
          <a:ln w="9525" cap="flat" cmpd="sng">
            <a:solidFill>
              <a:srgbClr val="A4D057"/>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lt1"/>
                </a:solidFill>
                <a:latin typeface="Arial Black"/>
                <a:sym typeface="Arial Black"/>
              </a:rPr>
              <a:t>1</a:t>
            </a:r>
            <a:r>
              <a:rPr lang="es-CO" sz="2000" b="1" dirty="0">
                <a:solidFill>
                  <a:schemeClr val="lt1"/>
                </a:solidFill>
                <a:latin typeface="Arial Black"/>
                <a:sym typeface="Arial Black"/>
              </a:rPr>
              <a:t>3</a:t>
            </a:r>
            <a:endParaRPr sz="1400" b="0" i="0" u="none" strike="noStrike" cap="none" dirty="0">
              <a:solidFill>
                <a:srgbClr val="000000"/>
              </a:solidFill>
              <a:latin typeface="Arial"/>
              <a:ea typeface="Arial"/>
              <a:cs typeface="Arial"/>
              <a:sym typeface="Arial"/>
            </a:endParaRPr>
          </a:p>
        </p:txBody>
      </p:sp>
      <p:pic>
        <p:nvPicPr>
          <p:cNvPr id="6" name="Imagen 5">
            <a:extLst>
              <a:ext uri="{FF2B5EF4-FFF2-40B4-BE49-F238E27FC236}">
                <a16:creationId xmlns:a16="http://schemas.microsoft.com/office/drawing/2014/main" id="{2519DCB4-4877-83BB-7F53-442487367772}"/>
              </a:ext>
            </a:extLst>
          </p:cNvPr>
          <p:cNvPicPr>
            <a:picLocks noChangeAspect="1"/>
          </p:cNvPicPr>
          <p:nvPr/>
        </p:nvPicPr>
        <p:blipFill>
          <a:blip r:embed="rId11"/>
          <a:stretch>
            <a:fillRect/>
          </a:stretch>
        </p:blipFill>
        <p:spPr>
          <a:xfrm>
            <a:off x="4328490" y="3847559"/>
            <a:ext cx="5814055" cy="117543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29"/>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427" name="Google Shape;427;p29"/>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428" name="Google Shape;428;p29"/>
          <p:cNvSpPr txBox="1"/>
          <p:nvPr/>
        </p:nvSpPr>
        <p:spPr>
          <a:xfrm>
            <a:off x="41834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11. Bicicleta y Peatón  </a:t>
            </a:r>
            <a:endParaRPr sz="1400" b="0" i="0" u="none" strike="noStrike" cap="none">
              <a:solidFill>
                <a:srgbClr val="000000"/>
              </a:solidFill>
              <a:latin typeface="Arial"/>
              <a:ea typeface="Arial"/>
              <a:cs typeface="Arial"/>
              <a:sym typeface="Arial"/>
            </a:endParaRPr>
          </a:p>
        </p:txBody>
      </p:sp>
      <p:pic>
        <p:nvPicPr>
          <p:cNvPr id="429" name="Google Shape;429;p29"/>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430" name="Google Shape;430;p29"/>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431" name="Google Shape;431;p29"/>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432" name="Google Shape;432;p29"/>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433" name="Google Shape;433;p29"/>
          <p:cNvPicPr preferRelativeResize="0"/>
          <p:nvPr/>
        </p:nvPicPr>
        <p:blipFill rotWithShape="1">
          <a:blip r:embed="rId7">
            <a:alphaModFix/>
          </a:blip>
          <a:srcRect t="35963" r="62912" b="2110"/>
          <a:stretch/>
        </p:blipFill>
        <p:spPr>
          <a:xfrm>
            <a:off x="10138552" y="18480"/>
            <a:ext cx="2038945" cy="6858000"/>
          </a:xfrm>
          <a:prstGeom prst="rect">
            <a:avLst/>
          </a:prstGeom>
          <a:noFill/>
          <a:ln>
            <a:noFill/>
          </a:ln>
        </p:spPr>
      </p:pic>
      <p:grpSp>
        <p:nvGrpSpPr>
          <p:cNvPr id="434" name="Google Shape;434;p29"/>
          <p:cNvGrpSpPr/>
          <p:nvPr/>
        </p:nvGrpSpPr>
        <p:grpSpPr>
          <a:xfrm>
            <a:off x="10316742" y="2524835"/>
            <a:ext cx="1195544" cy="1100280"/>
            <a:chOff x="5925336" y="4746615"/>
            <a:chExt cx="1195544" cy="1100280"/>
          </a:xfrm>
        </p:grpSpPr>
        <p:sp>
          <p:nvSpPr>
            <p:cNvPr id="435" name="Google Shape;435;p29"/>
            <p:cNvSpPr/>
            <p:nvPr/>
          </p:nvSpPr>
          <p:spPr>
            <a:xfrm>
              <a:off x="5925336" y="4746615"/>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436" name="Google Shape;436;p29"/>
            <p:cNvPicPr preferRelativeResize="0"/>
            <p:nvPr/>
          </p:nvPicPr>
          <p:blipFill rotWithShape="1">
            <a:blip r:embed="rId8">
              <a:alphaModFix/>
            </a:blip>
            <a:srcRect/>
            <a:stretch/>
          </p:blipFill>
          <p:spPr>
            <a:xfrm>
              <a:off x="6192785" y="5082146"/>
              <a:ext cx="719102" cy="430563"/>
            </a:xfrm>
            <a:prstGeom prst="rect">
              <a:avLst/>
            </a:prstGeom>
            <a:noFill/>
            <a:ln>
              <a:noFill/>
            </a:ln>
          </p:spPr>
        </p:pic>
      </p:grpSp>
      <p:grpSp>
        <p:nvGrpSpPr>
          <p:cNvPr id="437" name="Google Shape;437;p29"/>
          <p:cNvGrpSpPr/>
          <p:nvPr/>
        </p:nvGrpSpPr>
        <p:grpSpPr>
          <a:xfrm>
            <a:off x="7957070" y="2766592"/>
            <a:ext cx="2191683" cy="618749"/>
            <a:chOff x="299142" y="2211699"/>
            <a:chExt cx="2262784" cy="635400"/>
          </a:xfrm>
        </p:grpSpPr>
        <p:sp>
          <p:nvSpPr>
            <p:cNvPr id="438" name="Google Shape;438;p29"/>
            <p:cNvSpPr/>
            <p:nvPr/>
          </p:nvSpPr>
          <p:spPr>
            <a:xfrm>
              <a:off x="299142" y="2211699"/>
              <a:ext cx="2254200" cy="635400"/>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439" name="Google Shape;439;p29"/>
            <p:cNvSpPr txBox="1"/>
            <p:nvPr/>
          </p:nvSpPr>
          <p:spPr>
            <a:xfrm>
              <a:off x="307726" y="2304267"/>
              <a:ext cx="2254200" cy="53726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Bicicletas compartidas </a:t>
              </a:r>
            </a:p>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Tem Bici</a:t>
              </a:r>
              <a:endParaRPr sz="1200" b="1" i="0" u="none" strike="noStrike" cap="none" dirty="0">
                <a:solidFill>
                  <a:srgbClr val="151837"/>
                </a:solidFill>
                <a:latin typeface="Arial"/>
                <a:ea typeface="Arial"/>
                <a:cs typeface="Arial"/>
                <a:sym typeface="Arial"/>
              </a:endParaRPr>
            </a:p>
          </p:txBody>
        </p:sp>
      </p:grpSp>
      <p:grpSp>
        <p:nvGrpSpPr>
          <p:cNvPr id="440" name="Google Shape;440;p29"/>
          <p:cNvGrpSpPr/>
          <p:nvPr/>
        </p:nvGrpSpPr>
        <p:grpSpPr>
          <a:xfrm>
            <a:off x="5661087" y="5505698"/>
            <a:ext cx="2191683" cy="1084324"/>
            <a:chOff x="411541" y="4464695"/>
            <a:chExt cx="1311442" cy="402466"/>
          </a:xfrm>
        </p:grpSpPr>
        <p:sp>
          <p:nvSpPr>
            <p:cNvPr id="441" name="Google Shape;441;p29"/>
            <p:cNvSpPr/>
            <p:nvPr/>
          </p:nvSpPr>
          <p:spPr>
            <a:xfrm>
              <a:off x="411541" y="4464695"/>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2" name="Google Shape;442;p29"/>
            <p:cNvSpPr txBox="1"/>
            <p:nvPr/>
          </p:nvSpPr>
          <p:spPr>
            <a:xfrm>
              <a:off x="457297" y="4496651"/>
              <a:ext cx="1242900" cy="359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s-CO" sz="1900" b="1" dirty="0">
                  <a:solidFill>
                    <a:schemeClr val="lt1"/>
                  </a:solidFill>
                  <a:latin typeface="Arial Black"/>
                  <a:ea typeface="Arial Black"/>
                  <a:cs typeface="Arial Black"/>
                  <a:sym typeface="Arial Black"/>
                </a:rPr>
                <a:t>32</a:t>
              </a:r>
              <a:r>
                <a:rPr lang="es-CO" sz="1900" b="1" i="0" u="none" strike="noStrike" cap="none" dirty="0">
                  <a:solidFill>
                    <a:schemeClr val="lt1"/>
                  </a:solidFill>
                  <a:latin typeface="Arial Black"/>
                  <a:ea typeface="Arial Black"/>
                  <a:cs typeface="Arial Black"/>
                  <a:sym typeface="Arial Black"/>
                </a:rPr>
                <a:t> IED</a:t>
              </a:r>
              <a:endParaRPr sz="1900" dirty="0"/>
            </a:p>
            <a:p>
              <a:pPr marL="0" marR="0" lvl="0" indent="0" algn="ctr" rtl="0">
                <a:lnSpc>
                  <a:spcPct val="100000"/>
                </a:lnSpc>
                <a:spcBef>
                  <a:spcPts val="0"/>
                </a:spcBef>
                <a:spcAft>
                  <a:spcPts val="0"/>
                </a:spcAft>
                <a:buClr>
                  <a:srgbClr val="000000"/>
                </a:buClr>
                <a:buSzPts val="1600"/>
                <a:buFont typeface="Arial"/>
                <a:buNone/>
              </a:pPr>
              <a:r>
                <a:rPr lang="es-CO" sz="1900" b="1" i="0" u="none" strike="noStrike" cap="none" dirty="0">
                  <a:solidFill>
                    <a:schemeClr val="lt1"/>
                  </a:solidFill>
                  <a:latin typeface="Arial Black"/>
                  <a:ea typeface="Arial Black"/>
                  <a:cs typeface="Arial Black"/>
                  <a:sym typeface="Arial Black"/>
                </a:rPr>
                <a:t>con </a:t>
              </a:r>
              <a:r>
                <a:rPr lang="es-CO" sz="1900" b="1" dirty="0">
                  <a:solidFill>
                    <a:schemeClr val="lt1"/>
                  </a:solidFill>
                  <a:latin typeface="Arial Black"/>
                  <a:ea typeface="Arial Black"/>
                  <a:cs typeface="Arial Black"/>
                  <a:sym typeface="Arial Black"/>
                </a:rPr>
                <a:t>1.807</a:t>
              </a:r>
              <a:r>
                <a:rPr lang="es-CO" sz="1900" b="1" i="0" u="none" strike="noStrike" cap="none" dirty="0">
                  <a:solidFill>
                    <a:schemeClr val="lt1"/>
                  </a:solidFill>
                  <a:latin typeface="Arial Black"/>
                  <a:ea typeface="Arial Black"/>
                  <a:cs typeface="Arial Black"/>
                  <a:sym typeface="Arial Black"/>
                </a:rPr>
                <a:t> cupos</a:t>
              </a:r>
              <a:r>
                <a:rPr lang="es-CO" sz="1600" b="1" i="0" u="none" strike="noStrike" cap="none" dirty="0">
                  <a:solidFill>
                    <a:schemeClr val="lt1"/>
                  </a:solidFill>
                  <a:latin typeface="Arial Black"/>
                  <a:ea typeface="Arial Black"/>
                  <a:cs typeface="Arial Black"/>
                  <a:sym typeface="Arial Black"/>
                </a:rPr>
                <a:t>  </a:t>
              </a:r>
              <a:endParaRPr dirty="0"/>
            </a:p>
          </p:txBody>
        </p:sp>
      </p:grpSp>
      <p:grpSp>
        <p:nvGrpSpPr>
          <p:cNvPr id="443" name="Google Shape;443;p29"/>
          <p:cNvGrpSpPr/>
          <p:nvPr/>
        </p:nvGrpSpPr>
        <p:grpSpPr>
          <a:xfrm>
            <a:off x="8066175" y="5833094"/>
            <a:ext cx="2472586" cy="400069"/>
            <a:chOff x="299142" y="2332709"/>
            <a:chExt cx="2262819" cy="635304"/>
          </a:xfrm>
        </p:grpSpPr>
        <p:sp>
          <p:nvSpPr>
            <p:cNvPr id="444" name="Google Shape;444;p29"/>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445" name="Google Shape;445;p29"/>
            <p:cNvSpPr txBox="1"/>
            <p:nvPr/>
          </p:nvSpPr>
          <p:spPr>
            <a:xfrm>
              <a:off x="307726" y="2425277"/>
              <a:ext cx="2254235"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Cupos IED para Bicicletas</a:t>
              </a:r>
              <a:endParaRPr sz="1200" b="1" i="0" u="none" strike="noStrike" cap="none" dirty="0">
                <a:solidFill>
                  <a:srgbClr val="151837"/>
                </a:solidFill>
                <a:latin typeface="Arial"/>
                <a:ea typeface="Arial"/>
                <a:cs typeface="Arial"/>
                <a:sym typeface="Arial"/>
              </a:endParaRPr>
            </a:p>
          </p:txBody>
        </p:sp>
      </p:grpSp>
      <p:grpSp>
        <p:nvGrpSpPr>
          <p:cNvPr id="446" name="Google Shape;446;p29"/>
          <p:cNvGrpSpPr/>
          <p:nvPr/>
        </p:nvGrpSpPr>
        <p:grpSpPr>
          <a:xfrm>
            <a:off x="5665178" y="2323004"/>
            <a:ext cx="2191682" cy="1342797"/>
            <a:chOff x="630750" y="4469673"/>
            <a:chExt cx="1311442" cy="532096"/>
          </a:xfrm>
        </p:grpSpPr>
        <p:sp>
          <p:nvSpPr>
            <p:cNvPr id="447" name="Google Shape;447;p29"/>
            <p:cNvSpPr/>
            <p:nvPr/>
          </p:nvSpPr>
          <p:spPr>
            <a:xfrm>
              <a:off x="630750" y="4469673"/>
              <a:ext cx="1311442" cy="53209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29"/>
            <p:cNvSpPr txBox="1"/>
            <p:nvPr/>
          </p:nvSpPr>
          <p:spPr>
            <a:xfrm>
              <a:off x="665023" y="4543378"/>
              <a:ext cx="1242900" cy="280491"/>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CO" sz="2400" b="1" dirty="0">
                  <a:solidFill>
                    <a:srgbClr val="A1DB27"/>
                  </a:solidFill>
                  <a:latin typeface="Arial Black"/>
                  <a:ea typeface="Arial Black"/>
                  <a:cs typeface="Arial Black"/>
                  <a:sym typeface="Arial Black"/>
                </a:rPr>
                <a:t>21</a:t>
              </a:r>
              <a:r>
                <a:rPr lang="es-CO" sz="2000" b="1" i="0" u="none" strike="noStrike" cap="none" dirty="0">
                  <a:solidFill>
                    <a:schemeClr val="lt1"/>
                  </a:solidFill>
                  <a:latin typeface="Arial Black"/>
                  <a:ea typeface="Arial Black"/>
                  <a:cs typeface="Arial Black"/>
                  <a:sym typeface="Arial Black"/>
                </a:rPr>
                <a:t>  </a:t>
              </a:r>
              <a:r>
                <a:rPr lang="es-CO" sz="1600" b="1" i="0" u="none" strike="noStrike" cap="none" dirty="0">
                  <a:solidFill>
                    <a:schemeClr val="lt1"/>
                  </a:solidFill>
                  <a:latin typeface="Arial Black"/>
                  <a:ea typeface="Arial Black"/>
                  <a:cs typeface="Arial Black"/>
                  <a:sym typeface="Arial Black"/>
                </a:rPr>
                <a:t>Ciclo talleres</a:t>
              </a:r>
              <a:endParaRPr sz="2000" b="1" i="0" u="none" strike="noStrike" cap="none" dirty="0">
                <a:solidFill>
                  <a:schemeClr val="lt1"/>
                </a:solidFill>
                <a:latin typeface="Arial Black"/>
                <a:ea typeface="Arial Black"/>
                <a:cs typeface="Arial Black"/>
                <a:sym typeface="Arial Black"/>
              </a:endParaRPr>
            </a:p>
          </p:txBody>
        </p:sp>
      </p:grpSp>
      <p:grpSp>
        <p:nvGrpSpPr>
          <p:cNvPr id="449" name="Google Shape;449;p29"/>
          <p:cNvGrpSpPr/>
          <p:nvPr/>
        </p:nvGrpSpPr>
        <p:grpSpPr>
          <a:xfrm>
            <a:off x="10345970" y="4018454"/>
            <a:ext cx="1195544" cy="1100280"/>
            <a:chOff x="1197347" y="3211893"/>
            <a:chExt cx="1195544" cy="1100280"/>
          </a:xfrm>
        </p:grpSpPr>
        <p:sp>
          <p:nvSpPr>
            <p:cNvPr id="450" name="Google Shape;450;p29"/>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451" name="Google Shape;451;p29" descr="Imagen"/>
            <p:cNvPicPr preferRelativeResize="0"/>
            <p:nvPr/>
          </p:nvPicPr>
          <p:blipFill rotWithShape="1">
            <a:blip r:embed="rId9">
              <a:alphaModFix/>
            </a:blip>
            <a:srcRect/>
            <a:stretch/>
          </p:blipFill>
          <p:spPr>
            <a:xfrm>
              <a:off x="1335124" y="3404578"/>
              <a:ext cx="765021" cy="711306"/>
            </a:xfrm>
            <a:prstGeom prst="rect">
              <a:avLst/>
            </a:prstGeom>
            <a:noFill/>
            <a:ln>
              <a:noFill/>
            </a:ln>
          </p:spPr>
        </p:pic>
      </p:grpSp>
      <p:grpSp>
        <p:nvGrpSpPr>
          <p:cNvPr id="452" name="Google Shape;452;p29"/>
          <p:cNvGrpSpPr/>
          <p:nvPr/>
        </p:nvGrpSpPr>
        <p:grpSpPr>
          <a:xfrm>
            <a:off x="5665072" y="4521650"/>
            <a:ext cx="2191682" cy="621689"/>
            <a:chOff x="630750" y="4469673"/>
            <a:chExt cx="1311442" cy="402466"/>
          </a:xfrm>
        </p:grpSpPr>
        <p:sp>
          <p:nvSpPr>
            <p:cNvPr id="453" name="Google Shape;453;p29"/>
            <p:cNvSpPr/>
            <p:nvPr/>
          </p:nvSpPr>
          <p:spPr>
            <a:xfrm>
              <a:off x="630750" y="4469673"/>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29"/>
            <p:cNvSpPr txBox="1"/>
            <p:nvPr/>
          </p:nvSpPr>
          <p:spPr>
            <a:xfrm>
              <a:off x="650170" y="4533437"/>
              <a:ext cx="1242942" cy="258997"/>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11.694</a:t>
              </a:r>
              <a:endParaRPr sz="2000" b="1" i="0" u="none" strike="noStrike" cap="none" dirty="0">
                <a:solidFill>
                  <a:schemeClr val="lt1"/>
                </a:solidFill>
                <a:latin typeface="Arial Black"/>
                <a:ea typeface="Arial Black"/>
                <a:cs typeface="Arial Black"/>
                <a:sym typeface="Arial Black"/>
              </a:endParaRPr>
            </a:p>
          </p:txBody>
        </p:sp>
      </p:grpSp>
      <p:sp>
        <p:nvSpPr>
          <p:cNvPr id="455" name="Google Shape;455;p29"/>
          <p:cNvSpPr txBox="1"/>
          <p:nvPr/>
        </p:nvSpPr>
        <p:spPr>
          <a:xfrm>
            <a:off x="229802" y="1200446"/>
            <a:ext cx="11662500" cy="76940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000" b="1" i="0" u="none" strike="noStrike" cap="none" dirty="0">
                <a:solidFill>
                  <a:srgbClr val="1D2046"/>
                </a:solidFill>
                <a:latin typeface="Arial"/>
                <a:ea typeface="Arial"/>
                <a:cs typeface="Arial"/>
                <a:sym typeface="Arial"/>
              </a:rPr>
              <a:t>De los</a:t>
            </a:r>
            <a:r>
              <a:rPr lang="es-CO" sz="2400" b="1" i="0" u="none" strike="noStrike" cap="none" dirty="0">
                <a:solidFill>
                  <a:srgbClr val="1D2046"/>
                </a:solidFill>
                <a:latin typeface="Arial"/>
                <a:ea typeface="Arial"/>
                <a:cs typeface="Arial"/>
                <a:sym typeface="Arial"/>
              </a:rPr>
              <a:t> </a:t>
            </a:r>
            <a:r>
              <a:rPr lang="es-CO" sz="2400" b="1" dirty="0">
                <a:solidFill>
                  <a:srgbClr val="C3D029"/>
                </a:solidFill>
              </a:rPr>
              <a:t>661,07 Km</a:t>
            </a:r>
            <a:r>
              <a:rPr lang="es-CO" sz="2400" b="1" i="0" u="none" strike="noStrike" cap="none" dirty="0">
                <a:solidFill>
                  <a:srgbClr val="1D2046"/>
                </a:solidFill>
                <a:latin typeface="Arial"/>
                <a:ea typeface="Arial"/>
                <a:cs typeface="Arial"/>
                <a:sym typeface="Arial"/>
              </a:rPr>
              <a:t> </a:t>
            </a:r>
            <a:r>
              <a:rPr lang="es-CO" sz="2000" b="1" dirty="0">
                <a:solidFill>
                  <a:srgbClr val="1D2046"/>
                </a:solidFill>
              </a:rPr>
              <a:t>Ciclo infraestructura existente</a:t>
            </a:r>
            <a:r>
              <a:rPr lang="es-CO" sz="2000" b="1" i="0" u="none" strike="noStrike" cap="none" dirty="0">
                <a:solidFill>
                  <a:srgbClr val="1D2046"/>
                </a:solidFill>
                <a:latin typeface="Arial"/>
                <a:ea typeface="Arial"/>
                <a:cs typeface="Arial"/>
                <a:sym typeface="Arial"/>
              </a:rPr>
              <a:t>, </a:t>
            </a:r>
            <a:r>
              <a:rPr lang="es-CO" sz="2400" b="1" i="0" u="none" strike="noStrike" cap="none" dirty="0">
                <a:solidFill>
                  <a:srgbClr val="C3D029"/>
                </a:solidFill>
                <a:latin typeface="Arial"/>
                <a:ea typeface="Arial"/>
                <a:cs typeface="Arial"/>
                <a:sym typeface="Arial"/>
              </a:rPr>
              <a:t>38,95</a:t>
            </a:r>
            <a:r>
              <a:rPr lang="es-CO" sz="2400" b="1" dirty="0">
                <a:solidFill>
                  <a:srgbClr val="C3D029"/>
                </a:solidFill>
              </a:rPr>
              <a:t> km</a:t>
            </a:r>
            <a:r>
              <a:rPr lang="es-CO" sz="2000" b="1" i="0" u="none" strike="noStrike" cap="none" dirty="0">
                <a:solidFill>
                  <a:srgbClr val="C3D029"/>
                </a:solidFill>
                <a:latin typeface="Arial"/>
                <a:ea typeface="Arial"/>
                <a:cs typeface="Arial"/>
                <a:sym typeface="Arial"/>
              </a:rPr>
              <a:t> </a:t>
            </a:r>
            <a:r>
              <a:rPr lang="es-CO" sz="2000" b="1" dirty="0">
                <a:solidFill>
                  <a:srgbClr val="1D2046"/>
                </a:solidFill>
              </a:rPr>
              <a:t>se encuentra</a:t>
            </a:r>
            <a:r>
              <a:rPr lang="es-CO" sz="2000" b="1" i="0" u="none" strike="noStrike" cap="none" dirty="0">
                <a:solidFill>
                  <a:srgbClr val="1D2046"/>
                </a:solidFill>
                <a:latin typeface="Arial"/>
                <a:ea typeface="Arial"/>
                <a:cs typeface="Arial"/>
                <a:sym typeface="Arial"/>
              </a:rPr>
              <a:t> en la localidad de </a:t>
            </a:r>
            <a:r>
              <a:rPr lang="es-CO" sz="2000" b="1" dirty="0">
                <a:solidFill>
                  <a:srgbClr val="1D2046"/>
                </a:solidFill>
              </a:rPr>
              <a:t>Bosa</a:t>
            </a:r>
            <a:r>
              <a:rPr lang="es-CO" sz="2000" b="1" i="0" u="none" strike="noStrike" cap="none" dirty="0">
                <a:solidFill>
                  <a:srgbClr val="1D2046"/>
                </a:solidFill>
                <a:latin typeface="Arial"/>
                <a:ea typeface="Arial"/>
                <a:cs typeface="Arial"/>
                <a:sym typeface="Arial"/>
              </a:rPr>
              <a:t>.</a:t>
            </a:r>
            <a:endParaRPr sz="2000" b="1" i="0" u="none" strike="noStrike" cap="none" dirty="0">
              <a:solidFill>
                <a:srgbClr val="1D2046"/>
              </a:solidFill>
              <a:latin typeface="Arial"/>
              <a:ea typeface="Arial"/>
              <a:cs typeface="Arial"/>
              <a:sym typeface="Arial"/>
            </a:endParaRPr>
          </a:p>
        </p:txBody>
      </p:sp>
      <p:sp>
        <p:nvSpPr>
          <p:cNvPr id="459" name="Google Shape;459;p29"/>
          <p:cNvSpPr txBox="1"/>
          <p:nvPr/>
        </p:nvSpPr>
        <p:spPr>
          <a:xfrm>
            <a:off x="7996545" y="4632394"/>
            <a:ext cx="30000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CO" b="1" dirty="0">
                <a:solidFill>
                  <a:srgbClr val="151837"/>
                </a:solidFill>
              </a:rPr>
              <a:t>Registro de Bicicletas </a:t>
            </a:r>
            <a:endParaRPr dirty="0"/>
          </a:p>
        </p:txBody>
      </p:sp>
      <p:sp>
        <p:nvSpPr>
          <p:cNvPr id="460" name="Google Shape;460;p29"/>
          <p:cNvSpPr txBox="1"/>
          <p:nvPr/>
        </p:nvSpPr>
        <p:spPr>
          <a:xfrm>
            <a:off x="7860438" y="3952994"/>
            <a:ext cx="3000000" cy="615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CO" b="1" dirty="0">
                <a:solidFill>
                  <a:srgbClr val="151837"/>
                </a:solidFill>
              </a:rPr>
              <a:t>Jornada de registro de </a:t>
            </a:r>
          </a:p>
          <a:p>
            <a:pPr marL="0" lvl="0" indent="0" algn="just" rtl="0">
              <a:spcBef>
                <a:spcPts val="0"/>
              </a:spcBef>
              <a:spcAft>
                <a:spcPts val="0"/>
              </a:spcAft>
              <a:buNone/>
            </a:pPr>
            <a:r>
              <a:rPr lang="es-CO" b="1" dirty="0">
                <a:solidFill>
                  <a:srgbClr val="151837"/>
                </a:solidFill>
              </a:rPr>
              <a:t>Bicicletas en la vía</a:t>
            </a:r>
            <a:endParaRPr dirty="0"/>
          </a:p>
        </p:txBody>
      </p:sp>
      <p:grpSp>
        <p:nvGrpSpPr>
          <p:cNvPr id="461" name="Google Shape;461;p29"/>
          <p:cNvGrpSpPr/>
          <p:nvPr/>
        </p:nvGrpSpPr>
        <p:grpSpPr>
          <a:xfrm>
            <a:off x="5665185" y="3865675"/>
            <a:ext cx="2191445" cy="621896"/>
            <a:chOff x="630750" y="4469673"/>
            <a:chExt cx="1311300" cy="402600"/>
          </a:xfrm>
        </p:grpSpPr>
        <p:sp>
          <p:nvSpPr>
            <p:cNvPr id="462" name="Google Shape;462;p29"/>
            <p:cNvSpPr/>
            <p:nvPr/>
          </p:nvSpPr>
          <p:spPr>
            <a:xfrm>
              <a:off x="630750" y="4469673"/>
              <a:ext cx="1311300" cy="402600"/>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3" name="Google Shape;463;p29"/>
            <p:cNvSpPr txBox="1"/>
            <p:nvPr/>
          </p:nvSpPr>
          <p:spPr>
            <a:xfrm>
              <a:off x="650170" y="4533437"/>
              <a:ext cx="1242900" cy="259200"/>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lt1"/>
                  </a:solidFill>
                  <a:latin typeface="Arial Black"/>
                  <a:ea typeface="Arial Black"/>
                  <a:cs typeface="Arial Black"/>
                  <a:sym typeface="Arial Black"/>
                </a:rPr>
                <a:t>2</a:t>
              </a:r>
              <a:r>
                <a:rPr lang="es-CO" sz="2000" b="1" i="0" u="none" strike="noStrike" cap="none" dirty="0">
                  <a:solidFill>
                    <a:schemeClr val="lt1"/>
                  </a:solidFill>
                  <a:latin typeface="Arial Black"/>
                  <a:ea typeface="Arial Black"/>
                  <a:cs typeface="Arial Black"/>
                  <a:sym typeface="Arial Black"/>
                </a:rPr>
                <a:t>8</a:t>
              </a:r>
              <a:endParaRPr sz="2000" b="1" i="0" u="none" strike="noStrike" cap="none" dirty="0">
                <a:solidFill>
                  <a:schemeClr val="lt1"/>
                </a:solidFill>
                <a:latin typeface="Arial Black"/>
                <a:ea typeface="Arial Black"/>
                <a:cs typeface="Arial Black"/>
                <a:sym typeface="Arial Black"/>
              </a:endParaRPr>
            </a:p>
          </p:txBody>
        </p:sp>
      </p:grpSp>
      <p:pic>
        <p:nvPicPr>
          <p:cNvPr id="2" name="image1.png">
            <a:extLst>
              <a:ext uri="{FF2B5EF4-FFF2-40B4-BE49-F238E27FC236}">
                <a16:creationId xmlns:a16="http://schemas.microsoft.com/office/drawing/2014/main" id="{A297628B-021E-0516-78F8-F9444E643DC3}"/>
              </a:ext>
            </a:extLst>
          </p:cNvPr>
          <p:cNvPicPr/>
          <p:nvPr/>
        </p:nvPicPr>
        <p:blipFill>
          <a:blip r:embed="rId10"/>
          <a:srcRect/>
          <a:stretch>
            <a:fillRect/>
          </a:stretch>
        </p:blipFill>
        <p:spPr>
          <a:xfrm>
            <a:off x="605579" y="2327127"/>
            <a:ext cx="4587006" cy="3932923"/>
          </a:xfrm>
          <a:prstGeom prst="rect">
            <a:avLst/>
          </a:prstGeo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99" name="Google Shape;99;p2"/>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sp>
        <p:nvSpPr>
          <p:cNvPr id="100" name="Google Shape;100;p2"/>
          <p:cNvSpPr txBox="1"/>
          <p:nvPr/>
        </p:nvSpPr>
        <p:spPr>
          <a:xfrm>
            <a:off x="445169" y="295282"/>
            <a:ext cx="10580183"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3400" b="1" i="0" u="none" strike="noStrike" cap="none">
                <a:solidFill>
                  <a:srgbClr val="1D2046"/>
                </a:solidFill>
                <a:latin typeface="Arial Black"/>
                <a:ea typeface="Arial Black"/>
                <a:cs typeface="Arial Black"/>
                <a:sym typeface="Arial Black"/>
              </a:rPr>
              <a:t>¿Qué es la rendición de cuentas?</a:t>
            </a:r>
            <a:endParaRPr sz="3400" b="1" i="0" u="none" strike="noStrike" cap="non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400" b="1" i="0" u="none" strike="noStrike" cap="non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l="2888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l="32615"/>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t="35961" r="62912" b="211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cxnSp>
        <p:nvCxnSpPr>
          <p:cNvPr id="489" name="Google Shape;489;p3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490" name="Google Shape;490;p3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491" name="Google Shape;491;p31"/>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12. Gestión Social  </a:t>
            </a:r>
            <a:endParaRPr sz="1400" b="0" i="0" u="none" strike="noStrike" cap="none" dirty="0">
              <a:solidFill>
                <a:srgbClr val="000000"/>
              </a:solidFill>
              <a:latin typeface="Arial"/>
              <a:ea typeface="Arial"/>
              <a:cs typeface="Arial"/>
              <a:sym typeface="Arial"/>
            </a:endParaRPr>
          </a:p>
        </p:txBody>
      </p:sp>
      <p:pic>
        <p:nvPicPr>
          <p:cNvPr id="493" name="Google Shape;493;p31"/>
          <p:cNvPicPr preferRelativeResize="0"/>
          <p:nvPr/>
        </p:nvPicPr>
        <p:blipFill rotWithShape="1">
          <a:blip r:embed="rId3">
            <a:alphaModFix/>
          </a:blip>
          <a:srcRect/>
          <a:stretch/>
        </p:blipFill>
        <p:spPr>
          <a:xfrm>
            <a:off x="9251899" y="184927"/>
            <a:ext cx="2129687" cy="703500"/>
          </a:xfrm>
          <a:prstGeom prst="rect">
            <a:avLst/>
          </a:prstGeom>
          <a:noFill/>
          <a:ln>
            <a:noFill/>
          </a:ln>
        </p:spPr>
      </p:pic>
      <p:pic>
        <p:nvPicPr>
          <p:cNvPr id="494" name="Google Shape;494;p31"/>
          <p:cNvPicPr preferRelativeResize="0"/>
          <p:nvPr/>
        </p:nvPicPr>
        <p:blipFill rotWithShape="1">
          <a:blip r:embed="rId4">
            <a:alphaModFix/>
          </a:blip>
          <a:srcRect/>
          <a:stretch/>
        </p:blipFill>
        <p:spPr>
          <a:xfrm>
            <a:off x="0" y="5237349"/>
            <a:ext cx="641678" cy="1649080"/>
          </a:xfrm>
          <a:prstGeom prst="rect">
            <a:avLst/>
          </a:prstGeom>
          <a:noFill/>
          <a:ln>
            <a:noFill/>
          </a:ln>
        </p:spPr>
      </p:pic>
      <p:grpSp>
        <p:nvGrpSpPr>
          <p:cNvPr id="498" name="Google Shape;498;p31"/>
          <p:cNvGrpSpPr/>
          <p:nvPr/>
        </p:nvGrpSpPr>
        <p:grpSpPr>
          <a:xfrm>
            <a:off x="288452" y="5412748"/>
            <a:ext cx="777387" cy="791982"/>
            <a:chOff x="1197347" y="3211893"/>
            <a:chExt cx="1195544" cy="1100280"/>
          </a:xfrm>
        </p:grpSpPr>
        <p:sp>
          <p:nvSpPr>
            <p:cNvPr id="499" name="Google Shape;499;p31"/>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500" name="Google Shape;500;p31" descr="Imagen"/>
            <p:cNvPicPr preferRelativeResize="0"/>
            <p:nvPr/>
          </p:nvPicPr>
          <p:blipFill rotWithShape="1">
            <a:blip r:embed="rId5">
              <a:alphaModFix/>
            </a:blip>
            <a:srcRect/>
            <a:stretch/>
          </p:blipFill>
          <p:spPr>
            <a:xfrm>
              <a:off x="1335124" y="3404578"/>
              <a:ext cx="765021" cy="711306"/>
            </a:xfrm>
            <a:prstGeom prst="rect">
              <a:avLst/>
            </a:prstGeom>
            <a:noFill/>
            <a:ln>
              <a:noFill/>
            </a:ln>
          </p:spPr>
        </p:pic>
      </p:grpSp>
      <p:grpSp>
        <p:nvGrpSpPr>
          <p:cNvPr id="501" name="Google Shape;501;p31"/>
          <p:cNvGrpSpPr/>
          <p:nvPr/>
        </p:nvGrpSpPr>
        <p:grpSpPr>
          <a:xfrm>
            <a:off x="261033" y="3611842"/>
            <a:ext cx="777348" cy="792031"/>
            <a:chOff x="868710" y="3848061"/>
            <a:chExt cx="1015249" cy="863343"/>
          </a:xfrm>
        </p:grpSpPr>
        <p:pic>
          <p:nvPicPr>
            <p:cNvPr id="502" name="Google Shape;502;p31" descr="Imagen"/>
            <p:cNvPicPr preferRelativeResize="0"/>
            <p:nvPr/>
          </p:nvPicPr>
          <p:blipFill rotWithShape="1">
            <a:blip r:embed="rId6">
              <a:alphaModFix/>
            </a:blip>
            <a:srcRect/>
            <a:stretch/>
          </p:blipFill>
          <p:spPr>
            <a:xfrm>
              <a:off x="1081017" y="3993771"/>
              <a:ext cx="586243" cy="510953"/>
            </a:xfrm>
            <a:prstGeom prst="rect">
              <a:avLst/>
            </a:prstGeom>
            <a:noFill/>
            <a:ln>
              <a:noFill/>
            </a:ln>
          </p:spPr>
        </p:pic>
        <p:sp>
          <p:nvSpPr>
            <p:cNvPr id="503" name="Google Shape;503;p31"/>
            <p:cNvSpPr/>
            <p:nvPr/>
          </p:nvSpPr>
          <p:spPr>
            <a:xfrm>
              <a:off x="868710" y="3848061"/>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4" name="Google Shape;504;p31"/>
          <p:cNvGrpSpPr/>
          <p:nvPr/>
        </p:nvGrpSpPr>
        <p:grpSpPr>
          <a:xfrm>
            <a:off x="287011" y="4512433"/>
            <a:ext cx="777348" cy="792031"/>
            <a:chOff x="1236944" y="5027585"/>
            <a:chExt cx="1015249" cy="863343"/>
          </a:xfrm>
        </p:grpSpPr>
        <p:pic>
          <p:nvPicPr>
            <p:cNvPr id="505" name="Google Shape;505;p31" descr="Imagen"/>
            <p:cNvPicPr preferRelativeResize="0"/>
            <p:nvPr/>
          </p:nvPicPr>
          <p:blipFill rotWithShape="1">
            <a:blip r:embed="rId7">
              <a:alphaModFix/>
            </a:blip>
            <a:srcRect/>
            <a:stretch/>
          </p:blipFill>
          <p:spPr>
            <a:xfrm>
              <a:off x="1397553" y="5159008"/>
              <a:ext cx="688307" cy="568128"/>
            </a:xfrm>
            <a:prstGeom prst="rect">
              <a:avLst/>
            </a:prstGeom>
            <a:noFill/>
            <a:ln>
              <a:noFill/>
            </a:ln>
          </p:spPr>
        </p:pic>
        <p:sp>
          <p:nvSpPr>
            <p:cNvPr id="506" name="Google Shape;506;p31"/>
            <p:cNvSpPr/>
            <p:nvPr/>
          </p:nvSpPr>
          <p:spPr>
            <a:xfrm>
              <a:off x="1236944" y="5027585"/>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7" name="Google Shape;507;p31"/>
          <p:cNvGrpSpPr/>
          <p:nvPr/>
        </p:nvGrpSpPr>
        <p:grpSpPr>
          <a:xfrm>
            <a:off x="283174" y="2730642"/>
            <a:ext cx="777374" cy="792031"/>
            <a:chOff x="3017232" y="4014646"/>
            <a:chExt cx="858000" cy="863343"/>
          </a:xfrm>
        </p:grpSpPr>
        <p:pic>
          <p:nvPicPr>
            <p:cNvPr id="508" name="Google Shape;508;p31" descr="Imagen"/>
            <p:cNvPicPr preferRelativeResize="0"/>
            <p:nvPr/>
          </p:nvPicPr>
          <p:blipFill rotWithShape="1">
            <a:blip r:embed="rId8">
              <a:alphaModFix/>
            </a:blip>
            <a:srcRect/>
            <a:stretch/>
          </p:blipFill>
          <p:spPr>
            <a:xfrm>
              <a:off x="3095551" y="4140968"/>
              <a:ext cx="720000" cy="612000"/>
            </a:xfrm>
            <a:prstGeom prst="rect">
              <a:avLst/>
            </a:prstGeom>
            <a:noFill/>
            <a:ln>
              <a:noFill/>
            </a:ln>
          </p:spPr>
        </p:pic>
        <p:sp>
          <p:nvSpPr>
            <p:cNvPr id="509" name="Google Shape;509;p31"/>
            <p:cNvSpPr/>
            <p:nvPr/>
          </p:nvSpPr>
          <p:spPr>
            <a:xfrm>
              <a:off x="3017232" y="4014646"/>
              <a:ext cx="858000"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25" name="Google Shape;525;p31"/>
          <p:cNvGrpSpPr/>
          <p:nvPr/>
        </p:nvGrpSpPr>
        <p:grpSpPr>
          <a:xfrm>
            <a:off x="1354291" y="5580709"/>
            <a:ext cx="2257620" cy="400051"/>
            <a:chOff x="299142" y="2332709"/>
            <a:chExt cx="2254234" cy="635304"/>
          </a:xfrm>
        </p:grpSpPr>
        <p:sp>
          <p:nvSpPr>
            <p:cNvPr id="526" name="Google Shape;526;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7" name="Google Shape;527;p31"/>
            <p:cNvSpPr txBox="1"/>
            <p:nvPr/>
          </p:nvSpPr>
          <p:spPr>
            <a:xfrm>
              <a:off x="342732" y="2425277"/>
              <a:ext cx="2186100" cy="48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Font typeface="Arial"/>
                <a:buNone/>
              </a:pPr>
              <a:r>
                <a:rPr lang="es-CO" b="1">
                  <a:solidFill>
                    <a:srgbClr val="151837"/>
                  </a:solidFill>
                </a:rPr>
                <a:t>CONTROL SOCIAL</a:t>
              </a:r>
              <a:endParaRPr sz="1200" b="1" i="0" u="none" strike="noStrike" cap="none">
                <a:solidFill>
                  <a:srgbClr val="151837"/>
                </a:solidFill>
                <a:latin typeface="Arial"/>
                <a:ea typeface="Arial"/>
                <a:cs typeface="Arial"/>
                <a:sym typeface="Arial"/>
              </a:endParaRPr>
            </a:p>
          </p:txBody>
        </p:sp>
      </p:grpSp>
      <p:grpSp>
        <p:nvGrpSpPr>
          <p:cNvPr id="554" name="Google Shape;554;p31"/>
          <p:cNvGrpSpPr/>
          <p:nvPr/>
        </p:nvGrpSpPr>
        <p:grpSpPr>
          <a:xfrm>
            <a:off x="5480074" y="5609640"/>
            <a:ext cx="1098266" cy="504008"/>
            <a:chOff x="630750" y="4469672"/>
            <a:chExt cx="1311442" cy="402466"/>
          </a:xfrm>
        </p:grpSpPr>
        <p:sp>
          <p:nvSpPr>
            <p:cNvPr id="555" name="Google Shape;555;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6" name="Google Shape;556;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15</a:t>
              </a:r>
              <a:endParaRPr sz="2000" b="1" i="0" u="none" strike="noStrike" cap="none" dirty="0">
                <a:solidFill>
                  <a:schemeClr val="lt1"/>
                </a:solidFill>
                <a:latin typeface="Arial Black"/>
                <a:ea typeface="Arial Black"/>
                <a:cs typeface="Arial Black"/>
                <a:sym typeface="Arial Black"/>
              </a:endParaRPr>
            </a:p>
          </p:txBody>
        </p:sp>
      </p:grpSp>
      <p:grpSp>
        <p:nvGrpSpPr>
          <p:cNvPr id="557" name="Google Shape;557;p31"/>
          <p:cNvGrpSpPr/>
          <p:nvPr/>
        </p:nvGrpSpPr>
        <p:grpSpPr>
          <a:xfrm>
            <a:off x="3850060" y="5597436"/>
            <a:ext cx="1098266" cy="504008"/>
            <a:chOff x="630750" y="4469673"/>
            <a:chExt cx="1311442" cy="402466"/>
          </a:xfrm>
        </p:grpSpPr>
        <p:sp>
          <p:nvSpPr>
            <p:cNvPr id="558" name="Google Shape;558;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9" name="Google Shape;559;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i="0" u="none" strike="noStrike" cap="none" dirty="0">
                  <a:solidFill>
                    <a:srgbClr val="151837"/>
                  </a:solidFill>
                  <a:latin typeface="Arial Black"/>
                  <a:ea typeface="Arial Black"/>
                  <a:cs typeface="Arial Black"/>
                  <a:sym typeface="Arial Black"/>
                </a:rPr>
                <a:t>5</a:t>
              </a:r>
              <a:endParaRPr sz="2000" b="1" i="0" u="none" strike="noStrike" cap="none" dirty="0">
                <a:solidFill>
                  <a:srgbClr val="151837"/>
                </a:solidFill>
                <a:latin typeface="Arial Black"/>
                <a:ea typeface="Arial Black"/>
                <a:cs typeface="Arial Black"/>
                <a:sym typeface="Arial Black"/>
              </a:endParaRPr>
            </a:p>
          </p:txBody>
        </p:sp>
      </p:grpSp>
      <p:grpSp>
        <p:nvGrpSpPr>
          <p:cNvPr id="73" name="Google Shape;510;p31">
            <a:extLst>
              <a:ext uri="{FF2B5EF4-FFF2-40B4-BE49-F238E27FC236}">
                <a16:creationId xmlns:a16="http://schemas.microsoft.com/office/drawing/2014/main" id="{488C6BB7-4556-46DB-AE3C-43FC81D73C10}"/>
              </a:ext>
            </a:extLst>
          </p:cNvPr>
          <p:cNvGrpSpPr/>
          <p:nvPr/>
        </p:nvGrpSpPr>
        <p:grpSpPr>
          <a:xfrm>
            <a:off x="1385613" y="2810057"/>
            <a:ext cx="2257574" cy="688986"/>
            <a:chOff x="299142" y="2332709"/>
            <a:chExt cx="2262819" cy="635304"/>
          </a:xfrm>
        </p:grpSpPr>
        <p:sp>
          <p:nvSpPr>
            <p:cNvPr id="74" name="Google Shape;511;p31">
              <a:extLst>
                <a:ext uri="{FF2B5EF4-FFF2-40B4-BE49-F238E27FC236}">
                  <a16:creationId xmlns:a16="http://schemas.microsoft.com/office/drawing/2014/main" id="{371E1D62-172C-41DD-944A-527646059D6B}"/>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75" name="Google Shape;512;p31">
              <a:extLst>
                <a:ext uri="{FF2B5EF4-FFF2-40B4-BE49-F238E27FC236}">
                  <a16:creationId xmlns:a16="http://schemas.microsoft.com/office/drawing/2014/main" id="{57A260CF-6DBD-408D-91A0-ADCBDD15AD79}"/>
                </a:ext>
              </a:extLst>
            </p:cNvPr>
            <p:cNvSpPr txBox="1"/>
            <p:nvPr/>
          </p:nvSpPr>
          <p:spPr>
            <a:xfrm>
              <a:off x="307726" y="2425277"/>
              <a:ext cx="2254235" cy="482417"/>
            </a:xfrm>
            <a:prstGeom prst="rect">
              <a:avLst/>
            </a:prstGeom>
            <a:noFill/>
            <a:ln>
              <a:noFill/>
            </a:ln>
          </p:spPr>
          <p:txBody>
            <a:bodyPr spcFirstLastPara="1" wrap="square" lIns="91425" tIns="45700" rIns="91425" bIns="45700" anchor="t" anchorCtr="0">
              <a:spAutoFit/>
            </a:bodyPr>
            <a:lstStyle/>
            <a:p>
              <a:pPr lvl="0" algn="just"/>
              <a:r>
                <a:rPr lang="es-MX" b="1" dirty="0">
                  <a:solidFill>
                    <a:srgbClr val="151837"/>
                  </a:solidFill>
                </a:rPr>
                <a:t>ESTRATEGIAS DE INFORMACIÓN</a:t>
              </a:r>
              <a:endParaRPr sz="1200" b="1" i="0" u="none" strike="noStrike" cap="none" dirty="0">
                <a:solidFill>
                  <a:srgbClr val="151837"/>
                </a:solidFill>
                <a:latin typeface="Arial"/>
                <a:ea typeface="Arial"/>
                <a:cs typeface="Arial"/>
                <a:sym typeface="Arial"/>
              </a:endParaRPr>
            </a:p>
          </p:txBody>
        </p:sp>
      </p:grpSp>
      <p:grpSp>
        <p:nvGrpSpPr>
          <p:cNvPr id="76" name="Google Shape;513;p31">
            <a:extLst>
              <a:ext uri="{FF2B5EF4-FFF2-40B4-BE49-F238E27FC236}">
                <a16:creationId xmlns:a16="http://schemas.microsoft.com/office/drawing/2014/main" id="{9EB0F3D2-3098-4A46-BB0E-D47BC831B9D1}"/>
              </a:ext>
            </a:extLst>
          </p:cNvPr>
          <p:cNvGrpSpPr/>
          <p:nvPr/>
        </p:nvGrpSpPr>
        <p:grpSpPr>
          <a:xfrm>
            <a:off x="5573082" y="2828783"/>
            <a:ext cx="1098266" cy="504008"/>
            <a:chOff x="630750" y="4469672"/>
            <a:chExt cx="1311442" cy="402466"/>
          </a:xfrm>
        </p:grpSpPr>
        <p:sp>
          <p:nvSpPr>
            <p:cNvPr id="77" name="Google Shape;514;p31">
              <a:extLst>
                <a:ext uri="{FF2B5EF4-FFF2-40B4-BE49-F238E27FC236}">
                  <a16:creationId xmlns:a16="http://schemas.microsoft.com/office/drawing/2014/main" id="{07F6FF10-C32D-40E5-B226-3BD272979385}"/>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515;p31">
              <a:extLst>
                <a:ext uri="{FF2B5EF4-FFF2-40B4-BE49-F238E27FC236}">
                  <a16:creationId xmlns:a16="http://schemas.microsoft.com/office/drawing/2014/main" id="{0AC700A4-BA42-4C11-99FB-6804C3A8B866}"/>
                </a:ext>
              </a:extLst>
            </p:cNvPr>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chemeClr val="lt1"/>
                  </a:solidFill>
                  <a:latin typeface="Arial Black"/>
                  <a:ea typeface="Arial Black"/>
                  <a:cs typeface="Arial Black"/>
                  <a:sym typeface="Arial Black"/>
                </a:rPr>
                <a:t>548</a:t>
              </a:r>
              <a:endParaRPr sz="2000" b="1" i="0" u="none" strike="noStrike" cap="none" dirty="0">
                <a:solidFill>
                  <a:schemeClr val="lt1"/>
                </a:solidFill>
                <a:latin typeface="Arial Black"/>
                <a:ea typeface="Arial Black"/>
                <a:cs typeface="Arial Black"/>
                <a:sym typeface="Arial Black"/>
              </a:endParaRPr>
            </a:p>
          </p:txBody>
        </p:sp>
      </p:grpSp>
      <p:grpSp>
        <p:nvGrpSpPr>
          <p:cNvPr id="79" name="Google Shape;516;p31">
            <a:extLst>
              <a:ext uri="{FF2B5EF4-FFF2-40B4-BE49-F238E27FC236}">
                <a16:creationId xmlns:a16="http://schemas.microsoft.com/office/drawing/2014/main" id="{9F02DB37-E0D2-4D36-B214-22585E7745C5}"/>
              </a:ext>
            </a:extLst>
          </p:cNvPr>
          <p:cNvGrpSpPr/>
          <p:nvPr/>
        </p:nvGrpSpPr>
        <p:grpSpPr>
          <a:xfrm>
            <a:off x="3878053" y="2799363"/>
            <a:ext cx="1098266" cy="504008"/>
            <a:chOff x="630750" y="4469673"/>
            <a:chExt cx="1311442" cy="402466"/>
          </a:xfrm>
        </p:grpSpPr>
        <p:sp>
          <p:nvSpPr>
            <p:cNvPr id="80" name="Google Shape;517;p31">
              <a:extLst>
                <a:ext uri="{FF2B5EF4-FFF2-40B4-BE49-F238E27FC236}">
                  <a16:creationId xmlns:a16="http://schemas.microsoft.com/office/drawing/2014/main" id="{0FD3CF52-8539-4EA1-836D-BE3DC06A94FE}"/>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518;p31">
              <a:extLst>
                <a:ext uri="{FF2B5EF4-FFF2-40B4-BE49-F238E27FC236}">
                  <a16:creationId xmlns:a16="http://schemas.microsoft.com/office/drawing/2014/main" id="{30481461-183D-446D-A459-1099B90E8EF5}"/>
                </a:ext>
              </a:extLst>
            </p:cNvPr>
            <p:cNvSpPr txBox="1"/>
            <p:nvPr/>
          </p:nvSpPr>
          <p:spPr>
            <a:xfrm>
              <a:off x="650170" y="4533437"/>
              <a:ext cx="1242942" cy="3194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i="0" u="none" strike="noStrike" cap="none" dirty="0">
                  <a:solidFill>
                    <a:srgbClr val="151837"/>
                  </a:solidFill>
                  <a:latin typeface="Arial Black"/>
                  <a:ea typeface="Arial Black"/>
                  <a:cs typeface="Arial Black"/>
                  <a:sym typeface="Arial Black"/>
                </a:rPr>
                <a:t>107</a:t>
              </a:r>
              <a:endParaRPr sz="2000" b="1" i="0" u="none" strike="noStrike" cap="none" dirty="0">
                <a:solidFill>
                  <a:srgbClr val="151837"/>
                </a:solidFill>
                <a:latin typeface="Arial Black"/>
                <a:ea typeface="Arial Black"/>
                <a:cs typeface="Arial Black"/>
                <a:sym typeface="Arial Black"/>
              </a:endParaRPr>
            </a:p>
          </p:txBody>
        </p:sp>
      </p:grpSp>
      <p:grpSp>
        <p:nvGrpSpPr>
          <p:cNvPr id="82" name="Google Shape;519;p31">
            <a:extLst>
              <a:ext uri="{FF2B5EF4-FFF2-40B4-BE49-F238E27FC236}">
                <a16:creationId xmlns:a16="http://schemas.microsoft.com/office/drawing/2014/main" id="{443D8805-02CD-47BF-A52D-4F67FDAA2208}"/>
              </a:ext>
            </a:extLst>
          </p:cNvPr>
          <p:cNvGrpSpPr/>
          <p:nvPr/>
        </p:nvGrpSpPr>
        <p:grpSpPr>
          <a:xfrm>
            <a:off x="1394466" y="3657694"/>
            <a:ext cx="2257620" cy="741940"/>
            <a:chOff x="299142" y="2332709"/>
            <a:chExt cx="2254234" cy="635304"/>
          </a:xfrm>
        </p:grpSpPr>
        <p:sp>
          <p:nvSpPr>
            <p:cNvPr id="83" name="Google Shape;520;p31">
              <a:extLst>
                <a:ext uri="{FF2B5EF4-FFF2-40B4-BE49-F238E27FC236}">
                  <a16:creationId xmlns:a16="http://schemas.microsoft.com/office/drawing/2014/main" id="{58C927C1-B9FD-45AD-8E46-2BFAD9531BF7}"/>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84" name="Google Shape;521;p31">
              <a:extLst>
                <a:ext uri="{FF2B5EF4-FFF2-40B4-BE49-F238E27FC236}">
                  <a16:creationId xmlns:a16="http://schemas.microsoft.com/office/drawing/2014/main" id="{71F9FC91-6417-4DA0-A1BF-3545076CB57E}"/>
                </a:ext>
              </a:extLst>
            </p:cNvPr>
            <p:cNvSpPr txBox="1"/>
            <p:nvPr/>
          </p:nvSpPr>
          <p:spPr>
            <a:xfrm>
              <a:off x="342732" y="2425277"/>
              <a:ext cx="2067205" cy="39527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200" b="1" i="0" u="none" strike="noStrike" cap="none" dirty="0">
                  <a:solidFill>
                    <a:srgbClr val="151837"/>
                  </a:solidFill>
                  <a:latin typeface="Arial"/>
                  <a:ea typeface="Arial"/>
                  <a:cs typeface="Arial"/>
                  <a:sym typeface="Arial"/>
                </a:rPr>
                <a:t>A</a:t>
              </a:r>
              <a:r>
                <a:rPr lang="es-CO" sz="1200" b="1" i="0" u="none" strike="noStrike" cap="none" dirty="0">
                  <a:solidFill>
                    <a:srgbClr val="151837"/>
                  </a:solidFill>
                  <a:latin typeface="Arial"/>
                  <a:ea typeface="Arial"/>
                  <a:cs typeface="Arial"/>
                  <a:sym typeface="Arial"/>
                </a:rPr>
                <a:t>CCIONES PARA FORTALECIMIEN</a:t>
              </a:r>
              <a:r>
                <a:rPr lang="es-CO" sz="1200" b="1" dirty="0">
                  <a:solidFill>
                    <a:srgbClr val="151837"/>
                  </a:solidFill>
                </a:rPr>
                <a:t>TO</a:t>
              </a:r>
              <a:endParaRPr sz="1200" b="1" i="0" u="none" strike="noStrike" cap="none" dirty="0">
                <a:solidFill>
                  <a:srgbClr val="151837"/>
                </a:solidFill>
                <a:latin typeface="Arial"/>
                <a:ea typeface="Arial"/>
                <a:cs typeface="Arial"/>
                <a:sym typeface="Arial"/>
              </a:endParaRPr>
            </a:p>
          </p:txBody>
        </p:sp>
      </p:grpSp>
      <p:grpSp>
        <p:nvGrpSpPr>
          <p:cNvPr id="85" name="Google Shape;522;p31">
            <a:extLst>
              <a:ext uri="{FF2B5EF4-FFF2-40B4-BE49-F238E27FC236}">
                <a16:creationId xmlns:a16="http://schemas.microsoft.com/office/drawing/2014/main" id="{33B5EE1B-8FB1-4C60-A742-C23290EC679D}"/>
              </a:ext>
            </a:extLst>
          </p:cNvPr>
          <p:cNvGrpSpPr/>
          <p:nvPr/>
        </p:nvGrpSpPr>
        <p:grpSpPr>
          <a:xfrm>
            <a:off x="1398822" y="4553907"/>
            <a:ext cx="2257620" cy="858841"/>
            <a:chOff x="299142" y="2332709"/>
            <a:chExt cx="2254234" cy="661309"/>
          </a:xfrm>
        </p:grpSpPr>
        <p:sp>
          <p:nvSpPr>
            <p:cNvPr id="86" name="Google Shape;523;p31">
              <a:extLst>
                <a:ext uri="{FF2B5EF4-FFF2-40B4-BE49-F238E27FC236}">
                  <a16:creationId xmlns:a16="http://schemas.microsoft.com/office/drawing/2014/main" id="{E3230F31-E9C3-4A21-A78E-50CD3974F38E}"/>
                </a:ext>
              </a:extLst>
            </p:cNvPr>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87" name="Google Shape;524;p31">
              <a:extLst>
                <a:ext uri="{FF2B5EF4-FFF2-40B4-BE49-F238E27FC236}">
                  <a16:creationId xmlns:a16="http://schemas.microsoft.com/office/drawing/2014/main" id="{BB747E18-3AFE-40DD-AB38-86A1CEFFEE6A}"/>
                </a:ext>
              </a:extLst>
            </p:cNvPr>
            <p:cNvSpPr txBox="1"/>
            <p:nvPr/>
          </p:nvSpPr>
          <p:spPr>
            <a:xfrm>
              <a:off x="342732" y="2425277"/>
              <a:ext cx="2186100" cy="5687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b="1" dirty="0">
                  <a:solidFill>
                    <a:srgbClr val="151837"/>
                  </a:solidFill>
                </a:rPr>
                <a:t>P</a:t>
              </a:r>
              <a:r>
                <a:rPr lang="es-CO" b="1" dirty="0">
                  <a:solidFill>
                    <a:srgbClr val="151837"/>
                  </a:solidFill>
                </a:rPr>
                <a:t>ARTICIPACION CIUDADANA GRUPOS DE INTERES Y VALOR</a:t>
              </a:r>
              <a:endParaRPr sz="1200" b="1" i="0" u="none" strike="noStrike" cap="none" dirty="0">
                <a:solidFill>
                  <a:srgbClr val="151837"/>
                </a:solidFill>
                <a:latin typeface="Arial"/>
                <a:ea typeface="Arial"/>
                <a:cs typeface="Arial"/>
                <a:sym typeface="Arial"/>
              </a:endParaRPr>
            </a:p>
          </p:txBody>
        </p:sp>
      </p:grpSp>
      <p:sp>
        <p:nvSpPr>
          <p:cNvPr id="91" name="Google Shape;528;p31">
            <a:extLst>
              <a:ext uri="{FF2B5EF4-FFF2-40B4-BE49-F238E27FC236}">
                <a16:creationId xmlns:a16="http://schemas.microsoft.com/office/drawing/2014/main" id="{8F8FA330-6610-4ADB-A26B-769D495641E8}"/>
              </a:ext>
            </a:extLst>
          </p:cNvPr>
          <p:cNvSpPr txBox="1"/>
          <p:nvPr/>
        </p:nvSpPr>
        <p:spPr>
          <a:xfrm>
            <a:off x="3299559" y="2486394"/>
            <a:ext cx="2230414"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Actividades</a:t>
            </a:r>
            <a:endParaRPr sz="1200" b="1" i="0" u="none" strike="noStrike" cap="none" dirty="0">
              <a:solidFill>
                <a:srgbClr val="151837"/>
              </a:solidFill>
              <a:latin typeface="Arial"/>
              <a:ea typeface="Arial"/>
              <a:cs typeface="Arial"/>
              <a:sym typeface="Arial"/>
            </a:endParaRPr>
          </a:p>
        </p:txBody>
      </p:sp>
      <p:sp>
        <p:nvSpPr>
          <p:cNvPr id="92" name="Google Shape;529;p31">
            <a:extLst>
              <a:ext uri="{FF2B5EF4-FFF2-40B4-BE49-F238E27FC236}">
                <a16:creationId xmlns:a16="http://schemas.microsoft.com/office/drawing/2014/main" id="{76D5218B-6BCB-434D-B77C-BF701DADF225}"/>
              </a:ext>
            </a:extLst>
          </p:cNvPr>
          <p:cNvSpPr txBox="1"/>
          <p:nvPr/>
        </p:nvSpPr>
        <p:spPr>
          <a:xfrm>
            <a:off x="5430442" y="2370751"/>
            <a:ext cx="1306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a:solidFill>
                  <a:srgbClr val="151837"/>
                </a:solidFill>
                <a:latin typeface="Arial"/>
                <a:ea typeface="Arial"/>
                <a:cs typeface="Arial"/>
                <a:sym typeface="Arial"/>
              </a:rPr>
              <a:t>Ciudadanos atendidos </a:t>
            </a:r>
            <a:endParaRPr/>
          </a:p>
        </p:txBody>
      </p:sp>
      <p:grpSp>
        <p:nvGrpSpPr>
          <p:cNvPr id="96" name="Google Shape;536;p31">
            <a:extLst>
              <a:ext uri="{FF2B5EF4-FFF2-40B4-BE49-F238E27FC236}">
                <a16:creationId xmlns:a16="http://schemas.microsoft.com/office/drawing/2014/main" id="{19C45FD9-DA10-48D6-98F6-914FCF4DE6B3}"/>
              </a:ext>
            </a:extLst>
          </p:cNvPr>
          <p:cNvGrpSpPr/>
          <p:nvPr/>
        </p:nvGrpSpPr>
        <p:grpSpPr>
          <a:xfrm>
            <a:off x="5577854" y="3682355"/>
            <a:ext cx="1098266" cy="504008"/>
            <a:chOff x="630750" y="4469672"/>
            <a:chExt cx="1311442" cy="402466"/>
          </a:xfrm>
        </p:grpSpPr>
        <p:sp>
          <p:nvSpPr>
            <p:cNvPr id="97" name="Google Shape;537;p31">
              <a:extLst>
                <a:ext uri="{FF2B5EF4-FFF2-40B4-BE49-F238E27FC236}">
                  <a16:creationId xmlns:a16="http://schemas.microsoft.com/office/drawing/2014/main" id="{07C39C03-F041-477E-AC77-7340B6E85F06}"/>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538;p31">
              <a:extLst>
                <a:ext uri="{FF2B5EF4-FFF2-40B4-BE49-F238E27FC236}">
                  <a16:creationId xmlns:a16="http://schemas.microsoft.com/office/drawing/2014/main" id="{7CD99955-AEE2-464B-BC3E-07F35FAAC77D}"/>
                </a:ext>
              </a:extLst>
            </p:cNvPr>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1904</a:t>
              </a:r>
              <a:endParaRPr sz="2000" b="1" i="0" u="none" strike="noStrike" cap="none" dirty="0">
                <a:solidFill>
                  <a:schemeClr val="lt1"/>
                </a:solidFill>
                <a:latin typeface="Arial Black"/>
                <a:ea typeface="Arial Black"/>
                <a:cs typeface="Arial Black"/>
                <a:sym typeface="Arial Black"/>
              </a:endParaRPr>
            </a:p>
          </p:txBody>
        </p:sp>
      </p:grpSp>
      <p:grpSp>
        <p:nvGrpSpPr>
          <p:cNvPr id="99" name="Google Shape;539;p31">
            <a:extLst>
              <a:ext uri="{FF2B5EF4-FFF2-40B4-BE49-F238E27FC236}">
                <a16:creationId xmlns:a16="http://schemas.microsoft.com/office/drawing/2014/main" id="{2DCEDE31-A3D9-4B3D-8FD1-6200D7B786DC}"/>
              </a:ext>
            </a:extLst>
          </p:cNvPr>
          <p:cNvGrpSpPr/>
          <p:nvPr/>
        </p:nvGrpSpPr>
        <p:grpSpPr>
          <a:xfrm>
            <a:off x="3850060" y="3658276"/>
            <a:ext cx="1098266" cy="504008"/>
            <a:chOff x="630750" y="4469673"/>
            <a:chExt cx="1311442" cy="402466"/>
          </a:xfrm>
        </p:grpSpPr>
        <p:sp>
          <p:nvSpPr>
            <p:cNvPr id="100" name="Google Shape;540;p31">
              <a:extLst>
                <a:ext uri="{FF2B5EF4-FFF2-40B4-BE49-F238E27FC236}">
                  <a16:creationId xmlns:a16="http://schemas.microsoft.com/office/drawing/2014/main" id="{A6ACC3E4-9BD1-4BA3-A0B3-E93FC13A1653}"/>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541;p31">
              <a:extLst>
                <a:ext uri="{FF2B5EF4-FFF2-40B4-BE49-F238E27FC236}">
                  <a16:creationId xmlns:a16="http://schemas.microsoft.com/office/drawing/2014/main" id="{6B13795F-83E0-4560-BD48-CEADBA201A14}"/>
                </a:ext>
              </a:extLst>
            </p:cNvPr>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i="0" u="none" strike="noStrike" cap="none" dirty="0">
                  <a:solidFill>
                    <a:srgbClr val="151837"/>
                  </a:solidFill>
                  <a:latin typeface="Arial Black"/>
                  <a:ea typeface="Arial Black"/>
                  <a:cs typeface="Arial Black"/>
                  <a:sym typeface="Arial Black"/>
                </a:rPr>
                <a:t>12</a:t>
              </a:r>
              <a:endParaRPr sz="2000" b="1" i="0" u="none" strike="noStrike" cap="none" dirty="0">
                <a:solidFill>
                  <a:srgbClr val="151837"/>
                </a:solidFill>
                <a:latin typeface="Arial Black"/>
                <a:ea typeface="Arial Black"/>
                <a:cs typeface="Arial Black"/>
                <a:sym typeface="Arial Black"/>
              </a:endParaRPr>
            </a:p>
          </p:txBody>
        </p:sp>
      </p:grpSp>
      <p:grpSp>
        <p:nvGrpSpPr>
          <p:cNvPr id="102" name="Google Shape;542;p31">
            <a:extLst>
              <a:ext uri="{FF2B5EF4-FFF2-40B4-BE49-F238E27FC236}">
                <a16:creationId xmlns:a16="http://schemas.microsoft.com/office/drawing/2014/main" id="{41D5BE72-5186-4848-A0F1-83A0FF01011B}"/>
              </a:ext>
            </a:extLst>
          </p:cNvPr>
          <p:cNvGrpSpPr/>
          <p:nvPr/>
        </p:nvGrpSpPr>
        <p:grpSpPr>
          <a:xfrm>
            <a:off x="5534428" y="4581087"/>
            <a:ext cx="1098266" cy="504008"/>
            <a:chOff x="630750" y="4469672"/>
            <a:chExt cx="1311442" cy="402466"/>
          </a:xfrm>
        </p:grpSpPr>
        <p:sp>
          <p:nvSpPr>
            <p:cNvPr id="103" name="Google Shape;543;p31">
              <a:extLst>
                <a:ext uri="{FF2B5EF4-FFF2-40B4-BE49-F238E27FC236}">
                  <a16:creationId xmlns:a16="http://schemas.microsoft.com/office/drawing/2014/main" id="{5908DD50-4E90-478E-8AAB-8E230EAE921A}"/>
                </a:ext>
              </a:extLst>
            </p:cNvPr>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544;p31">
              <a:extLst>
                <a:ext uri="{FF2B5EF4-FFF2-40B4-BE49-F238E27FC236}">
                  <a16:creationId xmlns:a16="http://schemas.microsoft.com/office/drawing/2014/main" id="{3060C562-C88E-49E7-BE53-A47E98BC320C}"/>
                </a:ext>
              </a:extLst>
            </p:cNvPr>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chemeClr val="lt1"/>
                  </a:solidFill>
                  <a:latin typeface="Arial Black"/>
                  <a:ea typeface="Arial Black"/>
                  <a:cs typeface="Arial Black"/>
                  <a:sym typeface="Arial Black"/>
                </a:rPr>
                <a:t>259</a:t>
              </a:r>
              <a:endParaRPr sz="2000" b="1" i="0" u="none" strike="noStrike" cap="none" dirty="0">
                <a:solidFill>
                  <a:schemeClr val="lt1"/>
                </a:solidFill>
                <a:latin typeface="Arial Black"/>
                <a:ea typeface="Arial Black"/>
                <a:cs typeface="Arial Black"/>
                <a:sym typeface="Arial Black"/>
              </a:endParaRPr>
            </a:p>
          </p:txBody>
        </p:sp>
      </p:grpSp>
      <p:grpSp>
        <p:nvGrpSpPr>
          <p:cNvPr id="105" name="Google Shape;545;p31">
            <a:extLst>
              <a:ext uri="{FF2B5EF4-FFF2-40B4-BE49-F238E27FC236}">
                <a16:creationId xmlns:a16="http://schemas.microsoft.com/office/drawing/2014/main" id="{E91085B0-D10A-4BB5-899F-4BCBB1238950}"/>
              </a:ext>
            </a:extLst>
          </p:cNvPr>
          <p:cNvGrpSpPr/>
          <p:nvPr/>
        </p:nvGrpSpPr>
        <p:grpSpPr>
          <a:xfrm>
            <a:off x="3904414" y="4562728"/>
            <a:ext cx="1098266" cy="504008"/>
            <a:chOff x="630750" y="4469673"/>
            <a:chExt cx="1311442" cy="402466"/>
          </a:xfrm>
        </p:grpSpPr>
        <p:sp>
          <p:nvSpPr>
            <p:cNvPr id="106" name="Google Shape;546;p31">
              <a:extLst>
                <a:ext uri="{FF2B5EF4-FFF2-40B4-BE49-F238E27FC236}">
                  <a16:creationId xmlns:a16="http://schemas.microsoft.com/office/drawing/2014/main" id="{71AAE9FF-1950-4FBD-AAB4-B61B3F7655C8}"/>
                </a:ext>
              </a:extLst>
            </p:cNvPr>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547;p31">
              <a:extLst>
                <a:ext uri="{FF2B5EF4-FFF2-40B4-BE49-F238E27FC236}">
                  <a16:creationId xmlns:a16="http://schemas.microsoft.com/office/drawing/2014/main" id="{83D02DC3-0875-4D93-8177-42C40BE55BF5}"/>
                </a:ext>
              </a:extLst>
            </p:cNvPr>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dirty="0">
                  <a:solidFill>
                    <a:srgbClr val="151837"/>
                  </a:solidFill>
                  <a:latin typeface="Arial Black"/>
                  <a:ea typeface="Arial Black"/>
                  <a:cs typeface="Arial Black"/>
                  <a:sym typeface="Arial Black"/>
                </a:rPr>
                <a:t>54</a:t>
              </a:r>
              <a:endParaRPr sz="2000" b="1" i="0" u="none" strike="noStrike" cap="none" dirty="0">
                <a:solidFill>
                  <a:srgbClr val="151837"/>
                </a:solidFill>
                <a:latin typeface="Arial Black"/>
                <a:ea typeface="Arial Black"/>
                <a:cs typeface="Arial Black"/>
                <a:sym typeface="Arial Black"/>
              </a:endParaRPr>
            </a:p>
          </p:txBody>
        </p:sp>
      </p:grpSp>
      <p:sp>
        <p:nvSpPr>
          <p:cNvPr id="120" name="Google Shape;497;p31">
            <a:extLst>
              <a:ext uri="{FF2B5EF4-FFF2-40B4-BE49-F238E27FC236}">
                <a16:creationId xmlns:a16="http://schemas.microsoft.com/office/drawing/2014/main" id="{11B85847-0E76-4897-91CA-88946DB72B54}"/>
              </a:ext>
            </a:extLst>
          </p:cNvPr>
          <p:cNvSpPr txBox="1"/>
          <p:nvPr/>
        </p:nvSpPr>
        <p:spPr>
          <a:xfrm>
            <a:off x="200033" y="1059800"/>
            <a:ext cx="118587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realizaron las siguientes acciones en la localidad de Bosa:</a:t>
            </a:r>
            <a:endParaRPr sz="2000" b="1" i="0" u="none" strike="noStrike" cap="none" dirty="0">
              <a:solidFill>
                <a:srgbClr val="1D2046"/>
              </a:solidFill>
              <a:latin typeface="Arial"/>
              <a:ea typeface="Arial"/>
              <a:cs typeface="Arial"/>
              <a:sym typeface="Arial"/>
            </a:endParaRPr>
          </a:p>
        </p:txBody>
      </p:sp>
      <p:pic>
        <p:nvPicPr>
          <p:cNvPr id="121" name="Google Shape;496;p31">
            <a:extLst>
              <a:ext uri="{FF2B5EF4-FFF2-40B4-BE49-F238E27FC236}">
                <a16:creationId xmlns:a16="http://schemas.microsoft.com/office/drawing/2014/main" id="{A1D97753-2336-49D2-ACAA-8E0D93DE6313}"/>
              </a:ext>
            </a:extLst>
          </p:cNvPr>
          <p:cNvPicPr preferRelativeResize="0"/>
          <p:nvPr/>
        </p:nvPicPr>
        <p:blipFill rotWithShape="1">
          <a:blip r:embed="rId9">
            <a:alphaModFix/>
          </a:blip>
          <a:srcRect t="35961" r="62912" b="2111"/>
          <a:stretch/>
        </p:blipFill>
        <p:spPr>
          <a:xfrm>
            <a:off x="10153055" y="-12186"/>
            <a:ext cx="2038944" cy="6858000"/>
          </a:xfrm>
          <a:prstGeom prst="rect">
            <a:avLst/>
          </a:prstGeom>
          <a:noFill/>
          <a:ln>
            <a:noFill/>
          </a:ln>
        </p:spPr>
      </p:pic>
      <p:pic>
        <p:nvPicPr>
          <p:cNvPr id="2" name="image23.png">
            <a:extLst>
              <a:ext uri="{FF2B5EF4-FFF2-40B4-BE49-F238E27FC236}">
                <a16:creationId xmlns:a16="http://schemas.microsoft.com/office/drawing/2014/main" id="{383D0CF0-9F5E-E144-C84E-5FA0B058C93E}"/>
              </a:ext>
            </a:extLst>
          </p:cNvPr>
          <p:cNvPicPr/>
          <p:nvPr/>
        </p:nvPicPr>
        <p:blipFill>
          <a:blip r:embed="rId10"/>
          <a:srcRect t="15527" b="24142"/>
          <a:stretch/>
        </p:blipFill>
        <p:spPr>
          <a:xfrm>
            <a:off x="7259774" y="2660398"/>
            <a:ext cx="3489748" cy="1744160"/>
          </a:xfrm>
          <a:prstGeom prst="rect">
            <a:avLst/>
          </a:prstGeom>
          <a:ln/>
        </p:spPr>
      </p:pic>
      <p:pic>
        <p:nvPicPr>
          <p:cNvPr id="3" name="image31.png">
            <a:extLst>
              <a:ext uri="{FF2B5EF4-FFF2-40B4-BE49-F238E27FC236}">
                <a16:creationId xmlns:a16="http://schemas.microsoft.com/office/drawing/2014/main" id="{763E4C7D-42B2-F787-B85F-2D2C84946871}"/>
              </a:ext>
            </a:extLst>
          </p:cNvPr>
          <p:cNvPicPr/>
          <p:nvPr/>
        </p:nvPicPr>
        <p:blipFill>
          <a:blip r:embed="rId11"/>
          <a:srcRect t="8063" b="8763"/>
          <a:stretch/>
        </p:blipFill>
        <p:spPr>
          <a:xfrm>
            <a:off x="7259773" y="4512433"/>
            <a:ext cx="3489749" cy="1860232"/>
          </a:xfrm>
          <a:prstGeom prst="rect">
            <a:avLst/>
          </a:prstGeom>
          <a:ln/>
        </p:spPr>
      </p:pic>
    </p:spTree>
    <p:extLst>
      <p:ext uri="{BB962C8B-B14F-4D97-AF65-F5344CB8AC3E}">
        <p14:creationId xmlns:p14="http://schemas.microsoft.com/office/powerpoint/2010/main" val="148215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cxnSp>
        <p:nvCxnSpPr>
          <p:cNvPr id="489" name="Google Shape;489;p31"/>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490" name="Google Shape;490;p31"/>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491" name="Google Shape;491;p31"/>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dirty="0">
                <a:solidFill>
                  <a:srgbClr val="1D2046"/>
                </a:solidFill>
                <a:latin typeface="Arial Black"/>
                <a:ea typeface="Arial Black"/>
                <a:cs typeface="Arial Black"/>
                <a:sym typeface="Arial Black"/>
              </a:rPr>
              <a:t>12. Gestión Social  </a:t>
            </a:r>
            <a:endParaRPr sz="1400" b="0" i="0" u="none" strike="noStrike" cap="none" dirty="0">
              <a:solidFill>
                <a:srgbClr val="000000"/>
              </a:solidFill>
              <a:latin typeface="Arial"/>
              <a:ea typeface="Arial"/>
              <a:cs typeface="Arial"/>
              <a:sym typeface="Arial"/>
            </a:endParaRPr>
          </a:p>
        </p:txBody>
      </p:sp>
      <p:pic>
        <p:nvPicPr>
          <p:cNvPr id="493" name="Google Shape;493;p31"/>
          <p:cNvPicPr preferRelativeResize="0"/>
          <p:nvPr/>
        </p:nvPicPr>
        <p:blipFill rotWithShape="1">
          <a:blip r:embed="rId3">
            <a:alphaModFix/>
          </a:blip>
          <a:srcRect/>
          <a:stretch/>
        </p:blipFill>
        <p:spPr>
          <a:xfrm>
            <a:off x="9251899" y="184927"/>
            <a:ext cx="2129687" cy="703500"/>
          </a:xfrm>
          <a:prstGeom prst="rect">
            <a:avLst/>
          </a:prstGeom>
          <a:noFill/>
          <a:ln>
            <a:noFill/>
          </a:ln>
        </p:spPr>
      </p:pic>
      <p:pic>
        <p:nvPicPr>
          <p:cNvPr id="494" name="Google Shape;494;p31"/>
          <p:cNvPicPr preferRelativeResize="0"/>
          <p:nvPr/>
        </p:nvPicPr>
        <p:blipFill rotWithShape="1">
          <a:blip r:embed="rId4">
            <a:alphaModFix/>
          </a:blip>
          <a:srcRect/>
          <a:stretch/>
        </p:blipFill>
        <p:spPr>
          <a:xfrm>
            <a:off x="0" y="5237349"/>
            <a:ext cx="641678" cy="1649080"/>
          </a:xfrm>
          <a:prstGeom prst="rect">
            <a:avLst/>
          </a:prstGeom>
          <a:noFill/>
          <a:ln>
            <a:noFill/>
          </a:ln>
        </p:spPr>
      </p:pic>
      <p:pic>
        <p:nvPicPr>
          <p:cNvPr id="496" name="Google Shape;496;p31"/>
          <p:cNvPicPr preferRelativeResize="0"/>
          <p:nvPr/>
        </p:nvPicPr>
        <p:blipFill rotWithShape="1">
          <a:blip r:embed="rId5">
            <a:alphaModFix/>
          </a:blip>
          <a:srcRect t="35961" r="62912" b="2111"/>
          <a:stretch/>
        </p:blipFill>
        <p:spPr>
          <a:xfrm>
            <a:off x="10153055" y="-12186"/>
            <a:ext cx="2038944" cy="6858000"/>
          </a:xfrm>
          <a:prstGeom prst="rect">
            <a:avLst/>
          </a:prstGeom>
          <a:noFill/>
          <a:ln>
            <a:noFill/>
          </a:ln>
        </p:spPr>
      </p:pic>
      <p:grpSp>
        <p:nvGrpSpPr>
          <p:cNvPr id="498" name="Google Shape;498;p31"/>
          <p:cNvGrpSpPr/>
          <p:nvPr/>
        </p:nvGrpSpPr>
        <p:grpSpPr>
          <a:xfrm>
            <a:off x="288452" y="5412748"/>
            <a:ext cx="777387" cy="791982"/>
            <a:chOff x="1197347" y="3211893"/>
            <a:chExt cx="1195544" cy="1100280"/>
          </a:xfrm>
        </p:grpSpPr>
        <p:sp>
          <p:nvSpPr>
            <p:cNvPr id="499" name="Google Shape;499;p31"/>
            <p:cNvSpPr/>
            <p:nvPr/>
          </p:nvSpPr>
          <p:spPr>
            <a:xfrm>
              <a:off x="1197347" y="3211893"/>
              <a:ext cx="1195544" cy="1100280"/>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pic>
          <p:nvPicPr>
            <p:cNvPr id="500" name="Google Shape;500;p31" descr="Imagen"/>
            <p:cNvPicPr preferRelativeResize="0"/>
            <p:nvPr/>
          </p:nvPicPr>
          <p:blipFill rotWithShape="1">
            <a:blip r:embed="rId6">
              <a:alphaModFix/>
            </a:blip>
            <a:srcRect/>
            <a:stretch/>
          </p:blipFill>
          <p:spPr>
            <a:xfrm>
              <a:off x="1335124" y="3404578"/>
              <a:ext cx="765021" cy="711306"/>
            </a:xfrm>
            <a:prstGeom prst="rect">
              <a:avLst/>
            </a:prstGeom>
            <a:noFill/>
            <a:ln>
              <a:noFill/>
            </a:ln>
          </p:spPr>
        </p:pic>
      </p:grpSp>
      <p:grpSp>
        <p:nvGrpSpPr>
          <p:cNvPr id="501" name="Google Shape;501;p31"/>
          <p:cNvGrpSpPr/>
          <p:nvPr/>
        </p:nvGrpSpPr>
        <p:grpSpPr>
          <a:xfrm>
            <a:off x="261033" y="3611842"/>
            <a:ext cx="777348" cy="792031"/>
            <a:chOff x="868710" y="3848061"/>
            <a:chExt cx="1015249" cy="863343"/>
          </a:xfrm>
        </p:grpSpPr>
        <p:pic>
          <p:nvPicPr>
            <p:cNvPr id="502" name="Google Shape;502;p31" descr="Imagen"/>
            <p:cNvPicPr preferRelativeResize="0"/>
            <p:nvPr/>
          </p:nvPicPr>
          <p:blipFill rotWithShape="1">
            <a:blip r:embed="rId7">
              <a:alphaModFix/>
            </a:blip>
            <a:srcRect/>
            <a:stretch/>
          </p:blipFill>
          <p:spPr>
            <a:xfrm>
              <a:off x="1081017" y="3993771"/>
              <a:ext cx="586243" cy="510953"/>
            </a:xfrm>
            <a:prstGeom prst="rect">
              <a:avLst/>
            </a:prstGeom>
            <a:noFill/>
            <a:ln>
              <a:noFill/>
            </a:ln>
          </p:spPr>
        </p:pic>
        <p:sp>
          <p:nvSpPr>
            <p:cNvPr id="503" name="Google Shape;503;p31"/>
            <p:cNvSpPr/>
            <p:nvPr/>
          </p:nvSpPr>
          <p:spPr>
            <a:xfrm>
              <a:off x="868710" y="3848061"/>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4" name="Google Shape;504;p31"/>
          <p:cNvGrpSpPr/>
          <p:nvPr/>
        </p:nvGrpSpPr>
        <p:grpSpPr>
          <a:xfrm>
            <a:off x="287011" y="4512433"/>
            <a:ext cx="777348" cy="792031"/>
            <a:chOff x="1236944" y="5027585"/>
            <a:chExt cx="1015249" cy="863343"/>
          </a:xfrm>
        </p:grpSpPr>
        <p:pic>
          <p:nvPicPr>
            <p:cNvPr id="505" name="Google Shape;505;p31" descr="Imagen"/>
            <p:cNvPicPr preferRelativeResize="0"/>
            <p:nvPr/>
          </p:nvPicPr>
          <p:blipFill rotWithShape="1">
            <a:blip r:embed="rId8">
              <a:alphaModFix/>
            </a:blip>
            <a:srcRect/>
            <a:stretch/>
          </p:blipFill>
          <p:spPr>
            <a:xfrm>
              <a:off x="1397553" y="5159008"/>
              <a:ext cx="688307" cy="568128"/>
            </a:xfrm>
            <a:prstGeom prst="rect">
              <a:avLst/>
            </a:prstGeom>
            <a:noFill/>
            <a:ln>
              <a:noFill/>
            </a:ln>
          </p:spPr>
        </p:pic>
        <p:sp>
          <p:nvSpPr>
            <p:cNvPr id="506" name="Google Shape;506;p31"/>
            <p:cNvSpPr/>
            <p:nvPr/>
          </p:nvSpPr>
          <p:spPr>
            <a:xfrm>
              <a:off x="1236944" y="5027585"/>
              <a:ext cx="1015249"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07" name="Google Shape;507;p31"/>
          <p:cNvGrpSpPr/>
          <p:nvPr/>
        </p:nvGrpSpPr>
        <p:grpSpPr>
          <a:xfrm>
            <a:off x="283174" y="2730642"/>
            <a:ext cx="777374" cy="792031"/>
            <a:chOff x="3017232" y="4014646"/>
            <a:chExt cx="858000" cy="863343"/>
          </a:xfrm>
        </p:grpSpPr>
        <p:pic>
          <p:nvPicPr>
            <p:cNvPr id="508" name="Google Shape;508;p31" descr="Imagen"/>
            <p:cNvPicPr preferRelativeResize="0"/>
            <p:nvPr/>
          </p:nvPicPr>
          <p:blipFill rotWithShape="1">
            <a:blip r:embed="rId9">
              <a:alphaModFix/>
            </a:blip>
            <a:srcRect/>
            <a:stretch/>
          </p:blipFill>
          <p:spPr>
            <a:xfrm>
              <a:off x="3095551" y="4140968"/>
              <a:ext cx="720000" cy="612000"/>
            </a:xfrm>
            <a:prstGeom prst="rect">
              <a:avLst/>
            </a:prstGeom>
            <a:noFill/>
            <a:ln>
              <a:noFill/>
            </a:ln>
          </p:spPr>
        </p:pic>
        <p:sp>
          <p:nvSpPr>
            <p:cNvPr id="509" name="Google Shape;509;p31"/>
            <p:cNvSpPr/>
            <p:nvPr/>
          </p:nvSpPr>
          <p:spPr>
            <a:xfrm>
              <a:off x="3017232" y="4014646"/>
              <a:ext cx="858000" cy="863343"/>
            </a:xfrm>
            <a:prstGeom prst="ellipse">
              <a:avLst/>
            </a:prstGeom>
            <a:noFill/>
            <a:ln w="28575" cap="flat" cmpd="sng">
              <a:solidFill>
                <a:srgbClr val="C3D02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p:txBody>
        </p:sp>
      </p:grpSp>
      <p:grpSp>
        <p:nvGrpSpPr>
          <p:cNvPr id="510" name="Google Shape;510;p31"/>
          <p:cNvGrpSpPr/>
          <p:nvPr/>
        </p:nvGrpSpPr>
        <p:grpSpPr>
          <a:xfrm>
            <a:off x="1258107" y="2922853"/>
            <a:ext cx="2257574" cy="688986"/>
            <a:chOff x="299142" y="2332709"/>
            <a:chExt cx="2262819" cy="635304"/>
          </a:xfrm>
        </p:grpSpPr>
        <p:sp>
          <p:nvSpPr>
            <p:cNvPr id="511" name="Google Shape;511;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12" name="Google Shape;512;p31"/>
            <p:cNvSpPr txBox="1"/>
            <p:nvPr/>
          </p:nvSpPr>
          <p:spPr>
            <a:xfrm>
              <a:off x="307726" y="2425277"/>
              <a:ext cx="2254235"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b="1" dirty="0">
                  <a:solidFill>
                    <a:srgbClr val="151837"/>
                  </a:solidFill>
                </a:rPr>
                <a:t>ARTICULACIÓN INTERINSTITUCIONAL</a:t>
              </a:r>
              <a:endParaRPr sz="1200" b="1" i="0" u="none" strike="noStrike" cap="none" dirty="0">
                <a:solidFill>
                  <a:srgbClr val="151837"/>
                </a:solidFill>
                <a:latin typeface="Arial"/>
                <a:ea typeface="Arial"/>
                <a:cs typeface="Arial"/>
                <a:sym typeface="Arial"/>
              </a:endParaRPr>
            </a:p>
          </p:txBody>
        </p:sp>
      </p:grpSp>
      <p:grpSp>
        <p:nvGrpSpPr>
          <p:cNvPr id="513" name="Google Shape;513;p31"/>
          <p:cNvGrpSpPr/>
          <p:nvPr/>
        </p:nvGrpSpPr>
        <p:grpSpPr>
          <a:xfrm>
            <a:off x="5445576" y="2941579"/>
            <a:ext cx="1098266" cy="504008"/>
            <a:chOff x="630750" y="4469672"/>
            <a:chExt cx="1311442" cy="402466"/>
          </a:xfrm>
        </p:grpSpPr>
        <p:sp>
          <p:nvSpPr>
            <p:cNvPr id="514" name="Google Shape;514;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dirty="0">
                  <a:solidFill>
                    <a:schemeClr val="lt1"/>
                  </a:solidFill>
                  <a:latin typeface="Arial Black"/>
                  <a:ea typeface="Arial Black"/>
                  <a:cs typeface="Arial Black"/>
                  <a:sym typeface="Arial Black"/>
                </a:rPr>
                <a:t>132</a:t>
              </a:r>
              <a:endParaRPr sz="2000" b="1" i="0" u="none" strike="noStrike" cap="none" dirty="0">
                <a:solidFill>
                  <a:schemeClr val="lt1"/>
                </a:solidFill>
                <a:latin typeface="Arial Black"/>
                <a:ea typeface="Arial Black"/>
                <a:cs typeface="Arial Black"/>
                <a:sym typeface="Arial Black"/>
              </a:endParaRPr>
            </a:p>
          </p:txBody>
        </p:sp>
      </p:grpSp>
      <p:grpSp>
        <p:nvGrpSpPr>
          <p:cNvPr id="516" name="Google Shape;516;p31"/>
          <p:cNvGrpSpPr/>
          <p:nvPr/>
        </p:nvGrpSpPr>
        <p:grpSpPr>
          <a:xfrm>
            <a:off x="3750547" y="2912159"/>
            <a:ext cx="1098266" cy="504008"/>
            <a:chOff x="630750" y="4469673"/>
            <a:chExt cx="1311442" cy="402466"/>
          </a:xfrm>
        </p:grpSpPr>
        <p:sp>
          <p:nvSpPr>
            <p:cNvPr id="517" name="Google Shape;517;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p31"/>
            <p:cNvSpPr txBox="1"/>
            <p:nvPr/>
          </p:nvSpPr>
          <p:spPr>
            <a:xfrm>
              <a:off x="650170" y="4533437"/>
              <a:ext cx="1132087"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i="0" u="none" strike="noStrike" cap="none" dirty="0">
                  <a:solidFill>
                    <a:srgbClr val="151837"/>
                  </a:solidFill>
                  <a:latin typeface="Arial Black"/>
                  <a:ea typeface="Arial Black"/>
                  <a:cs typeface="Arial Black"/>
                  <a:sym typeface="Arial Black"/>
                </a:rPr>
                <a:t>126</a:t>
              </a:r>
              <a:endParaRPr sz="2000" b="1" i="0" u="none" strike="noStrike" cap="none" dirty="0">
                <a:solidFill>
                  <a:srgbClr val="151837"/>
                </a:solidFill>
                <a:latin typeface="Arial Black"/>
                <a:ea typeface="Arial Black"/>
                <a:cs typeface="Arial Black"/>
                <a:sym typeface="Arial Black"/>
              </a:endParaRPr>
            </a:p>
          </p:txBody>
        </p:sp>
      </p:grpSp>
      <p:grpSp>
        <p:nvGrpSpPr>
          <p:cNvPr id="519" name="Google Shape;519;p31"/>
          <p:cNvGrpSpPr/>
          <p:nvPr/>
        </p:nvGrpSpPr>
        <p:grpSpPr>
          <a:xfrm>
            <a:off x="1266960" y="3770490"/>
            <a:ext cx="2257620" cy="741940"/>
            <a:chOff x="299142" y="2332709"/>
            <a:chExt cx="2254234" cy="635304"/>
          </a:xfrm>
        </p:grpSpPr>
        <p:sp>
          <p:nvSpPr>
            <p:cNvPr id="520" name="Google Shape;520;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1" name="Google Shape;521;p31"/>
            <p:cNvSpPr txBox="1"/>
            <p:nvPr/>
          </p:nvSpPr>
          <p:spPr>
            <a:xfrm>
              <a:off x="342732" y="2425277"/>
              <a:ext cx="2067205" cy="4887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b="1">
                  <a:solidFill>
                    <a:srgbClr val="151837"/>
                  </a:solidFill>
                </a:rPr>
                <a:t>ATENCIÓN A LA CIUDADANÍA</a:t>
              </a:r>
              <a:r>
                <a:rPr lang="es-CO" sz="1400" b="1" i="0" u="none" strike="noStrike" cap="none">
                  <a:solidFill>
                    <a:srgbClr val="151837"/>
                  </a:solidFill>
                  <a:latin typeface="Arial"/>
                  <a:ea typeface="Arial"/>
                  <a:cs typeface="Arial"/>
                  <a:sym typeface="Arial"/>
                </a:rPr>
                <a:t> </a:t>
              </a:r>
              <a:endParaRPr sz="1200" b="1" i="0" u="none" strike="noStrike" cap="none">
                <a:solidFill>
                  <a:srgbClr val="151837"/>
                </a:solidFill>
                <a:latin typeface="Arial"/>
                <a:ea typeface="Arial"/>
                <a:cs typeface="Arial"/>
                <a:sym typeface="Arial"/>
              </a:endParaRPr>
            </a:p>
          </p:txBody>
        </p:sp>
      </p:grpSp>
      <p:grpSp>
        <p:nvGrpSpPr>
          <p:cNvPr id="522" name="Google Shape;522;p31"/>
          <p:cNvGrpSpPr/>
          <p:nvPr/>
        </p:nvGrpSpPr>
        <p:grpSpPr>
          <a:xfrm>
            <a:off x="1271316" y="4666702"/>
            <a:ext cx="2257620" cy="825068"/>
            <a:chOff x="299142" y="2332709"/>
            <a:chExt cx="2254234" cy="635304"/>
          </a:xfrm>
        </p:grpSpPr>
        <p:sp>
          <p:nvSpPr>
            <p:cNvPr id="523" name="Google Shape;523;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24" name="Google Shape;524;p31"/>
            <p:cNvSpPr txBox="1"/>
            <p:nvPr/>
          </p:nvSpPr>
          <p:spPr>
            <a:xfrm>
              <a:off x="342732" y="2425277"/>
              <a:ext cx="2186100" cy="488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GESTIÓN SOCIAL DE PROYECTOS</a:t>
              </a:r>
              <a:endParaRPr sz="1200" b="1" i="0" u="none" strike="noStrike" cap="none" dirty="0">
                <a:solidFill>
                  <a:srgbClr val="151837"/>
                </a:solidFill>
                <a:latin typeface="Arial"/>
                <a:ea typeface="Arial"/>
                <a:cs typeface="Arial"/>
                <a:sym typeface="Arial"/>
              </a:endParaRPr>
            </a:p>
          </p:txBody>
        </p:sp>
      </p:grpSp>
      <p:sp>
        <p:nvSpPr>
          <p:cNvPr id="528" name="Google Shape;528;p31"/>
          <p:cNvSpPr txBox="1"/>
          <p:nvPr/>
        </p:nvSpPr>
        <p:spPr>
          <a:xfrm>
            <a:off x="3172053" y="2599190"/>
            <a:ext cx="2230414"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Actividades</a:t>
            </a:r>
            <a:endParaRPr sz="1200" b="1" i="0" u="none" strike="noStrike" cap="none" dirty="0">
              <a:solidFill>
                <a:srgbClr val="151837"/>
              </a:solidFill>
              <a:latin typeface="Arial"/>
              <a:ea typeface="Arial"/>
              <a:cs typeface="Arial"/>
              <a:sym typeface="Arial"/>
            </a:endParaRPr>
          </a:p>
        </p:txBody>
      </p:sp>
      <p:sp>
        <p:nvSpPr>
          <p:cNvPr id="529" name="Google Shape;529;p31"/>
          <p:cNvSpPr txBox="1"/>
          <p:nvPr/>
        </p:nvSpPr>
        <p:spPr>
          <a:xfrm>
            <a:off x="5302936" y="2483547"/>
            <a:ext cx="130623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Ciudadanos atendidos </a:t>
            </a:r>
            <a:endParaRPr dirty="0"/>
          </a:p>
        </p:txBody>
      </p:sp>
      <p:grpSp>
        <p:nvGrpSpPr>
          <p:cNvPr id="533" name="Google Shape;533;p31"/>
          <p:cNvGrpSpPr/>
          <p:nvPr/>
        </p:nvGrpSpPr>
        <p:grpSpPr>
          <a:xfrm>
            <a:off x="1273241" y="5587394"/>
            <a:ext cx="2257620" cy="741940"/>
            <a:chOff x="299142" y="2332709"/>
            <a:chExt cx="2254234" cy="635304"/>
          </a:xfrm>
        </p:grpSpPr>
        <p:sp>
          <p:nvSpPr>
            <p:cNvPr id="534" name="Google Shape;534;p31"/>
            <p:cNvSpPr/>
            <p:nvPr/>
          </p:nvSpPr>
          <p:spPr>
            <a:xfrm>
              <a:off x="299142" y="2332709"/>
              <a:ext cx="2254234" cy="63530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2060"/>
                </a:solidFill>
                <a:latin typeface="Calibri"/>
                <a:ea typeface="Calibri"/>
                <a:cs typeface="Calibri"/>
                <a:sym typeface="Calibri"/>
              </a:endParaRPr>
            </a:p>
          </p:txBody>
        </p:sp>
        <p:sp>
          <p:nvSpPr>
            <p:cNvPr id="535" name="Google Shape;535;p31"/>
            <p:cNvSpPr txBox="1"/>
            <p:nvPr/>
          </p:nvSpPr>
          <p:spPr>
            <a:xfrm>
              <a:off x="342732" y="2425277"/>
              <a:ext cx="2185951" cy="4887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dirty="0">
                  <a:solidFill>
                    <a:srgbClr val="151837"/>
                  </a:solidFill>
                  <a:latin typeface="Arial"/>
                  <a:ea typeface="Arial"/>
                  <a:cs typeface="Arial"/>
                  <a:sym typeface="Arial"/>
                </a:rPr>
                <a:t>RENDICIÓN DE CUENTAS  </a:t>
              </a:r>
              <a:endParaRPr sz="1200" b="1" i="0" u="none" strike="noStrike" cap="none" dirty="0">
                <a:solidFill>
                  <a:srgbClr val="151837"/>
                </a:solidFill>
                <a:latin typeface="Arial"/>
                <a:ea typeface="Arial"/>
                <a:cs typeface="Arial"/>
                <a:sym typeface="Arial"/>
              </a:endParaRPr>
            </a:p>
          </p:txBody>
        </p:sp>
      </p:grpSp>
      <p:grpSp>
        <p:nvGrpSpPr>
          <p:cNvPr id="536" name="Google Shape;536;p31"/>
          <p:cNvGrpSpPr/>
          <p:nvPr/>
        </p:nvGrpSpPr>
        <p:grpSpPr>
          <a:xfrm>
            <a:off x="5450348" y="3795151"/>
            <a:ext cx="1098266" cy="504008"/>
            <a:chOff x="630750" y="4469672"/>
            <a:chExt cx="1311442" cy="402466"/>
          </a:xfrm>
        </p:grpSpPr>
        <p:sp>
          <p:nvSpPr>
            <p:cNvPr id="537" name="Google Shape;537;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8" name="Google Shape;538;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chemeClr val="lt1"/>
                  </a:solidFill>
                  <a:latin typeface="Arial Black"/>
                  <a:ea typeface="Arial Black"/>
                  <a:cs typeface="Arial Black"/>
                  <a:sym typeface="Arial Black"/>
                </a:rPr>
                <a:t>222</a:t>
              </a:r>
              <a:endParaRPr sz="2000" b="1" i="0" u="none" strike="noStrike" cap="none" dirty="0">
                <a:solidFill>
                  <a:schemeClr val="lt1"/>
                </a:solidFill>
                <a:latin typeface="Arial Black"/>
                <a:ea typeface="Arial Black"/>
                <a:cs typeface="Arial Black"/>
                <a:sym typeface="Arial Black"/>
              </a:endParaRPr>
            </a:p>
          </p:txBody>
        </p:sp>
      </p:grpSp>
      <p:grpSp>
        <p:nvGrpSpPr>
          <p:cNvPr id="539" name="Google Shape;539;p31"/>
          <p:cNvGrpSpPr/>
          <p:nvPr/>
        </p:nvGrpSpPr>
        <p:grpSpPr>
          <a:xfrm>
            <a:off x="3763656" y="3772145"/>
            <a:ext cx="1098266" cy="504008"/>
            <a:chOff x="630750" y="4469673"/>
            <a:chExt cx="1311442" cy="402466"/>
          </a:xfrm>
        </p:grpSpPr>
        <p:sp>
          <p:nvSpPr>
            <p:cNvPr id="540" name="Google Shape;540;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1" name="Google Shape;541;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106</a:t>
              </a:r>
              <a:endParaRPr sz="2000" b="1" i="0" u="none" strike="noStrike" cap="none" dirty="0">
                <a:solidFill>
                  <a:srgbClr val="151837"/>
                </a:solidFill>
                <a:latin typeface="Arial Black"/>
                <a:ea typeface="Arial Black"/>
                <a:cs typeface="Arial Black"/>
                <a:sym typeface="Arial Black"/>
              </a:endParaRPr>
            </a:p>
          </p:txBody>
        </p:sp>
      </p:grpSp>
      <p:grpSp>
        <p:nvGrpSpPr>
          <p:cNvPr id="542" name="Google Shape;542;p31"/>
          <p:cNvGrpSpPr/>
          <p:nvPr/>
        </p:nvGrpSpPr>
        <p:grpSpPr>
          <a:xfrm>
            <a:off x="5406922" y="4693883"/>
            <a:ext cx="1098266" cy="504008"/>
            <a:chOff x="630750" y="4469672"/>
            <a:chExt cx="1311442" cy="402466"/>
          </a:xfrm>
        </p:grpSpPr>
        <p:sp>
          <p:nvSpPr>
            <p:cNvPr id="543" name="Google Shape;543;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4" name="Google Shape;544;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ES" sz="2000" b="1" i="0" u="none" strike="noStrike" cap="none" dirty="0">
                  <a:solidFill>
                    <a:schemeClr val="lt1"/>
                  </a:solidFill>
                  <a:latin typeface="Arial Black"/>
                  <a:ea typeface="Arial Black"/>
                  <a:cs typeface="Arial Black"/>
                  <a:sym typeface="Arial Black"/>
                </a:rPr>
                <a:t>6</a:t>
              </a:r>
              <a:r>
                <a:rPr lang="es-CO" sz="2000" b="1" i="0" u="none" strike="noStrike" cap="none" dirty="0">
                  <a:solidFill>
                    <a:schemeClr val="lt1"/>
                  </a:solidFill>
                  <a:latin typeface="Arial Black"/>
                  <a:ea typeface="Arial Black"/>
                  <a:cs typeface="Arial Black"/>
                  <a:sym typeface="Arial Black"/>
                </a:rPr>
                <a:t>6</a:t>
              </a:r>
              <a:endParaRPr sz="2000" b="1" i="0" u="none" strike="noStrike" cap="none" dirty="0">
                <a:solidFill>
                  <a:schemeClr val="lt1"/>
                </a:solidFill>
                <a:latin typeface="Arial Black"/>
                <a:ea typeface="Arial Black"/>
                <a:cs typeface="Arial Black"/>
                <a:sym typeface="Arial Black"/>
              </a:endParaRPr>
            </a:p>
          </p:txBody>
        </p:sp>
      </p:grpSp>
      <p:grpSp>
        <p:nvGrpSpPr>
          <p:cNvPr id="545" name="Google Shape;545;p31"/>
          <p:cNvGrpSpPr/>
          <p:nvPr/>
        </p:nvGrpSpPr>
        <p:grpSpPr>
          <a:xfrm>
            <a:off x="3776908" y="4675524"/>
            <a:ext cx="1098266" cy="504008"/>
            <a:chOff x="630750" y="4469673"/>
            <a:chExt cx="1311442" cy="402466"/>
          </a:xfrm>
        </p:grpSpPr>
        <p:sp>
          <p:nvSpPr>
            <p:cNvPr id="546" name="Google Shape;546;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7" name="Google Shape;547;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rgbClr val="151837"/>
                  </a:solidFill>
                  <a:latin typeface="Arial Black"/>
                  <a:ea typeface="Arial Black"/>
                  <a:cs typeface="Arial Black"/>
                  <a:sym typeface="Arial Black"/>
                </a:rPr>
                <a:t>2</a:t>
              </a:r>
              <a:endParaRPr sz="2000" b="1" i="0" u="none" strike="noStrike" cap="none" dirty="0">
                <a:solidFill>
                  <a:srgbClr val="151837"/>
                </a:solidFill>
                <a:latin typeface="Arial Black"/>
                <a:ea typeface="Arial Black"/>
                <a:cs typeface="Arial Black"/>
                <a:sym typeface="Arial Black"/>
              </a:endParaRPr>
            </a:p>
          </p:txBody>
        </p:sp>
      </p:grpSp>
      <p:grpSp>
        <p:nvGrpSpPr>
          <p:cNvPr id="548" name="Google Shape;548;p31"/>
          <p:cNvGrpSpPr/>
          <p:nvPr/>
        </p:nvGrpSpPr>
        <p:grpSpPr>
          <a:xfrm>
            <a:off x="5433577" y="5619006"/>
            <a:ext cx="1098266" cy="504008"/>
            <a:chOff x="630750" y="4469672"/>
            <a:chExt cx="1311442" cy="402466"/>
          </a:xfrm>
        </p:grpSpPr>
        <p:sp>
          <p:nvSpPr>
            <p:cNvPr id="549" name="Google Shape;549;p31"/>
            <p:cNvSpPr/>
            <p:nvPr/>
          </p:nvSpPr>
          <p:spPr>
            <a:xfrm>
              <a:off x="630750" y="4469672"/>
              <a:ext cx="1311442" cy="402466"/>
            </a:xfrm>
            <a:prstGeom prst="rect">
              <a:avLst/>
            </a:prstGeom>
            <a:solidFill>
              <a:srgbClr val="151837"/>
            </a:solidFill>
            <a:ln w="19050" cap="flat" cmpd="sng">
              <a:solidFill>
                <a:srgbClr val="A4D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0" name="Google Shape;550;p31"/>
            <p:cNvSpPr txBox="1"/>
            <p:nvPr/>
          </p:nvSpPr>
          <p:spPr>
            <a:xfrm>
              <a:off x="650170" y="4533437"/>
              <a:ext cx="1242942" cy="319473"/>
            </a:xfrm>
            <a:prstGeom prst="rect">
              <a:avLst/>
            </a:prstGeom>
            <a:solidFill>
              <a:srgbClr val="15183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dirty="0">
                  <a:solidFill>
                    <a:schemeClr val="lt1"/>
                  </a:solidFill>
                  <a:latin typeface="Arial Black"/>
                  <a:ea typeface="Arial Black"/>
                  <a:cs typeface="Arial Black"/>
                  <a:sym typeface="Arial Black"/>
                </a:rPr>
                <a:t> </a:t>
              </a:r>
              <a:r>
                <a:rPr lang="es-CO" sz="1800" b="1" i="0" u="none" strike="noStrike" cap="none" dirty="0">
                  <a:solidFill>
                    <a:schemeClr val="lt1"/>
                  </a:solidFill>
                  <a:latin typeface="Arial Black"/>
                  <a:ea typeface="Arial Black"/>
                  <a:cs typeface="Arial Black"/>
                  <a:sym typeface="Arial Black"/>
                </a:rPr>
                <a:t> </a:t>
              </a:r>
              <a:r>
                <a:rPr lang="es-CO" sz="1800" b="1" dirty="0">
                  <a:solidFill>
                    <a:schemeClr val="lt1"/>
                  </a:solidFill>
                  <a:latin typeface="Arial Black"/>
                  <a:ea typeface="Arial Black"/>
                  <a:cs typeface="Arial Black"/>
                  <a:sym typeface="Arial Black"/>
                </a:rPr>
                <a:t>72</a:t>
              </a:r>
              <a:endParaRPr sz="2000" b="1" i="0" u="none" strike="noStrike" cap="none" dirty="0">
                <a:solidFill>
                  <a:schemeClr val="lt1"/>
                </a:solidFill>
                <a:latin typeface="Arial Black"/>
                <a:ea typeface="Arial Black"/>
                <a:cs typeface="Arial Black"/>
                <a:sym typeface="Arial Black"/>
              </a:endParaRPr>
            </a:p>
          </p:txBody>
        </p:sp>
      </p:grpSp>
      <p:grpSp>
        <p:nvGrpSpPr>
          <p:cNvPr id="551" name="Google Shape;551;p31"/>
          <p:cNvGrpSpPr/>
          <p:nvPr/>
        </p:nvGrpSpPr>
        <p:grpSpPr>
          <a:xfrm>
            <a:off x="3803563" y="5606802"/>
            <a:ext cx="1098266" cy="504008"/>
            <a:chOff x="630750" y="4469673"/>
            <a:chExt cx="1311442" cy="402466"/>
          </a:xfrm>
        </p:grpSpPr>
        <p:sp>
          <p:nvSpPr>
            <p:cNvPr id="552" name="Google Shape;552;p31"/>
            <p:cNvSpPr/>
            <p:nvPr/>
          </p:nvSpPr>
          <p:spPr>
            <a:xfrm>
              <a:off x="630750" y="4469673"/>
              <a:ext cx="1311442" cy="402466"/>
            </a:xfrm>
            <a:prstGeom prst="rect">
              <a:avLst/>
            </a:prstGeom>
            <a:solidFill>
              <a:srgbClr val="A1DB27"/>
            </a:solidFill>
            <a:ln w="19050" cap="flat" cmpd="sng">
              <a:solidFill>
                <a:srgbClr val="15183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3" name="Google Shape;553;p31"/>
            <p:cNvSpPr txBox="1"/>
            <p:nvPr/>
          </p:nvSpPr>
          <p:spPr>
            <a:xfrm>
              <a:off x="650170" y="4533437"/>
              <a:ext cx="1242942" cy="3194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CO" sz="2000" b="1" i="0" u="none" strike="noStrike" cap="none">
                  <a:solidFill>
                    <a:schemeClr val="lt1"/>
                  </a:solidFill>
                  <a:latin typeface="Arial Black"/>
                  <a:ea typeface="Arial Black"/>
                  <a:cs typeface="Arial Black"/>
                  <a:sym typeface="Arial Black"/>
                </a:rPr>
                <a:t> </a:t>
              </a:r>
              <a:r>
                <a:rPr lang="es-CO" sz="1800" b="1" i="0" u="none" strike="noStrike" cap="none">
                  <a:solidFill>
                    <a:schemeClr val="lt1"/>
                  </a:solidFill>
                  <a:latin typeface="Arial Black"/>
                  <a:ea typeface="Arial Black"/>
                  <a:cs typeface="Arial Black"/>
                  <a:sym typeface="Arial Black"/>
                </a:rPr>
                <a:t> </a:t>
              </a:r>
              <a:r>
                <a:rPr lang="es-CO" sz="1800" b="1">
                  <a:solidFill>
                    <a:srgbClr val="151837"/>
                  </a:solidFill>
                  <a:latin typeface="Arial Black"/>
                  <a:ea typeface="Arial Black"/>
                  <a:cs typeface="Arial Black"/>
                  <a:sym typeface="Arial Black"/>
                </a:rPr>
                <a:t>1</a:t>
              </a:r>
              <a:endParaRPr sz="2000" b="1" i="0" u="none" strike="noStrike" cap="none">
                <a:solidFill>
                  <a:srgbClr val="151837"/>
                </a:solidFill>
                <a:latin typeface="Arial Black"/>
                <a:ea typeface="Arial Black"/>
                <a:cs typeface="Arial Black"/>
                <a:sym typeface="Arial Black"/>
              </a:endParaRPr>
            </a:p>
          </p:txBody>
        </p:sp>
      </p:grpSp>
      <p:sp>
        <p:nvSpPr>
          <p:cNvPr id="120" name="Google Shape;497;p31">
            <a:extLst>
              <a:ext uri="{FF2B5EF4-FFF2-40B4-BE49-F238E27FC236}">
                <a16:creationId xmlns:a16="http://schemas.microsoft.com/office/drawing/2014/main" id="{11B85847-0E76-4897-91CA-88946DB72B54}"/>
              </a:ext>
            </a:extLst>
          </p:cNvPr>
          <p:cNvSpPr txBox="1"/>
          <p:nvPr/>
        </p:nvSpPr>
        <p:spPr>
          <a:xfrm>
            <a:off x="200033" y="1059800"/>
            <a:ext cx="11858700" cy="132339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se realizaron las siguientes acciones en la localidad de Bosa:</a:t>
            </a:r>
            <a:endParaRPr sz="2000" b="1" i="0" u="none" strike="noStrike" cap="none" dirty="0">
              <a:solidFill>
                <a:srgbClr val="1D2046"/>
              </a:solidFill>
              <a:latin typeface="Arial"/>
              <a:ea typeface="Arial"/>
              <a:cs typeface="Arial"/>
              <a:sym typeface="Arial"/>
            </a:endParaRPr>
          </a:p>
        </p:txBody>
      </p:sp>
      <p:pic>
        <p:nvPicPr>
          <p:cNvPr id="2" name="image24.jpg">
            <a:extLst>
              <a:ext uri="{FF2B5EF4-FFF2-40B4-BE49-F238E27FC236}">
                <a16:creationId xmlns:a16="http://schemas.microsoft.com/office/drawing/2014/main" id="{1D781113-2056-5616-987C-D9FB15DC2D18}"/>
              </a:ext>
            </a:extLst>
          </p:cNvPr>
          <p:cNvPicPr/>
          <p:nvPr/>
        </p:nvPicPr>
        <p:blipFill>
          <a:blip r:embed="rId10"/>
          <a:srcRect/>
          <a:stretch>
            <a:fillRect/>
          </a:stretch>
        </p:blipFill>
        <p:spPr>
          <a:xfrm>
            <a:off x="6948100" y="2742319"/>
            <a:ext cx="4697099" cy="3540221"/>
          </a:xfrm>
          <a:prstGeom prst="rect">
            <a:avLst/>
          </a:prstGeom>
          <a:ln/>
        </p:spPr>
      </p:pic>
    </p:spTree>
    <p:extLst>
      <p:ext uri="{BB962C8B-B14F-4D97-AF65-F5344CB8AC3E}">
        <p14:creationId xmlns:p14="http://schemas.microsoft.com/office/powerpoint/2010/main" val="30029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cxnSp>
        <p:nvCxnSpPr>
          <p:cNvPr id="500" name="Google Shape;500;p32"/>
          <p:cNvCxnSpPr/>
          <p:nvPr/>
        </p:nvCxnSpPr>
        <p:spPr>
          <a:xfrm>
            <a:off x="0" y="1345444"/>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501" name="Google Shape;501;p32"/>
          <p:cNvCxnSpPr/>
          <p:nvPr/>
        </p:nvCxnSpPr>
        <p:spPr>
          <a:xfrm rot="10800000">
            <a:off x="10306233" y="1345441"/>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502" name="Google Shape;502;p32"/>
          <p:cNvSpPr txBox="1"/>
          <p:nvPr/>
        </p:nvSpPr>
        <p:spPr>
          <a:xfrm>
            <a:off x="428855" y="295282"/>
            <a:ext cx="11417965"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CO" sz="3200" b="1" i="0" u="none" strike="noStrike" cap="none">
                <a:solidFill>
                  <a:srgbClr val="1D2046"/>
                </a:solidFill>
                <a:latin typeface="Arial Black"/>
                <a:ea typeface="Arial Black"/>
                <a:cs typeface="Arial Black"/>
                <a:sym typeface="Arial Black"/>
              </a:rPr>
              <a:t>1</a:t>
            </a:r>
            <a:r>
              <a:rPr lang="es-CO" sz="3200" b="1">
                <a:solidFill>
                  <a:srgbClr val="1D2046"/>
                </a:solidFill>
                <a:latin typeface="Arial Black"/>
                <a:ea typeface="Arial Black"/>
                <a:cs typeface="Arial Black"/>
                <a:sym typeface="Arial Black"/>
              </a:rPr>
              <a:t>3</a:t>
            </a:r>
            <a:r>
              <a:rPr lang="es-CO" sz="3200" b="1" i="0" u="none" strike="noStrike" cap="none">
                <a:solidFill>
                  <a:srgbClr val="1D2046"/>
                </a:solidFill>
                <a:latin typeface="Arial Black"/>
                <a:ea typeface="Arial Black"/>
                <a:cs typeface="Arial Black"/>
                <a:sym typeface="Arial Black"/>
              </a:rPr>
              <a:t>. Acciones Pedagógicas en Seguridad</a:t>
            </a:r>
            <a:endParaRPr/>
          </a:p>
          <a:p>
            <a:pPr marL="0" marR="0" lvl="0" indent="0" algn="l" rtl="0">
              <a:lnSpc>
                <a:spcPct val="100000"/>
              </a:lnSpc>
              <a:spcBef>
                <a:spcPts val="0"/>
              </a:spcBef>
              <a:spcAft>
                <a:spcPts val="0"/>
              </a:spcAft>
              <a:buNone/>
            </a:pPr>
            <a:r>
              <a:rPr lang="es-CO" sz="3200" b="1" i="0" u="none" strike="noStrike" cap="none">
                <a:solidFill>
                  <a:srgbClr val="1D2046"/>
                </a:solidFill>
                <a:latin typeface="Arial Black"/>
                <a:ea typeface="Arial Black"/>
                <a:cs typeface="Arial Black"/>
                <a:sym typeface="Arial Black"/>
              </a:rPr>
              <a:t> Vial y Cultura Ciudadana.   </a:t>
            </a:r>
            <a:endParaRPr sz="1400" b="0" i="0" u="none" strike="noStrike" cap="none">
              <a:solidFill>
                <a:srgbClr val="000000"/>
              </a:solidFill>
              <a:latin typeface="Arial"/>
              <a:ea typeface="Arial"/>
              <a:cs typeface="Arial"/>
              <a:sym typeface="Arial"/>
            </a:endParaRPr>
          </a:p>
        </p:txBody>
      </p:sp>
      <p:pic>
        <p:nvPicPr>
          <p:cNvPr id="503" name="Google Shape;503;p32"/>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504" name="Google Shape;504;p32"/>
          <p:cNvPicPr preferRelativeResize="0"/>
          <p:nvPr/>
        </p:nvPicPr>
        <p:blipFill rotWithShape="1">
          <a:blip r:embed="rId4">
            <a:alphaModFix/>
          </a:blip>
          <a:srcRect/>
          <a:stretch/>
        </p:blipFill>
        <p:spPr>
          <a:xfrm>
            <a:off x="9906552" y="142886"/>
            <a:ext cx="2129687" cy="703500"/>
          </a:xfrm>
          <a:prstGeom prst="rect">
            <a:avLst/>
          </a:prstGeom>
          <a:noFill/>
          <a:ln>
            <a:noFill/>
          </a:ln>
        </p:spPr>
      </p:pic>
      <p:pic>
        <p:nvPicPr>
          <p:cNvPr id="505" name="Google Shape;505;p32"/>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506" name="Google Shape;506;p32"/>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507" name="Google Shape;507;p32"/>
          <p:cNvPicPr preferRelativeResize="0"/>
          <p:nvPr/>
        </p:nvPicPr>
        <p:blipFill rotWithShape="1">
          <a:blip r:embed="rId7">
            <a:alphaModFix/>
          </a:blip>
          <a:srcRect t="35963" r="62912" b="2110"/>
          <a:stretch/>
        </p:blipFill>
        <p:spPr>
          <a:xfrm>
            <a:off x="10135155" y="-39924"/>
            <a:ext cx="2038944" cy="6897924"/>
          </a:xfrm>
          <a:prstGeom prst="rect">
            <a:avLst/>
          </a:prstGeom>
          <a:noFill/>
          <a:ln>
            <a:noFill/>
          </a:ln>
        </p:spPr>
      </p:pic>
      <p:sp>
        <p:nvSpPr>
          <p:cNvPr id="508" name="Google Shape;508;p32"/>
          <p:cNvSpPr txBox="1"/>
          <p:nvPr/>
        </p:nvSpPr>
        <p:spPr>
          <a:xfrm>
            <a:off x="117800" y="1417559"/>
            <a:ext cx="11551500" cy="1015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2000" b="1" i="0" u="none" strike="noStrike" cap="none" dirty="0">
                <a:solidFill>
                  <a:srgbClr val="1D2046"/>
                </a:solidFill>
                <a:latin typeface="Arial"/>
                <a:ea typeface="Arial"/>
                <a:cs typeface="Arial"/>
                <a:sym typeface="Arial"/>
              </a:rPr>
              <a:t>En el 202</a:t>
            </a:r>
            <a:r>
              <a:rPr lang="es-CO" sz="2000" b="1" dirty="0">
                <a:solidFill>
                  <a:srgbClr val="1D2046"/>
                </a:solidFill>
              </a:rPr>
              <a:t>4</a:t>
            </a:r>
            <a:r>
              <a:rPr lang="es-CO" sz="2000" b="1" i="0" u="none" strike="noStrike" cap="none" dirty="0">
                <a:solidFill>
                  <a:srgbClr val="1D2046"/>
                </a:solidFill>
                <a:latin typeface="Arial"/>
                <a:ea typeface="Arial"/>
                <a:cs typeface="Arial"/>
                <a:sym typeface="Arial"/>
              </a:rPr>
              <a:t>, en la localidad de </a:t>
            </a:r>
            <a:r>
              <a:rPr lang="es-CO" sz="2000" b="1" dirty="0">
                <a:solidFill>
                  <a:srgbClr val="1D2046"/>
                </a:solidFill>
              </a:rPr>
              <a:t>Bosa</a:t>
            </a:r>
            <a:r>
              <a:rPr lang="es-CO" sz="2000" b="1" i="0" u="none" strike="noStrike" cap="none" dirty="0">
                <a:solidFill>
                  <a:srgbClr val="1D2046"/>
                </a:solidFill>
                <a:latin typeface="Arial"/>
                <a:ea typeface="Arial"/>
                <a:cs typeface="Arial"/>
                <a:sym typeface="Arial"/>
              </a:rPr>
              <a:t> se desarrollaron </a:t>
            </a:r>
            <a:r>
              <a:rPr lang="es-CO" sz="3000" b="1" dirty="0">
                <a:solidFill>
                  <a:srgbClr val="BED000"/>
                </a:solidFill>
                <a:latin typeface="Arial Black"/>
                <a:ea typeface="Arial Black"/>
                <a:cs typeface="Arial Black"/>
                <a:sym typeface="Arial Black"/>
              </a:rPr>
              <a:t>127</a:t>
            </a:r>
            <a:r>
              <a:rPr lang="es-CO" sz="2000" b="1" i="0" u="none" strike="noStrike" cap="none" dirty="0">
                <a:solidFill>
                  <a:srgbClr val="1D2046"/>
                </a:solidFill>
                <a:latin typeface="Arial"/>
                <a:ea typeface="Arial"/>
                <a:cs typeface="Arial"/>
                <a:sym typeface="Arial"/>
              </a:rPr>
              <a:t> acciones pedagógicas en educación vial en las cuales participaron </a:t>
            </a:r>
            <a:r>
              <a:rPr lang="es-CO" sz="3000" b="1" dirty="0">
                <a:solidFill>
                  <a:srgbClr val="BED000"/>
                </a:solidFill>
                <a:latin typeface="Arial Black"/>
                <a:ea typeface="Arial Black"/>
                <a:cs typeface="Arial Black"/>
                <a:sym typeface="Arial Black"/>
              </a:rPr>
              <a:t>10.536 </a:t>
            </a:r>
            <a:r>
              <a:rPr lang="es-CO" sz="2000" b="1" i="0" u="none" strike="noStrike" cap="none" dirty="0">
                <a:solidFill>
                  <a:srgbClr val="1D2046"/>
                </a:solidFill>
                <a:latin typeface="Arial"/>
                <a:ea typeface="Arial"/>
                <a:cs typeface="Arial"/>
                <a:sym typeface="Arial"/>
              </a:rPr>
              <a:t>personas.</a:t>
            </a:r>
            <a:endParaRPr sz="2000" b="1" i="0" u="none" strike="noStrike" cap="none" dirty="0">
              <a:solidFill>
                <a:srgbClr val="1D2046"/>
              </a:solidFill>
              <a:latin typeface="Arial"/>
              <a:ea typeface="Arial"/>
              <a:cs typeface="Arial"/>
              <a:sym typeface="Arial"/>
            </a:endParaRPr>
          </a:p>
        </p:txBody>
      </p:sp>
      <p:pic>
        <p:nvPicPr>
          <p:cNvPr id="3" name="Imagen 2">
            <a:extLst>
              <a:ext uri="{FF2B5EF4-FFF2-40B4-BE49-F238E27FC236}">
                <a16:creationId xmlns:a16="http://schemas.microsoft.com/office/drawing/2014/main" id="{1BB10403-6673-B09B-F3EB-100A15B9374B}"/>
              </a:ext>
            </a:extLst>
          </p:cNvPr>
          <p:cNvPicPr>
            <a:picLocks noChangeAspect="1"/>
          </p:cNvPicPr>
          <p:nvPr/>
        </p:nvPicPr>
        <p:blipFill>
          <a:blip r:embed="rId8"/>
          <a:stretch>
            <a:fillRect/>
          </a:stretch>
        </p:blipFill>
        <p:spPr>
          <a:xfrm>
            <a:off x="1511561" y="2422622"/>
            <a:ext cx="8976929" cy="428318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cxnSp>
        <p:nvCxnSpPr>
          <p:cNvPr id="521" name="Google Shape;521;g34c3f644d43_0_0"/>
          <p:cNvCxnSpPr/>
          <p:nvPr/>
        </p:nvCxnSpPr>
        <p:spPr>
          <a:xfrm>
            <a:off x="14503" y="14242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522" name="Google Shape;522;g34c3f644d43_0_0"/>
          <p:cNvCxnSpPr/>
          <p:nvPr/>
        </p:nvCxnSpPr>
        <p:spPr>
          <a:xfrm rot="10800000">
            <a:off x="10316700" y="14242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523" name="Google Shape;523;g34c3f644d43_0_0"/>
          <p:cNvSpPr txBox="1"/>
          <p:nvPr/>
        </p:nvSpPr>
        <p:spPr>
          <a:xfrm>
            <a:off x="428858"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a:t>
            </a:r>
            <a:r>
              <a:rPr lang="es-CO" sz="3400" b="1">
                <a:solidFill>
                  <a:srgbClr val="1D2046"/>
                </a:solidFill>
                <a:latin typeface="Arial Black"/>
                <a:ea typeface="Arial Black"/>
                <a:cs typeface="Arial Black"/>
                <a:sym typeface="Arial Black"/>
              </a:rPr>
              <a:t>4</a:t>
            </a:r>
            <a:r>
              <a:rPr lang="es-CO" sz="3400" b="1" i="0" u="none" strike="noStrike" cap="none">
                <a:solidFill>
                  <a:srgbClr val="1D2046"/>
                </a:solidFill>
                <a:latin typeface="Arial Black"/>
                <a:ea typeface="Arial Black"/>
                <a:cs typeface="Arial Black"/>
                <a:sym typeface="Arial Black"/>
              </a:rPr>
              <a:t>. </a:t>
            </a:r>
            <a:r>
              <a:rPr lang="es-CO" sz="3400" b="1">
                <a:solidFill>
                  <a:srgbClr val="1D2046"/>
                </a:solidFill>
                <a:latin typeface="Arial Black"/>
                <a:ea typeface="Arial Black"/>
                <a:cs typeface="Arial Black"/>
                <a:sym typeface="Arial Black"/>
              </a:rPr>
              <a:t>Dirección de Inteligencia para la</a:t>
            </a:r>
            <a:endParaRPr sz="3400" b="1">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a:solidFill>
                  <a:srgbClr val="1D2046"/>
                </a:solidFill>
                <a:latin typeface="Arial Black"/>
                <a:ea typeface="Arial Black"/>
                <a:cs typeface="Arial Black"/>
                <a:sym typeface="Arial Black"/>
              </a:rPr>
              <a:t> Movilidad   </a:t>
            </a:r>
            <a:endParaRPr sz="1400" b="0" i="0" u="none" strike="noStrike" cap="none">
              <a:solidFill>
                <a:srgbClr val="000000"/>
              </a:solidFill>
              <a:latin typeface="Arial"/>
              <a:ea typeface="Arial"/>
              <a:cs typeface="Arial"/>
              <a:sym typeface="Arial"/>
            </a:endParaRPr>
          </a:p>
        </p:txBody>
      </p:sp>
      <p:pic>
        <p:nvPicPr>
          <p:cNvPr id="524" name="Google Shape;524;g34c3f644d43_0_0"/>
          <p:cNvPicPr preferRelativeResize="0"/>
          <p:nvPr/>
        </p:nvPicPr>
        <p:blipFill rotWithShape="1">
          <a:blip r:embed="rId3">
            <a:alphaModFix/>
          </a:blip>
          <a:srcRect/>
          <a:stretch/>
        </p:blipFill>
        <p:spPr>
          <a:xfrm>
            <a:off x="0" y="6260050"/>
            <a:ext cx="1864897" cy="597951"/>
          </a:xfrm>
          <a:prstGeom prst="rect">
            <a:avLst/>
          </a:prstGeom>
          <a:noFill/>
          <a:ln>
            <a:noFill/>
          </a:ln>
        </p:spPr>
      </p:pic>
      <p:pic>
        <p:nvPicPr>
          <p:cNvPr id="525" name="Google Shape;525;g34c3f644d43_0_0"/>
          <p:cNvPicPr preferRelativeResize="0"/>
          <p:nvPr/>
        </p:nvPicPr>
        <p:blipFill rotWithShape="1">
          <a:blip r:embed="rId4">
            <a:alphaModFix/>
          </a:blip>
          <a:srcRect/>
          <a:stretch/>
        </p:blipFill>
        <p:spPr>
          <a:xfrm>
            <a:off x="9913827" y="451941"/>
            <a:ext cx="2129687" cy="703500"/>
          </a:xfrm>
          <a:prstGeom prst="rect">
            <a:avLst/>
          </a:prstGeom>
          <a:noFill/>
          <a:ln>
            <a:noFill/>
          </a:ln>
        </p:spPr>
      </p:pic>
      <p:pic>
        <p:nvPicPr>
          <p:cNvPr id="526" name="Google Shape;526;g34c3f644d43_0_0"/>
          <p:cNvPicPr preferRelativeResize="0"/>
          <p:nvPr/>
        </p:nvPicPr>
        <p:blipFill rotWithShape="1">
          <a:blip r:embed="rId5">
            <a:alphaModFix/>
          </a:blip>
          <a:srcRect/>
          <a:stretch/>
        </p:blipFill>
        <p:spPr>
          <a:xfrm>
            <a:off x="0" y="5237349"/>
            <a:ext cx="641678" cy="1649080"/>
          </a:xfrm>
          <a:prstGeom prst="rect">
            <a:avLst/>
          </a:prstGeom>
          <a:noFill/>
          <a:ln>
            <a:noFill/>
          </a:ln>
        </p:spPr>
      </p:pic>
      <p:pic>
        <p:nvPicPr>
          <p:cNvPr id="527" name="Google Shape;527;g34c3f644d43_0_0"/>
          <p:cNvPicPr preferRelativeResize="0"/>
          <p:nvPr/>
        </p:nvPicPr>
        <p:blipFill rotWithShape="1">
          <a:blip r:embed="rId6">
            <a:alphaModFix amt="52999"/>
          </a:blip>
          <a:srcRect l="32614"/>
          <a:stretch/>
        </p:blipFill>
        <p:spPr>
          <a:xfrm>
            <a:off x="-4587" y="3223011"/>
            <a:ext cx="1375635" cy="3652300"/>
          </a:xfrm>
          <a:prstGeom prst="rect">
            <a:avLst/>
          </a:prstGeom>
          <a:noFill/>
          <a:ln>
            <a:noFill/>
          </a:ln>
        </p:spPr>
      </p:pic>
      <p:pic>
        <p:nvPicPr>
          <p:cNvPr id="528" name="Google Shape;528;g34c3f644d43_0_0"/>
          <p:cNvPicPr preferRelativeResize="0"/>
          <p:nvPr/>
        </p:nvPicPr>
        <p:blipFill rotWithShape="1">
          <a:blip r:embed="rId7">
            <a:alphaModFix/>
          </a:blip>
          <a:srcRect t="35961" r="62912" b="2111"/>
          <a:stretch/>
        </p:blipFill>
        <p:spPr>
          <a:xfrm>
            <a:off x="10153055" y="9"/>
            <a:ext cx="2038944" cy="6858000"/>
          </a:xfrm>
          <a:prstGeom prst="rect">
            <a:avLst/>
          </a:prstGeom>
          <a:noFill/>
          <a:ln>
            <a:noFill/>
          </a:ln>
        </p:spPr>
      </p:pic>
      <p:sp>
        <p:nvSpPr>
          <p:cNvPr id="529" name="Google Shape;529;g34c3f644d43_0_0"/>
          <p:cNvSpPr txBox="1"/>
          <p:nvPr/>
        </p:nvSpPr>
        <p:spPr>
          <a:xfrm>
            <a:off x="306589" y="1601879"/>
            <a:ext cx="11662500" cy="923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800" b="1" dirty="0">
                <a:solidFill>
                  <a:srgbClr val="1D2046"/>
                </a:solidFill>
              </a:rPr>
              <a:t>En el Observatorio de Movilidad de Bogotá puedes encontrar información relevante y actualizada sobre factores como siniestralidad vial, cómo se mueven los ciudadanos en Bogotá, número de registros de biciusuarios, durante el 2024 se presentaron las siguientes cifras en la Localidad de Bosa.</a:t>
            </a:r>
            <a:endParaRPr sz="2000" b="1" i="0" u="none" strike="noStrike" cap="none" dirty="0">
              <a:solidFill>
                <a:srgbClr val="FF0000"/>
              </a:solidFill>
              <a:latin typeface="Arial"/>
              <a:ea typeface="Arial"/>
              <a:cs typeface="Arial"/>
              <a:sym typeface="Arial"/>
            </a:endParaRPr>
          </a:p>
        </p:txBody>
      </p:sp>
      <p:sp>
        <p:nvSpPr>
          <p:cNvPr id="530" name="Google Shape;530;g34c3f644d43_0_0"/>
          <p:cNvSpPr txBox="1"/>
          <p:nvPr/>
        </p:nvSpPr>
        <p:spPr>
          <a:xfrm>
            <a:off x="399150" y="2765600"/>
            <a:ext cx="5007300" cy="24936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rgbClr val="000000"/>
              </a:buClr>
              <a:buSzPts val="2000"/>
              <a:buChar char="●"/>
            </a:pPr>
            <a:r>
              <a:rPr lang="es-CO" sz="1800" b="1" dirty="0">
                <a:solidFill>
                  <a:srgbClr val="1D2046"/>
                </a:solidFill>
              </a:rPr>
              <a:t>Viajes diarios: </a:t>
            </a:r>
            <a:r>
              <a:rPr lang="es-CO" sz="2800" b="1" dirty="0">
                <a:solidFill>
                  <a:srgbClr val="BED000"/>
                </a:solidFill>
                <a:latin typeface="Arial Black"/>
                <a:ea typeface="Arial Black"/>
                <a:cs typeface="Arial Black"/>
                <a:sym typeface="Arial Black"/>
              </a:rPr>
              <a:t>1.343.091 </a:t>
            </a:r>
            <a:endParaRPr sz="2000" b="1" dirty="0">
              <a:solidFill>
                <a:srgbClr val="000000"/>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Tiempo de viaje promedio: </a:t>
            </a:r>
            <a:r>
              <a:rPr lang="es-CO" sz="2800" b="1" dirty="0">
                <a:solidFill>
                  <a:srgbClr val="BED000"/>
                </a:solidFill>
                <a:latin typeface="Arial Black"/>
                <a:sym typeface="Arial Black"/>
              </a:rPr>
              <a:t>55</a:t>
            </a:r>
            <a:r>
              <a:rPr lang="es-CO" sz="2800" b="1" dirty="0">
                <a:solidFill>
                  <a:srgbClr val="BED000"/>
                </a:solidFill>
                <a:latin typeface="Arial Black"/>
                <a:ea typeface="Arial Black"/>
                <a:cs typeface="Arial Black"/>
                <a:sym typeface="Arial Black"/>
              </a:rPr>
              <a:t> </a:t>
            </a:r>
            <a:r>
              <a:rPr lang="es-CO" sz="1800" b="1" dirty="0">
                <a:solidFill>
                  <a:srgbClr val="1D2046"/>
                </a:solidFill>
              </a:rPr>
              <a:t>min</a:t>
            </a:r>
            <a:endParaRPr sz="1800" b="1" dirty="0">
              <a:solidFill>
                <a:srgbClr val="1D2046"/>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Modos de transporte: </a:t>
            </a:r>
            <a:r>
              <a:rPr lang="es-CO" sz="2800" b="1" dirty="0">
                <a:solidFill>
                  <a:srgbClr val="BED000"/>
                </a:solidFill>
                <a:latin typeface="Arial Black"/>
                <a:sym typeface="Arial Black"/>
              </a:rPr>
              <a:t>79</a:t>
            </a:r>
            <a:r>
              <a:rPr lang="es-CO" sz="2800" b="1" dirty="0">
                <a:solidFill>
                  <a:srgbClr val="BED000"/>
                </a:solidFill>
                <a:latin typeface="Arial Black"/>
                <a:ea typeface="Arial Black"/>
                <a:cs typeface="Arial Black"/>
                <a:sym typeface="Arial Black"/>
              </a:rPr>
              <a:t>%</a:t>
            </a:r>
            <a:r>
              <a:rPr lang="es-CO" sz="1800" b="1" dirty="0">
                <a:solidFill>
                  <a:srgbClr val="1D2046"/>
                </a:solidFill>
              </a:rPr>
              <a:t> viajes en modos sostenibles</a:t>
            </a:r>
            <a:endParaRPr sz="1800" b="1" dirty="0">
              <a:solidFill>
                <a:srgbClr val="1D2046"/>
              </a:solidFill>
            </a:endParaRPr>
          </a:p>
          <a:p>
            <a:pPr marL="457200" lvl="0" indent="-355600" algn="l" rtl="0">
              <a:spcBef>
                <a:spcPts val="0"/>
              </a:spcBef>
              <a:spcAft>
                <a:spcPts val="0"/>
              </a:spcAft>
              <a:buClr>
                <a:srgbClr val="000000"/>
              </a:buClr>
              <a:buSzPts val="2000"/>
              <a:buChar char="●"/>
            </a:pPr>
            <a:r>
              <a:rPr lang="es-CO" sz="1800" b="1" dirty="0">
                <a:solidFill>
                  <a:srgbClr val="1D2046"/>
                </a:solidFill>
              </a:rPr>
              <a:t>Principal motivo de viaje: Trabajar con el </a:t>
            </a:r>
            <a:r>
              <a:rPr lang="es-CO" sz="2800" b="1" dirty="0">
                <a:solidFill>
                  <a:srgbClr val="BED000"/>
                </a:solidFill>
                <a:latin typeface="Arial Black"/>
                <a:sym typeface="Arial Black"/>
              </a:rPr>
              <a:t>41</a:t>
            </a:r>
            <a:r>
              <a:rPr lang="es-CO" sz="2800" b="1" dirty="0">
                <a:solidFill>
                  <a:srgbClr val="BED000"/>
                </a:solidFill>
                <a:latin typeface="Arial Black"/>
                <a:ea typeface="Arial Black"/>
                <a:cs typeface="Arial Black"/>
                <a:sym typeface="Arial Black"/>
              </a:rPr>
              <a:t>%</a:t>
            </a:r>
            <a:endParaRPr sz="2000" b="1" dirty="0">
              <a:solidFill>
                <a:srgbClr val="000000"/>
              </a:solidFill>
            </a:endParaRPr>
          </a:p>
        </p:txBody>
      </p:sp>
      <p:pic>
        <p:nvPicPr>
          <p:cNvPr id="1026" name="Picture 2">
            <a:extLst>
              <a:ext uri="{FF2B5EF4-FFF2-40B4-BE49-F238E27FC236}">
                <a16:creationId xmlns:a16="http://schemas.microsoft.com/office/drawing/2014/main" id="{303F34EA-9A3B-4B14-818F-946EE8CF40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6458" y="2525279"/>
            <a:ext cx="5863956" cy="3684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cxnSp>
        <p:nvCxnSpPr>
          <p:cNvPr id="553" name="Google Shape;553;p34"/>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554" name="Google Shape;554;p34"/>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555" name="Google Shape;555;p34"/>
          <p:cNvSpPr txBox="1"/>
          <p:nvPr/>
        </p:nvSpPr>
        <p:spPr>
          <a:xfrm>
            <a:off x="56548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a:t>
            </a: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Transparencia</a:t>
            </a:r>
            <a:endParaRPr sz="1400" b="0" i="0" u="none" strike="noStrike" cap="none">
              <a:solidFill>
                <a:srgbClr val="000000"/>
              </a:solidFill>
              <a:latin typeface="Arial"/>
              <a:ea typeface="Arial"/>
              <a:cs typeface="Arial"/>
              <a:sym typeface="Arial"/>
            </a:endParaRPr>
          </a:p>
        </p:txBody>
      </p:sp>
      <p:pic>
        <p:nvPicPr>
          <p:cNvPr id="556" name="Google Shape;556;p34"/>
          <p:cNvPicPr preferRelativeResize="0"/>
          <p:nvPr/>
        </p:nvPicPr>
        <p:blipFill rotWithShape="1">
          <a:blip r:embed="rId3">
            <a:alphaModFix/>
          </a:blip>
          <a:srcRect/>
          <a:stretch/>
        </p:blipFill>
        <p:spPr>
          <a:xfrm>
            <a:off x="0" y="6260050"/>
            <a:ext cx="1864895" cy="597950"/>
          </a:xfrm>
          <a:prstGeom prst="rect">
            <a:avLst/>
          </a:prstGeom>
          <a:noFill/>
          <a:ln>
            <a:noFill/>
          </a:ln>
        </p:spPr>
      </p:pic>
      <p:pic>
        <p:nvPicPr>
          <p:cNvPr id="557" name="Google Shape;557;p34"/>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558" name="Google Shape;558;p34"/>
          <p:cNvPicPr preferRelativeResize="0"/>
          <p:nvPr/>
        </p:nvPicPr>
        <p:blipFill rotWithShape="1">
          <a:blip r:embed="rId5">
            <a:alphaModFix/>
          </a:blip>
          <a:srcRect/>
          <a:stretch/>
        </p:blipFill>
        <p:spPr>
          <a:xfrm>
            <a:off x="0" y="5237349"/>
            <a:ext cx="641678" cy="1649079"/>
          </a:xfrm>
          <a:prstGeom prst="rect">
            <a:avLst/>
          </a:prstGeom>
          <a:noFill/>
          <a:ln>
            <a:noFill/>
          </a:ln>
        </p:spPr>
      </p:pic>
      <p:pic>
        <p:nvPicPr>
          <p:cNvPr id="559" name="Google Shape;559;p34"/>
          <p:cNvPicPr preferRelativeResize="0"/>
          <p:nvPr/>
        </p:nvPicPr>
        <p:blipFill rotWithShape="1">
          <a:blip r:embed="rId6">
            <a:alphaModFix amt="52999"/>
          </a:blip>
          <a:srcRect l="32615"/>
          <a:stretch/>
        </p:blipFill>
        <p:spPr>
          <a:xfrm>
            <a:off x="-4587" y="3223011"/>
            <a:ext cx="1375636" cy="3652299"/>
          </a:xfrm>
          <a:prstGeom prst="rect">
            <a:avLst/>
          </a:prstGeom>
          <a:noFill/>
          <a:ln>
            <a:noFill/>
          </a:ln>
        </p:spPr>
      </p:pic>
      <p:pic>
        <p:nvPicPr>
          <p:cNvPr id="560" name="Google Shape;560;p34"/>
          <p:cNvPicPr preferRelativeResize="0"/>
          <p:nvPr/>
        </p:nvPicPr>
        <p:blipFill rotWithShape="1">
          <a:blip r:embed="rId7">
            <a:alphaModFix/>
          </a:blip>
          <a:srcRect t="35963" r="62912" b="2110"/>
          <a:stretch/>
        </p:blipFill>
        <p:spPr>
          <a:xfrm>
            <a:off x="10153055" y="-12186"/>
            <a:ext cx="2038945" cy="6858000"/>
          </a:xfrm>
          <a:prstGeom prst="rect">
            <a:avLst/>
          </a:prstGeom>
          <a:noFill/>
          <a:ln>
            <a:noFill/>
          </a:ln>
        </p:spPr>
      </p:pic>
      <p:sp>
        <p:nvSpPr>
          <p:cNvPr id="561" name="Google Shape;561;p34"/>
          <p:cNvSpPr txBox="1"/>
          <p:nvPr/>
        </p:nvSpPr>
        <p:spPr>
          <a:xfrm>
            <a:off x="320839" y="1056692"/>
            <a:ext cx="11560314" cy="92328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CO" sz="1800" b="1" i="0" u="none" strike="noStrike" cap="non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sz="1800" b="1" i="0" u="none" strike="noStrike" cap="none">
              <a:solidFill>
                <a:srgbClr val="1D2046"/>
              </a:solidFill>
              <a:latin typeface="Arial"/>
              <a:ea typeface="Arial"/>
              <a:cs typeface="Arial"/>
              <a:sym typeface="Arial"/>
            </a:endParaRPr>
          </a:p>
        </p:txBody>
      </p:sp>
      <p:pic>
        <p:nvPicPr>
          <p:cNvPr id="562" name="Google Shape;562;p34" descr="Interfaz de usuario gráfica, Texto&#10;&#10;Descripción generada automáticamente"/>
          <p:cNvPicPr preferRelativeResize="0"/>
          <p:nvPr/>
        </p:nvPicPr>
        <p:blipFill rotWithShape="1">
          <a:blip r:embed="rId8">
            <a:alphaModFix/>
          </a:blip>
          <a:srcRect l="22263" t="27100" r="23999" b="9754"/>
          <a:stretch/>
        </p:blipFill>
        <p:spPr>
          <a:xfrm>
            <a:off x="42874" y="2290342"/>
            <a:ext cx="5198015" cy="3600577"/>
          </a:xfrm>
          <a:prstGeom prst="rect">
            <a:avLst/>
          </a:prstGeom>
          <a:noFill/>
          <a:ln>
            <a:noFill/>
          </a:ln>
        </p:spPr>
      </p:pic>
      <p:sp>
        <p:nvSpPr>
          <p:cNvPr id="563" name="Google Shape;563;p34"/>
          <p:cNvSpPr txBox="1"/>
          <p:nvPr/>
        </p:nvSpPr>
        <p:spPr>
          <a:xfrm>
            <a:off x="5693949" y="2444991"/>
            <a:ext cx="6545224" cy="40497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CO" sz="1400" b="1" i="0" u="none" strike="noStrike" cap="none">
                <a:solidFill>
                  <a:srgbClr val="1D2046"/>
                </a:solidFill>
                <a:latin typeface="Arial"/>
                <a:ea typeface="Arial"/>
                <a:cs typeface="Arial"/>
                <a:sym typeface="Arial"/>
              </a:rPr>
              <a:t>Canal telefónico:</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Centro de Contacto de Movilidad PBX: (601) 364-94-00 opción 2 ✔ Línea 195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600"/>
              </a:spcBef>
              <a:spcAft>
                <a:spcPts val="0"/>
              </a:spcAft>
              <a:buNone/>
            </a:pPr>
            <a:r>
              <a:rPr lang="es-CO" sz="1400" b="1" i="0" u="none" strike="noStrike" cap="none">
                <a:solidFill>
                  <a:srgbClr val="1D2046"/>
                </a:solidFill>
                <a:latin typeface="Arial"/>
                <a:ea typeface="Arial"/>
                <a:cs typeface="Arial"/>
                <a:sym typeface="Arial"/>
              </a:rPr>
              <a:t>Canal Virtual: </a:t>
            </a:r>
            <a:endParaRPr sz="1400" b="1"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0" i="0" u="none" strike="noStrike" cap="none">
                <a:solidFill>
                  <a:srgbClr val="1D2046"/>
                </a:solidFill>
                <a:latin typeface="Arial"/>
                <a:ea typeface="Arial"/>
                <a:cs typeface="Arial"/>
                <a:sym typeface="Arial"/>
              </a:rPr>
              <a:t> </a:t>
            </a:r>
            <a:r>
              <a:rPr lang="es-CO" sz="1400" b="1" i="0" u="none" strike="noStrike" cap="none">
                <a:solidFill>
                  <a:srgbClr val="1D2046"/>
                </a:solidFill>
                <a:latin typeface="Arial"/>
                <a:ea typeface="Arial"/>
                <a:cs typeface="Arial"/>
                <a:sym typeface="Arial"/>
              </a:rPr>
              <a:t>1.</a:t>
            </a:r>
            <a:r>
              <a:rPr lang="es-CO" sz="1400" b="0" i="0" u="none" strike="noStrike" cap="none">
                <a:solidFill>
                  <a:srgbClr val="1D2046"/>
                </a:solidFill>
                <a:latin typeface="Arial"/>
                <a:ea typeface="Arial"/>
                <a:cs typeface="Arial"/>
                <a:sym typeface="Arial"/>
              </a:rPr>
              <a:t>Página Secretaría Distrital de Movilidad:                        https://www.movilidadbogota.gov.co/web/sdqs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Correo Institucional: Bogotá te escucha </a:t>
            </a:r>
            <a:endParaRPr/>
          </a:p>
          <a:p>
            <a:pPr marL="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3. </a:t>
            </a:r>
            <a:r>
              <a:rPr lang="es-CO" sz="1400" b="0" i="0" u="none" strike="noStrike" cap="none">
                <a:solidFill>
                  <a:srgbClr val="1D2046"/>
                </a:solidFill>
                <a:latin typeface="Arial"/>
                <a:ea typeface="Arial"/>
                <a:cs typeface="Arial"/>
                <a:sym typeface="Arial"/>
              </a:rPr>
              <a:t>SuperCADE Virtual: </a:t>
            </a:r>
            <a:r>
              <a:rPr lang="es-CO" sz="1400" b="0" i="0" u="sng" strike="noStrike" cap="none">
                <a:solidFill>
                  <a:srgbClr val="1D2046"/>
                </a:solidFill>
                <a:latin typeface="Arial"/>
                <a:ea typeface="Arial"/>
                <a:cs typeface="Arial"/>
                <a:sym typeface="Arial"/>
                <a:hlinkClick r:id="rId9">
                  <a:extLst>
                    <a:ext uri="{A12FA001-AC4F-418D-AE19-62706E023703}">
                      <ahyp:hlinkClr xmlns:ahyp="http://schemas.microsoft.com/office/drawing/2018/hyperlinkcolor" val="tx"/>
                    </a:ext>
                  </a:extLst>
                </a:hlinkClick>
              </a:rPr>
              <a:t>https://supercade.bogota.gov.co/</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Redes Sociales: </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Facebook: https://www.facebook.com /secretaríamovilidadbogota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Twitter: https://twitter.com/ SectorMovilidad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3.</a:t>
            </a:r>
            <a:r>
              <a:rPr lang="es-CO" sz="1400" b="0" i="0" u="none" strike="noStrike" cap="none">
                <a:solidFill>
                  <a:srgbClr val="1D2046"/>
                </a:solidFill>
                <a:latin typeface="Arial"/>
                <a:ea typeface="Arial"/>
                <a:cs typeface="Arial"/>
                <a:sym typeface="Arial"/>
              </a:rPr>
              <a:t> Instagram: https://www.instagram.com/ sectormovilidad/ </a:t>
            </a:r>
            <a:endParaRPr sz="1400" b="0" i="0" u="none" strike="noStrike" cap="none">
              <a:solidFill>
                <a:srgbClr val="1D2046"/>
              </a:solidFill>
              <a:latin typeface="Arial"/>
              <a:ea typeface="Arial"/>
              <a:cs typeface="Arial"/>
              <a:sym typeface="Arial"/>
            </a:endParaRPr>
          </a:p>
          <a:p>
            <a:pPr marL="0" marR="0" lvl="0" indent="0" algn="just" rtl="0">
              <a:lnSpc>
                <a:spcPct val="100000"/>
              </a:lnSpc>
              <a:spcBef>
                <a:spcPts val="600"/>
              </a:spcBef>
              <a:spcAft>
                <a:spcPts val="0"/>
              </a:spcAft>
              <a:buNone/>
            </a:pPr>
            <a:r>
              <a:rPr lang="es-CO" sz="1400" b="1" i="0" u="none" strike="noStrike" cap="none">
                <a:solidFill>
                  <a:srgbClr val="1D2046"/>
                </a:solidFill>
                <a:latin typeface="Arial"/>
                <a:ea typeface="Arial"/>
                <a:cs typeface="Arial"/>
                <a:sym typeface="Arial"/>
              </a:rPr>
              <a:t>Canal Presencial: </a:t>
            </a:r>
            <a:endParaRPr sz="1400" b="1"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1. </a:t>
            </a:r>
            <a:r>
              <a:rPr lang="es-CO" sz="1400" b="0" i="0" u="none" strike="noStrike" cap="none">
                <a:solidFill>
                  <a:srgbClr val="1D2046"/>
                </a:solidFill>
                <a:latin typeface="Arial"/>
                <a:ea typeface="Arial"/>
                <a:cs typeface="Arial"/>
                <a:sym typeface="Arial"/>
              </a:rPr>
              <a:t>Ventanillas de radicación de la sede de Calle 13 y Paloquemao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2. </a:t>
            </a:r>
            <a:r>
              <a:rPr lang="es-CO" sz="1400" b="0" i="0" u="none" strike="noStrike" cap="none">
                <a:solidFill>
                  <a:srgbClr val="1D2046"/>
                </a:solidFill>
                <a:latin typeface="Arial"/>
                <a:ea typeface="Arial"/>
                <a:cs typeface="Arial"/>
                <a:sym typeface="Arial"/>
              </a:rPr>
              <a:t>En los Centros Locales de Movilidad, los cuales se encuentran ubicados en todas las Alcaldías Locales. </a:t>
            </a:r>
            <a:endParaRPr sz="1400" b="0" i="0" u="none" strike="noStrike" cap="none">
              <a:solidFill>
                <a:srgbClr val="1D2046"/>
              </a:solidFill>
              <a:latin typeface="Arial"/>
              <a:ea typeface="Arial"/>
              <a:cs typeface="Arial"/>
              <a:sym typeface="Arial"/>
            </a:endParaRPr>
          </a:p>
          <a:p>
            <a:pPr marL="19050" marR="0" lvl="0" indent="0" algn="just" rtl="0">
              <a:lnSpc>
                <a:spcPct val="100000"/>
              </a:lnSpc>
              <a:spcBef>
                <a:spcPts val="100"/>
              </a:spcBef>
              <a:spcAft>
                <a:spcPts val="0"/>
              </a:spcAft>
              <a:buNone/>
            </a:pPr>
            <a:r>
              <a:rPr lang="es-CO" sz="1400" b="1" i="0" u="none" strike="noStrike" cap="none">
                <a:solidFill>
                  <a:srgbClr val="1D2046"/>
                </a:solidFill>
                <a:latin typeface="Arial"/>
                <a:ea typeface="Arial"/>
                <a:cs typeface="Arial"/>
                <a:sym typeface="Arial"/>
              </a:rPr>
              <a:t>3.</a:t>
            </a:r>
            <a:r>
              <a:rPr lang="es-CO" sz="1400" b="0" i="0" u="none" strike="noStrike" cap="none">
                <a:solidFill>
                  <a:srgbClr val="1D2046"/>
                </a:solidFill>
                <a:latin typeface="Arial"/>
                <a:ea typeface="Arial"/>
                <a:cs typeface="Arial"/>
                <a:sym typeface="Arial"/>
              </a:rPr>
              <a:t> RED CADE de Movilidad, ubicados en los SuperCADE de 20 de</a:t>
            </a:r>
            <a:r>
              <a:rPr lang="es-CO" sz="1400" b="0" i="0" u="none" strike="noStrike" cap="none">
                <a:solidFill>
                  <a:schemeClr val="lt1"/>
                </a:solidFill>
                <a:latin typeface="Arial"/>
                <a:ea typeface="Arial"/>
                <a:cs typeface="Arial"/>
                <a:sym typeface="Arial"/>
              </a:rPr>
              <a:t> Julio,</a:t>
            </a:r>
            <a:r>
              <a:rPr lang="es-CO" sz="1400" b="0" i="0" u="none" strike="noStrike" cap="none">
                <a:solidFill>
                  <a:srgbClr val="1D2046"/>
                </a:solidFill>
                <a:latin typeface="Arial"/>
                <a:ea typeface="Arial"/>
                <a:cs typeface="Arial"/>
                <a:sym typeface="Arial"/>
              </a:rPr>
              <a:t> Américas, Suba, Bosa y Fontibón.</a:t>
            </a:r>
            <a:endParaRPr sz="1400" b="0" i="0" u="none" strike="noStrike" cap="none">
              <a:solidFill>
                <a:srgbClr val="1D2046"/>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cxnSp>
        <p:nvCxnSpPr>
          <p:cNvPr id="536" name="Google Shape;536;g34c3f644d43_0_16"/>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537" name="Google Shape;537;g34c3f644d43_0_16"/>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538" name="Google Shape;538;g34c3f644d43_0_16"/>
          <p:cNvSpPr txBox="1"/>
          <p:nvPr/>
        </p:nvSpPr>
        <p:spPr>
          <a:xfrm>
            <a:off x="565488"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a:t>
            </a:r>
            <a:r>
              <a:rPr lang="es-CO" sz="3400" b="1">
                <a:solidFill>
                  <a:srgbClr val="1D2046"/>
                </a:solidFill>
                <a:latin typeface="Arial Black"/>
                <a:ea typeface="Arial Black"/>
                <a:cs typeface="Arial Black"/>
                <a:sym typeface="Arial Black"/>
              </a:rPr>
              <a:t>5</a:t>
            </a:r>
            <a:r>
              <a:rPr lang="es-CO" sz="3400" b="1" i="0" u="none" strike="noStrike" cap="none">
                <a:solidFill>
                  <a:srgbClr val="1D2046"/>
                </a:solidFill>
                <a:latin typeface="Arial Black"/>
                <a:ea typeface="Arial Black"/>
                <a:cs typeface="Arial Black"/>
                <a:sym typeface="Arial Black"/>
              </a:rPr>
              <a:t>. Transparencia</a:t>
            </a:r>
            <a:endParaRPr sz="1400" b="0" i="0" u="none" strike="noStrike" cap="none">
              <a:solidFill>
                <a:srgbClr val="000000"/>
              </a:solidFill>
              <a:latin typeface="Arial"/>
              <a:ea typeface="Arial"/>
              <a:cs typeface="Arial"/>
              <a:sym typeface="Arial"/>
            </a:endParaRPr>
          </a:p>
        </p:txBody>
      </p:sp>
      <p:pic>
        <p:nvPicPr>
          <p:cNvPr id="539" name="Google Shape;539;g34c3f644d43_0_16"/>
          <p:cNvPicPr preferRelativeResize="0"/>
          <p:nvPr/>
        </p:nvPicPr>
        <p:blipFill rotWithShape="1">
          <a:blip r:embed="rId3">
            <a:alphaModFix/>
          </a:blip>
          <a:srcRect/>
          <a:stretch/>
        </p:blipFill>
        <p:spPr>
          <a:xfrm>
            <a:off x="0" y="6260050"/>
            <a:ext cx="1864897" cy="597951"/>
          </a:xfrm>
          <a:prstGeom prst="rect">
            <a:avLst/>
          </a:prstGeom>
          <a:noFill/>
          <a:ln>
            <a:noFill/>
          </a:ln>
        </p:spPr>
      </p:pic>
      <p:pic>
        <p:nvPicPr>
          <p:cNvPr id="540" name="Google Shape;540;g34c3f644d43_0_16"/>
          <p:cNvPicPr preferRelativeResize="0"/>
          <p:nvPr/>
        </p:nvPicPr>
        <p:blipFill rotWithShape="1">
          <a:blip r:embed="rId4">
            <a:alphaModFix/>
          </a:blip>
          <a:srcRect/>
          <a:stretch/>
        </p:blipFill>
        <p:spPr>
          <a:xfrm>
            <a:off x="9251899" y="184927"/>
            <a:ext cx="2129687" cy="703500"/>
          </a:xfrm>
          <a:prstGeom prst="rect">
            <a:avLst/>
          </a:prstGeom>
          <a:noFill/>
          <a:ln>
            <a:noFill/>
          </a:ln>
        </p:spPr>
      </p:pic>
      <p:pic>
        <p:nvPicPr>
          <p:cNvPr id="541" name="Google Shape;541;g34c3f644d43_0_16"/>
          <p:cNvPicPr preferRelativeResize="0"/>
          <p:nvPr/>
        </p:nvPicPr>
        <p:blipFill rotWithShape="1">
          <a:blip r:embed="rId5">
            <a:alphaModFix/>
          </a:blip>
          <a:srcRect/>
          <a:stretch/>
        </p:blipFill>
        <p:spPr>
          <a:xfrm>
            <a:off x="0" y="5237349"/>
            <a:ext cx="641678" cy="1649080"/>
          </a:xfrm>
          <a:prstGeom prst="rect">
            <a:avLst/>
          </a:prstGeom>
          <a:noFill/>
          <a:ln>
            <a:noFill/>
          </a:ln>
        </p:spPr>
      </p:pic>
      <p:pic>
        <p:nvPicPr>
          <p:cNvPr id="542" name="Google Shape;542;g34c3f644d43_0_16"/>
          <p:cNvPicPr preferRelativeResize="0"/>
          <p:nvPr/>
        </p:nvPicPr>
        <p:blipFill rotWithShape="1">
          <a:blip r:embed="rId6">
            <a:alphaModFix amt="52999"/>
          </a:blip>
          <a:srcRect l="32614"/>
          <a:stretch/>
        </p:blipFill>
        <p:spPr>
          <a:xfrm>
            <a:off x="-4587" y="3223011"/>
            <a:ext cx="1375635" cy="3652300"/>
          </a:xfrm>
          <a:prstGeom prst="rect">
            <a:avLst/>
          </a:prstGeom>
          <a:noFill/>
          <a:ln>
            <a:noFill/>
          </a:ln>
        </p:spPr>
      </p:pic>
      <p:pic>
        <p:nvPicPr>
          <p:cNvPr id="543" name="Google Shape;543;g34c3f644d43_0_16"/>
          <p:cNvPicPr preferRelativeResize="0"/>
          <p:nvPr/>
        </p:nvPicPr>
        <p:blipFill rotWithShape="1">
          <a:blip r:embed="rId7">
            <a:alphaModFix/>
          </a:blip>
          <a:srcRect l="13451" t="35961" r="63811" b="2111"/>
          <a:stretch/>
        </p:blipFill>
        <p:spPr>
          <a:xfrm>
            <a:off x="10892575" y="-12175"/>
            <a:ext cx="1249975" cy="6858000"/>
          </a:xfrm>
          <a:prstGeom prst="rect">
            <a:avLst/>
          </a:prstGeom>
          <a:noFill/>
          <a:ln>
            <a:noFill/>
          </a:ln>
        </p:spPr>
      </p:pic>
      <p:sp>
        <p:nvSpPr>
          <p:cNvPr id="544" name="Google Shape;544;g34c3f644d43_0_16"/>
          <p:cNvSpPr txBox="1"/>
          <p:nvPr/>
        </p:nvSpPr>
        <p:spPr>
          <a:xfrm>
            <a:off x="230725" y="1140125"/>
            <a:ext cx="6098400" cy="1154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2100" b="1">
                <a:solidFill>
                  <a:srgbClr val="BED000"/>
                </a:solidFill>
                <a:latin typeface="Arial Black"/>
                <a:ea typeface="Arial Black"/>
                <a:cs typeface="Arial Black"/>
                <a:sym typeface="Arial Black"/>
              </a:rPr>
              <a:t>PARTICIPACIÓN POR LOCALIDAD EN LAS PETICIONES PQR RADICADAS 2024</a:t>
            </a:r>
            <a:endParaRPr sz="500"/>
          </a:p>
        </p:txBody>
      </p:sp>
      <p:sp>
        <p:nvSpPr>
          <p:cNvPr id="546" name="Google Shape;546;g34c3f644d43_0_16"/>
          <p:cNvSpPr txBox="1"/>
          <p:nvPr/>
        </p:nvSpPr>
        <p:spPr>
          <a:xfrm>
            <a:off x="7188075" y="1140125"/>
            <a:ext cx="47955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CO" sz="3400" b="1">
                <a:solidFill>
                  <a:srgbClr val="1D2046"/>
                </a:solidFill>
                <a:latin typeface="Arial Black"/>
                <a:ea typeface="Arial Black"/>
                <a:cs typeface="Arial Black"/>
                <a:sym typeface="Arial Black"/>
              </a:rPr>
              <a:t>ORVI</a:t>
            </a:r>
            <a:endParaRPr sz="3400" b="1">
              <a:solidFill>
                <a:srgbClr val="1D2046"/>
              </a:solidFill>
              <a:latin typeface="Arial Black"/>
              <a:ea typeface="Arial Black"/>
              <a:cs typeface="Arial Black"/>
              <a:sym typeface="Arial Black"/>
            </a:endParaRPr>
          </a:p>
        </p:txBody>
      </p:sp>
      <p:pic>
        <p:nvPicPr>
          <p:cNvPr id="3" name="Imagen 2">
            <a:extLst>
              <a:ext uri="{FF2B5EF4-FFF2-40B4-BE49-F238E27FC236}">
                <a16:creationId xmlns:a16="http://schemas.microsoft.com/office/drawing/2014/main" id="{5AD7F2BC-DAA8-92FB-8B55-4E18D10D34DF}"/>
              </a:ext>
            </a:extLst>
          </p:cNvPr>
          <p:cNvPicPr>
            <a:picLocks noChangeAspect="1"/>
          </p:cNvPicPr>
          <p:nvPr/>
        </p:nvPicPr>
        <p:blipFill>
          <a:blip r:embed="rId8"/>
          <a:stretch>
            <a:fillRect/>
          </a:stretch>
        </p:blipFill>
        <p:spPr>
          <a:xfrm>
            <a:off x="6373568" y="2472030"/>
            <a:ext cx="5095875" cy="3095625"/>
          </a:xfrm>
          <a:prstGeom prst="rect">
            <a:avLst/>
          </a:prstGeom>
        </p:spPr>
      </p:pic>
      <p:pic>
        <p:nvPicPr>
          <p:cNvPr id="5" name="Imagen 4">
            <a:extLst>
              <a:ext uri="{FF2B5EF4-FFF2-40B4-BE49-F238E27FC236}">
                <a16:creationId xmlns:a16="http://schemas.microsoft.com/office/drawing/2014/main" id="{6BC3E9F7-6BD8-E1B4-4114-674C474BB411}"/>
              </a:ext>
            </a:extLst>
          </p:cNvPr>
          <p:cNvPicPr>
            <a:picLocks noChangeAspect="1"/>
          </p:cNvPicPr>
          <p:nvPr/>
        </p:nvPicPr>
        <p:blipFill>
          <a:blip r:embed="rId9"/>
          <a:stretch>
            <a:fillRect/>
          </a:stretch>
        </p:blipFill>
        <p:spPr>
          <a:xfrm>
            <a:off x="995003" y="2214183"/>
            <a:ext cx="4823429" cy="390008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4"/>
          <p:cNvPicPr preferRelativeResize="0"/>
          <p:nvPr/>
        </p:nvPicPr>
        <p:blipFill rotWithShape="1">
          <a:blip r:embed="rId3">
            <a:alphaModFix/>
          </a:blip>
          <a:srcRect l="15939" t="28695" b="9056"/>
          <a:stretch/>
        </p:blipFill>
        <p:spPr>
          <a:xfrm>
            <a:off x="264696" y="125506"/>
            <a:ext cx="11750840" cy="6526306"/>
          </a:xfrm>
          <a:prstGeom prst="rect">
            <a:avLst/>
          </a:prstGeom>
          <a:noFill/>
          <a:ln>
            <a:noFill/>
          </a:ln>
        </p:spPr>
      </p:pic>
      <p:pic>
        <p:nvPicPr>
          <p:cNvPr id="569" name="Google Shape;569;p4"/>
          <p:cNvPicPr preferRelativeResize="0"/>
          <p:nvPr/>
        </p:nvPicPr>
        <p:blipFill rotWithShape="1">
          <a:blip r:embed="rId4">
            <a:alphaModFix/>
          </a:blip>
          <a:srcRect/>
          <a:stretch/>
        </p:blipFill>
        <p:spPr>
          <a:xfrm>
            <a:off x="657726" y="352593"/>
            <a:ext cx="3120190" cy="4013288"/>
          </a:xfrm>
          <a:prstGeom prst="rect">
            <a:avLst/>
          </a:prstGeom>
          <a:noFill/>
          <a:ln>
            <a:noFill/>
          </a:ln>
        </p:spPr>
      </p:pic>
      <p:pic>
        <p:nvPicPr>
          <p:cNvPr id="570" name="Google Shape;570;p4"/>
          <p:cNvPicPr preferRelativeResize="0"/>
          <p:nvPr/>
        </p:nvPicPr>
        <p:blipFill rotWithShape="1">
          <a:blip r:embed="rId5">
            <a:alphaModFix/>
          </a:blip>
          <a:srcRect/>
          <a:stretch/>
        </p:blipFill>
        <p:spPr>
          <a:xfrm>
            <a:off x="1293729" y="4259178"/>
            <a:ext cx="1733442" cy="2246229"/>
          </a:xfrm>
          <a:prstGeom prst="rect">
            <a:avLst/>
          </a:prstGeom>
          <a:noFill/>
          <a:ln>
            <a:noFill/>
          </a:ln>
        </p:spPr>
      </p:pic>
      <p:pic>
        <p:nvPicPr>
          <p:cNvPr id="571" name="Google Shape;571;p4"/>
          <p:cNvPicPr preferRelativeResize="0"/>
          <p:nvPr/>
        </p:nvPicPr>
        <p:blipFill rotWithShape="1">
          <a:blip r:embed="rId6">
            <a:alphaModFix/>
          </a:blip>
          <a:srcRect/>
          <a:stretch/>
        </p:blipFill>
        <p:spPr>
          <a:xfrm>
            <a:off x="359887" y="352593"/>
            <a:ext cx="1857934" cy="6152814"/>
          </a:xfrm>
          <a:prstGeom prst="rect">
            <a:avLst/>
          </a:prstGeom>
          <a:noFill/>
          <a:ln>
            <a:noFill/>
          </a:ln>
        </p:spPr>
      </p:pic>
      <p:pic>
        <p:nvPicPr>
          <p:cNvPr id="572" name="Google Shape;572;p4"/>
          <p:cNvPicPr preferRelativeResize="0"/>
          <p:nvPr/>
        </p:nvPicPr>
        <p:blipFill rotWithShape="1">
          <a:blip r:embed="rId7">
            <a:alphaModFix amt="52999"/>
          </a:blip>
          <a:srcRect l="20950" t="6746" r="-1747" b="222"/>
          <a:stretch/>
        </p:blipFill>
        <p:spPr>
          <a:xfrm flipH="1">
            <a:off x="8925092" y="125506"/>
            <a:ext cx="3097202" cy="6379900"/>
          </a:xfrm>
          <a:prstGeom prst="rect">
            <a:avLst/>
          </a:prstGeom>
          <a:noFill/>
          <a:ln>
            <a:noFill/>
          </a:ln>
        </p:spPr>
      </p:pic>
      <p:pic>
        <p:nvPicPr>
          <p:cNvPr id="573" name="Google Shape;573;p4"/>
          <p:cNvPicPr preferRelativeResize="0"/>
          <p:nvPr/>
        </p:nvPicPr>
        <p:blipFill rotWithShape="1">
          <a:blip r:embed="rId8">
            <a:alphaModFix/>
          </a:blip>
          <a:srcRect/>
          <a:stretch/>
        </p:blipFill>
        <p:spPr>
          <a:xfrm>
            <a:off x="10130589" y="2210173"/>
            <a:ext cx="1701524" cy="4295233"/>
          </a:xfrm>
          <a:prstGeom prst="rect">
            <a:avLst/>
          </a:prstGeom>
          <a:noFill/>
          <a:ln>
            <a:noFill/>
          </a:ln>
        </p:spPr>
      </p:pic>
      <p:sp>
        <p:nvSpPr>
          <p:cNvPr id="574" name="Google Shape;574;p4"/>
          <p:cNvSpPr/>
          <p:nvPr/>
        </p:nvSpPr>
        <p:spPr>
          <a:xfrm>
            <a:off x="264696" y="2796988"/>
            <a:ext cx="11839072" cy="213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5" name="Google Shape;575;p4"/>
          <p:cNvSpPr txBox="1"/>
          <p:nvPr/>
        </p:nvSpPr>
        <p:spPr>
          <a:xfrm>
            <a:off x="742601" y="3110270"/>
            <a:ext cx="5870966"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800"/>
              <a:buFont typeface="Arial"/>
              <a:buNone/>
            </a:pPr>
            <a:r>
              <a:rPr lang="es-CO" sz="8800" b="1" i="0" u="none" strike="noStrike" cap="none">
                <a:solidFill>
                  <a:srgbClr val="1D2046"/>
                </a:solidFill>
                <a:latin typeface="Arial Black"/>
                <a:ea typeface="Arial Black"/>
                <a:cs typeface="Arial Black"/>
                <a:sym typeface="Arial Black"/>
              </a:rPr>
              <a:t>GRACIAS</a:t>
            </a:r>
            <a:endParaRPr sz="1400" b="0" i="0" u="none" strike="noStrike" cap="none">
              <a:solidFill>
                <a:srgbClr val="000000"/>
              </a:solidFill>
              <a:latin typeface="Arial"/>
              <a:ea typeface="Arial"/>
              <a:cs typeface="Arial"/>
              <a:sym typeface="Arial"/>
            </a:endParaRPr>
          </a:p>
        </p:txBody>
      </p:sp>
      <p:pic>
        <p:nvPicPr>
          <p:cNvPr id="576" name="Google Shape;576;p4"/>
          <p:cNvPicPr preferRelativeResize="0"/>
          <p:nvPr/>
        </p:nvPicPr>
        <p:blipFill rotWithShape="1">
          <a:blip r:embed="rId9">
            <a:alphaModFix/>
          </a:blip>
          <a:srcRect/>
          <a:stretch/>
        </p:blipFill>
        <p:spPr>
          <a:xfrm>
            <a:off x="7547409" y="3492696"/>
            <a:ext cx="3541043" cy="709487"/>
          </a:xfrm>
          <a:prstGeom prst="rect">
            <a:avLst/>
          </a:prstGeom>
          <a:noFill/>
          <a:ln>
            <a:noFill/>
          </a:ln>
        </p:spPr>
      </p:pic>
      <p:pic>
        <p:nvPicPr>
          <p:cNvPr id="577" name="Google Shape;577;p4"/>
          <p:cNvPicPr preferRelativeResize="0"/>
          <p:nvPr/>
        </p:nvPicPr>
        <p:blipFill rotWithShape="1">
          <a:blip r:embed="rId10">
            <a:alphaModFix/>
          </a:blip>
          <a:srcRect/>
          <a:stretch/>
        </p:blipFill>
        <p:spPr>
          <a:xfrm>
            <a:off x="2467" y="0"/>
            <a:ext cx="12187066"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l="3915" t="2246" r="41016" b="20703"/>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w="38100" cap="flat" cmpd="sng">
            <a:solidFill>
              <a:srgbClr val="1D2046"/>
            </a:solidFill>
            <a:prstDash val="solid"/>
            <a:miter lim="800000"/>
            <a:headEnd type="none" w="sm" len="sm"/>
            <a:tailEnd type="none" w="sm" len="sm"/>
          </a:ln>
        </p:spPr>
      </p:cxnSp>
      <p:pic>
        <p:nvPicPr>
          <p:cNvPr id="114" name="Google Shape;114;p17"/>
          <p:cNvPicPr preferRelativeResize="0"/>
          <p:nvPr/>
        </p:nvPicPr>
        <p:blipFill rotWithShape="1">
          <a:blip r:embed="rId4">
            <a:alphaModFix amt="52999"/>
          </a:blip>
          <a:srcRect l="32615"/>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name="adj1" fmla="val 100000"/>
              <a:gd name="adj2" fmla="val 15788"/>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2000"/>
              <a:buFont typeface="Arial"/>
              <a:buNone/>
            </a:pPr>
            <a:r>
              <a:rPr lang="es-CO" sz="2400" b="1" i="0" u="none" strike="noStrike" cap="none">
                <a:solidFill>
                  <a:srgbClr val="FFFFFF"/>
                </a:solidFill>
                <a:latin typeface="Arial"/>
                <a:ea typeface="Arial"/>
                <a:cs typeface="Arial"/>
                <a:sym typeface="Arial"/>
              </a:rPr>
              <a:t>CONTENIDO</a:t>
            </a:r>
            <a:endParaRPr sz="2800" b="1" i="0" u="none" strike="noStrike" cap="none">
              <a:solidFill>
                <a:srgbClr val="FFFFFF"/>
              </a:solidFill>
              <a:latin typeface="Arial"/>
              <a:ea typeface="Arial"/>
              <a:cs typeface="Arial"/>
              <a:sym typeface="Arial"/>
            </a:endParaRPr>
          </a:p>
        </p:txBody>
      </p:sp>
      <p:sp>
        <p:nvSpPr>
          <p:cNvPr id="119" name="Google Shape;119;p17"/>
          <p:cNvSpPr txBox="1"/>
          <p:nvPr/>
        </p:nvSpPr>
        <p:spPr>
          <a:xfrm>
            <a:off x="5923046" y="1503718"/>
            <a:ext cx="5905200" cy="50178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Inversión Presupuestal</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Siniestralidad vial</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Niñas y niños primero</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Señalización</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Semaforización</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Control de tránsito y transporte</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Acciones de gestión en vía</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Planes de Manejo de Tránsito - PMT</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Infraestructura</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Transporte privado</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Bicicleta y Peatón</a:t>
            </a:r>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Gestión Social</a:t>
            </a:r>
            <a:endParaRPr sz="2000" b="1" i="0" u="none" strike="noStrike" cap="none">
              <a:solidFill>
                <a:srgbClr val="1D2046"/>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Acciones pedagógicas en seguridad.        vial y cultura ciudadana</a:t>
            </a:r>
            <a:endParaRPr sz="2000" b="1" i="0" u="none" strike="noStrike" cap="none">
              <a:solidFill>
                <a:srgbClr val="1D2046"/>
              </a:solidFill>
              <a:latin typeface="Arial"/>
              <a:ea typeface="Arial"/>
              <a:cs typeface="Arial"/>
              <a:sym typeface="Arial"/>
            </a:endParaRPr>
          </a:p>
          <a:p>
            <a:pPr marL="342900" marR="0" lvl="0" indent="-355600" algn="l" rtl="0">
              <a:lnSpc>
                <a:spcPct val="100000"/>
              </a:lnSpc>
              <a:spcBef>
                <a:spcPts val="0"/>
              </a:spcBef>
              <a:spcAft>
                <a:spcPts val="0"/>
              </a:spcAft>
              <a:buClr>
                <a:srgbClr val="1D2046"/>
              </a:buClr>
              <a:buSzPts val="2000"/>
              <a:buAutoNum type="arabicPeriod"/>
            </a:pPr>
            <a:r>
              <a:rPr lang="es-CO" sz="2000" b="1">
                <a:solidFill>
                  <a:srgbClr val="1D2046"/>
                </a:solidFill>
              </a:rPr>
              <a:t>Dirección de Inteligencia para la Movilidad </a:t>
            </a:r>
            <a:endParaRPr sz="2000" b="1">
              <a:solidFill>
                <a:srgbClr val="1D2046"/>
              </a:solidFill>
            </a:endParaRPr>
          </a:p>
          <a:p>
            <a:pPr marL="342900" marR="0" lvl="0" indent="-342900" algn="l" rtl="0">
              <a:lnSpc>
                <a:spcPct val="100000"/>
              </a:lnSpc>
              <a:spcBef>
                <a:spcPts val="0"/>
              </a:spcBef>
              <a:spcAft>
                <a:spcPts val="0"/>
              </a:spcAft>
              <a:buClr>
                <a:srgbClr val="000000"/>
              </a:buClr>
              <a:buSzPts val="1800"/>
              <a:buFont typeface="Arial"/>
              <a:buAutoNum type="arabicPeriod"/>
            </a:pPr>
            <a:r>
              <a:rPr lang="es-CO" sz="2000" b="1" i="0" u="none" strike="noStrike" cap="none">
                <a:solidFill>
                  <a:srgbClr val="1D2046"/>
                </a:solidFill>
                <a:latin typeface="Arial"/>
                <a:ea typeface="Arial"/>
                <a:cs typeface="Arial"/>
                <a:sym typeface="Arial"/>
              </a:rPr>
              <a:t>Transparencia</a:t>
            </a:r>
            <a:endParaRPr sz="2000" b="1" i="0" u="none" strike="noStrike" cap="non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w="38100" cap="flat" cmpd="sng">
            <a:solidFill>
              <a:srgbClr val="BED000"/>
            </a:solidFill>
            <a:prstDash val="solid"/>
            <a:miter lim="800000"/>
            <a:headEnd type="none" w="sm" len="sm"/>
            <a:tailEnd type="none" w="sm" len="sm"/>
          </a:ln>
        </p:spPr>
      </p:cxnSp>
      <p:pic>
        <p:nvPicPr>
          <p:cNvPr id="121" name="Google Shape;121;p17"/>
          <p:cNvPicPr preferRelativeResize="0"/>
          <p:nvPr/>
        </p:nvPicPr>
        <p:blipFill rotWithShape="1">
          <a:blip r:embed="rId7">
            <a:alphaModFix/>
          </a:blip>
          <a:srcRect/>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t="35961" r="62912" b="2111"/>
          <a:stretch/>
        </p:blipFill>
        <p:spPr>
          <a:xfrm>
            <a:off x="10196420" y="-10"/>
            <a:ext cx="2038944"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t="35961" r="62912" b="211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29" name="Google Shape;129;g3470b4abcb0_0_14"/>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30" name="Google Shape;130;g3470b4abcb0_0_14"/>
          <p:cNvSpPr txBox="1"/>
          <p:nvPr/>
        </p:nvSpPr>
        <p:spPr>
          <a:xfrm>
            <a:off x="126135" y="295282"/>
            <a:ext cx="114180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1. Inversión Presupuestal 2024 </a:t>
            </a:r>
            <a:endParaRPr sz="3400" b="1" i="0" u="none" strike="noStrike" cap="none">
              <a:solidFill>
                <a:srgbClr val="1D2046"/>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 </a:t>
            </a:r>
            <a:endParaRPr sz="1400" b="0" i="0" u="none" strike="noStrike" cap="non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s-CO" sz="3100" b="1">
                <a:solidFill>
                  <a:srgbClr val="1D2046"/>
                </a:solidFill>
              </a:rPr>
              <a:t>La Inversión presupuestal para la presente RdC obedece a: </a:t>
            </a:r>
            <a:endParaRPr sz="3100" b="1">
              <a:solidFill>
                <a:srgbClr val="1D2046"/>
              </a:solidFill>
            </a:endParaRPr>
          </a:p>
          <a:p>
            <a:pPr marL="457200" marR="0" lvl="0" indent="-419100" algn="just" rtl="0">
              <a:lnSpc>
                <a:spcPct val="150000"/>
              </a:lnSpc>
              <a:spcBef>
                <a:spcPts val="0"/>
              </a:spcBef>
              <a:spcAft>
                <a:spcPts val="0"/>
              </a:spcAft>
              <a:buClr>
                <a:srgbClr val="1D2046"/>
              </a:buClr>
              <a:buSzPts val="3000"/>
              <a:buChar char="-"/>
            </a:pPr>
            <a:r>
              <a:rPr lang="es-CO" sz="3000" b="1">
                <a:solidFill>
                  <a:srgbClr val="1D2046"/>
                </a:solidFill>
              </a:rPr>
              <a:t>Plan de Desarrollo 2021-2024 “UN NUEVO CONTRATO SOCIAL Y AMBIENTAL PARA LA BOGOTÁ DEL SIGLO XXI”  </a:t>
            </a:r>
            <a:endParaRPr sz="3000" b="1">
              <a:solidFill>
                <a:srgbClr val="1D2046"/>
              </a:solidFill>
            </a:endParaRPr>
          </a:p>
          <a:p>
            <a:pPr marL="457200" marR="0" lvl="0" indent="-419100" algn="just" rtl="0">
              <a:lnSpc>
                <a:spcPct val="150000"/>
              </a:lnSpc>
              <a:spcBef>
                <a:spcPts val="0"/>
              </a:spcBef>
              <a:spcAft>
                <a:spcPts val="0"/>
              </a:spcAft>
              <a:buClr>
                <a:srgbClr val="1D2046"/>
              </a:buClr>
              <a:buSzPts val="3000"/>
              <a:buChar char="-"/>
            </a:pPr>
            <a:r>
              <a:rPr lang="es-CO" sz="3000" b="1">
                <a:solidFill>
                  <a:srgbClr val="1D2046"/>
                </a:solidFill>
              </a:rPr>
              <a:t>Plan de Desarrollo 2024-2027 “BOGOTÁ CAMINA SEGURA” </a:t>
            </a:r>
            <a:endParaRPr sz="3000" b="1" i="0" u="none" strike="noStrike" cap="non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t="35961" r="64665" b="211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42" name="Google Shape;142;g34c3ae7660a_3_0"/>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43" name="Google Shape;143;g34c3ae7660a_3_0"/>
          <p:cNvSpPr txBox="1"/>
          <p:nvPr/>
        </p:nvSpPr>
        <p:spPr>
          <a:xfrm>
            <a:off x="12613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a:stretch/>
        </p:blipFill>
        <p:spPr>
          <a:xfrm>
            <a:off x="9465699" y="192852"/>
            <a:ext cx="2129687" cy="703500"/>
          </a:xfrm>
          <a:prstGeom prst="rect">
            <a:avLst/>
          </a:prstGeom>
          <a:noFill/>
          <a:ln>
            <a:noFill/>
          </a:ln>
        </p:spPr>
      </p:pic>
      <p:graphicFrame>
        <p:nvGraphicFramePr>
          <p:cNvPr id="148" name="Google Shape;148;g34c3ae7660a_3_0"/>
          <p:cNvGraphicFramePr/>
          <p:nvPr>
            <p:extLst>
              <p:ext uri="{D42A27DB-BD31-4B8C-83A1-F6EECF244321}">
                <p14:modId xmlns:p14="http://schemas.microsoft.com/office/powerpoint/2010/main" val="3501684005"/>
              </p:ext>
            </p:extLst>
          </p:nvPr>
        </p:nvGraphicFramePr>
        <p:xfrm>
          <a:off x="878367" y="2323964"/>
          <a:ext cx="10950800" cy="4187776"/>
        </p:xfrm>
        <a:graphic>
          <a:graphicData uri="http://schemas.openxmlformats.org/drawingml/2006/table">
            <a:tbl>
              <a:tblPr firstRow="1" firstCol="1" bandRow="1">
                <a:noFill/>
                <a:tableStyleId>{5D4872CA-004C-4D34-A412-D3B398ACE076}</a:tableStyleId>
              </a:tblPr>
              <a:tblGrid>
                <a:gridCol w="6137900">
                  <a:extLst>
                    <a:ext uri="{9D8B030D-6E8A-4147-A177-3AD203B41FA5}">
                      <a16:colId xmlns:a16="http://schemas.microsoft.com/office/drawing/2014/main" val="20000"/>
                    </a:ext>
                  </a:extLst>
                </a:gridCol>
                <a:gridCol w="2449425">
                  <a:extLst>
                    <a:ext uri="{9D8B030D-6E8A-4147-A177-3AD203B41FA5}">
                      <a16:colId xmlns:a16="http://schemas.microsoft.com/office/drawing/2014/main" val="20001"/>
                    </a:ext>
                  </a:extLst>
                </a:gridCol>
                <a:gridCol w="2363475">
                  <a:extLst>
                    <a:ext uri="{9D8B030D-6E8A-4147-A177-3AD203B41FA5}">
                      <a16:colId xmlns:a16="http://schemas.microsoft.com/office/drawing/2014/main" val="20002"/>
                    </a:ext>
                  </a:extLst>
                </a:gridCol>
              </a:tblGrid>
              <a:tr h="673600">
                <a:tc>
                  <a:txBody>
                    <a:bodyPr/>
                    <a:lstStyle/>
                    <a:p>
                      <a:pPr marL="0" marR="0" lvl="0" indent="0" algn="ctr" rtl="0">
                        <a:lnSpc>
                          <a:spcPct val="115000"/>
                        </a:lnSpc>
                        <a:spcBef>
                          <a:spcPts val="0"/>
                        </a:spcBef>
                        <a:spcAft>
                          <a:spcPts val="0"/>
                        </a:spcAft>
                        <a:buClr>
                          <a:srgbClr val="000000"/>
                        </a:buClr>
                        <a:buSzPts val="1800"/>
                        <a:buFont typeface="Arial"/>
                        <a:buNone/>
                      </a:pPr>
                      <a:r>
                        <a:rPr lang="es-CO" sz="1800" b="1" u="none" strike="noStrike" cap="none"/>
                        <a:t>PROYECTO</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1086750">
                <a:tc>
                  <a:txBody>
                    <a:bodyPr/>
                    <a:lstStyle/>
                    <a:p>
                      <a:pPr marL="0" marR="0" lvl="0" indent="0" algn="just" rtl="0">
                        <a:lnSpc>
                          <a:spcPct val="115000"/>
                        </a:lnSpc>
                        <a:spcBef>
                          <a:spcPts val="0"/>
                        </a:spcBef>
                        <a:spcAft>
                          <a:spcPts val="0"/>
                        </a:spcAft>
                        <a:buClr>
                          <a:srgbClr val="000000"/>
                        </a:buClr>
                        <a:buSzPts val="1600"/>
                        <a:buFont typeface="Arial"/>
                        <a:buNone/>
                      </a:pPr>
                      <a:r>
                        <a:rPr lang="es-CO" sz="1600" b="1" i="0" u="none" strike="noStrike" cap="non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sz="1600" b="1" i="0" u="none" strike="noStrike" cap="none">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s-CO" sz="1600" b="1" dirty="0">
                          <a:solidFill>
                            <a:srgbClr val="1D2046"/>
                          </a:solidFill>
                        </a:rPr>
                        <a:t>$6.353.969.441,00</a:t>
                      </a:r>
                      <a:endParaRPr sz="1700" dirty="0"/>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1600" b="1" dirty="0">
                          <a:solidFill>
                            <a:srgbClr val="1D2046"/>
                          </a:solidFill>
                        </a:rPr>
                        <a:t>$3.697.880.041,00</a:t>
                      </a:r>
                      <a:endParaRPr sz="1700" b="1" i="0" u="none" strike="noStrike" cap="none" dirty="0">
                        <a:solidFill>
                          <a:srgbClr val="1D2046"/>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1696350">
                <a:tc>
                  <a:txBody>
                    <a:bodyPr/>
                    <a:lstStyle/>
                    <a:p>
                      <a:pPr marL="0" marR="0" lvl="0" indent="0" algn="just" rtl="0">
                        <a:lnSpc>
                          <a:spcPct val="115000"/>
                        </a:lnSpc>
                        <a:spcBef>
                          <a:spcPts val="0"/>
                        </a:spcBef>
                        <a:spcAft>
                          <a:spcPts val="0"/>
                        </a:spcAft>
                        <a:buClr>
                          <a:srgbClr val="000000"/>
                        </a:buClr>
                        <a:buSzPts val="1600"/>
                        <a:buFont typeface="Arial"/>
                        <a:buNone/>
                      </a:pPr>
                      <a:r>
                        <a:rPr lang="es-CO" sz="1600" b="1" i="0" u="none" strike="noStrike" cap="none" dirty="0">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sz="1600" b="1" i="0" u="none" strike="noStrike" cap="none" dirty="0">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1600" b="1" dirty="0">
                          <a:solidFill>
                            <a:srgbClr val="1D2046"/>
                          </a:solidFill>
                        </a:rPr>
                        <a:t>$2.984.571.420,00</a:t>
                      </a:r>
                      <a:endParaRPr sz="16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1600" b="1" dirty="0">
                          <a:solidFill>
                            <a:srgbClr val="1D2046"/>
                          </a:solidFill>
                        </a:rPr>
                        <a:t>$1.377.363.064</a:t>
                      </a:r>
                      <a:endParaRPr sz="16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20310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1800" b="1" u="none" strike="noStrike" cap="none">
                          <a:solidFill>
                            <a:schemeClr val="lt1"/>
                          </a:solidFill>
                        </a:rPr>
                        <a:t>TOTAL</a:t>
                      </a:r>
                      <a:endParaRPr/>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lgn="ctr">
                      <a:solidFill>
                        <a:srgbClr val="9CC2E5"/>
                      </a:solidFill>
                      <a:prstDash val="solid"/>
                      <a:round/>
                      <a:headEnd type="none" w="sm" len="sm"/>
                      <a:tailEnd type="none" w="sm" len="sm"/>
                    </a:lnR>
                    <a:solidFill>
                      <a:srgbClr val="002060"/>
                    </a:solidFill>
                  </a:tcPr>
                </a:tc>
                <a:tc>
                  <a:txBody>
                    <a:bodyPr/>
                    <a:lstStyle/>
                    <a:p>
                      <a:pPr algn="ctr" fontAlgn="b"/>
                      <a:r>
                        <a:rPr lang="es-CO" sz="2000" b="1" i="0" u="none" strike="noStrike" dirty="0">
                          <a:solidFill>
                            <a:schemeClr val="bg1"/>
                          </a:solidFill>
                          <a:effectLst/>
                          <a:latin typeface="Arial" panose="020B0604020202020204" pitchFamily="34" charset="0"/>
                        </a:rPr>
                        <a:t>$ 9.338.540.861</a:t>
                      </a:r>
                    </a:p>
                  </a:txBody>
                  <a:tcPr marL="9525" marR="9525" marT="9525" marB="0" anchor="b">
                    <a:lnL w="12700" cap="flat" cmpd="sng">
                      <a:solidFill>
                        <a:srgbClr val="9CC2E5"/>
                      </a:solidFill>
                      <a:prstDash val="solid"/>
                      <a:round/>
                      <a:headEnd type="none" w="sm" len="sm"/>
                      <a:tailEnd type="none" w="sm" len="sm"/>
                    </a:lnL>
                    <a:lnR w="12700" cap="flat" cmpd="sng" algn="ctr">
                      <a:solidFill>
                        <a:srgbClr val="9CC2E5"/>
                      </a:solidFill>
                      <a:prstDash val="solid"/>
                      <a:round/>
                      <a:headEnd type="none" w="sm" len="sm"/>
                      <a:tailEnd type="none" w="sm" len="sm"/>
                    </a:lnR>
                    <a:solidFill>
                      <a:srgbClr val="002060"/>
                    </a:solidFill>
                  </a:tcPr>
                </a:tc>
                <a:tc>
                  <a:txBody>
                    <a:bodyPr/>
                    <a:lstStyle/>
                    <a:p>
                      <a:pPr algn="ctr" fontAlgn="b"/>
                      <a:r>
                        <a:rPr lang="es-CO" sz="2000" b="1" i="0" u="none" strike="noStrike" dirty="0">
                          <a:solidFill>
                            <a:schemeClr val="bg1"/>
                          </a:solidFill>
                          <a:effectLst/>
                          <a:latin typeface="Arial" panose="020B0604020202020204" pitchFamily="34" charset="0"/>
                        </a:rPr>
                        <a:t>$ 5.075.243.105</a:t>
                      </a:r>
                    </a:p>
                  </a:txBody>
                  <a:tcPr marL="9525" marR="9525" marT="9525" marB="0" anchor="b">
                    <a:lnL w="12700" cap="flat" cmpd="sng" algn="ctr">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3"/>
                  </a:ext>
                </a:extLst>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100" b="1">
              <a:solidFill>
                <a:srgbClr val="1D2046"/>
              </a:solidFill>
            </a:endParaRPr>
          </a:p>
          <a:p>
            <a:pPr marL="0" marR="0" lvl="0" indent="0" algn="l" rtl="0">
              <a:lnSpc>
                <a:spcPct val="100000"/>
              </a:lnSpc>
              <a:spcBef>
                <a:spcPts val="0"/>
              </a:spcBef>
              <a:spcAft>
                <a:spcPts val="0"/>
              </a:spcAft>
              <a:buClr>
                <a:srgbClr val="000000"/>
              </a:buClr>
              <a:buSzPts val="2000"/>
              <a:buFont typeface="Arial"/>
              <a:buNone/>
            </a:pPr>
            <a:r>
              <a:rPr lang="es-CO" sz="2100" b="1">
                <a:solidFill>
                  <a:srgbClr val="1D2046"/>
                </a:solidFill>
              </a:rPr>
              <a:t>Plan de  Desarrollo 2021-2024 (Nuevo contrato Social y Ambiental para la Bogotá del siglo XXI).</a:t>
            </a:r>
            <a:endParaRPr sz="2100" b="1" i="0" u="none" strike="noStrike" cap="none">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3470b4abcb0_1_2"/>
          <p:cNvPicPr preferRelativeResize="0"/>
          <p:nvPr/>
        </p:nvPicPr>
        <p:blipFill rotWithShape="1">
          <a:blip r:embed="rId3">
            <a:alphaModFix/>
          </a:blip>
          <a:srcRect t="35961" r="62912" b="2111"/>
          <a:stretch/>
        </p:blipFill>
        <p:spPr>
          <a:xfrm>
            <a:off x="10401845" y="-75010"/>
            <a:ext cx="2038944" cy="6858000"/>
          </a:xfrm>
          <a:prstGeom prst="rect">
            <a:avLst/>
          </a:prstGeom>
          <a:noFill/>
          <a:ln>
            <a:noFill/>
          </a:ln>
        </p:spPr>
      </p:pic>
      <p:cxnSp>
        <p:nvCxnSpPr>
          <p:cNvPr id="155" name="Google Shape;155;g3470b4abcb0_1_2"/>
          <p:cNvCxnSpPr/>
          <p:nvPr/>
        </p:nvCxnSpPr>
        <p:spPr>
          <a:xfrm>
            <a:off x="14503" y="967072"/>
            <a:ext cx="10302300" cy="0"/>
          </a:xfrm>
          <a:prstGeom prst="straightConnector1">
            <a:avLst/>
          </a:prstGeom>
          <a:noFill/>
          <a:ln w="38100" cap="flat" cmpd="sng">
            <a:solidFill>
              <a:srgbClr val="BED000"/>
            </a:solidFill>
            <a:prstDash val="solid"/>
            <a:miter lim="800000"/>
            <a:headEnd type="none" w="sm" len="sm"/>
            <a:tailEnd type="none" w="sm" len="sm"/>
          </a:ln>
        </p:spPr>
      </p:cxnSp>
      <p:cxnSp>
        <p:nvCxnSpPr>
          <p:cNvPr id="156" name="Google Shape;156;g3470b4abcb0_1_2"/>
          <p:cNvCxnSpPr/>
          <p:nvPr/>
        </p:nvCxnSpPr>
        <p:spPr>
          <a:xfrm rot="10800000">
            <a:off x="10316700" y="967072"/>
            <a:ext cx="1875300" cy="0"/>
          </a:xfrm>
          <a:prstGeom prst="straightConnector1">
            <a:avLst/>
          </a:prstGeom>
          <a:noFill/>
          <a:ln w="38100" cap="flat" cmpd="sng">
            <a:solidFill>
              <a:srgbClr val="1D2046"/>
            </a:solidFill>
            <a:prstDash val="solid"/>
            <a:miter lim="800000"/>
            <a:headEnd type="none" w="sm" len="sm"/>
            <a:tailEnd type="none" w="sm" len="sm"/>
          </a:ln>
        </p:spPr>
      </p:cxnSp>
      <p:sp>
        <p:nvSpPr>
          <p:cNvPr id="157" name="Google Shape;157;g3470b4abcb0_1_2"/>
          <p:cNvSpPr txBox="1"/>
          <p:nvPr/>
        </p:nvSpPr>
        <p:spPr>
          <a:xfrm>
            <a:off x="46038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58" name="Google Shape;158;g3470b4abcb0_1_2"/>
          <p:cNvPicPr preferRelativeResize="0"/>
          <p:nvPr/>
        </p:nvPicPr>
        <p:blipFill rotWithShape="1">
          <a:blip r:embed="rId4">
            <a:alphaModFix/>
          </a:blip>
          <a:srcRect/>
          <a:stretch/>
        </p:blipFill>
        <p:spPr>
          <a:xfrm>
            <a:off x="0" y="6260050"/>
            <a:ext cx="1864897" cy="597951"/>
          </a:xfrm>
          <a:prstGeom prst="rect">
            <a:avLst/>
          </a:prstGeom>
          <a:noFill/>
          <a:ln>
            <a:noFill/>
          </a:ln>
        </p:spPr>
      </p:pic>
      <p:pic>
        <p:nvPicPr>
          <p:cNvPr id="159" name="Google Shape;159;g3470b4abcb0_1_2"/>
          <p:cNvPicPr preferRelativeResize="0"/>
          <p:nvPr/>
        </p:nvPicPr>
        <p:blipFill rotWithShape="1">
          <a:blip r:embed="rId5">
            <a:alphaModFix amt="52999"/>
          </a:blip>
          <a:srcRect l="32614"/>
          <a:stretch/>
        </p:blipFill>
        <p:spPr>
          <a:xfrm>
            <a:off x="-15097" y="3223011"/>
            <a:ext cx="1375635" cy="3652300"/>
          </a:xfrm>
          <a:prstGeom prst="rect">
            <a:avLst/>
          </a:prstGeom>
          <a:noFill/>
          <a:ln>
            <a:noFill/>
          </a:ln>
        </p:spPr>
      </p:pic>
      <p:pic>
        <p:nvPicPr>
          <p:cNvPr id="160" name="Google Shape;160;g3470b4abcb0_1_2"/>
          <p:cNvPicPr preferRelativeResize="0"/>
          <p:nvPr/>
        </p:nvPicPr>
        <p:blipFill rotWithShape="1">
          <a:blip r:embed="rId6">
            <a:alphaModFix/>
          </a:blip>
          <a:srcRect/>
          <a:stretch/>
        </p:blipFill>
        <p:spPr>
          <a:xfrm>
            <a:off x="0" y="5237349"/>
            <a:ext cx="641678" cy="1649080"/>
          </a:xfrm>
          <a:prstGeom prst="rect">
            <a:avLst/>
          </a:prstGeom>
          <a:noFill/>
          <a:ln>
            <a:noFill/>
          </a:ln>
        </p:spPr>
      </p:pic>
      <p:pic>
        <p:nvPicPr>
          <p:cNvPr id="161" name="Google Shape;161;g3470b4abcb0_1_2"/>
          <p:cNvPicPr preferRelativeResize="0"/>
          <p:nvPr/>
        </p:nvPicPr>
        <p:blipFill rotWithShape="1">
          <a:blip r:embed="rId7">
            <a:alphaModFix/>
          </a:blip>
          <a:srcRect/>
          <a:stretch/>
        </p:blipFill>
        <p:spPr>
          <a:xfrm>
            <a:off x="9251899" y="184927"/>
            <a:ext cx="2129687" cy="703500"/>
          </a:xfrm>
          <a:prstGeom prst="rect">
            <a:avLst/>
          </a:prstGeom>
          <a:noFill/>
          <a:ln>
            <a:noFill/>
          </a:ln>
        </p:spPr>
      </p:pic>
      <p:graphicFrame>
        <p:nvGraphicFramePr>
          <p:cNvPr id="162" name="Google Shape;162;g3470b4abcb0_1_2"/>
          <p:cNvGraphicFramePr/>
          <p:nvPr/>
        </p:nvGraphicFramePr>
        <p:xfrm>
          <a:off x="558717" y="1741114"/>
          <a:ext cx="11221300" cy="4397011"/>
        </p:xfrm>
        <a:graphic>
          <a:graphicData uri="http://schemas.openxmlformats.org/drawingml/2006/table">
            <a:tbl>
              <a:tblPr firstRow="1" firstCol="1" bandRow="1">
                <a:noFill/>
                <a:tableStyleId>{5D4872CA-004C-4D34-A412-D3B398ACE076}</a:tableStyleId>
              </a:tblPr>
              <a:tblGrid>
                <a:gridCol w="6182800">
                  <a:extLst>
                    <a:ext uri="{9D8B030D-6E8A-4147-A177-3AD203B41FA5}">
                      <a16:colId xmlns:a16="http://schemas.microsoft.com/office/drawing/2014/main" val="20000"/>
                    </a:ext>
                  </a:extLst>
                </a:gridCol>
                <a:gridCol w="2614200">
                  <a:extLst>
                    <a:ext uri="{9D8B030D-6E8A-4147-A177-3AD203B41FA5}">
                      <a16:colId xmlns:a16="http://schemas.microsoft.com/office/drawing/2014/main" val="20001"/>
                    </a:ext>
                  </a:extLst>
                </a:gridCol>
                <a:gridCol w="2424300">
                  <a:extLst>
                    <a:ext uri="{9D8B030D-6E8A-4147-A177-3AD203B41FA5}">
                      <a16:colId xmlns:a16="http://schemas.microsoft.com/office/drawing/2014/main" val="20002"/>
                    </a:ext>
                  </a:extLst>
                </a:gridCol>
              </a:tblGrid>
              <a:tr h="681425">
                <a:tc>
                  <a:txBody>
                    <a:bodyPr/>
                    <a:lstStyle/>
                    <a:p>
                      <a:pPr marL="0" marR="0" lvl="0" indent="0" algn="ctr" rtl="0">
                        <a:lnSpc>
                          <a:spcPct val="115000"/>
                        </a:lnSpc>
                        <a:spcBef>
                          <a:spcPts val="0"/>
                        </a:spcBef>
                        <a:spcAft>
                          <a:spcPts val="0"/>
                        </a:spcAft>
                        <a:buClr>
                          <a:srgbClr val="000000"/>
                        </a:buClr>
                        <a:buSzPts val="1800"/>
                        <a:buFont typeface="Arial"/>
                        <a:buNone/>
                      </a:pPr>
                      <a:r>
                        <a:rPr lang="es-CO" sz="1800" b="1" u="none" strike="noStrike" cap="none"/>
                        <a:t>PROYECTOS</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1086750">
                <a:tc>
                  <a:txBody>
                    <a:bodyPr/>
                    <a:lstStyle/>
                    <a:p>
                      <a:pPr marL="0" marR="0" lvl="0" indent="0" algn="just" rtl="0">
                        <a:lnSpc>
                          <a:spcPct val="115000"/>
                        </a:lnSpc>
                        <a:spcBef>
                          <a:spcPts val="0"/>
                        </a:spcBef>
                        <a:spcAft>
                          <a:spcPts val="0"/>
                        </a:spcAft>
                        <a:buClr>
                          <a:srgbClr val="000000"/>
                        </a:buClr>
                        <a:buSzPts val="1600"/>
                        <a:buFont typeface="Arial"/>
                        <a:buNone/>
                      </a:pPr>
                      <a:r>
                        <a:rPr lang="es-ES" sz="1600" dirty="0">
                          <a:solidFill>
                            <a:srgbClr val="1D2046"/>
                          </a:solidFill>
                        </a:rPr>
                        <a:t>8001-Consolidación de las intervenciones en el espacio público para el mejoramiento de las condiciones de movilidad y seguridad vial en los corredores y puntos estratégicos en Bogotá D.C.</a:t>
                      </a:r>
                      <a:endParaRPr sz="1600" dirty="0">
                        <a:solidFill>
                          <a:srgbClr val="1D2046"/>
                        </a:solidFil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None/>
                      </a:pPr>
                      <a:r>
                        <a:rPr lang="es-CO" sz="1600" b="1" i="0" u="none" strike="noStrike" cap="none" dirty="0">
                          <a:solidFill>
                            <a:srgbClr val="1D2046"/>
                          </a:solidFill>
                          <a:latin typeface="Arial"/>
                          <a:ea typeface="Arial"/>
                          <a:cs typeface="Arial"/>
                          <a:sym typeface="Arial"/>
                        </a:rPr>
                        <a:t>$ 385.501.331,00</a:t>
                      </a:r>
                      <a:endParaRPr dirty="0"/>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es-CO" sz="1600" b="1" i="0" u="none" strike="noStrike" cap="none" dirty="0">
                          <a:solidFill>
                            <a:srgbClr val="1D2046"/>
                          </a:solidFill>
                          <a:latin typeface="Arial"/>
                          <a:ea typeface="Arial"/>
                          <a:cs typeface="Arial"/>
                          <a:sym typeface="Arial"/>
                        </a:rPr>
                        <a:t>320.148.991,00$</a:t>
                      </a:r>
                      <a:endParaRPr sz="1600" b="1" i="0" u="none" strike="noStrike" cap="none" dirty="0">
                        <a:solidFill>
                          <a:srgbClr val="1D2046"/>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788575">
                <a:tc>
                  <a:txBody>
                    <a:bodyPr/>
                    <a:lstStyle/>
                    <a:p>
                      <a:pPr marL="0" marR="0" lvl="0" indent="0" algn="just" rtl="0">
                        <a:lnSpc>
                          <a:spcPct val="115000"/>
                        </a:lnSpc>
                        <a:spcBef>
                          <a:spcPts val="0"/>
                        </a:spcBef>
                        <a:spcAft>
                          <a:spcPts val="0"/>
                        </a:spcAft>
                        <a:buNone/>
                      </a:pPr>
                      <a:r>
                        <a:rPr lang="es-ES" sz="1600" b="1" i="0" u="none" strike="noStrike" cap="none" dirty="0">
                          <a:solidFill>
                            <a:srgbClr val="1D2046"/>
                          </a:solidFill>
                          <a:latin typeface="Arial"/>
                          <a:ea typeface="Arial"/>
                          <a:cs typeface="Arial"/>
                          <a:sym typeface="Arial"/>
                        </a:rPr>
                        <a:t>7996-Fortalecimiento del programa niñas y niños primero para mejorar la seguridad vial y la confianza en el camino al colegio en Bogotá D.C.</a:t>
                      </a:r>
                      <a:endParaRPr sz="1600" b="1" i="0" u="none" strike="noStrike" cap="none" dirty="0">
                        <a:solidFill>
                          <a:srgbClr val="1D2046"/>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None/>
                      </a:pPr>
                      <a:r>
                        <a:rPr lang="es-CO" sz="1600" b="1" dirty="0">
                          <a:solidFill>
                            <a:srgbClr val="1D2046"/>
                          </a:solidFill>
                        </a:rPr>
                        <a:t>$ 356.149.038,00</a:t>
                      </a:r>
                      <a:endParaRPr sz="16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None/>
                      </a:pPr>
                      <a:r>
                        <a:rPr lang="es-CO" sz="1600" b="1" dirty="0">
                          <a:solidFill>
                            <a:srgbClr val="1D2046"/>
                          </a:solidFill>
                        </a:rPr>
                        <a:t>$ 324.701.831,30</a:t>
                      </a:r>
                      <a:endParaRPr sz="1600" b="1" dirty="0">
                        <a:solidFill>
                          <a:srgbClr val="1D2046"/>
                        </a:solidFil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1069350">
                <a:tc>
                  <a:txBody>
                    <a:bodyPr/>
                    <a:lstStyle/>
                    <a:p>
                      <a:pPr marL="0" marR="0" lvl="0" indent="0" algn="just" rtl="0">
                        <a:lnSpc>
                          <a:spcPct val="115000"/>
                        </a:lnSpc>
                        <a:spcBef>
                          <a:spcPts val="0"/>
                        </a:spcBef>
                        <a:spcAft>
                          <a:spcPts val="0"/>
                        </a:spcAft>
                        <a:buClr>
                          <a:srgbClr val="000000"/>
                        </a:buClr>
                        <a:buSzPts val="1600"/>
                        <a:buFont typeface="Arial"/>
                        <a:buNone/>
                      </a:pPr>
                      <a:endParaRPr sz="1600" dirty="0">
                        <a:solidFill>
                          <a:srgbClr val="1D2046"/>
                        </a:solidFill>
                      </a:endParaRPr>
                    </a:p>
                    <a:p>
                      <a:pPr marL="0" marR="0" lvl="0" indent="0" algn="just" rtl="0">
                        <a:lnSpc>
                          <a:spcPct val="115000"/>
                        </a:lnSpc>
                        <a:spcBef>
                          <a:spcPts val="0"/>
                        </a:spcBef>
                        <a:spcAft>
                          <a:spcPts val="0"/>
                        </a:spcAft>
                        <a:buClr>
                          <a:srgbClr val="000000"/>
                        </a:buClr>
                        <a:buSzPts val="1600"/>
                        <a:buFont typeface="Arial"/>
                        <a:buNone/>
                      </a:pPr>
                      <a:r>
                        <a:rPr lang="es-ES" sz="1600" dirty="0">
                          <a:solidFill>
                            <a:srgbClr val="1D2046"/>
                          </a:solidFill>
                        </a:rPr>
                        <a:t>7998-Implementar 60km de mantenimiento de señalización y/o demarcación en cicloinfraestructura en la ciudad</a:t>
                      </a:r>
                      <a:endParaRPr sz="3100" dirty="0">
                        <a:solidFill>
                          <a:srgbClr val="1D2046"/>
                        </a:solidFill>
                      </a:endParaRPr>
                    </a:p>
                  </a:txBody>
                  <a:tcPr marL="68575" marR="84500"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endParaRPr sz="1600" b="1" i="0" u="none" strike="noStrike" cap="none" dirty="0">
                        <a:solidFill>
                          <a:srgbClr val="1D2046"/>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1600"/>
                        <a:buFont typeface="Arial"/>
                        <a:buNone/>
                      </a:pPr>
                      <a:r>
                        <a:rPr lang="es-CO" sz="1600" b="1" i="0" u="none" strike="noStrike" cap="none" dirty="0">
                          <a:solidFill>
                            <a:srgbClr val="1D2046"/>
                          </a:solidFill>
                          <a:latin typeface="Arial"/>
                          <a:ea typeface="Arial"/>
                          <a:cs typeface="Arial"/>
                          <a:sym typeface="Arial"/>
                        </a:rPr>
                        <a:t>$0.00</a:t>
                      </a:r>
                      <a:endParaRPr sz="1600" b="1" i="0" u="none" strike="noStrike" cap="none" dirty="0">
                        <a:solidFill>
                          <a:srgbClr val="1D2046"/>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1600" b="1" i="0" u="none" strike="noStrike" cap="none" dirty="0">
                          <a:solidFill>
                            <a:srgbClr val="1D2046"/>
                          </a:solidFill>
                          <a:latin typeface="Arial"/>
                          <a:ea typeface="Arial"/>
                          <a:cs typeface="Arial"/>
                          <a:sym typeface="Arial"/>
                        </a:rPr>
                        <a:t>$ 0.00</a:t>
                      </a:r>
                      <a:endParaRPr dirty="0"/>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3"/>
                  </a:ext>
                </a:extLst>
              </a:tr>
              <a:tr h="128150">
                <a:tc>
                  <a:txBody>
                    <a:bodyPr/>
                    <a:lstStyle/>
                    <a:p>
                      <a:pPr marL="0" marR="0" lvl="0" indent="0" algn="l"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1800" b="1" u="none" strike="noStrike" cap="none">
                          <a:solidFill>
                            <a:schemeClr val="lt1"/>
                          </a:solidFill>
                        </a:rPr>
                        <a:t>TOTAL</a:t>
                      </a:r>
                      <a:endParaRPr/>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1800" b="1" i="0" u="none" strike="noStrike" cap="none" dirty="0">
                          <a:solidFill>
                            <a:schemeClr val="lt1"/>
                          </a:solidFill>
                          <a:latin typeface="Arial"/>
                          <a:ea typeface="Arial"/>
                          <a:cs typeface="Arial"/>
                          <a:sym typeface="Arial"/>
                        </a:rPr>
                        <a:t>$ </a:t>
                      </a:r>
                      <a:r>
                        <a:rPr lang="es-CO" sz="1800" b="1" i="0" u="none" strike="noStrike" cap="none" dirty="0">
                          <a:solidFill>
                            <a:schemeClr val="lt1"/>
                          </a:solidFill>
                          <a:latin typeface="Arial"/>
                          <a:cs typeface="Arial"/>
                          <a:sym typeface="Arial"/>
                        </a:rPr>
                        <a:t> 741.650.369,00 </a:t>
                      </a:r>
                      <a:endParaRPr sz="1800" b="1" i="0" u="none" strike="noStrike" cap="none" dirty="0">
                        <a:solidFill>
                          <a:schemeClr val="lt1"/>
                        </a:solidFill>
                        <a:latin typeface="Arial"/>
                        <a:ea typeface="Arial"/>
                        <a:cs typeface="Arial"/>
                        <a:sym typeface="Arial"/>
                      </a:endParaRPr>
                    </a:p>
                  </a:txBody>
                  <a:tcPr marL="9525" marR="9525" marT="9525" marB="0" anchor="b">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00000"/>
                        </a:lnSpc>
                        <a:spcBef>
                          <a:spcPts val="0"/>
                        </a:spcBef>
                        <a:spcAft>
                          <a:spcPts val="0"/>
                        </a:spcAft>
                        <a:buNone/>
                      </a:pPr>
                      <a:r>
                        <a:rPr lang="es-CO" sz="1800" b="1" i="0" u="none" strike="noStrike" cap="none" dirty="0">
                          <a:solidFill>
                            <a:schemeClr val="lt1"/>
                          </a:solidFill>
                          <a:latin typeface="Arial"/>
                          <a:cs typeface="Arial"/>
                          <a:sym typeface="Arial"/>
                        </a:rPr>
                        <a:t>$ 644.850.822,30 </a:t>
                      </a:r>
                      <a:r>
                        <a:rPr lang="es-CO" sz="1800" b="1" i="0" u="none" strike="noStrike" cap="none" dirty="0">
                          <a:solidFill>
                            <a:schemeClr val="lt1"/>
                          </a:solidFill>
                          <a:latin typeface="Arial"/>
                          <a:ea typeface="Arial"/>
                          <a:cs typeface="Arial"/>
                          <a:sym typeface="Arial"/>
                        </a:rPr>
                        <a:t>  </a:t>
                      </a:r>
                      <a:endParaRPr sz="1800" b="1" i="0" u="none" strike="noStrike" cap="none" dirty="0">
                        <a:solidFill>
                          <a:schemeClr val="lt1"/>
                        </a:solidFill>
                        <a:latin typeface="Arial"/>
                        <a:ea typeface="Arial"/>
                        <a:cs typeface="Arial"/>
                        <a:sym typeface="Arial"/>
                      </a:endParaRPr>
                    </a:p>
                  </a:txBody>
                  <a:tcPr marL="9525" marR="9525" marT="9525" marB="0" anchor="b">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4"/>
                  </a:ext>
                </a:extLst>
              </a:tr>
            </a:tbl>
          </a:graphicData>
        </a:graphic>
      </p:graphicFrame>
      <p:sp>
        <p:nvSpPr>
          <p:cNvPr id="163" name="Google Shape;163;g3470b4abcb0_1_2"/>
          <p:cNvSpPr txBox="1"/>
          <p:nvPr/>
        </p:nvSpPr>
        <p:spPr>
          <a:xfrm>
            <a:off x="836425" y="1130888"/>
            <a:ext cx="10665900" cy="446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s-CO" sz="2300" b="1">
                <a:solidFill>
                  <a:srgbClr val="1D2046"/>
                </a:solidFill>
              </a:rPr>
              <a:t>            Plan de  Desarrollo 2024-2027 ( Bogotá Camina Segura) </a:t>
            </a:r>
            <a:endParaRPr sz="2300" b="1" i="0" u="none" strike="noStrike" cap="non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t="35963" r="62912" b="2110"/>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70" name="Google Shape;170;p18"/>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71" name="Google Shape;171;p18"/>
          <p:cNvSpPr txBox="1"/>
          <p:nvPr/>
        </p:nvSpPr>
        <p:spPr>
          <a:xfrm>
            <a:off x="126135" y="295282"/>
            <a:ext cx="114180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Inversión Presupuestal 2024</a:t>
            </a:r>
            <a:endParaRPr sz="1400" b="0" i="0" u="none" strike="noStrike" cap="non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l="32615"/>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a:stretch/>
        </p:blipFill>
        <p:spPr>
          <a:xfrm>
            <a:off x="9465699" y="192852"/>
            <a:ext cx="2129687" cy="703500"/>
          </a:xfrm>
          <a:prstGeom prst="rect">
            <a:avLst/>
          </a:prstGeom>
          <a:noFill/>
          <a:ln>
            <a:noFill/>
          </a:ln>
        </p:spPr>
      </p:pic>
      <p:graphicFrame>
        <p:nvGraphicFramePr>
          <p:cNvPr id="176" name="Google Shape;176;p18"/>
          <p:cNvGraphicFramePr/>
          <p:nvPr>
            <p:extLst>
              <p:ext uri="{D42A27DB-BD31-4B8C-83A1-F6EECF244321}">
                <p14:modId xmlns:p14="http://schemas.microsoft.com/office/powerpoint/2010/main" val="1710007056"/>
              </p:ext>
            </p:extLst>
          </p:nvPr>
        </p:nvGraphicFramePr>
        <p:xfrm>
          <a:off x="672721" y="1701018"/>
          <a:ext cx="10950800" cy="4265426"/>
        </p:xfrm>
        <a:graphic>
          <a:graphicData uri="http://schemas.openxmlformats.org/drawingml/2006/table">
            <a:tbl>
              <a:tblPr firstRow="1" firstCol="1" bandRow="1">
                <a:noFill/>
                <a:tableStyleId>{5D4872CA-004C-4D34-A412-D3B398ACE076}</a:tableStyleId>
              </a:tblPr>
              <a:tblGrid>
                <a:gridCol w="6137900">
                  <a:extLst>
                    <a:ext uri="{9D8B030D-6E8A-4147-A177-3AD203B41FA5}">
                      <a16:colId xmlns:a16="http://schemas.microsoft.com/office/drawing/2014/main" val="20000"/>
                    </a:ext>
                  </a:extLst>
                </a:gridCol>
                <a:gridCol w="2449425">
                  <a:extLst>
                    <a:ext uri="{9D8B030D-6E8A-4147-A177-3AD203B41FA5}">
                      <a16:colId xmlns:a16="http://schemas.microsoft.com/office/drawing/2014/main" val="20001"/>
                    </a:ext>
                  </a:extLst>
                </a:gridCol>
                <a:gridCol w="2363475">
                  <a:extLst>
                    <a:ext uri="{9D8B030D-6E8A-4147-A177-3AD203B41FA5}">
                      <a16:colId xmlns:a16="http://schemas.microsoft.com/office/drawing/2014/main" val="20002"/>
                    </a:ext>
                  </a:extLst>
                </a:gridCol>
              </a:tblGrid>
              <a:tr h="673600">
                <a:tc>
                  <a:txBody>
                    <a:bodyPr/>
                    <a:lstStyle/>
                    <a:p>
                      <a:pPr marL="0" marR="0" lvl="0" indent="0" algn="ctr" rtl="0">
                        <a:lnSpc>
                          <a:spcPct val="115000"/>
                        </a:lnSpc>
                        <a:spcBef>
                          <a:spcPts val="0"/>
                        </a:spcBef>
                        <a:spcAft>
                          <a:spcPts val="0"/>
                        </a:spcAft>
                        <a:buClr>
                          <a:srgbClr val="000000"/>
                        </a:buClr>
                        <a:buSzPts val="1800"/>
                        <a:buFont typeface="Arial"/>
                        <a:buNone/>
                      </a:pPr>
                      <a:r>
                        <a:rPr lang="es-CO" sz="1800"/>
                        <a:t>INVERSIÓN PRESUPUESTAL 2024</a:t>
                      </a:r>
                      <a:endParaRPr sz="1800" b="1" u="none" strike="noStrike" cap="none">
                        <a:latin typeface="Century Gothic"/>
                        <a:ea typeface="Century Gothic"/>
                        <a:cs typeface="Century Gothic"/>
                        <a:sym typeface="Century Gothic"/>
                      </a:endParaRPr>
                    </a:p>
                  </a:txBody>
                  <a:tcPr marL="68575" marR="68575" marT="0" marB="0" anchor="ctr">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RESERVA-EJECUTADO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lnR w="12700" cap="flat" cmpd="sng">
                      <a:solidFill>
                        <a:srgbClr val="9CC2E5"/>
                      </a:solidFill>
                      <a:prstDash val="solid"/>
                      <a:round/>
                      <a:headEnd type="none" w="sm" len="sm"/>
                      <a:tailEnd type="none" w="sm" len="sm"/>
                    </a:lnR>
                    <a:solidFill>
                      <a:srgbClr val="002060"/>
                    </a:solidFill>
                  </a:tcPr>
                </a:tc>
                <a:tc>
                  <a:txBody>
                    <a:bodyPr/>
                    <a:lstStyle/>
                    <a:p>
                      <a:pPr marL="0" marR="0" lvl="0" indent="0" algn="ctr" rtl="0">
                        <a:lnSpc>
                          <a:spcPct val="115000"/>
                        </a:lnSpc>
                        <a:spcBef>
                          <a:spcPts val="0"/>
                        </a:spcBef>
                        <a:spcAft>
                          <a:spcPts val="0"/>
                        </a:spcAft>
                        <a:buClr>
                          <a:srgbClr val="000000"/>
                        </a:buClr>
                        <a:buSzPts val="1800"/>
                        <a:buFont typeface="Arial"/>
                        <a:buNone/>
                      </a:pPr>
                      <a:r>
                        <a:rPr lang="es-CO" sz="1500" b="1" u="none" strike="noStrike" cap="none"/>
                        <a:t>VIGENCIA-EJECUTADO</a:t>
                      </a:r>
                      <a:endParaRPr sz="1500" b="1" u="none" strike="noStrike" cap="none">
                        <a:latin typeface="Century Gothic"/>
                        <a:ea typeface="Century Gothic"/>
                        <a:cs typeface="Century Gothic"/>
                        <a:sym typeface="Century Gothic"/>
                      </a:endParaRPr>
                    </a:p>
                  </a:txBody>
                  <a:tcPr marL="68575" marR="68575" marT="0" marB="0" anchor="ctr">
                    <a:lnL w="12700" cap="flat" cmpd="sng">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0"/>
                  </a:ext>
                </a:extLst>
              </a:tr>
              <a:tr h="1406450">
                <a:tc>
                  <a:txBody>
                    <a:bodyPr/>
                    <a:lstStyle/>
                    <a:p>
                      <a:pPr marL="0" lvl="0" indent="0" algn="l" rtl="0">
                        <a:spcBef>
                          <a:spcPts val="0"/>
                        </a:spcBef>
                        <a:spcAft>
                          <a:spcPts val="0"/>
                        </a:spcAft>
                        <a:buClr>
                          <a:schemeClr val="dk1"/>
                        </a:buClr>
                        <a:buSzPts val="2000"/>
                        <a:buFont typeface="Arial"/>
                        <a:buNone/>
                      </a:pPr>
                      <a:endParaRPr sz="2100" dirty="0">
                        <a:solidFill>
                          <a:srgbClr val="1C4587"/>
                        </a:solidFill>
                      </a:endParaRPr>
                    </a:p>
                    <a:p>
                      <a:pPr marL="0" lvl="0" indent="0" algn="l" rtl="0">
                        <a:spcBef>
                          <a:spcPts val="0"/>
                        </a:spcBef>
                        <a:spcAft>
                          <a:spcPts val="0"/>
                        </a:spcAft>
                        <a:buClr>
                          <a:schemeClr val="dk1"/>
                        </a:buClr>
                        <a:buSzPts val="2000"/>
                        <a:buFont typeface="Arial"/>
                        <a:buNone/>
                      </a:pPr>
                      <a:r>
                        <a:rPr lang="es-CO" sz="2100" dirty="0">
                          <a:solidFill>
                            <a:srgbClr val="1C4587"/>
                          </a:solidFill>
                        </a:rPr>
                        <a:t>Plan de  Desarrollo 2021-2024 (Nuevo contrato Social y Ambiental para la Bogotá del siglo XXI).</a:t>
                      </a:r>
                      <a:endParaRPr sz="2100" dirty="0">
                        <a:solidFill>
                          <a:srgbClr val="1C4587"/>
                        </a:solidFill>
                      </a:endParaRPr>
                    </a:p>
                    <a:p>
                      <a:pPr marL="0" marR="0" lvl="0" indent="0" algn="just" rtl="0">
                        <a:lnSpc>
                          <a:spcPct val="115000"/>
                        </a:lnSpc>
                        <a:spcBef>
                          <a:spcPts val="0"/>
                        </a:spcBef>
                        <a:spcAft>
                          <a:spcPts val="0"/>
                        </a:spcAft>
                        <a:buClr>
                          <a:srgbClr val="000000"/>
                        </a:buClr>
                        <a:buSzPts val="1600"/>
                        <a:buFont typeface="Arial"/>
                        <a:buNone/>
                      </a:pPr>
                      <a:endParaRPr sz="1600" dirty="0">
                        <a:solidFill>
                          <a:srgbClr val="1C4587"/>
                        </a:solidFil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lang="es-CO" sz="2100" b="1" i="0" u="none" strike="noStrike" cap="none" dirty="0">
                          <a:solidFill>
                            <a:srgbClr val="1C4587"/>
                          </a:solidFill>
                          <a:latin typeface="Arial"/>
                          <a:cs typeface="Arial"/>
                          <a:sym typeface="Arial"/>
                        </a:rPr>
                        <a:t>$ 9.338.540.861</a:t>
                      </a:r>
                    </a:p>
                    <a:p>
                      <a:pPr marL="0" lvl="0" indent="0" algn="ctr" rtl="0">
                        <a:spcBef>
                          <a:spcPts val="0"/>
                        </a:spcBef>
                        <a:spcAft>
                          <a:spcPts val="0"/>
                        </a:spcAft>
                        <a:buClr>
                          <a:schemeClr val="dk1"/>
                        </a:buClr>
                        <a:buFont typeface="Arial"/>
                        <a:buNone/>
                      </a:pPr>
                      <a:endParaRPr sz="1700" dirty="0">
                        <a:solidFill>
                          <a:srgbClr val="1C4587"/>
                        </a:solidFil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lang="es-CO" sz="2100" b="1" i="0" u="none" strike="noStrike" cap="none" dirty="0">
                          <a:solidFill>
                            <a:srgbClr val="1C4587"/>
                          </a:solidFill>
                          <a:latin typeface="Arial"/>
                          <a:cs typeface="Arial"/>
                          <a:sym typeface="Arial"/>
                        </a:rPr>
                        <a:t>$ 5.075.243.105</a:t>
                      </a:r>
                    </a:p>
                    <a:p>
                      <a:pPr marL="0" lvl="0" indent="0" algn="ctr" rtl="0">
                        <a:spcBef>
                          <a:spcPts val="0"/>
                        </a:spcBef>
                        <a:spcAft>
                          <a:spcPts val="0"/>
                        </a:spcAft>
                        <a:buClr>
                          <a:schemeClr val="dk1"/>
                        </a:buClr>
                        <a:buFont typeface="Arial"/>
                        <a:buNone/>
                      </a:pPr>
                      <a:endParaRPr sz="1700" b="1" i="0" u="none" strike="noStrike" cap="none" dirty="0">
                        <a:solidFill>
                          <a:srgbClr val="1C4587"/>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1"/>
                  </a:ext>
                </a:extLst>
              </a:tr>
              <a:tr h="1324050">
                <a:tc>
                  <a:txBody>
                    <a:bodyPr/>
                    <a:lstStyle/>
                    <a:p>
                      <a:pPr marL="0" lvl="0" indent="0" algn="just" rtl="0">
                        <a:spcBef>
                          <a:spcPts val="0"/>
                        </a:spcBef>
                        <a:spcAft>
                          <a:spcPts val="0"/>
                        </a:spcAft>
                        <a:buClr>
                          <a:schemeClr val="dk1"/>
                        </a:buClr>
                        <a:buSzPts val="2000"/>
                        <a:buFont typeface="Arial"/>
                        <a:buNone/>
                      </a:pPr>
                      <a:endParaRPr sz="2300">
                        <a:solidFill>
                          <a:srgbClr val="1C4587"/>
                        </a:solidFill>
                      </a:endParaRPr>
                    </a:p>
                    <a:p>
                      <a:pPr marL="0" lvl="0" indent="0" algn="just" rtl="0">
                        <a:spcBef>
                          <a:spcPts val="0"/>
                        </a:spcBef>
                        <a:spcAft>
                          <a:spcPts val="0"/>
                        </a:spcAft>
                        <a:buClr>
                          <a:schemeClr val="dk1"/>
                        </a:buClr>
                        <a:buSzPts val="2000"/>
                        <a:buFont typeface="Arial"/>
                        <a:buNone/>
                      </a:pPr>
                      <a:r>
                        <a:rPr lang="es-CO" sz="2300">
                          <a:solidFill>
                            <a:srgbClr val="1C4587"/>
                          </a:solidFill>
                        </a:rPr>
                        <a:t>Plan de  Desarrollo 2024-2027 ( Bogotá Camina Segura) </a:t>
                      </a:r>
                      <a:endParaRPr sz="1600" b="1" i="0" u="none" strike="noStrike" cap="none">
                        <a:solidFill>
                          <a:srgbClr val="1C4587"/>
                        </a:solidFill>
                        <a:latin typeface="Arial"/>
                        <a:ea typeface="Arial"/>
                        <a:cs typeface="Arial"/>
                        <a:sym typeface="Arial"/>
                      </a:endParaRPr>
                    </a:p>
                  </a:txBody>
                  <a:tcPr marL="68575" marR="68575" marT="0" marB="0">
                    <a:lnR w="12700" cap="flat" cmpd="sng">
                      <a:solidFill>
                        <a:srgbClr val="0070C0"/>
                      </a:solidFill>
                      <a:prstDash val="solid"/>
                      <a:round/>
                      <a:headEnd type="none" w="sm" len="sm"/>
                      <a:tailEnd type="none" w="sm" len="sm"/>
                    </a:lnR>
                  </a:tcPr>
                </a:tc>
                <a:tc>
                  <a:txBody>
                    <a:bodyPr/>
                    <a:lstStyle/>
                    <a:p>
                      <a:pPr marL="0" marR="0" lvl="0" indent="0" algn="ctr" rtl="0">
                        <a:lnSpc>
                          <a:spcPct val="115000"/>
                        </a:lnSpc>
                        <a:spcBef>
                          <a:spcPts val="0"/>
                        </a:spcBef>
                        <a:spcAft>
                          <a:spcPts val="0"/>
                        </a:spcAft>
                        <a:buClr>
                          <a:srgbClr val="000000"/>
                        </a:buClr>
                        <a:buSzPts val="1600"/>
                        <a:buFont typeface="Arial"/>
                        <a:buNone/>
                      </a:pPr>
                      <a:r>
                        <a:rPr lang="es-CO" sz="2100" b="1" i="0" u="none" strike="noStrike" cap="none" dirty="0">
                          <a:solidFill>
                            <a:srgbClr val="1C4587"/>
                          </a:solidFill>
                          <a:latin typeface="Arial"/>
                          <a:cs typeface="Arial"/>
                          <a:sym typeface="Arial"/>
                        </a:rPr>
                        <a:t>$ 741.650.369,00 </a:t>
                      </a:r>
                      <a:endParaRPr sz="2100" b="1" i="0" u="none" strike="noStrike" cap="none" dirty="0">
                        <a:solidFill>
                          <a:srgbClr val="1C4587"/>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lnR w="12700" cap="flat" cmpd="sng">
                      <a:solidFill>
                        <a:srgbClr val="0070C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chemeClr val="dk1"/>
                        </a:buClr>
                        <a:buSzPts val="1600"/>
                        <a:buFont typeface="Arial"/>
                        <a:buNone/>
                      </a:pPr>
                      <a:r>
                        <a:rPr lang="es-CO" sz="2100" b="1" i="0" u="none" strike="noStrike" cap="none" dirty="0">
                          <a:solidFill>
                            <a:srgbClr val="1C4587"/>
                          </a:solidFill>
                          <a:latin typeface="Arial"/>
                          <a:cs typeface="Arial"/>
                          <a:sym typeface="Arial"/>
                        </a:rPr>
                        <a:t>$ 644.850.822,30 </a:t>
                      </a:r>
                      <a:endParaRPr sz="2100" b="1" i="0" u="none" strike="noStrike" cap="none" dirty="0">
                        <a:solidFill>
                          <a:srgbClr val="1C4587"/>
                        </a:solidFill>
                        <a:latin typeface="Arial"/>
                        <a:ea typeface="Arial"/>
                        <a:cs typeface="Arial"/>
                        <a:sym typeface="Arial"/>
                      </a:endParaRPr>
                    </a:p>
                  </a:txBody>
                  <a:tcPr marL="68575" marR="68575" marT="0" marB="0" anchor="ctr">
                    <a:lnL w="12700" cap="flat" cmpd="sng">
                      <a:solidFill>
                        <a:srgbClr val="0070C0"/>
                      </a:solidFill>
                      <a:prstDash val="solid"/>
                      <a:round/>
                      <a:headEnd type="none" w="sm" len="sm"/>
                      <a:tailEnd type="none" w="sm" len="sm"/>
                    </a:lnL>
                  </a:tcPr>
                </a:tc>
                <a:extLst>
                  <a:ext uri="{0D108BD9-81ED-4DB2-BD59-A6C34878D82A}">
                    <a16:rowId xmlns:a16="http://schemas.microsoft.com/office/drawing/2014/main" val="10002"/>
                  </a:ext>
                </a:extLst>
              </a:tr>
              <a:tr h="203100">
                <a:tc>
                  <a:txBody>
                    <a:bodyPr/>
                    <a:lstStyle/>
                    <a:p>
                      <a:pPr marL="0" marR="0" lvl="0" indent="0" algn="ctr" rtl="0">
                        <a:lnSpc>
                          <a:spcPct val="115000"/>
                        </a:lnSpc>
                        <a:spcBef>
                          <a:spcPts val="0"/>
                        </a:spcBef>
                        <a:spcAft>
                          <a:spcPts val="0"/>
                        </a:spcAft>
                        <a:buClr>
                          <a:srgbClr val="000000"/>
                        </a:buClr>
                        <a:buSzPts val="1100"/>
                        <a:buFont typeface="Arial"/>
                        <a:buNone/>
                      </a:pPr>
                      <a:endParaRPr sz="1100" b="1" u="none" strike="noStrike" cap="none">
                        <a:solidFill>
                          <a:schemeClr val="lt1"/>
                        </a:solidFill>
                      </a:endParaRPr>
                    </a:p>
                    <a:p>
                      <a:pPr marL="0" marR="0" lvl="0" indent="0" algn="ctr" rtl="0">
                        <a:lnSpc>
                          <a:spcPct val="115000"/>
                        </a:lnSpc>
                        <a:spcBef>
                          <a:spcPts val="0"/>
                        </a:spcBef>
                        <a:spcAft>
                          <a:spcPts val="0"/>
                        </a:spcAft>
                        <a:buClr>
                          <a:srgbClr val="000000"/>
                        </a:buClr>
                        <a:buSzPts val="1800"/>
                        <a:buFont typeface="Arial"/>
                        <a:buNone/>
                      </a:pPr>
                      <a:r>
                        <a:rPr lang="es-CO" sz="1800" b="1" u="none" strike="noStrike" cap="none">
                          <a:solidFill>
                            <a:schemeClr val="lt1"/>
                          </a:solidFill>
                        </a:rPr>
                        <a:t>TOTAL</a:t>
                      </a:r>
                      <a:endParaRPr/>
                    </a:p>
                    <a:p>
                      <a:pPr marL="0" marR="0" lvl="0" indent="0" algn="ctr" rtl="0">
                        <a:lnSpc>
                          <a:spcPct val="115000"/>
                        </a:lnSpc>
                        <a:spcBef>
                          <a:spcPts val="0"/>
                        </a:spcBef>
                        <a:spcAft>
                          <a:spcPts val="0"/>
                        </a:spcAft>
                        <a:buClr>
                          <a:srgbClr val="000000"/>
                        </a:buClr>
                        <a:buSzPts val="1400"/>
                        <a:buFont typeface="Arial"/>
                        <a:buNone/>
                      </a:pPr>
                      <a:endParaRPr sz="1400" b="1" u="none" strike="noStrike" cap="none">
                        <a:solidFill>
                          <a:schemeClr val="lt1"/>
                        </a:solidFill>
                        <a:latin typeface="Century Gothic"/>
                        <a:ea typeface="Century Gothic"/>
                        <a:cs typeface="Century Gothic"/>
                        <a:sym typeface="Century Gothic"/>
                      </a:endParaRPr>
                    </a:p>
                  </a:txBody>
                  <a:tcPr marL="68575" marR="68575" marT="0" marB="0">
                    <a:lnR w="12700" cap="flat" cmpd="sng" algn="ctr">
                      <a:solidFill>
                        <a:srgbClr val="9CC2E5"/>
                      </a:solidFill>
                      <a:prstDash val="solid"/>
                      <a:round/>
                      <a:headEnd type="none" w="sm" len="sm"/>
                      <a:tailEnd type="none" w="sm" len="sm"/>
                    </a:lnR>
                    <a:solidFill>
                      <a:srgbClr val="002060"/>
                    </a:solidFill>
                  </a:tcPr>
                </a:tc>
                <a:tc>
                  <a:txBody>
                    <a:bodyPr/>
                    <a:lstStyle/>
                    <a:p>
                      <a:pPr algn="ctr" fontAlgn="b"/>
                      <a:r>
                        <a:rPr lang="es-CO" sz="2000" b="1" i="0" u="none" strike="noStrike" dirty="0">
                          <a:solidFill>
                            <a:schemeClr val="bg1"/>
                          </a:solidFill>
                          <a:effectLst/>
                          <a:latin typeface="Arial" panose="020B0604020202020204" pitchFamily="34" charset="0"/>
                        </a:rPr>
                        <a:t>$ 10.080.191.230</a:t>
                      </a:r>
                    </a:p>
                  </a:txBody>
                  <a:tcPr marL="9525" marR="9525" marT="9525" marB="0" anchor="b">
                    <a:lnL w="12700" cap="flat" cmpd="sng">
                      <a:solidFill>
                        <a:srgbClr val="9CC2E5"/>
                      </a:solidFill>
                      <a:prstDash val="solid"/>
                      <a:round/>
                      <a:headEnd type="none" w="sm" len="sm"/>
                      <a:tailEnd type="none" w="sm" len="sm"/>
                    </a:lnL>
                    <a:lnR w="12700" cap="flat" cmpd="sng" algn="ctr">
                      <a:solidFill>
                        <a:srgbClr val="9CC2E5"/>
                      </a:solidFill>
                      <a:prstDash val="solid"/>
                      <a:round/>
                      <a:headEnd type="none" w="sm" len="sm"/>
                      <a:tailEnd type="none" w="sm" len="sm"/>
                    </a:lnR>
                    <a:solidFill>
                      <a:srgbClr val="002060"/>
                    </a:solidFill>
                  </a:tcPr>
                </a:tc>
                <a:tc>
                  <a:txBody>
                    <a:bodyPr/>
                    <a:lstStyle/>
                    <a:p>
                      <a:pPr algn="ctr" fontAlgn="b"/>
                      <a:r>
                        <a:rPr lang="es-CO" sz="2000" b="1" i="0" u="none" strike="noStrike" cap="none" dirty="0">
                          <a:solidFill>
                            <a:schemeClr val="bg1"/>
                          </a:solidFill>
                          <a:effectLst/>
                          <a:latin typeface="Arial" panose="020B0604020202020204" pitchFamily="34" charset="0"/>
                          <a:cs typeface="Arial"/>
                          <a:sym typeface="Arial"/>
                        </a:rPr>
                        <a:t>$ 5.720.093.927,30</a:t>
                      </a:r>
                    </a:p>
                  </a:txBody>
                  <a:tcPr marL="9525" marR="9525" marT="9525" marB="0" anchor="b">
                    <a:lnL w="12700" cap="flat" cmpd="sng" algn="ctr">
                      <a:solidFill>
                        <a:srgbClr val="9CC2E5"/>
                      </a:solidFill>
                      <a:prstDash val="solid"/>
                      <a:round/>
                      <a:headEnd type="none" w="sm" len="sm"/>
                      <a:tailEnd type="none" w="sm" len="sm"/>
                    </a:lnL>
                    <a:solidFill>
                      <a:srgbClr val="00206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t="35963" r="62912" b="2110"/>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83" name="Google Shape;183;p19"/>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184" name="Google Shape;184;p19"/>
          <p:cNvSpPr txBox="1"/>
          <p:nvPr/>
        </p:nvSpPr>
        <p:spPr>
          <a:xfrm>
            <a:off x="481408"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2. Siniestralidad Vial</a:t>
            </a:r>
            <a:endParaRPr sz="1400" b="0" i="0" u="none" strike="noStrike" cap="non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l="32615"/>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a:stretch/>
        </p:blipFill>
        <p:spPr>
          <a:xfrm>
            <a:off x="9251899" y="184927"/>
            <a:ext cx="2129687" cy="703500"/>
          </a:xfrm>
          <a:prstGeom prst="rect">
            <a:avLst/>
          </a:prstGeom>
          <a:noFill/>
          <a:ln>
            <a:noFill/>
          </a:ln>
        </p:spPr>
      </p:pic>
      <p:sp>
        <p:nvSpPr>
          <p:cNvPr id="189" name="Google Shape;189;p19"/>
          <p:cNvSpPr txBox="1"/>
          <p:nvPr/>
        </p:nvSpPr>
        <p:spPr>
          <a:xfrm>
            <a:off x="2155799" y="1067099"/>
            <a:ext cx="7214700" cy="72939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s-CO" sz="1800" b="1" dirty="0">
                <a:solidFill>
                  <a:srgbClr val="595959"/>
                </a:solidFill>
              </a:rPr>
              <a:t>En el año 2024 la localidad de Bosa reportó 937 siniestros graves de tránsito con al menos un lesionado o víctima fatal.</a:t>
            </a:r>
            <a:endParaRPr sz="1800" b="1" dirty="0">
              <a:solidFill>
                <a:srgbClr val="595959"/>
              </a:solidFill>
            </a:endParaRPr>
          </a:p>
        </p:txBody>
      </p:sp>
      <p:sp>
        <p:nvSpPr>
          <p:cNvPr id="190" name="Google Shape;190;p19"/>
          <p:cNvSpPr txBox="1"/>
          <p:nvPr/>
        </p:nvSpPr>
        <p:spPr>
          <a:xfrm>
            <a:off x="5326444" y="5296772"/>
            <a:ext cx="6185400" cy="124645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s-CO" sz="1500" b="1" i="0" u="none" strike="noStrike" cap="none" dirty="0">
                <a:solidFill>
                  <a:srgbClr val="595959"/>
                </a:solidFill>
                <a:latin typeface="Arial"/>
                <a:ea typeface="Arial"/>
                <a:cs typeface="Arial"/>
                <a:sym typeface="Arial"/>
              </a:rPr>
              <a:t>En la localidad de Bosa se tiene un concentración de siniestros en:</a:t>
            </a:r>
            <a:endParaRPr sz="1500" dirty="0"/>
          </a:p>
          <a:p>
            <a:pPr marL="285750" marR="0" lvl="0" indent="-304800" algn="just" rtl="0">
              <a:lnSpc>
                <a:spcPct val="100000"/>
              </a:lnSpc>
              <a:spcBef>
                <a:spcPts val="0"/>
              </a:spcBef>
              <a:spcAft>
                <a:spcPts val="0"/>
              </a:spcAft>
              <a:buClr>
                <a:srgbClr val="000000"/>
              </a:buClr>
              <a:buSzPts val="1500"/>
              <a:buFont typeface="Arial"/>
              <a:buChar char="•"/>
            </a:pPr>
            <a:r>
              <a:rPr lang="es-ES" sz="1500" b="1" dirty="0">
                <a:solidFill>
                  <a:srgbClr val="595959"/>
                </a:solidFill>
              </a:rPr>
              <a:t>Autopista sur entre Av. Villavicencio y Calle 65 sur</a:t>
            </a:r>
            <a:endParaRPr b="1" dirty="0">
              <a:solidFill>
                <a:srgbClr val="595959"/>
              </a:solidFill>
            </a:endParaRPr>
          </a:p>
          <a:p>
            <a:pPr marL="285750" marR="0" lvl="0" indent="-304800" algn="just" rtl="0">
              <a:lnSpc>
                <a:spcPct val="100000"/>
              </a:lnSpc>
              <a:spcBef>
                <a:spcPts val="0"/>
              </a:spcBef>
              <a:spcAft>
                <a:spcPts val="0"/>
              </a:spcAft>
              <a:buClr>
                <a:srgbClr val="595959"/>
              </a:buClr>
              <a:buSzPts val="1500"/>
              <a:buChar char="•"/>
            </a:pPr>
            <a:r>
              <a:rPr lang="es-CO" sz="1500" b="1" dirty="0">
                <a:solidFill>
                  <a:srgbClr val="595959"/>
                </a:solidFill>
              </a:rPr>
              <a:t>Av. Bosa</a:t>
            </a:r>
            <a:r>
              <a:rPr lang="es-ES" sz="1500" b="1" dirty="0">
                <a:solidFill>
                  <a:srgbClr val="595959"/>
                </a:solidFill>
              </a:rPr>
              <a:t> entre Autosur y Av. Agoberto Mejía</a:t>
            </a:r>
            <a:endParaRPr sz="1500" b="1" dirty="0">
              <a:solidFill>
                <a:srgbClr val="595959"/>
              </a:solidFill>
            </a:endParaRPr>
          </a:p>
          <a:p>
            <a:pPr marL="285750" marR="0" lvl="0" indent="-304800" algn="just" rtl="0">
              <a:lnSpc>
                <a:spcPct val="100000"/>
              </a:lnSpc>
              <a:spcBef>
                <a:spcPts val="0"/>
              </a:spcBef>
              <a:spcAft>
                <a:spcPts val="0"/>
              </a:spcAft>
              <a:buClr>
                <a:srgbClr val="595959"/>
              </a:buClr>
              <a:buSzPts val="1500"/>
              <a:buChar char="•"/>
            </a:pPr>
            <a:r>
              <a:rPr lang="es-CO" sz="1500" b="1" dirty="0">
                <a:solidFill>
                  <a:srgbClr val="595959"/>
                </a:solidFill>
              </a:rPr>
              <a:t>Carrera 95 entre Calle 56 sur y Calle 49 sur </a:t>
            </a:r>
            <a:endParaRPr sz="1500" b="1" dirty="0">
              <a:solidFill>
                <a:srgbClr val="595959"/>
              </a:solidFill>
            </a:endParaRPr>
          </a:p>
        </p:txBody>
      </p:sp>
      <p:pic>
        <p:nvPicPr>
          <p:cNvPr id="3" name="Imagen 2">
            <a:extLst>
              <a:ext uri="{FF2B5EF4-FFF2-40B4-BE49-F238E27FC236}">
                <a16:creationId xmlns:a16="http://schemas.microsoft.com/office/drawing/2014/main" id="{70C060E4-A58C-3B39-4956-15DA0CEF9311}"/>
              </a:ext>
            </a:extLst>
          </p:cNvPr>
          <p:cNvPicPr>
            <a:picLocks noChangeAspect="1"/>
          </p:cNvPicPr>
          <p:nvPr/>
        </p:nvPicPr>
        <p:blipFill>
          <a:blip r:embed="rId8"/>
          <a:stretch>
            <a:fillRect/>
          </a:stretch>
        </p:blipFill>
        <p:spPr>
          <a:xfrm>
            <a:off x="5160287" y="1743400"/>
            <a:ext cx="6505575" cy="3553372"/>
          </a:xfrm>
          <a:prstGeom prst="rect">
            <a:avLst/>
          </a:prstGeom>
        </p:spPr>
      </p:pic>
      <p:pic>
        <p:nvPicPr>
          <p:cNvPr id="5" name="Imagen 4">
            <a:extLst>
              <a:ext uri="{FF2B5EF4-FFF2-40B4-BE49-F238E27FC236}">
                <a16:creationId xmlns:a16="http://schemas.microsoft.com/office/drawing/2014/main" id="{2F2B29E5-3D93-FB7E-BC72-BA25C06DA6D7}"/>
              </a:ext>
            </a:extLst>
          </p:cNvPr>
          <p:cNvPicPr>
            <a:picLocks noChangeAspect="1"/>
          </p:cNvPicPr>
          <p:nvPr/>
        </p:nvPicPr>
        <p:blipFill>
          <a:blip r:embed="rId9"/>
          <a:stretch>
            <a:fillRect/>
          </a:stretch>
        </p:blipFill>
        <p:spPr>
          <a:xfrm>
            <a:off x="432770" y="1841400"/>
            <a:ext cx="4691968" cy="47714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t="35963" r="62912" b="2110"/>
          <a:stretch/>
        </p:blipFill>
        <p:spPr>
          <a:xfrm>
            <a:off x="10153055" y="32527"/>
            <a:ext cx="2038944" cy="6858000"/>
          </a:xfrm>
          <a:prstGeom prst="rect">
            <a:avLst/>
          </a:prstGeom>
          <a:noFill/>
          <a:ln>
            <a:noFill/>
          </a:ln>
        </p:spPr>
      </p:pic>
      <p:cxnSp>
        <p:nvCxnSpPr>
          <p:cNvPr id="198" name="Google Shape;198;p3"/>
          <p:cNvCxnSpPr/>
          <p:nvPr/>
        </p:nvCxnSpPr>
        <p:spPr>
          <a:xfrm>
            <a:off x="14503" y="967072"/>
            <a:ext cx="10302240" cy="0"/>
          </a:xfrm>
          <a:prstGeom prst="straightConnector1">
            <a:avLst/>
          </a:prstGeom>
          <a:noFill/>
          <a:ln w="38100" cap="flat" cmpd="sng">
            <a:solidFill>
              <a:srgbClr val="BED000"/>
            </a:solidFill>
            <a:prstDash val="solid"/>
            <a:miter lim="800000"/>
            <a:headEnd type="none" w="sm" len="sm"/>
            <a:tailEnd type="none" w="sm" len="sm"/>
          </a:ln>
        </p:spPr>
      </p:cxnSp>
      <p:cxnSp>
        <p:nvCxnSpPr>
          <p:cNvPr id="199" name="Google Shape;199;p3"/>
          <p:cNvCxnSpPr/>
          <p:nvPr/>
        </p:nvCxnSpPr>
        <p:spPr>
          <a:xfrm rot="10800000">
            <a:off x="10316743" y="967072"/>
            <a:ext cx="1875257" cy="0"/>
          </a:xfrm>
          <a:prstGeom prst="straightConnector1">
            <a:avLst/>
          </a:prstGeom>
          <a:noFill/>
          <a:ln w="38100" cap="flat" cmpd="sng">
            <a:solidFill>
              <a:srgbClr val="1D2046"/>
            </a:solidFill>
            <a:prstDash val="solid"/>
            <a:miter lim="800000"/>
            <a:headEnd type="none" w="sm" len="sm"/>
            <a:tailEnd type="none" w="sm" len="sm"/>
          </a:ln>
        </p:spPr>
      </p:cxnSp>
      <p:sp>
        <p:nvSpPr>
          <p:cNvPr id="200" name="Google Shape;200;p3"/>
          <p:cNvSpPr txBox="1"/>
          <p:nvPr/>
        </p:nvSpPr>
        <p:spPr>
          <a:xfrm>
            <a:off x="418347" y="295282"/>
            <a:ext cx="11417965" cy="6155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s-CO" sz="3400" b="1" i="0" u="none" strike="noStrike" cap="none">
                <a:solidFill>
                  <a:srgbClr val="1D2046"/>
                </a:solidFill>
                <a:latin typeface="Arial Black"/>
                <a:ea typeface="Arial Black"/>
                <a:cs typeface="Arial Black"/>
                <a:sym typeface="Arial Black"/>
              </a:rPr>
              <a:t>3. Niñas y niños primero</a:t>
            </a:r>
            <a:endParaRPr sz="1400" b="0" i="0" u="none" strike="noStrike" cap="none">
              <a:solidFill>
                <a:srgbClr val="000000"/>
              </a:solidFill>
              <a:latin typeface="Arial"/>
              <a:ea typeface="Arial"/>
              <a:cs typeface="Arial"/>
              <a:sym typeface="Arial"/>
            </a:endParaRPr>
          </a:p>
        </p:txBody>
      </p:sp>
      <p:pic>
        <p:nvPicPr>
          <p:cNvPr id="201" name="Google Shape;201;p3"/>
          <p:cNvPicPr preferRelativeResize="0"/>
          <p:nvPr/>
        </p:nvPicPr>
        <p:blipFill rotWithShape="1">
          <a:blip r:embed="rId4">
            <a:alphaModFix/>
          </a:blip>
          <a:srcRect/>
          <a:stretch/>
        </p:blipFill>
        <p:spPr>
          <a:xfrm>
            <a:off x="0" y="6260050"/>
            <a:ext cx="1864895" cy="597950"/>
          </a:xfrm>
          <a:prstGeom prst="rect">
            <a:avLst/>
          </a:prstGeom>
          <a:noFill/>
          <a:ln>
            <a:noFill/>
          </a:ln>
        </p:spPr>
      </p:pic>
      <p:pic>
        <p:nvPicPr>
          <p:cNvPr id="202" name="Google Shape;202;p3"/>
          <p:cNvPicPr preferRelativeResize="0"/>
          <p:nvPr/>
        </p:nvPicPr>
        <p:blipFill rotWithShape="1">
          <a:blip r:embed="rId5">
            <a:alphaModFix/>
          </a:blip>
          <a:srcRect/>
          <a:stretch/>
        </p:blipFill>
        <p:spPr>
          <a:xfrm>
            <a:off x="9251899" y="184927"/>
            <a:ext cx="2129687" cy="703500"/>
          </a:xfrm>
          <a:prstGeom prst="rect">
            <a:avLst/>
          </a:prstGeom>
          <a:noFill/>
          <a:ln>
            <a:noFill/>
          </a:ln>
        </p:spPr>
      </p:pic>
      <p:pic>
        <p:nvPicPr>
          <p:cNvPr id="203" name="Google Shape;203;p3"/>
          <p:cNvPicPr preferRelativeResize="0"/>
          <p:nvPr/>
        </p:nvPicPr>
        <p:blipFill rotWithShape="1">
          <a:blip r:embed="rId6">
            <a:alphaModFix amt="52999"/>
          </a:blip>
          <a:srcRect l="32615"/>
          <a:stretch/>
        </p:blipFill>
        <p:spPr>
          <a:xfrm>
            <a:off x="-15097" y="3223011"/>
            <a:ext cx="1375636" cy="3652299"/>
          </a:xfrm>
          <a:prstGeom prst="rect">
            <a:avLst/>
          </a:prstGeom>
          <a:noFill/>
          <a:ln>
            <a:noFill/>
          </a:ln>
        </p:spPr>
      </p:pic>
      <p:pic>
        <p:nvPicPr>
          <p:cNvPr id="204" name="Google Shape;204;p3"/>
          <p:cNvPicPr preferRelativeResize="0"/>
          <p:nvPr/>
        </p:nvPicPr>
        <p:blipFill rotWithShape="1">
          <a:blip r:embed="rId7">
            <a:alphaModFix/>
          </a:blip>
          <a:srcRect/>
          <a:stretch/>
        </p:blipFill>
        <p:spPr>
          <a:xfrm>
            <a:off x="0" y="5237349"/>
            <a:ext cx="641678" cy="1649079"/>
          </a:xfrm>
          <a:prstGeom prst="rect">
            <a:avLst/>
          </a:prstGeom>
          <a:noFill/>
          <a:ln>
            <a:noFill/>
          </a:ln>
        </p:spPr>
      </p:pic>
      <p:pic>
        <p:nvPicPr>
          <p:cNvPr id="205" name="Google Shape;205;p3"/>
          <p:cNvPicPr preferRelativeResize="0"/>
          <p:nvPr/>
        </p:nvPicPr>
        <p:blipFill rotWithShape="1">
          <a:blip r:embed="rId8">
            <a:alphaModFix/>
          </a:blip>
          <a:srcRect/>
          <a:stretch/>
        </p:blipFill>
        <p:spPr>
          <a:xfrm>
            <a:off x="256589" y="2845511"/>
            <a:ext cx="1506725" cy="1479836"/>
          </a:xfrm>
          <a:prstGeom prst="rect">
            <a:avLst/>
          </a:prstGeom>
          <a:noFill/>
          <a:ln>
            <a:noFill/>
          </a:ln>
        </p:spPr>
      </p:pic>
      <p:pic>
        <p:nvPicPr>
          <p:cNvPr id="207" name="Google Shape;207;p3"/>
          <p:cNvPicPr preferRelativeResize="0"/>
          <p:nvPr/>
        </p:nvPicPr>
        <p:blipFill rotWithShape="1">
          <a:blip r:embed="rId9">
            <a:alphaModFix/>
          </a:blip>
          <a:srcRect t="3335" b="-9"/>
          <a:stretch/>
        </p:blipFill>
        <p:spPr>
          <a:xfrm>
            <a:off x="8125075" y="1023352"/>
            <a:ext cx="2960701" cy="919749"/>
          </a:xfrm>
          <a:prstGeom prst="rect">
            <a:avLst/>
          </a:prstGeom>
          <a:noFill/>
          <a:ln>
            <a:noFill/>
          </a:ln>
        </p:spPr>
      </p:pic>
      <p:pic>
        <p:nvPicPr>
          <p:cNvPr id="208" name="Google Shape;208;p3"/>
          <p:cNvPicPr preferRelativeResize="0"/>
          <p:nvPr/>
        </p:nvPicPr>
        <p:blipFill>
          <a:blip r:embed="rId10">
            <a:alphaModFix/>
          </a:blip>
          <a:stretch>
            <a:fillRect/>
          </a:stretch>
        </p:blipFill>
        <p:spPr>
          <a:xfrm>
            <a:off x="8201263" y="2017337"/>
            <a:ext cx="2960717" cy="2194414"/>
          </a:xfrm>
          <a:prstGeom prst="rect">
            <a:avLst/>
          </a:prstGeom>
          <a:noFill/>
          <a:ln>
            <a:noFill/>
          </a:ln>
        </p:spPr>
      </p:pic>
      <p:pic>
        <p:nvPicPr>
          <p:cNvPr id="209" name="Google Shape;209;p3"/>
          <p:cNvPicPr preferRelativeResize="0"/>
          <p:nvPr/>
        </p:nvPicPr>
        <p:blipFill>
          <a:blip r:embed="rId11">
            <a:alphaModFix/>
          </a:blip>
          <a:stretch>
            <a:fillRect/>
          </a:stretch>
        </p:blipFill>
        <p:spPr>
          <a:xfrm>
            <a:off x="8282625" y="4728588"/>
            <a:ext cx="3692124" cy="1887125"/>
          </a:xfrm>
          <a:prstGeom prst="rect">
            <a:avLst/>
          </a:prstGeom>
          <a:noFill/>
          <a:ln>
            <a:noFill/>
          </a:ln>
        </p:spPr>
      </p:pic>
      <p:pic>
        <p:nvPicPr>
          <p:cNvPr id="210" name="Google Shape;210;p3"/>
          <p:cNvPicPr preferRelativeResize="0"/>
          <p:nvPr/>
        </p:nvPicPr>
        <p:blipFill>
          <a:blip r:embed="rId12">
            <a:alphaModFix/>
          </a:blip>
          <a:stretch>
            <a:fillRect/>
          </a:stretch>
        </p:blipFill>
        <p:spPr>
          <a:xfrm>
            <a:off x="179088" y="1220040"/>
            <a:ext cx="1506725" cy="1439260"/>
          </a:xfrm>
          <a:prstGeom prst="rect">
            <a:avLst/>
          </a:prstGeom>
          <a:noFill/>
          <a:ln>
            <a:noFill/>
          </a:ln>
        </p:spPr>
      </p:pic>
      <p:pic>
        <p:nvPicPr>
          <p:cNvPr id="211" name="Google Shape;211;p3"/>
          <p:cNvPicPr preferRelativeResize="0"/>
          <p:nvPr/>
        </p:nvPicPr>
        <p:blipFill rotWithShape="1">
          <a:blip r:embed="rId13">
            <a:alphaModFix/>
          </a:blip>
          <a:srcRect r="6138" b="17918"/>
          <a:stretch/>
        </p:blipFill>
        <p:spPr>
          <a:xfrm>
            <a:off x="7965850" y="4332410"/>
            <a:ext cx="2503300" cy="828750"/>
          </a:xfrm>
          <a:prstGeom prst="rect">
            <a:avLst/>
          </a:prstGeom>
          <a:noFill/>
          <a:ln>
            <a:noFill/>
          </a:ln>
        </p:spPr>
      </p:pic>
      <p:pic>
        <p:nvPicPr>
          <p:cNvPr id="2" name="Google Shape;230;g2d90fee702a_0_0">
            <a:extLst>
              <a:ext uri="{FF2B5EF4-FFF2-40B4-BE49-F238E27FC236}">
                <a16:creationId xmlns:a16="http://schemas.microsoft.com/office/drawing/2014/main" id="{852FD2A7-C164-2FED-556F-CB13D3FF587A}"/>
              </a:ext>
            </a:extLst>
          </p:cNvPr>
          <p:cNvPicPr preferRelativeResize="0"/>
          <p:nvPr/>
        </p:nvPicPr>
        <p:blipFill>
          <a:blip r:embed="rId14">
            <a:alphaModFix/>
          </a:blip>
          <a:stretch>
            <a:fillRect/>
          </a:stretch>
        </p:blipFill>
        <p:spPr>
          <a:xfrm>
            <a:off x="1763314" y="1384246"/>
            <a:ext cx="6302061" cy="5231464"/>
          </a:xfrm>
          <a:prstGeom prst="rect">
            <a:avLst/>
          </a:prstGeom>
          <a:noFill/>
          <a:ln>
            <a:noFill/>
          </a:ln>
        </p:spPr>
      </p:pic>
      <p:pic>
        <p:nvPicPr>
          <p:cNvPr id="4" name="Imagen 3">
            <a:extLst>
              <a:ext uri="{FF2B5EF4-FFF2-40B4-BE49-F238E27FC236}">
                <a16:creationId xmlns:a16="http://schemas.microsoft.com/office/drawing/2014/main" id="{D1F7F37F-24AE-817B-2800-BE94A1D9ECFF}"/>
              </a:ext>
            </a:extLst>
          </p:cNvPr>
          <p:cNvPicPr>
            <a:picLocks noChangeAspect="1"/>
          </p:cNvPicPr>
          <p:nvPr/>
        </p:nvPicPr>
        <p:blipFill>
          <a:blip r:embed="rId15"/>
          <a:stretch>
            <a:fillRect/>
          </a:stretch>
        </p:blipFill>
        <p:spPr>
          <a:xfrm>
            <a:off x="2536542" y="2036916"/>
            <a:ext cx="4761702" cy="3488884"/>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578</TotalTime>
  <Words>1584</Words>
  <Application>Microsoft Office PowerPoint</Application>
  <PresentationFormat>Panorámica</PresentationFormat>
  <Paragraphs>225</Paragraphs>
  <Slides>26</Slides>
  <Notes>26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26</vt:i4>
      </vt:variant>
    </vt:vector>
  </HeadingPairs>
  <TitlesOfParts>
    <vt:vector size="31" baseType="lpstr">
      <vt:lpstr>Arial</vt:lpstr>
      <vt:lpstr>Arial Black</vt:lpstr>
      <vt:lpstr>Calibri</vt:lpstr>
      <vt:lpstr>Century Gothic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Mafe Mora</dc:creator>
  <cp:lastModifiedBy>Hugo</cp:lastModifiedBy>
  <cp:revision>10</cp:revision>
  <dcterms:created xsi:type="dcterms:W3CDTF">2023-07-24T20:46:18Z</dcterms:created>
  <dcterms:modified xsi:type="dcterms:W3CDTF">2025-04-11T17:06:54Z</dcterms:modified>
</cp:coreProperties>
</file>