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tmp" ContentType="image/p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358" r:id="rId2"/>
    <p:sldId id="357" r:id="rId3"/>
    <p:sldId id="348" r:id="rId4"/>
    <p:sldId id="349" r:id="rId5"/>
    <p:sldId id="342" r:id="rId6"/>
    <p:sldId id="350" r:id="rId7"/>
    <p:sldId id="306" r:id="rId8"/>
    <p:sldId id="343" r:id="rId9"/>
    <p:sldId id="344" r:id="rId10"/>
    <p:sldId id="345" r:id="rId11"/>
    <p:sldId id="346" r:id="rId12"/>
    <p:sldId id="339" r:id="rId13"/>
    <p:sldId id="340" r:id="rId14"/>
    <p:sldId id="347" r:id="rId15"/>
    <p:sldId id="333" r:id="rId16"/>
    <p:sldId id="335" r:id="rId17"/>
    <p:sldId id="330" r:id="rId18"/>
    <p:sldId id="351" r:id="rId19"/>
    <p:sldId id="338" r:id="rId20"/>
    <p:sldId id="352" r:id="rId21"/>
    <p:sldId id="331" r:id="rId22"/>
    <p:sldId id="341" r:id="rId23"/>
    <p:sldId id="353" r:id="rId24"/>
    <p:sldId id="354" r:id="rId25"/>
    <p:sldId id="329" r:id="rId26"/>
    <p:sldId id="355" r:id="rId27"/>
    <p:sldId id="356" r:id="rId28"/>
    <p:sldId id="359" r:id="rId29"/>
  </p:sldIdLst>
  <p:sldSz cx="12192000" cy="6858000"/>
  <p:notesSz cx="6858000" cy="9144000"/>
  <p:defaultText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C496"/>
    <a:srgbClr val="0091C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35" autoAdjust="0"/>
    <p:restoredTop sz="94660"/>
  </p:normalViewPr>
  <p:slideViewPr>
    <p:cSldViewPr snapToGrid="0" showGuides="1">
      <p:cViewPr>
        <p:scale>
          <a:sx n="59" d="100"/>
          <a:sy n="59" d="100"/>
        </p:scale>
        <p:origin x="714" y="2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17F2F5-F4D1-934C-BB1A-2A2E120B1FD6}" type="datetimeFigureOut">
              <a:rPr lang="es-CO" smtClean="0"/>
              <a:t>28/01/2021</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3D418-3DB7-1B45-AA39-041BD673EB49}" type="slidenum">
              <a:rPr lang="es-CO" smtClean="0"/>
              <a:t>‹#›</a:t>
            </a:fld>
            <a:endParaRPr lang="es-CO"/>
          </a:p>
        </p:txBody>
      </p:sp>
    </p:spTree>
    <p:extLst>
      <p:ext uri="{BB962C8B-B14F-4D97-AF65-F5344CB8AC3E}">
        <p14:creationId xmlns:p14="http://schemas.microsoft.com/office/powerpoint/2010/main" val="2490141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A2D78E-4CCD-4D97-AC90-E20A2ADA73BF}"/>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UY"/>
          </a:p>
        </p:txBody>
      </p:sp>
      <p:sp>
        <p:nvSpPr>
          <p:cNvPr id="3" name="Subtítulo 2">
            <a:extLst>
              <a:ext uri="{FF2B5EF4-FFF2-40B4-BE49-F238E27FC236}">
                <a16:creationId xmlns:a16="http://schemas.microsoft.com/office/drawing/2014/main" id="{051DEEE7-D0EE-418E-A9B1-27F331AEBC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UY"/>
          </a:p>
        </p:txBody>
      </p:sp>
      <p:sp>
        <p:nvSpPr>
          <p:cNvPr id="4" name="Marcador de fecha 3">
            <a:extLst>
              <a:ext uri="{FF2B5EF4-FFF2-40B4-BE49-F238E27FC236}">
                <a16:creationId xmlns:a16="http://schemas.microsoft.com/office/drawing/2014/main" id="{33D95AC7-4B75-4EDA-B3DB-F3BD9B337D7C}"/>
              </a:ext>
            </a:extLst>
          </p:cNvPr>
          <p:cNvSpPr>
            <a:spLocks noGrp="1"/>
          </p:cNvSpPr>
          <p:nvPr>
            <p:ph type="dt" sz="half" idx="10"/>
          </p:nvPr>
        </p:nvSpPr>
        <p:spPr/>
        <p:txBody>
          <a:bodyPr/>
          <a:lstStyle/>
          <a:p>
            <a:fld id="{4AB2B502-E515-4172-A859-0CE70F1ED7ED}" type="datetimeFigureOut">
              <a:rPr lang="es-UY" smtClean="0"/>
              <a:t>28/1/2021</a:t>
            </a:fld>
            <a:endParaRPr lang="es-UY"/>
          </a:p>
        </p:txBody>
      </p:sp>
      <p:sp>
        <p:nvSpPr>
          <p:cNvPr id="5" name="Marcador de pie de página 4">
            <a:extLst>
              <a:ext uri="{FF2B5EF4-FFF2-40B4-BE49-F238E27FC236}">
                <a16:creationId xmlns:a16="http://schemas.microsoft.com/office/drawing/2014/main" id="{7664D873-4D6C-4909-92C9-BE9F3EA59366}"/>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02F0E360-5D11-4DAD-A9EC-B42995756264}"/>
              </a:ext>
            </a:extLst>
          </p:cNvPr>
          <p:cNvSpPr>
            <a:spLocks noGrp="1"/>
          </p:cNvSpPr>
          <p:nvPr>
            <p:ph type="sldNum" sz="quarter" idx="12"/>
          </p:nvPr>
        </p:nvSpPr>
        <p:spPr/>
        <p:txBody>
          <a:bodyPr/>
          <a:lstStyle/>
          <a:p>
            <a:fld id="{BE19F29E-C3C3-43B7-953E-EF7A1881331F}" type="slidenum">
              <a:rPr lang="es-UY" smtClean="0"/>
              <a:t>‹#›</a:t>
            </a:fld>
            <a:endParaRPr lang="es-UY"/>
          </a:p>
        </p:txBody>
      </p:sp>
    </p:spTree>
    <p:extLst>
      <p:ext uri="{BB962C8B-B14F-4D97-AF65-F5344CB8AC3E}">
        <p14:creationId xmlns:p14="http://schemas.microsoft.com/office/powerpoint/2010/main" val="1426016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768CD6-B171-420A-8540-BCDD07ADC2CB}"/>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texto vertical 2">
            <a:extLst>
              <a:ext uri="{FF2B5EF4-FFF2-40B4-BE49-F238E27FC236}">
                <a16:creationId xmlns:a16="http://schemas.microsoft.com/office/drawing/2014/main" id="{07049E40-CCF6-4978-A3D0-83253FEDB245}"/>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F087FA65-AF89-4CF3-B8BD-BF215DF4A7FE}"/>
              </a:ext>
            </a:extLst>
          </p:cNvPr>
          <p:cNvSpPr>
            <a:spLocks noGrp="1"/>
          </p:cNvSpPr>
          <p:nvPr>
            <p:ph type="dt" sz="half" idx="10"/>
          </p:nvPr>
        </p:nvSpPr>
        <p:spPr/>
        <p:txBody>
          <a:bodyPr/>
          <a:lstStyle/>
          <a:p>
            <a:fld id="{4AB2B502-E515-4172-A859-0CE70F1ED7ED}" type="datetimeFigureOut">
              <a:rPr lang="es-UY" smtClean="0"/>
              <a:t>28/1/2021</a:t>
            </a:fld>
            <a:endParaRPr lang="es-UY"/>
          </a:p>
        </p:txBody>
      </p:sp>
      <p:sp>
        <p:nvSpPr>
          <p:cNvPr id="5" name="Marcador de pie de página 4">
            <a:extLst>
              <a:ext uri="{FF2B5EF4-FFF2-40B4-BE49-F238E27FC236}">
                <a16:creationId xmlns:a16="http://schemas.microsoft.com/office/drawing/2014/main" id="{5B17ECF0-714B-43C5-AD99-95A0DB339F2A}"/>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CD829A13-93FF-450B-A761-2AF27D43EB32}"/>
              </a:ext>
            </a:extLst>
          </p:cNvPr>
          <p:cNvSpPr>
            <a:spLocks noGrp="1"/>
          </p:cNvSpPr>
          <p:nvPr>
            <p:ph type="sldNum" sz="quarter" idx="12"/>
          </p:nvPr>
        </p:nvSpPr>
        <p:spPr/>
        <p:txBody>
          <a:bodyPr/>
          <a:lstStyle/>
          <a:p>
            <a:fld id="{BE19F29E-C3C3-43B7-953E-EF7A1881331F}" type="slidenum">
              <a:rPr lang="es-UY" smtClean="0"/>
              <a:t>‹#›</a:t>
            </a:fld>
            <a:endParaRPr lang="es-UY"/>
          </a:p>
        </p:txBody>
      </p:sp>
    </p:spTree>
    <p:extLst>
      <p:ext uri="{BB962C8B-B14F-4D97-AF65-F5344CB8AC3E}">
        <p14:creationId xmlns:p14="http://schemas.microsoft.com/office/powerpoint/2010/main" val="62766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3FB43C41-F220-4D34-9812-CADB75126C4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UY"/>
          </a:p>
        </p:txBody>
      </p:sp>
      <p:sp>
        <p:nvSpPr>
          <p:cNvPr id="3" name="Marcador de texto vertical 2">
            <a:extLst>
              <a:ext uri="{FF2B5EF4-FFF2-40B4-BE49-F238E27FC236}">
                <a16:creationId xmlns:a16="http://schemas.microsoft.com/office/drawing/2014/main" id="{C214EA36-B642-4049-BA4D-AF41BC0630C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8966873D-E36B-46C5-82A3-8B56A974E8D0}"/>
              </a:ext>
            </a:extLst>
          </p:cNvPr>
          <p:cNvSpPr>
            <a:spLocks noGrp="1"/>
          </p:cNvSpPr>
          <p:nvPr>
            <p:ph type="dt" sz="half" idx="10"/>
          </p:nvPr>
        </p:nvSpPr>
        <p:spPr/>
        <p:txBody>
          <a:bodyPr/>
          <a:lstStyle/>
          <a:p>
            <a:fld id="{4AB2B502-E515-4172-A859-0CE70F1ED7ED}" type="datetimeFigureOut">
              <a:rPr lang="es-UY" smtClean="0"/>
              <a:t>28/1/2021</a:t>
            </a:fld>
            <a:endParaRPr lang="es-UY"/>
          </a:p>
        </p:txBody>
      </p:sp>
      <p:sp>
        <p:nvSpPr>
          <p:cNvPr id="5" name="Marcador de pie de página 4">
            <a:extLst>
              <a:ext uri="{FF2B5EF4-FFF2-40B4-BE49-F238E27FC236}">
                <a16:creationId xmlns:a16="http://schemas.microsoft.com/office/drawing/2014/main" id="{0B9A3495-F625-41AE-911C-ACDAD2F532DA}"/>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9E3FAA63-2F12-4D8C-A0A1-0EBBD759E91D}"/>
              </a:ext>
            </a:extLst>
          </p:cNvPr>
          <p:cNvSpPr>
            <a:spLocks noGrp="1"/>
          </p:cNvSpPr>
          <p:nvPr>
            <p:ph type="sldNum" sz="quarter" idx="12"/>
          </p:nvPr>
        </p:nvSpPr>
        <p:spPr/>
        <p:txBody>
          <a:bodyPr/>
          <a:lstStyle/>
          <a:p>
            <a:fld id="{BE19F29E-C3C3-43B7-953E-EF7A1881331F}" type="slidenum">
              <a:rPr lang="es-UY" smtClean="0"/>
              <a:t>‹#›</a:t>
            </a:fld>
            <a:endParaRPr lang="es-UY"/>
          </a:p>
        </p:txBody>
      </p:sp>
    </p:spTree>
    <p:extLst>
      <p:ext uri="{BB962C8B-B14F-4D97-AF65-F5344CB8AC3E}">
        <p14:creationId xmlns:p14="http://schemas.microsoft.com/office/powerpoint/2010/main" val="3665471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5A9353-501F-447A-B426-1A7162CE12FA}"/>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2D501D0E-F6EC-4301-9D13-7E0EFE8974C2}"/>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25D2470A-0FCE-4EA3-8D7C-581A70D03222}"/>
              </a:ext>
            </a:extLst>
          </p:cNvPr>
          <p:cNvSpPr>
            <a:spLocks noGrp="1"/>
          </p:cNvSpPr>
          <p:nvPr>
            <p:ph type="dt" sz="half" idx="10"/>
          </p:nvPr>
        </p:nvSpPr>
        <p:spPr/>
        <p:txBody>
          <a:bodyPr/>
          <a:lstStyle/>
          <a:p>
            <a:fld id="{4AB2B502-E515-4172-A859-0CE70F1ED7ED}" type="datetimeFigureOut">
              <a:rPr lang="es-UY" smtClean="0"/>
              <a:t>28/1/2021</a:t>
            </a:fld>
            <a:endParaRPr lang="es-UY"/>
          </a:p>
        </p:txBody>
      </p:sp>
      <p:sp>
        <p:nvSpPr>
          <p:cNvPr id="5" name="Marcador de pie de página 4">
            <a:extLst>
              <a:ext uri="{FF2B5EF4-FFF2-40B4-BE49-F238E27FC236}">
                <a16:creationId xmlns:a16="http://schemas.microsoft.com/office/drawing/2014/main" id="{9606022D-C5D4-4BDB-A126-D39881C2F2BF}"/>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26E1E9FB-FE4E-4F9B-88DB-2D87C40C5017}"/>
              </a:ext>
            </a:extLst>
          </p:cNvPr>
          <p:cNvSpPr>
            <a:spLocks noGrp="1"/>
          </p:cNvSpPr>
          <p:nvPr>
            <p:ph type="sldNum" sz="quarter" idx="12"/>
          </p:nvPr>
        </p:nvSpPr>
        <p:spPr/>
        <p:txBody>
          <a:bodyPr/>
          <a:lstStyle/>
          <a:p>
            <a:fld id="{BE19F29E-C3C3-43B7-953E-EF7A1881331F}" type="slidenum">
              <a:rPr lang="es-UY" smtClean="0"/>
              <a:t>‹#›</a:t>
            </a:fld>
            <a:endParaRPr lang="es-UY"/>
          </a:p>
        </p:txBody>
      </p:sp>
    </p:spTree>
    <p:extLst>
      <p:ext uri="{BB962C8B-B14F-4D97-AF65-F5344CB8AC3E}">
        <p14:creationId xmlns:p14="http://schemas.microsoft.com/office/powerpoint/2010/main" val="3771718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C10887-CC7F-483A-80A4-D9101909E358}"/>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3275E12F-4FA0-401D-B825-8AEB356090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2CFE2403-7D6D-4CC3-8CE3-6E7DE4A0DB3F}"/>
              </a:ext>
            </a:extLst>
          </p:cNvPr>
          <p:cNvSpPr>
            <a:spLocks noGrp="1"/>
          </p:cNvSpPr>
          <p:nvPr>
            <p:ph type="dt" sz="half" idx="10"/>
          </p:nvPr>
        </p:nvSpPr>
        <p:spPr/>
        <p:txBody>
          <a:bodyPr/>
          <a:lstStyle/>
          <a:p>
            <a:fld id="{4AB2B502-E515-4172-A859-0CE70F1ED7ED}" type="datetimeFigureOut">
              <a:rPr lang="es-UY" smtClean="0"/>
              <a:t>28/1/2021</a:t>
            </a:fld>
            <a:endParaRPr lang="es-UY"/>
          </a:p>
        </p:txBody>
      </p:sp>
      <p:sp>
        <p:nvSpPr>
          <p:cNvPr id="5" name="Marcador de pie de página 4">
            <a:extLst>
              <a:ext uri="{FF2B5EF4-FFF2-40B4-BE49-F238E27FC236}">
                <a16:creationId xmlns:a16="http://schemas.microsoft.com/office/drawing/2014/main" id="{BA516C5C-A96F-40BA-A002-30F5C406FC27}"/>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EEDEAC08-555C-4074-8C1E-6726200F2365}"/>
              </a:ext>
            </a:extLst>
          </p:cNvPr>
          <p:cNvSpPr>
            <a:spLocks noGrp="1"/>
          </p:cNvSpPr>
          <p:nvPr>
            <p:ph type="sldNum" sz="quarter" idx="12"/>
          </p:nvPr>
        </p:nvSpPr>
        <p:spPr/>
        <p:txBody>
          <a:bodyPr/>
          <a:lstStyle/>
          <a:p>
            <a:fld id="{BE19F29E-C3C3-43B7-953E-EF7A1881331F}" type="slidenum">
              <a:rPr lang="es-UY" smtClean="0"/>
              <a:t>‹#›</a:t>
            </a:fld>
            <a:endParaRPr lang="es-UY"/>
          </a:p>
        </p:txBody>
      </p:sp>
    </p:spTree>
    <p:extLst>
      <p:ext uri="{BB962C8B-B14F-4D97-AF65-F5344CB8AC3E}">
        <p14:creationId xmlns:p14="http://schemas.microsoft.com/office/powerpoint/2010/main" val="2535382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F2E3FD-D63D-417E-84F7-219AE0A465CD}"/>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CC97F870-2DC8-4D24-89A7-46D0C41139B7}"/>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contenido 3">
            <a:extLst>
              <a:ext uri="{FF2B5EF4-FFF2-40B4-BE49-F238E27FC236}">
                <a16:creationId xmlns:a16="http://schemas.microsoft.com/office/drawing/2014/main" id="{5B0E6E2F-7EF8-4C08-A957-AD8F0C6BCD4E}"/>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5" name="Marcador de fecha 4">
            <a:extLst>
              <a:ext uri="{FF2B5EF4-FFF2-40B4-BE49-F238E27FC236}">
                <a16:creationId xmlns:a16="http://schemas.microsoft.com/office/drawing/2014/main" id="{B003D2B4-F6A2-4FA4-BAD1-56AD1D8EDD40}"/>
              </a:ext>
            </a:extLst>
          </p:cNvPr>
          <p:cNvSpPr>
            <a:spLocks noGrp="1"/>
          </p:cNvSpPr>
          <p:nvPr>
            <p:ph type="dt" sz="half" idx="10"/>
          </p:nvPr>
        </p:nvSpPr>
        <p:spPr/>
        <p:txBody>
          <a:bodyPr/>
          <a:lstStyle/>
          <a:p>
            <a:fld id="{4AB2B502-E515-4172-A859-0CE70F1ED7ED}" type="datetimeFigureOut">
              <a:rPr lang="es-UY" smtClean="0"/>
              <a:t>28/1/2021</a:t>
            </a:fld>
            <a:endParaRPr lang="es-UY"/>
          </a:p>
        </p:txBody>
      </p:sp>
      <p:sp>
        <p:nvSpPr>
          <p:cNvPr id="6" name="Marcador de pie de página 5">
            <a:extLst>
              <a:ext uri="{FF2B5EF4-FFF2-40B4-BE49-F238E27FC236}">
                <a16:creationId xmlns:a16="http://schemas.microsoft.com/office/drawing/2014/main" id="{C7DBBDFB-4D39-48C0-8639-69A9D786DF7A}"/>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AD0DE086-E111-49DD-8316-308F8511B5FD}"/>
              </a:ext>
            </a:extLst>
          </p:cNvPr>
          <p:cNvSpPr>
            <a:spLocks noGrp="1"/>
          </p:cNvSpPr>
          <p:nvPr>
            <p:ph type="sldNum" sz="quarter" idx="12"/>
          </p:nvPr>
        </p:nvSpPr>
        <p:spPr/>
        <p:txBody>
          <a:bodyPr/>
          <a:lstStyle/>
          <a:p>
            <a:fld id="{BE19F29E-C3C3-43B7-953E-EF7A1881331F}" type="slidenum">
              <a:rPr lang="es-UY" smtClean="0"/>
              <a:t>‹#›</a:t>
            </a:fld>
            <a:endParaRPr lang="es-UY"/>
          </a:p>
        </p:txBody>
      </p:sp>
    </p:spTree>
    <p:extLst>
      <p:ext uri="{BB962C8B-B14F-4D97-AF65-F5344CB8AC3E}">
        <p14:creationId xmlns:p14="http://schemas.microsoft.com/office/powerpoint/2010/main" val="2773756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AEDD8A-3FCA-4A88-9905-B4DADCE83919}"/>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070FE442-5701-4E38-9A28-F00E03E91C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90175B10-1CA2-4224-B5B3-70E5CA2657C7}"/>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5" name="Marcador de texto 4">
            <a:extLst>
              <a:ext uri="{FF2B5EF4-FFF2-40B4-BE49-F238E27FC236}">
                <a16:creationId xmlns:a16="http://schemas.microsoft.com/office/drawing/2014/main" id="{94C34ADA-A8BD-4E5E-A2F4-5D2945C079F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591B64AC-D998-45F0-BA0B-E4475E23E847}"/>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7" name="Marcador de fecha 6">
            <a:extLst>
              <a:ext uri="{FF2B5EF4-FFF2-40B4-BE49-F238E27FC236}">
                <a16:creationId xmlns:a16="http://schemas.microsoft.com/office/drawing/2014/main" id="{455FAB86-12BB-4F6C-9328-4B05CE1DC589}"/>
              </a:ext>
            </a:extLst>
          </p:cNvPr>
          <p:cNvSpPr>
            <a:spLocks noGrp="1"/>
          </p:cNvSpPr>
          <p:nvPr>
            <p:ph type="dt" sz="half" idx="10"/>
          </p:nvPr>
        </p:nvSpPr>
        <p:spPr/>
        <p:txBody>
          <a:bodyPr/>
          <a:lstStyle/>
          <a:p>
            <a:fld id="{4AB2B502-E515-4172-A859-0CE70F1ED7ED}" type="datetimeFigureOut">
              <a:rPr lang="es-UY" smtClean="0"/>
              <a:t>28/1/2021</a:t>
            </a:fld>
            <a:endParaRPr lang="es-UY"/>
          </a:p>
        </p:txBody>
      </p:sp>
      <p:sp>
        <p:nvSpPr>
          <p:cNvPr id="8" name="Marcador de pie de página 7">
            <a:extLst>
              <a:ext uri="{FF2B5EF4-FFF2-40B4-BE49-F238E27FC236}">
                <a16:creationId xmlns:a16="http://schemas.microsoft.com/office/drawing/2014/main" id="{859522D1-188B-4483-A6DF-0E09BACB6A09}"/>
              </a:ext>
            </a:extLst>
          </p:cNvPr>
          <p:cNvSpPr>
            <a:spLocks noGrp="1"/>
          </p:cNvSpPr>
          <p:nvPr>
            <p:ph type="ftr" sz="quarter" idx="11"/>
          </p:nvPr>
        </p:nvSpPr>
        <p:spPr/>
        <p:txBody>
          <a:bodyPr/>
          <a:lstStyle/>
          <a:p>
            <a:endParaRPr lang="es-UY"/>
          </a:p>
        </p:txBody>
      </p:sp>
      <p:sp>
        <p:nvSpPr>
          <p:cNvPr id="9" name="Marcador de número de diapositiva 8">
            <a:extLst>
              <a:ext uri="{FF2B5EF4-FFF2-40B4-BE49-F238E27FC236}">
                <a16:creationId xmlns:a16="http://schemas.microsoft.com/office/drawing/2014/main" id="{5B514BC1-6F99-4476-8899-862705989A2F}"/>
              </a:ext>
            </a:extLst>
          </p:cNvPr>
          <p:cNvSpPr>
            <a:spLocks noGrp="1"/>
          </p:cNvSpPr>
          <p:nvPr>
            <p:ph type="sldNum" sz="quarter" idx="12"/>
          </p:nvPr>
        </p:nvSpPr>
        <p:spPr/>
        <p:txBody>
          <a:bodyPr/>
          <a:lstStyle/>
          <a:p>
            <a:fld id="{BE19F29E-C3C3-43B7-953E-EF7A1881331F}" type="slidenum">
              <a:rPr lang="es-UY" smtClean="0"/>
              <a:t>‹#›</a:t>
            </a:fld>
            <a:endParaRPr lang="es-UY"/>
          </a:p>
        </p:txBody>
      </p:sp>
    </p:spTree>
    <p:extLst>
      <p:ext uri="{BB962C8B-B14F-4D97-AF65-F5344CB8AC3E}">
        <p14:creationId xmlns:p14="http://schemas.microsoft.com/office/powerpoint/2010/main" val="3680484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94FFBE-A937-497E-953F-BBF8E6DAF3CF}"/>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fecha 2">
            <a:extLst>
              <a:ext uri="{FF2B5EF4-FFF2-40B4-BE49-F238E27FC236}">
                <a16:creationId xmlns:a16="http://schemas.microsoft.com/office/drawing/2014/main" id="{453C81FD-8AB3-4FD2-ACDF-7B40BCBBD921}"/>
              </a:ext>
            </a:extLst>
          </p:cNvPr>
          <p:cNvSpPr>
            <a:spLocks noGrp="1"/>
          </p:cNvSpPr>
          <p:nvPr>
            <p:ph type="dt" sz="half" idx="10"/>
          </p:nvPr>
        </p:nvSpPr>
        <p:spPr/>
        <p:txBody>
          <a:bodyPr/>
          <a:lstStyle/>
          <a:p>
            <a:fld id="{4AB2B502-E515-4172-A859-0CE70F1ED7ED}" type="datetimeFigureOut">
              <a:rPr lang="es-UY" smtClean="0"/>
              <a:t>28/1/2021</a:t>
            </a:fld>
            <a:endParaRPr lang="es-UY"/>
          </a:p>
        </p:txBody>
      </p:sp>
      <p:sp>
        <p:nvSpPr>
          <p:cNvPr id="4" name="Marcador de pie de página 3">
            <a:extLst>
              <a:ext uri="{FF2B5EF4-FFF2-40B4-BE49-F238E27FC236}">
                <a16:creationId xmlns:a16="http://schemas.microsoft.com/office/drawing/2014/main" id="{DC8030FA-426E-408C-9871-6C25363C6DE5}"/>
              </a:ext>
            </a:extLst>
          </p:cNvPr>
          <p:cNvSpPr>
            <a:spLocks noGrp="1"/>
          </p:cNvSpPr>
          <p:nvPr>
            <p:ph type="ftr" sz="quarter" idx="11"/>
          </p:nvPr>
        </p:nvSpPr>
        <p:spPr/>
        <p:txBody>
          <a:bodyPr/>
          <a:lstStyle/>
          <a:p>
            <a:endParaRPr lang="es-UY"/>
          </a:p>
        </p:txBody>
      </p:sp>
      <p:sp>
        <p:nvSpPr>
          <p:cNvPr id="5" name="Marcador de número de diapositiva 4">
            <a:extLst>
              <a:ext uri="{FF2B5EF4-FFF2-40B4-BE49-F238E27FC236}">
                <a16:creationId xmlns:a16="http://schemas.microsoft.com/office/drawing/2014/main" id="{362D8755-EF4E-438D-A913-3880F2806089}"/>
              </a:ext>
            </a:extLst>
          </p:cNvPr>
          <p:cNvSpPr>
            <a:spLocks noGrp="1"/>
          </p:cNvSpPr>
          <p:nvPr>
            <p:ph type="sldNum" sz="quarter" idx="12"/>
          </p:nvPr>
        </p:nvSpPr>
        <p:spPr/>
        <p:txBody>
          <a:bodyPr/>
          <a:lstStyle/>
          <a:p>
            <a:fld id="{BE19F29E-C3C3-43B7-953E-EF7A1881331F}" type="slidenum">
              <a:rPr lang="es-UY" smtClean="0"/>
              <a:t>‹#›</a:t>
            </a:fld>
            <a:endParaRPr lang="es-UY"/>
          </a:p>
        </p:txBody>
      </p:sp>
    </p:spTree>
    <p:extLst>
      <p:ext uri="{BB962C8B-B14F-4D97-AF65-F5344CB8AC3E}">
        <p14:creationId xmlns:p14="http://schemas.microsoft.com/office/powerpoint/2010/main" val="281985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0C67DE6-959A-4FEF-8E6E-0552DF1F8506}"/>
              </a:ext>
            </a:extLst>
          </p:cNvPr>
          <p:cNvSpPr>
            <a:spLocks noGrp="1"/>
          </p:cNvSpPr>
          <p:nvPr>
            <p:ph type="dt" sz="half" idx="10"/>
          </p:nvPr>
        </p:nvSpPr>
        <p:spPr/>
        <p:txBody>
          <a:bodyPr/>
          <a:lstStyle/>
          <a:p>
            <a:fld id="{4AB2B502-E515-4172-A859-0CE70F1ED7ED}" type="datetimeFigureOut">
              <a:rPr lang="es-UY" smtClean="0"/>
              <a:t>28/1/2021</a:t>
            </a:fld>
            <a:endParaRPr lang="es-UY"/>
          </a:p>
        </p:txBody>
      </p:sp>
      <p:sp>
        <p:nvSpPr>
          <p:cNvPr id="3" name="Marcador de pie de página 2">
            <a:extLst>
              <a:ext uri="{FF2B5EF4-FFF2-40B4-BE49-F238E27FC236}">
                <a16:creationId xmlns:a16="http://schemas.microsoft.com/office/drawing/2014/main" id="{19C3A2E1-76A8-475A-B2B0-31F4CA994905}"/>
              </a:ext>
            </a:extLst>
          </p:cNvPr>
          <p:cNvSpPr>
            <a:spLocks noGrp="1"/>
          </p:cNvSpPr>
          <p:nvPr>
            <p:ph type="ftr" sz="quarter" idx="11"/>
          </p:nvPr>
        </p:nvSpPr>
        <p:spPr/>
        <p:txBody>
          <a:bodyPr/>
          <a:lstStyle/>
          <a:p>
            <a:endParaRPr lang="es-UY"/>
          </a:p>
        </p:txBody>
      </p:sp>
      <p:sp>
        <p:nvSpPr>
          <p:cNvPr id="4" name="Marcador de número de diapositiva 3">
            <a:extLst>
              <a:ext uri="{FF2B5EF4-FFF2-40B4-BE49-F238E27FC236}">
                <a16:creationId xmlns:a16="http://schemas.microsoft.com/office/drawing/2014/main" id="{AB4CEF5B-4173-4B11-A38D-2787E13E0AED}"/>
              </a:ext>
            </a:extLst>
          </p:cNvPr>
          <p:cNvSpPr>
            <a:spLocks noGrp="1"/>
          </p:cNvSpPr>
          <p:nvPr>
            <p:ph type="sldNum" sz="quarter" idx="12"/>
          </p:nvPr>
        </p:nvSpPr>
        <p:spPr/>
        <p:txBody>
          <a:bodyPr/>
          <a:lstStyle/>
          <a:p>
            <a:fld id="{BE19F29E-C3C3-43B7-953E-EF7A1881331F}" type="slidenum">
              <a:rPr lang="es-UY" smtClean="0"/>
              <a:t>‹#›</a:t>
            </a:fld>
            <a:endParaRPr lang="es-UY"/>
          </a:p>
        </p:txBody>
      </p:sp>
    </p:spTree>
    <p:extLst>
      <p:ext uri="{BB962C8B-B14F-4D97-AF65-F5344CB8AC3E}">
        <p14:creationId xmlns:p14="http://schemas.microsoft.com/office/powerpoint/2010/main" val="3947344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B2E3D0-0CE5-41DA-A020-20F9B0C8B40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6F7D0ADA-D77D-4B24-A493-9BD687D850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texto 3">
            <a:extLst>
              <a:ext uri="{FF2B5EF4-FFF2-40B4-BE49-F238E27FC236}">
                <a16:creationId xmlns:a16="http://schemas.microsoft.com/office/drawing/2014/main" id="{14F3155C-B7F9-40B9-84A4-B2C40F24AE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42A8791-C1C5-4352-A798-94DF9696CC1B}"/>
              </a:ext>
            </a:extLst>
          </p:cNvPr>
          <p:cNvSpPr>
            <a:spLocks noGrp="1"/>
          </p:cNvSpPr>
          <p:nvPr>
            <p:ph type="dt" sz="half" idx="10"/>
          </p:nvPr>
        </p:nvSpPr>
        <p:spPr/>
        <p:txBody>
          <a:bodyPr/>
          <a:lstStyle/>
          <a:p>
            <a:fld id="{4AB2B502-E515-4172-A859-0CE70F1ED7ED}" type="datetimeFigureOut">
              <a:rPr lang="es-UY" smtClean="0"/>
              <a:t>28/1/2021</a:t>
            </a:fld>
            <a:endParaRPr lang="es-UY"/>
          </a:p>
        </p:txBody>
      </p:sp>
      <p:sp>
        <p:nvSpPr>
          <p:cNvPr id="6" name="Marcador de pie de página 5">
            <a:extLst>
              <a:ext uri="{FF2B5EF4-FFF2-40B4-BE49-F238E27FC236}">
                <a16:creationId xmlns:a16="http://schemas.microsoft.com/office/drawing/2014/main" id="{8378309E-6F09-411F-A2C2-B431CA23669B}"/>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3A94BEBA-EC85-46A0-9C9B-35A69A9D9015}"/>
              </a:ext>
            </a:extLst>
          </p:cNvPr>
          <p:cNvSpPr>
            <a:spLocks noGrp="1"/>
          </p:cNvSpPr>
          <p:nvPr>
            <p:ph type="sldNum" sz="quarter" idx="12"/>
          </p:nvPr>
        </p:nvSpPr>
        <p:spPr/>
        <p:txBody>
          <a:bodyPr/>
          <a:lstStyle/>
          <a:p>
            <a:fld id="{BE19F29E-C3C3-43B7-953E-EF7A1881331F}" type="slidenum">
              <a:rPr lang="es-UY" smtClean="0"/>
              <a:t>‹#›</a:t>
            </a:fld>
            <a:endParaRPr lang="es-UY"/>
          </a:p>
        </p:txBody>
      </p:sp>
    </p:spTree>
    <p:extLst>
      <p:ext uri="{BB962C8B-B14F-4D97-AF65-F5344CB8AC3E}">
        <p14:creationId xmlns:p14="http://schemas.microsoft.com/office/powerpoint/2010/main" val="964729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A10117-BA5D-481E-BC14-263BE182659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UY"/>
          </a:p>
        </p:txBody>
      </p:sp>
      <p:sp>
        <p:nvSpPr>
          <p:cNvPr id="3" name="Marcador de posición de imagen 2">
            <a:extLst>
              <a:ext uri="{FF2B5EF4-FFF2-40B4-BE49-F238E27FC236}">
                <a16:creationId xmlns:a16="http://schemas.microsoft.com/office/drawing/2014/main" id="{EF35FC1C-AC65-4908-A790-868A70C708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UY"/>
          </a:p>
        </p:txBody>
      </p:sp>
      <p:sp>
        <p:nvSpPr>
          <p:cNvPr id="4" name="Marcador de texto 3">
            <a:extLst>
              <a:ext uri="{FF2B5EF4-FFF2-40B4-BE49-F238E27FC236}">
                <a16:creationId xmlns:a16="http://schemas.microsoft.com/office/drawing/2014/main" id="{C378F29A-2625-4D10-A81C-08C2C6F5DC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00FF9DE-82BF-4185-A52D-6CF01618E1FD}"/>
              </a:ext>
            </a:extLst>
          </p:cNvPr>
          <p:cNvSpPr>
            <a:spLocks noGrp="1"/>
          </p:cNvSpPr>
          <p:nvPr>
            <p:ph type="dt" sz="half" idx="10"/>
          </p:nvPr>
        </p:nvSpPr>
        <p:spPr/>
        <p:txBody>
          <a:bodyPr/>
          <a:lstStyle/>
          <a:p>
            <a:fld id="{4AB2B502-E515-4172-A859-0CE70F1ED7ED}" type="datetimeFigureOut">
              <a:rPr lang="es-UY" smtClean="0"/>
              <a:t>28/1/2021</a:t>
            </a:fld>
            <a:endParaRPr lang="es-UY"/>
          </a:p>
        </p:txBody>
      </p:sp>
      <p:sp>
        <p:nvSpPr>
          <p:cNvPr id="6" name="Marcador de pie de página 5">
            <a:extLst>
              <a:ext uri="{FF2B5EF4-FFF2-40B4-BE49-F238E27FC236}">
                <a16:creationId xmlns:a16="http://schemas.microsoft.com/office/drawing/2014/main" id="{05FBB5C6-69F9-4940-BCE7-3B8CF01780D7}"/>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DD882F23-BEC7-4867-83D8-8D4EC95CA185}"/>
              </a:ext>
            </a:extLst>
          </p:cNvPr>
          <p:cNvSpPr>
            <a:spLocks noGrp="1"/>
          </p:cNvSpPr>
          <p:nvPr>
            <p:ph type="sldNum" sz="quarter" idx="12"/>
          </p:nvPr>
        </p:nvSpPr>
        <p:spPr/>
        <p:txBody>
          <a:bodyPr/>
          <a:lstStyle/>
          <a:p>
            <a:fld id="{BE19F29E-C3C3-43B7-953E-EF7A1881331F}" type="slidenum">
              <a:rPr lang="es-UY" smtClean="0"/>
              <a:t>‹#›</a:t>
            </a:fld>
            <a:endParaRPr lang="es-UY"/>
          </a:p>
        </p:txBody>
      </p:sp>
    </p:spTree>
    <p:extLst>
      <p:ext uri="{BB962C8B-B14F-4D97-AF65-F5344CB8AC3E}">
        <p14:creationId xmlns:p14="http://schemas.microsoft.com/office/powerpoint/2010/main" val="2217215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FF691AA1-7BA7-4DFD-8405-AEE8AF6F5F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52ACCF09-83C9-4D0A-A246-6EFA098D23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586026A9-1280-42AC-AB07-3882AD5E8CC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B2B502-E515-4172-A859-0CE70F1ED7ED}" type="datetimeFigureOut">
              <a:rPr lang="es-UY" smtClean="0"/>
              <a:t>28/1/2021</a:t>
            </a:fld>
            <a:endParaRPr lang="es-UY"/>
          </a:p>
        </p:txBody>
      </p:sp>
      <p:sp>
        <p:nvSpPr>
          <p:cNvPr id="5" name="Marcador de pie de página 4">
            <a:extLst>
              <a:ext uri="{FF2B5EF4-FFF2-40B4-BE49-F238E27FC236}">
                <a16:creationId xmlns:a16="http://schemas.microsoft.com/office/drawing/2014/main" id="{0AF79777-CF75-4B22-886D-13915B1D3E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UY"/>
          </a:p>
        </p:txBody>
      </p:sp>
      <p:sp>
        <p:nvSpPr>
          <p:cNvPr id="6" name="Marcador de número de diapositiva 5">
            <a:extLst>
              <a:ext uri="{FF2B5EF4-FFF2-40B4-BE49-F238E27FC236}">
                <a16:creationId xmlns:a16="http://schemas.microsoft.com/office/drawing/2014/main" id="{8BDB4986-8CED-4276-BD47-7C0AD5FB00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19F29E-C3C3-43B7-953E-EF7A1881331F}" type="slidenum">
              <a:rPr lang="es-UY" smtClean="0"/>
              <a:t>‹#›</a:t>
            </a:fld>
            <a:endParaRPr lang="es-UY"/>
          </a:p>
        </p:txBody>
      </p:sp>
    </p:spTree>
    <p:extLst>
      <p:ext uri="{BB962C8B-B14F-4D97-AF65-F5344CB8AC3E}">
        <p14:creationId xmlns:p14="http://schemas.microsoft.com/office/powerpoint/2010/main" val="14695291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6"/>
            <a:ext cx="11543556" cy="6857999"/>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4400" b="1" dirty="0">
                <a:solidFill>
                  <a:srgbClr val="4C531E"/>
                </a:solidFill>
                <a:latin typeface="Arial Black"/>
                <a:cs typeface="Arial Black"/>
              </a:rPr>
              <a:t>  ¿QUÉ ES EL PMM?</a:t>
            </a:r>
            <a:endParaRPr lang="en-US" sz="44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spTree>
    <p:extLst>
      <p:ext uri="{BB962C8B-B14F-4D97-AF65-F5344CB8AC3E}">
        <p14:creationId xmlns:p14="http://schemas.microsoft.com/office/powerpoint/2010/main" val="32213529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7"/>
            <a:ext cx="11543556" cy="538206"/>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2400" b="1" dirty="0">
                <a:solidFill>
                  <a:srgbClr val="4C531E"/>
                </a:solidFill>
                <a:latin typeface="Arial Black"/>
                <a:cs typeface="Arial Black"/>
              </a:rPr>
              <a:t>   </a:t>
            </a:r>
            <a:r>
              <a:rPr lang="es-CO" sz="2000" b="1" dirty="0">
                <a:solidFill>
                  <a:srgbClr val="4C531E"/>
                </a:solidFill>
                <a:latin typeface="Arial Black"/>
                <a:cs typeface="Arial Black"/>
              </a:rPr>
              <a:t>Objetivos Específicos</a:t>
            </a:r>
            <a:endParaRPr lang="en-US" sz="20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sp>
        <p:nvSpPr>
          <p:cNvPr id="9" name="Freeform: Shape 8">
            <a:extLst>
              <a:ext uri="{FF2B5EF4-FFF2-40B4-BE49-F238E27FC236}">
                <a16:creationId xmlns:a16="http://schemas.microsoft.com/office/drawing/2014/main" id="{01CEB55F-433A-470A-B9F1-23B3CE3D901B}"/>
              </a:ext>
            </a:extLst>
          </p:cNvPr>
          <p:cNvSpPr/>
          <p:nvPr/>
        </p:nvSpPr>
        <p:spPr>
          <a:xfrm>
            <a:off x="1015540" y="1195754"/>
            <a:ext cx="1345523" cy="4381631"/>
          </a:xfrm>
          <a:custGeom>
            <a:avLst/>
            <a:gdLst>
              <a:gd name="connsiteX0" fmla="*/ 0 w 1771330"/>
              <a:gd name="connsiteY0" fmla="*/ 177133 h 3455458"/>
              <a:gd name="connsiteX1" fmla="*/ 177133 w 1771330"/>
              <a:gd name="connsiteY1" fmla="*/ 0 h 3455458"/>
              <a:gd name="connsiteX2" fmla="*/ 1594197 w 1771330"/>
              <a:gd name="connsiteY2" fmla="*/ 0 h 3455458"/>
              <a:gd name="connsiteX3" fmla="*/ 1771330 w 1771330"/>
              <a:gd name="connsiteY3" fmla="*/ 177133 h 3455458"/>
              <a:gd name="connsiteX4" fmla="*/ 1771330 w 1771330"/>
              <a:gd name="connsiteY4" fmla="*/ 3278325 h 3455458"/>
              <a:gd name="connsiteX5" fmla="*/ 1594197 w 1771330"/>
              <a:gd name="connsiteY5" fmla="*/ 3455458 h 3455458"/>
              <a:gd name="connsiteX6" fmla="*/ 177133 w 1771330"/>
              <a:gd name="connsiteY6" fmla="*/ 3455458 h 3455458"/>
              <a:gd name="connsiteX7" fmla="*/ 0 w 1771330"/>
              <a:gd name="connsiteY7" fmla="*/ 3278325 h 3455458"/>
              <a:gd name="connsiteX8" fmla="*/ 0 w 1771330"/>
              <a:gd name="connsiteY8" fmla="*/ 177133 h 34554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71330" h="3455458">
                <a:moveTo>
                  <a:pt x="0" y="177133"/>
                </a:moveTo>
                <a:cubicBezTo>
                  <a:pt x="0" y="79305"/>
                  <a:pt x="79305" y="0"/>
                  <a:pt x="177133" y="0"/>
                </a:cubicBezTo>
                <a:lnTo>
                  <a:pt x="1594197" y="0"/>
                </a:lnTo>
                <a:cubicBezTo>
                  <a:pt x="1692025" y="0"/>
                  <a:pt x="1771330" y="79305"/>
                  <a:pt x="1771330" y="177133"/>
                </a:cubicBezTo>
                <a:lnTo>
                  <a:pt x="1771330" y="3278325"/>
                </a:lnTo>
                <a:cubicBezTo>
                  <a:pt x="1771330" y="3376153"/>
                  <a:pt x="1692025" y="3455458"/>
                  <a:pt x="1594197" y="3455458"/>
                </a:cubicBezTo>
                <a:lnTo>
                  <a:pt x="177133" y="3455458"/>
                </a:lnTo>
                <a:cubicBezTo>
                  <a:pt x="79305" y="3455458"/>
                  <a:pt x="0" y="3376153"/>
                  <a:pt x="0" y="3278325"/>
                </a:cubicBezTo>
                <a:lnTo>
                  <a:pt x="0" y="177133"/>
                </a:lnTo>
                <a:close/>
              </a:path>
            </a:pathLst>
          </a:custGeom>
          <a:solidFill>
            <a:schemeClr val="accent6"/>
          </a:solidFill>
        </p:spPr>
        <p:style>
          <a:lnRef idx="2">
            <a:schemeClr val="lt1">
              <a:hueOff val="0"/>
              <a:satOff val="0"/>
              <a:lumOff val="0"/>
              <a:alphaOff val="0"/>
            </a:schemeClr>
          </a:lnRef>
          <a:fillRef idx="1">
            <a:scrgbClr r="0" g="0" b="0"/>
          </a:fillRef>
          <a:effectRef idx="0">
            <a:schemeClr val="accent4">
              <a:tint val="99000"/>
              <a:hueOff val="0"/>
              <a:satOff val="0"/>
              <a:lumOff val="0"/>
              <a:alphaOff val="0"/>
            </a:schemeClr>
          </a:effectRef>
          <a:fontRef idx="minor">
            <a:schemeClr val="lt1"/>
          </a:fontRef>
        </p:style>
        <p:txBody>
          <a:bodyPr spcFirstLastPara="0" vert="vert270" wrap="square" lIns="112840" tIns="112840" rIns="112840" bIns="112840" numCol="1" spcCol="1270" anchor="ctr" anchorCtr="0">
            <a:noAutofit/>
          </a:bodyPr>
          <a:lstStyle/>
          <a:p>
            <a:pPr marL="0" lvl="0" indent="0" algn="ctr" defTabSz="711200">
              <a:lnSpc>
                <a:spcPct val="90000"/>
              </a:lnSpc>
              <a:spcBef>
                <a:spcPct val="0"/>
              </a:spcBef>
              <a:spcAft>
                <a:spcPct val="35000"/>
              </a:spcAft>
              <a:buNone/>
            </a:pPr>
            <a:r>
              <a:rPr lang="es-ES_tradnl" sz="4000" b="1" dirty="0">
                <a:solidFill>
                  <a:schemeClr val="bg1"/>
                </a:solidFill>
              </a:rPr>
              <a:t>3. Seguridad Vial</a:t>
            </a:r>
            <a:endParaRPr lang="en-US" sz="4000" b="1" kern="1200" dirty="0">
              <a:solidFill>
                <a:schemeClr val="bg1"/>
              </a:solidFill>
            </a:endParaRPr>
          </a:p>
        </p:txBody>
      </p:sp>
      <p:sp>
        <p:nvSpPr>
          <p:cNvPr id="16" name="TextBox 15">
            <a:extLst>
              <a:ext uri="{FF2B5EF4-FFF2-40B4-BE49-F238E27FC236}">
                <a16:creationId xmlns:a16="http://schemas.microsoft.com/office/drawing/2014/main" id="{CC7C4931-E139-47A3-A427-4C34AEB574C3}"/>
              </a:ext>
            </a:extLst>
          </p:cNvPr>
          <p:cNvSpPr txBox="1"/>
          <p:nvPr/>
        </p:nvSpPr>
        <p:spPr>
          <a:xfrm>
            <a:off x="2487476" y="1115705"/>
            <a:ext cx="9016109" cy="2544671"/>
          </a:xfrm>
          <a:prstGeom prst="rect">
            <a:avLst/>
          </a:prstGeom>
          <a:noFill/>
        </p:spPr>
        <p:txBody>
          <a:bodyPr wrap="square">
            <a:spAutoFit/>
          </a:bodyPr>
          <a:lstStyle/>
          <a:p>
            <a:pPr>
              <a:lnSpc>
                <a:spcPct val="107000"/>
              </a:lnSpc>
              <a:spcAft>
                <a:spcPts val="0"/>
              </a:spcAft>
            </a:pPr>
            <a:r>
              <a:rPr lang="es-CO" sz="2400" b="1" dirty="0">
                <a:solidFill>
                  <a:srgbClr val="848484"/>
                </a:solidFill>
                <a:effectLst/>
                <a:latin typeface="Calibri" panose="020F0502020204030204" pitchFamily="34" charset="0"/>
                <a:ea typeface="Times New Roman" panose="02020603050405020304" pitchFamily="18" charset="0"/>
                <a:cs typeface="Times New Roman" panose="02020603050405020304" pitchFamily="18" charset="0"/>
              </a:rPr>
              <a:t>3.1 Fortalecer la implementación de la política de Visión Cero a nivel institucional</a:t>
            </a:r>
          </a:p>
          <a:p>
            <a:pPr marL="285750" indent="-285750">
              <a:buFont typeface="Arial" panose="020B0604020202020204" pitchFamily="34" charset="0"/>
              <a:buChar char="•"/>
            </a:pPr>
            <a:r>
              <a:rPr lang="es-CO" dirty="0">
                <a:solidFill>
                  <a:srgbClr val="848484"/>
                </a:solidFill>
                <a:latin typeface="Calibri" panose="020F0502020204030204" pitchFamily="34" charset="0"/>
                <a:cs typeface="Calibri" panose="020F0502020204030204" pitchFamily="34" charset="0"/>
              </a:rPr>
              <a:t>Política visión cero</a:t>
            </a:r>
          </a:p>
          <a:p>
            <a:pPr marL="285750" indent="-285750">
              <a:buFont typeface="Arial" panose="020B0604020202020204" pitchFamily="34" charset="0"/>
              <a:buChar char="•"/>
            </a:pPr>
            <a:r>
              <a:rPr lang="es-CO" dirty="0">
                <a:solidFill>
                  <a:srgbClr val="848484"/>
                </a:solidFill>
                <a:latin typeface="Calibri" panose="020F0502020204030204" pitchFamily="34" charset="0"/>
                <a:cs typeface="Calibri" panose="020F0502020204030204" pitchFamily="34" charset="0"/>
              </a:rPr>
              <a:t>Gestión y límites de Velocidades</a:t>
            </a:r>
          </a:p>
          <a:p>
            <a:pPr marL="285750" indent="-285750">
              <a:buFont typeface="Arial" panose="020B0604020202020204" pitchFamily="34" charset="0"/>
              <a:buChar char="•"/>
            </a:pPr>
            <a:r>
              <a:rPr lang="es-CO" dirty="0">
                <a:solidFill>
                  <a:srgbClr val="848484"/>
                </a:solidFill>
                <a:latin typeface="Calibri" panose="020F0502020204030204" pitchFamily="34" charset="0"/>
                <a:cs typeface="Calibri" panose="020F0502020204030204" pitchFamily="34" charset="0"/>
              </a:rPr>
              <a:t>Acompañamiento a otras entidades</a:t>
            </a:r>
          </a:p>
          <a:p>
            <a:pPr marL="285750" indent="-285750">
              <a:buFont typeface="Arial" panose="020B0604020202020204" pitchFamily="34" charset="0"/>
              <a:buChar char="•"/>
            </a:pPr>
            <a:r>
              <a:rPr lang="es-CO" dirty="0">
                <a:solidFill>
                  <a:srgbClr val="848484"/>
                </a:solidFill>
                <a:latin typeface="Calibri" panose="020F0502020204030204" pitchFamily="34" charset="0"/>
                <a:cs typeface="Calibri" panose="020F0502020204030204" pitchFamily="34" charset="0"/>
              </a:rPr>
              <a:t>Integración base de datos siniestralidad</a:t>
            </a:r>
          </a:p>
          <a:p>
            <a:pPr marL="285750" indent="-285750">
              <a:buFont typeface="Arial" panose="020B0604020202020204" pitchFamily="34" charset="0"/>
              <a:buChar char="•"/>
            </a:pPr>
            <a:endParaRPr lang="es-CO" dirty="0">
              <a:solidFill>
                <a:srgbClr val="848484"/>
              </a:solidFill>
              <a:latin typeface="Calibri" panose="020F0502020204030204" pitchFamily="34" charset="0"/>
              <a:cs typeface="Calibri" panose="020F0502020204030204" pitchFamily="34" charset="0"/>
            </a:endParaRPr>
          </a:p>
          <a:p>
            <a:endParaRPr lang="en-US" dirty="0"/>
          </a:p>
        </p:txBody>
      </p:sp>
      <p:sp>
        <p:nvSpPr>
          <p:cNvPr id="23" name="TextBox 22">
            <a:extLst>
              <a:ext uri="{FF2B5EF4-FFF2-40B4-BE49-F238E27FC236}">
                <a16:creationId xmlns:a16="http://schemas.microsoft.com/office/drawing/2014/main" id="{5DAE1765-BB82-4BCC-B583-3A5F7566E68D}"/>
              </a:ext>
            </a:extLst>
          </p:cNvPr>
          <p:cNvSpPr txBox="1"/>
          <p:nvPr/>
        </p:nvSpPr>
        <p:spPr>
          <a:xfrm>
            <a:off x="2487476" y="3429000"/>
            <a:ext cx="9351028" cy="2252540"/>
          </a:xfrm>
          <a:prstGeom prst="rect">
            <a:avLst/>
          </a:prstGeom>
          <a:noFill/>
        </p:spPr>
        <p:txBody>
          <a:bodyPr wrap="square">
            <a:spAutoFit/>
          </a:bodyPr>
          <a:lstStyle/>
          <a:p>
            <a:pPr>
              <a:lnSpc>
                <a:spcPct val="107000"/>
              </a:lnSpc>
              <a:spcAft>
                <a:spcPts val="0"/>
              </a:spcAft>
            </a:pPr>
            <a:r>
              <a:rPr lang="es-CO" sz="2400" b="1" dirty="0">
                <a:solidFill>
                  <a:srgbClr val="848484"/>
                </a:solidFill>
                <a:effectLst/>
                <a:latin typeface="Calibri" panose="020F0502020204030204" pitchFamily="34" charset="0"/>
                <a:ea typeface="Times New Roman" panose="02020603050405020304" pitchFamily="18" charset="0"/>
                <a:cs typeface="Times New Roman" panose="02020603050405020304" pitchFamily="18" charset="0"/>
              </a:rPr>
              <a:t>3.2 Fortalecer los procesos de control y vigilancia en la seguridad vial</a:t>
            </a:r>
          </a:p>
          <a:p>
            <a:pPr marL="285750" marR="0" lvl="0" indent="-285750" algn="l" defTabSz="100835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s-CO" dirty="0">
                <a:solidFill>
                  <a:srgbClr val="848484"/>
                </a:solidFill>
                <a:latin typeface="Calibri" panose="020F0502020204030204" pitchFamily="34" charset="0"/>
                <a:cs typeface="Calibri" panose="020F0502020204030204" pitchFamily="34" charset="0"/>
              </a:rPr>
              <a:t>Generar conductas de autorregulación</a:t>
            </a:r>
          </a:p>
          <a:p>
            <a:pPr marL="285750" marR="0" lvl="0" indent="-285750" algn="l" defTabSz="100835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s-CO" sz="1800" kern="1200" dirty="0">
                <a:solidFill>
                  <a:srgbClr val="848484"/>
                </a:solidFill>
                <a:effectLst/>
                <a:latin typeface="Calibri" panose="020F0502020204030204" pitchFamily="34" charset="0"/>
                <a:ea typeface="+mn-ea"/>
                <a:cs typeface="Calibri" panose="020F0502020204030204" pitchFamily="34" charset="0"/>
              </a:rPr>
              <a:t>Estrategia pedagógicas y campañas</a:t>
            </a:r>
          </a:p>
          <a:p>
            <a:pPr marL="285750" marR="0" lvl="0" indent="-285750" algn="l" defTabSz="100835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s-CO" dirty="0">
                <a:solidFill>
                  <a:srgbClr val="848484"/>
                </a:solidFill>
                <a:latin typeface="Calibri" panose="020F0502020204030204" pitchFamily="34" charset="0"/>
                <a:cs typeface="Calibri" panose="020F0502020204030204" pitchFamily="34" charset="0"/>
              </a:rPr>
              <a:t>Gestión de riesgo</a:t>
            </a:r>
          </a:p>
          <a:p>
            <a:pPr marL="285750" marR="0" lvl="0" indent="-285750" algn="l" defTabSz="100835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s-CO" dirty="0">
                <a:solidFill>
                  <a:srgbClr val="848484"/>
                </a:solidFill>
                <a:latin typeface="Calibri" panose="020F0502020204030204" pitchFamily="34" charset="0"/>
                <a:cs typeface="Calibri" panose="020F0502020204030204" pitchFamily="34" charset="0"/>
              </a:rPr>
              <a:t>Protocolo de atención y sanción a violencias</a:t>
            </a:r>
          </a:p>
          <a:p>
            <a:pPr marL="285750" marR="0" lvl="0" indent="-285750" algn="l" defTabSz="100835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s-CO" dirty="0">
                <a:solidFill>
                  <a:srgbClr val="848484"/>
                </a:solidFill>
                <a:latin typeface="Calibri" panose="020F0502020204030204" pitchFamily="34" charset="0"/>
                <a:cs typeface="Calibri" panose="020F0502020204030204" pitchFamily="34" charset="0"/>
              </a:rPr>
              <a:t>Control y vigilancia policial y tecnológico</a:t>
            </a:r>
          </a:p>
          <a:p>
            <a:pPr marL="285750" marR="0" lvl="0" indent="-285750" algn="l" defTabSz="1008350" rtl="0" eaLnBrk="1" fontAlgn="auto" latinLnBrk="0" hangingPunct="1">
              <a:lnSpc>
                <a:spcPct val="107000"/>
              </a:lnSpc>
              <a:spcBef>
                <a:spcPts val="0"/>
              </a:spcBef>
              <a:spcAft>
                <a:spcPts val="0"/>
              </a:spcAft>
              <a:buClrTx/>
              <a:buSzTx/>
              <a:buFont typeface="Arial" panose="020B0604020202020204" pitchFamily="34" charset="0"/>
              <a:buChar char="•"/>
              <a:tabLst/>
              <a:defRPr/>
            </a:pPr>
            <a:endParaRPr lang="es-CO" sz="1800" kern="1200" dirty="0">
              <a:solidFill>
                <a:srgbClr val="848484"/>
              </a:solidFill>
              <a:effectLst/>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482880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7"/>
            <a:ext cx="11543556" cy="538206"/>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2400" b="1" dirty="0">
                <a:solidFill>
                  <a:srgbClr val="4C531E"/>
                </a:solidFill>
                <a:latin typeface="Arial Black"/>
                <a:cs typeface="Arial Black"/>
              </a:rPr>
              <a:t>   </a:t>
            </a:r>
            <a:r>
              <a:rPr lang="es-CO" sz="2000" b="1" dirty="0">
                <a:solidFill>
                  <a:srgbClr val="4C531E"/>
                </a:solidFill>
                <a:latin typeface="Arial Black"/>
                <a:cs typeface="Arial Black"/>
              </a:rPr>
              <a:t>Objetivos Específicos</a:t>
            </a:r>
            <a:endParaRPr lang="en-US" sz="20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sp>
        <p:nvSpPr>
          <p:cNvPr id="9" name="Freeform: Shape 8">
            <a:extLst>
              <a:ext uri="{FF2B5EF4-FFF2-40B4-BE49-F238E27FC236}">
                <a16:creationId xmlns:a16="http://schemas.microsoft.com/office/drawing/2014/main" id="{01CEB55F-433A-470A-B9F1-23B3CE3D901B}"/>
              </a:ext>
            </a:extLst>
          </p:cNvPr>
          <p:cNvSpPr/>
          <p:nvPr/>
        </p:nvSpPr>
        <p:spPr>
          <a:xfrm>
            <a:off x="805629" y="1385799"/>
            <a:ext cx="1345523" cy="4180764"/>
          </a:xfrm>
          <a:custGeom>
            <a:avLst/>
            <a:gdLst>
              <a:gd name="connsiteX0" fmla="*/ 0 w 1771330"/>
              <a:gd name="connsiteY0" fmla="*/ 177133 h 3455458"/>
              <a:gd name="connsiteX1" fmla="*/ 177133 w 1771330"/>
              <a:gd name="connsiteY1" fmla="*/ 0 h 3455458"/>
              <a:gd name="connsiteX2" fmla="*/ 1594197 w 1771330"/>
              <a:gd name="connsiteY2" fmla="*/ 0 h 3455458"/>
              <a:gd name="connsiteX3" fmla="*/ 1771330 w 1771330"/>
              <a:gd name="connsiteY3" fmla="*/ 177133 h 3455458"/>
              <a:gd name="connsiteX4" fmla="*/ 1771330 w 1771330"/>
              <a:gd name="connsiteY4" fmla="*/ 3278325 h 3455458"/>
              <a:gd name="connsiteX5" fmla="*/ 1594197 w 1771330"/>
              <a:gd name="connsiteY5" fmla="*/ 3455458 h 3455458"/>
              <a:gd name="connsiteX6" fmla="*/ 177133 w 1771330"/>
              <a:gd name="connsiteY6" fmla="*/ 3455458 h 3455458"/>
              <a:gd name="connsiteX7" fmla="*/ 0 w 1771330"/>
              <a:gd name="connsiteY7" fmla="*/ 3278325 h 3455458"/>
              <a:gd name="connsiteX8" fmla="*/ 0 w 1771330"/>
              <a:gd name="connsiteY8" fmla="*/ 177133 h 34554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71330" h="3455458">
                <a:moveTo>
                  <a:pt x="0" y="177133"/>
                </a:moveTo>
                <a:cubicBezTo>
                  <a:pt x="0" y="79305"/>
                  <a:pt x="79305" y="0"/>
                  <a:pt x="177133" y="0"/>
                </a:cubicBezTo>
                <a:lnTo>
                  <a:pt x="1594197" y="0"/>
                </a:lnTo>
                <a:cubicBezTo>
                  <a:pt x="1692025" y="0"/>
                  <a:pt x="1771330" y="79305"/>
                  <a:pt x="1771330" y="177133"/>
                </a:cubicBezTo>
                <a:lnTo>
                  <a:pt x="1771330" y="3278325"/>
                </a:lnTo>
                <a:cubicBezTo>
                  <a:pt x="1771330" y="3376153"/>
                  <a:pt x="1692025" y="3455458"/>
                  <a:pt x="1594197" y="3455458"/>
                </a:cubicBezTo>
                <a:lnTo>
                  <a:pt x="177133" y="3455458"/>
                </a:lnTo>
                <a:cubicBezTo>
                  <a:pt x="79305" y="3455458"/>
                  <a:pt x="0" y="3376153"/>
                  <a:pt x="0" y="3278325"/>
                </a:cubicBezTo>
                <a:lnTo>
                  <a:pt x="0" y="177133"/>
                </a:lnTo>
                <a:close/>
              </a:path>
            </a:pathLst>
          </a:custGeom>
          <a:solidFill>
            <a:schemeClr val="accent6"/>
          </a:solidFill>
        </p:spPr>
        <p:style>
          <a:lnRef idx="2">
            <a:schemeClr val="lt1">
              <a:hueOff val="0"/>
              <a:satOff val="0"/>
              <a:lumOff val="0"/>
              <a:alphaOff val="0"/>
            </a:schemeClr>
          </a:lnRef>
          <a:fillRef idx="1">
            <a:scrgbClr r="0" g="0" b="0"/>
          </a:fillRef>
          <a:effectRef idx="0">
            <a:schemeClr val="accent4">
              <a:tint val="99000"/>
              <a:hueOff val="0"/>
              <a:satOff val="0"/>
              <a:lumOff val="0"/>
              <a:alphaOff val="0"/>
            </a:schemeClr>
          </a:effectRef>
          <a:fontRef idx="minor">
            <a:schemeClr val="lt1"/>
          </a:fontRef>
        </p:style>
        <p:txBody>
          <a:bodyPr spcFirstLastPara="0" vert="vert270" wrap="square" lIns="112840" tIns="112840" rIns="112840" bIns="112840" numCol="1" spcCol="1270" anchor="ctr" anchorCtr="0">
            <a:noAutofit/>
          </a:bodyPr>
          <a:lstStyle/>
          <a:p>
            <a:pPr marL="0" lvl="0" indent="0" algn="ctr" defTabSz="711200">
              <a:lnSpc>
                <a:spcPct val="90000"/>
              </a:lnSpc>
              <a:spcBef>
                <a:spcPct val="0"/>
              </a:spcBef>
              <a:spcAft>
                <a:spcPct val="35000"/>
              </a:spcAft>
              <a:buNone/>
            </a:pPr>
            <a:r>
              <a:rPr lang="es-ES_tradnl" sz="4000" b="1" dirty="0">
                <a:solidFill>
                  <a:schemeClr val="bg1"/>
                </a:solidFill>
              </a:rPr>
              <a:t>4. Ecoeficiencia</a:t>
            </a:r>
            <a:endParaRPr lang="en-US" sz="4000" b="1" kern="1200" dirty="0">
              <a:solidFill>
                <a:schemeClr val="bg1"/>
              </a:solidFill>
            </a:endParaRPr>
          </a:p>
        </p:txBody>
      </p:sp>
      <p:sp>
        <p:nvSpPr>
          <p:cNvPr id="16" name="TextBox 15">
            <a:extLst>
              <a:ext uri="{FF2B5EF4-FFF2-40B4-BE49-F238E27FC236}">
                <a16:creationId xmlns:a16="http://schemas.microsoft.com/office/drawing/2014/main" id="{CC7C4931-E139-47A3-A427-4C34AEB574C3}"/>
              </a:ext>
            </a:extLst>
          </p:cNvPr>
          <p:cNvSpPr txBox="1"/>
          <p:nvPr/>
        </p:nvSpPr>
        <p:spPr>
          <a:xfrm>
            <a:off x="2270981" y="566380"/>
            <a:ext cx="9016109" cy="2267672"/>
          </a:xfrm>
          <a:prstGeom prst="rect">
            <a:avLst/>
          </a:prstGeom>
          <a:noFill/>
        </p:spPr>
        <p:txBody>
          <a:bodyPr wrap="square">
            <a:spAutoFit/>
          </a:bodyPr>
          <a:lstStyle/>
          <a:p>
            <a:pPr>
              <a:lnSpc>
                <a:spcPct val="107000"/>
              </a:lnSpc>
              <a:spcAft>
                <a:spcPts val="0"/>
              </a:spcAft>
            </a:pPr>
            <a:r>
              <a:rPr lang="es-CO" sz="2400" b="1" dirty="0">
                <a:solidFill>
                  <a:srgbClr val="848484"/>
                </a:solidFill>
                <a:effectLst/>
                <a:latin typeface="Calibri" panose="020F0502020204030204" pitchFamily="34" charset="0"/>
                <a:ea typeface="Times New Roman" panose="02020603050405020304" pitchFamily="18" charset="0"/>
                <a:cs typeface="Times New Roman" panose="02020603050405020304" pitchFamily="18" charset="0"/>
              </a:rPr>
              <a:t>4.1 Promover un sistema de movilidad responsable con el ambiente y la ciudadanía</a:t>
            </a:r>
          </a:p>
          <a:p>
            <a:pPr marL="285750" indent="-285750">
              <a:buFont typeface="Arial" panose="020B0604020202020204" pitchFamily="34" charset="0"/>
              <a:buChar char="•"/>
            </a:pPr>
            <a:r>
              <a:rPr lang="es-CO" dirty="0">
                <a:solidFill>
                  <a:srgbClr val="848484"/>
                </a:solidFill>
                <a:latin typeface="Calibri" panose="020F0502020204030204" pitchFamily="34" charset="0"/>
                <a:cs typeface="Calibri" panose="020F0502020204030204" pitchFamily="34" charset="0"/>
              </a:rPr>
              <a:t>Política Movilidad Eléctrica, promoción de tecnologías limpias</a:t>
            </a:r>
          </a:p>
          <a:p>
            <a:pPr marL="285750" indent="-285750">
              <a:buFont typeface="Arial" panose="020B0604020202020204" pitchFamily="34" charset="0"/>
              <a:buChar char="•"/>
            </a:pPr>
            <a:r>
              <a:rPr lang="es-CO" dirty="0">
                <a:solidFill>
                  <a:srgbClr val="848484"/>
                </a:solidFill>
                <a:latin typeface="Calibri" panose="020F0502020204030204" pitchFamily="34" charset="0"/>
                <a:cs typeface="Calibri" panose="020F0502020204030204" pitchFamily="34" charset="0"/>
              </a:rPr>
              <a:t>Política Eco-conducción</a:t>
            </a:r>
          </a:p>
          <a:p>
            <a:pPr marL="285750" indent="-285750">
              <a:buFont typeface="Arial" panose="020B0604020202020204" pitchFamily="34" charset="0"/>
              <a:buChar char="•"/>
            </a:pPr>
            <a:r>
              <a:rPr lang="es-CO" dirty="0">
                <a:solidFill>
                  <a:srgbClr val="848484"/>
                </a:solidFill>
                <a:latin typeface="Calibri" panose="020F0502020204030204" pitchFamily="34" charset="0"/>
                <a:cs typeface="Calibri" panose="020F0502020204030204" pitchFamily="34" charset="0"/>
              </a:rPr>
              <a:t>Zonas bajas emisiones</a:t>
            </a:r>
          </a:p>
          <a:p>
            <a:pPr marL="285750" indent="-285750">
              <a:buFont typeface="Arial" panose="020B0604020202020204" pitchFamily="34" charset="0"/>
              <a:buChar char="•"/>
            </a:pPr>
            <a:r>
              <a:rPr lang="es-CO" dirty="0">
                <a:solidFill>
                  <a:srgbClr val="848484"/>
                </a:solidFill>
                <a:latin typeface="Calibri" panose="020F0502020204030204" pitchFamily="34" charset="0"/>
                <a:cs typeface="Calibri" panose="020F0502020204030204" pitchFamily="34" charset="0"/>
              </a:rPr>
              <a:t>PIMS y pactos por la movilidad</a:t>
            </a:r>
          </a:p>
          <a:p>
            <a:endParaRPr lang="en-US" dirty="0"/>
          </a:p>
        </p:txBody>
      </p:sp>
      <p:sp>
        <p:nvSpPr>
          <p:cNvPr id="23" name="TextBox 22">
            <a:extLst>
              <a:ext uri="{FF2B5EF4-FFF2-40B4-BE49-F238E27FC236}">
                <a16:creationId xmlns:a16="http://schemas.microsoft.com/office/drawing/2014/main" id="{5DAE1765-BB82-4BCC-B583-3A5F7566E68D}"/>
              </a:ext>
            </a:extLst>
          </p:cNvPr>
          <p:cNvSpPr txBox="1"/>
          <p:nvPr/>
        </p:nvSpPr>
        <p:spPr>
          <a:xfrm>
            <a:off x="2270981" y="2578876"/>
            <a:ext cx="9351028" cy="1956177"/>
          </a:xfrm>
          <a:prstGeom prst="rect">
            <a:avLst/>
          </a:prstGeom>
          <a:noFill/>
        </p:spPr>
        <p:txBody>
          <a:bodyPr wrap="square">
            <a:spAutoFit/>
          </a:bodyPr>
          <a:lstStyle/>
          <a:p>
            <a:pPr>
              <a:lnSpc>
                <a:spcPct val="107000"/>
              </a:lnSpc>
              <a:spcAft>
                <a:spcPts val="0"/>
              </a:spcAft>
            </a:pPr>
            <a:r>
              <a:rPr lang="es-CO" sz="2400" b="1" dirty="0">
                <a:solidFill>
                  <a:srgbClr val="848484"/>
                </a:solidFill>
                <a:effectLst/>
                <a:latin typeface="Calibri" panose="020F0502020204030204" pitchFamily="34" charset="0"/>
                <a:ea typeface="Times New Roman" panose="02020603050405020304" pitchFamily="18" charset="0"/>
                <a:cs typeface="Times New Roman" panose="02020603050405020304" pitchFamily="18" charset="0"/>
              </a:rPr>
              <a:t>4.2 Mitigar los impactos generados por el sistema de movilidad</a:t>
            </a:r>
          </a:p>
          <a:p>
            <a:pPr marL="285750" marR="0" lvl="0" indent="-285750" algn="l" defTabSz="100835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s-CO" dirty="0">
                <a:solidFill>
                  <a:srgbClr val="848484"/>
                </a:solidFill>
                <a:latin typeface="Calibri" panose="020F0502020204030204" pitchFamily="34" charset="0"/>
                <a:cs typeface="Calibri" panose="020F0502020204030204" pitchFamily="34" charset="0"/>
              </a:rPr>
              <a:t>Pilotos nuevas formas de movilidad</a:t>
            </a:r>
          </a:p>
          <a:p>
            <a:pPr marL="285750" marR="0" lvl="0" indent="-285750" algn="l" defTabSz="100835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s-CO" dirty="0">
                <a:solidFill>
                  <a:srgbClr val="848484"/>
                </a:solidFill>
                <a:latin typeface="Calibri" panose="020F0502020204030204" pitchFamily="34" charset="0"/>
                <a:cs typeface="Calibri" panose="020F0502020204030204" pitchFamily="34" charset="0"/>
              </a:rPr>
              <a:t>Movilidad compartida</a:t>
            </a:r>
          </a:p>
          <a:p>
            <a:pPr marL="285750" marR="0" lvl="0" indent="-285750" algn="l" defTabSz="100835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s-CO" dirty="0">
                <a:solidFill>
                  <a:srgbClr val="848484"/>
                </a:solidFill>
                <a:latin typeface="Calibri" panose="020F0502020204030204" pitchFamily="34" charset="0"/>
                <a:cs typeface="Calibri" panose="020F0502020204030204" pitchFamily="34" charset="0"/>
              </a:rPr>
              <a:t>Cobros al vehículo privado</a:t>
            </a:r>
          </a:p>
          <a:p>
            <a:pPr marL="285750" marR="0" lvl="0" indent="-285750" algn="l" defTabSz="100835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s-CO" dirty="0">
                <a:solidFill>
                  <a:srgbClr val="848484"/>
                </a:solidFill>
                <a:latin typeface="Calibri" panose="020F0502020204030204" pitchFamily="34" charset="0"/>
                <a:cs typeface="Calibri" panose="020F0502020204030204" pitchFamily="34" charset="0"/>
              </a:rPr>
              <a:t>Seguimiento impactos ambientales del sector</a:t>
            </a:r>
          </a:p>
          <a:p>
            <a:pPr marL="285750" marR="0" lvl="0" indent="-285750" algn="l" defTabSz="1008350" rtl="0" eaLnBrk="1" fontAlgn="auto" latinLnBrk="0" hangingPunct="1">
              <a:lnSpc>
                <a:spcPct val="107000"/>
              </a:lnSpc>
              <a:spcBef>
                <a:spcPts val="0"/>
              </a:spcBef>
              <a:spcAft>
                <a:spcPts val="0"/>
              </a:spcAft>
              <a:buClrTx/>
              <a:buSzTx/>
              <a:buFont typeface="Arial" panose="020B0604020202020204" pitchFamily="34" charset="0"/>
              <a:buChar char="•"/>
              <a:tabLst/>
              <a:defRPr/>
            </a:pPr>
            <a:endParaRPr lang="es-CO" sz="1800" kern="1200" dirty="0">
              <a:solidFill>
                <a:srgbClr val="848484"/>
              </a:solidFill>
              <a:effectLst/>
              <a:latin typeface="Calibri" panose="020F0502020204030204" pitchFamily="34" charset="0"/>
              <a:ea typeface="+mn-ea"/>
              <a:cs typeface="Calibri" panose="020F0502020204030204" pitchFamily="34" charset="0"/>
            </a:endParaRPr>
          </a:p>
        </p:txBody>
      </p:sp>
      <p:sp>
        <p:nvSpPr>
          <p:cNvPr id="10" name="TextBox 9">
            <a:extLst>
              <a:ext uri="{FF2B5EF4-FFF2-40B4-BE49-F238E27FC236}">
                <a16:creationId xmlns:a16="http://schemas.microsoft.com/office/drawing/2014/main" id="{CC6A77CF-64FB-40EB-9634-3A56A47DD864}"/>
              </a:ext>
            </a:extLst>
          </p:cNvPr>
          <p:cNvSpPr txBox="1"/>
          <p:nvPr/>
        </p:nvSpPr>
        <p:spPr>
          <a:xfrm>
            <a:off x="2270981" y="4387003"/>
            <a:ext cx="9351028" cy="1758623"/>
          </a:xfrm>
          <a:prstGeom prst="rect">
            <a:avLst/>
          </a:prstGeom>
          <a:noFill/>
        </p:spPr>
        <p:txBody>
          <a:bodyPr wrap="square">
            <a:spAutoFit/>
          </a:bodyPr>
          <a:lstStyle/>
          <a:p>
            <a:pPr>
              <a:lnSpc>
                <a:spcPct val="107000"/>
              </a:lnSpc>
              <a:spcAft>
                <a:spcPts val="0"/>
              </a:spcAft>
            </a:pPr>
            <a:r>
              <a:rPr lang="es-CO" sz="2400" b="1" dirty="0">
                <a:solidFill>
                  <a:srgbClr val="848484"/>
                </a:solidFill>
                <a:effectLst/>
                <a:latin typeface="Calibri" panose="020F0502020204030204" pitchFamily="34" charset="0"/>
                <a:ea typeface="Times New Roman" panose="02020603050405020304" pitchFamily="18" charset="0"/>
                <a:cs typeface="Times New Roman" panose="02020603050405020304" pitchFamily="18" charset="0"/>
              </a:rPr>
              <a:t>4.3 Gestionar adecuadamente la oferta y la demanda del estacionamiento de acceso público.</a:t>
            </a:r>
          </a:p>
          <a:p>
            <a:pPr marL="285750" marR="0" lvl="0" indent="-285750" algn="l" defTabSz="100835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s-CO" dirty="0">
                <a:solidFill>
                  <a:srgbClr val="848484"/>
                </a:solidFill>
                <a:latin typeface="Calibri" panose="020F0502020204030204" pitchFamily="34" charset="0"/>
                <a:cs typeface="Calibri" panose="020F0502020204030204" pitchFamily="34" charset="0"/>
              </a:rPr>
              <a:t>Zonas amarillas, red de ciclo-estacionamientos, zonas cargue y descargue</a:t>
            </a:r>
          </a:p>
          <a:p>
            <a:pPr marL="285750" marR="0" lvl="0" indent="-285750" algn="l" defTabSz="100835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s-CO" dirty="0">
                <a:solidFill>
                  <a:srgbClr val="848484"/>
                </a:solidFill>
                <a:latin typeface="Calibri" panose="020F0502020204030204" pitchFamily="34" charset="0"/>
                <a:cs typeface="Calibri" panose="020F0502020204030204" pitchFamily="34" charset="0"/>
              </a:rPr>
              <a:t>Estacionamientos disuasorios, valet parking, régimen tarifario estacionamientos públicos</a:t>
            </a:r>
          </a:p>
          <a:p>
            <a:pPr marL="285750" marR="0" lvl="0" indent="-285750" algn="l" defTabSz="100835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s-CO" sz="1800" kern="1200" dirty="0">
                <a:solidFill>
                  <a:srgbClr val="848484"/>
                </a:solidFill>
                <a:effectLst/>
                <a:latin typeface="Calibri" panose="020F0502020204030204" pitchFamily="34" charset="0"/>
                <a:ea typeface="+mn-ea"/>
                <a:cs typeface="Calibri" panose="020F0502020204030204" pitchFamily="34" charset="0"/>
              </a:rPr>
              <a:t>Consolidación RDE, control estacionamiento irregular. </a:t>
            </a:r>
          </a:p>
        </p:txBody>
      </p:sp>
    </p:spTree>
    <p:extLst>
      <p:ext uri="{BB962C8B-B14F-4D97-AF65-F5344CB8AC3E}">
        <p14:creationId xmlns:p14="http://schemas.microsoft.com/office/powerpoint/2010/main" val="1655989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7"/>
            <a:ext cx="11543556" cy="538206"/>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2400" b="1" dirty="0">
                <a:solidFill>
                  <a:srgbClr val="4C531E"/>
                </a:solidFill>
                <a:latin typeface="Arial Black"/>
                <a:cs typeface="Arial Black"/>
              </a:rPr>
              <a:t> ACTUALIZACIÓN PMM 2019</a:t>
            </a:r>
            <a:endParaRPr lang="en-US" sz="20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sp>
        <p:nvSpPr>
          <p:cNvPr id="32" name="Title 4">
            <a:extLst>
              <a:ext uri="{FF2B5EF4-FFF2-40B4-BE49-F238E27FC236}">
                <a16:creationId xmlns:a16="http://schemas.microsoft.com/office/drawing/2014/main" id="{4AA60867-2730-0542-AA7E-3E58B1730D57}"/>
              </a:ext>
            </a:extLst>
          </p:cNvPr>
          <p:cNvSpPr txBox="1">
            <a:spLocks/>
          </p:cNvSpPr>
          <p:nvPr/>
        </p:nvSpPr>
        <p:spPr>
          <a:xfrm>
            <a:off x="898317" y="688127"/>
            <a:ext cx="11051945" cy="646964"/>
          </a:xfrm>
          <a:prstGeom prst="rect">
            <a:avLst/>
          </a:prstGeom>
          <a:solidFill>
            <a:schemeClr val="accent6">
              <a:lumMod val="60000"/>
              <a:lumOff val="4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vert="horz" lIns="457200" tIns="45720" rIns="457200" bIns="45720" rtlCol="0" anchor="ctr">
            <a:noAutofit/>
          </a:bodyPr>
          <a:lstStyle>
            <a:lvl1pPr algn="ctr" defTabSz="914400" rtl="0" eaLnBrk="1" latinLnBrk="0" hangingPunct="1">
              <a:lnSpc>
                <a:spcPct val="90000"/>
              </a:lnSpc>
              <a:spcBef>
                <a:spcPct val="0"/>
              </a:spcBef>
              <a:buNone/>
              <a:tabLst>
                <a:tab pos="10579100" algn="l"/>
              </a:tabLst>
              <a:defRPr lang="en-US" sz="3400" b="0" i="0" kern="1200" spc="160"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a:lstStyle>
          <a:p>
            <a:pPr fontAlgn="ctr"/>
            <a:r>
              <a:rPr lang="es-MX" sz="2200" b="1" dirty="0">
                <a:solidFill>
                  <a:srgbClr val="4C531E"/>
                </a:solidFill>
                <a:latin typeface="Arial Black"/>
                <a:cs typeface="Arial Black"/>
              </a:rPr>
              <a:t>¿Qué Contiene un Proyecto / Acción Prioritaria / Acción Transversal?</a:t>
            </a:r>
            <a:endParaRPr lang="es-MX" sz="1600" b="1" dirty="0">
              <a:solidFill>
                <a:srgbClr val="4C531E"/>
              </a:solidFill>
              <a:latin typeface="Arial Black"/>
              <a:cs typeface="Arial Black"/>
            </a:endParaRPr>
          </a:p>
        </p:txBody>
      </p:sp>
      <p:sp>
        <p:nvSpPr>
          <p:cNvPr id="35" name="Title 4">
            <a:extLst>
              <a:ext uri="{FF2B5EF4-FFF2-40B4-BE49-F238E27FC236}">
                <a16:creationId xmlns:a16="http://schemas.microsoft.com/office/drawing/2014/main" id="{818E8133-DC68-4C4E-B1F3-75469D86A747}"/>
              </a:ext>
            </a:extLst>
          </p:cNvPr>
          <p:cNvSpPr txBox="1">
            <a:spLocks/>
          </p:cNvSpPr>
          <p:nvPr/>
        </p:nvSpPr>
        <p:spPr>
          <a:xfrm>
            <a:off x="1450122" y="1742250"/>
            <a:ext cx="10121779" cy="538206"/>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vert="horz" lIns="457200" tIns="45720" rIns="457200" bIns="45720" rtlCol="0" anchor="ctr">
            <a:noAutofit/>
          </a:bodyPr>
          <a:lstStyle>
            <a:lvl1pPr algn="ctr" defTabSz="914400" rtl="0" eaLnBrk="1" latinLnBrk="0" hangingPunct="1">
              <a:lnSpc>
                <a:spcPct val="90000"/>
              </a:lnSpc>
              <a:spcBef>
                <a:spcPct val="0"/>
              </a:spcBef>
              <a:buNone/>
              <a:tabLst>
                <a:tab pos="10579100" algn="l"/>
              </a:tabLst>
              <a:defRPr lang="en-US" sz="3400" b="0" i="0" kern="1200" spc="160"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a:lstStyle>
          <a:p>
            <a:pPr fontAlgn="ctr"/>
            <a:r>
              <a:rPr lang="es-MX" sz="2400" b="1" dirty="0">
                <a:solidFill>
                  <a:schemeClr val="bg1"/>
                </a:solidFill>
                <a:latin typeface="Arial Black"/>
                <a:cs typeface="Arial Black"/>
              </a:rPr>
              <a:t>Proyectos</a:t>
            </a:r>
          </a:p>
        </p:txBody>
      </p:sp>
      <p:sp>
        <p:nvSpPr>
          <p:cNvPr id="36" name="Title 4">
            <a:extLst>
              <a:ext uri="{FF2B5EF4-FFF2-40B4-BE49-F238E27FC236}">
                <a16:creationId xmlns:a16="http://schemas.microsoft.com/office/drawing/2014/main" id="{9B0CF402-D9C9-AE46-84AF-166A487C79D2}"/>
              </a:ext>
            </a:extLst>
          </p:cNvPr>
          <p:cNvSpPr txBox="1">
            <a:spLocks/>
          </p:cNvSpPr>
          <p:nvPr/>
        </p:nvSpPr>
        <p:spPr>
          <a:xfrm>
            <a:off x="1450121" y="2434735"/>
            <a:ext cx="3248014" cy="579979"/>
          </a:xfrm>
          <a:prstGeom prst="rect">
            <a:avLst/>
          </a:prstGeom>
          <a:solidFill>
            <a:schemeClr val="accent6">
              <a:lumMod val="20000"/>
              <a:lumOff val="80000"/>
            </a:schemeClr>
          </a:solidFill>
          <a:ln/>
        </p:spPr>
        <p:style>
          <a:lnRef idx="2">
            <a:schemeClr val="accent6">
              <a:shade val="50000"/>
            </a:schemeClr>
          </a:lnRef>
          <a:fillRef idx="1">
            <a:schemeClr val="accent6"/>
          </a:fillRef>
          <a:effectRef idx="0">
            <a:schemeClr val="accent6"/>
          </a:effectRef>
          <a:fontRef idx="minor">
            <a:schemeClr val="lt1"/>
          </a:fontRef>
        </p:style>
        <p:txBody>
          <a:bodyPr vert="horz" lIns="457200" tIns="45720" rIns="457200" bIns="45720" rtlCol="0" anchor="ctr">
            <a:noAutofit/>
          </a:bodyPr>
          <a:lstStyle>
            <a:lvl1pPr algn="ctr" defTabSz="914400" rtl="0" eaLnBrk="1" latinLnBrk="0" hangingPunct="1">
              <a:lnSpc>
                <a:spcPct val="90000"/>
              </a:lnSpc>
              <a:spcBef>
                <a:spcPct val="0"/>
              </a:spcBef>
              <a:buNone/>
              <a:tabLst>
                <a:tab pos="10579100" algn="l"/>
              </a:tabLst>
              <a:defRPr lang="en-US" sz="3400" b="0" i="0" kern="1200" spc="160"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a:lstStyle>
          <a:p>
            <a:pPr fontAlgn="ctr"/>
            <a:r>
              <a:rPr lang="es-MX" sz="1700" dirty="0">
                <a:solidFill>
                  <a:srgbClr val="4C531E"/>
                </a:solidFill>
                <a:latin typeface="Arial Black"/>
                <a:cs typeface="Arial Black"/>
              </a:rPr>
              <a:t>Objetivos</a:t>
            </a:r>
          </a:p>
        </p:txBody>
      </p:sp>
      <p:sp>
        <p:nvSpPr>
          <p:cNvPr id="37" name="Title 4">
            <a:extLst>
              <a:ext uri="{FF2B5EF4-FFF2-40B4-BE49-F238E27FC236}">
                <a16:creationId xmlns:a16="http://schemas.microsoft.com/office/drawing/2014/main" id="{4DDAC9D4-B282-E24D-86AA-96AA4ABEE5F9}"/>
              </a:ext>
            </a:extLst>
          </p:cNvPr>
          <p:cNvSpPr txBox="1">
            <a:spLocks/>
          </p:cNvSpPr>
          <p:nvPr/>
        </p:nvSpPr>
        <p:spPr>
          <a:xfrm>
            <a:off x="1450121" y="3127280"/>
            <a:ext cx="3248014" cy="579979"/>
          </a:xfrm>
          <a:prstGeom prst="rect">
            <a:avLst/>
          </a:prstGeom>
          <a:solidFill>
            <a:schemeClr val="accent6">
              <a:lumMod val="20000"/>
              <a:lumOff val="80000"/>
            </a:schemeClr>
          </a:solidFill>
          <a:ln/>
        </p:spPr>
        <p:style>
          <a:lnRef idx="2">
            <a:schemeClr val="accent6">
              <a:shade val="50000"/>
            </a:schemeClr>
          </a:lnRef>
          <a:fillRef idx="1">
            <a:schemeClr val="accent6"/>
          </a:fillRef>
          <a:effectRef idx="0">
            <a:schemeClr val="accent6"/>
          </a:effectRef>
          <a:fontRef idx="minor">
            <a:schemeClr val="lt1"/>
          </a:fontRef>
        </p:style>
        <p:txBody>
          <a:bodyPr vert="horz" lIns="457200" tIns="45720" rIns="457200" bIns="45720" rtlCol="0" anchor="ctr">
            <a:noAutofit/>
          </a:bodyPr>
          <a:lstStyle>
            <a:lvl1pPr algn="ctr" defTabSz="914400" rtl="0" eaLnBrk="1" latinLnBrk="0" hangingPunct="1">
              <a:lnSpc>
                <a:spcPct val="90000"/>
              </a:lnSpc>
              <a:spcBef>
                <a:spcPct val="0"/>
              </a:spcBef>
              <a:buNone/>
              <a:tabLst>
                <a:tab pos="10579100" algn="l"/>
              </a:tabLst>
              <a:defRPr lang="en-US" sz="3400" b="0" i="0" kern="1200" spc="160"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a:lstStyle>
          <a:p>
            <a:pPr fontAlgn="ctr"/>
            <a:r>
              <a:rPr lang="es-MX" sz="1700" dirty="0">
                <a:solidFill>
                  <a:srgbClr val="4C531E"/>
                </a:solidFill>
                <a:latin typeface="Arial Black"/>
                <a:cs typeface="Arial Black"/>
              </a:rPr>
              <a:t>Descripción</a:t>
            </a:r>
          </a:p>
        </p:txBody>
      </p:sp>
      <p:sp>
        <p:nvSpPr>
          <p:cNvPr id="38" name="Title 4">
            <a:extLst>
              <a:ext uri="{FF2B5EF4-FFF2-40B4-BE49-F238E27FC236}">
                <a16:creationId xmlns:a16="http://schemas.microsoft.com/office/drawing/2014/main" id="{B1B9DFF3-6090-CE40-AE5C-380BB40DEFA8}"/>
              </a:ext>
            </a:extLst>
          </p:cNvPr>
          <p:cNvSpPr txBox="1">
            <a:spLocks/>
          </p:cNvSpPr>
          <p:nvPr/>
        </p:nvSpPr>
        <p:spPr>
          <a:xfrm>
            <a:off x="8323887" y="2474149"/>
            <a:ext cx="3248014" cy="579979"/>
          </a:xfrm>
          <a:prstGeom prst="rect">
            <a:avLst/>
          </a:prstGeom>
          <a:solidFill>
            <a:schemeClr val="accent6">
              <a:lumMod val="20000"/>
              <a:lumOff val="80000"/>
            </a:schemeClr>
          </a:solidFill>
          <a:ln/>
        </p:spPr>
        <p:style>
          <a:lnRef idx="2">
            <a:schemeClr val="accent6">
              <a:shade val="50000"/>
            </a:schemeClr>
          </a:lnRef>
          <a:fillRef idx="1">
            <a:schemeClr val="accent6"/>
          </a:fillRef>
          <a:effectRef idx="0">
            <a:schemeClr val="accent6"/>
          </a:effectRef>
          <a:fontRef idx="minor">
            <a:schemeClr val="lt1"/>
          </a:fontRef>
        </p:style>
        <p:txBody>
          <a:bodyPr vert="horz" lIns="457200" tIns="45720" rIns="457200" bIns="45720" rtlCol="0" anchor="ctr">
            <a:noAutofit/>
          </a:bodyPr>
          <a:lstStyle>
            <a:lvl1pPr algn="ctr" defTabSz="914400" rtl="0" eaLnBrk="1" latinLnBrk="0" hangingPunct="1">
              <a:lnSpc>
                <a:spcPct val="90000"/>
              </a:lnSpc>
              <a:spcBef>
                <a:spcPct val="0"/>
              </a:spcBef>
              <a:buNone/>
              <a:tabLst>
                <a:tab pos="10579100" algn="l"/>
              </a:tabLst>
              <a:defRPr lang="en-US" sz="3400" b="0" i="0" kern="1200" spc="160"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a:lstStyle>
          <a:p>
            <a:pPr fontAlgn="ctr"/>
            <a:r>
              <a:rPr lang="es-MX" sz="1700" b="1" dirty="0">
                <a:solidFill>
                  <a:srgbClr val="4C531E"/>
                </a:solidFill>
                <a:latin typeface="Arial Black"/>
                <a:cs typeface="Arial Black"/>
              </a:rPr>
              <a:t>Entidades Responsables</a:t>
            </a:r>
          </a:p>
        </p:txBody>
      </p:sp>
      <p:sp>
        <p:nvSpPr>
          <p:cNvPr id="39" name="Title 4">
            <a:extLst>
              <a:ext uri="{FF2B5EF4-FFF2-40B4-BE49-F238E27FC236}">
                <a16:creationId xmlns:a16="http://schemas.microsoft.com/office/drawing/2014/main" id="{06587F12-570A-884C-AB76-BD9068256FD8}"/>
              </a:ext>
            </a:extLst>
          </p:cNvPr>
          <p:cNvSpPr txBox="1">
            <a:spLocks/>
          </p:cNvSpPr>
          <p:nvPr/>
        </p:nvSpPr>
        <p:spPr>
          <a:xfrm>
            <a:off x="5048600" y="3175012"/>
            <a:ext cx="2924822" cy="579979"/>
          </a:xfrm>
          <a:prstGeom prst="rect">
            <a:avLst/>
          </a:prstGeom>
          <a:solidFill>
            <a:schemeClr val="accent6">
              <a:lumMod val="20000"/>
              <a:lumOff val="80000"/>
            </a:schemeClr>
          </a:solidFill>
          <a:ln/>
        </p:spPr>
        <p:style>
          <a:lnRef idx="2">
            <a:schemeClr val="accent6">
              <a:shade val="50000"/>
            </a:schemeClr>
          </a:lnRef>
          <a:fillRef idx="1">
            <a:schemeClr val="accent6"/>
          </a:fillRef>
          <a:effectRef idx="0">
            <a:schemeClr val="accent6"/>
          </a:effectRef>
          <a:fontRef idx="minor">
            <a:schemeClr val="lt1"/>
          </a:fontRef>
        </p:style>
        <p:txBody>
          <a:bodyPr vert="horz" lIns="457200" tIns="45720" rIns="457200" bIns="45720" rtlCol="0" anchor="ctr">
            <a:noAutofit/>
          </a:bodyPr>
          <a:lstStyle>
            <a:lvl1pPr algn="ctr" defTabSz="914400" rtl="0" eaLnBrk="1" latinLnBrk="0" hangingPunct="1">
              <a:lnSpc>
                <a:spcPct val="90000"/>
              </a:lnSpc>
              <a:spcBef>
                <a:spcPct val="0"/>
              </a:spcBef>
              <a:buNone/>
              <a:tabLst>
                <a:tab pos="10579100" algn="l"/>
              </a:tabLst>
              <a:defRPr lang="en-US" sz="3400" b="0" i="0" kern="1200" spc="160"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a:lstStyle>
          <a:p>
            <a:pPr fontAlgn="ctr"/>
            <a:r>
              <a:rPr lang="es-MX" sz="1700" b="1" dirty="0">
                <a:solidFill>
                  <a:srgbClr val="4C531E"/>
                </a:solidFill>
                <a:latin typeface="Arial Black"/>
                <a:cs typeface="Arial Black"/>
              </a:rPr>
              <a:t>Indicadores</a:t>
            </a:r>
          </a:p>
        </p:txBody>
      </p:sp>
      <p:sp>
        <p:nvSpPr>
          <p:cNvPr id="40" name="Title 4">
            <a:extLst>
              <a:ext uri="{FF2B5EF4-FFF2-40B4-BE49-F238E27FC236}">
                <a16:creationId xmlns:a16="http://schemas.microsoft.com/office/drawing/2014/main" id="{851BB71D-7840-E241-B33D-C064EEC69941}"/>
              </a:ext>
            </a:extLst>
          </p:cNvPr>
          <p:cNvSpPr txBox="1">
            <a:spLocks/>
          </p:cNvSpPr>
          <p:nvPr/>
        </p:nvSpPr>
        <p:spPr>
          <a:xfrm>
            <a:off x="5048600" y="2458630"/>
            <a:ext cx="2924822" cy="579979"/>
          </a:xfrm>
          <a:prstGeom prst="rect">
            <a:avLst/>
          </a:prstGeom>
          <a:solidFill>
            <a:schemeClr val="accent6">
              <a:lumMod val="20000"/>
              <a:lumOff val="80000"/>
            </a:schemeClr>
          </a:solidFill>
          <a:ln/>
        </p:spPr>
        <p:style>
          <a:lnRef idx="2">
            <a:schemeClr val="accent6">
              <a:shade val="50000"/>
            </a:schemeClr>
          </a:lnRef>
          <a:fillRef idx="1">
            <a:schemeClr val="accent6"/>
          </a:fillRef>
          <a:effectRef idx="0">
            <a:schemeClr val="accent6"/>
          </a:effectRef>
          <a:fontRef idx="minor">
            <a:schemeClr val="lt1"/>
          </a:fontRef>
        </p:style>
        <p:txBody>
          <a:bodyPr vert="horz" lIns="457200" tIns="45720" rIns="457200" bIns="45720" rtlCol="0" anchor="ctr">
            <a:noAutofit/>
          </a:bodyPr>
          <a:lstStyle>
            <a:lvl1pPr algn="ctr" defTabSz="914400" rtl="0" eaLnBrk="1" latinLnBrk="0" hangingPunct="1">
              <a:lnSpc>
                <a:spcPct val="90000"/>
              </a:lnSpc>
              <a:spcBef>
                <a:spcPct val="0"/>
              </a:spcBef>
              <a:buNone/>
              <a:tabLst>
                <a:tab pos="10579100" algn="l"/>
              </a:tabLst>
              <a:defRPr lang="en-US" sz="3400" b="0" i="0" kern="1200" spc="160"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a:lstStyle>
          <a:p>
            <a:pPr fontAlgn="ctr"/>
            <a:r>
              <a:rPr lang="es-MX" sz="1700" dirty="0">
                <a:solidFill>
                  <a:srgbClr val="4C531E"/>
                </a:solidFill>
                <a:latin typeface="Arial Black"/>
                <a:cs typeface="Arial Black"/>
              </a:rPr>
              <a:t>Tareas</a:t>
            </a:r>
          </a:p>
        </p:txBody>
      </p:sp>
      <p:sp>
        <p:nvSpPr>
          <p:cNvPr id="41" name="Title 4">
            <a:extLst>
              <a:ext uri="{FF2B5EF4-FFF2-40B4-BE49-F238E27FC236}">
                <a16:creationId xmlns:a16="http://schemas.microsoft.com/office/drawing/2014/main" id="{984C6F36-B2C1-4445-901E-460D6C21F2B5}"/>
              </a:ext>
            </a:extLst>
          </p:cNvPr>
          <p:cNvSpPr txBox="1">
            <a:spLocks/>
          </p:cNvSpPr>
          <p:nvPr/>
        </p:nvSpPr>
        <p:spPr>
          <a:xfrm>
            <a:off x="8323887" y="3175012"/>
            <a:ext cx="3248014" cy="579979"/>
          </a:xfrm>
          <a:prstGeom prst="rect">
            <a:avLst/>
          </a:prstGeom>
          <a:solidFill>
            <a:schemeClr val="accent6">
              <a:lumMod val="20000"/>
              <a:lumOff val="80000"/>
            </a:schemeClr>
          </a:solidFill>
          <a:ln/>
        </p:spPr>
        <p:style>
          <a:lnRef idx="2">
            <a:schemeClr val="accent6">
              <a:shade val="50000"/>
            </a:schemeClr>
          </a:lnRef>
          <a:fillRef idx="1">
            <a:schemeClr val="accent6"/>
          </a:fillRef>
          <a:effectRef idx="0">
            <a:schemeClr val="accent6"/>
          </a:effectRef>
          <a:fontRef idx="minor">
            <a:schemeClr val="lt1"/>
          </a:fontRef>
        </p:style>
        <p:txBody>
          <a:bodyPr vert="horz" lIns="457200" tIns="45720" rIns="457200" bIns="45720" rtlCol="0" anchor="ctr">
            <a:noAutofit/>
          </a:bodyPr>
          <a:lstStyle>
            <a:lvl1pPr algn="ctr" defTabSz="914400" rtl="0" eaLnBrk="1" latinLnBrk="0" hangingPunct="1">
              <a:lnSpc>
                <a:spcPct val="90000"/>
              </a:lnSpc>
              <a:spcBef>
                <a:spcPct val="0"/>
              </a:spcBef>
              <a:buNone/>
              <a:tabLst>
                <a:tab pos="10579100" algn="l"/>
              </a:tabLst>
              <a:defRPr lang="en-US" sz="3400" b="0" i="0" kern="1200" spc="160"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a:lstStyle>
          <a:p>
            <a:pPr fontAlgn="ctr"/>
            <a:r>
              <a:rPr lang="es-MX" sz="1700" b="1" dirty="0">
                <a:solidFill>
                  <a:srgbClr val="4C531E"/>
                </a:solidFill>
                <a:latin typeface="Arial Black"/>
                <a:cs typeface="Arial Black"/>
              </a:rPr>
              <a:t>Aspectos Legales</a:t>
            </a:r>
          </a:p>
        </p:txBody>
      </p:sp>
      <p:sp>
        <p:nvSpPr>
          <p:cNvPr id="42" name="Title 4">
            <a:extLst>
              <a:ext uri="{FF2B5EF4-FFF2-40B4-BE49-F238E27FC236}">
                <a16:creationId xmlns:a16="http://schemas.microsoft.com/office/drawing/2014/main" id="{07DCF4B3-5EA2-9A47-A5CA-12F59E8F1EEC}"/>
              </a:ext>
            </a:extLst>
          </p:cNvPr>
          <p:cNvSpPr txBox="1">
            <a:spLocks/>
          </p:cNvSpPr>
          <p:nvPr/>
        </p:nvSpPr>
        <p:spPr>
          <a:xfrm>
            <a:off x="1450122" y="4374442"/>
            <a:ext cx="10121779" cy="538206"/>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vert="horz" lIns="457200" tIns="45720" rIns="457200" bIns="45720" rtlCol="0" anchor="ctr">
            <a:noAutofit/>
          </a:bodyPr>
          <a:lstStyle>
            <a:lvl1pPr algn="ctr" defTabSz="914400" rtl="0" eaLnBrk="1" latinLnBrk="0" hangingPunct="1">
              <a:lnSpc>
                <a:spcPct val="90000"/>
              </a:lnSpc>
              <a:spcBef>
                <a:spcPct val="0"/>
              </a:spcBef>
              <a:buNone/>
              <a:tabLst>
                <a:tab pos="10579100" algn="l"/>
              </a:tabLst>
              <a:defRPr lang="en-US" sz="3400" b="0" i="0" kern="1200" spc="160"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a:lstStyle>
          <a:p>
            <a:pPr fontAlgn="ctr"/>
            <a:r>
              <a:rPr lang="es-MX" sz="2400" b="1" dirty="0">
                <a:solidFill>
                  <a:schemeClr val="bg1"/>
                </a:solidFill>
                <a:latin typeface="Arial Black"/>
                <a:cs typeface="Arial Black"/>
              </a:rPr>
              <a:t>Acciones Prioritarias / Transversales</a:t>
            </a:r>
          </a:p>
        </p:txBody>
      </p:sp>
      <p:sp>
        <p:nvSpPr>
          <p:cNvPr id="44" name="Title 4">
            <a:extLst>
              <a:ext uri="{FF2B5EF4-FFF2-40B4-BE49-F238E27FC236}">
                <a16:creationId xmlns:a16="http://schemas.microsoft.com/office/drawing/2014/main" id="{D372DA22-5CDB-9142-BFE2-EF48AFBB8F1D}"/>
              </a:ext>
            </a:extLst>
          </p:cNvPr>
          <p:cNvSpPr txBox="1">
            <a:spLocks/>
          </p:cNvSpPr>
          <p:nvPr/>
        </p:nvSpPr>
        <p:spPr>
          <a:xfrm>
            <a:off x="1450120" y="5104162"/>
            <a:ext cx="4645879" cy="798857"/>
          </a:xfrm>
          <a:prstGeom prst="rect">
            <a:avLst/>
          </a:prstGeom>
          <a:ln/>
        </p:spPr>
        <p:style>
          <a:lnRef idx="2">
            <a:schemeClr val="accent6"/>
          </a:lnRef>
          <a:fillRef idx="1">
            <a:schemeClr val="lt1"/>
          </a:fillRef>
          <a:effectRef idx="0">
            <a:schemeClr val="accent6"/>
          </a:effectRef>
          <a:fontRef idx="minor">
            <a:schemeClr val="dk1"/>
          </a:fontRef>
        </p:style>
        <p:txBody>
          <a:bodyPr vert="horz" lIns="457200" tIns="45720" rIns="457200" bIns="45720" rtlCol="0" anchor="ctr">
            <a:noAutofit/>
          </a:bodyPr>
          <a:lstStyle>
            <a:lvl1pPr algn="ctr" defTabSz="914400" rtl="0" eaLnBrk="1" latinLnBrk="0" hangingPunct="1">
              <a:lnSpc>
                <a:spcPct val="90000"/>
              </a:lnSpc>
              <a:spcBef>
                <a:spcPct val="0"/>
              </a:spcBef>
              <a:buNone/>
              <a:tabLst>
                <a:tab pos="10579100" algn="l"/>
              </a:tabLst>
              <a:defRPr lang="en-US" sz="3400" b="0" i="0" kern="1200" spc="160"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a:lstStyle>
          <a:p>
            <a:pPr fontAlgn="ctr"/>
            <a:r>
              <a:rPr lang="es-MX" sz="1700" dirty="0">
                <a:solidFill>
                  <a:srgbClr val="4C531E"/>
                </a:solidFill>
                <a:latin typeface="Arial Black"/>
                <a:cs typeface="Arial Black"/>
              </a:rPr>
              <a:t>Objetivos</a:t>
            </a:r>
          </a:p>
        </p:txBody>
      </p:sp>
      <p:sp>
        <p:nvSpPr>
          <p:cNvPr id="45" name="Title 4">
            <a:extLst>
              <a:ext uri="{FF2B5EF4-FFF2-40B4-BE49-F238E27FC236}">
                <a16:creationId xmlns:a16="http://schemas.microsoft.com/office/drawing/2014/main" id="{CCC6875A-8E87-CB44-8DA9-3B11237671FB}"/>
              </a:ext>
            </a:extLst>
          </p:cNvPr>
          <p:cNvSpPr txBox="1">
            <a:spLocks/>
          </p:cNvSpPr>
          <p:nvPr/>
        </p:nvSpPr>
        <p:spPr>
          <a:xfrm>
            <a:off x="6448097" y="5104163"/>
            <a:ext cx="5123804" cy="755572"/>
          </a:xfrm>
          <a:prstGeom prst="rect">
            <a:avLst/>
          </a:prstGeom>
          <a:ln/>
        </p:spPr>
        <p:style>
          <a:lnRef idx="2">
            <a:schemeClr val="accent6"/>
          </a:lnRef>
          <a:fillRef idx="1">
            <a:schemeClr val="lt1"/>
          </a:fillRef>
          <a:effectRef idx="0">
            <a:schemeClr val="accent6"/>
          </a:effectRef>
          <a:fontRef idx="minor">
            <a:schemeClr val="dk1"/>
          </a:fontRef>
        </p:style>
        <p:txBody>
          <a:bodyPr vert="horz" lIns="457200" tIns="45720" rIns="457200" bIns="45720" rtlCol="0" anchor="ctr">
            <a:noAutofit/>
          </a:bodyPr>
          <a:lstStyle>
            <a:lvl1pPr algn="ctr" defTabSz="914400" rtl="0" eaLnBrk="1" latinLnBrk="0" hangingPunct="1">
              <a:lnSpc>
                <a:spcPct val="90000"/>
              </a:lnSpc>
              <a:spcBef>
                <a:spcPct val="0"/>
              </a:spcBef>
              <a:buNone/>
              <a:tabLst>
                <a:tab pos="10579100" algn="l"/>
              </a:tabLst>
              <a:defRPr lang="en-US" sz="3400" b="0" i="0" kern="1200" spc="160"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a:lstStyle>
          <a:p>
            <a:pPr fontAlgn="ctr"/>
            <a:r>
              <a:rPr lang="es-MX" sz="1700" dirty="0">
                <a:solidFill>
                  <a:srgbClr val="4C531E"/>
                </a:solidFill>
                <a:latin typeface="Arial Black"/>
                <a:cs typeface="Arial Black"/>
              </a:rPr>
              <a:t>Descripción</a:t>
            </a:r>
          </a:p>
        </p:txBody>
      </p:sp>
    </p:spTree>
    <p:extLst>
      <p:ext uri="{BB962C8B-B14F-4D97-AF65-F5344CB8AC3E}">
        <p14:creationId xmlns:p14="http://schemas.microsoft.com/office/powerpoint/2010/main" val="2182380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6" grpId="0" animBg="1"/>
      <p:bldP spid="37" grpId="0" animBg="1"/>
      <p:bldP spid="38" grpId="0" animBg="1"/>
      <p:bldP spid="39" grpId="0" animBg="1"/>
      <p:bldP spid="40" grpId="0" animBg="1"/>
      <p:bldP spid="41" grpId="0" animBg="1"/>
      <p:bldP spid="42" grpId="0" animBg="1"/>
      <p:bldP spid="44" grpId="0" animBg="1"/>
      <p:bldP spid="4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7"/>
            <a:ext cx="11543556" cy="538206"/>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2400" b="1" dirty="0">
                <a:solidFill>
                  <a:srgbClr val="4C531E"/>
                </a:solidFill>
                <a:latin typeface="Arial Black"/>
                <a:cs typeface="Arial Black"/>
              </a:rPr>
              <a:t> ACTUALIZACIÓN PMM 2019</a:t>
            </a:r>
            <a:endParaRPr lang="en-US" sz="20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sp>
        <p:nvSpPr>
          <p:cNvPr id="2" name="Rectángulo 1">
            <a:extLst>
              <a:ext uri="{FF2B5EF4-FFF2-40B4-BE49-F238E27FC236}">
                <a16:creationId xmlns:a16="http://schemas.microsoft.com/office/drawing/2014/main" id="{74FC4842-E82E-AE49-AA49-1637591A6098}"/>
              </a:ext>
            </a:extLst>
          </p:cNvPr>
          <p:cNvSpPr/>
          <p:nvPr/>
        </p:nvSpPr>
        <p:spPr>
          <a:xfrm>
            <a:off x="898318" y="1267537"/>
            <a:ext cx="6096000" cy="2862322"/>
          </a:xfrm>
          <a:prstGeom prst="rect">
            <a:avLst/>
          </a:prstGeom>
        </p:spPr>
        <p:txBody>
          <a:bodyPr>
            <a:spAutoFit/>
          </a:bodyPr>
          <a:lstStyle/>
          <a:p>
            <a:pPr lvl="1" indent="-457200">
              <a:spcBef>
                <a:spcPts val="1200"/>
              </a:spcBef>
              <a:spcAft>
                <a:spcPts val="600"/>
              </a:spcAft>
              <a:buAutoNum type="arabicPlain"/>
            </a:pPr>
            <a:r>
              <a:rPr lang="es-ES" sz="2400" dirty="0">
                <a:solidFill>
                  <a:schemeClr val="bg1">
                    <a:lumMod val="50000"/>
                  </a:schemeClr>
                </a:solidFill>
                <a:cs typeface="Arial" panose="020B0604020202020204" pitchFamily="34" charset="0"/>
              </a:rPr>
              <a:t>Proyecto de Decreto</a:t>
            </a:r>
          </a:p>
          <a:p>
            <a:pPr lvl="1" indent="-457200">
              <a:spcBef>
                <a:spcPts val="1200"/>
              </a:spcBef>
              <a:spcAft>
                <a:spcPts val="600"/>
              </a:spcAft>
              <a:buAutoNum type="arabicPlain"/>
            </a:pPr>
            <a:r>
              <a:rPr lang="es-ES" sz="2400" dirty="0">
                <a:solidFill>
                  <a:schemeClr val="bg1">
                    <a:lumMod val="50000"/>
                  </a:schemeClr>
                </a:solidFill>
                <a:cs typeface="Arial" panose="020B0604020202020204" pitchFamily="34" charset="0"/>
              </a:rPr>
              <a:t>Documento Técnico de Soporte</a:t>
            </a:r>
          </a:p>
          <a:p>
            <a:pPr lvl="1" indent="-457200">
              <a:spcBef>
                <a:spcPts val="1200"/>
              </a:spcBef>
              <a:spcAft>
                <a:spcPts val="600"/>
              </a:spcAft>
              <a:buAutoNum type="arabicPlain"/>
            </a:pPr>
            <a:r>
              <a:rPr lang="es-ES" sz="2400" dirty="0">
                <a:solidFill>
                  <a:schemeClr val="bg1">
                    <a:lumMod val="50000"/>
                  </a:schemeClr>
                </a:solidFill>
                <a:cs typeface="Arial" panose="020B0604020202020204" pitchFamily="34" charset="0"/>
              </a:rPr>
              <a:t>Anexo Seguimiento y Evaluación </a:t>
            </a:r>
          </a:p>
          <a:p>
            <a:pPr lvl="1" indent="-457200">
              <a:spcBef>
                <a:spcPts val="1200"/>
              </a:spcBef>
              <a:spcAft>
                <a:spcPts val="600"/>
              </a:spcAft>
              <a:buAutoNum type="arabicPlain"/>
            </a:pPr>
            <a:r>
              <a:rPr lang="es-ES" sz="2400" dirty="0">
                <a:solidFill>
                  <a:schemeClr val="bg1">
                    <a:lumMod val="50000"/>
                  </a:schemeClr>
                </a:solidFill>
                <a:cs typeface="Arial" panose="020B0604020202020204" pitchFamily="34" charset="0"/>
              </a:rPr>
              <a:t>Anexo Institucional</a:t>
            </a:r>
          </a:p>
          <a:p>
            <a:pPr lvl="1" indent="-457200">
              <a:spcBef>
                <a:spcPts val="1200"/>
              </a:spcBef>
              <a:spcAft>
                <a:spcPts val="600"/>
              </a:spcAft>
              <a:buAutoNum type="arabicPlain"/>
            </a:pPr>
            <a:r>
              <a:rPr lang="es-ES" sz="2400" dirty="0">
                <a:solidFill>
                  <a:schemeClr val="bg1">
                    <a:lumMod val="50000"/>
                  </a:schemeClr>
                </a:solidFill>
                <a:cs typeface="Arial" panose="020B0604020202020204" pitchFamily="34" charset="0"/>
              </a:rPr>
              <a:t>Anexo Financiamiento</a:t>
            </a:r>
            <a:endParaRPr lang="es-ES_tradnl" dirty="0"/>
          </a:p>
        </p:txBody>
      </p:sp>
      <p:graphicFrame>
        <p:nvGraphicFramePr>
          <p:cNvPr id="29" name="Tabla 28">
            <a:extLst>
              <a:ext uri="{FF2B5EF4-FFF2-40B4-BE49-F238E27FC236}">
                <a16:creationId xmlns:a16="http://schemas.microsoft.com/office/drawing/2014/main" id="{B934D667-909A-8042-9E0A-D36307127C8A}"/>
              </a:ext>
            </a:extLst>
          </p:cNvPr>
          <p:cNvGraphicFramePr>
            <a:graphicFrameLocks noGrp="1"/>
          </p:cNvGraphicFramePr>
          <p:nvPr/>
        </p:nvGraphicFramePr>
        <p:xfrm>
          <a:off x="7206836" y="3528672"/>
          <a:ext cx="4237324" cy="1202374"/>
        </p:xfrm>
        <a:graphic>
          <a:graphicData uri="http://schemas.openxmlformats.org/drawingml/2006/table">
            <a:tbl>
              <a:tblPr firstRow="1" bandRow="1"/>
              <a:tblGrid>
                <a:gridCol w="935634">
                  <a:extLst>
                    <a:ext uri="{9D8B030D-6E8A-4147-A177-3AD203B41FA5}">
                      <a16:colId xmlns:a16="http://schemas.microsoft.com/office/drawing/2014/main" val="1636248998"/>
                    </a:ext>
                  </a:extLst>
                </a:gridCol>
                <a:gridCol w="3301690">
                  <a:extLst>
                    <a:ext uri="{9D8B030D-6E8A-4147-A177-3AD203B41FA5}">
                      <a16:colId xmlns:a16="http://schemas.microsoft.com/office/drawing/2014/main" val="2639982666"/>
                    </a:ext>
                  </a:extLst>
                </a:gridCol>
              </a:tblGrid>
              <a:tr h="107011">
                <a:tc gridSpan="2">
                  <a:txBody>
                    <a:bodyPr/>
                    <a:lstStyle/>
                    <a:p>
                      <a:pPr algn="ctr" fontAlgn="ctr"/>
                      <a:r>
                        <a:rPr lang="es-MX" sz="2200" b="1" kern="1200" dirty="0">
                          <a:solidFill>
                            <a:srgbClr val="4C531E"/>
                          </a:solidFill>
                          <a:latin typeface="Arial Black"/>
                          <a:ea typeface="+mn-ea"/>
                          <a:cs typeface="Arial Black"/>
                        </a:rPr>
                        <a:t>Inicio Inmediato</a:t>
                      </a:r>
                    </a:p>
                  </a:txBody>
                  <a:tcPr marL="0" marR="0" marT="0" marB="0" anchor="ctr">
                    <a:lnL>
                      <a:noFill/>
                    </a:lnL>
                    <a:lnR>
                      <a:noFill/>
                    </a:lnR>
                    <a:lnT>
                      <a:noFill/>
                    </a:lnT>
                    <a:lnB>
                      <a:noFill/>
                    </a:lnB>
                    <a:solidFill>
                      <a:schemeClr val="accent6">
                        <a:lumMod val="60000"/>
                        <a:lumOff val="40000"/>
                      </a:schemeClr>
                    </a:solidFill>
                  </a:tcPr>
                </a:tc>
                <a:tc hMerge="1">
                  <a:txBody>
                    <a:bodyPr/>
                    <a:lstStyle/>
                    <a:p>
                      <a:endParaRPr lang="es-MX"/>
                    </a:p>
                  </a:txBody>
                  <a:tcPr/>
                </a:tc>
                <a:extLst>
                  <a:ext uri="{0D108BD9-81ED-4DB2-BD59-A6C34878D82A}">
                    <a16:rowId xmlns:a16="http://schemas.microsoft.com/office/drawing/2014/main" val="500127966"/>
                  </a:ext>
                </a:extLst>
              </a:tr>
              <a:tr h="425659">
                <a:tc>
                  <a:txBody>
                    <a:bodyPr/>
                    <a:lstStyle/>
                    <a:p>
                      <a:pPr algn="ctr" fontAlgn="ctr"/>
                      <a:r>
                        <a:rPr lang="es-MX" sz="2400" b="1" kern="1200" dirty="0">
                          <a:solidFill>
                            <a:srgbClr val="4C531E"/>
                          </a:solidFill>
                          <a:latin typeface="Arial Black"/>
                          <a:ea typeface="+mn-ea"/>
                          <a:cs typeface="Arial Black"/>
                        </a:rPr>
                        <a:t>76</a:t>
                      </a:r>
                    </a:p>
                  </a:txBody>
                  <a:tcPr marL="0" marR="0" marT="0" marB="0" anchor="ctr">
                    <a:lnL>
                      <a:noFill/>
                    </a:lnL>
                    <a:lnR>
                      <a:noFill/>
                    </a:lnR>
                    <a:lnT>
                      <a:noFill/>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s-MX" sz="2400" b="0" i="0" u="none" strike="noStrike" kern="1200" dirty="0">
                          <a:solidFill>
                            <a:srgbClr val="848484"/>
                          </a:solidFill>
                          <a:effectLst/>
                          <a:latin typeface="Calibri" panose="020F0502020204030204" pitchFamily="34" charset="0"/>
                          <a:ea typeface="+mn-ea"/>
                          <a:cs typeface="+mn-cs"/>
                        </a:rPr>
                        <a:t>SI</a:t>
                      </a:r>
                    </a:p>
                  </a:txBody>
                  <a:tcPr marL="0" marR="0" marT="0" marB="0" anchor="ctr">
                    <a:lnL>
                      <a:noFill/>
                    </a:lnL>
                    <a:lnR>
                      <a:noFill/>
                    </a:lnR>
                    <a:lnT>
                      <a:noFill/>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9838506"/>
                  </a:ext>
                </a:extLst>
              </a:tr>
              <a:tr h="441435">
                <a:tc>
                  <a:txBody>
                    <a:bodyPr/>
                    <a:lstStyle/>
                    <a:p>
                      <a:pPr algn="ctr" fontAlgn="ctr"/>
                      <a:r>
                        <a:rPr lang="es-MX" sz="2400" b="1" kern="1200" dirty="0">
                          <a:solidFill>
                            <a:srgbClr val="4C531E"/>
                          </a:solidFill>
                          <a:latin typeface="Arial Black"/>
                          <a:ea typeface="+mn-ea"/>
                          <a:cs typeface="Arial Black"/>
                        </a:rPr>
                        <a:t>40</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es-MX" sz="2400" b="0" i="0" u="none" strike="noStrike" kern="1200" dirty="0">
                          <a:solidFill>
                            <a:srgbClr val="848484"/>
                          </a:solidFill>
                          <a:effectLst/>
                          <a:latin typeface="Calibri" panose="020F0502020204030204" pitchFamily="34" charset="0"/>
                          <a:ea typeface="+mn-ea"/>
                          <a:cs typeface="+mn-cs"/>
                        </a:rPr>
                        <a:t>NO</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54392410"/>
                  </a:ext>
                </a:extLst>
              </a:tr>
            </a:tbl>
          </a:graphicData>
        </a:graphic>
      </p:graphicFrame>
      <p:graphicFrame>
        <p:nvGraphicFramePr>
          <p:cNvPr id="30" name="Tabla 29">
            <a:extLst>
              <a:ext uri="{FF2B5EF4-FFF2-40B4-BE49-F238E27FC236}">
                <a16:creationId xmlns:a16="http://schemas.microsoft.com/office/drawing/2014/main" id="{4BEB0E72-EB1B-9E45-9507-8EFD90AF5611}"/>
              </a:ext>
            </a:extLst>
          </p:cNvPr>
          <p:cNvGraphicFramePr>
            <a:graphicFrameLocks noGrp="1"/>
          </p:cNvGraphicFramePr>
          <p:nvPr/>
        </p:nvGraphicFramePr>
        <p:xfrm>
          <a:off x="7206836" y="1409315"/>
          <a:ext cx="4237324" cy="1754499"/>
        </p:xfrm>
        <a:graphic>
          <a:graphicData uri="http://schemas.openxmlformats.org/drawingml/2006/table">
            <a:tbl>
              <a:tblPr firstRow="1" bandRow="1"/>
              <a:tblGrid>
                <a:gridCol w="935634">
                  <a:extLst>
                    <a:ext uri="{9D8B030D-6E8A-4147-A177-3AD203B41FA5}">
                      <a16:colId xmlns:a16="http://schemas.microsoft.com/office/drawing/2014/main" val="1636248998"/>
                    </a:ext>
                  </a:extLst>
                </a:gridCol>
                <a:gridCol w="3301690">
                  <a:extLst>
                    <a:ext uri="{9D8B030D-6E8A-4147-A177-3AD203B41FA5}">
                      <a16:colId xmlns:a16="http://schemas.microsoft.com/office/drawing/2014/main" val="2639982666"/>
                    </a:ext>
                  </a:extLst>
                </a:gridCol>
              </a:tblGrid>
              <a:tr h="445970">
                <a:tc gridSpan="2">
                  <a:txBody>
                    <a:bodyPr/>
                    <a:lstStyle/>
                    <a:p>
                      <a:pPr algn="ctr" fontAlgn="ctr"/>
                      <a:r>
                        <a:rPr lang="es-MX" sz="2200" b="1" kern="1200" dirty="0">
                          <a:solidFill>
                            <a:srgbClr val="4C531E"/>
                          </a:solidFill>
                          <a:latin typeface="Arial Black"/>
                          <a:ea typeface="+mn-ea"/>
                          <a:cs typeface="Arial Black"/>
                        </a:rPr>
                        <a:t>Prioridad</a:t>
                      </a:r>
                    </a:p>
                  </a:txBody>
                  <a:tcPr marL="0" marR="0" marT="0" marB="0" anchor="ctr">
                    <a:lnL>
                      <a:noFill/>
                    </a:lnL>
                    <a:lnR>
                      <a:noFill/>
                    </a:lnR>
                    <a:lnT>
                      <a:noFill/>
                    </a:lnT>
                    <a:lnB>
                      <a:noFill/>
                    </a:lnB>
                    <a:solidFill>
                      <a:schemeClr val="accent6">
                        <a:lumMod val="60000"/>
                        <a:lumOff val="40000"/>
                      </a:schemeClr>
                    </a:solidFill>
                  </a:tcPr>
                </a:tc>
                <a:tc hMerge="1">
                  <a:txBody>
                    <a:bodyPr/>
                    <a:lstStyle/>
                    <a:p>
                      <a:endParaRPr lang="es-MX"/>
                    </a:p>
                  </a:txBody>
                  <a:tcPr/>
                </a:tc>
                <a:extLst>
                  <a:ext uri="{0D108BD9-81ED-4DB2-BD59-A6C34878D82A}">
                    <a16:rowId xmlns:a16="http://schemas.microsoft.com/office/drawing/2014/main" val="500127966"/>
                  </a:ext>
                </a:extLst>
              </a:tr>
              <a:tr h="425659">
                <a:tc>
                  <a:txBody>
                    <a:bodyPr/>
                    <a:lstStyle/>
                    <a:p>
                      <a:pPr algn="ctr" fontAlgn="ctr"/>
                      <a:r>
                        <a:rPr lang="es-MX" sz="2400" b="1" kern="1200" dirty="0">
                          <a:solidFill>
                            <a:srgbClr val="4C531E"/>
                          </a:solidFill>
                          <a:latin typeface="Arial Black"/>
                          <a:ea typeface="+mn-ea"/>
                          <a:cs typeface="Arial Black"/>
                        </a:rPr>
                        <a:t>46</a:t>
                      </a:r>
                    </a:p>
                  </a:txBody>
                  <a:tcPr marL="0" marR="0" marT="0" marB="0" anchor="ctr">
                    <a:lnL>
                      <a:noFill/>
                    </a:lnL>
                    <a:lnR>
                      <a:noFill/>
                    </a:lnR>
                    <a:lnT>
                      <a:noFill/>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s-MX" sz="2400" b="0" i="0" u="none" strike="noStrike" kern="1200" dirty="0">
                          <a:solidFill>
                            <a:srgbClr val="848484"/>
                          </a:solidFill>
                          <a:effectLst/>
                          <a:latin typeface="Calibri" panose="020F0502020204030204" pitchFamily="34" charset="0"/>
                          <a:ea typeface="+mn-ea"/>
                          <a:cs typeface="+mn-cs"/>
                        </a:rPr>
                        <a:t>Alta</a:t>
                      </a:r>
                    </a:p>
                  </a:txBody>
                  <a:tcPr marL="0" marR="0" marT="0" marB="0" anchor="ctr">
                    <a:lnL>
                      <a:noFill/>
                    </a:lnL>
                    <a:lnR>
                      <a:noFill/>
                    </a:lnR>
                    <a:lnT>
                      <a:noFill/>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9838506"/>
                  </a:ext>
                </a:extLst>
              </a:tr>
              <a:tr h="441435">
                <a:tc>
                  <a:txBody>
                    <a:bodyPr/>
                    <a:lstStyle/>
                    <a:p>
                      <a:pPr algn="ctr" fontAlgn="ctr"/>
                      <a:r>
                        <a:rPr lang="es-MX" sz="2400" b="1" kern="1200" dirty="0">
                          <a:solidFill>
                            <a:srgbClr val="4C531E"/>
                          </a:solidFill>
                          <a:latin typeface="Arial Black"/>
                          <a:ea typeface="+mn-ea"/>
                          <a:cs typeface="Arial Black"/>
                        </a:rPr>
                        <a:t>39</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es-MX" sz="2400" b="0" i="0" u="none" strike="noStrike" kern="1200" dirty="0">
                          <a:solidFill>
                            <a:srgbClr val="848484"/>
                          </a:solidFill>
                          <a:effectLst/>
                          <a:latin typeface="Calibri" panose="020F0502020204030204" pitchFamily="34" charset="0"/>
                          <a:ea typeface="+mn-ea"/>
                          <a:cs typeface="+mn-cs"/>
                        </a:rPr>
                        <a:t>Media</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54392410"/>
                  </a:ext>
                </a:extLst>
              </a:tr>
              <a:tr h="441435">
                <a:tc>
                  <a:txBody>
                    <a:bodyPr/>
                    <a:lstStyle/>
                    <a:p>
                      <a:pPr algn="ctr" fontAlgn="ctr"/>
                      <a:r>
                        <a:rPr lang="es-MX" sz="2400" b="1" kern="1200" dirty="0">
                          <a:solidFill>
                            <a:srgbClr val="4C531E"/>
                          </a:solidFill>
                          <a:latin typeface="Arial Black"/>
                          <a:ea typeface="+mn-ea"/>
                          <a:cs typeface="Arial Black"/>
                        </a:rPr>
                        <a:t>31</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es-MX" sz="2400" b="0" i="0" u="none" strike="noStrike" kern="1200" dirty="0">
                          <a:solidFill>
                            <a:srgbClr val="848484"/>
                          </a:solidFill>
                          <a:effectLst/>
                          <a:latin typeface="Calibri" panose="020F0502020204030204" pitchFamily="34" charset="0"/>
                          <a:ea typeface="+mn-ea"/>
                          <a:cs typeface="+mn-cs"/>
                        </a:rPr>
                        <a:t>Baja</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95728998"/>
                  </a:ext>
                </a:extLst>
              </a:tr>
            </a:tbl>
          </a:graphicData>
        </a:graphic>
      </p:graphicFrame>
      <p:sp>
        <p:nvSpPr>
          <p:cNvPr id="31" name="TextBox 1">
            <a:extLst>
              <a:ext uri="{FF2B5EF4-FFF2-40B4-BE49-F238E27FC236}">
                <a16:creationId xmlns:a16="http://schemas.microsoft.com/office/drawing/2014/main" id="{CC5DDDE3-1206-6C40-9A04-65D7B29E0E6E}"/>
              </a:ext>
            </a:extLst>
          </p:cNvPr>
          <p:cNvSpPr txBox="1"/>
          <p:nvPr/>
        </p:nvSpPr>
        <p:spPr>
          <a:xfrm>
            <a:off x="7206836" y="5166868"/>
            <a:ext cx="4302283" cy="461665"/>
          </a:xfrm>
          <a:prstGeom prst="rect">
            <a:avLst/>
          </a:prstGeom>
          <a:solidFill>
            <a:srgbClr val="FFFFFF">
              <a:alpha val="59999"/>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defPPr>
              <a:defRPr lang="en-US"/>
            </a:defPPr>
            <a:lvl1pPr algn="ctr">
              <a:lnSpc>
                <a:spcPct val="100000"/>
              </a:lnSpc>
              <a:spcBef>
                <a:spcPct val="0"/>
              </a:spcBef>
              <a:buFontTx/>
              <a:buNone/>
              <a:defRPr sz="2800" b="1">
                <a:solidFill>
                  <a:srgbClr val="7D8926"/>
                </a:solidFill>
                <a:latin typeface="Museo sans"/>
                <a:ea typeface="ＭＳ Ｐゴシック" panose="020B0600070205080204" pitchFamily="34"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ea typeface="ＭＳ Ｐゴシック" panose="020B0600070205080204" pitchFamily="34" charset="-128"/>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ea typeface="ＭＳ Ｐゴシック" panose="020B0600070205080204" pitchFamily="34" charset="-128"/>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ea typeface="ＭＳ Ｐゴシック" panose="020B0600070205080204" pitchFamily="34" charset="-128"/>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ea typeface="ＭＳ Ｐゴシック" panose="020B0600070205080204" pitchFamily="34"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9pPr>
          </a:lstStyle>
          <a:p>
            <a:pPr algn="just">
              <a:buClr>
                <a:srgbClr val="BED000"/>
              </a:buClr>
            </a:pPr>
            <a:r>
              <a:rPr lang="es-CO" sz="2400" dirty="0">
                <a:solidFill>
                  <a:schemeClr val="tx1">
                    <a:lumMod val="75000"/>
                    <a:lumOff val="25000"/>
                  </a:schemeClr>
                </a:solidFill>
                <a:latin typeface="Arial"/>
                <a:cs typeface="Arial"/>
              </a:rPr>
              <a:t>* 11 Nuevos Proyectos</a:t>
            </a:r>
          </a:p>
        </p:txBody>
      </p:sp>
      <p:sp>
        <p:nvSpPr>
          <p:cNvPr id="32" name="Title 4">
            <a:extLst>
              <a:ext uri="{FF2B5EF4-FFF2-40B4-BE49-F238E27FC236}">
                <a16:creationId xmlns:a16="http://schemas.microsoft.com/office/drawing/2014/main" id="{4AA60867-2730-0542-AA7E-3E58B1730D57}"/>
              </a:ext>
            </a:extLst>
          </p:cNvPr>
          <p:cNvSpPr txBox="1">
            <a:spLocks/>
          </p:cNvSpPr>
          <p:nvPr/>
        </p:nvSpPr>
        <p:spPr>
          <a:xfrm>
            <a:off x="898318" y="688127"/>
            <a:ext cx="5197682" cy="538206"/>
          </a:xfrm>
          <a:prstGeom prst="rect">
            <a:avLst/>
          </a:prstGeom>
          <a:solidFill>
            <a:schemeClr val="accent6">
              <a:lumMod val="60000"/>
              <a:lumOff val="4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vert="horz" lIns="457200" tIns="45720" rIns="457200" bIns="45720" rtlCol="0" anchor="ctr">
            <a:noAutofit/>
          </a:bodyPr>
          <a:lstStyle>
            <a:lvl1pPr algn="ctr" defTabSz="914400" rtl="0" eaLnBrk="1" latinLnBrk="0" hangingPunct="1">
              <a:lnSpc>
                <a:spcPct val="90000"/>
              </a:lnSpc>
              <a:spcBef>
                <a:spcPct val="0"/>
              </a:spcBef>
              <a:buNone/>
              <a:tabLst>
                <a:tab pos="10579100" algn="l"/>
              </a:tabLst>
              <a:defRPr lang="en-US" sz="3400" b="0" i="0" kern="1200" spc="160"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a:lstStyle>
          <a:p>
            <a:pPr fontAlgn="ctr"/>
            <a:r>
              <a:rPr lang="es-MX" sz="2200" b="1" dirty="0">
                <a:solidFill>
                  <a:srgbClr val="4C531E"/>
                </a:solidFill>
                <a:latin typeface="Arial Black"/>
                <a:cs typeface="Arial Black"/>
              </a:rPr>
              <a:t>DOCUMENTOS PMM</a:t>
            </a:r>
            <a:endParaRPr lang="es-MX" sz="1600" b="1" dirty="0">
              <a:solidFill>
                <a:srgbClr val="4C531E"/>
              </a:solidFill>
              <a:latin typeface="Arial Black"/>
              <a:cs typeface="Arial Black"/>
            </a:endParaRPr>
          </a:p>
        </p:txBody>
      </p:sp>
      <p:sp>
        <p:nvSpPr>
          <p:cNvPr id="33" name="Title 4">
            <a:extLst>
              <a:ext uri="{FF2B5EF4-FFF2-40B4-BE49-F238E27FC236}">
                <a16:creationId xmlns:a16="http://schemas.microsoft.com/office/drawing/2014/main" id="{2EC03677-4035-F143-8DB9-EA9CC3D148A6}"/>
              </a:ext>
            </a:extLst>
          </p:cNvPr>
          <p:cNvSpPr txBox="1">
            <a:spLocks/>
          </p:cNvSpPr>
          <p:nvPr/>
        </p:nvSpPr>
        <p:spPr>
          <a:xfrm>
            <a:off x="6759136" y="683022"/>
            <a:ext cx="5197682" cy="538206"/>
          </a:xfrm>
          <a:prstGeom prst="rect">
            <a:avLst/>
          </a:prstGeom>
          <a:solidFill>
            <a:schemeClr val="accent6">
              <a:lumMod val="60000"/>
              <a:lumOff val="4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vert="horz" lIns="457200" tIns="45720" rIns="457200" bIns="45720" rtlCol="0" anchor="ctr">
            <a:noAutofit/>
          </a:bodyPr>
          <a:lstStyle>
            <a:lvl1pPr algn="ctr" defTabSz="914400" rtl="0" eaLnBrk="1" latinLnBrk="0" hangingPunct="1">
              <a:lnSpc>
                <a:spcPct val="90000"/>
              </a:lnSpc>
              <a:spcBef>
                <a:spcPct val="0"/>
              </a:spcBef>
              <a:buNone/>
              <a:tabLst>
                <a:tab pos="10579100" algn="l"/>
              </a:tabLst>
              <a:defRPr lang="en-US" sz="3400" b="0" i="0" kern="1200" spc="160"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a:lstStyle>
          <a:p>
            <a:pPr fontAlgn="ctr"/>
            <a:r>
              <a:rPr lang="es-MX" sz="2200" b="1" dirty="0">
                <a:solidFill>
                  <a:srgbClr val="4C531E"/>
                </a:solidFill>
                <a:latin typeface="Arial Black"/>
                <a:cs typeface="Arial Black"/>
              </a:rPr>
              <a:t>AJUSTE DE PROYECTOS</a:t>
            </a:r>
            <a:endParaRPr lang="es-MX" sz="1600" b="1" dirty="0">
              <a:solidFill>
                <a:srgbClr val="4C531E"/>
              </a:solidFill>
              <a:latin typeface="Arial Black"/>
              <a:cs typeface="Arial Black"/>
            </a:endParaRPr>
          </a:p>
        </p:txBody>
      </p:sp>
    </p:spTree>
    <p:extLst>
      <p:ext uri="{BB962C8B-B14F-4D97-AF65-F5344CB8AC3E}">
        <p14:creationId xmlns:p14="http://schemas.microsoft.com/office/powerpoint/2010/main" val="2205907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6"/>
            <a:ext cx="11543556" cy="6857999"/>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4400" b="1" dirty="0">
                <a:solidFill>
                  <a:srgbClr val="4C531E"/>
                </a:solidFill>
                <a:latin typeface="Arial Black"/>
                <a:cs typeface="Arial Black"/>
              </a:rPr>
              <a:t>  Dos ejemplos de proyectos:</a:t>
            </a:r>
          </a:p>
          <a:p>
            <a:endParaRPr lang="es-CO" sz="4400" b="1" dirty="0">
              <a:solidFill>
                <a:srgbClr val="4C531E"/>
              </a:solidFill>
              <a:latin typeface="Arial Black"/>
              <a:cs typeface="Arial Black"/>
            </a:endParaRPr>
          </a:p>
          <a:p>
            <a:r>
              <a:rPr lang="es-CO" sz="3200" dirty="0">
                <a:solidFill>
                  <a:srgbClr val="4C531E"/>
                </a:solidFill>
                <a:latin typeface="Arial Black"/>
                <a:cs typeface="Arial Black"/>
              </a:rPr>
              <a:t>Implementación de…</a:t>
            </a:r>
          </a:p>
          <a:p>
            <a:endParaRPr lang="es-CO" sz="3200" dirty="0">
              <a:solidFill>
                <a:srgbClr val="4C531E"/>
              </a:solidFill>
              <a:latin typeface="Arial Black"/>
              <a:cs typeface="Arial Black"/>
            </a:endParaRPr>
          </a:p>
          <a:p>
            <a:pPr marL="571500" indent="-571500">
              <a:buFont typeface="Arial" panose="020B0604020202020204" pitchFamily="34" charset="0"/>
              <a:buChar char="•"/>
            </a:pPr>
            <a:r>
              <a:rPr lang="en-US" sz="2800" b="1" dirty="0">
                <a:solidFill>
                  <a:srgbClr val="4C531E"/>
                </a:solidFill>
                <a:latin typeface="Arial Black"/>
                <a:cs typeface="Arial Black"/>
              </a:rPr>
              <a:t>Sistema de </a:t>
            </a:r>
            <a:r>
              <a:rPr lang="en-US" sz="2800" b="1" dirty="0" err="1">
                <a:solidFill>
                  <a:srgbClr val="4C531E"/>
                </a:solidFill>
                <a:latin typeface="Arial Black"/>
                <a:cs typeface="Arial Black"/>
              </a:rPr>
              <a:t>Bicicletas</a:t>
            </a:r>
            <a:r>
              <a:rPr lang="en-US" sz="2800" b="1" dirty="0">
                <a:solidFill>
                  <a:srgbClr val="4C531E"/>
                </a:solidFill>
                <a:latin typeface="Arial Black"/>
                <a:cs typeface="Arial Black"/>
              </a:rPr>
              <a:t> </a:t>
            </a:r>
            <a:r>
              <a:rPr lang="en-US" sz="2800" b="1" dirty="0" err="1">
                <a:solidFill>
                  <a:srgbClr val="4C531E"/>
                </a:solidFill>
                <a:latin typeface="Arial Black"/>
                <a:cs typeface="Arial Black"/>
              </a:rPr>
              <a:t>Compartidas</a:t>
            </a:r>
            <a:endParaRPr lang="en-US" sz="2800" b="1" dirty="0">
              <a:solidFill>
                <a:srgbClr val="4C531E"/>
              </a:solidFill>
              <a:latin typeface="Arial Black"/>
              <a:cs typeface="Arial Black"/>
            </a:endParaRPr>
          </a:p>
          <a:p>
            <a:endParaRPr lang="en-US" sz="2800" b="1" dirty="0">
              <a:solidFill>
                <a:srgbClr val="4C531E"/>
              </a:solidFill>
              <a:latin typeface="Arial Black"/>
              <a:cs typeface="Arial Black"/>
            </a:endParaRPr>
          </a:p>
          <a:p>
            <a:pPr marL="571500" indent="-571500">
              <a:buFont typeface="Arial" panose="020B0604020202020204" pitchFamily="34" charset="0"/>
              <a:buChar char="•"/>
            </a:pPr>
            <a:r>
              <a:rPr lang="en-US" sz="2800" b="1" dirty="0">
                <a:solidFill>
                  <a:srgbClr val="4C531E"/>
                </a:solidFill>
                <a:latin typeface="Arial Black"/>
                <a:cs typeface="Arial Black"/>
              </a:rPr>
              <a:t>Zonas de </a:t>
            </a:r>
            <a:r>
              <a:rPr lang="en-US" sz="2800" b="1" dirty="0" err="1">
                <a:solidFill>
                  <a:srgbClr val="4C531E"/>
                </a:solidFill>
                <a:latin typeface="Arial Black"/>
                <a:cs typeface="Arial Black"/>
              </a:rPr>
              <a:t>estacionamiento</a:t>
            </a:r>
            <a:r>
              <a:rPr lang="en-US" sz="2800" b="1" dirty="0">
                <a:solidFill>
                  <a:srgbClr val="4C531E"/>
                </a:solidFill>
                <a:latin typeface="Arial Black"/>
                <a:cs typeface="Arial Black"/>
              </a:rPr>
              <a:t> </a:t>
            </a:r>
            <a:r>
              <a:rPr lang="en-US" sz="2800" b="1" dirty="0" err="1">
                <a:solidFill>
                  <a:srgbClr val="4C531E"/>
                </a:solidFill>
                <a:latin typeface="Arial Black"/>
                <a:cs typeface="Arial Black"/>
              </a:rPr>
              <a:t>en</a:t>
            </a:r>
            <a:r>
              <a:rPr lang="en-US" sz="2800" b="1" dirty="0">
                <a:solidFill>
                  <a:srgbClr val="4C531E"/>
                </a:solidFill>
                <a:latin typeface="Arial Black"/>
                <a:cs typeface="Arial Black"/>
              </a:rPr>
              <a:t> </a:t>
            </a:r>
            <a:r>
              <a:rPr lang="en-US" sz="2800" b="1" dirty="0" err="1">
                <a:solidFill>
                  <a:srgbClr val="4C531E"/>
                </a:solidFill>
                <a:latin typeface="Arial Black"/>
                <a:cs typeface="Arial Black"/>
              </a:rPr>
              <a:t>vía</a:t>
            </a:r>
            <a:r>
              <a:rPr lang="en-US" sz="2800" b="1" dirty="0">
                <a:solidFill>
                  <a:srgbClr val="4C531E"/>
                </a:solidFill>
                <a:latin typeface="Arial Black"/>
                <a:cs typeface="Arial Black"/>
              </a:rPr>
              <a:t> </a:t>
            </a:r>
            <a:r>
              <a:rPr lang="en-US" sz="2800" b="1" dirty="0" err="1">
                <a:solidFill>
                  <a:srgbClr val="4C531E"/>
                </a:solidFill>
                <a:latin typeface="Arial Black"/>
                <a:cs typeface="Arial Black"/>
              </a:rPr>
              <a:t>pública</a:t>
            </a:r>
            <a:endParaRPr lang="en-US" sz="28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spTree>
    <p:extLst>
      <p:ext uri="{BB962C8B-B14F-4D97-AF65-F5344CB8AC3E}">
        <p14:creationId xmlns:p14="http://schemas.microsoft.com/office/powerpoint/2010/main" val="23596521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7"/>
            <a:ext cx="11543556" cy="538206"/>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2400" b="1" dirty="0">
                <a:solidFill>
                  <a:srgbClr val="4C531E"/>
                </a:solidFill>
                <a:latin typeface="Arial Black"/>
                <a:cs typeface="Arial Black"/>
              </a:rPr>
              <a:t>   </a:t>
            </a:r>
            <a:r>
              <a:rPr lang="es-CO" sz="2000" b="1" dirty="0">
                <a:solidFill>
                  <a:srgbClr val="4C531E"/>
                </a:solidFill>
                <a:latin typeface="Arial Black"/>
                <a:cs typeface="Arial Black"/>
              </a:rPr>
              <a:t>Implementación del Sistema de Bicicletas Compartidas</a:t>
            </a:r>
            <a:endParaRPr lang="en-US" sz="20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sp>
        <p:nvSpPr>
          <p:cNvPr id="8" name="TextBox 1">
            <a:extLst>
              <a:ext uri="{FF2B5EF4-FFF2-40B4-BE49-F238E27FC236}">
                <a16:creationId xmlns:a16="http://schemas.microsoft.com/office/drawing/2014/main" id="{7195E96E-A19B-A44E-930A-53EC36F5ADF9}"/>
              </a:ext>
            </a:extLst>
          </p:cNvPr>
          <p:cNvSpPr txBox="1"/>
          <p:nvPr/>
        </p:nvSpPr>
        <p:spPr>
          <a:xfrm>
            <a:off x="864424" y="920621"/>
            <a:ext cx="10959714" cy="5062924"/>
          </a:xfrm>
          <a:prstGeom prst="rect">
            <a:avLst/>
          </a:prstGeom>
          <a:solidFill>
            <a:srgbClr val="FFFFFF">
              <a:alpha val="59999"/>
            </a:srgbClr>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defPPr>
              <a:defRPr lang="en-US"/>
            </a:defPPr>
            <a:lvl1pPr algn="ctr">
              <a:lnSpc>
                <a:spcPct val="100000"/>
              </a:lnSpc>
              <a:spcBef>
                <a:spcPct val="0"/>
              </a:spcBef>
              <a:buFontTx/>
              <a:buNone/>
              <a:defRPr sz="2800" b="1">
                <a:solidFill>
                  <a:srgbClr val="7D8926"/>
                </a:solidFill>
                <a:latin typeface="Museo sans"/>
                <a:ea typeface="ＭＳ Ｐゴシック" panose="020B0600070205080204" pitchFamily="34"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ea typeface="ＭＳ Ｐゴシック" panose="020B0600070205080204" pitchFamily="34" charset="-128"/>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ea typeface="ＭＳ Ｐゴシック" panose="020B0600070205080204" pitchFamily="34" charset="-128"/>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ea typeface="ＭＳ Ｐゴシック" panose="020B0600070205080204" pitchFamily="34" charset="-128"/>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ea typeface="ＭＳ Ｐゴシック" panose="020B0600070205080204" pitchFamily="34"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9pPr>
          </a:lstStyle>
          <a:p>
            <a:pPr marL="342900" indent="-342900" algn="just">
              <a:buClr>
                <a:srgbClr val="BED000"/>
              </a:buClr>
              <a:buFont typeface="Wingdings" charset="2"/>
              <a:buChar char="§"/>
            </a:pPr>
            <a:r>
              <a:rPr lang="es-CO" sz="1900" dirty="0">
                <a:solidFill>
                  <a:schemeClr val="tx1">
                    <a:lumMod val="75000"/>
                    <a:lumOff val="25000"/>
                  </a:schemeClr>
                </a:solidFill>
                <a:latin typeface="Arial"/>
                <a:cs typeface="Arial"/>
              </a:rPr>
              <a:t>Objetivo: </a:t>
            </a:r>
            <a:r>
              <a:rPr lang="es-CO" sz="1900" b="0" dirty="0">
                <a:solidFill>
                  <a:schemeClr val="tx1">
                    <a:lumMod val="75000"/>
                    <a:lumOff val="25000"/>
                  </a:schemeClr>
                </a:solidFill>
                <a:latin typeface="Arial"/>
                <a:cs typeface="Arial"/>
              </a:rPr>
              <a:t>Implementar el o los sistemas de bicicletas de acceso público para promover el uso de la bicicleta como medio de transporte cotidiano. </a:t>
            </a:r>
            <a:r>
              <a:rPr lang="es-CO" sz="1900" b="0" u="sng" dirty="0">
                <a:solidFill>
                  <a:srgbClr val="FF0000"/>
                </a:solidFill>
                <a:latin typeface="Arial"/>
                <a:cs typeface="Arial"/>
              </a:rPr>
              <a:t>(Cambiar de acuerdo al nuevo proyecto y visión futura)</a:t>
            </a:r>
          </a:p>
          <a:p>
            <a:pPr marL="342900" indent="-342900" algn="just">
              <a:buClr>
                <a:srgbClr val="BED000"/>
              </a:buClr>
              <a:buFont typeface="Wingdings" charset="2"/>
              <a:buChar char="§"/>
            </a:pPr>
            <a:endParaRPr lang="es-CO" sz="1900" dirty="0">
              <a:solidFill>
                <a:schemeClr val="tx1">
                  <a:lumMod val="75000"/>
                  <a:lumOff val="25000"/>
                </a:schemeClr>
              </a:solidFill>
              <a:latin typeface="Arial"/>
              <a:cs typeface="Arial"/>
            </a:endParaRPr>
          </a:p>
          <a:p>
            <a:pPr marL="342900" indent="-342900" algn="just">
              <a:buClr>
                <a:srgbClr val="BED000"/>
              </a:buClr>
              <a:buFont typeface="Wingdings" charset="2"/>
              <a:buChar char="§"/>
            </a:pPr>
            <a:r>
              <a:rPr lang="es-CO" sz="1900" dirty="0">
                <a:solidFill>
                  <a:schemeClr val="tx1">
                    <a:lumMod val="75000"/>
                    <a:lumOff val="25000"/>
                  </a:schemeClr>
                </a:solidFill>
                <a:latin typeface="Arial"/>
                <a:cs typeface="Arial"/>
              </a:rPr>
              <a:t>Descripción: </a:t>
            </a:r>
            <a:r>
              <a:rPr lang="es-CO" sz="1900" b="0" dirty="0">
                <a:solidFill>
                  <a:schemeClr val="tx1">
                    <a:lumMod val="75000"/>
                    <a:lumOff val="25000"/>
                  </a:schemeClr>
                </a:solidFill>
                <a:latin typeface="Arial"/>
                <a:cs typeface="Arial"/>
              </a:rPr>
              <a:t>Un sistema de bicicletas </a:t>
            </a:r>
            <a:r>
              <a:rPr lang="es-CO" sz="1900" dirty="0">
                <a:solidFill>
                  <a:schemeClr val="tx1">
                    <a:lumMod val="75000"/>
                    <a:lumOff val="25000"/>
                  </a:schemeClr>
                </a:solidFill>
                <a:latin typeface="Arial"/>
                <a:cs typeface="Arial"/>
              </a:rPr>
              <a:t>se define como </a:t>
            </a:r>
            <a:r>
              <a:rPr lang="es-CO" sz="1900" b="0" dirty="0">
                <a:solidFill>
                  <a:schemeClr val="tx1">
                    <a:lumMod val="75000"/>
                    <a:lumOff val="25000"/>
                  </a:schemeClr>
                </a:solidFill>
                <a:latin typeface="Arial"/>
                <a:cs typeface="Arial"/>
              </a:rPr>
              <a:t>el conjunto organizado de elementos, equipos, operaciones logísticas y plataforma tecnológica para facilitar a las personas su desplazamiento por la ciudad utilizando bicicletas de acceso público. </a:t>
            </a:r>
          </a:p>
          <a:p>
            <a:pPr marL="342900" indent="-342900" algn="just">
              <a:buClr>
                <a:srgbClr val="BED000"/>
              </a:buClr>
              <a:buFont typeface="Wingdings" charset="2"/>
              <a:buChar char="§"/>
            </a:pPr>
            <a:endParaRPr lang="es-CO" sz="1900" b="0" dirty="0">
              <a:solidFill>
                <a:schemeClr val="tx1">
                  <a:lumMod val="75000"/>
                  <a:lumOff val="25000"/>
                </a:schemeClr>
              </a:solidFill>
              <a:latin typeface="Arial"/>
              <a:cs typeface="Arial"/>
            </a:endParaRPr>
          </a:p>
          <a:p>
            <a:pPr marL="342900" indent="-342900" algn="just">
              <a:buClr>
                <a:srgbClr val="BED000"/>
              </a:buClr>
              <a:buFont typeface="Wingdings" charset="2"/>
              <a:buChar char="§"/>
            </a:pPr>
            <a:r>
              <a:rPr lang="es-CO" sz="1900" b="0" dirty="0">
                <a:solidFill>
                  <a:schemeClr val="tx1">
                    <a:lumMod val="75000"/>
                    <a:lumOff val="25000"/>
                  </a:schemeClr>
                </a:solidFill>
                <a:latin typeface="Arial"/>
                <a:cs typeface="Arial"/>
              </a:rPr>
              <a:t>El alquiler de bicicletas fue incluido en el </a:t>
            </a:r>
            <a:r>
              <a:rPr lang="es-CO" sz="1900" dirty="0">
                <a:solidFill>
                  <a:schemeClr val="tx1">
                    <a:lumMod val="75000"/>
                    <a:lumOff val="25000"/>
                  </a:schemeClr>
                </a:solidFill>
                <a:latin typeface="Arial"/>
                <a:cs typeface="Arial"/>
              </a:rPr>
              <a:t>Marco Regulatorio </a:t>
            </a:r>
            <a:r>
              <a:rPr lang="es-CO" sz="1900" b="0" dirty="0">
                <a:solidFill>
                  <a:schemeClr val="tx1">
                    <a:lumMod val="75000"/>
                    <a:lumOff val="25000"/>
                  </a:schemeClr>
                </a:solidFill>
                <a:latin typeface="Arial"/>
                <a:cs typeface="Arial"/>
              </a:rPr>
              <a:t>de Aprovechamiento Económico del Espacio Público como actividad permitida, por medio de la Resolución 036 de 2019 del Departamento Administrativo de la Defensoría del Espacio Público. En esta, la actividad se definió como el </a:t>
            </a:r>
            <a:r>
              <a:rPr lang="es-CO" sz="1900" b="0" i="1" dirty="0">
                <a:solidFill>
                  <a:schemeClr val="tx1">
                    <a:lumMod val="75000"/>
                    <a:lumOff val="25000"/>
                  </a:schemeClr>
                </a:solidFill>
                <a:latin typeface="Arial"/>
                <a:cs typeface="Arial"/>
              </a:rPr>
              <a:t>“Alquiler, préstamo o uso compartido, a título oneroso o gratuito, de bicicletas o patinetas ubicadas en estaciones o en elementos del espacio público, el cual es permitido por un conjunto de tecnología, recursos y operaciones logísticas. Las bicicletas, patinetas y estaciones pueden ser usadas para la exhibición de las marcas de los aprovechadores y de otras formas de publicidad exterior visual, según la normatividad vigente.” </a:t>
            </a:r>
            <a:r>
              <a:rPr lang="es-CO" sz="1900" b="0" i="1" u="sng" dirty="0">
                <a:solidFill>
                  <a:srgbClr val="FF0000"/>
                </a:solidFill>
                <a:latin typeface="Arial"/>
                <a:cs typeface="Arial"/>
              </a:rPr>
              <a:t>(Actualizar la descripción y antecedentes con avances 2020)</a:t>
            </a:r>
          </a:p>
        </p:txBody>
      </p:sp>
    </p:spTree>
    <p:extLst>
      <p:ext uri="{BB962C8B-B14F-4D97-AF65-F5344CB8AC3E}">
        <p14:creationId xmlns:p14="http://schemas.microsoft.com/office/powerpoint/2010/main" val="40422392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7"/>
            <a:ext cx="11543556" cy="538206"/>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2400" b="1" dirty="0">
                <a:solidFill>
                  <a:srgbClr val="4C531E"/>
                </a:solidFill>
                <a:latin typeface="Arial Black"/>
                <a:cs typeface="Arial Black"/>
              </a:rPr>
              <a:t>   </a:t>
            </a:r>
            <a:r>
              <a:rPr lang="es-CO" sz="2000" b="1" dirty="0">
                <a:solidFill>
                  <a:srgbClr val="4C531E"/>
                </a:solidFill>
                <a:latin typeface="Arial Black"/>
                <a:cs typeface="Arial Black"/>
              </a:rPr>
              <a:t>Implementación del Sistema de Bicicletas Compartidas</a:t>
            </a:r>
            <a:endParaRPr lang="en-US" sz="20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sp>
        <p:nvSpPr>
          <p:cNvPr id="8" name="TextBox 1">
            <a:extLst>
              <a:ext uri="{FF2B5EF4-FFF2-40B4-BE49-F238E27FC236}">
                <a16:creationId xmlns:a16="http://schemas.microsoft.com/office/drawing/2014/main" id="{7195E96E-A19B-A44E-930A-53EC36F5ADF9}"/>
              </a:ext>
            </a:extLst>
          </p:cNvPr>
          <p:cNvSpPr txBox="1"/>
          <p:nvPr/>
        </p:nvSpPr>
        <p:spPr>
          <a:xfrm>
            <a:off x="864424" y="704325"/>
            <a:ext cx="10959714" cy="5062924"/>
          </a:xfrm>
          <a:prstGeom prst="rect">
            <a:avLst/>
          </a:prstGeom>
          <a:solidFill>
            <a:srgbClr val="FFFFFF">
              <a:alpha val="59999"/>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defPPr>
              <a:defRPr lang="en-US"/>
            </a:defPPr>
            <a:lvl1pPr algn="ctr">
              <a:lnSpc>
                <a:spcPct val="100000"/>
              </a:lnSpc>
              <a:spcBef>
                <a:spcPct val="0"/>
              </a:spcBef>
              <a:buFontTx/>
              <a:buNone/>
              <a:defRPr sz="2800" b="1">
                <a:solidFill>
                  <a:srgbClr val="7D8926"/>
                </a:solidFill>
                <a:latin typeface="Museo sans"/>
                <a:ea typeface="ＭＳ Ｐゴシック" panose="020B0600070205080204" pitchFamily="34"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ea typeface="ＭＳ Ｐゴシック" panose="020B0600070205080204" pitchFamily="34" charset="-128"/>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ea typeface="ＭＳ Ｐゴシック" panose="020B0600070205080204" pitchFamily="34" charset="-128"/>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ea typeface="ＭＳ Ｐゴシック" panose="020B0600070205080204" pitchFamily="34" charset="-128"/>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ea typeface="ＭＳ Ｐゴシック" panose="020B0600070205080204" pitchFamily="34"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9pPr>
          </a:lstStyle>
          <a:p>
            <a:pPr marL="342900" indent="-342900" algn="just">
              <a:buClr>
                <a:srgbClr val="BED000"/>
              </a:buClr>
              <a:buFont typeface="Wingdings" charset="2"/>
              <a:buChar char="§"/>
            </a:pPr>
            <a:r>
              <a:rPr lang="es-CO" sz="1900" dirty="0">
                <a:solidFill>
                  <a:schemeClr val="tx1">
                    <a:lumMod val="75000"/>
                    <a:lumOff val="25000"/>
                  </a:schemeClr>
                </a:solidFill>
                <a:latin typeface="Arial"/>
                <a:cs typeface="Arial"/>
              </a:rPr>
              <a:t>Tareas: </a:t>
            </a:r>
            <a:r>
              <a:rPr lang="es-CO" sz="1900" b="0" dirty="0">
                <a:solidFill>
                  <a:schemeClr val="tx1">
                    <a:lumMod val="75000"/>
                    <a:lumOff val="25000"/>
                  </a:schemeClr>
                </a:solidFill>
                <a:latin typeface="Arial"/>
                <a:cs typeface="Arial"/>
              </a:rPr>
              <a:t>Identificar las condiciones técnicas, financieras y jurídicas necesarias para la implementación adecuada del sistema o de los sistemas. </a:t>
            </a:r>
            <a:r>
              <a:rPr lang="es-CO" sz="1900" b="0" i="1" u="sng" dirty="0">
                <a:solidFill>
                  <a:srgbClr val="FF0000"/>
                </a:solidFill>
                <a:latin typeface="Arial"/>
                <a:cs typeface="Arial"/>
              </a:rPr>
              <a:t>(Actualizar de acuerdo a tareas que ya están adelantando)</a:t>
            </a:r>
          </a:p>
          <a:p>
            <a:pPr marL="342900" indent="-342900" algn="just">
              <a:buClr>
                <a:srgbClr val="BED000"/>
              </a:buClr>
              <a:buFont typeface="Wingdings" charset="2"/>
              <a:buChar char="§"/>
            </a:pPr>
            <a:endParaRPr lang="es-CO" sz="1900" b="0" i="1" u="sng" dirty="0">
              <a:solidFill>
                <a:srgbClr val="FF0000"/>
              </a:solidFill>
              <a:latin typeface="Arial"/>
              <a:cs typeface="Arial"/>
            </a:endParaRPr>
          </a:p>
          <a:p>
            <a:pPr marL="342900" indent="-342900" algn="just">
              <a:buClr>
                <a:srgbClr val="BED000"/>
              </a:buClr>
              <a:buFont typeface="Wingdings" charset="2"/>
              <a:buChar char="§"/>
            </a:pPr>
            <a:r>
              <a:rPr lang="es-CO" sz="1900" dirty="0">
                <a:solidFill>
                  <a:schemeClr val="tx1">
                    <a:lumMod val="75000"/>
                    <a:lumOff val="25000"/>
                  </a:schemeClr>
                </a:solidFill>
                <a:latin typeface="Arial"/>
                <a:cs typeface="Arial"/>
              </a:rPr>
              <a:t>Indicadores: </a:t>
            </a:r>
            <a:r>
              <a:rPr lang="es-CO" sz="1900" b="0" dirty="0">
                <a:solidFill>
                  <a:schemeClr val="tx1">
                    <a:lumMod val="75000"/>
                    <a:lumOff val="25000"/>
                  </a:schemeClr>
                </a:solidFill>
                <a:latin typeface="Arial"/>
                <a:cs typeface="Arial"/>
              </a:rPr>
              <a:t>Número de sistemas implementados </a:t>
            </a:r>
            <a:r>
              <a:rPr lang="es-CO" sz="1900" b="0" i="1" u="sng" dirty="0">
                <a:solidFill>
                  <a:srgbClr val="FF0000"/>
                </a:solidFill>
                <a:latin typeface="Arial"/>
                <a:cs typeface="Arial"/>
              </a:rPr>
              <a:t>(Redefinir Indicadores)</a:t>
            </a:r>
          </a:p>
          <a:p>
            <a:pPr marL="342900" indent="-342900" algn="just">
              <a:buClr>
                <a:srgbClr val="BED000"/>
              </a:buClr>
              <a:buFont typeface="Wingdings" charset="2"/>
              <a:buChar char="§"/>
            </a:pPr>
            <a:endParaRPr lang="es-CO" sz="1900" b="0" i="1" u="sng" dirty="0">
              <a:solidFill>
                <a:srgbClr val="FF0000"/>
              </a:solidFill>
              <a:latin typeface="Arial"/>
              <a:cs typeface="Arial"/>
            </a:endParaRPr>
          </a:p>
          <a:p>
            <a:pPr marL="342900" indent="-342900" algn="just">
              <a:buClr>
                <a:srgbClr val="BED000"/>
              </a:buClr>
              <a:buFont typeface="Wingdings" charset="2"/>
              <a:buChar char="§"/>
            </a:pPr>
            <a:r>
              <a:rPr lang="es-CO" sz="1900" dirty="0">
                <a:solidFill>
                  <a:schemeClr val="tx1">
                    <a:lumMod val="75000"/>
                    <a:lumOff val="25000"/>
                  </a:schemeClr>
                </a:solidFill>
                <a:latin typeface="Arial"/>
                <a:cs typeface="Arial"/>
              </a:rPr>
              <a:t>Entidades Involucradas: </a:t>
            </a:r>
            <a:r>
              <a:rPr lang="es-CO" sz="1900" b="0" dirty="0">
                <a:solidFill>
                  <a:schemeClr val="tx1">
                    <a:lumMod val="75000"/>
                    <a:lumOff val="25000"/>
                  </a:schemeClr>
                </a:solidFill>
                <a:latin typeface="Arial"/>
                <a:cs typeface="Arial"/>
              </a:rPr>
              <a:t>La SDM, como entidad gestora de la actividad de alquiler de bicicletas, será la encargada de liderar la implementación, control y evaluación, de acuerdo con la normatividad vigente. Otras entidades administradoras del espacio público podrían verse involucradas para la ubicación de estaciones en los espacios que administran. </a:t>
            </a:r>
            <a:r>
              <a:rPr lang="es-CO" sz="1900" b="0" i="1" u="sng" dirty="0">
                <a:solidFill>
                  <a:srgbClr val="FF0000"/>
                </a:solidFill>
                <a:latin typeface="Arial"/>
                <a:cs typeface="Arial"/>
              </a:rPr>
              <a:t>(Revisar entidades del sector que deben estar involucradas en la implementación)</a:t>
            </a:r>
          </a:p>
          <a:p>
            <a:pPr marL="342900" indent="-342900" algn="just">
              <a:buClr>
                <a:srgbClr val="BED000"/>
              </a:buClr>
              <a:buFont typeface="Wingdings" charset="2"/>
              <a:buChar char="§"/>
            </a:pPr>
            <a:endParaRPr lang="es-CO" sz="1900" b="0" i="1" u="sng" dirty="0">
              <a:solidFill>
                <a:srgbClr val="FF0000"/>
              </a:solidFill>
              <a:latin typeface="Arial"/>
              <a:cs typeface="Arial"/>
            </a:endParaRPr>
          </a:p>
          <a:p>
            <a:pPr marL="342900" indent="-342900" algn="just">
              <a:buClr>
                <a:srgbClr val="BED000"/>
              </a:buClr>
              <a:buFont typeface="Wingdings" charset="2"/>
              <a:buChar char="§"/>
            </a:pPr>
            <a:r>
              <a:rPr lang="es-CO" sz="1900" dirty="0">
                <a:solidFill>
                  <a:schemeClr val="tx1">
                    <a:lumMod val="75000"/>
                    <a:lumOff val="25000"/>
                  </a:schemeClr>
                </a:solidFill>
                <a:latin typeface="Arial"/>
                <a:cs typeface="Arial"/>
              </a:rPr>
              <a:t>Aspectos Legales: </a:t>
            </a:r>
            <a:r>
              <a:rPr lang="es-CO" sz="1900" b="0" dirty="0">
                <a:solidFill>
                  <a:schemeClr val="tx1">
                    <a:lumMod val="75000"/>
                    <a:lumOff val="25000"/>
                  </a:schemeClr>
                </a:solidFill>
                <a:latin typeface="Arial"/>
                <a:cs typeface="Arial"/>
              </a:rPr>
              <a:t>Debe revisarse la utilización del espacio público en el marco de lo dispuesto en el Proyecto de Acuerdo del POT 2019. De igual manera, deben tenerse en cuenta las normas sobre circulación y estacionamiento de vehículos no automotores en el espacio público contenidas en la Ley 769 de 2002, el POT y demás normatividad vigente. </a:t>
            </a:r>
            <a:r>
              <a:rPr lang="es-CO" sz="1900" b="0" i="1" u="sng" dirty="0">
                <a:solidFill>
                  <a:srgbClr val="FF0000"/>
                </a:solidFill>
                <a:latin typeface="Arial"/>
                <a:cs typeface="Arial"/>
              </a:rPr>
              <a:t>(Redefinir alcances legales de acuerdo a POT 2021)</a:t>
            </a:r>
          </a:p>
        </p:txBody>
      </p:sp>
    </p:spTree>
    <p:extLst>
      <p:ext uri="{BB962C8B-B14F-4D97-AF65-F5344CB8AC3E}">
        <p14:creationId xmlns:p14="http://schemas.microsoft.com/office/powerpoint/2010/main" val="5856865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7"/>
            <a:ext cx="11543556" cy="538206"/>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2400" b="1" dirty="0">
                <a:solidFill>
                  <a:srgbClr val="4C531E"/>
                </a:solidFill>
                <a:latin typeface="Arial Black"/>
                <a:cs typeface="Arial Black"/>
              </a:rPr>
              <a:t>   </a:t>
            </a:r>
            <a:r>
              <a:rPr lang="es-CO" sz="2000" b="1" dirty="0">
                <a:solidFill>
                  <a:srgbClr val="4C531E"/>
                </a:solidFill>
                <a:latin typeface="Arial Black"/>
                <a:cs typeface="Arial Black"/>
              </a:rPr>
              <a:t>Implementación de zonas de estacionamiento en vía pública regulado</a:t>
            </a:r>
            <a:endParaRPr lang="en-US" sz="20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sp>
        <p:nvSpPr>
          <p:cNvPr id="8" name="TextBox 1">
            <a:extLst>
              <a:ext uri="{FF2B5EF4-FFF2-40B4-BE49-F238E27FC236}">
                <a16:creationId xmlns:a16="http://schemas.microsoft.com/office/drawing/2014/main" id="{7195E96E-A19B-A44E-930A-53EC36F5ADF9}"/>
              </a:ext>
            </a:extLst>
          </p:cNvPr>
          <p:cNvSpPr txBox="1"/>
          <p:nvPr/>
        </p:nvSpPr>
        <p:spPr>
          <a:xfrm>
            <a:off x="685800" y="1039578"/>
            <a:ext cx="10959714" cy="4993675"/>
          </a:xfrm>
          <a:prstGeom prst="rect">
            <a:avLst/>
          </a:prstGeom>
          <a:solidFill>
            <a:srgbClr val="FFFFFF">
              <a:alpha val="59999"/>
            </a:srgbClr>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defPPr>
              <a:defRPr lang="en-US"/>
            </a:defPPr>
            <a:lvl1pPr algn="ctr">
              <a:lnSpc>
                <a:spcPct val="100000"/>
              </a:lnSpc>
              <a:spcBef>
                <a:spcPct val="0"/>
              </a:spcBef>
              <a:buFontTx/>
              <a:buNone/>
              <a:defRPr sz="2800" b="1">
                <a:solidFill>
                  <a:srgbClr val="7D8926"/>
                </a:solidFill>
                <a:latin typeface="Museo sans"/>
                <a:ea typeface="ＭＳ Ｐゴシック" panose="020B0600070205080204" pitchFamily="34"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ea typeface="ＭＳ Ｐゴシック" panose="020B0600070205080204" pitchFamily="34" charset="-128"/>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ea typeface="ＭＳ Ｐゴシック" panose="020B0600070205080204" pitchFamily="34" charset="-128"/>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ea typeface="ＭＳ Ｐゴシック" panose="020B0600070205080204" pitchFamily="34" charset="-128"/>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ea typeface="ＭＳ Ｐゴシック" panose="020B0600070205080204" pitchFamily="34"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9pPr>
          </a:lstStyle>
          <a:p>
            <a:pPr marL="342900" indent="-342900" algn="just">
              <a:buClr>
                <a:srgbClr val="BED000"/>
              </a:buClr>
              <a:buFont typeface="Wingdings" charset="2"/>
              <a:buChar char="§"/>
            </a:pPr>
            <a:r>
              <a:rPr lang="es-CO" sz="1900" dirty="0">
                <a:solidFill>
                  <a:schemeClr val="tx1">
                    <a:lumMod val="75000"/>
                    <a:lumOff val="25000"/>
                  </a:schemeClr>
                </a:solidFill>
                <a:latin typeface="Arial"/>
                <a:cs typeface="Arial"/>
              </a:rPr>
              <a:t>Objetivos: </a:t>
            </a:r>
            <a:r>
              <a:rPr lang="es-CO" sz="1900" b="0" i="1" u="sng" dirty="0">
                <a:solidFill>
                  <a:srgbClr val="FF0000"/>
                </a:solidFill>
                <a:latin typeface="Arial"/>
                <a:cs typeface="Arial"/>
              </a:rPr>
              <a:t>(Actualizar incluyendo cambios en visión a largo plazo y nueva consultoría)</a:t>
            </a:r>
          </a:p>
          <a:p>
            <a:pPr marL="342900" indent="-342900" algn="just">
              <a:buClr>
                <a:srgbClr val="BED000"/>
              </a:buClr>
              <a:buFont typeface="Wingdings" charset="2"/>
              <a:buChar char="§"/>
            </a:pPr>
            <a:endParaRPr lang="es-CO" sz="1900" b="0" i="1" u="sng" dirty="0">
              <a:solidFill>
                <a:srgbClr val="FF0000"/>
              </a:solidFill>
              <a:latin typeface="Arial"/>
              <a:cs typeface="Arial"/>
            </a:endParaRPr>
          </a:p>
          <a:p>
            <a:pPr marL="454025" lvl="1" indent="-219075">
              <a:buClr>
                <a:srgbClr val="BED000"/>
              </a:buClr>
              <a:buFont typeface="Wingdings" charset="2"/>
              <a:buChar char="§"/>
            </a:pPr>
            <a:r>
              <a:rPr lang="es-CO" sz="1800" b="0" dirty="0">
                <a:solidFill>
                  <a:schemeClr val="tx1">
                    <a:lumMod val="75000"/>
                    <a:lumOff val="25000"/>
                  </a:schemeClr>
                </a:solidFill>
                <a:latin typeface="Arial"/>
                <a:cs typeface="Arial"/>
              </a:rPr>
              <a:t>Generar una </a:t>
            </a:r>
            <a:r>
              <a:rPr lang="es-CO" sz="1800" b="1" dirty="0">
                <a:solidFill>
                  <a:schemeClr val="tx1">
                    <a:lumMod val="75000"/>
                    <a:lumOff val="25000"/>
                  </a:schemeClr>
                </a:solidFill>
                <a:latin typeface="Arial"/>
                <a:cs typeface="Arial"/>
              </a:rPr>
              <a:t>oferta adecuada de estacionamiento de acceso público </a:t>
            </a:r>
            <a:r>
              <a:rPr lang="es-CO" sz="1800" b="0" dirty="0">
                <a:solidFill>
                  <a:schemeClr val="tx1">
                    <a:lumMod val="75000"/>
                    <a:lumOff val="25000"/>
                  </a:schemeClr>
                </a:solidFill>
                <a:latin typeface="Arial"/>
                <a:cs typeface="Arial"/>
              </a:rPr>
              <a:t>en vía que en articulación con el estacionamiento fuera de vía atiendan adecuadamente la demanda del servicio.</a:t>
            </a:r>
          </a:p>
          <a:p>
            <a:pPr marL="454025" lvl="1" indent="-219075">
              <a:buClr>
                <a:srgbClr val="BED000"/>
              </a:buClr>
              <a:buFont typeface="Wingdings" charset="2"/>
              <a:buChar char="§"/>
            </a:pPr>
            <a:endParaRPr lang="es-CO" sz="1800" b="0" dirty="0">
              <a:solidFill>
                <a:schemeClr val="tx1">
                  <a:lumMod val="75000"/>
                  <a:lumOff val="25000"/>
                </a:schemeClr>
              </a:solidFill>
              <a:latin typeface="Arial"/>
              <a:cs typeface="Arial"/>
            </a:endParaRPr>
          </a:p>
          <a:p>
            <a:pPr marL="501650" lvl="1" indent="-188913">
              <a:buClr>
                <a:srgbClr val="BED000"/>
              </a:buClr>
              <a:buFont typeface="Wingdings" charset="2"/>
              <a:buChar char="§"/>
            </a:pPr>
            <a:r>
              <a:rPr lang="es-CO" sz="1800" b="0" dirty="0">
                <a:solidFill>
                  <a:schemeClr val="tx1">
                    <a:lumMod val="75000"/>
                    <a:lumOff val="25000"/>
                  </a:schemeClr>
                </a:solidFill>
                <a:latin typeface="Arial"/>
                <a:cs typeface="Arial"/>
              </a:rPr>
              <a:t>Promover el </a:t>
            </a:r>
            <a:r>
              <a:rPr lang="es-CO" sz="1800" b="1" dirty="0">
                <a:solidFill>
                  <a:schemeClr val="tx1">
                    <a:lumMod val="75000"/>
                    <a:lumOff val="25000"/>
                  </a:schemeClr>
                </a:solidFill>
                <a:latin typeface="Arial"/>
                <a:cs typeface="Arial"/>
              </a:rPr>
              <a:t>uso adecuado del espacio público </a:t>
            </a:r>
            <a:r>
              <a:rPr lang="es-CO" sz="1800" b="0" dirty="0">
                <a:solidFill>
                  <a:schemeClr val="tx1">
                    <a:lumMod val="75000"/>
                    <a:lumOff val="25000"/>
                  </a:schemeClr>
                </a:solidFill>
                <a:latin typeface="Arial"/>
                <a:cs typeface="Arial"/>
              </a:rPr>
              <a:t>y reducir las infracciones asociadas a estacionamiento en lugares prohibidos.</a:t>
            </a:r>
          </a:p>
          <a:p>
            <a:pPr marL="501650" lvl="1" indent="-188913">
              <a:buClr>
                <a:srgbClr val="BED000"/>
              </a:buClr>
              <a:buFont typeface="Wingdings" charset="2"/>
              <a:buChar char="§"/>
            </a:pPr>
            <a:endParaRPr lang="es-CO" sz="1800" b="0" dirty="0">
              <a:solidFill>
                <a:schemeClr val="tx1">
                  <a:lumMod val="75000"/>
                  <a:lumOff val="25000"/>
                </a:schemeClr>
              </a:solidFill>
              <a:latin typeface="Arial"/>
              <a:cs typeface="Arial"/>
            </a:endParaRPr>
          </a:p>
          <a:p>
            <a:pPr marL="501650" lvl="1" indent="-188913">
              <a:buClr>
                <a:srgbClr val="BED000"/>
              </a:buClr>
              <a:buFont typeface="Wingdings" charset="2"/>
              <a:buChar char="§"/>
            </a:pPr>
            <a:r>
              <a:rPr lang="es-CO" sz="1800" b="1" dirty="0">
                <a:solidFill>
                  <a:schemeClr val="tx1">
                    <a:lumMod val="75000"/>
                    <a:lumOff val="25000"/>
                  </a:schemeClr>
                </a:solidFill>
                <a:latin typeface="Arial"/>
                <a:cs typeface="Arial"/>
              </a:rPr>
              <a:t>Minimizar la congestión </a:t>
            </a:r>
            <a:r>
              <a:rPr lang="es-CO" sz="1800" b="0" dirty="0">
                <a:solidFill>
                  <a:schemeClr val="tx1">
                    <a:lumMod val="75000"/>
                    <a:lumOff val="25000"/>
                  </a:schemeClr>
                </a:solidFill>
                <a:latin typeface="Arial"/>
                <a:cs typeface="Arial"/>
              </a:rPr>
              <a:t>relacionada con los kilómetros recorridos por los vehículos privados motorizados en búsqueda de un espacio de estacionamiento mediante la promoción de un uso eficiente de la infraestructura.</a:t>
            </a:r>
          </a:p>
          <a:p>
            <a:pPr marL="501650" lvl="1" indent="-188913">
              <a:buClr>
                <a:srgbClr val="BED000"/>
              </a:buClr>
              <a:buFont typeface="Wingdings" charset="2"/>
              <a:buChar char="§"/>
            </a:pPr>
            <a:endParaRPr lang="es-CO" sz="1800" b="0" dirty="0">
              <a:solidFill>
                <a:schemeClr val="tx1">
                  <a:lumMod val="75000"/>
                  <a:lumOff val="25000"/>
                </a:schemeClr>
              </a:solidFill>
              <a:latin typeface="Arial"/>
              <a:cs typeface="Arial"/>
            </a:endParaRPr>
          </a:p>
          <a:p>
            <a:pPr marL="547688" lvl="1" indent="-187325">
              <a:buClr>
                <a:srgbClr val="BED000"/>
              </a:buClr>
              <a:buFont typeface="Wingdings" charset="2"/>
              <a:buChar char="§"/>
              <a:tabLst>
                <a:tab pos="296863" algn="l"/>
              </a:tabLst>
            </a:pPr>
            <a:r>
              <a:rPr lang="es-CO" sz="1800" b="1" dirty="0">
                <a:solidFill>
                  <a:schemeClr val="tx1">
                    <a:lumMod val="75000"/>
                    <a:lumOff val="25000"/>
                  </a:schemeClr>
                </a:solidFill>
                <a:latin typeface="Arial"/>
                <a:cs typeface="Arial"/>
              </a:rPr>
              <a:t>Establecer esquemas de cobro </a:t>
            </a:r>
            <a:r>
              <a:rPr lang="es-CO" sz="1800" b="0" dirty="0">
                <a:solidFill>
                  <a:schemeClr val="tx1">
                    <a:lumMod val="75000"/>
                    <a:lumOff val="25000"/>
                  </a:schemeClr>
                </a:solidFill>
                <a:latin typeface="Arial"/>
                <a:cs typeface="Arial"/>
              </a:rPr>
              <a:t>por el servicio de estacionamiento en vía como instrumento de gestión de la demanda de transporte del del vehículo privado motorizado y fuente alternativa de financiación del Sistema Integrado de Transporte Público (SITP).</a:t>
            </a:r>
          </a:p>
          <a:p>
            <a:pPr marL="547688" lvl="1" indent="-187325">
              <a:buClr>
                <a:srgbClr val="BED000"/>
              </a:buClr>
              <a:buFont typeface="Wingdings" charset="2"/>
              <a:buChar char="§"/>
              <a:tabLst>
                <a:tab pos="296863" algn="l"/>
              </a:tabLst>
            </a:pPr>
            <a:endParaRPr lang="es-CO" sz="1800" b="0" dirty="0">
              <a:solidFill>
                <a:schemeClr val="tx1">
                  <a:lumMod val="75000"/>
                  <a:lumOff val="25000"/>
                </a:schemeClr>
              </a:solidFill>
              <a:latin typeface="Arial"/>
              <a:cs typeface="Arial"/>
            </a:endParaRPr>
          </a:p>
          <a:p>
            <a:pPr marL="547688" lvl="1" indent="-141288">
              <a:buClr>
                <a:srgbClr val="BED000"/>
              </a:buClr>
              <a:buFont typeface="Wingdings" charset="2"/>
              <a:buChar char="§"/>
            </a:pPr>
            <a:r>
              <a:rPr lang="es-CO" sz="1800" b="1" dirty="0">
                <a:solidFill>
                  <a:schemeClr val="tx1">
                    <a:lumMod val="75000"/>
                    <a:lumOff val="25000"/>
                  </a:schemeClr>
                </a:solidFill>
                <a:latin typeface="Arial"/>
                <a:cs typeface="Arial"/>
              </a:rPr>
              <a:t>Mejorar la calidad y facilitar el acceso </a:t>
            </a:r>
            <a:r>
              <a:rPr lang="es-CO" sz="1800" b="0" dirty="0">
                <a:solidFill>
                  <a:schemeClr val="tx1">
                    <a:lumMod val="75000"/>
                    <a:lumOff val="25000"/>
                  </a:schemeClr>
                </a:solidFill>
                <a:latin typeface="Arial"/>
                <a:cs typeface="Arial"/>
              </a:rPr>
              <a:t>al servicio de estacionamiento de acceso público.</a:t>
            </a:r>
          </a:p>
        </p:txBody>
      </p:sp>
    </p:spTree>
    <p:extLst>
      <p:ext uri="{BB962C8B-B14F-4D97-AF65-F5344CB8AC3E}">
        <p14:creationId xmlns:p14="http://schemas.microsoft.com/office/powerpoint/2010/main" val="34871698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7"/>
            <a:ext cx="11543556" cy="538206"/>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2400" b="1" dirty="0">
                <a:solidFill>
                  <a:srgbClr val="4C531E"/>
                </a:solidFill>
                <a:latin typeface="Arial Black"/>
                <a:cs typeface="Arial Black"/>
              </a:rPr>
              <a:t>   </a:t>
            </a:r>
            <a:r>
              <a:rPr lang="es-CO" sz="2000" b="1" dirty="0">
                <a:solidFill>
                  <a:srgbClr val="4C531E"/>
                </a:solidFill>
                <a:latin typeface="Arial Black"/>
                <a:cs typeface="Arial Black"/>
              </a:rPr>
              <a:t>Implementación de zonas de estacionamiento en vía pública regulado</a:t>
            </a:r>
            <a:endParaRPr lang="en-US" sz="20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sp>
        <p:nvSpPr>
          <p:cNvPr id="8" name="TextBox 1">
            <a:extLst>
              <a:ext uri="{FF2B5EF4-FFF2-40B4-BE49-F238E27FC236}">
                <a16:creationId xmlns:a16="http://schemas.microsoft.com/office/drawing/2014/main" id="{7195E96E-A19B-A44E-930A-53EC36F5ADF9}"/>
              </a:ext>
            </a:extLst>
          </p:cNvPr>
          <p:cNvSpPr txBox="1"/>
          <p:nvPr/>
        </p:nvSpPr>
        <p:spPr>
          <a:xfrm>
            <a:off x="869508" y="2128481"/>
            <a:ext cx="9892277" cy="3016210"/>
          </a:xfrm>
          <a:prstGeom prst="rect">
            <a:avLst/>
          </a:prstGeom>
          <a:solidFill>
            <a:srgbClr val="FFFFFF">
              <a:alpha val="59999"/>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defPPr>
              <a:defRPr lang="en-US"/>
            </a:defPPr>
            <a:lvl1pPr algn="ctr">
              <a:lnSpc>
                <a:spcPct val="100000"/>
              </a:lnSpc>
              <a:spcBef>
                <a:spcPct val="0"/>
              </a:spcBef>
              <a:buFontTx/>
              <a:buNone/>
              <a:defRPr sz="2800" b="1">
                <a:solidFill>
                  <a:srgbClr val="7D8926"/>
                </a:solidFill>
                <a:latin typeface="Museo sans"/>
                <a:ea typeface="ＭＳ Ｐゴシック" panose="020B0600070205080204" pitchFamily="34"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ea typeface="ＭＳ Ｐゴシック" panose="020B0600070205080204" pitchFamily="34" charset="-128"/>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ea typeface="ＭＳ Ｐゴシック" panose="020B0600070205080204" pitchFamily="34" charset="-128"/>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ea typeface="ＭＳ Ｐゴシック" panose="020B0600070205080204" pitchFamily="34" charset="-128"/>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ea typeface="ＭＳ Ｐゴシック" panose="020B0600070205080204" pitchFamily="34"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9pPr>
          </a:lstStyle>
          <a:p>
            <a:pPr marL="342900" indent="-342900" algn="just">
              <a:buClr>
                <a:srgbClr val="BED000"/>
              </a:buClr>
              <a:buFont typeface="Wingdings" charset="2"/>
              <a:buChar char="§"/>
            </a:pPr>
            <a:r>
              <a:rPr lang="es-CO" sz="1900" dirty="0">
                <a:solidFill>
                  <a:schemeClr val="tx1">
                    <a:lumMod val="75000"/>
                    <a:lumOff val="25000"/>
                  </a:schemeClr>
                </a:solidFill>
                <a:latin typeface="Arial"/>
                <a:cs typeface="Arial"/>
              </a:rPr>
              <a:t>Tareas: </a:t>
            </a:r>
            <a:r>
              <a:rPr lang="es-CO" sz="1900" b="0" dirty="0">
                <a:solidFill>
                  <a:schemeClr val="tx1">
                    <a:lumMod val="75000"/>
                    <a:lumOff val="25000"/>
                  </a:schemeClr>
                </a:solidFill>
                <a:latin typeface="Arial"/>
                <a:cs typeface="Arial"/>
              </a:rPr>
              <a:t>implementar un sistema de cobro por el uso de las zonas de estacionamiento en vía pública regulado, cuando se considere pertinente. Esta medida apunta a promover el uso eficiente de la infraestructura, buscar un equilibrio entre la oferta y la demanda, y desincentivar el uso del automóvil, así como a generar una fuentes alternativa de financiación que permita captar recursos para el Sistema Integrado de Transporte Público. </a:t>
            </a:r>
            <a:r>
              <a:rPr lang="es-CO" sz="1900" b="0" i="1" u="sng" dirty="0">
                <a:solidFill>
                  <a:srgbClr val="FF0000"/>
                </a:solidFill>
                <a:latin typeface="Arial"/>
                <a:cs typeface="Arial"/>
              </a:rPr>
              <a:t>(Actualizar de acuerdo a la nueva consultoría y a visión futura de implementación)</a:t>
            </a:r>
          </a:p>
          <a:p>
            <a:pPr marL="342900" indent="-342900" algn="just">
              <a:buClr>
                <a:srgbClr val="BED000"/>
              </a:buClr>
              <a:buFont typeface="Wingdings" charset="2"/>
              <a:buChar char="§"/>
            </a:pPr>
            <a:endParaRPr lang="es-CO" sz="1900" b="0" i="1" u="sng" dirty="0">
              <a:solidFill>
                <a:srgbClr val="FF0000"/>
              </a:solidFill>
              <a:latin typeface="Arial"/>
              <a:cs typeface="Arial"/>
            </a:endParaRPr>
          </a:p>
          <a:p>
            <a:pPr marL="342900" indent="-342900" algn="just">
              <a:buClr>
                <a:srgbClr val="BED000"/>
              </a:buClr>
              <a:buFont typeface="Wingdings" charset="2"/>
              <a:buChar char="§"/>
            </a:pPr>
            <a:r>
              <a:rPr lang="es-CO" sz="1900" dirty="0">
                <a:solidFill>
                  <a:schemeClr val="tx1">
                    <a:lumMod val="75000"/>
                    <a:lumOff val="25000"/>
                  </a:schemeClr>
                </a:solidFill>
                <a:latin typeface="Arial"/>
                <a:cs typeface="Arial"/>
              </a:rPr>
              <a:t>Indicadores: </a:t>
            </a:r>
            <a:r>
              <a:rPr lang="es-CO" sz="1900" b="0" dirty="0">
                <a:solidFill>
                  <a:schemeClr val="tx1">
                    <a:lumMod val="75000"/>
                    <a:lumOff val="25000"/>
                  </a:schemeClr>
                </a:solidFill>
                <a:latin typeface="Arial"/>
                <a:cs typeface="Arial"/>
              </a:rPr>
              <a:t>Zonas de parqueo en vía regulado en funcionamiento </a:t>
            </a:r>
            <a:r>
              <a:rPr lang="es-CO" sz="1900" b="0" i="1" u="sng" dirty="0">
                <a:solidFill>
                  <a:srgbClr val="FF0000"/>
                </a:solidFill>
                <a:latin typeface="Arial"/>
                <a:cs typeface="Arial"/>
              </a:rPr>
              <a:t>(Redefinir Indicadores y tiempos de cumplimiento)</a:t>
            </a:r>
          </a:p>
        </p:txBody>
      </p:sp>
    </p:spTree>
    <p:extLst>
      <p:ext uri="{BB962C8B-B14F-4D97-AF65-F5344CB8AC3E}">
        <p14:creationId xmlns:p14="http://schemas.microsoft.com/office/powerpoint/2010/main" val="4564359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7"/>
            <a:ext cx="11543556" cy="538206"/>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2400" b="1" dirty="0">
                <a:solidFill>
                  <a:srgbClr val="4C531E"/>
                </a:solidFill>
                <a:latin typeface="Arial Black"/>
                <a:cs typeface="Arial Black"/>
              </a:rPr>
              <a:t>   </a:t>
            </a:r>
            <a:r>
              <a:rPr lang="es-CO" sz="2000" b="1" dirty="0">
                <a:solidFill>
                  <a:srgbClr val="4C531E"/>
                </a:solidFill>
                <a:latin typeface="Arial Black"/>
                <a:cs typeface="Arial Black"/>
              </a:rPr>
              <a:t>Implementación de zonas de estacionamiento en vía pública regulado</a:t>
            </a:r>
            <a:endParaRPr lang="en-US" sz="20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sp>
        <p:nvSpPr>
          <p:cNvPr id="8" name="TextBox 1">
            <a:extLst>
              <a:ext uri="{FF2B5EF4-FFF2-40B4-BE49-F238E27FC236}">
                <a16:creationId xmlns:a16="http://schemas.microsoft.com/office/drawing/2014/main" id="{7195E96E-A19B-A44E-930A-53EC36F5ADF9}"/>
              </a:ext>
            </a:extLst>
          </p:cNvPr>
          <p:cNvSpPr txBox="1"/>
          <p:nvPr/>
        </p:nvSpPr>
        <p:spPr>
          <a:xfrm>
            <a:off x="977721" y="566380"/>
            <a:ext cx="10959714" cy="6217087"/>
          </a:xfrm>
          <a:prstGeom prst="rect">
            <a:avLst/>
          </a:prstGeom>
          <a:solidFill>
            <a:srgbClr val="FFFFFF">
              <a:alpha val="59999"/>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defPPr>
              <a:defRPr lang="en-US"/>
            </a:defPPr>
            <a:lvl1pPr algn="ctr">
              <a:lnSpc>
                <a:spcPct val="100000"/>
              </a:lnSpc>
              <a:spcBef>
                <a:spcPct val="0"/>
              </a:spcBef>
              <a:buFontTx/>
              <a:buNone/>
              <a:defRPr sz="2800" b="1">
                <a:solidFill>
                  <a:srgbClr val="7D8926"/>
                </a:solidFill>
                <a:latin typeface="Museo sans"/>
                <a:ea typeface="ＭＳ Ｐゴシック" panose="020B0600070205080204" pitchFamily="34"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ea typeface="ＭＳ Ｐゴシック" panose="020B0600070205080204" pitchFamily="34" charset="-128"/>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ea typeface="ＭＳ Ｐゴシック" panose="020B0600070205080204" pitchFamily="34" charset="-128"/>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ea typeface="ＭＳ Ｐゴシック" panose="020B0600070205080204" pitchFamily="34" charset="-128"/>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ea typeface="ＭＳ Ｐゴシック" panose="020B0600070205080204" pitchFamily="34"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9pPr>
          </a:lstStyle>
          <a:p>
            <a:pPr marL="342900" indent="-342900" algn="just">
              <a:buClr>
                <a:srgbClr val="BED000"/>
              </a:buClr>
              <a:buFont typeface="Wingdings" charset="2"/>
              <a:buChar char="§"/>
            </a:pPr>
            <a:r>
              <a:rPr lang="es-CO" sz="1800" dirty="0">
                <a:solidFill>
                  <a:schemeClr val="tx1">
                    <a:lumMod val="75000"/>
                    <a:lumOff val="25000"/>
                  </a:schemeClr>
                </a:solidFill>
                <a:latin typeface="Arial"/>
                <a:cs typeface="Arial"/>
              </a:rPr>
              <a:t>Descripción: </a:t>
            </a:r>
            <a:r>
              <a:rPr lang="es-CO" sz="1800" i="1" u="sng" dirty="0">
                <a:solidFill>
                  <a:srgbClr val="FF0000"/>
                </a:solidFill>
                <a:latin typeface="Arial"/>
                <a:cs typeface="Arial"/>
              </a:rPr>
              <a:t>(</a:t>
            </a:r>
            <a:r>
              <a:rPr lang="es-CO" sz="1800" b="0" i="1" u="sng" dirty="0">
                <a:solidFill>
                  <a:srgbClr val="FF0000"/>
                </a:solidFill>
                <a:latin typeface="Arial"/>
                <a:cs typeface="Arial"/>
              </a:rPr>
              <a:t>Actualizar visión, antecedentes, ejes de trabajo e incluir hechos 2020)</a:t>
            </a:r>
          </a:p>
          <a:p>
            <a:pPr marL="547688" indent="-234950" algn="just">
              <a:buClr>
                <a:srgbClr val="BED000"/>
              </a:buClr>
              <a:buFont typeface="Wingdings" charset="2"/>
              <a:buChar char="§"/>
            </a:pPr>
            <a:r>
              <a:rPr lang="es-CO" sz="1900" dirty="0">
                <a:solidFill>
                  <a:schemeClr val="tx1">
                    <a:lumMod val="75000"/>
                    <a:lumOff val="25000"/>
                  </a:schemeClr>
                </a:solidFill>
                <a:latin typeface="Arial"/>
                <a:cs typeface="Arial"/>
              </a:rPr>
              <a:t>Habilitación de zonas de estacionamiento en vía regulado</a:t>
            </a:r>
          </a:p>
          <a:p>
            <a:pPr marL="234950" algn="just">
              <a:buClr>
                <a:srgbClr val="BED000"/>
              </a:buClr>
            </a:pPr>
            <a:r>
              <a:rPr lang="es-CO" sz="1900" b="0" dirty="0">
                <a:solidFill>
                  <a:schemeClr val="tx1">
                    <a:lumMod val="75000"/>
                    <a:lumOff val="25000"/>
                  </a:schemeClr>
                </a:solidFill>
                <a:latin typeface="Arial"/>
                <a:cs typeface="Arial"/>
              </a:rPr>
              <a:t>Este eje de trabajo consiste en dotar a la ciudad de estacionamientos en vía con o sin cobro donde se evidencia su necesidad de acuerdo con la demanda existente o proyectada y considerando factores como el contexto territorial, la oferta de transporte público, número de infracciones por estacionar en lugares prohibidos, la oferta de estacionamiento fuera de vía y las características físicas y funcionales de la infraestructura vial.</a:t>
            </a:r>
          </a:p>
          <a:p>
            <a:pPr marL="234950" algn="just">
              <a:buClr>
                <a:srgbClr val="BED000"/>
              </a:buClr>
            </a:pPr>
            <a:r>
              <a:rPr lang="es-CO" sz="1900" b="0" dirty="0">
                <a:solidFill>
                  <a:schemeClr val="tx1">
                    <a:lumMod val="75000"/>
                    <a:lumOff val="25000"/>
                  </a:schemeClr>
                </a:solidFill>
                <a:latin typeface="Arial"/>
                <a:cs typeface="Arial"/>
              </a:rPr>
              <a:t>Por una parte, </a:t>
            </a:r>
            <a:r>
              <a:rPr lang="es-CO" sz="1900" dirty="0">
                <a:solidFill>
                  <a:schemeClr val="tx1">
                    <a:lumMod val="75000"/>
                    <a:lumOff val="25000"/>
                  </a:schemeClr>
                </a:solidFill>
                <a:latin typeface="Arial"/>
                <a:cs typeface="Arial"/>
              </a:rPr>
              <a:t>se deberán establecer y aplicar criterios para la habilitación </a:t>
            </a:r>
            <a:r>
              <a:rPr lang="es-CO" sz="1900" b="0" dirty="0">
                <a:solidFill>
                  <a:schemeClr val="tx1">
                    <a:lumMod val="75000"/>
                    <a:lumOff val="25000"/>
                  </a:schemeClr>
                </a:solidFill>
                <a:latin typeface="Arial"/>
                <a:cs typeface="Arial"/>
              </a:rPr>
              <a:t>de zonas de estacionamiento en vía regulado. Para ello, </a:t>
            </a:r>
            <a:r>
              <a:rPr lang="es-CO" sz="1900" dirty="0">
                <a:solidFill>
                  <a:schemeClr val="tx1">
                    <a:lumMod val="75000"/>
                    <a:lumOff val="25000"/>
                  </a:schemeClr>
                </a:solidFill>
                <a:latin typeface="Arial"/>
                <a:cs typeface="Arial"/>
              </a:rPr>
              <a:t>en cada caso se deberá realizar un análisis que permita identificar si la vía pública cuenta con las características físicas, funcionales y normativas requeridas para su habilitación</a:t>
            </a:r>
            <a:r>
              <a:rPr lang="es-CO" sz="1900" b="0" dirty="0">
                <a:solidFill>
                  <a:schemeClr val="tx1">
                    <a:lumMod val="75000"/>
                    <a:lumOff val="25000"/>
                  </a:schemeClr>
                </a:solidFill>
                <a:latin typeface="Arial"/>
                <a:cs typeface="Arial"/>
              </a:rPr>
              <a:t>. En particular, se tendrá en cuenta la normatividad vigente en materia de lugares prohibidos para estacionar y lo dispuesto en el artículo 139 del Proyecto de Acuerdo del Plan de Ordenamiento Territorial 2019 en relación con el estacionamiento en vía.</a:t>
            </a:r>
          </a:p>
          <a:p>
            <a:pPr marL="312738" algn="just">
              <a:buClr>
                <a:srgbClr val="BED000"/>
              </a:buClr>
            </a:pPr>
            <a:endParaRPr lang="es-CO" sz="1900" b="0" dirty="0">
              <a:solidFill>
                <a:schemeClr val="tx1">
                  <a:lumMod val="75000"/>
                  <a:lumOff val="25000"/>
                </a:schemeClr>
              </a:solidFill>
              <a:latin typeface="Arial"/>
              <a:cs typeface="Arial"/>
            </a:endParaRPr>
          </a:p>
          <a:p>
            <a:pPr marL="547688" indent="-234950" algn="just">
              <a:buClr>
                <a:srgbClr val="BED000"/>
              </a:buClr>
              <a:buFont typeface="Wingdings" charset="2"/>
              <a:buChar char="§"/>
            </a:pPr>
            <a:r>
              <a:rPr lang="es-CO" sz="1900" dirty="0">
                <a:solidFill>
                  <a:schemeClr val="tx1">
                    <a:lumMod val="75000"/>
                    <a:lumOff val="25000"/>
                  </a:schemeClr>
                </a:solidFill>
                <a:latin typeface="Arial"/>
                <a:cs typeface="Arial"/>
              </a:rPr>
              <a:t>Cobro por el uso del servicio de estacionamiento en vía</a:t>
            </a:r>
          </a:p>
          <a:p>
            <a:pPr marL="234950" algn="just">
              <a:buClr>
                <a:srgbClr val="BED000"/>
              </a:buClr>
            </a:pPr>
            <a:r>
              <a:rPr lang="es-CO" sz="1900" b="0" dirty="0">
                <a:solidFill>
                  <a:schemeClr val="tx1">
                    <a:lumMod val="75000"/>
                    <a:lumOff val="25000"/>
                  </a:schemeClr>
                </a:solidFill>
                <a:latin typeface="Arial"/>
                <a:cs typeface="Arial"/>
              </a:rPr>
              <a:t>Este eje de trabajo consiste en implementar un sistema de cobro por el uso de las zonas de estacionamiento en vía pública regulado, cuando se considere pertinente. Esta medida apunta a promover el uso eficiente de la infraestructura, buscar un equilibrio entre la oferta y la demanda, y desincentivar el uso del automóvil, así como a generar una fuente alternativa de financiación que permita captar recursos para el Sistema Integrado de Transporte Público.</a:t>
            </a:r>
          </a:p>
        </p:txBody>
      </p:sp>
    </p:spTree>
    <p:extLst>
      <p:ext uri="{BB962C8B-B14F-4D97-AF65-F5344CB8AC3E}">
        <p14:creationId xmlns:p14="http://schemas.microsoft.com/office/powerpoint/2010/main" val="1601583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7"/>
            <a:ext cx="11543556" cy="538206"/>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2400" b="1" dirty="0">
                <a:solidFill>
                  <a:srgbClr val="4C531E"/>
                </a:solidFill>
                <a:latin typeface="Arial Black"/>
                <a:cs typeface="Arial Black"/>
              </a:rPr>
              <a:t>   </a:t>
            </a:r>
            <a:endParaRPr lang="en-US" sz="20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sp>
        <p:nvSpPr>
          <p:cNvPr id="6" name="59 Rectángulo redondeado">
            <a:extLst>
              <a:ext uri="{FF2B5EF4-FFF2-40B4-BE49-F238E27FC236}">
                <a16:creationId xmlns:a16="http://schemas.microsoft.com/office/drawing/2014/main" id="{032D3CCD-53A1-461B-9140-D6CD20B27079}"/>
              </a:ext>
            </a:extLst>
          </p:cNvPr>
          <p:cNvSpPr/>
          <p:nvPr/>
        </p:nvSpPr>
        <p:spPr>
          <a:xfrm>
            <a:off x="7920723" y="3593595"/>
            <a:ext cx="3780000" cy="903216"/>
          </a:xfrm>
          <a:prstGeom prst="roundRect">
            <a:avLst>
              <a:gd name="adj" fmla="val 11094"/>
            </a:avLst>
          </a:prstGeom>
          <a:solidFill>
            <a:schemeClr val="accent6">
              <a:lumMod val="60000"/>
              <a:lumOff val="40000"/>
            </a:schemeClr>
          </a:solidFill>
        </p:spPr>
        <p:style>
          <a:lnRef idx="3">
            <a:schemeClr val="lt1"/>
          </a:lnRef>
          <a:fillRef idx="1">
            <a:schemeClr val="accent1"/>
          </a:fillRef>
          <a:effectRef idx="1">
            <a:schemeClr val="accent1"/>
          </a:effectRef>
          <a:fontRef idx="minor">
            <a:schemeClr val="lt1"/>
          </a:fontRef>
        </p:style>
        <p:txBody>
          <a:bodyPr rtlCol="0" anchor="t"/>
          <a:lstStyle/>
          <a:p>
            <a:pPr algn="ctr"/>
            <a:r>
              <a:rPr lang="es-MX">
                <a:solidFill>
                  <a:schemeClr val="tx1"/>
                </a:solidFill>
                <a:effectLst>
                  <a:outerShdw blurRad="38100" dist="38100" dir="2700000" algn="tl">
                    <a:srgbClr val="000000">
                      <a:alpha val="43137"/>
                    </a:srgbClr>
                  </a:outerShdw>
                </a:effectLst>
              </a:rPr>
              <a:t>Largo plazo</a:t>
            </a:r>
          </a:p>
        </p:txBody>
      </p:sp>
      <p:sp>
        <p:nvSpPr>
          <p:cNvPr id="8" name="58 Rectángulo redondeado">
            <a:extLst>
              <a:ext uri="{FF2B5EF4-FFF2-40B4-BE49-F238E27FC236}">
                <a16:creationId xmlns:a16="http://schemas.microsoft.com/office/drawing/2014/main" id="{7045A1CA-D1E5-4680-8C87-487CB3BFDC5B}"/>
              </a:ext>
            </a:extLst>
          </p:cNvPr>
          <p:cNvSpPr/>
          <p:nvPr/>
        </p:nvSpPr>
        <p:spPr>
          <a:xfrm>
            <a:off x="4140723" y="3593595"/>
            <a:ext cx="3780000" cy="903216"/>
          </a:xfrm>
          <a:prstGeom prst="roundRect">
            <a:avLst>
              <a:gd name="adj" fmla="val 11094"/>
            </a:avLst>
          </a:prstGeom>
          <a:solidFill>
            <a:schemeClr val="accent6">
              <a:lumMod val="60000"/>
              <a:lumOff val="40000"/>
            </a:schemeClr>
          </a:solidFill>
        </p:spPr>
        <p:style>
          <a:lnRef idx="3">
            <a:schemeClr val="lt1"/>
          </a:lnRef>
          <a:fillRef idx="1">
            <a:schemeClr val="accent1"/>
          </a:fillRef>
          <a:effectRef idx="1">
            <a:schemeClr val="accent1"/>
          </a:effectRef>
          <a:fontRef idx="minor">
            <a:schemeClr val="lt1"/>
          </a:fontRef>
        </p:style>
        <p:txBody>
          <a:bodyPr rtlCol="0" anchor="t"/>
          <a:lstStyle/>
          <a:p>
            <a:pPr algn="ctr"/>
            <a:r>
              <a:rPr lang="es-MX">
                <a:solidFill>
                  <a:schemeClr val="tx1"/>
                </a:solidFill>
                <a:effectLst>
                  <a:outerShdw blurRad="38100" dist="38100" dir="2700000" algn="tl">
                    <a:srgbClr val="000000">
                      <a:alpha val="43137"/>
                    </a:srgbClr>
                  </a:outerShdw>
                </a:effectLst>
              </a:rPr>
              <a:t>Mediano plazo</a:t>
            </a:r>
          </a:p>
        </p:txBody>
      </p:sp>
      <p:sp>
        <p:nvSpPr>
          <p:cNvPr id="9" name="3 Rectángulo redondeado">
            <a:extLst>
              <a:ext uri="{FF2B5EF4-FFF2-40B4-BE49-F238E27FC236}">
                <a16:creationId xmlns:a16="http://schemas.microsoft.com/office/drawing/2014/main" id="{D8ECD38F-D227-4676-B8C2-67B18FBA9DAC}"/>
              </a:ext>
            </a:extLst>
          </p:cNvPr>
          <p:cNvSpPr/>
          <p:nvPr/>
        </p:nvSpPr>
        <p:spPr>
          <a:xfrm>
            <a:off x="360723" y="1980109"/>
            <a:ext cx="11340000" cy="1325463"/>
          </a:xfrm>
          <a:prstGeom prst="roundRect">
            <a:avLst/>
          </a:prstGeom>
          <a:solidFill>
            <a:schemeClr val="accent6"/>
          </a:solidFill>
        </p:spPr>
        <p:style>
          <a:lnRef idx="2">
            <a:schemeClr val="accent6"/>
          </a:lnRef>
          <a:fillRef idx="1">
            <a:schemeClr val="lt1"/>
          </a:fillRef>
          <a:effectRef idx="0">
            <a:schemeClr val="accent6"/>
          </a:effectRef>
          <a:fontRef idx="minor">
            <a:schemeClr val="dk1"/>
          </a:fontRef>
        </p:style>
        <p:txBody>
          <a:bodyPr rtlCol="0" anchor="t"/>
          <a:lstStyle/>
          <a:p>
            <a:pPr algn="ctr">
              <a:spcAft>
                <a:spcPts val="1200"/>
              </a:spcAft>
            </a:pPr>
            <a:r>
              <a:rPr lang="es-MX" sz="2000" b="1" dirty="0">
                <a:solidFill>
                  <a:schemeClr val="bg1"/>
                </a:solidFill>
              </a:rPr>
              <a:t>PLAN DE ORDENAMIENTO TERRITORIAL</a:t>
            </a:r>
          </a:p>
          <a:p>
            <a:pPr algn="ctr"/>
            <a:r>
              <a:rPr lang="es-MX" sz="1400" dirty="0">
                <a:solidFill>
                  <a:schemeClr val="bg1"/>
                </a:solidFill>
              </a:rPr>
              <a:t>(Modelo de ordenamiento y ocupación – Estructura Ecológica Principal – Estructura Funcional y de Servicios – Estructura Socioeconómica) </a:t>
            </a:r>
          </a:p>
        </p:txBody>
      </p:sp>
      <p:sp>
        <p:nvSpPr>
          <p:cNvPr id="10" name="30 Rectángulo redondeado">
            <a:extLst>
              <a:ext uri="{FF2B5EF4-FFF2-40B4-BE49-F238E27FC236}">
                <a16:creationId xmlns:a16="http://schemas.microsoft.com/office/drawing/2014/main" id="{39FBFB06-E3DF-4DBA-BA27-1BCF618211F0}"/>
              </a:ext>
            </a:extLst>
          </p:cNvPr>
          <p:cNvSpPr/>
          <p:nvPr/>
        </p:nvSpPr>
        <p:spPr>
          <a:xfrm>
            <a:off x="591420" y="2827397"/>
            <a:ext cx="10878605" cy="721455"/>
          </a:xfrm>
          <a:prstGeom prst="roundRect">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spcAft>
                <a:spcPts val="1200"/>
              </a:spcAft>
            </a:pPr>
            <a:r>
              <a:rPr lang="es-MX" b="1" dirty="0"/>
              <a:t>PLAN MAESTRO DE MOVILIDAD</a:t>
            </a:r>
          </a:p>
          <a:p>
            <a:pPr algn="ctr"/>
            <a:r>
              <a:rPr lang="es-MX" sz="1400" dirty="0"/>
              <a:t>(Sistema de movilidad definido en el POT, como un componente de la Estructura Funcional y de Servicios) </a:t>
            </a:r>
          </a:p>
        </p:txBody>
      </p:sp>
      <p:sp>
        <p:nvSpPr>
          <p:cNvPr id="11" name="5 Rectángulo redondeado">
            <a:extLst>
              <a:ext uri="{FF2B5EF4-FFF2-40B4-BE49-F238E27FC236}">
                <a16:creationId xmlns:a16="http://schemas.microsoft.com/office/drawing/2014/main" id="{1FA456B0-1C6C-459A-B09A-0582A3459C5D}"/>
              </a:ext>
            </a:extLst>
          </p:cNvPr>
          <p:cNvSpPr/>
          <p:nvPr/>
        </p:nvSpPr>
        <p:spPr>
          <a:xfrm>
            <a:off x="360723" y="3593595"/>
            <a:ext cx="3780000" cy="903216"/>
          </a:xfrm>
          <a:prstGeom prst="roundRect">
            <a:avLst>
              <a:gd name="adj" fmla="val 11094"/>
            </a:avLst>
          </a:prstGeom>
          <a:solidFill>
            <a:schemeClr val="accent6">
              <a:lumMod val="60000"/>
              <a:lumOff val="40000"/>
            </a:schemeClr>
          </a:solidFill>
        </p:spPr>
        <p:style>
          <a:lnRef idx="3">
            <a:schemeClr val="lt1"/>
          </a:lnRef>
          <a:fillRef idx="1">
            <a:schemeClr val="accent1"/>
          </a:fillRef>
          <a:effectRef idx="1">
            <a:schemeClr val="accent1"/>
          </a:effectRef>
          <a:fontRef idx="minor">
            <a:schemeClr val="lt1"/>
          </a:fontRef>
        </p:style>
        <p:txBody>
          <a:bodyPr rtlCol="0" anchor="t"/>
          <a:lstStyle/>
          <a:p>
            <a:pPr algn="ctr"/>
            <a:r>
              <a:rPr lang="es-MX">
                <a:solidFill>
                  <a:schemeClr val="tx1"/>
                </a:solidFill>
                <a:effectLst>
                  <a:outerShdw blurRad="38100" dist="38100" dir="2700000" algn="tl">
                    <a:srgbClr val="000000">
                      <a:alpha val="43137"/>
                    </a:srgbClr>
                  </a:outerShdw>
                </a:effectLst>
              </a:rPr>
              <a:t>Corto plazo</a:t>
            </a:r>
          </a:p>
        </p:txBody>
      </p:sp>
      <p:sp>
        <p:nvSpPr>
          <p:cNvPr id="12" name="7 Rectángulo redondeado">
            <a:extLst>
              <a:ext uri="{FF2B5EF4-FFF2-40B4-BE49-F238E27FC236}">
                <a16:creationId xmlns:a16="http://schemas.microsoft.com/office/drawing/2014/main" id="{A8ED9B0B-DDCE-40D8-A1AF-F43EE2773024}"/>
              </a:ext>
            </a:extLst>
          </p:cNvPr>
          <p:cNvSpPr/>
          <p:nvPr/>
        </p:nvSpPr>
        <p:spPr>
          <a:xfrm>
            <a:off x="360723" y="4029822"/>
            <a:ext cx="3780000" cy="37750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spcAft>
                <a:spcPts val="1200"/>
              </a:spcAft>
            </a:pPr>
            <a:r>
              <a:rPr lang="es-MX" sz="1400" b="1" dirty="0">
                <a:solidFill>
                  <a:schemeClr val="dk1"/>
                </a:solidFill>
              </a:rPr>
              <a:t>Plan de Desarrollo Distrital</a:t>
            </a:r>
          </a:p>
        </p:txBody>
      </p:sp>
      <p:sp>
        <p:nvSpPr>
          <p:cNvPr id="13" name="10 Llamada ovalada">
            <a:extLst>
              <a:ext uri="{FF2B5EF4-FFF2-40B4-BE49-F238E27FC236}">
                <a16:creationId xmlns:a16="http://schemas.microsoft.com/office/drawing/2014/main" id="{8EAA7F26-B583-45BC-81BC-091EC6523231}"/>
              </a:ext>
            </a:extLst>
          </p:cNvPr>
          <p:cNvSpPr/>
          <p:nvPr/>
        </p:nvSpPr>
        <p:spPr>
          <a:xfrm>
            <a:off x="591420" y="486878"/>
            <a:ext cx="3041010" cy="1865519"/>
          </a:xfrm>
          <a:prstGeom prst="wedgeEllipseCallout">
            <a:avLst>
              <a:gd name="adj1" fmla="val 45933"/>
              <a:gd name="adj2" fmla="val 40965"/>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s-MX" sz="1500" dirty="0"/>
              <a:t>Instrumento para orientar y administrar el desarrollo del territorio y la utilización, transformación y ocupación del espacio</a:t>
            </a:r>
          </a:p>
        </p:txBody>
      </p:sp>
      <p:sp>
        <p:nvSpPr>
          <p:cNvPr id="14" name="10 Llamada ovalada">
            <a:extLst>
              <a:ext uri="{FF2B5EF4-FFF2-40B4-BE49-F238E27FC236}">
                <a16:creationId xmlns:a16="http://schemas.microsoft.com/office/drawing/2014/main" id="{508A4F31-B059-426D-9116-9445290EBE81}"/>
              </a:ext>
            </a:extLst>
          </p:cNvPr>
          <p:cNvSpPr/>
          <p:nvPr/>
        </p:nvSpPr>
        <p:spPr>
          <a:xfrm>
            <a:off x="8890410" y="680284"/>
            <a:ext cx="3041010" cy="1865519"/>
          </a:xfrm>
          <a:prstGeom prst="wedgeEllipseCallout">
            <a:avLst>
              <a:gd name="adj1" fmla="val -28993"/>
              <a:gd name="adj2" fmla="val 72303"/>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s-CO" sz="1500" dirty="0"/>
              <a:t>Instrumento estructurante, definido en el marco del POT, para programar proyectos de inversión sectorial en el corto, mediano y largo plazo</a:t>
            </a:r>
          </a:p>
        </p:txBody>
      </p:sp>
      <p:sp>
        <p:nvSpPr>
          <p:cNvPr id="15" name="10 Llamada ovalada">
            <a:extLst>
              <a:ext uri="{FF2B5EF4-FFF2-40B4-BE49-F238E27FC236}">
                <a16:creationId xmlns:a16="http://schemas.microsoft.com/office/drawing/2014/main" id="{B815C1B6-D1FE-4A5E-87BB-BB2D2D010C3F}"/>
              </a:ext>
            </a:extLst>
          </p:cNvPr>
          <p:cNvSpPr/>
          <p:nvPr/>
        </p:nvSpPr>
        <p:spPr>
          <a:xfrm>
            <a:off x="79257" y="4496811"/>
            <a:ext cx="3041010" cy="1865519"/>
          </a:xfrm>
          <a:prstGeom prst="wedgeEllipseCallout">
            <a:avLst>
              <a:gd name="adj1" fmla="val 39032"/>
              <a:gd name="adj2" fmla="val -58674"/>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s-MX" sz="1600" dirty="0"/>
              <a:t>Instrumento de gobierno donde se priorizan las inversiones y se materializan los proyectos definidos en el POT y en el PMM.</a:t>
            </a:r>
          </a:p>
        </p:txBody>
      </p:sp>
      <p:sp>
        <p:nvSpPr>
          <p:cNvPr id="16" name="10 Llamada ovalada">
            <a:extLst>
              <a:ext uri="{FF2B5EF4-FFF2-40B4-BE49-F238E27FC236}">
                <a16:creationId xmlns:a16="http://schemas.microsoft.com/office/drawing/2014/main" id="{7F041093-E450-46B5-BF08-33FD8CF03E80}"/>
              </a:ext>
            </a:extLst>
          </p:cNvPr>
          <p:cNvSpPr/>
          <p:nvPr/>
        </p:nvSpPr>
        <p:spPr>
          <a:xfrm>
            <a:off x="9006456" y="4243745"/>
            <a:ext cx="3041010" cy="1865519"/>
          </a:xfrm>
          <a:prstGeom prst="wedgeEllipseCallout">
            <a:avLst>
              <a:gd name="adj1" fmla="val -29486"/>
              <a:gd name="adj2" fmla="val -65102"/>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es-CO" sz="1600" dirty="0"/>
              <a:t>Horizontes temporales definidos en los Planes para su ejecución.</a:t>
            </a:r>
          </a:p>
        </p:txBody>
      </p:sp>
    </p:spTree>
    <p:extLst>
      <p:ext uri="{BB962C8B-B14F-4D97-AF65-F5344CB8AC3E}">
        <p14:creationId xmlns:p14="http://schemas.microsoft.com/office/powerpoint/2010/main" val="56714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13"/>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6"/>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15"/>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P spid="11" grpId="0" animBg="1"/>
      <p:bldP spid="12" grpId="0" animBg="1"/>
      <p:bldP spid="13" grpId="0" animBg="1"/>
      <p:bldP spid="14" grpId="0" animBg="1"/>
      <p:bldP spid="15" grpId="0" animBg="1"/>
      <p:bldP spid="1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7"/>
            <a:ext cx="11543556" cy="538206"/>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2400" b="1" dirty="0">
                <a:solidFill>
                  <a:srgbClr val="4C531E"/>
                </a:solidFill>
                <a:latin typeface="Arial Black"/>
                <a:cs typeface="Arial Black"/>
              </a:rPr>
              <a:t>   </a:t>
            </a:r>
            <a:r>
              <a:rPr lang="es-CO" sz="2000" b="1" dirty="0">
                <a:solidFill>
                  <a:srgbClr val="4C531E"/>
                </a:solidFill>
                <a:latin typeface="Arial Black"/>
                <a:cs typeface="Arial Black"/>
              </a:rPr>
              <a:t>Implementación de zonas de estacionamiento en vía pública regulado</a:t>
            </a:r>
            <a:endParaRPr lang="en-US" sz="20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sp>
        <p:nvSpPr>
          <p:cNvPr id="8" name="TextBox 1">
            <a:extLst>
              <a:ext uri="{FF2B5EF4-FFF2-40B4-BE49-F238E27FC236}">
                <a16:creationId xmlns:a16="http://schemas.microsoft.com/office/drawing/2014/main" id="{7195E96E-A19B-A44E-930A-53EC36F5ADF9}"/>
              </a:ext>
            </a:extLst>
          </p:cNvPr>
          <p:cNvSpPr txBox="1"/>
          <p:nvPr/>
        </p:nvSpPr>
        <p:spPr>
          <a:xfrm>
            <a:off x="854069" y="1412636"/>
            <a:ext cx="10719314" cy="4247317"/>
          </a:xfrm>
          <a:prstGeom prst="rect">
            <a:avLst/>
          </a:prstGeom>
          <a:solidFill>
            <a:srgbClr val="FFFFFF">
              <a:alpha val="59999"/>
            </a:srgbClr>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defPPr>
              <a:defRPr lang="en-US"/>
            </a:defPPr>
            <a:lvl1pPr algn="ctr">
              <a:lnSpc>
                <a:spcPct val="100000"/>
              </a:lnSpc>
              <a:spcBef>
                <a:spcPct val="0"/>
              </a:spcBef>
              <a:buFontTx/>
              <a:buNone/>
              <a:defRPr sz="2800" b="1">
                <a:solidFill>
                  <a:srgbClr val="7D8926"/>
                </a:solidFill>
                <a:latin typeface="Museo sans"/>
                <a:ea typeface="ＭＳ Ｐゴシック" panose="020B0600070205080204" pitchFamily="34"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ea typeface="ＭＳ Ｐゴシック" panose="020B0600070205080204" pitchFamily="34" charset="-128"/>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ea typeface="ＭＳ Ｐゴシック" panose="020B0600070205080204" pitchFamily="34" charset="-128"/>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ea typeface="ＭＳ Ｐゴシック" panose="020B0600070205080204" pitchFamily="34" charset="-128"/>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ea typeface="ＭＳ Ｐゴシック" panose="020B0600070205080204" pitchFamily="34"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9pPr>
          </a:lstStyle>
          <a:p>
            <a:pPr marL="342900" indent="-342900" algn="just">
              <a:buClr>
                <a:srgbClr val="BED000"/>
              </a:buClr>
              <a:buFont typeface="Wingdings" charset="2"/>
              <a:buChar char="§"/>
            </a:pPr>
            <a:r>
              <a:rPr lang="es-CO" sz="1800" dirty="0">
                <a:solidFill>
                  <a:schemeClr val="tx1">
                    <a:lumMod val="75000"/>
                    <a:lumOff val="25000"/>
                  </a:schemeClr>
                </a:solidFill>
                <a:latin typeface="Arial"/>
                <a:cs typeface="Arial"/>
              </a:rPr>
              <a:t>Entidades Involucradas: </a:t>
            </a:r>
            <a:r>
              <a:rPr lang="es-CO" sz="1800" b="0" dirty="0">
                <a:solidFill>
                  <a:schemeClr val="tx1">
                    <a:lumMod val="75000"/>
                    <a:lumOff val="25000"/>
                  </a:schemeClr>
                </a:solidFill>
                <a:latin typeface="Arial"/>
                <a:cs typeface="Arial"/>
              </a:rPr>
              <a:t>La Secretaría Distrital de Movilidad, como autoridad de tránsito, será la encargada de definir y adoptar los criterios para la habilitación de zonas de estacionamiento en vía regulado, así como de la expedición de los actos administrativos requeridos para su identificación e implementación. Asimismo, estará a cargo del cobro del estacionamiento en vía, el cual podrá realizar directamente o a través de terceros. Para ello, será la encargada del diseño, estructuración, contratación (en los casos que aplique) y puesta en funcionamiento.</a:t>
            </a:r>
          </a:p>
          <a:p>
            <a:pPr marL="342900" indent="-342900" algn="just">
              <a:buClr>
                <a:srgbClr val="BED000"/>
              </a:buClr>
              <a:buFont typeface="Wingdings" charset="2"/>
              <a:buChar char="§"/>
            </a:pPr>
            <a:endParaRPr lang="es-CO" sz="1800" b="0" dirty="0">
              <a:solidFill>
                <a:schemeClr val="tx1">
                  <a:lumMod val="75000"/>
                  <a:lumOff val="25000"/>
                </a:schemeClr>
              </a:solidFill>
              <a:latin typeface="Arial"/>
              <a:cs typeface="Arial"/>
            </a:endParaRPr>
          </a:p>
          <a:p>
            <a:pPr marL="342900" indent="-342900" algn="just">
              <a:buClr>
                <a:srgbClr val="BED000"/>
              </a:buClr>
              <a:buFont typeface="Wingdings" charset="2"/>
              <a:buChar char="§"/>
            </a:pPr>
            <a:endParaRPr lang="es-CO" sz="1800" b="0" dirty="0">
              <a:solidFill>
                <a:schemeClr val="tx1">
                  <a:lumMod val="75000"/>
                  <a:lumOff val="25000"/>
                </a:schemeClr>
              </a:solidFill>
              <a:latin typeface="Arial"/>
              <a:cs typeface="Arial"/>
            </a:endParaRPr>
          </a:p>
          <a:p>
            <a:pPr marL="342900" indent="-342900" algn="just">
              <a:buClr>
                <a:srgbClr val="BED000"/>
              </a:buClr>
              <a:buFont typeface="Wingdings" charset="2"/>
              <a:buChar char="§"/>
            </a:pPr>
            <a:r>
              <a:rPr lang="es-CO" sz="1800" b="0" dirty="0">
                <a:solidFill>
                  <a:schemeClr val="tx1">
                    <a:lumMod val="75000"/>
                    <a:lumOff val="25000"/>
                  </a:schemeClr>
                </a:solidFill>
                <a:latin typeface="Arial"/>
                <a:cs typeface="Arial"/>
              </a:rPr>
              <a:t>Para la </a:t>
            </a:r>
            <a:r>
              <a:rPr lang="es-CO" sz="1800" dirty="0">
                <a:solidFill>
                  <a:schemeClr val="tx1">
                    <a:lumMod val="75000"/>
                    <a:lumOff val="25000"/>
                  </a:schemeClr>
                </a:solidFill>
                <a:latin typeface="Arial"/>
                <a:cs typeface="Arial"/>
              </a:rPr>
              <a:t>adecuación y mantenimiento de las zonas, se asignará la responsabilidad al IDU y la UMV, las alcaldías locales o la Caja de Vivienda Popular</a:t>
            </a:r>
            <a:r>
              <a:rPr lang="es-CO" sz="1800" b="0" dirty="0">
                <a:solidFill>
                  <a:schemeClr val="tx1">
                    <a:lumMod val="75000"/>
                    <a:lumOff val="25000"/>
                  </a:schemeClr>
                </a:solidFill>
                <a:latin typeface="Arial"/>
                <a:cs typeface="Arial"/>
              </a:rPr>
              <a:t>, según la jerarquía vial y las competencias respectivas, conforme lo establecido en el Anexo 6. Armonización de competencias de las entidades distritales relacionadas con la EAEP y el Sistema Vial del Proyecto de Acuerdo del Plan de Ordenamiento Territorial 2019. </a:t>
            </a:r>
            <a:r>
              <a:rPr lang="es-CO" sz="1800" b="0" i="1" u="sng" dirty="0">
                <a:solidFill>
                  <a:srgbClr val="FF0000"/>
                </a:solidFill>
                <a:latin typeface="Arial"/>
                <a:cs typeface="Arial"/>
              </a:rPr>
              <a:t>(Revisar competencias de entidades de acuerdo al Plan de Desarrollo y el POT 2021)</a:t>
            </a:r>
          </a:p>
          <a:p>
            <a:pPr algn="just">
              <a:buClr>
                <a:srgbClr val="BED000"/>
              </a:buClr>
            </a:pPr>
            <a:endParaRPr lang="es-CO" sz="1800" b="0" i="1" u="sng" dirty="0">
              <a:solidFill>
                <a:srgbClr val="FF0000"/>
              </a:solidFill>
              <a:latin typeface="Arial"/>
              <a:cs typeface="Arial"/>
            </a:endParaRPr>
          </a:p>
        </p:txBody>
      </p:sp>
    </p:spTree>
    <p:extLst>
      <p:ext uri="{BB962C8B-B14F-4D97-AF65-F5344CB8AC3E}">
        <p14:creationId xmlns:p14="http://schemas.microsoft.com/office/powerpoint/2010/main" val="19591128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7"/>
            <a:ext cx="11543556" cy="538206"/>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2400" b="1" dirty="0">
                <a:solidFill>
                  <a:srgbClr val="4C531E"/>
                </a:solidFill>
                <a:latin typeface="Arial Black"/>
                <a:cs typeface="Arial Black"/>
              </a:rPr>
              <a:t>   </a:t>
            </a:r>
            <a:r>
              <a:rPr lang="es-CO" sz="2000" b="1" dirty="0">
                <a:solidFill>
                  <a:srgbClr val="4C531E"/>
                </a:solidFill>
                <a:latin typeface="Arial Black"/>
                <a:cs typeface="Arial Black"/>
              </a:rPr>
              <a:t>Implementación de zonas de estacionamiento en vía pública regulado</a:t>
            </a:r>
            <a:endParaRPr lang="en-US" sz="20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sp>
        <p:nvSpPr>
          <p:cNvPr id="8" name="TextBox 1">
            <a:extLst>
              <a:ext uri="{FF2B5EF4-FFF2-40B4-BE49-F238E27FC236}">
                <a16:creationId xmlns:a16="http://schemas.microsoft.com/office/drawing/2014/main" id="{7195E96E-A19B-A44E-930A-53EC36F5ADF9}"/>
              </a:ext>
            </a:extLst>
          </p:cNvPr>
          <p:cNvSpPr txBox="1"/>
          <p:nvPr/>
        </p:nvSpPr>
        <p:spPr>
          <a:xfrm>
            <a:off x="848658" y="566380"/>
            <a:ext cx="11022775" cy="3693319"/>
          </a:xfrm>
          <a:prstGeom prst="rect">
            <a:avLst/>
          </a:prstGeom>
          <a:solidFill>
            <a:srgbClr val="FFFFFF">
              <a:alpha val="59999"/>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defPPr>
              <a:defRPr lang="en-US"/>
            </a:defPPr>
            <a:lvl1pPr algn="ctr">
              <a:lnSpc>
                <a:spcPct val="100000"/>
              </a:lnSpc>
              <a:spcBef>
                <a:spcPct val="0"/>
              </a:spcBef>
              <a:buFontTx/>
              <a:buNone/>
              <a:defRPr sz="2800" b="1">
                <a:solidFill>
                  <a:srgbClr val="7D8926"/>
                </a:solidFill>
                <a:latin typeface="Museo sans"/>
                <a:ea typeface="ＭＳ Ｐゴシック" panose="020B0600070205080204" pitchFamily="34"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ea typeface="ＭＳ Ｐゴシック" panose="020B0600070205080204" pitchFamily="34" charset="-128"/>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ea typeface="ＭＳ Ｐゴシック" panose="020B0600070205080204" pitchFamily="34" charset="-128"/>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ea typeface="ＭＳ Ｐゴシック" panose="020B0600070205080204" pitchFamily="34" charset="-128"/>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ea typeface="ＭＳ Ｐゴシック" panose="020B0600070205080204" pitchFamily="34"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ea typeface="ＭＳ Ｐゴシック" panose="020B0600070205080204" pitchFamily="34" charset="-128"/>
              </a:defRPr>
            </a:lvl9pPr>
          </a:lstStyle>
          <a:p>
            <a:pPr algn="just">
              <a:buClr>
                <a:srgbClr val="BED000"/>
              </a:buClr>
            </a:pPr>
            <a:endParaRPr lang="es-CO" sz="1800" b="0" i="1" u="sng" dirty="0">
              <a:solidFill>
                <a:srgbClr val="FF0000"/>
              </a:solidFill>
              <a:latin typeface="Arial"/>
              <a:cs typeface="Arial"/>
            </a:endParaRPr>
          </a:p>
          <a:p>
            <a:pPr algn="just">
              <a:buClr>
                <a:srgbClr val="BED000"/>
              </a:buClr>
            </a:pPr>
            <a:endParaRPr lang="es-CO" sz="1800" b="0" i="1" u="sng" dirty="0">
              <a:solidFill>
                <a:srgbClr val="FF0000"/>
              </a:solidFill>
              <a:latin typeface="Arial"/>
              <a:cs typeface="Arial"/>
            </a:endParaRPr>
          </a:p>
          <a:p>
            <a:pPr marL="342900" indent="-342900" algn="just">
              <a:buClr>
                <a:srgbClr val="BED000"/>
              </a:buClr>
              <a:buFont typeface="Wingdings" charset="2"/>
              <a:buChar char="§"/>
            </a:pPr>
            <a:r>
              <a:rPr lang="es-CO" sz="1800" dirty="0">
                <a:solidFill>
                  <a:schemeClr val="tx1">
                    <a:lumMod val="75000"/>
                    <a:lumOff val="25000"/>
                  </a:schemeClr>
                </a:solidFill>
                <a:latin typeface="Arial"/>
                <a:cs typeface="Arial"/>
              </a:rPr>
              <a:t>Aspectos Legales: </a:t>
            </a:r>
            <a:r>
              <a:rPr lang="es-CO" sz="1800" b="0" dirty="0">
                <a:solidFill>
                  <a:schemeClr val="tx1">
                    <a:lumMod val="75000"/>
                    <a:lumOff val="25000"/>
                  </a:schemeClr>
                </a:solidFill>
                <a:latin typeface="Arial"/>
                <a:cs typeface="Arial"/>
              </a:rPr>
              <a:t>En cuanto a la habilitación de zonas de estacionamiento en vía regulado se deberán tener en cuentas las condiciones establecidas en la normatividad vigente, como el Código Nacional de Tránsito Terrestre y el Proyecto de Acuerdo del POT 2019, sobre lugares prohibidos para estacionar; con especial énfasis en lo establecido respecto a la clasificación, tipología y sección de las vías. Igualmente, se tendrá en cuenta la resolución 369 de 2019. </a:t>
            </a:r>
          </a:p>
          <a:p>
            <a:pPr marL="342900" indent="-342900" algn="just">
              <a:buClr>
                <a:srgbClr val="BED000"/>
              </a:buClr>
              <a:buFont typeface="Wingdings" charset="2"/>
              <a:buChar char="§"/>
            </a:pPr>
            <a:endParaRPr lang="es-CO" sz="1800" b="0" dirty="0">
              <a:solidFill>
                <a:schemeClr val="tx1">
                  <a:lumMod val="75000"/>
                  <a:lumOff val="25000"/>
                </a:schemeClr>
              </a:solidFill>
              <a:latin typeface="Arial"/>
              <a:cs typeface="Arial"/>
            </a:endParaRPr>
          </a:p>
          <a:p>
            <a:pPr marL="342900" indent="-342900" algn="just">
              <a:buClr>
                <a:srgbClr val="BED000"/>
              </a:buClr>
              <a:buFont typeface="Wingdings" charset="2"/>
              <a:buChar char="§"/>
            </a:pPr>
            <a:r>
              <a:rPr lang="es-CO" sz="1800" b="0" dirty="0">
                <a:solidFill>
                  <a:schemeClr val="tx1">
                    <a:lumMod val="75000"/>
                    <a:lumOff val="25000"/>
                  </a:schemeClr>
                </a:solidFill>
                <a:latin typeface="Arial"/>
                <a:cs typeface="Arial"/>
              </a:rPr>
              <a:t>En cuanto al cobro por el uso de estacionamiento en vía se tendrá en cuenta el Acuerdo 695 de 2017, el Decreto 519 de 2019 y la Resolución 368 de 2019 de la Secretaría Distrital de Movilidad. No obstante, será prioritario analizar la posibilidad de implementar su cobro con base en lo establecido en el artículo 97 de la Ley 1955 de 2019. </a:t>
            </a:r>
            <a:r>
              <a:rPr lang="es-CO" sz="1800" b="0" i="1" u="sng" dirty="0">
                <a:solidFill>
                  <a:srgbClr val="FF0000"/>
                </a:solidFill>
                <a:latin typeface="Arial"/>
                <a:cs typeface="Arial"/>
              </a:rPr>
              <a:t>(Redefinir alcances legales de acuerdo a POT 2021 y nuevas normativas)</a:t>
            </a:r>
          </a:p>
        </p:txBody>
      </p:sp>
    </p:spTree>
    <p:extLst>
      <p:ext uri="{BB962C8B-B14F-4D97-AF65-F5344CB8AC3E}">
        <p14:creationId xmlns:p14="http://schemas.microsoft.com/office/powerpoint/2010/main" val="33695655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7"/>
            <a:ext cx="11543556" cy="538206"/>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2400" b="1" dirty="0">
                <a:solidFill>
                  <a:srgbClr val="4C531E"/>
                </a:solidFill>
                <a:latin typeface="Arial Black"/>
                <a:cs typeface="Arial Black"/>
              </a:rPr>
              <a:t> DOCUMENTOS CONSULTORIA PMM 2018-2019</a:t>
            </a:r>
            <a:endParaRPr lang="en-US" sz="20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graphicFrame>
        <p:nvGraphicFramePr>
          <p:cNvPr id="3" name="Tabla 2">
            <a:extLst>
              <a:ext uri="{FF2B5EF4-FFF2-40B4-BE49-F238E27FC236}">
                <a16:creationId xmlns:a16="http://schemas.microsoft.com/office/drawing/2014/main" id="{0BB1802B-3C7C-914E-8426-EC56314FCC91}"/>
              </a:ext>
            </a:extLst>
          </p:cNvPr>
          <p:cNvGraphicFramePr>
            <a:graphicFrameLocks noGrp="1"/>
          </p:cNvGraphicFramePr>
          <p:nvPr>
            <p:extLst>
              <p:ext uri="{D42A27DB-BD31-4B8C-83A1-F6EECF244321}">
                <p14:modId xmlns:p14="http://schemas.microsoft.com/office/powerpoint/2010/main" val="1937615052"/>
              </p:ext>
            </p:extLst>
          </p:nvPr>
        </p:nvGraphicFramePr>
        <p:xfrm>
          <a:off x="1443175" y="629921"/>
          <a:ext cx="7430294" cy="5981835"/>
        </p:xfrm>
        <a:graphic>
          <a:graphicData uri="http://schemas.openxmlformats.org/drawingml/2006/table">
            <a:tbl>
              <a:tblPr>
                <a:tableStyleId>{5C22544A-7EE6-4342-B048-85BDC9FD1C3A}</a:tableStyleId>
              </a:tblPr>
              <a:tblGrid>
                <a:gridCol w="2376909">
                  <a:extLst>
                    <a:ext uri="{9D8B030D-6E8A-4147-A177-3AD203B41FA5}">
                      <a16:colId xmlns:a16="http://schemas.microsoft.com/office/drawing/2014/main" val="597978404"/>
                    </a:ext>
                  </a:extLst>
                </a:gridCol>
                <a:gridCol w="5053385">
                  <a:extLst>
                    <a:ext uri="{9D8B030D-6E8A-4147-A177-3AD203B41FA5}">
                      <a16:colId xmlns:a16="http://schemas.microsoft.com/office/drawing/2014/main" val="2642454539"/>
                    </a:ext>
                  </a:extLst>
                </a:gridCol>
              </a:tblGrid>
              <a:tr h="248423">
                <a:tc>
                  <a:txBody>
                    <a:bodyPr/>
                    <a:lstStyle/>
                    <a:p>
                      <a:pPr algn="l" fontAlgn="b"/>
                      <a:r>
                        <a:rPr lang="es-CO" sz="1600" b="1" u="none" strike="noStrike" dirty="0">
                          <a:effectLst/>
                        </a:rPr>
                        <a:t>Etapa</a:t>
                      </a:r>
                      <a:endParaRPr lang="es-CO" sz="1600" b="1" i="0" u="none" strike="noStrike" dirty="0">
                        <a:solidFill>
                          <a:srgbClr val="000000"/>
                        </a:solidFill>
                        <a:effectLst/>
                        <a:latin typeface="Calibri" panose="020F0502020204030204" pitchFamily="34" charset="0"/>
                      </a:endParaRPr>
                    </a:p>
                  </a:txBody>
                  <a:tcPr marL="7625" marR="7625" marT="7625" marB="0" anchor="b">
                    <a:solidFill>
                      <a:srgbClr val="92D050"/>
                    </a:solidFill>
                  </a:tcPr>
                </a:tc>
                <a:tc>
                  <a:txBody>
                    <a:bodyPr/>
                    <a:lstStyle/>
                    <a:p>
                      <a:pPr algn="l" fontAlgn="b"/>
                      <a:r>
                        <a:rPr lang="es-CO" sz="1300" u="none" strike="noStrike" dirty="0">
                          <a:effectLst/>
                        </a:rPr>
                        <a:t>Documentos</a:t>
                      </a:r>
                      <a:endParaRPr lang="es-CO" sz="1300" b="0" i="0" u="none" strike="noStrike" dirty="0">
                        <a:solidFill>
                          <a:srgbClr val="000000"/>
                        </a:solidFill>
                        <a:effectLst/>
                        <a:latin typeface="Calibri" panose="020F0502020204030204" pitchFamily="34" charset="0"/>
                      </a:endParaRPr>
                    </a:p>
                  </a:txBody>
                  <a:tcPr marL="7625" marR="7625" marT="7625" marB="0" anchor="b">
                    <a:solidFill>
                      <a:srgbClr val="92D050"/>
                    </a:solidFill>
                  </a:tcPr>
                </a:tc>
                <a:extLst>
                  <a:ext uri="{0D108BD9-81ED-4DB2-BD59-A6C34878D82A}">
                    <a16:rowId xmlns:a16="http://schemas.microsoft.com/office/drawing/2014/main" val="3115882758"/>
                  </a:ext>
                </a:extLst>
              </a:tr>
              <a:tr h="180671">
                <a:tc rowSpan="2">
                  <a:txBody>
                    <a:bodyPr/>
                    <a:lstStyle/>
                    <a:p>
                      <a:pPr algn="l" fontAlgn="ctr"/>
                      <a:r>
                        <a:rPr lang="es-CO" sz="1600" b="1" u="none" strike="noStrike" dirty="0">
                          <a:effectLst/>
                        </a:rPr>
                        <a:t>I Plan de Trabajo</a:t>
                      </a:r>
                      <a:endParaRPr lang="es-CO" sz="1600" b="1" i="0" u="none" strike="noStrike" dirty="0">
                        <a:solidFill>
                          <a:srgbClr val="000000"/>
                        </a:solidFill>
                        <a:effectLst/>
                        <a:latin typeface="Calibri" panose="020F0502020204030204" pitchFamily="34" charset="0"/>
                      </a:endParaRPr>
                    </a:p>
                  </a:txBody>
                  <a:tcPr marL="7625" marR="7625" marT="7625" marB="0" anchor="ctr">
                    <a:solidFill>
                      <a:schemeClr val="accent6">
                        <a:lumMod val="20000"/>
                        <a:lumOff val="80000"/>
                      </a:schemeClr>
                    </a:solidFill>
                  </a:tcPr>
                </a:tc>
                <a:tc>
                  <a:txBody>
                    <a:bodyPr/>
                    <a:lstStyle/>
                    <a:p>
                      <a:pPr algn="l" fontAlgn="b"/>
                      <a:r>
                        <a:rPr lang="es-CO" sz="1300" u="none" strike="noStrike" dirty="0">
                          <a:effectLst/>
                        </a:rPr>
                        <a:t>Plan de Trabajo</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20000"/>
                        <a:lumOff val="80000"/>
                      </a:schemeClr>
                    </a:solidFill>
                  </a:tcPr>
                </a:tc>
                <a:extLst>
                  <a:ext uri="{0D108BD9-81ED-4DB2-BD59-A6C34878D82A}">
                    <a16:rowId xmlns:a16="http://schemas.microsoft.com/office/drawing/2014/main" val="292519480"/>
                  </a:ext>
                </a:extLst>
              </a:tr>
              <a:tr h="191964">
                <a:tc vMerge="1">
                  <a:txBody>
                    <a:bodyPr/>
                    <a:lstStyle/>
                    <a:p>
                      <a:endParaRPr lang="es-ES_tradnl"/>
                    </a:p>
                  </a:txBody>
                  <a:tcPr/>
                </a:tc>
                <a:tc>
                  <a:txBody>
                    <a:bodyPr/>
                    <a:lstStyle/>
                    <a:p>
                      <a:pPr algn="l" fontAlgn="b"/>
                      <a:r>
                        <a:rPr lang="es-CO" sz="1300" u="none" strike="noStrike" dirty="0">
                          <a:effectLst/>
                        </a:rPr>
                        <a:t>Cronograma</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20000"/>
                        <a:lumOff val="80000"/>
                      </a:schemeClr>
                    </a:solidFill>
                  </a:tcPr>
                </a:tc>
                <a:extLst>
                  <a:ext uri="{0D108BD9-81ED-4DB2-BD59-A6C34878D82A}">
                    <a16:rowId xmlns:a16="http://schemas.microsoft.com/office/drawing/2014/main" val="1536895865"/>
                  </a:ext>
                </a:extLst>
              </a:tr>
              <a:tr h="180671">
                <a:tc rowSpan="2">
                  <a:txBody>
                    <a:bodyPr/>
                    <a:lstStyle/>
                    <a:p>
                      <a:pPr algn="l" fontAlgn="b"/>
                      <a:r>
                        <a:rPr lang="es-CO" sz="1600" b="1" u="none" strike="noStrike" dirty="0">
                          <a:effectLst/>
                        </a:rPr>
                        <a:t>II Revisión Expereincias Internaiconales</a:t>
                      </a:r>
                      <a:endParaRPr lang="es-CO" sz="1600" b="1" i="0" u="none" strike="noStrike" dirty="0">
                        <a:solidFill>
                          <a:srgbClr val="000000"/>
                        </a:solidFill>
                        <a:effectLst/>
                        <a:latin typeface="Calibri" panose="020F0502020204030204" pitchFamily="34" charset="0"/>
                      </a:endParaRPr>
                    </a:p>
                  </a:txBody>
                  <a:tcPr marL="7625" marR="7625" marT="7625" marB="0" anchor="b">
                    <a:solidFill>
                      <a:schemeClr val="accent6">
                        <a:lumMod val="40000"/>
                        <a:lumOff val="60000"/>
                      </a:schemeClr>
                    </a:solidFill>
                  </a:tcPr>
                </a:tc>
                <a:tc>
                  <a:txBody>
                    <a:bodyPr/>
                    <a:lstStyle/>
                    <a:p>
                      <a:pPr algn="l" fontAlgn="b"/>
                      <a:r>
                        <a:rPr lang="es-CO" sz="1300" u="none" strike="noStrike" dirty="0">
                          <a:effectLst/>
                        </a:rPr>
                        <a:t>Revision Experiencias Internacionales</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40000"/>
                        <a:lumOff val="60000"/>
                      </a:schemeClr>
                    </a:solidFill>
                  </a:tcPr>
                </a:tc>
                <a:extLst>
                  <a:ext uri="{0D108BD9-81ED-4DB2-BD59-A6C34878D82A}">
                    <a16:rowId xmlns:a16="http://schemas.microsoft.com/office/drawing/2014/main" val="2849078441"/>
                  </a:ext>
                </a:extLst>
              </a:tr>
              <a:tr h="191964">
                <a:tc vMerge="1">
                  <a:txBody>
                    <a:bodyPr/>
                    <a:lstStyle/>
                    <a:p>
                      <a:endParaRPr lang="es-ES_tradnl"/>
                    </a:p>
                  </a:txBody>
                  <a:tcPr/>
                </a:tc>
                <a:tc>
                  <a:txBody>
                    <a:bodyPr/>
                    <a:lstStyle/>
                    <a:p>
                      <a:pPr algn="l" fontAlgn="b"/>
                      <a:r>
                        <a:rPr lang="es-CO" sz="1300" u="none" strike="noStrike" dirty="0">
                          <a:effectLst/>
                        </a:rPr>
                        <a:t>Estrategia de Participación</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40000"/>
                        <a:lumOff val="60000"/>
                      </a:schemeClr>
                    </a:solidFill>
                  </a:tcPr>
                </a:tc>
                <a:extLst>
                  <a:ext uri="{0D108BD9-81ED-4DB2-BD59-A6C34878D82A}">
                    <a16:rowId xmlns:a16="http://schemas.microsoft.com/office/drawing/2014/main" val="132543999"/>
                  </a:ext>
                </a:extLst>
              </a:tr>
              <a:tr h="180671">
                <a:tc rowSpan="8">
                  <a:txBody>
                    <a:bodyPr/>
                    <a:lstStyle/>
                    <a:p>
                      <a:pPr algn="l" fontAlgn="ctr"/>
                      <a:r>
                        <a:rPr lang="es-CO" sz="1600" b="1" u="none" strike="noStrike" dirty="0">
                          <a:effectLst/>
                        </a:rPr>
                        <a:t>III Diagnóstico</a:t>
                      </a:r>
                      <a:endParaRPr lang="es-CO" sz="1600" b="1" i="0" u="none" strike="noStrike" dirty="0">
                        <a:solidFill>
                          <a:srgbClr val="000000"/>
                        </a:solidFill>
                        <a:effectLst/>
                        <a:latin typeface="Calibri" panose="020F0502020204030204" pitchFamily="34" charset="0"/>
                      </a:endParaRPr>
                    </a:p>
                  </a:txBody>
                  <a:tcPr marL="7625" marR="7625" marT="7625" marB="0" anchor="ctr">
                    <a:solidFill>
                      <a:schemeClr val="accent6">
                        <a:lumMod val="20000"/>
                        <a:lumOff val="80000"/>
                      </a:schemeClr>
                    </a:solidFill>
                  </a:tcPr>
                </a:tc>
                <a:tc>
                  <a:txBody>
                    <a:bodyPr/>
                    <a:lstStyle/>
                    <a:p>
                      <a:pPr algn="l" fontAlgn="b"/>
                      <a:r>
                        <a:rPr lang="es-CO" sz="1300" u="none" strike="noStrike" dirty="0">
                          <a:effectLst/>
                        </a:rPr>
                        <a:t>Diagnóstico General</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20000"/>
                        <a:lumOff val="80000"/>
                      </a:schemeClr>
                    </a:solidFill>
                  </a:tcPr>
                </a:tc>
                <a:extLst>
                  <a:ext uri="{0D108BD9-81ED-4DB2-BD59-A6C34878D82A}">
                    <a16:rowId xmlns:a16="http://schemas.microsoft.com/office/drawing/2014/main" val="1238075808"/>
                  </a:ext>
                </a:extLst>
              </a:tr>
              <a:tr h="180671">
                <a:tc vMerge="1">
                  <a:txBody>
                    <a:bodyPr/>
                    <a:lstStyle/>
                    <a:p>
                      <a:endParaRPr lang="es-ES_tradnl"/>
                    </a:p>
                  </a:txBody>
                  <a:tcPr/>
                </a:tc>
                <a:tc>
                  <a:txBody>
                    <a:bodyPr/>
                    <a:lstStyle/>
                    <a:p>
                      <a:pPr algn="l" fontAlgn="b"/>
                      <a:r>
                        <a:rPr lang="es-CO" sz="1300" u="none" strike="noStrike" dirty="0">
                          <a:effectLst/>
                        </a:rPr>
                        <a:t>Componente Movilidad</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20000"/>
                        <a:lumOff val="80000"/>
                      </a:schemeClr>
                    </a:solidFill>
                  </a:tcPr>
                </a:tc>
                <a:extLst>
                  <a:ext uri="{0D108BD9-81ED-4DB2-BD59-A6C34878D82A}">
                    <a16:rowId xmlns:a16="http://schemas.microsoft.com/office/drawing/2014/main" val="536322286"/>
                  </a:ext>
                </a:extLst>
              </a:tr>
              <a:tr h="180671">
                <a:tc vMerge="1">
                  <a:txBody>
                    <a:bodyPr/>
                    <a:lstStyle/>
                    <a:p>
                      <a:endParaRPr lang="es-ES_tradnl"/>
                    </a:p>
                  </a:txBody>
                  <a:tcPr/>
                </a:tc>
                <a:tc>
                  <a:txBody>
                    <a:bodyPr/>
                    <a:lstStyle/>
                    <a:p>
                      <a:pPr algn="l" fontAlgn="b"/>
                      <a:r>
                        <a:rPr lang="es-CO" sz="1300" u="none" strike="noStrike" dirty="0">
                          <a:effectLst/>
                        </a:rPr>
                        <a:t>Componente Socioeconómico</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20000"/>
                        <a:lumOff val="80000"/>
                      </a:schemeClr>
                    </a:solidFill>
                  </a:tcPr>
                </a:tc>
                <a:extLst>
                  <a:ext uri="{0D108BD9-81ED-4DB2-BD59-A6C34878D82A}">
                    <a16:rowId xmlns:a16="http://schemas.microsoft.com/office/drawing/2014/main" val="1175778994"/>
                  </a:ext>
                </a:extLst>
              </a:tr>
              <a:tr h="180671">
                <a:tc vMerge="1">
                  <a:txBody>
                    <a:bodyPr/>
                    <a:lstStyle/>
                    <a:p>
                      <a:endParaRPr lang="es-ES_tradnl"/>
                    </a:p>
                  </a:txBody>
                  <a:tcPr/>
                </a:tc>
                <a:tc>
                  <a:txBody>
                    <a:bodyPr/>
                    <a:lstStyle/>
                    <a:p>
                      <a:pPr algn="l" fontAlgn="b"/>
                      <a:r>
                        <a:rPr lang="es-CO" sz="1300" u="none" strike="noStrike" dirty="0">
                          <a:effectLst/>
                        </a:rPr>
                        <a:t>Componente Urbano Regional</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20000"/>
                        <a:lumOff val="80000"/>
                      </a:schemeClr>
                    </a:solidFill>
                  </a:tcPr>
                </a:tc>
                <a:extLst>
                  <a:ext uri="{0D108BD9-81ED-4DB2-BD59-A6C34878D82A}">
                    <a16:rowId xmlns:a16="http://schemas.microsoft.com/office/drawing/2014/main" val="3241601665"/>
                  </a:ext>
                </a:extLst>
              </a:tr>
              <a:tr h="180671">
                <a:tc vMerge="1">
                  <a:txBody>
                    <a:bodyPr/>
                    <a:lstStyle/>
                    <a:p>
                      <a:endParaRPr lang="es-ES_tradnl"/>
                    </a:p>
                  </a:txBody>
                  <a:tcPr/>
                </a:tc>
                <a:tc>
                  <a:txBody>
                    <a:bodyPr/>
                    <a:lstStyle/>
                    <a:p>
                      <a:pPr algn="l" fontAlgn="b"/>
                      <a:r>
                        <a:rPr lang="es-CO" sz="1300" u="none" strike="noStrike" dirty="0">
                          <a:effectLst/>
                        </a:rPr>
                        <a:t>Componente Seguridad Vial</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20000"/>
                        <a:lumOff val="80000"/>
                      </a:schemeClr>
                    </a:solidFill>
                  </a:tcPr>
                </a:tc>
                <a:extLst>
                  <a:ext uri="{0D108BD9-81ED-4DB2-BD59-A6C34878D82A}">
                    <a16:rowId xmlns:a16="http://schemas.microsoft.com/office/drawing/2014/main" val="4227715173"/>
                  </a:ext>
                </a:extLst>
              </a:tr>
              <a:tr h="180671">
                <a:tc vMerge="1">
                  <a:txBody>
                    <a:bodyPr/>
                    <a:lstStyle/>
                    <a:p>
                      <a:endParaRPr lang="es-ES_tradnl"/>
                    </a:p>
                  </a:txBody>
                  <a:tcPr/>
                </a:tc>
                <a:tc>
                  <a:txBody>
                    <a:bodyPr/>
                    <a:lstStyle/>
                    <a:p>
                      <a:pPr algn="l" fontAlgn="b"/>
                      <a:r>
                        <a:rPr lang="es-CO" sz="1300" u="none" strike="noStrike" dirty="0">
                          <a:effectLst/>
                        </a:rPr>
                        <a:t>Componente TIC</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20000"/>
                        <a:lumOff val="80000"/>
                      </a:schemeClr>
                    </a:solidFill>
                  </a:tcPr>
                </a:tc>
                <a:extLst>
                  <a:ext uri="{0D108BD9-81ED-4DB2-BD59-A6C34878D82A}">
                    <a16:rowId xmlns:a16="http://schemas.microsoft.com/office/drawing/2014/main" val="4033817148"/>
                  </a:ext>
                </a:extLst>
              </a:tr>
              <a:tr h="180671">
                <a:tc vMerge="1">
                  <a:txBody>
                    <a:bodyPr/>
                    <a:lstStyle/>
                    <a:p>
                      <a:endParaRPr lang="es-ES_tradnl"/>
                    </a:p>
                  </a:txBody>
                  <a:tcPr/>
                </a:tc>
                <a:tc>
                  <a:txBody>
                    <a:bodyPr/>
                    <a:lstStyle/>
                    <a:p>
                      <a:pPr algn="l" fontAlgn="b"/>
                      <a:r>
                        <a:rPr lang="es-CO" sz="1300" u="none" strike="noStrike" dirty="0">
                          <a:effectLst/>
                        </a:rPr>
                        <a:t>Componente Financiero</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20000"/>
                        <a:lumOff val="80000"/>
                      </a:schemeClr>
                    </a:solidFill>
                  </a:tcPr>
                </a:tc>
                <a:extLst>
                  <a:ext uri="{0D108BD9-81ED-4DB2-BD59-A6C34878D82A}">
                    <a16:rowId xmlns:a16="http://schemas.microsoft.com/office/drawing/2014/main" val="1171629793"/>
                  </a:ext>
                </a:extLst>
              </a:tr>
              <a:tr h="65512">
                <a:tc vMerge="1">
                  <a:txBody>
                    <a:bodyPr/>
                    <a:lstStyle/>
                    <a:p>
                      <a:endParaRPr lang="es-ES_tradnl"/>
                    </a:p>
                  </a:txBody>
                  <a:tcPr/>
                </a:tc>
                <a:tc>
                  <a:txBody>
                    <a:bodyPr/>
                    <a:lstStyle/>
                    <a:p>
                      <a:pPr algn="l" fontAlgn="b"/>
                      <a:r>
                        <a:rPr lang="es-CO" sz="1300" u="none" strike="noStrike" dirty="0">
                          <a:effectLst/>
                        </a:rPr>
                        <a:t>Componente Ambiental</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20000"/>
                        <a:lumOff val="80000"/>
                      </a:schemeClr>
                    </a:solidFill>
                  </a:tcPr>
                </a:tc>
                <a:extLst>
                  <a:ext uri="{0D108BD9-81ED-4DB2-BD59-A6C34878D82A}">
                    <a16:rowId xmlns:a16="http://schemas.microsoft.com/office/drawing/2014/main" val="3067243321"/>
                  </a:ext>
                </a:extLst>
              </a:tr>
              <a:tr h="65512">
                <a:tc>
                  <a:txBody>
                    <a:bodyPr/>
                    <a:lstStyle/>
                    <a:p>
                      <a:pPr algn="l" fontAlgn="ctr"/>
                      <a:endParaRPr lang="es-CO" sz="1600" b="1" i="0" u="none" strike="noStrike" dirty="0">
                        <a:solidFill>
                          <a:srgbClr val="000000"/>
                        </a:solidFill>
                        <a:effectLst/>
                        <a:latin typeface="Calibri" panose="020F0502020204030204" pitchFamily="34" charset="0"/>
                      </a:endParaRPr>
                    </a:p>
                  </a:txBody>
                  <a:tcPr marL="7625" marR="7625" marT="7625" marB="0" anchor="ctr">
                    <a:solidFill>
                      <a:schemeClr val="accent6">
                        <a:lumMod val="20000"/>
                        <a:lumOff val="80000"/>
                      </a:schemeClr>
                    </a:solidFill>
                  </a:tcPr>
                </a:tc>
                <a:tc>
                  <a:txBody>
                    <a:bodyPr/>
                    <a:lstStyle/>
                    <a:p>
                      <a:pPr algn="l" fontAlgn="b"/>
                      <a:r>
                        <a:rPr lang="es-CO" sz="1300" b="0" i="0" u="none" strike="noStrike" dirty="0">
                          <a:solidFill>
                            <a:srgbClr val="000000"/>
                          </a:solidFill>
                          <a:effectLst/>
                          <a:latin typeface="Calibri" panose="020F0502020204030204" pitchFamily="34" charset="0"/>
                        </a:rPr>
                        <a:t>Componente Normativo Institucional</a:t>
                      </a:r>
                    </a:p>
                  </a:txBody>
                  <a:tcPr marL="7625" marR="7625" marT="7625" marB="0" anchor="b">
                    <a:solidFill>
                      <a:schemeClr val="accent6">
                        <a:lumMod val="20000"/>
                        <a:lumOff val="80000"/>
                      </a:schemeClr>
                    </a:solidFill>
                  </a:tcPr>
                </a:tc>
                <a:extLst>
                  <a:ext uri="{0D108BD9-81ED-4DB2-BD59-A6C34878D82A}">
                    <a16:rowId xmlns:a16="http://schemas.microsoft.com/office/drawing/2014/main" val="1497220767"/>
                  </a:ext>
                </a:extLst>
              </a:tr>
              <a:tr h="65512">
                <a:tc>
                  <a:txBody>
                    <a:bodyPr/>
                    <a:lstStyle/>
                    <a:p>
                      <a:pPr algn="l" fontAlgn="ctr"/>
                      <a:endParaRPr lang="es-CO" sz="1600" b="1" i="0" u="none" strike="noStrike" dirty="0">
                        <a:solidFill>
                          <a:srgbClr val="000000"/>
                        </a:solidFill>
                        <a:effectLst/>
                        <a:latin typeface="Calibri" panose="020F0502020204030204" pitchFamily="34" charset="0"/>
                      </a:endParaRPr>
                    </a:p>
                  </a:txBody>
                  <a:tcPr marL="7625" marR="7625" marT="7625" marB="0" anchor="ctr">
                    <a:solidFill>
                      <a:schemeClr val="accent6">
                        <a:lumMod val="20000"/>
                        <a:lumOff val="80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s-CO" sz="1300" u="none" strike="noStrike" dirty="0">
                          <a:effectLst/>
                        </a:rPr>
                        <a:t>Plan de Estacionamientos</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20000"/>
                        <a:lumOff val="80000"/>
                      </a:schemeClr>
                    </a:solidFill>
                  </a:tcPr>
                </a:tc>
                <a:extLst>
                  <a:ext uri="{0D108BD9-81ED-4DB2-BD59-A6C34878D82A}">
                    <a16:rowId xmlns:a16="http://schemas.microsoft.com/office/drawing/2014/main" val="3643808702"/>
                  </a:ext>
                </a:extLst>
              </a:tr>
              <a:tr h="180671">
                <a:tc rowSpan="2">
                  <a:txBody>
                    <a:bodyPr/>
                    <a:lstStyle/>
                    <a:p>
                      <a:pPr algn="l" fontAlgn="ctr"/>
                      <a:r>
                        <a:rPr lang="es-CO" sz="1600" b="1" u="none" strike="noStrike" dirty="0">
                          <a:effectLst/>
                        </a:rPr>
                        <a:t>IV Escenarios</a:t>
                      </a:r>
                      <a:endParaRPr lang="es-CO" sz="1600" b="1" i="0" u="none" strike="noStrike" dirty="0">
                        <a:solidFill>
                          <a:srgbClr val="000000"/>
                        </a:solidFill>
                        <a:effectLst/>
                        <a:latin typeface="Calibri" panose="020F0502020204030204" pitchFamily="34" charset="0"/>
                      </a:endParaRPr>
                    </a:p>
                  </a:txBody>
                  <a:tcPr marL="7625" marR="7625" marT="7625" marB="0" anchor="ctr">
                    <a:solidFill>
                      <a:schemeClr val="accent6">
                        <a:lumMod val="40000"/>
                        <a:lumOff val="60000"/>
                      </a:schemeClr>
                    </a:solidFill>
                  </a:tcPr>
                </a:tc>
                <a:tc>
                  <a:txBody>
                    <a:bodyPr/>
                    <a:lstStyle/>
                    <a:p>
                      <a:pPr algn="l" fontAlgn="b"/>
                      <a:r>
                        <a:rPr lang="es-CO" sz="1300" u="none" strike="noStrike" dirty="0">
                          <a:effectLst/>
                        </a:rPr>
                        <a:t>Informe de Definición y Modelación de Escenarios</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40000"/>
                        <a:lumOff val="60000"/>
                      </a:schemeClr>
                    </a:solidFill>
                  </a:tcPr>
                </a:tc>
                <a:extLst>
                  <a:ext uri="{0D108BD9-81ED-4DB2-BD59-A6C34878D82A}">
                    <a16:rowId xmlns:a16="http://schemas.microsoft.com/office/drawing/2014/main" val="357357440"/>
                  </a:ext>
                </a:extLst>
              </a:tr>
              <a:tr h="191964">
                <a:tc vMerge="1">
                  <a:txBody>
                    <a:bodyPr/>
                    <a:lstStyle/>
                    <a:p>
                      <a:endParaRPr lang="es-ES_tradnl"/>
                    </a:p>
                  </a:txBody>
                  <a:tcPr/>
                </a:tc>
                <a:tc>
                  <a:txBody>
                    <a:bodyPr/>
                    <a:lstStyle/>
                    <a:p>
                      <a:pPr algn="l" fontAlgn="b"/>
                      <a:r>
                        <a:rPr lang="es-CO" sz="1300" u="none" strike="noStrike" dirty="0">
                          <a:effectLst/>
                        </a:rPr>
                        <a:t>Modelo de Transporte PMM</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40000"/>
                        <a:lumOff val="60000"/>
                      </a:schemeClr>
                    </a:solidFill>
                  </a:tcPr>
                </a:tc>
                <a:extLst>
                  <a:ext uri="{0D108BD9-81ED-4DB2-BD59-A6C34878D82A}">
                    <a16:rowId xmlns:a16="http://schemas.microsoft.com/office/drawing/2014/main" val="3359425167"/>
                  </a:ext>
                </a:extLst>
              </a:tr>
              <a:tr h="180671">
                <a:tc rowSpan="9">
                  <a:txBody>
                    <a:bodyPr/>
                    <a:lstStyle/>
                    <a:p>
                      <a:pPr algn="l" fontAlgn="ctr"/>
                      <a:r>
                        <a:rPr lang="es-CO" sz="1600" b="1" u="none" strike="noStrike" dirty="0">
                          <a:effectLst/>
                        </a:rPr>
                        <a:t>V Formulación</a:t>
                      </a:r>
                      <a:endParaRPr lang="es-CO" sz="1600" b="1" i="0" u="none" strike="noStrike" dirty="0">
                        <a:solidFill>
                          <a:srgbClr val="000000"/>
                        </a:solidFill>
                        <a:effectLst/>
                        <a:latin typeface="Calibri" panose="020F0502020204030204" pitchFamily="34" charset="0"/>
                      </a:endParaRPr>
                    </a:p>
                  </a:txBody>
                  <a:tcPr marL="7625" marR="7625" marT="7625" marB="0" anchor="ctr">
                    <a:solidFill>
                      <a:schemeClr val="accent6">
                        <a:lumMod val="20000"/>
                        <a:lumOff val="80000"/>
                      </a:schemeClr>
                    </a:solidFill>
                  </a:tcPr>
                </a:tc>
                <a:tc>
                  <a:txBody>
                    <a:bodyPr/>
                    <a:lstStyle/>
                    <a:p>
                      <a:pPr algn="l" fontAlgn="b"/>
                      <a:r>
                        <a:rPr lang="es-CO" sz="1300" u="none" strike="noStrike" dirty="0">
                          <a:effectLst/>
                        </a:rPr>
                        <a:t>Proyecto de Decreto</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20000"/>
                        <a:lumOff val="80000"/>
                      </a:schemeClr>
                    </a:solidFill>
                  </a:tcPr>
                </a:tc>
                <a:extLst>
                  <a:ext uri="{0D108BD9-81ED-4DB2-BD59-A6C34878D82A}">
                    <a16:rowId xmlns:a16="http://schemas.microsoft.com/office/drawing/2014/main" val="2839309941"/>
                  </a:ext>
                </a:extLst>
              </a:tr>
              <a:tr h="180671">
                <a:tc vMerge="1">
                  <a:txBody>
                    <a:bodyPr/>
                    <a:lstStyle/>
                    <a:p>
                      <a:endParaRPr lang="es-ES_tradnl"/>
                    </a:p>
                  </a:txBody>
                  <a:tcPr/>
                </a:tc>
                <a:tc>
                  <a:txBody>
                    <a:bodyPr/>
                    <a:lstStyle/>
                    <a:p>
                      <a:pPr algn="l" fontAlgn="b"/>
                      <a:r>
                        <a:rPr lang="es-CO" sz="1300" u="none" strike="noStrike" dirty="0">
                          <a:effectLst/>
                        </a:rPr>
                        <a:t>Documento Técnico de Soporte</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20000"/>
                        <a:lumOff val="80000"/>
                      </a:schemeClr>
                    </a:solidFill>
                  </a:tcPr>
                </a:tc>
                <a:extLst>
                  <a:ext uri="{0D108BD9-81ED-4DB2-BD59-A6C34878D82A}">
                    <a16:rowId xmlns:a16="http://schemas.microsoft.com/office/drawing/2014/main" val="4232391080"/>
                  </a:ext>
                </a:extLst>
              </a:tr>
              <a:tr h="180671">
                <a:tc vMerge="1">
                  <a:txBody>
                    <a:bodyPr/>
                    <a:lstStyle/>
                    <a:p>
                      <a:endParaRPr lang="es-ES_tradnl"/>
                    </a:p>
                  </a:txBody>
                  <a:tcPr/>
                </a:tc>
                <a:tc>
                  <a:txBody>
                    <a:bodyPr/>
                    <a:lstStyle/>
                    <a:p>
                      <a:pPr algn="l" fontAlgn="b"/>
                      <a:r>
                        <a:rPr lang="es-CO" sz="1300" u="none" strike="noStrike" dirty="0">
                          <a:effectLst/>
                        </a:rPr>
                        <a:t>Plan de Estacionamientos</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20000"/>
                        <a:lumOff val="80000"/>
                      </a:schemeClr>
                    </a:solidFill>
                  </a:tcPr>
                </a:tc>
                <a:extLst>
                  <a:ext uri="{0D108BD9-81ED-4DB2-BD59-A6C34878D82A}">
                    <a16:rowId xmlns:a16="http://schemas.microsoft.com/office/drawing/2014/main" val="2513212125"/>
                  </a:ext>
                </a:extLst>
              </a:tr>
              <a:tr h="180671">
                <a:tc vMerge="1">
                  <a:txBody>
                    <a:bodyPr/>
                    <a:lstStyle/>
                    <a:p>
                      <a:endParaRPr lang="es-ES_tradnl"/>
                    </a:p>
                  </a:txBody>
                  <a:tcPr/>
                </a:tc>
                <a:tc>
                  <a:txBody>
                    <a:bodyPr/>
                    <a:lstStyle/>
                    <a:p>
                      <a:pPr algn="l" fontAlgn="b"/>
                      <a:r>
                        <a:rPr lang="es-CO" sz="1300" u="none" strike="noStrike" dirty="0">
                          <a:effectLst/>
                        </a:rPr>
                        <a:t>Arquitectura Institucional</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20000"/>
                        <a:lumOff val="80000"/>
                      </a:schemeClr>
                    </a:solidFill>
                  </a:tcPr>
                </a:tc>
                <a:extLst>
                  <a:ext uri="{0D108BD9-81ED-4DB2-BD59-A6C34878D82A}">
                    <a16:rowId xmlns:a16="http://schemas.microsoft.com/office/drawing/2014/main" val="2100966377"/>
                  </a:ext>
                </a:extLst>
              </a:tr>
              <a:tr h="180671">
                <a:tc vMerge="1">
                  <a:txBody>
                    <a:bodyPr/>
                    <a:lstStyle/>
                    <a:p>
                      <a:endParaRPr lang="es-ES_tradnl"/>
                    </a:p>
                  </a:txBody>
                  <a:tcPr/>
                </a:tc>
                <a:tc>
                  <a:txBody>
                    <a:bodyPr/>
                    <a:lstStyle/>
                    <a:p>
                      <a:pPr algn="l" fontAlgn="b"/>
                      <a:r>
                        <a:rPr lang="es-CO" sz="1300" u="none" strike="noStrike" dirty="0">
                          <a:effectLst/>
                        </a:rPr>
                        <a:t>Instrumentos de Financiamiento</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20000"/>
                        <a:lumOff val="80000"/>
                      </a:schemeClr>
                    </a:solidFill>
                  </a:tcPr>
                </a:tc>
                <a:extLst>
                  <a:ext uri="{0D108BD9-81ED-4DB2-BD59-A6C34878D82A}">
                    <a16:rowId xmlns:a16="http://schemas.microsoft.com/office/drawing/2014/main" val="2385476188"/>
                  </a:ext>
                </a:extLst>
              </a:tr>
              <a:tr h="180671">
                <a:tc vMerge="1">
                  <a:txBody>
                    <a:bodyPr/>
                    <a:lstStyle/>
                    <a:p>
                      <a:endParaRPr lang="es-ES_tradnl"/>
                    </a:p>
                  </a:txBody>
                  <a:tcPr/>
                </a:tc>
                <a:tc>
                  <a:txBody>
                    <a:bodyPr/>
                    <a:lstStyle/>
                    <a:p>
                      <a:pPr algn="l" fontAlgn="b"/>
                      <a:r>
                        <a:rPr lang="es-CO" sz="1300" u="none" strike="noStrike" dirty="0">
                          <a:effectLst/>
                        </a:rPr>
                        <a:t>Seguimiento y Evaluación </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20000"/>
                        <a:lumOff val="80000"/>
                      </a:schemeClr>
                    </a:solidFill>
                  </a:tcPr>
                </a:tc>
                <a:extLst>
                  <a:ext uri="{0D108BD9-81ED-4DB2-BD59-A6C34878D82A}">
                    <a16:rowId xmlns:a16="http://schemas.microsoft.com/office/drawing/2014/main" val="3295833759"/>
                  </a:ext>
                </a:extLst>
              </a:tr>
              <a:tr h="180671">
                <a:tc vMerge="1">
                  <a:txBody>
                    <a:bodyPr/>
                    <a:lstStyle/>
                    <a:p>
                      <a:endParaRPr lang="es-ES_tradnl"/>
                    </a:p>
                  </a:txBody>
                  <a:tcPr/>
                </a:tc>
                <a:tc>
                  <a:txBody>
                    <a:bodyPr/>
                    <a:lstStyle/>
                    <a:p>
                      <a:pPr algn="l" fontAlgn="b"/>
                      <a:r>
                        <a:rPr lang="es-CO" sz="1300" u="none" strike="noStrike" dirty="0">
                          <a:effectLst/>
                        </a:rPr>
                        <a:t>Estrategia de Participación</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20000"/>
                        <a:lumOff val="80000"/>
                      </a:schemeClr>
                    </a:solidFill>
                  </a:tcPr>
                </a:tc>
                <a:extLst>
                  <a:ext uri="{0D108BD9-81ED-4DB2-BD59-A6C34878D82A}">
                    <a16:rowId xmlns:a16="http://schemas.microsoft.com/office/drawing/2014/main" val="2462835979"/>
                  </a:ext>
                </a:extLst>
              </a:tr>
              <a:tr h="180671">
                <a:tc vMerge="1">
                  <a:txBody>
                    <a:bodyPr/>
                    <a:lstStyle/>
                    <a:p>
                      <a:endParaRPr lang="es-ES_tradnl"/>
                    </a:p>
                  </a:txBody>
                  <a:tcPr/>
                </a:tc>
                <a:tc>
                  <a:txBody>
                    <a:bodyPr/>
                    <a:lstStyle/>
                    <a:p>
                      <a:pPr algn="l" fontAlgn="b"/>
                      <a:r>
                        <a:rPr lang="es-CO" sz="1300" u="none" strike="noStrike" dirty="0">
                          <a:effectLst/>
                        </a:rPr>
                        <a:t>Cartografia</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20000"/>
                        <a:lumOff val="80000"/>
                      </a:schemeClr>
                    </a:solidFill>
                  </a:tcPr>
                </a:tc>
                <a:extLst>
                  <a:ext uri="{0D108BD9-81ED-4DB2-BD59-A6C34878D82A}">
                    <a16:rowId xmlns:a16="http://schemas.microsoft.com/office/drawing/2014/main" val="1221593472"/>
                  </a:ext>
                </a:extLst>
              </a:tr>
              <a:tr h="191964">
                <a:tc vMerge="1">
                  <a:txBody>
                    <a:bodyPr/>
                    <a:lstStyle/>
                    <a:p>
                      <a:endParaRPr lang="es-ES_tradnl"/>
                    </a:p>
                  </a:txBody>
                  <a:tcPr/>
                </a:tc>
                <a:tc>
                  <a:txBody>
                    <a:bodyPr/>
                    <a:lstStyle/>
                    <a:p>
                      <a:pPr algn="l" fontAlgn="b"/>
                      <a:r>
                        <a:rPr lang="es-CO" sz="1300" u="none" strike="noStrike" dirty="0">
                          <a:effectLst/>
                        </a:rPr>
                        <a:t>Manual de Implementación</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20000"/>
                        <a:lumOff val="80000"/>
                      </a:schemeClr>
                    </a:solidFill>
                  </a:tcPr>
                </a:tc>
                <a:extLst>
                  <a:ext uri="{0D108BD9-81ED-4DB2-BD59-A6C34878D82A}">
                    <a16:rowId xmlns:a16="http://schemas.microsoft.com/office/drawing/2014/main" val="3546757154"/>
                  </a:ext>
                </a:extLst>
              </a:tr>
              <a:tr h="180671">
                <a:tc rowSpan="2">
                  <a:txBody>
                    <a:bodyPr/>
                    <a:lstStyle/>
                    <a:p>
                      <a:pPr algn="l" fontAlgn="ctr"/>
                      <a:r>
                        <a:rPr lang="es-CO" sz="1600" b="1" u="none" strike="noStrike" dirty="0">
                          <a:effectLst/>
                        </a:rPr>
                        <a:t>VI Divulgación</a:t>
                      </a:r>
                      <a:endParaRPr lang="es-CO" sz="1600" b="1" i="0" u="none" strike="noStrike" dirty="0">
                        <a:solidFill>
                          <a:srgbClr val="000000"/>
                        </a:solidFill>
                        <a:effectLst/>
                        <a:latin typeface="Calibri" panose="020F0502020204030204" pitchFamily="34" charset="0"/>
                      </a:endParaRPr>
                    </a:p>
                  </a:txBody>
                  <a:tcPr marL="7625" marR="7625" marT="7625" marB="0" anchor="ctr">
                    <a:solidFill>
                      <a:schemeClr val="accent6">
                        <a:lumMod val="40000"/>
                        <a:lumOff val="60000"/>
                      </a:schemeClr>
                    </a:solidFill>
                  </a:tcPr>
                </a:tc>
                <a:tc>
                  <a:txBody>
                    <a:bodyPr/>
                    <a:lstStyle/>
                    <a:p>
                      <a:pPr algn="l" fontAlgn="b"/>
                      <a:r>
                        <a:rPr lang="es-CO" sz="1300" u="none" strike="noStrike" dirty="0">
                          <a:effectLst/>
                        </a:rPr>
                        <a:t>Estrategia de Divulgación</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40000"/>
                        <a:lumOff val="60000"/>
                      </a:schemeClr>
                    </a:solidFill>
                  </a:tcPr>
                </a:tc>
                <a:extLst>
                  <a:ext uri="{0D108BD9-81ED-4DB2-BD59-A6C34878D82A}">
                    <a16:rowId xmlns:a16="http://schemas.microsoft.com/office/drawing/2014/main" val="2379935676"/>
                  </a:ext>
                </a:extLst>
              </a:tr>
              <a:tr h="191964">
                <a:tc vMerge="1">
                  <a:txBody>
                    <a:bodyPr/>
                    <a:lstStyle/>
                    <a:p>
                      <a:endParaRPr lang="es-ES_tradnl"/>
                    </a:p>
                  </a:txBody>
                  <a:tcPr/>
                </a:tc>
                <a:tc>
                  <a:txBody>
                    <a:bodyPr/>
                    <a:lstStyle/>
                    <a:p>
                      <a:pPr algn="l" fontAlgn="b"/>
                      <a:r>
                        <a:rPr lang="es-CO" sz="1300" u="none" strike="noStrike" dirty="0">
                          <a:effectLst/>
                        </a:rPr>
                        <a:t>Piezas Gráficas y Documentos de Divulgación</a:t>
                      </a:r>
                      <a:endParaRPr lang="es-CO" sz="1300" b="0" i="0" u="none" strike="noStrike" dirty="0">
                        <a:solidFill>
                          <a:srgbClr val="000000"/>
                        </a:solidFill>
                        <a:effectLst/>
                        <a:latin typeface="Calibri" panose="020F0502020204030204" pitchFamily="34" charset="0"/>
                      </a:endParaRPr>
                    </a:p>
                  </a:txBody>
                  <a:tcPr marL="7625" marR="7625" marT="7625" marB="0" anchor="b">
                    <a:solidFill>
                      <a:schemeClr val="accent6">
                        <a:lumMod val="40000"/>
                        <a:lumOff val="60000"/>
                      </a:schemeClr>
                    </a:solidFill>
                  </a:tcPr>
                </a:tc>
                <a:extLst>
                  <a:ext uri="{0D108BD9-81ED-4DB2-BD59-A6C34878D82A}">
                    <a16:rowId xmlns:a16="http://schemas.microsoft.com/office/drawing/2014/main" val="1351511397"/>
                  </a:ext>
                </a:extLst>
              </a:tr>
            </a:tbl>
          </a:graphicData>
        </a:graphic>
      </p:graphicFrame>
    </p:spTree>
    <p:extLst>
      <p:ext uri="{BB962C8B-B14F-4D97-AF65-F5344CB8AC3E}">
        <p14:creationId xmlns:p14="http://schemas.microsoft.com/office/powerpoint/2010/main" val="26262540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7"/>
            <a:ext cx="11543556" cy="538206"/>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2400" b="1" dirty="0">
                <a:solidFill>
                  <a:srgbClr val="4C531E"/>
                </a:solidFill>
                <a:latin typeface="Arial Black"/>
                <a:cs typeface="Arial Black"/>
              </a:rPr>
              <a:t> ESTRATEGIA DE PARTICIPACIÓN</a:t>
            </a:r>
            <a:endParaRPr lang="en-US" sz="20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pic>
        <p:nvPicPr>
          <p:cNvPr id="6" name="Imagen 3" descr="Imagen que contiene cd&#10;&#10;Descripción generada automáticamente">
            <a:extLst>
              <a:ext uri="{FF2B5EF4-FFF2-40B4-BE49-F238E27FC236}">
                <a16:creationId xmlns:a16="http://schemas.microsoft.com/office/drawing/2014/main" id="{D5F896FD-629B-44EC-B48A-39512165F9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0825" y="508601"/>
            <a:ext cx="8284051" cy="6335312"/>
          </a:xfrm>
          <a:prstGeom prst="rect">
            <a:avLst/>
          </a:prstGeom>
        </p:spPr>
      </p:pic>
    </p:spTree>
    <p:extLst>
      <p:ext uri="{BB962C8B-B14F-4D97-AF65-F5344CB8AC3E}">
        <p14:creationId xmlns:p14="http://schemas.microsoft.com/office/powerpoint/2010/main" val="3090341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6"/>
            <a:ext cx="11543556" cy="6857999"/>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4400" b="1" dirty="0">
                <a:solidFill>
                  <a:srgbClr val="4C531E"/>
                </a:solidFill>
                <a:latin typeface="Arial Black"/>
                <a:cs typeface="Arial Black"/>
              </a:rPr>
              <a:t>  ¿QUÉ NUEVOS PROYECTOS   DEBEMOS INCLUIR EN EL PLAN?</a:t>
            </a:r>
            <a:endParaRPr lang="en-US" sz="44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spTree>
    <p:extLst>
      <p:ext uri="{BB962C8B-B14F-4D97-AF65-F5344CB8AC3E}">
        <p14:creationId xmlns:p14="http://schemas.microsoft.com/office/powerpoint/2010/main" val="9261108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7"/>
            <a:ext cx="11543556" cy="538206"/>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2400" b="1" dirty="0">
                <a:solidFill>
                  <a:srgbClr val="4C531E"/>
                </a:solidFill>
                <a:latin typeface="Arial Black"/>
                <a:cs typeface="Arial Black"/>
              </a:rPr>
              <a:t>Nuevos Proyectos</a:t>
            </a:r>
            <a:endParaRPr lang="en-US" sz="20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graphicFrame>
        <p:nvGraphicFramePr>
          <p:cNvPr id="2" name="Tabla 2">
            <a:extLst>
              <a:ext uri="{FF2B5EF4-FFF2-40B4-BE49-F238E27FC236}">
                <a16:creationId xmlns:a16="http://schemas.microsoft.com/office/drawing/2014/main" id="{F6C37F54-975A-EC4F-B202-19E86285D011}"/>
              </a:ext>
            </a:extLst>
          </p:cNvPr>
          <p:cNvGraphicFramePr>
            <a:graphicFrameLocks noGrp="1"/>
          </p:cNvGraphicFramePr>
          <p:nvPr>
            <p:extLst>
              <p:ext uri="{D42A27DB-BD31-4B8C-83A1-F6EECF244321}">
                <p14:modId xmlns:p14="http://schemas.microsoft.com/office/powerpoint/2010/main" val="3706971858"/>
              </p:ext>
            </p:extLst>
          </p:nvPr>
        </p:nvGraphicFramePr>
        <p:xfrm>
          <a:off x="780716" y="644624"/>
          <a:ext cx="11178673" cy="4977040"/>
        </p:xfrm>
        <a:graphic>
          <a:graphicData uri="http://schemas.openxmlformats.org/drawingml/2006/table">
            <a:tbl>
              <a:tblPr firstRow="1" bandRow="1">
                <a:tableStyleId>{93296810-A885-4BE3-A3E7-6D5BEEA58F35}</a:tableStyleId>
              </a:tblPr>
              <a:tblGrid>
                <a:gridCol w="1883226">
                  <a:extLst>
                    <a:ext uri="{9D8B030D-6E8A-4147-A177-3AD203B41FA5}">
                      <a16:colId xmlns:a16="http://schemas.microsoft.com/office/drawing/2014/main" val="954852737"/>
                    </a:ext>
                  </a:extLst>
                </a:gridCol>
                <a:gridCol w="7047364">
                  <a:extLst>
                    <a:ext uri="{9D8B030D-6E8A-4147-A177-3AD203B41FA5}">
                      <a16:colId xmlns:a16="http://schemas.microsoft.com/office/drawing/2014/main" val="3732388908"/>
                    </a:ext>
                  </a:extLst>
                </a:gridCol>
                <a:gridCol w="2248083">
                  <a:extLst>
                    <a:ext uri="{9D8B030D-6E8A-4147-A177-3AD203B41FA5}">
                      <a16:colId xmlns:a16="http://schemas.microsoft.com/office/drawing/2014/main" val="2518779513"/>
                    </a:ext>
                  </a:extLst>
                </a:gridCol>
              </a:tblGrid>
              <a:tr h="552164">
                <a:tc>
                  <a:txBody>
                    <a:bodyPr/>
                    <a:lstStyle/>
                    <a:p>
                      <a:r>
                        <a:rPr lang="es-ES_tradnl" sz="1400" dirty="0"/>
                        <a:t>Proyecto</a:t>
                      </a:r>
                    </a:p>
                  </a:txBody>
                  <a:tcPr/>
                </a:tc>
                <a:tc>
                  <a:txBody>
                    <a:bodyPr/>
                    <a:lstStyle/>
                    <a:p>
                      <a:r>
                        <a:rPr lang="es-ES_tradnl" sz="1400" dirty="0"/>
                        <a:t>Descripción</a:t>
                      </a:r>
                    </a:p>
                  </a:txBody>
                  <a:tcPr/>
                </a:tc>
                <a:tc>
                  <a:txBody>
                    <a:bodyPr/>
                    <a:lstStyle/>
                    <a:p>
                      <a:r>
                        <a:rPr lang="es-ES_tradnl" sz="1400" dirty="0"/>
                        <a:t>Involucrados</a:t>
                      </a:r>
                    </a:p>
                  </a:txBody>
                  <a:tcPr/>
                </a:tc>
                <a:extLst>
                  <a:ext uri="{0D108BD9-81ED-4DB2-BD59-A6C34878D82A}">
                    <a16:rowId xmlns:a16="http://schemas.microsoft.com/office/drawing/2014/main" val="530784776"/>
                  </a:ext>
                </a:extLst>
              </a:tr>
              <a:tr h="1021126">
                <a:tc>
                  <a:txBody>
                    <a:bodyPr/>
                    <a:lstStyle/>
                    <a:p>
                      <a:pPr rtl="0" fontAlgn="ctr"/>
                      <a:r>
                        <a:rPr lang="es-CO" sz="1600" b="1" dirty="0">
                          <a:effectLst/>
                        </a:rPr>
                        <a:t>Corredores y Distritos Verdes</a:t>
                      </a:r>
                    </a:p>
                  </a:txBody>
                  <a:tcPr marL="28575" marR="28575" marT="0" marB="0" anchor="ctr"/>
                </a:tc>
                <a:tc>
                  <a:txBody>
                    <a:bodyPr/>
                    <a:lstStyle/>
                    <a:p>
                      <a:pPr rtl="0" fontAlgn="b"/>
                      <a:r>
                        <a:rPr lang="es-CO" sz="1500" dirty="0">
                          <a:effectLst/>
                        </a:rPr>
                        <a:t>Proyecto (o proyectos) que se enfocarían en la materilización de las politicas de distritos verdes, ciudad de 15 minutos, barrios vitales y corredores verdes. Proyecto específico corredor verde de la 7ma (?)</a:t>
                      </a:r>
                    </a:p>
                  </a:txBody>
                  <a:tcPr marL="28575" marR="28575" marT="0" marB="0" anchor="b"/>
                </a:tc>
                <a:tc>
                  <a:txBody>
                    <a:bodyPr/>
                    <a:lstStyle/>
                    <a:p>
                      <a:pPr rtl="0" fontAlgn="ctr"/>
                      <a:r>
                        <a:rPr lang="es-CO" sz="1500" dirty="0">
                          <a:effectLst/>
                        </a:rPr>
                        <a:t>SDM-DPM-DIM-STP-SI-SBP; SDP</a:t>
                      </a:r>
                    </a:p>
                  </a:txBody>
                  <a:tcPr marL="28575" marR="28575" marT="0" marB="0" anchor="ctr"/>
                </a:tc>
                <a:extLst>
                  <a:ext uri="{0D108BD9-81ED-4DB2-BD59-A6C34878D82A}">
                    <a16:rowId xmlns:a16="http://schemas.microsoft.com/office/drawing/2014/main" val="691976401"/>
                  </a:ext>
                </a:extLst>
              </a:tr>
              <a:tr h="680750">
                <a:tc>
                  <a:txBody>
                    <a:bodyPr/>
                    <a:lstStyle/>
                    <a:p>
                      <a:pPr rtl="0" fontAlgn="ctr"/>
                      <a:r>
                        <a:rPr lang="es-CO" sz="1600" b="1" dirty="0">
                          <a:effectLst/>
                        </a:rPr>
                        <a:t>Movilidad COVID 19</a:t>
                      </a:r>
                    </a:p>
                  </a:txBody>
                  <a:tcPr marL="28575" marR="28575" marT="0" marB="0" anchor="ctr"/>
                </a:tc>
                <a:tc>
                  <a:txBody>
                    <a:bodyPr/>
                    <a:lstStyle/>
                    <a:p>
                      <a:pPr rtl="0" fontAlgn="b"/>
                      <a:r>
                        <a:rPr lang="es-CO" sz="1500" dirty="0">
                          <a:effectLst/>
                        </a:rPr>
                        <a:t>Proyecto que atienda las nuevas dinámicas de movilidad que se produjeron en todos los modos a raíz de la pandemia</a:t>
                      </a:r>
                    </a:p>
                  </a:txBody>
                  <a:tcPr marL="28575" marR="28575" marT="0" marB="0" anchor="b"/>
                </a:tc>
                <a:tc>
                  <a:txBody>
                    <a:bodyPr/>
                    <a:lstStyle/>
                    <a:p>
                      <a:pPr rtl="0" fontAlgn="ctr"/>
                      <a:r>
                        <a:rPr lang="es-CO" sz="1500">
                          <a:effectLst/>
                        </a:rPr>
                        <a:t>SDM-DPM-DIM-OGS-OCCM-OSV</a:t>
                      </a:r>
                    </a:p>
                  </a:txBody>
                  <a:tcPr marL="28575" marR="28575" marT="0" marB="0" anchor="ctr"/>
                </a:tc>
                <a:extLst>
                  <a:ext uri="{0D108BD9-81ED-4DB2-BD59-A6C34878D82A}">
                    <a16:rowId xmlns:a16="http://schemas.microsoft.com/office/drawing/2014/main" val="4251444331"/>
                  </a:ext>
                </a:extLst>
              </a:tr>
              <a:tr h="680750">
                <a:tc>
                  <a:txBody>
                    <a:bodyPr/>
                    <a:lstStyle/>
                    <a:p>
                      <a:pPr rtl="0" fontAlgn="ctr"/>
                      <a:r>
                        <a:rPr lang="es-CO" sz="1600" b="1" dirty="0">
                          <a:effectLst/>
                        </a:rPr>
                        <a:t>Autoridad Regional de Transporte</a:t>
                      </a:r>
                    </a:p>
                  </a:txBody>
                  <a:tcPr marL="28575" marR="28575" marT="0" marB="0" anchor="ctr"/>
                </a:tc>
                <a:tc>
                  <a:txBody>
                    <a:bodyPr/>
                    <a:lstStyle/>
                    <a:p>
                      <a:pPr rtl="0" fontAlgn="ctr"/>
                      <a:r>
                        <a:rPr lang="es-CO" sz="1500" dirty="0">
                          <a:effectLst/>
                        </a:rPr>
                        <a:t>Proyecto específico sobre la creación, implementación y consolidación de la ART. Depende del avance de la Ley Orgánica de la Región Metropolitana</a:t>
                      </a:r>
                    </a:p>
                  </a:txBody>
                  <a:tcPr marL="28575" marR="28575" marT="0" marB="0" anchor="ctr"/>
                </a:tc>
                <a:tc>
                  <a:txBody>
                    <a:bodyPr/>
                    <a:lstStyle/>
                    <a:p>
                      <a:pPr rtl="0" fontAlgn="ctr"/>
                      <a:r>
                        <a:rPr lang="es-CO" sz="1500" dirty="0">
                          <a:effectLst/>
                        </a:rPr>
                        <a:t>SDM-DPM; ALCALDÍA; TMSA; EMB; SDP</a:t>
                      </a:r>
                    </a:p>
                  </a:txBody>
                  <a:tcPr marL="28575" marR="28575" marT="0" marB="0" anchor="ctr"/>
                </a:tc>
                <a:extLst>
                  <a:ext uri="{0D108BD9-81ED-4DB2-BD59-A6C34878D82A}">
                    <a16:rowId xmlns:a16="http://schemas.microsoft.com/office/drawing/2014/main" val="1211595391"/>
                  </a:ext>
                </a:extLst>
              </a:tr>
              <a:tr h="680750">
                <a:tc>
                  <a:txBody>
                    <a:bodyPr/>
                    <a:lstStyle/>
                    <a:p>
                      <a:pPr rtl="0" fontAlgn="ctr"/>
                      <a:r>
                        <a:rPr lang="es-CO" sz="1600" b="1" dirty="0">
                          <a:effectLst/>
                        </a:rPr>
                        <a:t>Trenes regionales</a:t>
                      </a:r>
                    </a:p>
                  </a:txBody>
                  <a:tcPr marL="28575" marR="28575" marT="0" marB="0" anchor="ctr"/>
                </a:tc>
                <a:tc>
                  <a:txBody>
                    <a:bodyPr/>
                    <a:lstStyle/>
                    <a:p>
                      <a:pPr rtl="0" fontAlgn="b"/>
                      <a:r>
                        <a:rPr lang="es-CO" sz="1500" dirty="0">
                          <a:effectLst/>
                        </a:rPr>
                        <a:t>Proyectos específicos para cada uno de los trenes regionales. Debe ser un pryecto específico para cada uno pues tienen niveles de avance diferentes</a:t>
                      </a:r>
                    </a:p>
                  </a:txBody>
                  <a:tcPr marL="28575" marR="28575" marT="0" marB="0" anchor="b"/>
                </a:tc>
                <a:tc>
                  <a:txBody>
                    <a:bodyPr/>
                    <a:lstStyle/>
                    <a:p>
                      <a:pPr rtl="0" fontAlgn="ctr"/>
                      <a:r>
                        <a:rPr lang="es-CO" sz="1500" dirty="0">
                          <a:effectLst/>
                        </a:rPr>
                        <a:t>SDM-DPM</a:t>
                      </a:r>
                    </a:p>
                  </a:txBody>
                  <a:tcPr marL="28575" marR="28575" marT="0" marB="0" anchor="ctr"/>
                </a:tc>
                <a:extLst>
                  <a:ext uri="{0D108BD9-81ED-4DB2-BD59-A6C34878D82A}">
                    <a16:rowId xmlns:a16="http://schemas.microsoft.com/office/drawing/2014/main" val="775926895"/>
                  </a:ext>
                </a:extLst>
              </a:tr>
              <a:tr h="680750">
                <a:tc>
                  <a:txBody>
                    <a:bodyPr/>
                    <a:lstStyle/>
                    <a:p>
                      <a:pPr rtl="0" fontAlgn="ctr"/>
                      <a:r>
                        <a:rPr lang="es-CO" sz="1600" b="1" dirty="0">
                          <a:effectLst/>
                        </a:rPr>
                        <a:t>SLMB</a:t>
                      </a:r>
                    </a:p>
                  </a:txBody>
                  <a:tcPr marL="28575" marR="28575" marT="0" marB="0" anchor="ctr"/>
                </a:tc>
                <a:tc>
                  <a:txBody>
                    <a:bodyPr/>
                    <a:lstStyle/>
                    <a:p>
                      <a:pPr rtl="0" fontAlgn="b"/>
                      <a:r>
                        <a:rPr lang="es-CO" sz="1500" dirty="0">
                          <a:effectLst/>
                        </a:rPr>
                        <a:t>Proyecto específico para el desarrollo de la Segunda Linea del Metro que materialice lo que se establezca en el POT</a:t>
                      </a:r>
                    </a:p>
                  </a:txBody>
                  <a:tcPr marL="28575" marR="28575" marT="0" marB="0" anchor="b"/>
                </a:tc>
                <a:tc>
                  <a:txBody>
                    <a:bodyPr/>
                    <a:lstStyle/>
                    <a:p>
                      <a:pPr rtl="0" fontAlgn="b"/>
                      <a:r>
                        <a:rPr lang="es-CO" sz="1500" dirty="0">
                          <a:effectLst/>
                        </a:rPr>
                        <a:t>SDM-STP; EMB</a:t>
                      </a:r>
                    </a:p>
                  </a:txBody>
                  <a:tcPr marL="28575" marR="28575" marT="0" marB="0" anchor="b"/>
                </a:tc>
                <a:extLst>
                  <a:ext uri="{0D108BD9-81ED-4DB2-BD59-A6C34878D82A}">
                    <a16:rowId xmlns:a16="http://schemas.microsoft.com/office/drawing/2014/main" val="2364332912"/>
                  </a:ext>
                </a:extLst>
              </a:tr>
              <a:tr h="680750">
                <a:tc>
                  <a:txBody>
                    <a:bodyPr/>
                    <a:lstStyle/>
                    <a:p>
                      <a:pPr rtl="0" fontAlgn="ctr"/>
                      <a:r>
                        <a:rPr lang="es-CO" sz="1600" b="1" dirty="0">
                          <a:effectLst/>
                        </a:rPr>
                        <a:t>CONPES</a:t>
                      </a:r>
                    </a:p>
                  </a:txBody>
                  <a:tcPr marL="28575" marR="28575" marT="0" marB="0" anchor="ctr"/>
                </a:tc>
                <a:tc>
                  <a:txBody>
                    <a:bodyPr/>
                    <a:lstStyle/>
                    <a:p>
                      <a:pPr rtl="0" fontAlgn="b"/>
                      <a:r>
                        <a:rPr lang="es-CO" sz="1500" dirty="0">
                          <a:effectLst/>
                        </a:rPr>
                        <a:t>Proyecto que condense todos las políticas que se incluirán en el CONPES de Movilidad Regional</a:t>
                      </a:r>
                    </a:p>
                  </a:txBody>
                  <a:tcPr marL="28575" marR="28575" marT="0" marB="0" anchor="b"/>
                </a:tc>
                <a:tc>
                  <a:txBody>
                    <a:bodyPr/>
                    <a:lstStyle/>
                    <a:p>
                      <a:pPr rtl="0" fontAlgn="ctr"/>
                      <a:r>
                        <a:rPr lang="es-CO" sz="1500" dirty="0">
                          <a:effectLst/>
                        </a:rPr>
                        <a:t>SDM</a:t>
                      </a:r>
                    </a:p>
                  </a:txBody>
                  <a:tcPr marL="28575" marR="28575" marT="0" marB="0" anchor="ctr"/>
                </a:tc>
                <a:extLst>
                  <a:ext uri="{0D108BD9-81ED-4DB2-BD59-A6C34878D82A}">
                    <a16:rowId xmlns:a16="http://schemas.microsoft.com/office/drawing/2014/main" val="907483535"/>
                  </a:ext>
                </a:extLst>
              </a:tr>
            </a:tbl>
          </a:graphicData>
        </a:graphic>
      </p:graphicFrame>
    </p:spTree>
    <p:extLst>
      <p:ext uri="{BB962C8B-B14F-4D97-AF65-F5344CB8AC3E}">
        <p14:creationId xmlns:p14="http://schemas.microsoft.com/office/powerpoint/2010/main" val="12918836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7"/>
            <a:ext cx="11543556" cy="538206"/>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2400" b="1" dirty="0">
                <a:solidFill>
                  <a:srgbClr val="4C531E"/>
                </a:solidFill>
                <a:latin typeface="Arial Black"/>
                <a:cs typeface="Arial Black"/>
              </a:rPr>
              <a:t>Nuevos Proyectos</a:t>
            </a:r>
            <a:endParaRPr lang="en-US" sz="20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graphicFrame>
        <p:nvGraphicFramePr>
          <p:cNvPr id="2" name="Tabla 2">
            <a:extLst>
              <a:ext uri="{FF2B5EF4-FFF2-40B4-BE49-F238E27FC236}">
                <a16:creationId xmlns:a16="http://schemas.microsoft.com/office/drawing/2014/main" id="{F6C37F54-975A-EC4F-B202-19E86285D011}"/>
              </a:ext>
            </a:extLst>
          </p:cNvPr>
          <p:cNvGraphicFramePr>
            <a:graphicFrameLocks noGrp="1"/>
          </p:cNvGraphicFramePr>
          <p:nvPr>
            <p:extLst>
              <p:ext uri="{D42A27DB-BD31-4B8C-83A1-F6EECF244321}">
                <p14:modId xmlns:p14="http://schemas.microsoft.com/office/powerpoint/2010/main" val="3886179283"/>
              </p:ext>
            </p:extLst>
          </p:nvPr>
        </p:nvGraphicFramePr>
        <p:xfrm>
          <a:off x="791537" y="1315545"/>
          <a:ext cx="11178673" cy="3878681"/>
        </p:xfrm>
        <a:graphic>
          <a:graphicData uri="http://schemas.openxmlformats.org/drawingml/2006/table">
            <a:tbl>
              <a:tblPr firstRow="1" bandRow="1">
                <a:tableStyleId>{93296810-A885-4BE3-A3E7-6D5BEEA58F35}</a:tableStyleId>
              </a:tblPr>
              <a:tblGrid>
                <a:gridCol w="2070697">
                  <a:extLst>
                    <a:ext uri="{9D8B030D-6E8A-4147-A177-3AD203B41FA5}">
                      <a16:colId xmlns:a16="http://schemas.microsoft.com/office/drawing/2014/main" val="954852737"/>
                    </a:ext>
                  </a:extLst>
                </a:gridCol>
                <a:gridCol w="6859893">
                  <a:extLst>
                    <a:ext uri="{9D8B030D-6E8A-4147-A177-3AD203B41FA5}">
                      <a16:colId xmlns:a16="http://schemas.microsoft.com/office/drawing/2014/main" val="3732388908"/>
                    </a:ext>
                  </a:extLst>
                </a:gridCol>
                <a:gridCol w="2248083">
                  <a:extLst>
                    <a:ext uri="{9D8B030D-6E8A-4147-A177-3AD203B41FA5}">
                      <a16:colId xmlns:a16="http://schemas.microsoft.com/office/drawing/2014/main" val="2518779513"/>
                    </a:ext>
                  </a:extLst>
                </a:gridCol>
              </a:tblGrid>
              <a:tr h="425780">
                <a:tc>
                  <a:txBody>
                    <a:bodyPr/>
                    <a:lstStyle/>
                    <a:p>
                      <a:r>
                        <a:rPr lang="es-ES_tradnl" sz="1400" dirty="0"/>
                        <a:t>Proyecto</a:t>
                      </a:r>
                    </a:p>
                  </a:txBody>
                  <a:tcPr/>
                </a:tc>
                <a:tc>
                  <a:txBody>
                    <a:bodyPr/>
                    <a:lstStyle/>
                    <a:p>
                      <a:r>
                        <a:rPr lang="es-ES_tradnl" sz="1400" dirty="0"/>
                        <a:t>Descripción</a:t>
                      </a:r>
                    </a:p>
                  </a:txBody>
                  <a:tcPr/>
                </a:tc>
                <a:tc>
                  <a:txBody>
                    <a:bodyPr/>
                    <a:lstStyle/>
                    <a:p>
                      <a:r>
                        <a:rPr lang="es-ES_tradnl" sz="1400" dirty="0"/>
                        <a:t>Involucrados</a:t>
                      </a:r>
                    </a:p>
                  </a:txBody>
                  <a:tcPr/>
                </a:tc>
                <a:extLst>
                  <a:ext uri="{0D108BD9-81ED-4DB2-BD59-A6C34878D82A}">
                    <a16:rowId xmlns:a16="http://schemas.microsoft.com/office/drawing/2014/main" val="530784776"/>
                  </a:ext>
                </a:extLst>
              </a:tr>
              <a:tr h="839895">
                <a:tc>
                  <a:txBody>
                    <a:bodyPr/>
                    <a:lstStyle/>
                    <a:p>
                      <a:pPr rtl="0" fontAlgn="ctr"/>
                      <a:r>
                        <a:rPr lang="es-CO" sz="1600" b="1" dirty="0">
                          <a:effectLst/>
                        </a:rPr>
                        <a:t>Red de infraestructura Borde Occidental </a:t>
                      </a:r>
                    </a:p>
                  </a:txBody>
                  <a:tcPr marL="28575" marR="28575" marT="0" marB="0" anchor="ctr"/>
                </a:tc>
                <a:tc>
                  <a:txBody>
                    <a:bodyPr/>
                    <a:lstStyle/>
                    <a:p>
                      <a:pPr rtl="0" fontAlgn="b"/>
                      <a:r>
                        <a:rPr lang="es-CO" sz="1500" dirty="0">
                          <a:effectLst/>
                        </a:rPr>
                        <a:t>Una serie de prpyectos de infraestructura que en conjunto con la Gobernación de Cundinamarca se han propuesto para mejorar la accesibilidad para personas y carga en el borde occidental</a:t>
                      </a:r>
                    </a:p>
                  </a:txBody>
                  <a:tcPr marL="28575" marR="28575" marT="0" marB="0" anchor="b"/>
                </a:tc>
                <a:tc>
                  <a:txBody>
                    <a:bodyPr/>
                    <a:lstStyle/>
                    <a:p>
                      <a:pPr rtl="0" fontAlgn="b"/>
                      <a:r>
                        <a:rPr lang="es-CO" sz="1500" dirty="0">
                          <a:effectLst/>
                        </a:rPr>
                        <a:t>SDM-DPM-SI; IDU; Gobernación; ANI;ICCU; SDP</a:t>
                      </a:r>
                    </a:p>
                  </a:txBody>
                  <a:tcPr marL="28575" marR="28575" marT="0" marB="0" anchor="b"/>
                </a:tc>
                <a:extLst>
                  <a:ext uri="{0D108BD9-81ED-4DB2-BD59-A6C34878D82A}">
                    <a16:rowId xmlns:a16="http://schemas.microsoft.com/office/drawing/2014/main" val="1154015891"/>
                  </a:ext>
                </a:extLst>
              </a:tr>
              <a:tr h="787401">
                <a:tc>
                  <a:txBody>
                    <a:bodyPr/>
                    <a:lstStyle/>
                    <a:p>
                      <a:pPr rtl="0" fontAlgn="ctr"/>
                      <a:r>
                        <a:rPr lang="es-CO" sz="1600" b="1" dirty="0">
                          <a:effectLst/>
                        </a:rPr>
                        <a:t>Movilidad para la ciudad Cuidadora</a:t>
                      </a:r>
                    </a:p>
                  </a:txBody>
                  <a:tcPr marL="28575" marR="28575" marT="0" marB="0" anchor="ctr"/>
                </a:tc>
                <a:tc>
                  <a:txBody>
                    <a:bodyPr/>
                    <a:lstStyle/>
                    <a:p>
                      <a:pPr rtl="0" fontAlgn="ctr"/>
                      <a:r>
                        <a:rPr lang="es-CO" sz="1500" dirty="0">
                          <a:effectLst/>
                        </a:rPr>
                        <a:t>Depende del nuevo enfoque del POT de ciudad cuidadora, pero se debe plantear este prpyecto para adelantar acciones específicas que traduzcan la idea de ciudad Cuidadora a la movilidad.</a:t>
                      </a:r>
                    </a:p>
                  </a:txBody>
                  <a:tcPr marL="28575" marR="28575" marT="0" marB="0" anchor="ctr"/>
                </a:tc>
                <a:tc>
                  <a:txBody>
                    <a:bodyPr/>
                    <a:lstStyle/>
                    <a:p>
                      <a:pPr rtl="0" fontAlgn="b"/>
                      <a:r>
                        <a:rPr lang="es-CO" sz="1500" dirty="0">
                          <a:effectLst/>
                        </a:rPr>
                        <a:t>SDM-OGS; S Mujer; Integración Social; TMSA; METRO; SDP</a:t>
                      </a:r>
                    </a:p>
                  </a:txBody>
                  <a:tcPr marL="28575" marR="28575" marT="0" marB="0" anchor="b"/>
                </a:tc>
                <a:extLst>
                  <a:ext uri="{0D108BD9-81ED-4DB2-BD59-A6C34878D82A}">
                    <a16:rowId xmlns:a16="http://schemas.microsoft.com/office/drawing/2014/main" val="3138171576"/>
                  </a:ext>
                </a:extLst>
              </a:tr>
              <a:tr h="559930">
                <a:tc>
                  <a:txBody>
                    <a:bodyPr/>
                    <a:lstStyle/>
                    <a:p>
                      <a:pPr rtl="0" fontAlgn="ctr"/>
                      <a:r>
                        <a:rPr lang="es-CO" sz="1600" b="1" dirty="0">
                          <a:effectLst/>
                        </a:rPr>
                        <a:t>Cobros por Externalidades</a:t>
                      </a:r>
                    </a:p>
                  </a:txBody>
                  <a:tcPr marL="28575" marR="28575" marT="0" marB="0" anchor="ctr"/>
                </a:tc>
                <a:tc>
                  <a:txBody>
                    <a:bodyPr/>
                    <a:lstStyle/>
                    <a:p>
                      <a:pPr rtl="0" fontAlgn="ctr"/>
                      <a:r>
                        <a:rPr lang="es-CO" sz="1500" dirty="0">
                          <a:effectLst/>
                        </a:rPr>
                        <a:t>En construcción</a:t>
                      </a:r>
                    </a:p>
                  </a:txBody>
                  <a:tcPr marL="28575" marR="28575" marT="0" marB="0" anchor="ctr"/>
                </a:tc>
                <a:tc>
                  <a:txBody>
                    <a:bodyPr/>
                    <a:lstStyle/>
                    <a:p>
                      <a:pPr rtl="0" fontAlgn="b"/>
                      <a:endParaRPr lang="es-CO" sz="1500" dirty="0">
                        <a:effectLst/>
                      </a:endParaRPr>
                    </a:p>
                  </a:txBody>
                  <a:tcPr marL="28575" marR="28575" marT="0" marB="0" anchor="b"/>
                </a:tc>
                <a:extLst>
                  <a:ext uri="{0D108BD9-81ED-4DB2-BD59-A6C34878D82A}">
                    <a16:rowId xmlns:a16="http://schemas.microsoft.com/office/drawing/2014/main" val="3492393974"/>
                  </a:ext>
                </a:extLst>
              </a:tr>
              <a:tr h="425780">
                <a:tc>
                  <a:txBody>
                    <a:bodyPr/>
                    <a:lstStyle/>
                    <a:p>
                      <a:pPr rtl="0" fontAlgn="ctr"/>
                      <a:r>
                        <a:rPr lang="es-CO" sz="1600" b="1" dirty="0">
                          <a:effectLst/>
                        </a:rPr>
                        <a:t>Plan Marshall </a:t>
                      </a:r>
                    </a:p>
                  </a:txBody>
                  <a:tcPr marL="28575" marR="28575" marT="0" marB="0" anchor="ctr"/>
                </a:tc>
                <a:tc>
                  <a:txBody>
                    <a:bodyPr/>
                    <a:lstStyle/>
                    <a:p>
                      <a:pPr rtl="0" fontAlgn="ctr"/>
                      <a:r>
                        <a:rPr lang="es-CO" sz="1500" dirty="0">
                          <a:effectLst/>
                        </a:rPr>
                        <a:t>En construcción</a:t>
                      </a:r>
                    </a:p>
                  </a:txBody>
                  <a:tcPr marL="28575" marR="28575" marT="0" marB="0" anchor="ctr"/>
                </a:tc>
                <a:tc>
                  <a:txBody>
                    <a:bodyPr/>
                    <a:lstStyle/>
                    <a:p>
                      <a:pPr rtl="0" fontAlgn="b"/>
                      <a:endParaRPr lang="es-CO" sz="1500" dirty="0">
                        <a:effectLst/>
                      </a:endParaRPr>
                    </a:p>
                  </a:txBody>
                  <a:tcPr marL="28575" marR="28575" marT="0" marB="0" anchor="b"/>
                </a:tc>
                <a:extLst>
                  <a:ext uri="{0D108BD9-81ED-4DB2-BD59-A6C34878D82A}">
                    <a16:rowId xmlns:a16="http://schemas.microsoft.com/office/drawing/2014/main" val="2033639013"/>
                  </a:ext>
                </a:extLst>
              </a:tr>
              <a:tr h="839895">
                <a:tc>
                  <a:txBody>
                    <a:bodyPr/>
                    <a:lstStyle/>
                    <a:p>
                      <a:pPr rtl="0" fontAlgn="ctr"/>
                      <a:r>
                        <a:rPr lang="es-CO" sz="1600" b="1" dirty="0">
                          <a:effectLst/>
                        </a:rPr>
                        <a:t>Estrategia Cicloestacionamientos</a:t>
                      </a:r>
                    </a:p>
                  </a:txBody>
                  <a:tcPr marL="28575" marR="28575" marT="0" marB="0" anchor="ctr"/>
                </a:tc>
                <a:tc>
                  <a:txBody>
                    <a:bodyPr/>
                    <a:lstStyle/>
                    <a:p>
                      <a:pPr rtl="0" fontAlgn="ctr"/>
                      <a:r>
                        <a:rPr lang="es-CO" sz="1500" dirty="0">
                          <a:effectLst/>
                        </a:rPr>
                        <a:t>En construcción</a:t>
                      </a:r>
                    </a:p>
                  </a:txBody>
                  <a:tcPr marL="28575" marR="28575" marT="0" marB="0" anchor="ctr"/>
                </a:tc>
                <a:tc>
                  <a:txBody>
                    <a:bodyPr/>
                    <a:lstStyle/>
                    <a:p>
                      <a:pPr rtl="0" fontAlgn="b"/>
                      <a:endParaRPr lang="es-CO" sz="1500" dirty="0">
                        <a:effectLst/>
                      </a:endParaRPr>
                    </a:p>
                  </a:txBody>
                  <a:tcPr marL="28575" marR="28575" marT="0" marB="0" anchor="b"/>
                </a:tc>
                <a:extLst>
                  <a:ext uri="{0D108BD9-81ED-4DB2-BD59-A6C34878D82A}">
                    <a16:rowId xmlns:a16="http://schemas.microsoft.com/office/drawing/2014/main" val="3756841587"/>
                  </a:ext>
                </a:extLst>
              </a:tr>
            </a:tbl>
          </a:graphicData>
        </a:graphic>
      </p:graphicFrame>
    </p:spTree>
    <p:extLst>
      <p:ext uri="{BB962C8B-B14F-4D97-AF65-F5344CB8AC3E}">
        <p14:creationId xmlns:p14="http://schemas.microsoft.com/office/powerpoint/2010/main" val="18501582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6"/>
            <a:ext cx="11543556" cy="6857999"/>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4400" b="1" dirty="0">
                <a:solidFill>
                  <a:srgbClr val="4C531E"/>
                </a:solidFill>
                <a:latin typeface="Arial Black"/>
                <a:cs typeface="Arial Black"/>
              </a:rPr>
              <a:t>  			CRONOGRAMA</a:t>
            </a:r>
            <a:endParaRPr lang="en-US" sz="44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spTree>
    <p:extLst>
      <p:ext uri="{BB962C8B-B14F-4D97-AF65-F5344CB8AC3E}">
        <p14:creationId xmlns:p14="http://schemas.microsoft.com/office/powerpoint/2010/main" val="30313026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2144"/>
            <a:ext cx="11543556" cy="538206"/>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2400" b="1" dirty="0">
                <a:solidFill>
                  <a:srgbClr val="4C531E"/>
                </a:solidFill>
                <a:latin typeface="Arial Black"/>
                <a:cs typeface="Arial Black"/>
              </a:rPr>
              <a:t>Cronograma</a:t>
            </a:r>
            <a:endParaRPr lang="en-US" sz="20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16231"/>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graphicFrame>
        <p:nvGraphicFramePr>
          <p:cNvPr id="6" name="Object 5">
            <a:extLst>
              <a:ext uri="{FF2B5EF4-FFF2-40B4-BE49-F238E27FC236}">
                <a16:creationId xmlns:a16="http://schemas.microsoft.com/office/drawing/2014/main" id="{0B0430E0-B3C9-49C4-8581-332A67657B92}"/>
              </a:ext>
            </a:extLst>
          </p:cNvPr>
          <p:cNvGraphicFramePr>
            <a:graphicFrameLocks noChangeAspect="1"/>
          </p:cNvGraphicFramePr>
          <p:nvPr>
            <p:extLst>
              <p:ext uri="{D42A27DB-BD31-4B8C-83A1-F6EECF244321}">
                <p14:modId xmlns:p14="http://schemas.microsoft.com/office/powerpoint/2010/main" val="324177645"/>
              </p:ext>
            </p:extLst>
          </p:nvPr>
        </p:nvGraphicFramePr>
        <p:xfrm>
          <a:off x="876525" y="607973"/>
          <a:ext cx="10139560" cy="5810443"/>
        </p:xfrm>
        <a:graphic>
          <a:graphicData uri="http://schemas.openxmlformats.org/presentationml/2006/ole">
            <mc:AlternateContent xmlns:mc="http://schemas.openxmlformats.org/markup-compatibility/2006">
              <mc:Choice xmlns:v="urn:schemas-microsoft-com:vml" Requires="v">
                <p:oleObj name="Worksheet" r:id="rId3" imgW="12141101" imgH="6956534" progId="Excel.Sheet.12">
                  <p:embed/>
                </p:oleObj>
              </mc:Choice>
              <mc:Fallback>
                <p:oleObj name="Worksheet" r:id="rId3" imgW="12141101" imgH="6956534" progId="Excel.Sheet.12">
                  <p:embed/>
                  <p:pic>
                    <p:nvPicPr>
                      <p:cNvPr id="0" name=""/>
                      <p:cNvPicPr/>
                      <p:nvPr/>
                    </p:nvPicPr>
                    <p:blipFill>
                      <a:blip r:embed="rId4"/>
                      <a:stretch>
                        <a:fillRect/>
                      </a:stretch>
                    </p:blipFill>
                    <p:spPr>
                      <a:xfrm>
                        <a:off x="876525" y="607973"/>
                        <a:ext cx="10139560" cy="5810443"/>
                      </a:xfrm>
                      <a:prstGeom prst="rect">
                        <a:avLst/>
                      </a:prstGeom>
                    </p:spPr>
                  </p:pic>
                </p:oleObj>
              </mc:Fallback>
            </mc:AlternateContent>
          </a:graphicData>
        </a:graphic>
      </p:graphicFrame>
    </p:spTree>
    <p:extLst>
      <p:ext uri="{BB962C8B-B14F-4D97-AF65-F5344CB8AC3E}">
        <p14:creationId xmlns:p14="http://schemas.microsoft.com/office/powerpoint/2010/main" val="403229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6"/>
            <a:ext cx="11543556" cy="6857999"/>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4400" b="1" dirty="0">
                <a:solidFill>
                  <a:srgbClr val="4C531E"/>
                </a:solidFill>
                <a:latin typeface="Arial Black"/>
                <a:cs typeface="Arial Black"/>
              </a:rPr>
              <a:t>  ¿CUÁL ES EL OBJETIVO PMM PARA 2021?</a:t>
            </a:r>
            <a:endParaRPr lang="en-US" sz="44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spTree>
    <p:extLst>
      <p:ext uri="{BB962C8B-B14F-4D97-AF65-F5344CB8AC3E}">
        <p14:creationId xmlns:p14="http://schemas.microsoft.com/office/powerpoint/2010/main" val="3798690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7"/>
            <a:ext cx="11543556" cy="538206"/>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2400" b="1" dirty="0">
                <a:solidFill>
                  <a:srgbClr val="4C531E"/>
                </a:solidFill>
                <a:latin typeface="Arial Black"/>
                <a:cs typeface="Arial Black"/>
              </a:rPr>
              <a:t>   </a:t>
            </a:r>
            <a:r>
              <a:rPr lang="es-CO" sz="2000" b="1" dirty="0">
                <a:solidFill>
                  <a:srgbClr val="4C531E"/>
                </a:solidFill>
                <a:latin typeface="Arial Black"/>
                <a:cs typeface="Arial Black"/>
              </a:rPr>
              <a:t>Objetivos PMM 2021</a:t>
            </a:r>
            <a:endParaRPr lang="en-US" sz="20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sp>
        <p:nvSpPr>
          <p:cNvPr id="26" name="TextBox 25">
            <a:extLst>
              <a:ext uri="{FF2B5EF4-FFF2-40B4-BE49-F238E27FC236}">
                <a16:creationId xmlns:a16="http://schemas.microsoft.com/office/drawing/2014/main" id="{7BD72994-8019-4A1B-9057-57B17D0850C6}"/>
              </a:ext>
            </a:extLst>
          </p:cNvPr>
          <p:cNvSpPr txBox="1"/>
          <p:nvPr/>
        </p:nvSpPr>
        <p:spPr>
          <a:xfrm>
            <a:off x="820384" y="1258525"/>
            <a:ext cx="11202081" cy="4524765"/>
          </a:xfrm>
          <a:prstGeom prst="rect">
            <a:avLst/>
          </a:prstGeom>
          <a:noFill/>
        </p:spPr>
        <p:txBody>
          <a:bodyPr wrap="square">
            <a:spAutoFit/>
          </a:bodyPr>
          <a:lstStyle/>
          <a:p>
            <a:pPr>
              <a:lnSpc>
                <a:spcPct val="107000"/>
              </a:lnSpc>
              <a:spcAft>
                <a:spcPts val="0"/>
              </a:spcAft>
            </a:pPr>
            <a:r>
              <a:rPr lang="es-CO" sz="2800" b="1" dirty="0">
                <a:solidFill>
                  <a:srgbClr val="848484"/>
                </a:solidFill>
                <a:effectLst/>
                <a:latin typeface="Calibri" panose="020F0502020204030204" pitchFamily="34" charset="0"/>
                <a:cs typeface="Calibri" panose="020F0502020204030204" pitchFamily="34" charset="0"/>
              </a:rPr>
              <a:t>1. </a:t>
            </a:r>
            <a:r>
              <a:rPr lang="es-CO" sz="2800" dirty="0">
                <a:solidFill>
                  <a:srgbClr val="848484"/>
                </a:solidFill>
                <a:effectLst/>
                <a:latin typeface="Calibri" panose="020F0502020204030204" pitchFamily="34" charset="0"/>
                <a:cs typeface="Calibri" panose="020F0502020204030204" pitchFamily="34" charset="0"/>
              </a:rPr>
              <a:t>Actualizar los proyectos existentes 116 proyectos</a:t>
            </a:r>
          </a:p>
          <a:p>
            <a:pPr marL="285750" indent="-285750">
              <a:lnSpc>
                <a:spcPct val="107000"/>
              </a:lnSpc>
              <a:spcAft>
                <a:spcPts val="0"/>
              </a:spcAft>
              <a:buFont typeface="Arial" panose="020B0604020202020204" pitchFamily="34" charset="0"/>
              <a:buChar char="•"/>
            </a:pPr>
            <a:endParaRPr lang="es-CO" sz="2800" dirty="0">
              <a:solidFill>
                <a:srgbClr val="848484"/>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07000"/>
              </a:lnSpc>
              <a:spcAft>
                <a:spcPts val="0"/>
              </a:spcAft>
            </a:pPr>
            <a:r>
              <a:rPr lang="es-CO" sz="2800" b="1" dirty="0">
                <a:solidFill>
                  <a:srgbClr val="848484"/>
                </a:solidFill>
                <a:latin typeface="Calibri" panose="020F0502020204030204" pitchFamily="34" charset="0"/>
                <a:ea typeface="Times New Roman" panose="02020603050405020304" pitchFamily="18" charset="0"/>
                <a:cs typeface="Calibri" panose="020F0502020204030204" pitchFamily="34" charset="0"/>
              </a:rPr>
              <a:t>2. </a:t>
            </a:r>
            <a:r>
              <a:rPr lang="es-CO" sz="2800" dirty="0">
                <a:solidFill>
                  <a:srgbClr val="848484"/>
                </a:solidFill>
                <a:latin typeface="Calibri" panose="020F0502020204030204" pitchFamily="34" charset="0"/>
                <a:ea typeface="Times New Roman" panose="02020603050405020304" pitchFamily="18" charset="0"/>
                <a:cs typeface="Calibri" panose="020F0502020204030204" pitchFamily="34" charset="0"/>
              </a:rPr>
              <a:t>Incluir nuevos proyectos estratégicos para la ciudad desarrollando su soporte técnico y metodológico.</a:t>
            </a:r>
          </a:p>
          <a:p>
            <a:pPr>
              <a:lnSpc>
                <a:spcPct val="107000"/>
              </a:lnSpc>
              <a:spcAft>
                <a:spcPts val="0"/>
              </a:spcAft>
            </a:pPr>
            <a:endParaRPr lang="es-CO" sz="2800" dirty="0">
              <a:solidFill>
                <a:srgbClr val="848484"/>
              </a:solidFill>
              <a:latin typeface="Calibri" panose="020F0502020204030204" pitchFamily="34" charset="0"/>
              <a:ea typeface="Times New Roman" panose="02020603050405020304" pitchFamily="18" charset="0"/>
              <a:cs typeface="Calibri" panose="020F0502020204030204" pitchFamily="34" charset="0"/>
            </a:endParaRPr>
          </a:p>
          <a:p>
            <a:pPr>
              <a:lnSpc>
                <a:spcPct val="107000"/>
              </a:lnSpc>
              <a:spcAft>
                <a:spcPts val="0"/>
              </a:spcAft>
            </a:pPr>
            <a:r>
              <a:rPr lang="es-CO" sz="2800" b="1" dirty="0">
                <a:solidFill>
                  <a:srgbClr val="848484"/>
                </a:solidFill>
                <a:latin typeface="Calibri" panose="020F0502020204030204" pitchFamily="34" charset="0"/>
                <a:ea typeface="Times New Roman" panose="02020603050405020304" pitchFamily="18" charset="0"/>
                <a:cs typeface="Calibri" panose="020F0502020204030204" pitchFamily="34" charset="0"/>
              </a:rPr>
              <a:t>3. </a:t>
            </a:r>
            <a:r>
              <a:rPr lang="es-CO" sz="2800" dirty="0">
                <a:solidFill>
                  <a:srgbClr val="848484"/>
                </a:solidFill>
                <a:latin typeface="Calibri" panose="020F0502020204030204" pitchFamily="34" charset="0"/>
                <a:ea typeface="Times New Roman" panose="02020603050405020304" pitchFamily="18" charset="0"/>
                <a:cs typeface="Calibri" panose="020F0502020204030204" pitchFamily="34" charset="0"/>
              </a:rPr>
              <a:t>Ir más allá: pensar en las etapas y necesidades que trascienden a la administración y las circunstancias actuales.</a:t>
            </a:r>
          </a:p>
          <a:p>
            <a:pPr>
              <a:lnSpc>
                <a:spcPct val="107000"/>
              </a:lnSpc>
              <a:spcAft>
                <a:spcPts val="0"/>
              </a:spcAft>
            </a:pPr>
            <a:endParaRPr lang="es-CO" sz="2800" dirty="0">
              <a:solidFill>
                <a:srgbClr val="848484"/>
              </a:solidFill>
              <a:latin typeface="Calibri" panose="020F0502020204030204" pitchFamily="34" charset="0"/>
              <a:ea typeface="Times New Roman" panose="02020603050405020304" pitchFamily="18" charset="0"/>
              <a:cs typeface="Calibri" panose="020F0502020204030204" pitchFamily="34" charset="0"/>
            </a:endParaRPr>
          </a:p>
          <a:p>
            <a:pPr>
              <a:lnSpc>
                <a:spcPct val="107000"/>
              </a:lnSpc>
              <a:spcAft>
                <a:spcPts val="0"/>
              </a:spcAft>
            </a:pPr>
            <a:r>
              <a:rPr lang="es-CO" sz="2800" dirty="0">
                <a:solidFill>
                  <a:srgbClr val="848484"/>
                </a:solidFill>
                <a:latin typeface="Calibri" panose="020F0502020204030204" pitchFamily="34" charset="0"/>
                <a:ea typeface="Times New Roman" panose="02020603050405020304" pitchFamily="18" charset="0"/>
                <a:cs typeface="Calibri" panose="020F0502020204030204" pitchFamily="34" charset="0"/>
              </a:rPr>
              <a:t>4. Alinear el Plan de Movilidad con el nuevo POT</a:t>
            </a:r>
          </a:p>
          <a:p>
            <a:pPr>
              <a:lnSpc>
                <a:spcPct val="107000"/>
              </a:lnSpc>
              <a:spcAft>
                <a:spcPts val="0"/>
              </a:spcAft>
            </a:pPr>
            <a:endParaRPr lang="es-CO" dirty="0">
              <a:solidFill>
                <a:srgbClr val="848484"/>
              </a:solidFill>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497586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6"/>
            <a:ext cx="11543556" cy="6857999"/>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4400" b="1" dirty="0">
                <a:solidFill>
                  <a:srgbClr val="4C531E"/>
                </a:solidFill>
                <a:latin typeface="Arial Black"/>
                <a:cs typeface="Arial Black"/>
              </a:rPr>
              <a:t>  ¿QUÉ CONTIENE EL PLAN DE    	MOVILIDAD 2018-2019?</a:t>
            </a:r>
            <a:endParaRPr lang="en-US" sz="44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spTree>
    <p:extLst>
      <p:ext uri="{BB962C8B-B14F-4D97-AF65-F5344CB8AC3E}">
        <p14:creationId xmlns:p14="http://schemas.microsoft.com/office/powerpoint/2010/main" val="361313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7"/>
            <a:ext cx="11543556" cy="570264"/>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2800" b="1" dirty="0">
                <a:solidFill>
                  <a:srgbClr val="4C531E"/>
                </a:solidFill>
                <a:latin typeface="Arial Black"/>
                <a:cs typeface="Arial Black"/>
              </a:rPr>
              <a:t>  VISIÓN PLAN DE MOVILIDAD 2018-2019</a:t>
            </a:r>
            <a:endParaRPr lang="en-US" sz="28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grpSp>
        <p:nvGrpSpPr>
          <p:cNvPr id="5" name="Grupo 1">
            <a:extLst>
              <a:ext uri="{FF2B5EF4-FFF2-40B4-BE49-F238E27FC236}">
                <a16:creationId xmlns:a16="http://schemas.microsoft.com/office/drawing/2014/main" id="{647336B6-0EEF-41AF-9513-AD8CC0DDA079}"/>
              </a:ext>
            </a:extLst>
          </p:cNvPr>
          <p:cNvGrpSpPr/>
          <p:nvPr/>
        </p:nvGrpSpPr>
        <p:grpSpPr>
          <a:xfrm>
            <a:off x="1466286" y="1894180"/>
            <a:ext cx="9111906" cy="2915890"/>
            <a:chOff x="605005" y="1321279"/>
            <a:chExt cx="8466846" cy="1934409"/>
          </a:xfrm>
        </p:grpSpPr>
        <p:sp>
          <p:nvSpPr>
            <p:cNvPr id="6" name="Title 4">
              <a:extLst>
                <a:ext uri="{FF2B5EF4-FFF2-40B4-BE49-F238E27FC236}">
                  <a16:creationId xmlns:a16="http://schemas.microsoft.com/office/drawing/2014/main" id="{D7C14798-0DF5-49A9-B388-DD24D9093145}"/>
                </a:ext>
              </a:extLst>
            </p:cNvPr>
            <p:cNvSpPr txBox="1">
              <a:spLocks/>
            </p:cNvSpPr>
            <p:nvPr/>
          </p:nvSpPr>
          <p:spPr>
            <a:xfrm>
              <a:off x="613667" y="1321279"/>
              <a:ext cx="8458184" cy="410406"/>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vert="horz" wrap="square" lIns="0" tIns="0" rIns="0" bIns="0" rtlCol="0" anchor="t" anchorCtr="0">
              <a:noAutofit/>
            </a:bodyPr>
            <a:lstStyle>
              <a:lvl1pPr algn="l" defTabSz="875952" rtl="0" eaLnBrk="1" latinLnBrk="0" hangingPunct="1">
                <a:lnSpc>
                  <a:spcPct val="100000"/>
                </a:lnSpc>
                <a:spcBef>
                  <a:spcPct val="0"/>
                </a:spcBef>
                <a:buNone/>
                <a:defRPr sz="2000" b="1" kern="1200">
                  <a:solidFill>
                    <a:schemeClr val="tx1"/>
                  </a:solidFill>
                  <a:latin typeface="+mj-lt"/>
                  <a:ea typeface="+mj-ea"/>
                  <a:cs typeface="+mj-cs"/>
                </a:defRPr>
              </a:lvl1pPr>
            </a:lstStyle>
            <a:p>
              <a:pPr algn="ctr"/>
              <a:r>
                <a:rPr lang="es-ES" sz="4400" dirty="0">
                  <a:solidFill>
                    <a:schemeClr val="bg1"/>
                  </a:solidFill>
                  <a:latin typeface="Calibri" panose="020F0502020204030204" pitchFamily="34" charset="0"/>
                  <a:cs typeface="Calibri" panose="020F0502020204030204" pitchFamily="34" charset="0"/>
                </a:rPr>
                <a:t>Visión</a:t>
              </a:r>
            </a:p>
            <a:p>
              <a:pPr algn="ctr"/>
              <a:endParaRPr lang="en-GB" sz="3200" dirty="0">
                <a:solidFill>
                  <a:schemeClr val="bg1"/>
                </a:solidFill>
                <a:latin typeface="Segoe UI Semibold" panose="020B0702040204020203" pitchFamily="34" charset="0"/>
                <a:cs typeface="Segoe UI Semibold" panose="020B0702040204020203" pitchFamily="34" charset="0"/>
              </a:endParaRPr>
            </a:p>
          </p:txBody>
        </p:sp>
        <p:sp>
          <p:nvSpPr>
            <p:cNvPr id="8" name="Content Placeholder 5">
              <a:extLst>
                <a:ext uri="{FF2B5EF4-FFF2-40B4-BE49-F238E27FC236}">
                  <a16:creationId xmlns:a16="http://schemas.microsoft.com/office/drawing/2014/main" id="{37A59E56-E24D-43A2-A525-5EB90FDEF004}"/>
                </a:ext>
              </a:extLst>
            </p:cNvPr>
            <p:cNvSpPr txBox="1">
              <a:spLocks/>
            </p:cNvSpPr>
            <p:nvPr/>
          </p:nvSpPr>
          <p:spPr>
            <a:xfrm>
              <a:off x="605005" y="1836057"/>
              <a:ext cx="8458184" cy="1419631"/>
            </a:xfrm>
            <a:prstGeom prst="rect">
              <a:avLst/>
            </a:prstGeom>
            <a:solidFill>
              <a:schemeClr val="bg1">
                <a:alpha val="20000"/>
              </a:schemeClr>
            </a:solidFill>
            <a:ln>
              <a:noFill/>
            </a:ln>
          </p:spPr>
          <p:style>
            <a:lnRef idx="2">
              <a:schemeClr val="dk1">
                <a:shade val="50000"/>
              </a:schemeClr>
            </a:lnRef>
            <a:fillRef idx="1">
              <a:schemeClr val="dk1"/>
            </a:fillRef>
            <a:effectRef idx="0">
              <a:schemeClr val="dk1"/>
            </a:effectRef>
            <a:fontRef idx="minor">
              <a:schemeClr val="lt1"/>
            </a:fontRef>
          </p:style>
          <p:txBody>
            <a:bodyPr vert="horz" lIns="180000" tIns="0" rIns="180000" bIns="0" rtlCol="0" anchor="ctr" anchorCtr="0">
              <a:noAutofit/>
            </a:bodyPr>
            <a:lstStyle>
              <a:lvl1pPr marL="0" indent="0" algn="l" defTabSz="875952" rtl="0" eaLnBrk="1" latinLnBrk="0" hangingPunct="1">
                <a:lnSpc>
                  <a:spcPct val="106000"/>
                </a:lnSpc>
                <a:spcBef>
                  <a:spcPts val="0"/>
                </a:spcBef>
                <a:spcAft>
                  <a:spcPts val="800"/>
                </a:spcAft>
                <a:buFont typeface="Arial" panose="020B0604020202020204" pitchFamily="34" charset="0"/>
                <a:buNone/>
                <a:defRPr sz="1670" b="1" kern="1200">
                  <a:solidFill>
                    <a:schemeClr val="bg2"/>
                  </a:solidFill>
                  <a:latin typeface="+mn-lt"/>
                  <a:ea typeface="+mn-ea"/>
                  <a:cs typeface="+mn-cs"/>
                </a:defRPr>
              </a:lvl1pPr>
              <a:lvl2pPr marL="0" indent="0" algn="l" defTabSz="875952" rtl="0" eaLnBrk="1" latinLnBrk="0" hangingPunct="1">
                <a:lnSpc>
                  <a:spcPct val="70000"/>
                </a:lnSpc>
                <a:spcBef>
                  <a:spcPts val="0"/>
                </a:spcBef>
                <a:spcAft>
                  <a:spcPts val="850"/>
                </a:spcAft>
                <a:buClr>
                  <a:schemeClr val="accent1"/>
                </a:buClr>
                <a:buFont typeface="System Font Regular"/>
                <a:buNone/>
                <a:tabLst>
                  <a:tab pos="354013" algn="l"/>
                </a:tabLst>
                <a:defRPr sz="1670" kern="1200">
                  <a:solidFill>
                    <a:schemeClr val="tx1"/>
                  </a:solidFill>
                  <a:latin typeface="+mn-lt"/>
                  <a:ea typeface="+mn-ea"/>
                  <a:cs typeface="+mn-cs"/>
                </a:defRPr>
              </a:lvl2pPr>
              <a:lvl3pPr marL="223200" indent="-223200" algn="l" defTabSz="875952" rtl="0" eaLnBrk="1" latinLnBrk="0" hangingPunct="1">
                <a:lnSpc>
                  <a:spcPct val="70000"/>
                </a:lnSpc>
                <a:spcBef>
                  <a:spcPts val="0"/>
                </a:spcBef>
                <a:spcAft>
                  <a:spcPts val="850"/>
                </a:spcAft>
                <a:buClr>
                  <a:schemeClr val="bg2"/>
                </a:buClr>
                <a:buFont typeface="Arial" panose="020B0604020202020204" pitchFamily="34" charset="0"/>
                <a:buChar char="•"/>
                <a:tabLst/>
                <a:defRPr sz="1670" kern="1200">
                  <a:solidFill>
                    <a:schemeClr val="tx1"/>
                  </a:solidFill>
                  <a:latin typeface="+mn-lt"/>
                  <a:ea typeface="+mn-ea"/>
                  <a:cs typeface="+mn-cs"/>
                </a:defRPr>
              </a:lvl3pPr>
              <a:lvl4pPr marL="424800" indent="-222250" algn="l" defTabSz="875952" rtl="0" eaLnBrk="1" latinLnBrk="0" hangingPunct="1">
                <a:lnSpc>
                  <a:spcPct val="70000"/>
                </a:lnSpc>
                <a:spcBef>
                  <a:spcPts val="0"/>
                </a:spcBef>
                <a:spcAft>
                  <a:spcPts val="850"/>
                </a:spcAft>
                <a:buClr>
                  <a:schemeClr val="tx1"/>
                </a:buClr>
                <a:buSzPct val="100000"/>
                <a:buFont typeface="System Font Regular"/>
                <a:buChar char="—"/>
                <a:tabLst/>
                <a:defRPr sz="1670" kern="1200">
                  <a:solidFill>
                    <a:schemeClr val="tx1"/>
                  </a:solidFill>
                  <a:latin typeface="+mn-lt"/>
                  <a:ea typeface="+mn-ea"/>
                  <a:cs typeface="+mn-cs"/>
                </a:defRPr>
              </a:lvl4pPr>
              <a:lvl5pPr marL="640800" indent="-223200" algn="l" defTabSz="875952" rtl="0" eaLnBrk="1" latinLnBrk="0" hangingPunct="1">
                <a:lnSpc>
                  <a:spcPct val="70000"/>
                </a:lnSpc>
                <a:spcBef>
                  <a:spcPts val="0"/>
                </a:spcBef>
                <a:spcAft>
                  <a:spcPts val="850"/>
                </a:spcAft>
                <a:buClr>
                  <a:schemeClr val="tx2"/>
                </a:buClr>
                <a:buFont typeface="Arial" panose="020B0604020202020204" pitchFamily="34" charset="0"/>
                <a:buChar char="•"/>
                <a:tabLst/>
                <a:defRPr sz="1670" b="0" kern="1200">
                  <a:solidFill>
                    <a:schemeClr val="tx1"/>
                  </a:solidFill>
                  <a:latin typeface="+mn-lt"/>
                  <a:ea typeface="+mn-ea"/>
                  <a:cs typeface="+mn-cs"/>
                </a:defRPr>
              </a:lvl5pPr>
              <a:lvl6pPr marL="2408867" indent="-218988" algn="l" defTabSz="875952" rtl="0" eaLnBrk="1" latinLnBrk="0" hangingPunct="1">
                <a:lnSpc>
                  <a:spcPct val="90000"/>
                </a:lnSpc>
                <a:spcBef>
                  <a:spcPts val="479"/>
                </a:spcBef>
                <a:buFont typeface="Arial" panose="020B0604020202020204" pitchFamily="34" charset="0"/>
                <a:buChar char="•"/>
                <a:defRPr sz="1700" kern="1200">
                  <a:solidFill>
                    <a:schemeClr val="tx1"/>
                  </a:solidFill>
                  <a:latin typeface="+mn-lt"/>
                  <a:ea typeface="+mn-ea"/>
                  <a:cs typeface="+mn-cs"/>
                </a:defRPr>
              </a:lvl6pPr>
              <a:lvl7pPr marL="2846842" indent="-218988" algn="l" defTabSz="875952" rtl="0" eaLnBrk="1" latinLnBrk="0" hangingPunct="1">
                <a:lnSpc>
                  <a:spcPct val="90000"/>
                </a:lnSpc>
                <a:spcBef>
                  <a:spcPts val="479"/>
                </a:spcBef>
                <a:buFont typeface="Arial" panose="020B0604020202020204" pitchFamily="34" charset="0"/>
                <a:buChar char="•"/>
                <a:defRPr sz="1700" kern="1200">
                  <a:solidFill>
                    <a:schemeClr val="tx1"/>
                  </a:solidFill>
                  <a:latin typeface="+mn-lt"/>
                  <a:ea typeface="+mn-ea"/>
                  <a:cs typeface="+mn-cs"/>
                </a:defRPr>
              </a:lvl7pPr>
              <a:lvl8pPr marL="3284818" indent="-218988" algn="l" defTabSz="875952" rtl="0" eaLnBrk="1" latinLnBrk="0" hangingPunct="1">
                <a:lnSpc>
                  <a:spcPct val="90000"/>
                </a:lnSpc>
                <a:spcBef>
                  <a:spcPts val="479"/>
                </a:spcBef>
                <a:buFont typeface="Arial" panose="020B0604020202020204" pitchFamily="34" charset="0"/>
                <a:buChar char="•"/>
                <a:defRPr sz="1700" kern="1200">
                  <a:solidFill>
                    <a:schemeClr val="tx1"/>
                  </a:solidFill>
                  <a:latin typeface="+mn-lt"/>
                  <a:ea typeface="+mn-ea"/>
                  <a:cs typeface="+mn-cs"/>
                </a:defRPr>
              </a:lvl8pPr>
              <a:lvl9pPr marL="3722793" indent="-218988" algn="l" defTabSz="875952" rtl="0" eaLnBrk="1" latinLnBrk="0" hangingPunct="1">
                <a:lnSpc>
                  <a:spcPct val="90000"/>
                </a:lnSpc>
                <a:spcBef>
                  <a:spcPts val="479"/>
                </a:spcBef>
                <a:buFont typeface="Arial" panose="020B0604020202020204" pitchFamily="34" charset="0"/>
                <a:buChar char="•"/>
                <a:defRPr sz="1700" kern="1200">
                  <a:solidFill>
                    <a:schemeClr val="tx1"/>
                  </a:solidFill>
                  <a:latin typeface="+mn-lt"/>
                  <a:ea typeface="+mn-ea"/>
                  <a:cs typeface="+mn-cs"/>
                </a:defRPr>
              </a:lvl9pPr>
            </a:lstStyle>
            <a:p>
              <a:pPr lvl="1" algn="ctr">
                <a:lnSpc>
                  <a:spcPct val="100000"/>
                </a:lnSpc>
              </a:pPr>
              <a:r>
                <a:rPr lang="es-ES" sz="2400" i="1" dirty="0">
                  <a:solidFill>
                    <a:srgbClr val="848484"/>
                  </a:solidFill>
                </a:rPr>
                <a:t>“En 2038 en Bogotá no habrá pérdida de vidas humanas asociadas a la movilidad. Su sistema de movilidad será seguro, eficiente, inteligente, amigable con el medio ambiente, e inclusivo.”</a:t>
              </a:r>
            </a:p>
          </p:txBody>
        </p:sp>
      </p:grpSp>
    </p:spTree>
    <p:extLst>
      <p:ext uri="{BB962C8B-B14F-4D97-AF65-F5344CB8AC3E}">
        <p14:creationId xmlns:p14="http://schemas.microsoft.com/office/powerpoint/2010/main" val="1213373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7"/>
            <a:ext cx="11543556" cy="538206"/>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2400" b="1" dirty="0">
                <a:solidFill>
                  <a:srgbClr val="4C531E"/>
                </a:solidFill>
                <a:latin typeface="Arial Black"/>
                <a:cs typeface="Arial Black"/>
              </a:rPr>
              <a:t> ACTUALIZACIÓN PMM 2019</a:t>
            </a:r>
            <a:endParaRPr lang="en-US" sz="20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graphicFrame>
        <p:nvGraphicFramePr>
          <p:cNvPr id="11" name="Tabla 10">
            <a:extLst>
              <a:ext uri="{FF2B5EF4-FFF2-40B4-BE49-F238E27FC236}">
                <a16:creationId xmlns:a16="http://schemas.microsoft.com/office/drawing/2014/main" id="{68BC8C32-AB61-C748-8F8F-3A9A3164CAEA}"/>
              </a:ext>
            </a:extLst>
          </p:cNvPr>
          <p:cNvGraphicFramePr>
            <a:graphicFrameLocks noGrp="1"/>
          </p:cNvGraphicFramePr>
          <p:nvPr>
            <p:extLst>
              <p:ext uri="{D42A27DB-BD31-4B8C-83A1-F6EECF244321}">
                <p14:modId xmlns:p14="http://schemas.microsoft.com/office/powerpoint/2010/main" val="1795198121"/>
              </p:ext>
            </p:extLst>
          </p:nvPr>
        </p:nvGraphicFramePr>
        <p:xfrm>
          <a:off x="854938" y="704923"/>
          <a:ext cx="4237324" cy="5675375"/>
        </p:xfrm>
        <a:graphic>
          <a:graphicData uri="http://schemas.openxmlformats.org/drawingml/2006/table">
            <a:tbl>
              <a:tblPr firstRow="1" bandRow="1"/>
              <a:tblGrid>
                <a:gridCol w="935634">
                  <a:extLst>
                    <a:ext uri="{9D8B030D-6E8A-4147-A177-3AD203B41FA5}">
                      <a16:colId xmlns:a16="http://schemas.microsoft.com/office/drawing/2014/main" val="1636248998"/>
                    </a:ext>
                  </a:extLst>
                </a:gridCol>
                <a:gridCol w="3301690">
                  <a:extLst>
                    <a:ext uri="{9D8B030D-6E8A-4147-A177-3AD203B41FA5}">
                      <a16:colId xmlns:a16="http://schemas.microsoft.com/office/drawing/2014/main" val="2639982666"/>
                    </a:ext>
                  </a:extLst>
                </a:gridCol>
              </a:tblGrid>
              <a:tr h="445970">
                <a:tc gridSpan="2">
                  <a:txBody>
                    <a:bodyPr/>
                    <a:lstStyle/>
                    <a:p>
                      <a:pPr algn="ctr" fontAlgn="ctr"/>
                      <a:r>
                        <a:rPr lang="es-MX" sz="2200" b="1" kern="1200" dirty="0">
                          <a:solidFill>
                            <a:srgbClr val="4C531E"/>
                          </a:solidFill>
                          <a:latin typeface="Arial Black"/>
                          <a:ea typeface="+mn-ea"/>
                          <a:cs typeface="Arial Black"/>
                        </a:rPr>
                        <a:t>Estructura</a:t>
                      </a:r>
                    </a:p>
                  </a:txBody>
                  <a:tcPr marL="0" marR="0" marT="0" marB="0" anchor="ctr">
                    <a:lnL>
                      <a:noFill/>
                    </a:lnL>
                    <a:lnR>
                      <a:noFill/>
                    </a:lnR>
                    <a:lnT>
                      <a:noFill/>
                    </a:lnT>
                    <a:lnB>
                      <a:noFill/>
                    </a:lnB>
                    <a:solidFill>
                      <a:schemeClr val="accent6">
                        <a:lumMod val="60000"/>
                        <a:lumOff val="40000"/>
                      </a:schemeClr>
                    </a:solidFill>
                  </a:tcPr>
                </a:tc>
                <a:tc hMerge="1">
                  <a:txBody>
                    <a:bodyPr/>
                    <a:lstStyle/>
                    <a:p>
                      <a:endParaRPr lang="es-MX"/>
                    </a:p>
                  </a:txBody>
                  <a:tcPr/>
                </a:tc>
                <a:extLst>
                  <a:ext uri="{0D108BD9-81ED-4DB2-BD59-A6C34878D82A}">
                    <a16:rowId xmlns:a16="http://schemas.microsoft.com/office/drawing/2014/main" val="500127966"/>
                  </a:ext>
                </a:extLst>
              </a:tr>
              <a:tr h="789126">
                <a:tc>
                  <a:txBody>
                    <a:bodyPr/>
                    <a:lstStyle/>
                    <a:p>
                      <a:pPr algn="ctr" fontAlgn="ctr"/>
                      <a:r>
                        <a:rPr lang="es-MX" sz="2400" b="1" kern="1200" dirty="0">
                          <a:solidFill>
                            <a:srgbClr val="4C531E"/>
                          </a:solidFill>
                          <a:latin typeface="Arial Black"/>
                          <a:ea typeface="+mn-ea"/>
                          <a:cs typeface="Arial Black"/>
                        </a:rPr>
                        <a:t>1</a:t>
                      </a:r>
                    </a:p>
                  </a:txBody>
                  <a:tcPr marL="0" marR="0" marT="0" marB="0" anchor="ctr">
                    <a:lnL>
                      <a:noFill/>
                    </a:lnL>
                    <a:lnR>
                      <a:noFill/>
                    </a:lnR>
                    <a:lnT>
                      <a:noFill/>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es-MX" sz="3200" b="0" i="0" u="none" strike="noStrike" dirty="0">
                          <a:solidFill>
                            <a:srgbClr val="161B20"/>
                          </a:solidFill>
                          <a:effectLst/>
                          <a:latin typeface="Calibri" panose="020F0502020204030204" pitchFamily="34" charset="0"/>
                        </a:rPr>
                        <a:t> </a:t>
                      </a:r>
                      <a:r>
                        <a:rPr lang="es-MX" sz="2400" b="0" i="0" u="none" strike="noStrike" dirty="0">
                          <a:solidFill>
                            <a:srgbClr val="848484"/>
                          </a:solidFill>
                          <a:effectLst/>
                          <a:latin typeface="Calibri" panose="020F0502020204030204" pitchFamily="34" charset="0"/>
                        </a:rPr>
                        <a:t>Visión</a:t>
                      </a:r>
                      <a:r>
                        <a:rPr lang="es-MX" sz="3200" b="0" i="0" u="none" strike="noStrike" dirty="0">
                          <a:solidFill>
                            <a:srgbClr val="161B20"/>
                          </a:solidFill>
                          <a:effectLst/>
                          <a:latin typeface="Calibri" panose="020F0502020204030204" pitchFamily="34" charset="0"/>
                        </a:rPr>
                        <a:t> </a:t>
                      </a:r>
                      <a:br>
                        <a:rPr lang="es-MX" sz="3200" b="0" i="0" u="none" strike="noStrike" dirty="0">
                          <a:solidFill>
                            <a:srgbClr val="161B20"/>
                          </a:solidFill>
                          <a:effectLst/>
                          <a:latin typeface="Calibri" panose="020F0502020204030204" pitchFamily="34" charset="0"/>
                        </a:rPr>
                      </a:br>
                      <a:r>
                        <a:rPr lang="es-MX" sz="1400" b="0" i="0" u="none" strike="noStrike" dirty="0">
                          <a:solidFill>
                            <a:srgbClr val="161B20"/>
                          </a:solidFill>
                          <a:effectLst/>
                          <a:latin typeface="Calibri" panose="020F0502020204030204" pitchFamily="34" charset="0"/>
                        </a:rPr>
                        <a:t>¿Para qué?</a:t>
                      </a:r>
                    </a:p>
                  </a:txBody>
                  <a:tcPr marL="0" marR="0" marT="0" marB="0" anchor="ctr">
                    <a:lnL>
                      <a:noFill/>
                    </a:lnL>
                    <a:lnR>
                      <a:noFill/>
                    </a:lnR>
                    <a:lnT>
                      <a:noFill/>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9838506"/>
                  </a:ext>
                </a:extLst>
              </a:tr>
              <a:tr h="585108">
                <a:tc>
                  <a:txBody>
                    <a:bodyPr/>
                    <a:lstStyle/>
                    <a:p>
                      <a:pPr algn="ctr" fontAlgn="ctr"/>
                      <a:r>
                        <a:rPr lang="es-MX" sz="2400" b="1" kern="1200" dirty="0">
                          <a:solidFill>
                            <a:srgbClr val="4C531E"/>
                          </a:solidFill>
                          <a:latin typeface="Arial Black"/>
                          <a:ea typeface="+mn-ea"/>
                          <a:cs typeface="Arial Black"/>
                        </a:rPr>
                        <a:t>9</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es-MX" sz="2400" b="0" i="0" u="none" strike="noStrike" kern="1200" dirty="0">
                          <a:solidFill>
                            <a:srgbClr val="848484"/>
                          </a:solidFill>
                          <a:effectLst/>
                          <a:latin typeface="Calibri" panose="020F0502020204030204" pitchFamily="34" charset="0"/>
                          <a:ea typeface="+mn-ea"/>
                          <a:cs typeface="+mn-cs"/>
                        </a:rPr>
                        <a:t>Principios</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54392410"/>
                  </a:ext>
                </a:extLst>
              </a:tr>
              <a:tr h="585108">
                <a:tc>
                  <a:txBody>
                    <a:bodyPr/>
                    <a:lstStyle/>
                    <a:p>
                      <a:pPr algn="ctr" fontAlgn="ctr"/>
                      <a:r>
                        <a:rPr lang="es-MX" sz="2400" b="1" kern="1200" dirty="0">
                          <a:solidFill>
                            <a:srgbClr val="4C531E"/>
                          </a:solidFill>
                          <a:latin typeface="Arial Black"/>
                          <a:ea typeface="+mn-ea"/>
                          <a:cs typeface="Arial Black"/>
                        </a:rPr>
                        <a:t>12</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s-MX" sz="2400" b="0" i="0" u="none" strike="noStrike" dirty="0">
                          <a:solidFill>
                            <a:srgbClr val="848484"/>
                          </a:solidFill>
                          <a:effectLst/>
                          <a:latin typeface="Calibri" panose="020F0502020204030204" pitchFamily="34" charset="0"/>
                        </a:rPr>
                        <a:t>Enfoques</a:t>
                      </a:r>
                      <a:endParaRPr lang="es-MX" sz="2400" b="0" i="0" u="none" strike="noStrike" kern="1200" dirty="0">
                        <a:solidFill>
                          <a:srgbClr val="848484"/>
                        </a:solidFill>
                        <a:effectLst/>
                        <a:latin typeface="Calibri" panose="020F0502020204030204" pitchFamily="34" charset="0"/>
                        <a:ea typeface="+mn-ea"/>
                        <a:cs typeface="+mn-cs"/>
                      </a:endParaRP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25326377"/>
                  </a:ext>
                </a:extLst>
              </a:tr>
              <a:tr h="585108">
                <a:tc>
                  <a:txBody>
                    <a:bodyPr/>
                    <a:lstStyle/>
                    <a:p>
                      <a:pPr algn="ctr" fontAlgn="ctr"/>
                      <a:r>
                        <a:rPr lang="es-MX" sz="2400" b="1" kern="1200" dirty="0">
                          <a:solidFill>
                            <a:srgbClr val="4C531E"/>
                          </a:solidFill>
                          <a:latin typeface="Arial Black"/>
                          <a:ea typeface="+mn-ea"/>
                          <a:cs typeface="Arial Black"/>
                        </a:rPr>
                        <a:t>4</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es-MX" sz="2400" b="0" i="0" u="none" strike="noStrike" dirty="0">
                          <a:solidFill>
                            <a:srgbClr val="848484"/>
                          </a:solidFill>
                          <a:effectLst/>
                          <a:latin typeface="Calibri" panose="020F0502020204030204" pitchFamily="34" charset="0"/>
                        </a:rPr>
                        <a:t>Objetivos generales</a:t>
                      </a:r>
                      <a:br>
                        <a:rPr lang="es-MX" sz="1990" b="0" i="0" u="none" strike="noStrike" dirty="0">
                          <a:solidFill>
                            <a:srgbClr val="161B20"/>
                          </a:solidFill>
                          <a:effectLst/>
                          <a:latin typeface="Calibri" panose="020F0502020204030204" pitchFamily="34" charset="0"/>
                        </a:rPr>
                      </a:br>
                      <a:r>
                        <a:rPr lang="es-MX" sz="1400" b="0" i="0" u="none" strike="noStrike" dirty="0">
                          <a:solidFill>
                            <a:srgbClr val="161B20"/>
                          </a:solidFill>
                          <a:effectLst/>
                          <a:latin typeface="Calibri" panose="020F0502020204030204" pitchFamily="34" charset="0"/>
                        </a:rPr>
                        <a:t>¿Qué?</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99311154"/>
                  </a:ext>
                </a:extLst>
              </a:tr>
              <a:tr h="587033">
                <a:tc>
                  <a:txBody>
                    <a:bodyPr/>
                    <a:lstStyle/>
                    <a:p>
                      <a:pPr algn="ctr" fontAlgn="ctr"/>
                      <a:r>
                        <a:rPr lang="es-MX" sz="2400" b="1" kern="1200" dirty="0">
                          <a:solidFill>
                            <a:srgbClr val="4C531E"/>
                          </a:solidFill>
                          <a:latin typeface="Arial Black"/>
                          <a:ea typeface="+mn-ea"/>
                          <a:cs typeface="Arial Black"/>
                        </a:rPr>
                        <a:t>13</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es-MX" sz="1990" b="0" i="0" u="none" strike="noStrike" dirty="0">
                          <a:solidFill>
                            <a:srgbClr val="161B20"/>
                          </a:solidFill>
                          <a:effectLst/>
                          <a:latin typeface="Calibri" panose="020F0502020204030204" pitchFamily="34" charset="0"/>
                        </a:rPr>
                        <a:t> </a:t>
                      </a:r>
                      <a:r>
                        <a:rPr lang="es-MX" sz="2400" b="0" i="0" u="none" strike="noStrike" dirty="0">
                          <a:solidFill>
                            <a:srgbClr val="848484"/>
                          </a:solidFill>
                          <a:effectLst/>
                          <a:latin typeface="Calibri" panose="020F0502020204030204" pitchFamily="34" charset="0"/>
                        </a:rPr>
                        <a:t>Objetivos específicos</a:t>
                      </a:r>
                      <a:br>
                        <a:rPr lang="es-MX" sz="2400" b="0" i="0" u="none" strike="noStrike" dirty="0">
                          <a:solidFill>
                            <a:srgbClr val="FF9933"/>
                          </a:solidFill>
                          <a:effectLst/>
                          <a:latin typeface="Calibri" panose="020F0502020204030204" pitchFamily="34" charset="0"/>
                        </a:rPr>
                      </a:br>
                      <a:r>
                        <a:rPr lang="es-MX" sz="1400" b="0" i="0" u="none" strike="noStrike" dirty="0">
                          <a:solidFill>
                            <a:srgbClr val="161B20"/>
                          </a:solidFill>
                          <a:effectLst/>
                          <a:latin typeface="Calibri" panose="020F0502020204030204" pitchFamily="34" charset="0"/>
                        </a:rPr>
                        <a:t>¿Qué?</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05578929"/>
                  </a:ext>
                </a:extLst>
              </a:tr>
              <a:tr h="587033">
                <a:tc>
                  <a:txBody>
                    <a:bodyPr/>
                    <a:lstStyle/>
                    <a:p>
                      <a:pPr algn="ctr" fontAlgn="ctr"/>
                      <a:r>
                        <a:rPr lang="es-MX" sz="2400" b="1" kern="1200" dirty="0">
                          <a:solidFill>
                            <a:srgbClr val="4C531E"/>
                          </a:solidFill>
                          <a:latin typeface="Arial Black"/>
                          <a:ea typeface="+mn-ea"/>
                          <a:cs typeface="Arial Black"/>
                        </a:rPr>
                        <a:t>33</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es-MX" sz="1990" b="0" i="0" u="none" strike="noStrike" dirty="0">
                          <a:solidFill>
                            <a:srgbClr val="161B20"/>
                          </a:solidFill>
                          <a:effectLst/>
                          <a:latin typeface="Calibri" panose="020F0502020204030204" pitchFamily="34" charset="0"/>
                        </a:rPr>
                        <a:t> </a:t>
                      </a:r>
                      <a:r>
                        <a:rPr lang="es-MX" sz="2400" b="0" i="0" u="none" strike="noStrike" dirty="0">
                          <a:solidFill>
                            <a:srgbClr val="848484"/>
                          </a:solidFill>
                          <a:effectLst/>
                          <a:latin typeface="Calibri" panose="020F0502020204030204" pitchFamily="34" charset="0"/>
                        </a:rPr>
                        <a:t>Estrategias</a:t>
                      </a:r>
                      <a:br>
                        <a:rPr lang="es-MX" sz="1990" b="0" i="0" u="none" strike="noStrike" dirty="0">
                          <a:solidFill>
                            <a:srgbClr val="161B20"/>
                          </a:solidFill>
                          <a:effectLst/>
                          <a:latin typeface="Calibri" panose="020F0502020204030204" pitchFamily="34" charset="0"/>
                        </a:rPr>
                      </a:br>
                      <a:r>
                        <a:rPr lang="es-MX" sz="1400" b="0" i="0" u="none" strike="noStrike" dirty="0">
                          <a:solidFill>
                            <a:srgbClr val="161B20"/>
                          </a:solidFill>
                          <a:effectLst/>
                          <a:latin typeface="Calibri" panose="020F0502020204030204" pitchFamily="34" charset="0"/>
                        </a:rPr>
                        <a:t>¿Cómo se logran los objetivos?</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14917569"/>
                  </a:ext>
                </a:extLst>
              </a:tr>
              <a:tr h="587033">
                <a:tc>
                  <a:txBody>
                    <a:bodyPr/>
                    <a:lstStyle/>
                    <a:p>
                      <a:pPr algn="ctr" fontAlgn="ctr"/>
                      <a:r>
                        <a:rPr lang="es-MX" sz="2400" b="1" kern="1200" dirty="0">
                          <a:solidFill>
                            <a:srgbClr val="4C531E"/>
                          </a:solidFill>
                          <a:latin typeface="Arial Black"/>
                          <a:ea typeface="+mn-ea"/>
                          <a:cs typeface="Arial Black"/>
                        </a:rPr>
                        <a:t>82</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es-MX" sz="1990" b="0" i="0" u="none" strike="noStrike" dirty="0">
                          <a:solidFill>
                            <a:srgbClr val="161B20"/>
                          </a:solidFill>
                          <a:effectLst/>
                          <a:latin typeface="Calibri" panose="020F0502020204030204" pitchFamily="34" charset="0"/>
                        </a:rPr>
                        <a:t> </a:t>
                      </a:r>
                      <a:r>
                        <a:rPr lang="es-MX" sz="2400" b="0" i="0" u="none" strike="noStrike" dirty="0">
                          <a:solidFill>
                            <a:srgbClr val="848484"/>
                          </a:solidFill>
                          <a:effectLst/>
                          <a:latin typeface="Calibri" panose="020F0502020204030204" pitchFamily="34" charset="0"/>
                        </a:rPr>
                        <a:t>Proyectos</a:t>
                      </a:r>
                      <a:br>
                        <a:rPr lang="es-MX" sz="1990" b="0" i="0" u="none" strike="noStrike" dirty="0">
                          <a:solidFill>
                            <a:srgbClr val="161B20"/>
                          </a:solidFill>
                          <a:effectLst/>
                          <a:latin typeface="Calibri" panose="020F0502020204030204" pitchFamily="34" charset="0"/>
                        </a:rPr>
                      </a:br>
                      <a:r>
                        <a:rPr lang="es-MX" sz="1400" b="0" i="0" u="none" strike="noStrike" dirty="0">
                          <a:solidFill>
                            <a:srgbClr val="161B20"/>
                          </a:solidFill>
                          <a:effectLst/>
                          <a:latin typeface="Calibri" panose="020F0502020204030204" pitchFamily="34" charset="0"/>
                        </a:rPr>
                        <a:t>¿Cómo se desarrollan las estrategias?</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61937444"/>
                  </a:ext>
                </a:extLst>
              </a:tr>
              <a:tr h="461928">
                <a:tc>
                  <a:txBody>
                    <a:bodyPr/>
                    <a:lstStyle/>
                    <a:p>
                      <a:pPr algn="ctr" fontAlgn="ctr"/>
                      <a:r>
                        <a:rPr lang="es-MX" sz="2400" b="1" kern="1200" dirty="0">
                          <a:solidFill>
                            <a:srgbClr val="4C531E"/>
                          </a:solidFill>
                          <a:latin typeface="Arial Black"/>
                          <a:ea typeface="+mn-ea"/>
                          <a:cs typeface="Arial Black"/>
                        </a:rPr>
                        <a:t>24</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es-MX" sz="2400" b="0" i="0" u="none" strike="noStrike" dirty="0">
                          <a:solidFill>
                            <a:srgbClr val="161B20"/>
                          </a:solidFill>
                          <a:effectLst/>
                          <a:latin typeface="Calibri" panose="020F0502020204030204" pitchFamily="34" charset="0"/>
                        </a:rPr>
                        <a:t> </a:t>
                      </a:r>
                      <a:r>
                        <a:rPr lang="es-MX" sz="2400" b="0" i="0" u="none" strike="noStrike" dirty="0">
                          <a:solidFill>
                            <a:srgbClr val="848484"/>
                          </a:solidFill>
                          <a:effectLst/>
                          <a:latin typeface="Calibri" panose="020F0502020204030204" pitchFamily="34" charset="0"/>
                        </a:rPr>
                        <a:t>Acciones prioritarias</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19933530"/>
                  </a:ext>
                </a:extLst>
              </a:tr>
              <a:tr h="461928">
                <a:tc>
                  <a:txBody>
                    <a:bodyPr/>
                    <a:lstStyle/>
                    <a:p>
                      <a:pPr algn="ctr" fontAlgn="ctr"/>
                      <a:r>
                        <a:rPr lang="es-MX" sz="2400" b="1" kern="1200" dirty="0">
                          <a:solidFill>
                            <a:srgbClr val="4C531E"/>
                          </a:solidFill>
                          <a:latin typeface="Arial Black"/>
                          <a:ea typeface="+mn-ea"/>
                          <a:cs typeface="Arial Black"/>
                        </a:rPr>
                        <a:t>10</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es-MX" sz="2400" b="0" i="0" u="none" strike="noStrike" dirty="0">
                          <a:solidFill>
                            <a:srgbClr val="161B20"/>
                          </a:solidFill>
                          <a:effectLst/>
                          <a:latin typeface="Calibri" panose="020F0502020204030204" pitchFamily="34" charset="0"/>
                        </a:rPr>
                        <a:t> </a:t>
                      </a:r>
                      <a:r>
                        <a:rPr lang="es-MX" sz="2400" b="0" i="0" u="none" strike="noStrike" dirty="0">
                          <a:solidFill>
                            <a:srgbClr val="848484"/>
                          </a:solidFill>
                          <a:effectLst/>
                          <a:latin typeface="Calibri" panose="020F0502020204030204" pitchFamily="34" charset="0"/>
                        </a:rPr>
                        <a:t>Acciones Transversales</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61527616"/>
                  </a:ext>
                </a:extLst>
              </a:tr>
            </a:tbl>
          </a:graphicData>
        </a:graphic>
      </p:graphicFrame>
      <p:grpSp>
        <p:nvGrpSpPr>
          <p:cNvPr id="18" name="Grupo 17">
            <a:extLst>
              <a:ext uri="{FF2B5EF4-FFF2-40B4-BE49-F238E27FC236}">
                <a16:creationId xmlns:a16="http://schemas.microsoft.com/office/drawing/2014/main" id="{DC50806C-7176-0B4E-A5CC-93AD62AB6904}"/>
              </a:ext>
            </a:extLst>
          </p:cNvPr>
          <p:cNvGrpSpPr/>
          <p:nvPr/>
        </p:nvGrpSpPr>
        <p:grpSpPr>
          <a:xfrm>
            <a:off x="5473457" y="1360917"/>
            <a:ext cx="6445274" cy="2189623"/>
            <a:chOff x="1808915" y="5185311"/>
            <a:chExt cx="8371650" cy="2252855"/>
          </a:xfrm>
        </p:grpSpPr>
        <p:pic>
          <p:nvPicPr>
            <p:cNvPr id="19" name="Picture 11">
              <a:hlinkClick r:id="rId3" action="ppaction://hlinksldjump"/>
              <a:extLst>
                <a:ext uri="{FF2B5EF4-FFF2-40B4-BE49-F238E27FC236}">
                  <a16:creationId xmlns:a16="http://schemas.microsoft.com/office/drawing/2014/main" id="{9946B3CA-34AE-024C-8C6C-40FBF8251A12}"/>
                </a:ext>
              </a:extLst>
            </p:cNvPr>
            <p:cNvPicPr>
              <a:picLocks noChangeAspect="1"/>
            </p:cNvPicPr>
            <p:nvPr/>
          </p:nvPicPr>
          <p:blipFill rotWithShape="1">
            <a:blip r:embed="rId4"/>
            <a:srcRect t="5407" r="75562" b="62127"/>
            <a:stretch/>
          </p:blipFill>
          <p:spPr>
            <a:xfrm>
              <a:off x="1808915" y="5185311"/>
              <a:ext cx="2064586" cy="2236879"/>
            </a:xfrm>
            <a:prstGeom prst="rect">
              <a:avLst/>
            </a:prstGeom>
          </p:spPr>
        </p:pic>
        <p:pic>
          <p:nvPicPr>
            <p:cNvPr id="20" name="Picture 11">
              <a:hlinkClick r:id="" action="ppaction://noaction"/>
              <a:extLst>
                <a:ext uri="{FF2B5EF4-FFF2-40B4-BE49-F238E27FC236}">
                  <a16:creationId xmlns:a16="http://schemas.microsoft.com/office/drawing/2014/main" id="{B1A61C16-117C-1B43-9ED0-00C8A74D82D3}"/>
                </a:ext>
              </a:extLst>
            </p:cNvPr>
            <p:cNvPicPr>
              <a:picLocks noChangeAspect="1"/>
            </p:cNvPicPr>
            <p:nvPr/>
          </p:nvPicPr>
          <p:blipFill rotWithShape="1">
            <a:blip r:embed="rId4"/>
            <a:srcRect l="25412" t="5407" r="50235" b="62127"/>
            <a:stretch/>
          </p:blipFill>
          <p:spPr>
            <a:xfrm>
              <a:off x="3949699" y="5193298"/>
              <a:ext cx="2057401" cy="2236879"/>
            </a:xfrm>
            <a:prstGeom prst="rect">
              <a:avLst/>
            </a:prstGeom>
          </p:spPr>
        </p:pic>
        <p:pic>
          <p:nvPicPr>
            <p:cNvPr id="21" name="Picture 11">
              <a:hlinkClick r:id="" action="ppaction://noaction"/>
              <a:extLst>
                <a:ext uri="{FF2B5EF4-FFF2-40B4-BE49-F238E27FC236}">
                  <a16:creationId xmlns:a16="http://schemas.microsoft.com/office/drawing/2014/main" id="{8913DFD7-1598-7346-8451-4444FCF65635}"/>
                </a:ext>
              </a:extLst>
            </p:cNvPr>
            <p:cNvPicPr>
              <a:picLocks noChangeAspect="1"/>
            </p:cNvPicPr>
            <p:nvPr/>
          </p:nvPicPr>
          <p:blipFill rotWithShape="1">
            <a:blip r:embed="rId4"/>
            <a:srcRect l="50601" t="5407" r="25047" b="62359"/>
            <a:stretch/>
          </p:blipFill>
          <p:spPr>
            <a:xfrm>
              <a:off x="6070600" y="5188587"/>
              <a:ext cx="2057400" cy="2220903"/>
            </a:xfrm>
            <a:prstGeom prst="rect">
              <a:avLst/>
            </a:prstGeom>
          </p:spPr>
        </p:pic>
        <p:pic>
          <p:nvPicPr>
            <p:cNvPr id="22" name="Picture 11">
              <a:hlinkClick r:id="" action="ppaction://noaction"/>
              <a:extLst>
                <a:ext uri="{FF2B5EF4-FFF2-40B4-BE49-F238E27FC236}">
                  <a16:creationId xmlns:a16="http://schemas.microsoft.com/office/drawing/2014/main" id="{A615BA42-9B7D-9B45-96A8-78C83F1EF15B}"/>
                </a:ext>
              </a:extLst>
            </p:cNvPr>
            <p:cNvPicPr>
              <a:picLocks noChangeAspect="1"/>
            </p:cNvPicPr>
            <p:nvPr/>
          </p:nvPicPr>
          <p:blipFill rotWithShape="1">
            <a:blip r:embed="rId4"/>
            <a:srcRect l="76606" t="5407" b="62127"/>
            <a:stretch/>
          </p:blipFill>
          <p:spPr>
            <a:xfrm>
              <a:off x="8204200" y="5201287"/>
              <a:ext cx="1976365" cy="2236879"/>
            </a:xfrm>
            <a:prstGeom prst="rect">
              <a:avLst/>
            </a:prstGeom>
          </p:spPr>
        </p:pic>
      </p:grpSp>
      <p:sp>
        <p:nvSpPr>
          <p:cNvPr id="23" name="Title 4">
            <a:extLst>
              <a:ext uri="{FF2B5EF4-FFF2-40B4-BE49-F238E27FC236}">
                <a16:creationId xmlns:a16="http://schemas.microsoft.com/office/drawing/2014/main" id="{8DFAA652-1B96-A740-9AF5-66AF762AF200}"/>
              </a:ext>
            </a:extLst>
          </p:cNvPr>
          <p:cNvSpPr txBox="1">
            <a:spLocks/>
          </p:cNvSpPr>
          <p:nvPr/>
        </p:nvSpPr>
        <p:spPr>
          <a:xfrm>
            <a:off x="5473457" y="704923"/>
            <a:ext cx="6445274" cy="538206"/>
          </a:xfrm>
          <a:prstGeom prst="rect">
            <a:avLst/>
          </a:prstGeom>
          <a:solidFill>
            <a:schemeClr val="accent6">
              <a:lumMod val="60000"/>
              <a:lumOff val="4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vert="horz" lIns="457200" tIns="45720" rIns="457200" bIns="45720" rtlCol="0" anchor="ctr">
            <a:noAutofit/>
          </a:bodyPr>
          <a:lstStyle>
            <a:lvl1pPr algn="ctr" defTabSz="914400" rtl="0" eaLnBrk="1" latinLnBrk="0" hangingPunct="1">
              <a:lnSpc>
                <a:spcPct val="90000"/>
              </a:lnSpc>
              <a:spcBef>
                <a:spcPct val="0"/>
              </a:spcBef>
              <a:buNone/>
              <a:tabLst>
                <a:tab pos="10579100" algn="l"/>
              </a:tabLst>
              <a:defRPr lang="en-US" sz="3400" b="0" i="0" kern="1200" spc="160"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a:lstStyle>
          <a:p>
            <a:pPr fontAlgn="ctr"/>
            <a:r>
              <a:rPr lang="es-MX" sz="2200" b="1" dirty="0">
                <a:solidFill>
                  <a:srgbClr val="4C531E"/>
                </a:solidFill>
                <a:latin typeface="Arial Black"/>
                <a:cs typeface="Arial Black"/>
              </a:rPr>
              <a:t>Objetivos Generales</a:t>
            </a:r>
          </a:p>
          <a:p>
            <a:pPr fontAlgn="ctr"/>
            <a:r>
              <a:rPr lang="es-MX" sz="1600" b="1" dirty="0">
                <a:solidFill>
                  <a:srgbClr val="4C531E"/>
                </a:solidFill>
                <a:latin typeface="Arial Black"/>
                <a:cs typeface="Arial Black"/>
              </a:rPr>
              <a:t>(Asociados a POT 2019)</a:t>
            </a:r>
          </a:p>
        </p:txBody>
      </p:sp>
      <p:sp>
        <p:nvSpPr>
          <p:cNvPr id="26" name="Title 4">
            <a:extLst>
              <a:ext uri="{FF2B5EF4-FFF2-40B4-BE49-F238E27FC236}">
                <a16:creationId xmlns:a16="http://schemas.microsoft.com/office/drawing/2014/main" id="{735C472E-5D31-F147-98D2-9CC2A08EA2B1}"/>
              </a:ext>
            </a:extLst>
          </p:cNvPr>
          <p:cNvSpPr txBox="1">
            <a:spLocks/>
          </p:cNvSpPr>
          <p:nvPr/>
        </p:nvSpPr>
        <p:spPr>
          <a:xfrm>
            <a:off x="5482972" y="3550540"/>
            <a:ext cx="6445274" cy="538206"/>
          </a:xfrm>
          <a:prstGeom prst="rect">
            <a:avLst/>
          </a:prstGeom>
          <a:solidFill>
            <a:schemeClr val="accent6">
              <a:lumMod val="60000"/>
              <a:lumOff val="4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vert="horz" lIns="457200" tIns="45720" rIns="457200" bIns="45720" rtlCol="0" anchor="ctr">
            <a:noAutofit/>
          </a:bodyPr>
          <a:lstStyle>
            <a:lvl1pPr algn="ctr" defTabSz="914400" rtl="0" eaLnBrk="1" latinLnBrk="0" hangingPunct="1">
              <a:lnSpc>
                <a:spcPct val="90000"/>
              </a:lnSpc>
              <a:spcBef>
                <a:spcPct val="0"/>
              </a:spcBef>
              <a:buNone/>
              <a:tabLst>
                <a:tab pos="10579100" algn="l"/>
              </a:tabLst>
              <a:defRPr lang="en-US" sz="3400" b="0" i="0" kern="1200" spc="160"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a:lstStyle>
          <a:p>
            <a:pPr fontAlgn="ctr"/>
            <a:r>
              <a:rPr lang="es-MX" sz="2200" b="1" dirty="0">
                <a:solidFill>
                  <a:srgbClr val="4C531E"/>
                </a:solidFill>
                <a:latin typeface="Arial Black"/>
                <a:cs typeface="Arial Black"/>
              </a:rPr>
              <a:t>Proyectos y Acciones Prioritarias / Tema</a:t>
            </a:r>
          </a:p>
        </p:txBody>
      </p:sp>
      <p:graphicFrame>
        <p:nvGraphicFramePr>
          <p:cNvPr id="27" name="Tabla 26">
            <a:extLst>
              <a:ext uri="{FF2B5EF4-FFF2-40B4-BE49-F238E27FC236}">
                <a16:creationId xmlns:a16="http://schemas.microsoft.com/office/drawing/2014/main" id="{E49FF453-5284-9A44-ABF1-D5BAB7BB8957}"/>
              </a:ext>
            </a:extLst>
          </p:cNvPr>
          <p:cNvGraphicFramePr>
            <a:graphicFrameLocks noGrp="1"/>
          </p:cNvGraphicFramePr>
          <p:nvPr>
            <p:extLst>
              <p:ext uri="{D42A27DB-BD31-4B8C-83A1-F6EECF244321}">
                <p14:modId xmlns:p14="http://schemas.microsoft.com/office/powerpoint/2010/main" val="549191036"/>
              </p:ext>
            </p:extLst>
          </p:nvPr>
        </p:nvGraphicFramePr>
        <p:xfrm>
          <a:off x="5633201" y="4182810"/>
          <a:ext cx="2976860" cy="1872357"/>
        </p:xfrm>
        <a:graphic>
          <a:graphicData uri="http://schemas.openxmlformats.org/drawingml/2006/table">
            <a:tbl>
              <a:tblPr firstRow="1" bandRow="1"/>
              <a:tblGrid>
                <a:gridCol w="657314">
                  <a:extLst>
                    <a:ext uri="{9D8B030D-6E8A-4147-A177-3AD203B41FA5}">
                      <a16:colId xmlns:a16="http://schemas.microsoft.com/office/drawing/2014/main" val="1636248998"/>
                    </a:ext>
                  </a:extLst>
                </a:gridCol>
                <a:gridCol w="2319546">
                  <a:extLst>
                    <a:ext uri="{9D8B030D-6E8A-4147-A177-3AD203B41FA5}">
                      <a16:colId xmlns:a16="http://schemas.microsoft.com/office/drawing/2014/main" val="2639982666"/>
                    </a:ext>
                  </a:extLst>
                </a:gridCol>
              </a:tblGrid>
              <a:tr h="291368">
                <a:tc>
                  <a:txBody>
                    <a:bodyPr/>
                    <a:lstStyle/>
                    <a:p>
                      <a:pPr algn="ctr" fontAlgn="ctr"/>
                      <a:r>
                        <a:rPr lang="es-MX" sz="1600" b="1" kern="1200" dirty="0">
                          <a:solidFill>
                            <a:srgbClr val="4C531E"/>
                          </a:solidFill>
                          <a:latin typeface="Arial Black"/>
                          <a:ea typeface="+mn-ea"/>
                          <a:cs typeface="Arial Black"/>
                        </a:rPr>
                        <a:t>24</a:t>
                      </a:r>
                    </a:p>
                  </a:txBody>
                  <a:tcPr marL="0" marR="0" marT="0" marB="0" anchor="ctr">
                    <a:lnL>
                      <a:noFill/>
                    </a:lnL>
                    <a:lnR>
                      <a:noFill/>
                    </a:lnR>
                    <a:lnT>
                      <a:noFill/>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es-MX" sz="1600" b="0" i="0" u="none" strike="noStrike" dirty="0">
                          <a:solidFill>
                            <a:srgbClr val="848484"/>
                          </a:solidFill>
                          <a:effectLst/>
                          <a:latin typeface="Calibri" panose="020F0502020204030204" pitchFamily="34" charset="0"/>
                        </a:rPr>
                        <a:t>Peatón</a:t>
                      </a:r>
                      <a:endParaRPr lang="es-MX" sz="1600" b="0" i="0" u="none" strike="noStrike" dirty="0">
                        <a:solidFill>
                          <a:srgbClr val="161B20"/>
                        </a:solidFill>
                        <a:effectLst/>
                        <a:latin typeface="Calibri" panose="020F0502020204030204" pitchFamily="34" charset="0"/>
                      </a:endParaRPr>
                    </a:p>
                  </a:txBody>
                  <a:tcPr marL="0" marR="0" marT="0" marB="0" anchor="ctr">
                    <a:lnL>
                      <a:noFill/>
                    </a:lnL>
                    <a:lnR>
                      <a:noFill/>
                    </a:lnR>
                    <a:lnT>
                      <a:noFill/>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9838506"/>
                  </a:ext>
                </a:extLst>
              </a:tr>
              <a:tr h="319747">
                <a:tc>
                  <a:txBody>
                    <a:bodyPr/>
                    <a:lstStyle/>
                    <a:p>
                      <a:pPr algn="ctr" fontAlgn="ctr"/>
                      <a:r>
                        <a:rPr lang="es-MX" sz="1600" b="1" kern="1200" dirty="0">
                          <a:solidFill>
                            <a:srgbClr val="4C531E"/>
                          </a:solidFill>
                          <a:latin typeface="Arial Black"/>
                          <a:ea typeface="+mn-ea"/>
                          <a:cs typeface="Arial Black"/>
                        </a:rPr>
                        <a:t>30</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es-MX" sz="1600" b="0" i="0" u="none" strike="noStrike" kern="1200" dirty="0">
                          <a:solidFill>
                            <a:srgbClr val="848484"/>
                          </a:solidFill>
                          <a:effectLst/>
                          <a:latin typeface="Calibri" panose="020F0502020204030204" pitchFamily="34" charset="0"/>
                          <a:ea typeface="+mn-ea"/>
                          <a:cs typeface="+mn-cs"/>
                        </a:rPr>
                        <a:t>Bicicleta</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54392410"/>
                  </a:ext>
                </a:extLst>
              </a:tr>
              <a:tr h="315311">
                <a:tc>
                  <a:txBody>
                    <a:bodyPr/>
                    <a:lstStyle/>
                    <a:p>
                      <a:pPr algn="ctr" fontAlgn="ctr"/>
                      <a:r>
                        <a:rPr lang="es-MX" sz="1600" b="1" kern="1200" dirty="0">
                          <a:solidFill>
                            <a:srgbClr val="4C531E"/>
                          </a:solidFill>
                          <a:latin typeface="Arial Black"/>
                          <a:ea typeface="+mn-ea"/>
                          <a:cs typeface="Arial Black"/>
                        </a:rPr>
                        <a:t>46</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s-MX" sz="1600" b="0" i="0" u="none" strike="noStrike" dirty="0">
                          <a:solidFill>
                            <a:srgbClr val="848484"/>
                          </a:solidFill>
                          <a:effectLst/>
                          <a:latin typeface="Calibri" panose="020F0502020204030204" pitchFamily="34" charset="0"/>
                        </a:rPr>
                        <a:t>Transporte Público</a:t>
                      </a:r>
                      <a:endParaRPr lang="es-MX" sz="1600" b="0" i="0" u="none" strike="noStrike" kern="1200" dirty="0">
                        <a:solidFill>
                          <a:srgbClr val="848484"/>
                        </a:solidFill>
                        <a:effectLst/>
                        <a:latin typeface="Calibri" panose="020F0502020204030204" pitchFamily="34" charset="0"/>
                        <a:ea typeface="+mn-ea"/>
                        <a:cs typeface="+mn-cs"/>
                      </a:endParaRP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25326377"/>
                  </a:ext>
                </a:extLst>
              </a:tr>
              <a:tr h="331075">
                <a:tc>
                  <a:txBody>
                    <a:bodyPr/>
                    <a:lstStyle/>
                    <a:p>
                      <a:pPr algn="ctr" fontAlgn="ctr"/>
                      <a:r>
                        <a:rPr lang="es-MX" sz="1600" b="1" kern="1200" dirty="0">
                          <a:solidFill>
                            <a:srgbClr val="4C531E"/>
                          </a:solidFill>
                          <a:latin typeface="Arial Black"/>
                          <a:ea typeface="+mn-ea"/>
                          <a:cs typeface="Arial Black"/>
                        </a:rPr>
                        <a:t>27</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es-MX" sz="1600" b="0" i="0" u="none" strike="noStrike" dirty="0">
                          <a:solidFill>
                            <a:srgbClr val="848484"/>
                          </a:solidFill>
                          <a:effectLst/>
                          <a:latin typeface="Calibri" panose="020F0502020204030204" pitchFamily="34" charset="0"/>
                        </a:rPr>
                        <a:t>Tecnología</a:t>
                      </a:r>
                      <a:endParaRPr lang="es-MX" sz="1600" b="0" i="0" u="none" strike="noStrike" dirty="0">
                        <a:solidFill>
                          <a:srgbClr val="161B20"/>
                        </a:solidFill>
                        <a:effectLst/>
                        <a:latin typeface="Calibri" panose="020F0502020204030204" pitchFamily="34" charset="0"/>
                      </a:endParaRP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99311154"/>
                  </a:ext>
                </a:extLst>
              </a:tr>
              <a:tr h="315311">
                <a:tc>
                  <a:txBody>
                    <a:bodyPr/>
                    <a:lstStyle/>
                    <a:p>
                      <a:pPr algn="ctr" fontAlgn="ctr"/>
                      <a:r>
                        <a:rPr lang="es-MX" sz="1600" b="1" kern="1200" dirty="0">
                          <a:solidFill>
                            <a:srgbClr val="4C531E"/>
                          </a:solidFill>
                          <a:latin typeface="Arial Black"/>
                          <a:ea typeface="+mn-ea"/>
                          <a:cs typeface="Arial Black"/>
                        </a:rPr>
                        <a:t>28</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es-MX" sz="1600" b="0" i="0" u="none" strike="noStrike" dirty="0">
                          <a:solidFill>
                            <a:srgbClr val="848484"/>
                          </a:solidFill>
                          <a:effectLst/>
                          <a:latin typeface="Calibri" panose="020F0502020204030204" pitchFamily="34" charset="0"/>
                        </a:rPr>
                        <a:t>Visión Cero</a:t>
                      </a:r>
                      <a:endParaRPr lang="es-MX" sz="1600" b="0" i="0" u="none" strike="noStrike" dirty="0">
                        <a:solidFill>
                          <a:srgbClr val="161B20"/>
                        </a:solidFill>
                        <a:effectLst/>
                        <a:latin typeface="Calibri" panose="020F0502020204030204" pitchFamily="34" charset="0"/>
                      </a:endParaRP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05578929"/>
                  </a:ext>
                </a:extLst>
              </a:tr>
              <a:tr h="299545">
                <a:tc>
                  <a:txBody>
                    <a:bodyPr/>
                    <a:lstStyle/>
                    <a:p>
                      <a:pPr algn="ctr" fontAlgn="ctr"/>
                      <a:r>
                        <a:rPr lang="es-MX" sz="1600" b="1" kern="1200" dirty="0">
                          <a:solidFill>
                            <a:srgbClr val="4C531E"/>
                          </a:solidFill>
                          <a:latin typeface="Arial Black"/>
                          <a:ea typeface="+mn-ea"/>
                          <a:cs typeface="Arial Black"/>
                        </a:rPr>
                        <a:t>18</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es-MX" sz="1600" b="0" i="0" u="none" strike="noStrike" dirty="0">
                          <a:solidFill>
                            <a:srgbClr val="848484"/>
                          </a:solidFill>
                          <a:effectLst/>
                          <a:latin typeface="Calibri" panose="020F0502020204030204" pitchFamily="34" charset="0"/>
                        </a:rPr>
                        <a:t>Logística</a:t>
                      </a:r>
                      <a:endParaRPr lang="es-MX" sz="1600" b="0" i="0" u="none" strike="noStrike" dirty="0">
                        <a:solidFill>
                          <a:srgbClr val="161B20"/>
                        </a:solidFill>
                        <a:effectLst/>
                        <a:latin typeface="Calibri" panose="020F0502020204030204" pitchFamily="34" charset="0"/>
                      </a:endParaRP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14917569"/>
                  </a:ext>
                </a:extLst>
              </a:tr>
            </a:tbl>
          </a:graphicData>
        </a:graphic>
      </p:graphicFrame>
      <p:graphicFrame>
        <p:nvGraphicFramePr>
          <p:cNvPr id="28" name="Tabla 27">
            <a:extLst>
              <a:ext uri="{FF2B5EF4-FFF2-40B4-BE49-F238E27FC236}">
                <a16:creationId xmlns:a16="http://schemas.microsoft.com/office/drawing/2014/main" id="{DDCA2DC0-0B21-8346-8398-218785104244}"/>
              </a:ext>
            </a:extLst>
          </p:cNvPr>
          <p:cNvGraphicFramePr>
            <a:graphicFrameLocks noGrp="1"/>
          </p:cNvGraphicFramePr>
          <p:nvPr>
            <p:extLst>
              <p:ext uri="{D42A27DB-BD31-4B8C-83A1-F6EECF244321}">
                <p14:modId xmlns:p14="http://schemas.microsoft.com/office/powerpoint/2010/main" val="1289047152"/>
              </p:ext>
            </p:extLst>
          </p:nvPr>
        </p:nvGraphicFramePr>
        <p:xfrm>
          <a:off x="8662948" y="4182810"/>
          <a:ext cx="2976860" cy="1872357"/>
        </p:xfrm>
        <a:graphic>
          <a:graphicData uri="http://schemas.openxmlformats.org/drawingml/2006/table">
            <a:tbl>
              <a:tblPr firstRow="1" bandRow="1"/>
              <a:tblGrid>
                <a:gridCol w="657314">
                  <a:extLst>
                    <a:ext uri="{9D8B030D-6E8A-4147-A177-3AD203B41FA5}">
                      <a16:colId xmlns:a16="http://schemas.microsoft.com/office/drawing/2014/main" val="1636248998"/>
                    </a:ext>
                  </a:extLst>
                </a:gridCol>
                <a:gridCol w="2319546">
                  <a:extLst>
                    <a:ext uri="{9D8B030D-6E8A-4147-A177-3AD203B41FA5}">
                      <a16:colId xmlns:a16="http://schemas.microsoft.com/office/drawing/2014/main" val="2639982666"/>
                    </a:ext>
                  </a:extLst>
                </a:gridCol>
              </a:tblGrid>
              <a:tr h="291368">
                <a:tc>
                  <a:txBody>
                    <a:bodyPr/>
                    <a:lstStyle/>
                    <a:p>
                      <a:pPr algn="ctr" fontAlgn="ctr"/>
                      <a:r>
                        <a:rPr lang="es-MX" sz="1600" b="1" kern="1200" dirty="0">
                          <a:solidFill>
                            <a:srgbClr val="4C531E"/>
                          </a:solidFill>
                          <a:latin typeface="Arial Black"/>
                          <a:ea typeface="+mn-ea"/>
                          <a:cs typeface="Arial Black"/>
                        </a:rPr>
                        <a:t>22</a:t>
                      </a:r>
                    </a:p>
                  </a:txBody>
                  <a:tcPr marL="0" marR="0" marT="0" marB="0" anchor="ctr">
                    <a:lnL>
                      <a:noFill/>
                    </a:lnL>
                    <a:lnR>
                      <a:noFill/>
                    </a:lnR>
                    <a:lnT>
                      <a:noFill/>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es-MX" sz="1600" b="0" i="0" u="none" strike="noStrike" dirty="0">
                          <a:solidFill>
                            <a:srgbClr val="848484"/>
                          </a:solidFill>
                          <a:effectLst/>
                          <a:latin typeface="Calibri" panose="020F0502020204030204" pitchFamily="34" charset="0"/>
                        </a:rPr>
                        <a:t>GDT</a:t>
                      </a:r>
                      <a:endParaRPr lang="es-MX" sz="1600" b="0" i="0" u="none" strike="noStrike" dirty="0">
                        <a:solidFill>
                          <a:srgbClr val="161B20"/>
                        </a:solidFill>
                        <a:effectLst/>
                        <a:latin typeface="Calibri" panose="020F0502020204030204" pitchFamily="34" charset="0"/>
                      </a:endParaRPr>
                    </a:p>
                  </a:txBody>
                  <a:tcPr marL="0" marR="0" marT="0" marB="0" anchor="ctr">
                    <a:lnL>
                      <a:noFill/>
                    </a:lnL>
                    <a:lnR>
                      <a:noFill/>
                    </a:lnR>
                    <a:lnT>
                      <a:noFill/>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9838506"/>
                  </a:ext>
                </a:extLst>
              </a:tr>
              <a:tr h="319747">
                <a:tc>
                  <a:txBody>
                    <a:bodyPr/>
                    <a:lstStyle/>
                    <a:p>
                      <a:pPr algn="ctr" fontAlgn="ctr"/>
                      <a:r>
                        <a:rPr lang="es-MX" sz="1600" b="1" kern="1200" dirty="0">
                          <a:solidFill>
                            <a:srgbClr val="4C531E"/>
                          </a:solidFill>
                          <a:latin typeface="Arial Black"/>
                          <a:ea typeface="+mn-ea"/>
                          <a:cs typeface="Arial Black"/>
                        </a:rPr>
                        <a:t>20</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es-MX" sz="1600" b="0" i="0" u="none" strike="noStrike" dirty="0">
                          <a:solidFill>
                            <a:srgbClr val="848484"/>
                          </a:solidFill>
                          <a:effectLst/>
                          <a:latin typeface="Calibri" panose="020F0502020204030204" pitchFamily="34" charset="0"/>
                        </a:rPr>
                        <a:t>Urbano Regional</a:t>
                      </a:r>
                      <a:endParaRPr lang="es-MX" sz="1600" b="0" i="0" u="none" strike="noStrike" dirty="0">
                        <a:solidFill>
                          <a:srgbClr val="161B20"/>
                        </a:solidFill>
                        <a:effectLst/>
                        <a:latin typeface="Calibri" panose="020F0502020204030204" pitchFamily="34" charset="0"/>
                      </a:endParaRP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54392410"/>
                  </a:ext>
                </a:extLst>
              </a:tr>
              <a:tr h="315311">
                <a:tc>
                  <a:txBody>
                    <a:bodyPr/>
                    <a:lstStyle/>
                    <a:p>
                      <a:pPr algn="ctr" fontAlgn="ctr"/>
                      <a:r>
                        <a:rPr lang="es-MX" sz="1600" b="1" kern="1200" dirty="0">
                          <a:solidFill>
                            <a:srgbClr val="4C531E"/>
                          </a:solidFill>
                          <a:latin typeface="Arial Black"/>
                          <a:ea typeface="+mn-ea"/>
                          <a:cs typeface="Arial Black"/>
                        </a:rPr>
                        <a:t>24</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es-MX" sz="1600" b="0" i="0" u="none" strike="noStrike" kern="1200" dirty="0">
                          <a:solidFill>
                            <a:srgbClr val="848484"/>
                          </a:solidFill>
                          <a:effectLst/>
                          <a:latin typeface="Calibri" panose="020F0502020204030204" pitchFamily="34" charset="0"/>
                          <a:ea typeface="+mn-ea"/>
                          <a:cs typeface="+mn-cs"/>
                        </a:rPr>
                        <a:t>Institucional</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25326377"/>
                  </a:ext>
                </a:extLst>
              </a:tr>
              <a:tr h="331075">
                <a:tc>
                  <a:txBody>
                    <a:bodyPr/>
                    <a:lstStyle/>
                    <a:p>
                      <a:pPr algn="ctr" fontAlgn="ctr"/>
                      <a:r>
                        <a:rPr lang="es-MX" sz="1600" b="1" kern="1200" dirty="0">
                          <a:solidFill>
                            <a:srgbClr val="4C531E"/>
                          </a:solidFill>
                          <a:latin typeface="Arial Black"/>
                          <a:ea typeface="+mn-ea"/>
                          <a:cs typeface="Arial Black"/>
                        </a:rPr>
                        <a:t>33</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s-MX" sz="1600" b="0" i="0" u="none" strike="noStrike" dirty="0">
                          <a:solidFill>
                            <a:srgbClr val="848484"/>
                          </a:solidFill>
                          <a:effectLst/>
                          <a:latin typeface="Calibri" panose="020F0502020204030204" pitchFamily="34" charset="0"/>
                        </a:rPr>
                        <a:t>Ambiental</a:t>
                      </a:r>
                      <a:endParaRPr lang="es-MX" sz="1600" b="0" i="0" u="none" strike="noStrike" kern="1200" dirty="0">
                        <a:solidFill>
                          <a:srgbClr val="848484"/>
                        </a:solidFill>
                        <a:effectLst/>
                        <a:latin typeface="Calibri" panose="020F0502020204030204" pitchFamily="34" charset="0"/>
                        <a:ea typeface="+mn-ea"/>
                        <a:cs typeface="+mn-cs"/>
                      </a:endParaRP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99311154"/>
                  </a:ext>
                </a:extLst>
              </a:tr>
              <a:tr h="315311">
                <a:tc>
                  <a:txBody>
                    <a:bodyPr/>
                    <a:lstStyle/>
                    <a:p>
                      <a:pPr algn="ctr" fontAlgn="ctr"/>
                      <a:r>
                        <a:rPr lang="es-MX" sz="1600" b="1" kern="1200" dirty="0">
                          <a:solidFill>
                            <a:srgbClr val="4C531E"/>
                          </a:solidFill>
                          <a:latin typeface="Arial Black"/>
                          <a:ea typeface="+mn-ea"/>
                          <a:cs typeface="Arial Black"/>
                        </a:rPr>
                        <a:t>25</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es-MX" sz="1600" b="0" i="0" u="none" strike="noStrike" dirty="0">
                          <a:solidFill>
                            <a:srgbClr val="848484"/>
                          </a:solidFill>
                          <a:effectLst/>
                          <a:latin typeface="Calibri" panose="020F0502020204030204" pitchFamily="34" charset="0"/>
                        </a:rPr>
                        <a:t>Social</a:t>
                      </a:r>
                      <a:endParaRPr lang="es-MX" sz="1600" b="0" i="0" u="none" strike="noStrike" dirty="0">
                        <a:solidFill>
                          <a:srgbClr val="161B20"/>
                        </a:solidFill>
                        <a:effectLst/>
                        <a:latin typeface="Calibri" panose="020F0502020204030204" pitchFamily="34" charset="0"/>
                      </a:endParaRP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05578929"/>
                  </a:ext>
                </a:extLst>
              </a:tr>
              <a:tr h="299545">
                <a:tc>
                  <a:txBody>
                    <a:bodyPr/>
                    <a:lstStyle/>
                    <a:p>
                      <a:pPr algn="ctr" fontAlgn="ctr"/>
                      <a:r>
                        <a:rPr lang="es-MX" sz="1600" b="1" kern="1200" dirty="0">
                          <a:solidFill>
                            <a:srgbClr val="4C531E"/>
                          </a:solidFill>
                          <a:latin typeface="Arial Black"/>
                          <a:ea typeface="+mn-ea"/>
                          <a:cs typeface="Arial Black"/>
                        </a:rPr>
                        <a:t>14</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es-MX" sz="1600" b="0" i="0" u="none" strike="noStrike" dirty="0">
                          <a:solidFill>
                            <a:srgbClr val="848484"/>
                          </a:solidFill>
                          <a:effectLst/>
                          <a:latin typeface="Calibri" panose="020F0502020204030204" pitchFamily="34" charset="0"/>
                        </a:rPr>
                        <a:t>Control</a:t>
                      </a:r>
                      <a:endParaRPr lang="es-MX" sz="1600" b="0" i="0" u="none" strike="noStrike" dirty="0">
                        <a:solidFill>
                          <a:srgbClr val="161B20"/>
                        </a:solidFill>
                        <a:effectLst/>
                        <a:latin typeface="Calibri" panose="020F0502020204030204" pitchFamily="34" charset="0"/>
                      </a:endParaRP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14917569"/>
                  </a:ext>
                </a:extLst>
              </a:tr>
            </a:tbl>
          </a:graphicData>
        </a:graphic>
      </p:graphicFrame>
      <p:sp>
        <p:nvSpPr>
          <p:cNvPr id="2" name="Arrow: Right 1">
            <a:extLst>
              <a:ext uri="{FF2B5EF4-FFF2-40B4-BE49-F238E27FC236}">
                <a16:creationId xmlns:a16="http://schemas.microsoft.com/office/drawing/2014/main" id="{707D2AD0-B89D-48D6-A8C8-C572FF7C5A10}"/>
              </a:ext>
            </a:extLst>
          </p:cNvPr>
          <p:cNvSpPr/>
          <p:nvPr/>
        </p:nvSpPr>
        <p:spPr>
          <a:xfrm>
            <a:off x="124445" y="4923692"/>
            <a:ext cx="936043" cy="538206"/>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03569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6" grpId="0" animBg="1"/>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7"/>
            <a:ext cx="11543556" cy="538206"/>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2400" b="1" dirty="0">
                <a:solidFill>
                  <a:srgbClr val="4C531E"/>
                </a:solidFill>
                <a:latin typeface="Arial Black"/>
                <a:cs typeface="Arial Black"/>
              </a:rPr>
              <a:t>   </a:t>
            </a:r>
            <a:r>
              <a:rPr lang="es-CO" sz="2000" b="1" dirty="0">
                <a:solidFill>
                  <a:srgbClr val="4C531E"/>
                </a:solidFill>
                <a:latin typeface="Arial Black"/>
                <a:cs typeface="Arial Black"/>
              </a:rPr>
              <a:t>Objetivos Específicos</a:t>
            </a:r>
            <a:endParaRPr lang="en-US" sz="20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sp>
        <p:nvSpPr>
          <p:cNvPr id="9" name="Freeform: Shape 8">
            <a:extLst>
              <a:ext uri="{FF2B5EF4-FFF2-40B4-BE49-F238E27FC236}">
                <a16:creationId xmlns:a16="http://schemas.microsoft.com/office/drawing/2014/main" id="{01CEB55F-433A-470A-B9F1-23B3CE3D901B}"/>
              </a:ext>
            </a:extLst>
          </p:cNvPr>
          <p:cNvSpPr/>
          <p:nvPr/>
        </p:nvSpPr>
        <p:spPr>
          <a:xfrm>
            <a:off x="799114" y="674174"/>
            <a:ext cx="1345523" cy="5808514"/>
          </a:xfrm>
          <a:custGeom>
            <a:avLst/>
            <a:gdLst>
              <a:gd name="connsiteX0" fmla="*/ 0 w 1771330"/>
              <a:gd name="connsiteY0" fmla="*/ 177133 h 3455458"/>
              <a:gd name="connsiteX1" fmla="*/ 177133 w 1771330"/>
              <a:gd name="connsiteY1" fmla="*/ 0 h 3455458"/>
              <a:gd name="connsiteX2" fmla="*/ 1594197 w 1771330"/>
              <a:gd name="connsiteY2" fmla="*/ 0 h 3455458"/>
              <a:gd name="connsiteX3" fmla="*/ 1771330 w 1771330"/>
              <a:gd name="connsiteY3" fmla="*/ 177133 h 3455458"/>
              <a:gd name="connsiteX4" fmla="*/ 1771330 w 1771330"/>
              <a:gd name="connsiteY4" fmla="*/ 3278325 h 3455458"/>
              <a:gd name="connsiteX5" fmla="*/ 1594197 w 1771330"/>
              <a:gd name="connsiteY5" fmla="*/ 3455458 h 3455458"/>
              <a:gd name="connsiteX6" fmla="*/ 177133 w 1771330"/>
              <a:gd name="connsiteY6" fmla="*/ 3455458 h 3455458"/>
              <a:gd name="connsiteX7" fmla="*/ 0 w 1771330"/>
              <a:gd name="connsiteY7" fmla="*/ 3278325 h 3455458"/>
              <a:gd name="connsiteX8" fmla="*/ 0 w 1771330"/>
              <a:gd name="connsiteY8" fmla="*/ 177133 h 34554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71330" h="3455458">
                <a:moveTo>
                  <a:pt x="0" y="177133"/>
                </a:moveTo>
                <a:cubicBezTo>
                  <a:pt x="0" y="79305"/>
                  <a:pt x="79305" y="0"/>
                  <a:pt x="177133" y="0"/>
                </a:cubicBezTo>
                <a:lnTo>
                  <a:pt x="1594197" y="0"/>
                </a:lnTo>
                <a:cubicBezTo>
                  <a:pt x="1692025" y="0"/>
                  <a:pt x="1771330" y="79305"/>
                  <a:pt x="1771330" y="177133"/>
                </a:cubicBezTo>
                <a:lnTo>
                  <a:pt x="1771330" y="3278325"/>
                </a:lnTo>
                <a:cubicBezTo>
                  <a:pt x="1771330" y="3376153"/>
                  <a:pt x="1692025" y="3455458"/>
                  <a:pt x="1594197" y="3455458"/>
                </a:cubicBezTo>
                <a:lnTo>
                  <a:pt x="177133" y="3455458"/>
                </a:lnTo>
                <a:cubicBezTo>
                  <a:pt x="79305" y="3455458"/>
                  <a:pt x="0" y="3376153"/>
                  <a:pt x="0" y="3278325"/>
                </a:cubicBezTo>
                <a:lnTo>
                  <a:pt x="0" y="177133"/>
                </a:lnTo>
                <a:close/>
              </a:path>
            </a:pathLst>
          </a:custGeom>
          <a:solidFill>
            <a:schemeClr val="accent6"/>
          </a:solidFill>
        </p:spPr>
        <p:style>
          <a:lnRef idx="2">
            <a:schemeClr val="lt1">
              <a:hueOff val="0"/>
              <a:satOff val="0"/>
              <a:lumOff val="0"/>
              <a:alphaOff val="0"/>
            </a:schemeClr>
          </a:lnRef>
          <a:fillRef idx="1">
            <a:scrgbClr r="0" g="0" b="0"/>
          </a:fillRef>
          <a:effectRef idx="0">
            <a:schemeClr val="accent4">
              <a:tint val="99000"/>
              <a:hueOff val="0"/>
              <a:satOff val="0"/>
              <a:lumOff val="0"/>
              <a:alphaOff val="0"/>
            </a:schemeClr>
          </a:effectRef>
          <a:fontRef idx="minor">
            <a:schemeClr val="lt1"/>
          </a:fontRef>
        </p:style>
        <p:txBody>
          <a:bodyPr spcFirstLastPara="0" vert="vert270" wrap="square" lIns="112840" tIns="112840" rIns="112840" bIns="112840" numCol="1" spcCol="1270" anchor="ctr" anchorCtr="0">
            <a:noAutofit/>
          </a:bodyPr>
          <a:lstStyle/>
          <a:p>
            <a:pPr marL="0" lvl="0" indent="0" algn="ctr" defTabSz="711200">
              <a:lnSpc>
                <a:spcPct val="90000"/>
              </a:lnSpc>
              <a:spcBef>
                <a:spcPct val="0"/>
              </a:spcBef>
              <a:spcAft>
                <a:spcPct val="35000"/>
              </a:spcAft>
              <a:buNone/>
            </a:pPr>
            <a:r>
              <a:rPr lang="es-ES_tradnl" sz="3200" b="1" kern="1200" dirty="0">
                <a:solidFill>
                  <a:schemeClr val="bg1"/>
                </a:solidFill>
              </a:rPr>
              <a:t>1. Competitividad</a:t>
            </a:r>
            <a:endParaRPr lang="en-US" sz="3200" b="1" kern="1200" dirty="0">
              <a:solidFill>
                <a:schemeClr val="bg1"/>
              </a:solidFill>
            </a:endParaRPr>
          </a:p>
        </p:txBody>
      </p:sp>
      <p:sp>
        <p:nvSpPr>
          <p:cNvPr id="26" name="TextBox 25">
            <a:extLst>
              <a:ext uri="{FF2B5EF4-FFF2-40B4-BE49-F238E27FC236}">
                <a16:creationId xmlns:a16="http://schemas.microsoft.com/office/drawing/2014/main" id="{7BD72994-8019-4A1B-9057-57B17D0850C6}"/>
              </a:ext>
            </a:extLst>
          </p:cNvPr>
          <p:cNvSpPr txBox="1"/>
          <p:nvPr/>
        </p:nvSpPr>
        <p:spPr>
          <a:xfrm>
            <a:off x="2411116" y="674174"/>
            <a:ext cx="9605882" cy="704873"/>
          </a:xfrm>
          <a:prstGeom prst="rect">
            <a:avLst/>
          </a:prstGeom>
          <a:noFill/>
        </p:spPr>
        <p:txBody>
          <a:bodyPr wrap="square">
            <a:spAutoFit/>
          </a:bodyPr>
          <a:lstStyle/>
          <a:p>
            <a:pPr>
              <a:lnSpc>
                <a:spcPct val="107000"/>
              </a:lnSpc>
              <a:spcAft>
                <a:spcPts val="0"/>
              </a:spcAft>
            </a:pPr>
            <a:r>
              <a:rPr lang="es-CO" sz="2000" b="1" dirty="0">
                <a:solidFill>
                  <a:srgbClr val="848484"/>
                </a:solidFill>
                <a:effectLst/>
                <a:latin typeface="Calibri" panose="020F0502020204030204" pitchFamily="34" charset="0"/>
                <a:cs typeface="Calibri" panose="020F0502020204030204" pitchFamily="34" charset="0"/>
              </a:rPr>
              <a:t>1.1 Mejorar la calidad del servicio del Sistema de Transporte Público de Pasajeros</a:t>
            </a:r>
          </a:p>
          <a:p>
            <a:pPr marL="285750" indent="-285750">
              <a:lnSpc>
                <a:spcPct val="107000"/>
              </a:lnSpc>
              <a:spcAft>
                <a:spcPts val="0"/>
              </a:spcAft>
              <a:buFont typeface="Arial" panose="020B0604020202020204" pitchFamily="34" charset="0"/>
              <a:buChar char="•"/>
            </a:pPr>
            <a:r>
              <a:rPr lang="es-CO" sz="1800" dirty="0">
                <a:solidFill>
                  <a:srgbClr val="848484"/>
                </a:solidFill>
                <a:effectLst/>
                <a:latin typeface="Calibri" panose="020F0502020204030204" pitchFamily="34" charset="0"/>
                <a:ea typeface="Times New Roman" panose="02020603050405020304" pitchFamily="18" charset="0"/>
                <a:cs typeface="Calibri" panose="020F0502020204030204" pitchFamily="34" charset="0"/>
              </a:rPr>
              <a:t>SITP, optimización y cobertura, red de metro, transporte regional, taxis, política tarifaria</a:t>
            </a:r>
          </a:p>
        </p:txBody>
      </p:sp>
      <p:sp>
        <p:nvSpPr>
          <p:cNvPr id="27" name="TextBox 26">
            <a:extLst>
              <a:ext uri="{FF2B5EF4-FFF2-40B4-BE49-F238E27FC236}">
                <a16:creationId xmlns:a16="http://schemas.microsoft.com/office/drawing/2014/main" id="{4CE9D5B9-71E4-44C8-8AD1-3A5F3FF3CD78}"/>
              </a:ext>
            </a:extLst>
          </p:cNvPr>
          <p:cNvSpPr txBox="1"/>
          <p:nvPr/>
        </p:nvSpPr>
        <p:spPr>
          <a:xfrm>
            <a:off x="2316454" y="1524238"/>
            <a:ext cx="9700544" cy="704873"/>
          </a:xfrm>
          <a:prstGeom prst="rect">
            <a:avLst/>
          </a:prstGeom>
          <a:noFill/>
        </p:spPr>
        <p:txBody>
          <a:bodyPr wrap="square">
            <a:spAutoFit/>
          </a:bodyPr>
          <a:lstStyle/>
          <a:p>
            <a:pPr>
              <a:lnSpc>
                <a:spcPct val="107000"/>
              </a:lnSpc>
              <a:spcAft>
                <a:spcPts val="0"/>
              </a:spcAft>
            </a:pPr>
            <a:r>
              <a:rPr lang="es-CO" sz="2000" b="1" dirty="0">
                <a:solidFill>
                  <a:srgbClr val="848484"/>
                </a:solidFill>
                <a:effectLst/>
                <a:latin typeface="Calibri" panose="020F0502020204030204" pitchFamily="34" charset="0"/>
                <a:cs typeface="Calibri" panose="020F0502020204030204" pitchFamily="34" charset="0"/>
              </a:rPr>
              <a:t>1.2 Integrar la infraestructura y los actores de las cadenas logísticas en la ciudad-región</a:t>
            </a:r>
          </a:p>
          <a:p>
            <a:pPr marL="285750" indent="-285750">
              <a:lnSpc>
                <a:spcPct val="107000"/>
              </a:lnSpc>
              <a:spcAft>
                <a:spcPts val="0"/>
              </a:spcAft>
              <a:buFont typeface="Arial" panose="020B0604020202020204" pitchFamily="34" charset="0"/>
              <a:buChar char="•"/>
            </a:pPr>
            <a:r>
              <a:rPr lang="es-CO" sz="1800" dirty="0">
                <a:solidFill>
                  <a:srgbClr val="848484"/>
                </a:solidFill>
                <a:effectLst/>
                <a:latin typeface="Calibri" panose="020F0502020204030204" pitchFamily="34" charset="0"/>
                <a:ea typeface="Times New Roman" panose="02020603050405020304" pitchFamily="18" charset="0"/>
                <a:cs typeface="Calibri" panose="020F0502020204030204" pitchFamily="34" charset="0"/>
              </a:rPr>
              <a:t>PSMM, Red logística urbana, caracterización carga, buenas prácticas, corredores carga y mercancía</a:t>
            </a:r>
          </a:p>
        </p:txBody>
      </p:sp>
      <p:sp>
        <p:nvSpPr>
          <p:cNvPr id="29" name="TextBox 28">
            <a:extLst>
              <a:ext uri="{FF2B5EF4-FFF2-40B4-BE49-F238E27FC236}">
                <a16:creationId xmlns:a16="http://schemas.microsoft.com/office/drawing/2014/main" id="{3BE39A94-3E7C-44D3-9B1D-B7D6570A8C1C}"/>
              </a:ext>
            </a:extLst>
          </p:cNvPr>
          <p:cNvSpPr txBox="1"/>
          <p:nvPr/>
        </p:nvSpPr>
        <p:spPr>
          <a:xfrm>
            <a:off x="2316454" y="2475961"/>
            <a:ext cx="9555925" cy="704873"/>
          </a:xfrm>
          <a:prstGeom prst="rect">
            <a:avLst/>
          </a:prstGeom>
          <a:noFill/>
        </p:spPr>
        <p:txBody>
          <a:bodyPr wrap="square">
            <a:spAutoFit/>
          </a:bodyPr>
          <a:lstStyle/>
          <a:p>
            <a:pPr>
              <a:lnSpc>
                <a:spcPct val="107000"/>
              </a:lnSpc>
              <a:spcAft>
                <a:spcPts val="0"/>
              </a:spcAft>
            </a:pPr>
            <a:r>
              <a:rPr lang="es-CO" sz="2000" b="1" dirty="0">
                <a:solidFill>
                  <a:srgbClr val="848484"/>
                </a:solidFill>
                <a:effectLst/>
                <a:latin typeface="Calibri" panose="020F0502020204030204" pitchFamily="34" charset="0"/>
                <a:cs typeface="Calibri" panose="020F0502020204030204" pitchFamily="34" charset="0"/>
              </a:rPr>
              <a:t>1.3 Facilitar el intercambio modal en distintos ámbitos del territorio</a:t>
            </a:r>
          </a:p>
          <a:p>
            <a:pPr marL="285750" indent="-285750">
              <a:lnSpc>
                <a:spcPct val="107000"/>
              </a:lnSpc>
              <a:spcAft>
                <a:spcPts val="0"/>
              </a:spcAft>
              <a:buFont typeface="Arial" panose="020B0604020202020204" pitchFamily="34" charset="0"/>
              <a:buChar char="•"/>
            </a:pPr>
            <a:r>
              <a:rPr lang="es-CO" dirty="0">
                <a:solidFill>
                  <a:srgbClr val="848484"/>
                </a:solidFill>
                <a:latin typeface="Calibri" panose="020F0502020204030204" pitchFamily="34" charset="0"/>
                <a:ea typeface="Times New Roman" panose="02020603050405020304" pitchFamily="18" charset="0"/>
                <a:cs typeface="Calibri" panose="020F0502020204030204" pitchFamily="34" charset="0"/>
              </a:rPr>
              <a:t>Accesos urbanos, PEM Regional, </a:t>
            </a:r>
            <a:r>
              <a:rPr lang="es-CO" dirty="0" err="1">
                <a:solidFill>
                  <a:srgbClr val="848484"/>
                </a:solidFill>
                <a:latin typeface="Calibri" panose="020F0502020204030204" pitchFamily="34" charset="0"/>
                <a:ea typeface="Times New Roman" panose="02020603050405020304" pitchFamily="18" charset="0"/>
                <a:cs typeface="Calibri" panose="020F0502020204030204" pitchFamily="34" charset="0"/>
              </a:rPr>
              <a:t>CIMs</a:t>
            </a:r>
            <a:r>
              <a:rPr lang="es-CO" dirty="0">
                <a:solidFill>
                  <a:srgbClr val="848484"/>
                </a:solidFill>
                <a:latin typeface="Calibri" panose="020F0502020204030204" pitchFamily="34" charset="0"/>
                <a:ea typeface="Times New Roman" panose="02020603050405020304" pitchFamily="18" charset="0"/>
                <a:cs typeface="Calibri" panose="020F0502020204030204" pitchFamily="34" charset="0"/>
              </a:rPr>
              <a:t>, Terminales Manual intercambio modal</a:t>
            </a:r>
            <a:endParaRPr lang="es-CO" sz="1800" dirty="0">
              <a:solidFill>
                <a:srgbClr val="848484"/>
              </a:solidFill>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31" name="TextBox 30">
            <a:extLst>
              <a:ext uri="{FF2B5EF4-FFF2-40B4-BE49-F238E27FC236}">
                <a16:creationId xmlns:a16="http://schemas.microsoft.com/office/drawing/2014/main" id="{99247F86-9D57-4138-A04D-C79491521B69}"/>
              </a:ext>
            </a:extLst>
          </p:cNvPr>
          <p:cNvSpPr txBox="1"/>
          <p:nvPr/>
        </p:nvSpPr>
        <p:spPr>
          <a:xfrm>
            <a:off x="2281303" y="3374144"/>
            <a:ext cx="9463362" cy="704873"/>
          </a:xfrm>
          <a:prstGeom prst="rect">
            <a:avLst/>
          </a:prstGeom>
          <a:noFill/>
        </p:spPr>
        <p:txBody>
          <a:bodyPr wrap="square">
            <a:spAutoFit/>
          </a:bodyPr>
          <a:lstStyle/>
          <a:p>
            <a:pPr>
              <a:lnSpc>
                <a:spcPct val="107000"/>
              </a:lnSpc>
              <a:spcAft>
                <a:spcPts val="0"/>
              </a:spcAft>
            </a:pPr>
            <a:r>
              <a:rPr lang="es-CO" sz="2000" b="1" dirty="0">
                <a:solidFill>
                  <a:srgbClr val="848484"/>
                </a:solidFill>
                <a:effectLst/>
                <a:latin typeface="Calibri" panose="020F0502020204030204" pitchFamily="34" charset="0"/>
                <a:cs typeface="Calibri" panose="020F0502020204030204" pitchFamily="34" charset="0"/>
              </a:rPr>
              <a:t>1.4 Articular el sistema de movilidad con el desarrollo urbano</a:t>
            </a:r>
          </a:p>
          <a:p>
            <a:pPr marL="285750" indent="-285750">
              <a:lnSpc>
                <a:spcPct val="107000"/>
              </a:lnSpc>
              <a:spcAft>
                <a:spcPts val="0"/>
              </a:spcAft>
              <a:buFont typeface="Arial" panose="020B0604020202020204" pitchFamily="34" charset="0"/>
              <a:buChar char="•"/>
            </a:pPr>
            <a:r>
              <a:rPr lang="es-CO" dirty="0">
                <a:solidFill>
                  <a:srgbClr val="848484"/>
                </a:solidFill>
                <a:latin typeface="Calibri" panose="020F0502020204030204" pitchFamily="34" charset="0"/>
                <a:ea typeface="Times New Roman" panose="02020603050405020304" pitchFamily="18" charset="0"/>
                <a:cs typeface="Calibri" panose="020F0502020204030204" pitchFamily="34" charset="0"/>
              </a:rPr>
              <a:t>TOD, espacio público, franjas funcionales, zonas sin tráfico vehicular, red vial vital</a:t>
            </a:r>
            <a:endParaRPr lang="es-CO" sz="1800" dirty="0">
              <a:solidFill>
                <a:srgbClr val="848484"/>
              </a:solidFill>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33" name="TextBox 32">
            <a:extLst>
              <a:ext uri="{FF2B5EF4-FFF2-40B4-BE49-F238E27FC236}">
                <a16:creationId xmlns:a16="http://schemas.microsoft.com/office/drawing/2014/main" id="{B955F2EC-86E9-4189-BDB5-F6D229951FAF}"/>
              </a:ext>
            </a:extLst>
          </p:cNvPr>
          <p:cNvSpPr txBox="1"/>
          <p:nvPr/>
        </p:nvSpPr>
        <p:spPr>
          <a:xfrm>
            <a:off x="2319092" y="4292466"/>
            <a:ext cx="9697964" cy="704873"/>
          </a:xfrm>
          <a:prstGeom prst="rect">
            <a:avLst/>
          </a:prstGeom>
          <a:noFill/>
        </p:spPr>
        <p:txBody>
          <a:bodyPr wrap="square">
            <a:spAutoFit/>
          </a:bodyPr>
          <a:lstStyle/>
          <a:p>
            <a:pPr>
              <a:lnSpc>
                <a:spcPct val="107000"/>
              </a:lnSpc>
              <a:spcAft>
                <a:spcPts val="0"/>
              </a:spcAft>
            </a:pPr>
            <a:r>
              <a:rPr lang="es-CO" sz="2000" b="1" dirty="0">
                <a:solidFill>
                  <a:srgbClr val="848484"/>
                </a:solidFill>
                <a:effectLst/>
                <a:latin typeface="Calibri" panose="020F0502020204030204" pitchFamily="34" charset="0"/>
                <a:cs typeface="Calibri" panose="020F0502020204030204" pitchFamily="34" charset="0"/>
              </a:rPr>
              <a:t>1.5 Mejorar la gestión del tráfico en la ciudad</a:t>
            </a:r>
          </a:p>
          <a:p>
            <a:pPr marL="285750" indent="-285750">
              <a:lnSpc>
                <a:spcPct val="107000"/>
              </a:lnSpc>
              <a:spcAft>
                <a:spcPts val="0"/>
              </a:spcAft>
              <a:buFont typeface="Arial" panose="020B0604020202020204" pitchFamily="34" charset="0"/>
              <a:buChar char="•"/>
            </a:pPr>
            <a:r>
              <a:rPr lang="es-CO" sz="1800" dirty="0">
                <a:solidFill>
                  <a:srgbClr val="848484"/>
                </a:solidFill>
                <a:effectLst/>
                <a:latin typeface="Calibri" panose="020F0502020204030204" pitchFamily="34" charset="0"/>
                <a:ea typeface="Times New Roman" panose="02020603050405020304" pitchFamily="18" charset="0"/>
                <a:cs typeface="Calibri" panose="020F0502020204030204" pitchFamily="34" charset="0"/>
              </a:rPr>
              <a:t>Tecnología, monitoreo, Semaforización inteligente, control en vía, atención modos emergentes</a:t>
            </a:r>
          </a:p>
        </p:txBody>
      </p:sp>
      <p:sp>
        <p:nvSpPr>
          <p:cNvPr id="37" name="TextBox 36">
            <a:extLst>
              <a:ext uri="{FF2B5EF4-FFF2-40B4-BE49-F238E27FC236}">
                <a16:creationId xmlns:a16="http://schemas.microsoft.com/office/drawing/2014/main" id="{F66558CF-8EB3-47EC-8CA2-895EB071CCAE}"/>
              </a:ext>
            </a:extLst>
          </p:cNvPr>
          <p:cNvSpPr txBox="1"/>
          <p:nvPr/>
        </p:nvSpPr>
        <p:spPr>
          <a:xfrm>
            <a:off x="2316454" y="5190649"/>
            <a:ext cx="9394619" cy="1034194"/>
          </a:xfrm>
          <a:prstGeom prst="rect">
            <a:avLst/>
          </a:prstGeom>
          <a:noFill/>
        </p:spPr>
        <p:txBody>
          <a:bodyPr wrap="square">
            <a:spAutoFit/>
          </a:bodyPr>
          <a:lstStyle/>
          <a:p>
            <a:pPr>
              <a:lnSpc>
                <a:spcPct val="107000"/>
              </a:lnSpc>
              <a:spcAft>
                <a:spcPts val="0"/>
              </a:spcAft>
            </a:pPr>
            <a:r>
              <a:rPr lang="es-CO" sz="2000" b="1" dirty="0">
                <a:solidFill>
                  <a:srgbClr val="848484"/>
                </a:solidFill>
                <a:effectLst/>
                <a:latin typeface="Calibri" panose="020F0502020204030204" pitchFamily="34" charset="0"/>
                <a:cs typeface="Calibri" panose="020F0502020204030204" pitchFamily="34" charset="0"/>
              </a:rPr>
              <a:t>1.6 Promover el desarrollo de mecanismos de financiación para la sostenibilidad del sistema de movilidad: </a:t>
            </a:r>
          </a:p>
          <a:p>
            <a:pPr marL="285750" indent="-285750">
              <a:lnSpc>
                <a:spcPct val="107000"/>
              </a:lnSpc>
              <a:spcAft>
                <a:spcPts val="0"/>
              </a:spcAft>
              <a:buFont typeface="Arial" panose="020B0604020202020204" pitchFamily="34" charset="0"/>
              <a:buChar char="•"/>
            </a:pPr>
            <a:r>
              <a:rPr lang="es-CO" sz="1800" dirty="0">
                <a:solidFill>
                  <a:srgbClr val="848484"/>
                </a:solidFill>
                <a:effectLst/>
                <a:latin typeface="Calibri" panose="020F0502020204030204" pitchFamily="34" charset="0"/>
                <a:cs typeface="Calibri" panose="020F0502020204030204" pitchFamily="34" charset="0"/>
              </a:rPr>
              <a:t>Fuentes SITP y transporte sostenible, fuentes construcción y mantenimiento. </a:t>
            </a:r>
            <a:endParaRPr lang="es-CO" sz="1800" b="1" dirty="0">
              <a:solidFill>
                <a:srgbClr val="848484"/>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129855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7" grpId="0"/>
      <p:bldP spid="29" grpId="0"/>
      <p:bldP spid="31" grpId="0"/>
      <p:bldP spid="33" grpId="0"/>
      <p:bldP spid="3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11">
            <a:extLst>
              <a:ext uri="{FF2B5EF4-FFF2-40B4-BE49-F238E27FC236}">
                <a16:creationId xmlns:a16="http://schemas.microsoft.com/office/drawing/2014/main" id="{9CF8CE55-D880-4356-9DA9-ADC09490D9CA}"/>
              </a:ext>
            </a:extLst>
          </p:cNvPr>
          <p:cNvSpPr/>
          <p:nvPr/>
        </p:nvSpPr>
        <p:spPr>
          <a:xfrm>
            <a:off x="685800" y="14087"/>
            <a:ext cx="11543556" cy="538206"/>
          </a:xfrm>
          <a:prstGeom prst="rect">
            <a:avLst/>
          </a:prstGeom>
          <a:solidFill>
            <a:srgbClr val="E7EC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2400" b="1" dirty="0">
                <a:solidFill>
                  <a:srgbClr val="4C531E"/>
                </a:solidFill>
                <a:latin typeface="Arial Black"/>
                <a:cs typeface="Arial Black"/>
              </a:rPr>
              <a:t>   </a:t>
            </a:r>
            <a:r>
              <a:rPr lang="es-CO" sz="2000" b="1" dirty="0">
                <a:solidFill>
                  <a:srgbClr val="4C531E"/>
                </a:solidFill>
                <a:latin typeface="Arial Black"/>
                <a:cs typeface="Arial Black"/>
              </a:rPr>
              <a:t>Objetivos Específicos</a:t>
            </a:r>
            <a:endParaRPr lang="en-US" sz="2000" b="1" dirty="0">
              <a:solidFill>
                <a:srgbClr val="4C531E"/>
              </a:solidFill>
              <a:latin typeface="Arial Black"/>
              <a:cs typeface="Arial Black"/>
            </a:endParaRPr>
          </a:p>
        </p:txBody>
      </p:sp>
      <p:sp>
        <p:nvSpPr>
          <p:cNvPr id="25" name="Rectángulo 4">
            <a:extLst>
              <a:ext uri="{FF2B5EF4-FFF2-40B4-BE49-F238E27FC236}">
                <a16:creationId xmlns:a16="http://schemas.microsoft.com/office/drawing/2014/main" id="{A4CA4874-5C22-437A-A4D7-DDE5F597E87F}"/>
              </a:ext>
            </a:extLst>
          </p:cNvPr>
          <p:cNvSpPr/>
          <p:nvPr/>
        </p:nvSpPr>
        <p:spPr>
          <a:xfrm>
            <a:off x="0" y="0"/>
            <a:ext cx="685800" cy="6858000"/>
          </a:xfrm>
          <a:prstGeom prst="rect">
            <a:avLst/>
          </a:prstGeom>
          <a:solidFill>
            <a:srgbClr val="BED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s-CO" dirty="0"/>
              <a:t> </a:t>
            </a:r>
          </a:p>
        </p:txBody>
      </p:sp>
      <p:pic>
        <p:nvPicPr>
          <p:cNvPr id="7" name="Imagen 6" descr="Logo-Verde.png">
            <a:extLst>
              <a:ext uri="{FF2B5EF4-FFF2-40B4-BE49-F238E27FC236}">
                <a16:creationId xmlns:a16="http://schemas.microsoft.com/office/drawing/2014/main" id="{CF87C8B9-28DD-1A4F-9E3E-ED22384052F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325498" y="6136104"/>
            <a:ext cx="2814986" cy="646965"/>
          </a:xfrm>
          <a:prstGeom prst="rect">
            <a:avLst/>
          </a:prstGeom>
        </p:spPr>
      </p:pic>
      <p:sp>
        <p:nvSpPr>
          <p:cNvPr id="9" name="Freeform: Shape 8">
            <a:extLst>
              <a:ext uri="{FF2B5EF4-FFF2-40B4-BE49-F238E27FC236}">
                <a16:creationId xmlns:a16="http://schemas.microsoft.com/office/drawing/2014/main" id="{01CEB55F-433A-470A-B9F1-23B3CE3D901B}"/>
              </a:ext>
            </a:extLst>
          </p:cNvPr>
          <p:cNvSpPr/>
          <p:nvPr/>
        </p:nvSpPr>
        <p:spPr>
          <a:xfrm>
            <a:off x="1015540" y="1396621"/>
            <a:ext cx="1345523" cy="4180764"/>
          </a:xfrm>
          <a:custGeom>
            <a:avLst/>
            <a:gdLst>
              <a:gd name="connsiteX0" fmla="*/ 0 w 1771330"/>
              <a:gd name="connsiteY0" fmla="*/ 177133 h 3455458"/>
              <a:gd name="connsiteX1" fmla="*/ 177133 w 1771330"/>
              <a:gd name="connsiteY1" fmla="*/ 0 h 3455458"/>
              <a:gd name="connsiteX2" fmla="*/ 1594197 w 1771330"/>
              <a:gd name="connsiteY2" fmla="*/ 0 h 3455458"/>
              <a:gd name="connsiteX3" fmla="*/ 1771330 w 1771330"/>
              <a:gd name="connsiteY3" fmla="*/ 177133 h 3455458"/>
              <a:gd name="connsiteX4" fmla="*/ 1771330 w 1771330"/>
              <a:gd name="connsiteY4" fmla="*/ 3278325 h 3455458"/>
              <a:gd name="connsiteX5" fmla="*/ 1594197 w 1771330"/>
              <a:gd name="connsiteY5" fmla="*/ 3455458 h 3455458"/>
              <a:gd name="connsiteX6" fmla="*/ 177133 w 1771330"/>
              <a:gd name="connsiteY6" fmla="*/ 3455458 h 3455458"/>
              <a:gd name="connsiteX7" fmla="*/ 0 w 1771330"/>
              <a:gd name="connsiteY7" fmla="*/ 3278325 h 3455458"/>
              <a:gd name="connsiteX8" fmla="*/ 0 w 1771330"/>
              <a:gd name="connsiteY8" fmla="*/ 177133 h 34554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71330" h="3455458">
                <a:moveTo>
                  <a:pt x="0" y="177133"/>
                </a:moveTo>
                <a:cubicBezTo>
                  <a:pt x="0" y="79305"/>
                  <a:pt x="79305" y="0"/>
                  <a:pt x="177133" y="0"/>
                </a:cubicBezTo>
                <a:lnTo>
                  <a:pt x="1594197" y="0"/>
                </a:lnTo>
                <a:cubicBezTo>
                  <a:pt x="1692025" y="0"/>
                  <a:pt x="1771330" y="79305"/>
                  <a:pt x="1771330" y="177133"/>
                </a:cubicBezTo>
                <a:lnTo>
                  <a:pt x="1771330" y="3278325"/>
                </a:lnTo>
                <a:cubicBezTo>
                  <a:pt x="1771330" y="3376153"/>
                  <a:pt x="1692025" y="3455458"/>
                  <a:pt x="1594197" y="3455458"/>
                </a:cubicBezTo>
                <a:lnTo>
                  <a:pt x="177133" y="3455458"/>
                </a:lnTo>
                <a:cubicBezTo>
                  <a:pt x="79305" y="3455458"/>
                  <a:pt x="0" y="3376153"/>
                  <a:pt x="0" y="3278325"/>
                </a:cubicBezTo>
                <a:lnTo>
                  <a:pt x="0" y="177133"/>
                </a:lnTo>
                <a:close/>
              </a:path>
            </a:pathLst>
          </a:custGeom>
          <a:solidFill>
            <a:schemeClr val="accent6"/>
          </a:solidFill>
        </p:spPr>
        <p:style>
          <a:lnRef idx="2">
            <a:schemeClr val="lt1">
              <a:hueOff val="0"/>
              <a:satOff val="0"/>
              <a:lumOff val="0"/>
              <a:alphaOff val="0"/>
            </a:schemeClr>
          </a:lnRef>
          <a:fillRef idx="1">
            <a:scrgbClr r="0" g="0" b="0"/>
          </a:fillRef>
          <a:effectRef idx="0">
            <a:schemeClr val="accent4">
              <a:tint val="99000"/>
              <a:hueOff val="0"/>
              <a:satOff val="0"/>
              <a:lumOff val="0"/>
              <a:alphaOff val="0"/>
            </a:schemeClr>
          </a:effectRef>
          <a:fontRef idx="minor">
            <a:schemeClr val="lt1"/>
          </a:fontRef>
        </p:style>
        <p:txBody>
          <a:bodyPr spcFirstLastPara="0" vert="vert270" wrap="square" lIns="112840" tIns="112840" rIns="112840" bIns="112840" numCol="1" spcCol="1270" anchor="ctr" anchorCtr="0">
            <a:noAutofit/>
          </a:bodyPr>
          <a:lstStyle/>
          <a:p>
            <a:pPr marL="0" lvl="0" indent="0" algn="ctr" defTabSz="711200">
              <a:lnSpc>
                <a:spcPct val="90000"/>
              </a:lnSpc>
              <a:spcBef>
                <a:spcPct val="0"/>
              </a:spcBef>
              <a:spcAft>
                <a:spcPct val="35000"/>
              </a:spcAft>
              <a:buNone/>
            </a:pPr>
            <a:r>
              <a:rPr lang="es-ES_tradnl" sz="4000" b="1" kern="1200" dirty="0">
                <a:solidFill>
                  <a:schemeClr val="bg1"/>
                </a:solidFill>
              </a:rPr>
              <a:t>2. Equidad e Inclusión</a:t>
            </a:r>
            <a:endParaRPr lang="en-US" sz="4000" b="1" kern="1200" dirty="0">
              <a:solidFill>
                <a:schemeClr val="bg1"/>
              </a:solidFill>
            </a:endParaRPr>
          </a:p>
        </p:txBody>
      </p:sp>
      <p:sp>
        <p:nvSpPr>
          <p:cNvPr id="16" name="TextBox 15">
            <a:extLst>
              <a:ext uri="{FF2B5EF4-FFF2-40B4-BE49-F238E27FC236}">
                <a16:creationId xmlns:a16="http://schemas.microsoft.com/office/drawing/2014/main" id="{CC7C4931-E139-47A3-A427-4C34AEB574C3}"/>
              </a:ext>
            </a:extLst>
          </p:cNvPr>
          <p:cNvSpPr txBox="1"/>
          <p:nvPr/>
        </p:nvSpPr>
        <p:spPr>
          <a:xfrm>
            <a:off x="2487476" y="1489040"/>
            <a:ext cx="9573406" cy="2123658"/>
          </a:xfrm>
          <a:prstGeom prst="rect">
            <a:avLst/>
          </a:prstGeom>
          <a:noFill/>
        </p:spPr>
        <p:txBody>
          <a:bodyPr wrap="square">
            <a:spAutoFit/>
          </a:bodyPr>
          <a:lstStyle/>
          <a:p>
            <a:r>
              <a:rPr lang="es-CO" sz="2400" b="1" kern="1200" dirty="0">
                <a:solidFill>
                  <a:srgbClr val="848484"/>
                </a:solidFill>
                <a:effectLst/>
                <a:latin typeface="Calibri" panose="020F0502020204030204" pitchFamily="34" charset="0"/>
                <a:ea typeface="+mn-ea"/>
                <a:cs typeface="Calibri" panose="020F0502020204030204" pitchFamily="34" charset="0"/>
              </a:rPr>
              <a:t>2.1 Propiciar el acceso a los modos de transporte a toda la ciudadanía</a:t>
            </a:r>
            <a:r>
              <a:rPr lang="es-CO" sz="2400" dirty="0">
                <a:solidFill>
                  <a:srgbClr val="848484"/>
                </a:solidFill>
                <a:effectLst/>
                <a:latin typeface="Calibri" panose="020F0502020204030204" pitchFamily="34" charset="0"/>
                <a:cs typeface="Calibri" panose="020F0502020204030204" pitchFamily="34" charset="0"/>
              </a:rPr>
              <a:t> </a:t>
            </a:r>
          </a:p>
          <a:p>
            <a:pPr marL="285750" indent="-285750">
              <a:buFont typeface="Arial" panose="020B0604020202020204" pitchFamily="34" charset="0"/>
              <a:buChar char="•"/>
            </a:pPr>
            <a:r>
              <a:rPr lang="es-CO" dirty="0">
                <a:solidFill>
                  <a:srgbClr val="848484"/>
                </a:solidFill>
                <a:latin typeface="Calibri" panose="020F0502020204030204" pitchFamily="34" charset="0"/>
                <a:cs typeface="Calibri" panose="020F0502020204030204" pitchFamily="34" charset="0"/>
              </a:rPr>
              <a:t>Modos no motorizados</a:t>
            </a:r>
          </a:p>
          <a:p>
            <a:pPr marL="285750" indent="-285750">
              <a:buFont typeface="Arial" panose="020B0604020202020204" pitchFamily="34" charset="0"/>
              <a:buChar char="•"/>
            </a:pPr>
            <a:r>
              <a:rPr lang="es-CO" dirty="0">
                <a:solidFill>
                  <a:srgbClr val="848484"/>
                </a:solidFill>
                <a:latin typeface="Calibri" panose="020F0502020204030204" pitchFamily="34" charset="0"/>
                <a:cs typeface="Calibri" panose="020F0502020204030204" pitchFamily="34" charset="0"/>
              </a:rPr>
              <a:t>Accesibilidad de sectores periféricos y rurales</a:t>
            </a:r>
          </a:p>
          <a:p>
            <a:pPr marL="285750" indent="-285750">
              <a:buFont typeface="Arial" panose="020B0604020202020204" pitchFamily="34" charset="0"/>
              <a:buChar char="•"/>
            </a:pPr>
            <a:r>
              <a:rPr lang="es-CO" dirty="0">
                <a:solidFill>
                  <a:srgbClr val="848484"/>
                </a:solidFill>
                <a:latin typeface="Calibri" panose="020F0502020204030204" pitchFamily="34" charset="0"/>
                <a:cs typeface="Calibri" panose="020F0502020204030204" pitchFamily="34" charset="0"/>
              </a:rPr>
              <a:t>Información nuevas tecnologías y datos</a:t>
            </a:r>
          </a:p>
          <a:p>
            <a:pPr marL="285750" indent="-285750">
              <a:buFont typeface="Arial" panose="020B0604020202020204" pitchFamily="34" charset="0"/>
              <a:buChar char="•"/>
            </a:pPr>
            <a:r>
              <a:rPr lang="es-CO" dirty="0">
                <a:solidFill>
                  <a:srgbClr val="848484"/>
                </a:solidFill>
                <a:latin typeface="Calibri" panose="020F0502020204030204" pitchFamily="34" charset="0"/>
                <a:cs typeface="Calibri" panose="020F0502020204030204" pitchFamily="34" charset="0"/>
              </a:rPr>
              <a:t>Infraestructura y accesibilidad universal</a:t>
            </a:r>
          </a:p>
          <a:p>
            <a:pPr marL="285750" indent="-285750">
              <a:buFont typeface="Arial" panose="020B0604020202020204" pitchFamily="34" charset="0"/>
              <a:buChar char="•"/>
            </a:pPr>
            <a:r>
              <a:rPr lang="es-CO" dirty="0">
                <a:solidFill>
                  <a:srgbClr val="848484"/>
                </a:solidFill>
                <a:latin typeface="Calibri" panose="020F0502020204030204" pitchFamily="34" charset="0"/>
                <a:cs typeface="Calibri" panose="020F0502020204030204" pitchFamily="34" charset="0"/>
              </a:rPr>
              <a:t>MAAS</a:t>
            </a:r>
          </a:p>
          <a:p>
            <a:endParaRPr lang="en-US" dirty="0"/>
          </a:p>
        </p:txBody>
      </p:sp>
      <p:sp>
        <p:nvSpPr>
          <p:cNvPr id="23" name="TextBox 22">
            <a:extLst>
              <a:ext uri="{FF2B5EF4-FFF2-40B4-BE49-F238E27FC236}">
                <a16:creationId xmlns:a16="http://schemas.microsoft.com/office/drawing/2014/main" id="{5DAE1765-BB82-4BCC-B583-3A5F7566E68D}"/>
              </a:ext>
            </a:extLst>
          </p:cNvPr>
          <p:cNvSpPr txBox="1"/>
          <p:nvPr/>
        </p:nvSpPr>
        <p:spPr>
          <a:xfrm>
            <a:off x="2487476" y="3861280"/>
            <a:ext cx="9069674" cy="1758623"/>
          </a:xfrm>
          <a:prstGeom prst="rect">
            <a:avLst/>
          </a:prstGeom>
          <a:noFill/>
        </p:spPr>
        <p:txBody>
          <a:bodyPr wrap="square">
            <a:spAutoFit/>
          </a:bodyPr>
          <a:lstStyle/>
          <a:p>
            <a:pPr marL="0" marR="0" lvl="0" indent="0" algn="l" defTabSz="1008350" rtl="0" eaLnBrk="1" fontAlgn="auto" latinLnBrk="0" hangingPunct="1">
              <a:lnSpc>
                <a:spcPct val="107000"/>
              </a:lnSpc>
              <a:spcBef>
                <a:spcPts val="0"/>
              </a:spcBef>
              <a:spcAft>
                <a:spcPts val="0"/>
              </a:spcAft>
              <a:buClrTx/>
              <a:buSzTx/>
              <a:buFontTx/>
              <a:buNone/>
              <a:tabLst/>
              <a:defRPr/>
            </a:pPr>
            <a:r>
              <a:rPr lang="es-CO" sz="2400" b="1" kern="1200" dirty="0">
                <a:solidFill>
                  <a:srgbClr val="848484"/>
                </a:solidFill>
                <a:effectLst/>
                <a:latin typeface="Calibri" panose="020F0502020204030204" pitchFamily="34" charset="0"/>
                <a:ea typeface="+mn-ea"/>
                <a:cs typeface="Calibri" panose="020F0502020204030204" pitchFamily="34" charset="0"/>
              </a:rPr>
              <a:t>2.2 Fomentar la educación y el buen comportamiento de la ciudadanía en el sistema de movilidad </a:t>
            </a:r>
          </a:p>
          <a:p>
            <a:pPr marL="285750" marR="0" lvl="0" indent="-285750" algn="l" defTabSz="100835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s-CO" dirty="0">
                <a:solidFill>
                  <a:srgbClr val="848484"/>
                </a:solidFill>
                <a:latin typeface="Calibri" panose="020F0502020204030204" pitchFamily="34" charset="0"/>
                <a:cs typeface="Calibri" panose="020F0502020204030204" pitchFamily="34" charset="0"/>
              </a:rPr>
              <a:t>Cultura ciudadana</a:t>
            </a:r>
          </a:p>
          <a:p>
            <a:pPr marL="285750" marR="0" lvl="0" indent="-285750" algn="l" defTabSz="100835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s-CO" sz="1800" kern="1200" dirty="0">
                <a:solidFill>
                  <a:srgbClr val="848484"/>
                </a:solidFill>
                <a:effectLst/>
                <a:latin typeface="Calibri" panose="020F0502020204030204" pitchFamily="34" charset="0"/>
                <a:ea typeface="+mn-ea"/>
                <a:cs typeface="Calibri" panose="020F0502020204030204" pitchFamily="34" charset="0"/>
              </a:rPr>
              <a:t>Responsabilidad y comportamiento</a:t>
            </a:r>
          </a:p>
          <a:p>
            <a:pPr marL="285750" marR="0" lvl="0" indent="-285750" algn="l" defTabSz="100835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s-CO" dirty="0">
                <a:solidFill>
                  <a:srgbClr val="848484"/>
                </a:solidFill>
                <a:latin typeface="Calibri" panose="020F0502020204030204" pitchFamily="34" charset="0"/>
                <a:cs typeface="Calibri" panose="020F0502020204030204" pitchFamily="34" charset="0"/>
              </a:rPr>
              <a:t>Participación ciudadana y gestión social</a:t>
            </a:r>
            <a:endParaRPr lang="es-CO" sz="1800" kern="1200" dirty="0">
              <a:solidFill>
                <a:srgbClr val="848484"/>
              </a:solidFill>
              <a:effectLst/>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942333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11457</TotalTime>
  <Words>2641</Words>
  <Application>Microsoft Office PowerPoint</Application>
  <PresentationFormat>Widescreen</PresentationFormat>
  <Paragraphs>324</Paragraphs>
  <Slides>28</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7" baseType="lpstr">
      <vt:lpstr>Arial</vt:lpstr>
      <vt:lpstr>Arial Black</vt:lpstr>
      <vt:lpstr>Calibri</vt:lpstr>
      <vt:lpstr>Calibri Light</vt:lpstr>
      <vt:lpstr>Segoe UI Semibold</vt:lpstr>
      <vt:lpstr>System Font Regular</vt:lpstr>
      <vt:lpstr>Wingdings</vt:lpstr>
      <vt:lpstr>Tema de Office</vt:lpstr>
      <vt:lpstr>Microsoft Excel Worksheet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Fernando Vignolo</dc:creator>
  <cp:lastModifiedBy>Tafur Tafur Herrera</cp:lastModifiedBy>
  <cp:revision>87</cp:revision>
  <dcterms:created xsi:type="dcterms:W3CDTF">2020-06-22T17:34:32Z</dcterms:created>
  <dcterms:modified xsi:type="dcterms:W3CDTF">2021-01-29T16:14:36Z</dcterms:modified>
</cp:coreProperties>
</file>