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13716000" cx="24384000"/>
  <p:notesSz cx="6858000" cy="9144000"/>
  <p:embeddedFontLst>
    <p:embeddedFont>
      <p:font typeface="Merriweather Sans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Lato Light"/>
      <p:regular r:id="rId36"/>
      <p:bold r:id="rId37"/>
      <p:italic r:id="rId38"/>
      <p:boldItalic r:id="rId39"/>
    </p:embeddedFont>
    <p:embeddedFont>
      <p:font typeface="Helvetica Neue"/>
      <p:regular r:id="rId40"/>
      <p:bold r:id="rId41"/>
      <p:italic r:id="rId42"/>
      <p:boldItalic r:id="rId43"/>
    </p:embeddedFont>
    <p:embeddedFont>
      <p:font typeface="Arial Black"/>
      <p:regular r:id="rId44"/>
    </p:embeddedFont>
    <p:embeddedFont>
      <p:font typeface="Helvetica Neue Light"/>
      <p:regular r:id="rId45"/>
      <p:bold r:id="rId46"/>
      <p:italic r:id="rId47"/>
      <p:boldItalic r:id="rId48"/>
    </p:embeddedFont>
    <p:embeddedFont>
      <p:font typeface="Century Gothic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j7jD2L6fRJDTghj9y5VtP9qQM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regular.fntdata"/><Relationship Id="rId42" Type="http://schemas.openxmlformats.org/officeDocument/2006/relationships/font" Target="fonts/HelveticaNeue-italic.fntdata"/><Relationship Id="rId41" Type="http://schemas.openxmlformats.org/officeDocument/2006/relationships/font" Target="fonts/HelveticaNeue-bold.fntdata"/><Relationship Id="rId44" Type="http://schemas.openxmlformats.org/officeDocument/2006/relationships/font" Target="fonts/ArialBlack-regular.fntdata"/><Relationship Id="rId43" Type="http://schemas.openxmlformats.org/officeDocument/2006/relationships/font" Target="fonts/HelveticaNeue-boldItalic.fntdata"/><Relationship Id="rId46" Type="http://schemas.openxmlformats.org/officeDocument/2006/relationships/font" Target="fonts/HelveticaNeueLight-bold.fntdata"/><Relationship Id="rId45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HelveticaNeueLight-boldItalic.fntdata"/><Relationship Id="rId47" Type="http://schemas.openxmlformats.org/officeDocument/2006/relationships/font" Target="fonts/HelveticaNeueLight-italic.fntdata"/><Relationship Id="rId49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33" Type="http://schemas.openxmlformats.org/officeDocument/2006/relationships/font" Target="fonts/Lato-bold.fntdata"/><Relationship Id="rId32" Type="http://schemas.openxmlformats.org/officeDocument/2006/relationships/font" Target="fonts/Lato-regular.fntdata"/><Relationship Id="rId35" Type="http://schemas.openxmlformats.org/officeDocument/2006/relationships/font" Target="fonts/Lato-boldItalic.fntdata"/><Relationship Id="rId34" Type="http://schemas.openxmlformats.org/officeDocument/2006/relationships/font" Target="fonts/Lato-italic.fntdata"/><Relationship Id="rId37" Type="http://schemas.openxmlformats.org/officeDocument/2006/relationships/font" Target="fonts/LatoLight-bold.fntdata"/><Relationship Id="rId36" Type="http://schemas.openxmlformats.org/officeDocument/2006/relationships/font" Target="fonts/LatoLight-regular.fntdata"/><Relationship Id="rId39" Type="http://schemas.openxmlformats.org/officeDocument/2006/relationships/font" Target="fonts/LatoLight-boldItalic.fntdata"/><Relationship Id="rId38" Type="http://schemas.openxmlformats.org/officeDocument/2006/relationships/font" Target="fonts/LatoLight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erriweatherSans-regular.fntdata"/><Relationship Id="rId23" Type="http://schemas.openxmlformats.org/officeDocument/2006/relationships/slide" Target="slides/slide17.xml"/><Relationship Id="rId26" Type="http://schemas.openxmlformats.org/officeDocument/2006/relationships/font" Target="fonts/MerriweatherSans-italic.fntdata"/><Relationship Id="rId25" Type="http://schemas.openxmlformats.org/officeDocument/2006/relationships/font" Target="fonts/MerriweatherSans-bold.fntdata"/><Relationship Id="rId28" Type="http://schemas.openxmlformats.org/officeDocument/2006/relationships/font" Target="fonts/Roboto-regular.fntdata"/><Relationship Id="rId27" Type="http://schemas.openxmlformats.org/officeDocument/2006/relationships/font" Target="fonts/MerriweatherSans-boldItalic.fntdata"/><Relationship Id="rId29" Type="http://schemas.openxmlformats.org/officeDocument/2006/relationships/font" Target="fonts/Roboto-bold.fntdata"/><Relationship Id="rId51" Type="http://schemas.openxmlformats.org/officeDocument/2006/relationships/font" Target="fonts/CenturyGothic-italic.fntdata"/><Relationship Id="rId50" Type="http://schemas.openxmlformats.org/officeDocument/2006/relationships/font" Target="fonts/CenturyGothic-bold.fntdata"/><Relationship Id="rId53" Type="http://customschemas.google.com/relationships/presentationmetadata" Target="metadata"/><Relationship Id="rId52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b9474201d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6" name="Google Shape;156;g12b9474201d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798bb495ef_1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1798bb495ef_1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798bb495ef_1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1798bb495ef_1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g1798bb495ef_1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798bb495ef_1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1798bb495ef_1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798bb495ef_1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798bb495ef_1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1798bb495ef_1_2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798bb495ef_1_3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1" name="Google Shape;611;g1798bb495ef_1_383:notes"/>
          <p:cNvSpPr/>
          <p:nvPr>
            <p:ph idx="2" type="sldImg"/>
          </p:nvPr>
        </p:nvSpPr>
        <p:spPr>
          <a:xfrm>
            <a:off x="714375" y="1143000"/>
            <a:ext cx="542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2b9474201d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8" name="Google Shape;618;g12b9474201d_0_118:notes"/>
          <p:cNvSpPr/>
          <p:nvPr>
            <p:ph idx="2" type="sldImg"/>
          </p:nvPr>
        </p:nvSpPr>
        <p:spPr>
          <a:xfrm>
            <a:off x="714375" y="1143000"/>
            <a:ext cx="542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b9474201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2b9474201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798bb495e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g1798bb495e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798bb495ef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1798bb495ef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798bb495e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g1798bb495ef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798bb495ef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1798bb495ef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en blanco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26064" y="0"/>
            <a:ext cx="11194605" cy="13715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6" name="Google Shape;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48538" y="859191"/>
            <a:ext cx="1755192" cy="110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7" name="Google Shape;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07997" y="9277243"/>
            <a:ext cx="10931567" cy="4445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8" name="Google Shape;1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45971" y="8632534"/>
            <a:ext cx="5382527" cy="1087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9" name="Google Shape;1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45317" y="5471364"/>
            <a:ext cx="1625932" cy="25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4092518" y="1891549"/>
            <a:ext cx="10291483" cy="3604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rial Black"/>
              <a:buNone/>
              <a:defRPr sz="90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14092518" y="6330677"/>
            <a:ext cx="10291483" cy="1087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entury Gothic"/>
              <a:buNone/>
              <a:defRPr sz="5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 con franja vertical" showMasterSp="0">
  <p:cSld name="En blanco con franja vertical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66" name="Google Shape;6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9103798" cy="137160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22518913" y="12600107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id="68" name="Google Shape;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267" y="11237069"/>
            <a:ext cx="5263678" cy="11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subtítulo">
  <p:cSld name="1_Título y subtítulo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5200"/>
              <a:buFont typeface="Century Gothic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5200"/>
              <a:buFont typeface="Century Gothic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5200"/>
              <a:buFont typeface="Century Gothic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5200"/>
              <a:buFont typeface="Century Gothic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5200"/>
              <a:buFont typeface="Century Gothic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171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171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171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171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171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171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171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171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171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oto (vertical)">
  <p:cSld name="1_Foto (vertical)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/>
          <p:nvPr>
            <p:ph idx="2" type="pic"/>
          </p:nvPr>
        </p:nvSpPr>
        <p:spPr>
          <a:xfrm>
            <a:off x="9614399" y="1676400"/>
            <a:ext cx="13659587" cy="1022985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8"/>
          <p:cNvSpPr txBox="1"/>
          <p:nvPr>
            <p:ph type="title"/>
          </p:nvPr>
        </p:nvSpPr>
        <p:spPr>
          <a:xfrm>
            <a:off x="1707934" y="1676400"/>
            <a:ext cx="7500938" cy="4794648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8400"/>
              <a:buFont typeface="Arial Black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1707934" y="6676430"/>
            <a:ext cx="7500938" cy="522982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5200"/>
              <a:buFont typeface="Century Gothic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5200"/>
              <a:buFont typeface="Century Gothic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5200"/>
              <a:buFont typeface="Century Gothic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5200"/>
              <a:buFont typeface="Century Gothic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5200"/>
              <a:buFont typeface="Century Gothic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(arriba)">
  <p:cSld name="1_Título (arriba)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>
            <a:off x="4387453" y="1447800"/>
            <a:ext cx="15609094" cy="1945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ita">
  <p:cSld name="1_Cita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3200"/>
              <a:buFont typeface="Century Gothic"/>
              <a:buNone/>
              <a:defRPr i="1" sz="3200"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2" type="body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4600"/>
              <a:buFont typeface="Century Gothic"/>
              <a:buNone/>
              <a:defRPr b="1" i="0" sz="4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b9474201d_0_112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12b9474201d_0_112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88" name="Google Shape;88;g12b9474201d_0_11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9" name="Google Shape;89;g12b9474201d_0_11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0" name="Google Shape;90;g12b9474201d_0_11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b9474201d_0_19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g12b9474201d_0_199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4" name="Google Shape;94;g12b9474201d_0_19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" name="Google Shape;95;g12b9474201d_0_19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6" name="Google Shape;96;g12b9474201d_0_19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798bb495ef_1_464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g1798bb495ef_1_464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100" name="Google Shape;100;g1798bb495ef_1_46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" name="Google Shape;101;g1798bb495ef_1_46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g1798bb495ef_1_46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798bb495ef_0_71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g1798bb495ef_0_71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g1798bb495ef_0_7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g1798bb495ef_0_7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g1798bb495ef_0_7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98bb495ef_0_7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viñetas">
  <p:cSld name="2_Título y viñeta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/>
          <p:nvPr>
            <p:ph type="title"/>
          </p:nvPr>
        </p:nvSpPr>
        <p:spPr>
          <a:xfrm>
            <a:off x="4387453" y="800100"/>
            <a:ext cx="15609094" cy="2593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" type="body"/>
          </p:nvPr>
        </p:nvSpPr>
        <p:spPr>
          <a:xfrm>
            <a:off x="1707934" y="3643312"/>
            <a:ext cx="21152066" cy="810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98bb495ef_0_79"/>
          <p:cNvSpPr txBox="1"/>
          <p:nvPr>
            <p:ph type="title"/>
          </p:nvPr>
        </p:nvSpPr>
        <p:spPr>
          <a:xfrm>
            <a:off x="1215812" y="1541760"/>
            <a:ext cx="221844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4200" u="none" cap="none" strike="noStrike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g1798bb495ef_0_79"/>
          <p:cNvSpPr txBox="1"/>
          <p:nvPr>
            <p:ph idx="1" type="body"/>
          </p:nvPr>
        </p:nvSpPr>
        <p:spPr>
          <a:xfrm>
            <a:off x="4173122" y="4825788"/>
            <a:ext cx="16038000" cy="6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4200" u="none" cap="none" strike="noStrike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g1798bb495ef_0_79"/>
          <p:cNvSpPr txBox="1"/>
          <p:nvPr>
            <p:ph idx="11" type="ftr"/>
          </p:nvPr>
        </p:nvSpPr>
        <p:spPr>
          <a:xfrm>
            <a:off x="8290560" y="12755880"/>
            <a:ext cx="780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g1798bb495ef_0_79"/>
          <p:cNvSpPr txBox="1"/>
          <p:nvPr>
            <p:ph idx="10" type="dt"/>
          </p:nvPr>
        </p:nvSpPr>
        <p:spPr>
          <a:xfrm>
            <a:off x="1219200" y="12755880"/>
            <a:ext cx="560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g1798bb495ef_0_79"/>
          <p:cNvSpPr txBox="1"/>
          <p:nvPr>
            <p:ph idx="12" type="sldNum"/>
          </p:nvPr>
        </p:nvSpPr>
        <p:spPr>
          <a:xfrm>
            <a:off x="17556482" y="12755880"/>
            <a:ext cx="560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1_Título y objeto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>
  <p:cSld name="OBJECT 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98bb495ef_0_87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g1798bb495ef_0_87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g1798bb495ef_0_8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g1798bb495ef_0_8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1798bb495ef_0_8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798bb495ef_0_93"/>
          <p:cNvSpPr txBox="1"/>
          <p:nvPr>
            <p:ph type="title"/>
          </p:nvPr>
        </p:nvSpPr>
        <p:spPr>
          <a:xfrm>
            <a:off x="5113866" y="1187452"/>
            <a:ext cx="15612600" cy="2651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60950" lIns="121950" spcFirstLastPara="1" rIns="121950" wrap="square" tIns="609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Black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g1798bb495ef_0_93"/>
          <p:cNvSpPr txBox="1"/>
          <p:nvPr>
            <p:ph idx="1" type="body"/>
          </p:nvPr>
        </p:nvSpPr>
        <p:spPr>
          <a:xfrm>
            <a:off x="5113866" y="4108450"/>
            <a:ext cx="156126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50" spcFirstLastPara="1" rIns="121950" wrap="square" tIns="6095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D2046"/>
              </a:buClr>
              <a:buSzPts val="24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046"/>
              </a:buClr>
              <a:buSzPts val="2400"/>
              <a:buFont typeface="Calibri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046"/>
              </a:buClr>
              <a:buSzPts val="2400"/>
              <a:buFont typeface="Calibri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046"/>
              </a:buClr>
              <a:buSzPts val="2400"/>
              <a:buFont typeface="Calibri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046"/>
              </a:buClr>
              <a:buSzPts val="2400"/>
              <a:buFont typeface="Calibri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 1">
  <p:cSld name="1_Two Content 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798bb495ef_0_96"/>
          <p:cNvSpPr txBox="1"/>
          <p:nvPr>
            <p:ph type="title"/>
          </p:nvPr>
        </p:nvSpPr>
        <p:spPr>
          <a:xfrm>
            <a:off x="1778004" y="1117598"/>
            <a:ext cx="208278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4000" u="none" cap="none" strike="noStrike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g1798bb495ef_0_96"/>
          <p:cNvSpPr txBox="1"/>
          <p:nvPr>
            <p:ph idx="1" type="body"/>
          </p:nvPr>
        </p:nvSpPr>
        <p:spPr>
          <a:xfrm>
            <a:off x="1817176" y="2933236"/>
            <a:ext cx="7172400" cy="1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9100" u="none" cap="none" strike="noStrike">
                <a:solidFill>
                  <a:srgbClr val="31CE3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g1798bb495ef_0_96"/>
          <p:cNvSpPr txBox="1"/>
          <p:nvPr>
            <p:ph idx="2" type="body"/>
          </p:nvPr>
        </p:nvSpPr>
        <p:spPr>
          <a:xfrm>
            <a:off x="15298516" y="3591222"/>
            <a:ext cx="78102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5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g1798bb495ef_0_96"/>
          <p:cNvSpPr txBox="1"/>
          <p:nvPr>
            <p:ph idx="11" type="ftr"/>
          </p:nvPr>
        </p:nvSpPr>
        <p:spPr>
          <a:xfrm>
            <a:off x="0" y="2"/>
            <a:ext cx="6000000" cy="6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1798bb495ef_0_96"/>
          <p:cNvSpPr txBox="1"/>
          <p:nvPr>
            <p:ph idx="10" type="dt"/>
          </p:nvPr>
        </p:nvSpPr>
        <p:spPr>
          <a:xfrm>
            <a:off x="0" y="2"/>
            <a:ext cx="6000000" cy="6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g1798bb495ef_0_96"/>
          <p:cNvSpPr txBox="1"/>
          <p:nvPr>
            <p:ph idx="12" type="sldNum"/>
          </p:nvPr>
        </p:nvSpPr>
        <p:spPr>
          <a:xfrm>
            <a:off x="0" y="2"/>
            <a:ext cx="6000000" cy="6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98bb495ef_0_103"/>
          <p:cNvSpPr txBox="1"/>
          <p:nvPr>
            <p:ph idx="11" type="ftr"/>
          </p:nvPr>
        </p:nvSpPr>
        <p:spPr>
          <a:xfrm>
            <a:off x="8290562" y="12755882"/>
            <a:ext cx="780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g1798bb495ef_0_103"/>
          <p:cNvSpPr txBox="1"/>
          <p:nvPr>
            <p:ph idx="10" type="dt"/>
          </p:nvPr>
        </p:nvSpPr>
        <p:spPr>
          <a:xfrm>
            <a:off x="1219202" y="12755882"/>
            <a:ext cx="560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g1798bb495ef_0_103"/>
          <p:cNvSpPr txBox="1"/>
          <p:nvPr>
            <p:ph idx="12" type="sldNum"/>
          </p:nvPr>
        </p:nvSpPr>
        <p:spPr>
          <a:xfrm>
            <a:off x="17556484" y="12755882"/>
            <a:ext cx="560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98bb495ef_0_107"/>
          <p:cNvSpPr txBox="1"/>
          <p:nvPr>
            <p:ph type="title"/>
          </p:nvPr>
        </p:nvSpPr>
        <p:spPr>
          <a:xfrm>
            <a:off x="1778002" y="1117598"/>
            <a:ext cx="208278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4200" u="none" cap="none" strike="noStrike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g1798bb495ef_0_107"/>
          <p:cNvSpPr txBox="1"/>
          <p:nvPr>
            <p:ph idx="1" type="body"/>
          </p:nvPr>
        </p:nvSpPr>
        <p:spPr>
          <a:xfrm>
            <a:off x="1817172" y="2933236"/>
            <a:ext cx="7172400" cy="1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9500" u="none" cap="none" strike="noStrike">
                <a:solidFill>
                  <a:srgbClr val="31CE3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g1798bb495ef_0_107"/>
          <p:cNvSpPr txBox="1"/>
          <p:nvPr>
            <p:ph idx="2" type="body"/>
          </p:nvPr>
        </p:nvSpPr>
        <p:spPr>
          <a:xfrm>
            <a:off x="15298500" y="3591222"/>
            <a:ext cx="78102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7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g1798bb495ef_0_107"/>
          <p:cNvSpPr txBox="1"/>
          <p:nvPr>
            <p:ph idx="11" type="ftr"/>
          </p:nvPr>
        </p:nvSpPr>
        <p:spPr>
          <a:xfrm>
            <a:off x="0" y="2"/>
            <a:ext cx="6000000" cy="6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g1798bb495ef_0_107"/>
          <p:cNvSpPr txBox="1"/>
          <p:nvPr>
            <p:ph idx="10" type="dt"/>
          </p:nvPr>
        </p:nvSpPr>
        <p:spPr>
          <a:xfrm>
            <a:off x="0" y="2"/>
            <a:ext cx="6000000" cy="6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g1798bb495ef_0_107"/>
          <p:cNvSpPr txBox="1"/>
          <p:nvPr>
            <p:ph idx="12" type="sldNum"/>
          </p:nvPr>
        </p:nvSpPr>
        <p:spPr>
          <a:xfrm>
            <a:off x="0" y="2"/>
            <a:ext cx="6000000" cy="6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98bb495ef_0_114"/>
          <p:cNvSpPr txBox="1"/>
          <p:nvPr>
            <p:ph type="title"/>
          </p:nvPr>
        </p:nvSpPr>
        <p:spPr>
          <a:xfrm>
            <a:off x="1215812" y="1541760"/>
            <a:ext cx="221844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4200" u="none" cap="none" strike="noStrike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g1798bb495ef_0_114"/>
          <p:cNvSpPr txBox="1"/>
          <p:nvPr>
            <p:ph idx="1" type="body"/>
          </p:nvPr>
        </p:nvSpPr>
        <p:spPr>
          <a:xfrm>
            <a:off x="1817170" y="2933236"/>
            <a:ext cx="7172400" cy="7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9600" u="none" cap="none" strike="noStrike">
                <a:solidFill>
                  <a:srgbClr val="31CE3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g1798bb495ef_0_114"/>
          <p:cNvSpPr txBox="1"/>
          <p:nvPr>
            <p:ph idx="2" type="body"/>
          </p:nvPr>
        </p:nvSpPr>
        <p:spPr>
          <a:xfrm>
            <a:off x="15298498" y="3591220"/>
            <a:ext cx="7810200" cy="89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3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g1798bb495ef_0_114"/>
          <p:cNvSpPr txBox="1"/>
          <p:nvPr>
            <p:ph idx="11" type="ftr"/>
          </p:nvPr>
        </p:nvSpPr>
        <p:spPr>
          <a:xfrm>
            <a:off x="8290560" y="12755880"/>
            <a:ext cx="780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g1798bb495ef_0_114"/>
          <p:cNvSpPr txBox="1"/>
          <p:nvPr>
            <p:ph idx="10" type="dt"/>
          </p:nvPr>
        </p:nvSpPr>
        <p:spPr>
          <a:xfrm>
            <a:off x="1219200" y="12755880"/>
            <a:ext cx="560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g1798bb495ef_0_114"/>
          <p:cNvSpPr txBox="1"/>
          <p:nvPr>
            <p:ph idx="12" type="sldNum"/>
          </p:nvPr>
        </p:nvSpPr>
        <p:spPr>
          <a:xfrm>
            <a:off x="17556482" y="12755880"/>
            <a:ext cx="560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erre" showMasterSp="0">
  <p:cSld name="Cierre">
    <p:bg>
      <p:bgPr>
        <a:solidFill>
          <a:srgbClr val="171C3B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27" name="Google Shape;2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791449"/>
            <a:ext cx="24384000" cy="600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8257" y="5654463"/>
            <a:ext cx="11067485" cy="240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s y textos" showMasterSp="0">
  <p:cSld name="Títulos y texto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30" name="Google Shape;3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67631"/>
            <a:ext cx="24384001" cy="6710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31" name="Google Shape;31;p18"/>
          <p:cNvPicPr preferRelativeResize="0"/>
          <p:nvPr/>
        </p:nvPicPr>
        <p:blipFill rotWithShape="1">
          <a:blip r:embed="rId3">
            <a:alphaModFix/>
          </a:blip>
          <a:srcRect b="0" l="20897" r="0" t="0"/>
          <a:stretch/>
        </p:blipFill>
        <p:spPr>
          <a:xfrm>
            <a:off x="-1" y="1412010"/>
            <a:ext cx="1979084" cy="901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32" name="Google Shape;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37057" y="-67631"/>
            <a:ext cx="6546943" cy="2391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33" name="Google Shape;3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45241" y="5679395"/>
            <a:ext cx="7711517" cy="235827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8"/>
          <p:cNvSpPr txBox="1"/>
          <p:nvPr>
            <p:ph type="title"/>
          </p:nvPr>
        </p:nvSpPr>
        <p:spPr>
          <a:xfrm>
            <a:off x="2598219" y="1240557"/>
            <a:ext cx="17971102" cy="1565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D624"/>
              </a:buClr>
              <a:buSzPts val="6200"/>
              <a:buFont typeface="Arial Black"/>
              <a:buNone/>
              <a:defRPr sz="6200" cap="none">
                <a:solidFill>
                  <a:srgbClr val="C0D6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2598218" y="9364957"/>
            <a:ext cx="19985233" cy="27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4060"/>
              <a:buFont typeface="Century Gothic"/>
              <a:buNone/>
              <a:defRPr sz="2800"/>
            </a:lvl1pPr>
            <a:lvl2pPr indent="-228600" lvl="1" marL="914400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4060"/>
              <a:buFont typeface="Century Gothic"/>
              <a:buNone/>
              <a:defRPr sz="2800"/>
            </a:lvl2pPr>
            <a:lvl3pPr indent="-228600" lvl="2" marL="1371600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4060"/>
              <a:buFont typeface="Century Gothic"/>
              <a:buNone/>
              <a:defRPr sz="2800"/>
            </a:lvl3pPr>
            <a:lvl4pPr indent="-228600" lvl="3" marL="1828800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4060"/>
              <a:buFont typeface="Century Gothic"/>
              <a:buNone/>
              <a:defRPr sz="2800"/>
            </a:lvl4pPr>
            <a:lvl5pPr indent="-228600" lvl="4" marL="2286000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4060"/>
              <a:buFont typeface="Century Gothic"/>
              <a:buNone/>
              <a:defRPr sz="28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2598219" y="7166872"/>
            <a:ext cx="17971101" cy="1563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8990"/>
              <a:buFont typeface="Arial Black"/>
              <a:buNone/>
              <a:defRPr b="1" i="0" sz="6200" cap="none">
                <a:solidFill>
                  <a:srgbClr val="171C3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3" type="body"/>
          </p:nvPr>
        </p:nvSpPr>
        <p:spPr>
          <a:xfrm>
            <a:off x="2598217" y="3012756"/>
            <a:ext cx="19985234" cy="27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4060"/>
              <a:buFont typeface="Century Gothic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4060"/>
              <a:buFont typeface="Century Gothic"/>
              <a:buNone/>
              <a:defRPr sz="2800"/>
            </a:lvl2pPr>
            <a:lvl3pPr indent="-228600" lvl="2" marL="1371600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4060"/>
              <a:buFont typeface="Century Gothic"/>
              <a:buNone/>
              <a:defRPr sz="2800"/>
            </a:lvl3pPr>
            <a:lvl4pPr indent="-228600" lvl="3" marL="1828800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4060"/>
              <a:buFont typeface="Century Gothic"/>
              <a:buNone/>
              <a:defRPr sz="2800"/>
            </a:lvl4pPr>
            <a:lvl5pPr indent="-228600" lvl="4" marL="2286000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4060"/>
              <a:buFont typeface="Century Gothic"/>
              <a:buNone/>
              <a:defRPr sz="28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 sin logos" showMasterSp="0">
  <p:cSld name="En blanco sin logos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descr="Imagen" id="41" name="Google Shape;4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92582"/>
            <a:ext cx="1408974" cy="901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42" name="Google Shape;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24148" y="1398"/>
            <a:ext cx="6659852" cy="3187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43" name="Google Shape;4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59261" y="1398"/>
            <a:ext cx="3024739" cy="169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 sin logos 02" showMasterSp="0">
  <p:cSld name="En blanco sin logos 02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71.png" id="45" name="Google Shape;4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9432" y="3785921"/>
            <a:ext cx="35944" cy="803772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descr="Imagen" id="47" name="Google Shape;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2582"/>
            <a:ext cx="1408974" cy="901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48" name="Google Shape;4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4148" y="1398"/>
            <a:ext cx="6659852" cy="3187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49" name="Google Shape;4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59261" y="1398"/>
            <a:ext cx="3024739" cy="169545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1"/>
          <p:cNvSpPr/>
          <p:nvPr/>
        </p:nvSpPr>
        <p:spPr>
          <a:xfrm>
            <a:off x="11409433" y="8425825"/>
            <a:ext cx="12974568" cy="5288777"/>
          </a:xfrm>
          <a:prstGeom prst="rect">
            <a:avLst/>
          </a:prstGeom>
          <a:solidFill>
            <a:srgbClr val="C0D62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21"/>
          <p:cNvSpPr/>
          <p:nvPr/>
        </p:nvSpPr>
        <p:spPr>
          <a:xfrm rot="8109445">
            <a:off x="12169382" y="8038765"/>
            <a:ext cx="799739" cy="7997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D62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 sin logos 03">
  <p:cSld name="En blanco sin logos 03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71.png" id="53" name="Google Shape;5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259709" y="3817299"/>
            <a:ext cx="33919" cy="758423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2"/>
          <p:cNvSpPr/>
          <p:nvPr/>
        </p:nvSpPr>
        <p:spPr>
          <a:xfrm flipH="1">
            <a:off x="15764" y="9243649"/>
            <a:ext cx="12259709" cy="4472352"/>
          </a:xfrm>
          <a:prstGeom prst="rect">
            <a:avLst/>
          </a:prstGeom>
          <a:solidFill>
            <a:srgbClr val="C0D62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22"/>
          <p:cNvSpPr/>
          <p:nvPr/>
        </p:nvSpPr>
        <p:spPr>
          <a:xfrm flipH="1" rot="-8109445">
            <a:off x="10700021" y="8856588"/>
            <a:ext cx="799739" cy="7997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D62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 sin logos 04">
  <p:cSld name="En blanco sin logos 04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71.png" id="58" name="Google Shape;5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9432" y="3785921"/>
            <a:ext cx="35944" cy="803772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3"/>
          <p:cNvSpPr/>
          <p:nvPr/>
        </p:nvSpPr>
        <p:spPr>
          <a:xfrm flipH="1">
            <a:off x="0" y="9210991"/>
            <a:ext cx="11429610" cy="4505009"/>
          </a:xfrm>
          <a:prstGeom prst="rect">
            <a:avLst/>
          </a:prstGeom>
          <a:solidFill>
            <a:srgbClr val="171C3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23"/>
          <p:cNvSpPr/>
          <p:nvPr/>
        </p:nvSpPr>
        <p:spPr>
          <a:xfrm flipH="1" rot="-8109445">
            <a:off x="9869922" y="8823931"/>
            <a:ext cx="799739" cy="7997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71C3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 con franja horizontal">
  <p:cSld name="En blanco con franja horizontal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63" name="Google Shape;6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96301"/>
            <a:ext cx="243840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11.png"/><Relationship Id="rId2" Type="http://schemas.openxmlformats.org/officeDocument/2006/relationships/image" Target="../media/image20.png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6" name="Google Shape;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2063491"/>
            <a:ext cx="24384000" cy="1175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7" name="Google Shape;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24148" y="1398"/>
            <a:ext cx="6659852" cy="3187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8" name="Google Shape;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9261" y="1398"/>
            <a:ext cx="3024739" cy="1695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" name="Google Shape;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92582"/>
            <a:ext cx="1408974" cy="90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3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9600"/>
              <a:buFont typeface="Arial Black"/>
              <a:buNone/>
              <a:defRPr b="1" i="0" sz="9600" u="none" cap="none" strike="noStrike">
                <a:solidFill>
                  <a:srgbClr val="171C3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Century Gothic"/>
              <a:buNone/>
              <a:defRPr b="0" i="0" sz="1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Century Gothic"/>
              <a:buNone/>
              <a:defRPr b="0" i="0" sz="1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Century Gothic"/>
              <a:buNone/>
              <a:defRPr b="0" i="0" sz="1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Century Gothic"/>
              <a:buNone/>
              <a:defRPr b="0" i="0" sz="1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Century Gothic"/>
              <a:buNone/>
              <a:defRPr b="0" i="0" sz="1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Century Gothic"/>
              <a:buNone/>
              <a:defRPr b="0" i="0" sz="1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Century Gothic"/>
              <a:buNone/>
              <a:defRPr b="0" i="0" sz="1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Century Gothic"/>
              <a:buNone/>
              <a:defRPr b="0" i="0" sz="1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387453" y="3643312"/>
            <a:ext cx="15609094" cy="810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56007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5220"/>
              <a:buFont typeface="Century Gothic"/>
              <a:buChar char="•"/>
              <a:defRPr b="0" i="0" sz="36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56007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5220"/>
              <a:buFont typeface="Century Gothic"/>
              <a:buChar char="•"/>
              <a:defRPr b="0" i="0" sz="36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56007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5220"/>
              <a:buFont typeface="Century Gothic"/>
              <a:buChar char="•"/>
              <a:defRPr b="0" i="0" sz="36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6007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5220"/>
              <a:buFont typeface="Century Gothic"/>
              <a:buChar char="•"/>
              <a:defRPr b="0" i="0" sz="36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6007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171C3B"/>
              </a:buClr>
              <a:buSzPts val="5220"/>
              <a:buFont typeface="Century Gothic"/>
              <a:buChar char="•"/>
              <a:defRPr b="0" i="0" sz="36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633729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33729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3729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3729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704487" y="12409806"/>
            <a:ext cx="597920" cy="48282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rgbClr val="171C3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17724148" y="12410014"/>
            <a:ext cx="5353091" cy="11458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Relationship Id="rId4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9.png"/><Relationship Id="rId10" Type="http://schemas.openxmlformats.org/officeDocument/2006/relationships/image" Target="../media/image46.png"/><Relationship Id="rId13" Type="http://schemas.openxmlformats.org/officeDocument/2006/relationships/image" Target="../media/image52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5" Type="http://schemas.openxmlformats.org/officeDocument/2006/relationships/image" Target="../media/image50.png"/><Relationship Id="rId14" Type="http://schemas.openxmlformats.org/officeDocument/2006/relationships/image" Target="../media/image51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6.png"/><Relationship Id="rId6" Type="http://schemas.openxmlformats.org/officeDocument/2006/relationships/image" Target="../media/image55.png"/><Relationship Id="rId7" Type="http://schemas.openxmlformats.org/officeDocument/2006/relationships/image" Target="../media/image60.png"/><Relationship Id="rId8" Type="http://schemas.openxmlformats.org/officeDocument/2006/relationships/image" Target="../media/image5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Relationship Id="rId6" Type="http://schemas.openxmlformats.org/officeDocument/2006/relationships/image" Target="../media/image36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JI_0579.jpg" id="158" name="Google Shape;158;g12b9474201d_0_30"/>
          <p:cNvPicPr preferRelativeResize="0"/>
          <p:nvPr/>
        </p:nvPicPr>
        <p:blipFill rotWithShape="1">
          <a:blip r:embed="rId3">
            <a:alphaModFix/>
          </a:blip>
          <a:srcRect b="-553" l="0" r="0" t="0"/>
          <a:stretch/>
        </p:blipFill>
        <p:spPr>
          <a:xfrm>
            <a:off x="128608" y="-218666"/>
            <a:ext cx="24521675" cy="1420842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2b9474201d_0_30"/>
          <p:cNvSpPr/>
          <p:nvPr/>
        </p:nvSpPr>
        <p:spPr>
          <a:xfrm>
            <a:off x="128608" y="-195948"/>
            <a:ext cx="24521400" cy="14107800"/>
          </a:xfrm>
          <a:prstGeom prst="rect">
            <a:avLst/>
          </a:prstGeom>
          <a:solidFill>
            <a:srgbClr val="0C0C0C">
              <a:alpha val="42750"/>
            </a:srgbClr>
          </a:solidFill>
          <a:ln>
            <a:noFill/>
          </a:ln>
        </p:spPr>
        <p:txBody>
          <a:bodyPr anchorCtr="0" anchor="ctr" bIns="121800" lIns="243700" spcFirstLastPara="1" rIns="243700" wrap="square" tIns="121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CO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12b9474201d_0_30"/>
          <p:cNvSpPr txBox="1"/>
          <p:nvPr/>
        </p:nvSpPr>
        <p:spPr>
          <a:xfrm>
            <a:off x="1674808" y="6477000"/>
            <a:ext cx="21429600" cy="4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700" spcFirstLastPara="1" rIns="243700" wrap="square" tIns="121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00"/>
              <a:buFont typeface="Arial"/>
              <a:buNone/>
            </a:pPr>
            <a:r>
              <a:rPr b="1" lang="es-CO" sz="7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Fondo de Estabilización Tarifaria (FET)</a:t>
            </a:r>
            <a:endParaRPr b="1" i="0" sz="79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-CO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28</a:t>
            </a:r>
            <a:r>
              <a:rPr b="1" i="0" lang="es-CO" sz="4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r>
              <a:rPr b="1" lang="es-CO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10</a:t>
            </a:r>
            <a:r>
              <a:rPr b="1" i="0" lang="es-CO" sz="4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-2022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que contiene dibujo&#10;&#10;Descripción generada automáticamente" id="161" name="Google Shape;161;g12b9474201d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7912" y="11753132"/>
            <a:ext cx="7683057" cy="169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798bb495ef_1_90"/>
          <p:cNvSpPr txBox="1"/>
          <p:nvPr>
            <p:ph type="title"/>
          </p:nvPr>
        </p:nvSpPr>
        <p:spPr>
          <a:xfrm>
            <a:off x="1676400" y="-51421"/>
            <a:ext cx="21031200" cy="14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CO" sz="56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2. VISIÓN DEL</a:t>
            </a:r>
            <a:r>
              <a:rPr b="1" lang="es-CO" sz="56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SIR</a:t>
            </a:r>
            <a:endParaRPr/>
          </a:p>
        </p:txBody>
      </p:sp>
      <p:pic>
        <p:nvPicPr>
          <p:cNvPr id="332" name="Google Shape;332;g1798bb495ef_1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464" y="2855461"/>
            <a:ext cx="1723476" cy="177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1798bb495ef_1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5917" y="2700954"/>
            <a:ext cx="2085008" cy="17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1798bb495ef_1_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9167" y="4289784"/>
            <a:ext cx="1723476" cy="188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1798bb495ef_1_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672" y="5505667"/>
            <a:ext cx="4660963" cy="511791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798bb495ef_1_90"/>
          <p:cNvSpPr txBox="1"/>
          <p:nvPr/>
        </p:nvSpPr>
        <p:spPr>
          <a:xfrm>
            <a:off x="1883741" y="1500196"/>
            <a:ext cx="42576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600" lIns="129600" spcFirstLastPara="1" rIns="129600" wrap="square" tIns="1296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Múltiples medios de pago</a:t>
            </a:r>
            <a:endParaRPr sz="2000"/>
          </a:p>
        </p:txBody>
      </p:sp>
      <p:pic>
        <p:nvPicPr>
          <p:cNvPr id="337" name="Google Shape;337;g1798bb495ef_1_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1314" y="10456668"/>
            <a:ext cx="1979305" cy="17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1798bb495ef_1_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60319" y="10436471"/>
            <a:ext cx="1427254" cy="17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1798bb495ef_1_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01378" y="10773070"/>
            <a:ext cx="2450568" cy="107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1798bb495ef_1_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21471" y="5108903"/>
            <a:ext cx="1582083" cy="17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1798bb495ef_1_9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383277" y="10550744"/>
            <a:ext cx="1979306" cy="15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1798bb495ef_1_90"/>
          <p:cNvSpPr txBox="1"/>
          <p:nvPr/>
        </p:nvSpPr>
        <p:spPr>
          <a:xfrm>
            <a:off x="7714457" y="8600101"/>
            <a:ext cx="4257600" cy="17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600" lIns="129600" spcFirstLastPara="1" rIns="129600" wrap="square" tIns="1296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Integración diversos modos transporte</a:t>
            </a:r>
            <a:endParaRPr b="1"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g1798bb495ef_1_90"/>
          <p:cNvSpPr txBox="1"/>
          <p:nvPr/>
        </p:nvSpPr>
        <p:spPr>
          <a:xfrm>
            <a:off x="10041627" y="3496535"/>
            <a:ext cx="4257600" cy="15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600" lIns="129600" spcFirstLastPara="1" rIns="129600" wrap="square" tIns="1296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Operación integrada de servicios adicionales</a:t>
            </a:r>
            <a:endParaRPr b="1"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4" name="Google Shape;344;g1798bb495ef_1_9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041383" y="5366074"/>
            <a:ext cx="2249199" cy="124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1798bb495ef_1_9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531052" y="5236233"/>
            <a:ext cx="1723476" cy="149573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798bb495ef_1_90"/>
          <p:cNvSpPr/>
          <p:nvPr/>
        </p:nvSpPr>
        <p:spPr>
          <a:xfrm>
            <a:off x="18033452" y="2709493"/>
            <a:ext cx="6146400" cy="1680000"/>
          </a:xfrm>
          <a:prstGeom prst="rect">
            <a:avLst/>
          </a:prstGeom>
          <a:solidFill>
            <a:srgbClr val="4285F4">
              <a:alpha val="863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798bb495ef_1_90"/>
          <p:cNvSpPr/>
          <p:nvPr/>
        </p:nvSpPr>
        <p:spPr>
          <a:xfrm>
            <a:off x="21122484" y="9972696"/>
            <a:ext cx="2376600" cy="10776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Múltiples entidades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798bb495ef_1_90"/>
          <p:cNvSpPr/>
          <p:nvPr/>
        </p:nvSpPr>
        <p:spPr>
          <a:xfrm>
            <a:off x="21122502" y="8298517"/>
            <a:ext cx="2376600" cy="10776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12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Basado en estándares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798bb495ef_1_90"/>
          <p:cNvSpPr/>
          <p:nvPr/>
        </p:nvSpPr>
        <p:spPr>
          <a:xfrm>
            <a:off x="21122494" y="6536131"/>
            <a:ext cx="2376600" cy="10776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Basado en cuenta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798bb495ef_1_90"/>
          <p:cNvSpPr/>
          <p:nvPr/>
        </p:nvSpPr>
        <p:spPr>
          <a:xfrm>
            <a:off x="18282862" y="3010295"/>
            <a:ext cx="2376600" cy="10776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Pagos Abiertos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798bb495ef_1_90"/>
          <p:cNvSpPr/>
          <p:nvPr/>
        </p:nvSpPr>
        <p:spPr>
          <a:xfrm>
            <a:off x="21218512" y="3010277"/>
            <a:ext cx="2376600" cy="10776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Pagos Cerrados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798bb495ef_1_90"/>
          <p:cNvSpPr txBox="1"/>
          <p:nvPr/>
        </p:nvSpPr>
        <p:spPr>
          <a:xfrm>
            <a:off x="18192798" y="9972671"/>
            <a:ext cx="2556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CO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Alcance del sistema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798bb495ef_1_90"/>
          <p:cNvSpPr txBox="1"/>
          <p:nvPr/>
        </p:nvSpPr>
        <p:spPr>
          <a:xfrm>
            <a:off x="18014654" y="8201179"/>
            <a:ext cx="2985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CO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 y tecnología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1798bb495ef_1_90"/>
          <p:cNvSpPr txBox="1"/>
          <p:nvPr/>
        </p:nvSpPr>
        <p:spPr>
          <a:xfrm>
            <a:off x="18282842" y="6429682"/>
            <a:ext cx="2985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CO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Arquitectura del Sistema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1798bb495ef_1_90"/>
          <p:cNvSpPr txBox="1"/>
          <p:nvPr/>
        </p:nvSpPr>
        <p:spPr>
          <a:xfrm>
            <a:off x="19377964" y="4622659"/>
            <a:ext cx="315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CO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Arquitectura de Pagos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1798bb495ef_1_9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7808" y="6858001"/>
            <a:ext cx="1979306" cy="1366332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7" name="Google Shape;357;g1798bb495ef_1_9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91348" y="10515192"/>
            <a:ext cx="1582080" cy="159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g1798bb495ef_1_120"/>
          <p:cNvGrpSpPr/>
          <p:nvPr/>
        </p:nvGrpSpPr>
        <p:grpSpPr>
          <a:xfrm>
            <a:off x="8420626" y="5367550"/>
            <a:ext cx="1880400" cy="1630200"/>
            <a:chOff x="5127450" y="549750"/>
            <a:chExt cx="940200" cy="815100"/>
          </a:xfrm>
        </p:grpSpPr>
        <p:sp>
          <p:nvSpPr>
            <p:cNvPr id="364" name="Google Shape;364;g1798bb495ef_1_120"/>
            <p:cNvSpPr/>
            <p:nvPr/>
          </p:nvSpPr>
          <p:spPr>
            <a:xfrm>
              <a:off x="5127450" y="549750"/>
              <a:ext cx="940200" cy="815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5" name="Google Shape;365;g1798bb495ef_1_1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450" y="628950"/>
              <a:ext cx="836198" cy="656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" name="Google Shape;366;g1798bb495ef_1_120"/>
          <p:cNvGrpSpPr/>
          <p:nvPr/>
        </p:nvGrpSpPr>
        <p:grpSpPr>
          <a:xfrm>
            <a:off x="18388776" y="5307014"/>
            <a:ext cx="1880400" cy="1630200"/>
            <a:chOff x="9118188" y="2958307"/>
            <a:chExt cx="940200" cy="815100"/>
          </a:xfrm>
        </p:grpSpPr>
        <p:sp>
          <p:nvSpPr>
            <p:cNvPr id="367" name="Google Shape;367;g1798bb495ef_1_120"/>
            <p:cNvSpPr/>
            <p:nvPr/>
          </p:nvSpPr>
          <p:spPr>
            <a:xfrm>
              <a:off x="9118188" y="2958307"/>
              <a:ext cx="940200" cy="815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8" name="Google Shape;368;g1798bb495ef_1_1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08169" y="2986646"/>
              <a:ext cx="775380" cy="747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9" name="Google Shape;369;g1798bb495ef_1_120"/>
          <p:cNvSpPr/>
          <p:nvPr/>
        </p:nvSpPr>
        <p:spPr>
          <a:xfrm>
            <a:off x="10105326" y="1863250"/>
            <a:ext cx="1880400" cy="81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g1798bb495ef_1_120"/>
          <p:cNvGrpSpPr/>
          <p:nvPr/>
        </p:nvGrpSpPr>
        <p:grpSpPr>
          <a:xfrm>
            <a:off x="4454476" y="7959326"/>
            <a:ext cx="1880400" cy="1630200"/>
            <a:chOff x="1599700" y="3775225"/>
            <a:chExt cx="940200" cy="815100"/>
          </a:xfrm>
        </p:grpSpPr>
        <p:sp>
          <p:nvSpPr>
            <p:cNvPr id="371" name="Google Shape;371;g1798bb495ef_1_120"/>
            <p:cNvSpPr/>
            <p:nvPr/>
          </p:nvSpPr>
          <p:spPr>
            <a:xfrm>
              <a:off x="1599700" y="3775225"/>
              <a:ext cx="940200" cy="815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2" name="Google Shape;372;g1798bb495ef_1_1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21139" y="3821563"/>
              <a:ext cx="869100" cy="707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g1798bb495ef_1_120"/>
          <p:cNvGrpSpPr/>
          <p:nvPr/>
        </p:nvGrpSpPr>
        <p:grpSpPr>
          <a:xfrm>
            <a:off x="10151882" y="7959326"/>
            <a:ext cx="1880400" cy="1630200"/>
            <a:chOff x="4347975" y="3767575"/>
            <a:chExt cx="940200" cy="815100"/>
          </a:xfrm>
        </p:grpSpPr>
        <p:sp>
          <p:nvSpPr>
            <p:cNvPr id="374" name="Google Shape;374;g1798bb495ef_1_120"/>
            <p:cNvSpPr/>
            <p:nvPr/>
          </p:nvSpPr>
          <p:spPr>
            <a:xfrm>
              <a:off x="4347975" y="3767575"/>
              <a:ext cx="940200" cy="815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5" name="Google Shape;375;g1798bb495ef_1_1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98513" y="3767575"/>
              <a:ext cx="639113" cy="815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6" name="Google Shape;376;g1798bb495ef_1_120"/>
          <p:cNvGrpSpPr/>
          <p:nvPr/>
        </p:nvGrpSpPr>
        <p:grpSpPr>
          <a:xfrm>
            <a:off x="18459826" y="7739450"/>
            <a:ext cx="1880400" cy="1630200"/>
            <a:chOff x="7096250" y="3767575"/>
            <a:chExt cx="940200" cy="815100"/>
          </a:xfrm>
        </p:grpSpPr>
        <p:sp>
          <p:nvSpPr>
            <p:cNvPr id="377" name="Google Shape;377;g1798bb495ef_1_120"/>
            <p:cNvSpPr/>
            <p:nvPr/>
          </p:nvSpPr>
          <p:spPr>
            <a:xfrm>
              <a:off x="7096250" y="3767575"/>
              <a:ext cx="940200" cy="815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8" name="Google Shape;378;g1798bb495ef_1_1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160963" y="3809275"/>
              <a:ext cx="810768" cy="747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g1798bb495ef_1_120"/>
          <p:cNvSpPr/>
          <p:nvPr/>
        </p:nvSpPr>
        <p:spPr>
          <a:xfrm>
            <a:off x="2273626" y="8365826"/>
            <a:ext cx="1880400" cy="81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1C458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1798bb495ef_1_120"/>
          <p:cNvSpPr/>
          <p:nvPr/>
        </p:nvSpPr>
        <p:spPr>
          <a:xfrm>
            <a:off x="7934900" y="8478526"/>
            <a:ext cx="1880400" cy="81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1C458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1798bb495ef_1_120"/>
          <p:cNvSpPr/>
          <p:nvPr/>
        </p:nvSpPr>
        <p:spPr>
          <a:xfrm>
            <a:off x="16124126" y="8130650"/>
            <a:ext cx="1880400" cy="81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1C458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1798bb495ef_1_120"/>
          <p:cNvSpPr/>
          <p:nvPr/>
        </p:nvSpPr>
        <p:spPr>
          <a:xfrm>
            <a:off x="2418026" y="11048450"/>
            <a:ext cx="2276400" cy="10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Zonales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Actuales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1798bb495ef_1_120"/>
          <p:cNvSpPr/>
          <p:nvPr/>
        </p:nvSpPr>
        <p:spPr>
          <a:xfrm>
            <a:off x="9578900" y="11159450"/>
            <a:ext cx="1621200" cy="81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PLMB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798bb495ef_1_120"/>
          <p:cNvSpPr/>
          <p:nvPr/>
        </p:nvSpPr>
        <p:spPr>
          <a:xfrm>
            <a:off x="11977426" y="11159450"/>
            <a:ext cx="1621200" cy="81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Líneas futuras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1798bb495ef_1_120"/>
          <p:cNvSpPr/>
          <p:nvPr/>
        </p:nvSpPr>
        <p:spPr>
          <a:xfrm>
            <a:off x="260826" y="11048450"/>
            <a:ext cx="2276400" cy="10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Troncales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Actuales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1798bb495ef_1_120"/>
          <p:cNvSpPr/>
          <p:nvPr/>
        </p:nvSpPr>
        <p:spPr>
          <a:xfrm>
            <a:off x="4672526" y="11048450"/>
            <a:ext cx="2276400" cy="10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Troncales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Futuras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1798bb495ef_1_120"/>
          <p:cNvSpPr/>
          <p:nvPr/>
        </p:nvSpPr>
        <p:spPr>
          <a:xfrm>
            <a:off x="6897126" y="11048450"/>
            <a:ext cx="2276400" cy="10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Zonales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800"/>
              <a:t>Futuras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1798bb495ef_1_120"/>
          <p:cNvSpPr/>
          <p:nvPr/>
        </p:nvSpPr>
        <p:spPr>
          <a:xfrm>
            <a:off x="16859726" y="10896050"/>
            <a:ext cx="2596800" cy="10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Regiotram de occidente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1798bb495ef_1_120"/>
          <p:cNvSpPr/>
          <p:nvPr/>
        </p:nvSpPr>
        <p:spPr>
          <a:xfrm>
            <a:off x="20368376" y="10896050"/>
            <a:ext cx="1621200" cy="10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Líneas futuras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g1798bb495ef_1_120"/>
          <p:cNvCxnSpPr>
            <a:stCxn id="372" idx="0"/>
            <a:endCxn id="364" idx="2"/>
          </p:cNvCxnSpPr>
          <p:nvPr/>
        </p:nvCxnSpPr>
        <p:spPr>
          <a:xfrm rot="-5400000">
            <a:off x="6836604" y="5527652"/>
            <a:ext cx="1054200" cy="39945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g1798bb495ef_1_120"/>
          <p:cNvCxnSpPr>
            <a:stCxn id="364" idx="2"/>
            <a:endCxn id="375" idx="0"/>
          </p:cNvCxnSpPr>
          <p:nvPr/>
        </p:nvCxnSpPr>
        <p:spPr>
          <a:xfrm flipH="1" rot="-5400000">
            <a:off x="9745726" y="6612850"/>
            <a:ext cx="961500" cy="1731300"/>
          </a:xfrm>
          <a:prstGeom prst="bentConnector3">
            <a:avLst>
              <a:gd fmla="val 5262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g1798bb495ef_1_120"/>
          <p:cNvCxnSpPr>
            <a:stCxn id="372" idx="2"/>
            <a:endCxn id="385" idx="0"/>
          </p:cNvCxnSpPr>
          <p:nvPr/>
        </p:nvCxnSpPr>
        <p:spPr>
          <a:xfrm rot="5400000">
            <a:off x="2591604" y="8273602"/>
            <a:ext cx="1582200" cy="3967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Google Shape;393;g1798bb495ef_1_120"/>
          <p:cNvCxnSpPr>
            <a:stCxn id="372" idx="2"/>
            <a:endCxn id="382" idx="0"/>
          </p:cNvCxnSpPr>
          <p:nvPr/>
        </p:nvCxnSpPr>
        <p:spPr>
          <a:xfrm rot="5400000">
            <a:off x="3670254" y="9352252"/>
            <a:ext cx="1582200" cy="1810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4" name="Google Shape;394;g1798bb495ef_1_120"/>
          <p:cNvCxnSpPr>
            <a:stCxn id="372" idx="2"/>
            <a:endCxn id="386" idx="0"/>
          </p:cNvCxnSpPr>
          <p:nvPr/>
        </p:nvCxnSpPr>
        <p:spPr>
          <a:xfrm flipH="1" rot="-5400000">
            <a:off x="4797504" y="10035202"/>
            <a:ext cx="1582200" cy="444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5" name="Google Shape;395;g1798bb495ef_1_120"/>
          <p:cNvCxnSpPr>
            <a:stCxn id="372" idx="2"/>
            <a:endCxn id="387" idx="0"/>
          </p:cNvCxnSpPr>
          <p:nvPr/>
        </p:nvCxnSpPr>
        <p:spPr>
          <a:xfrm flipH="1" rot="-5400000">
            <a:off x="5909754" y="8922952"/>
            <a:ext cx="1582200" cy="2668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6" name="Google Shape;396;g1798bb495ef_1_120"/>
          <p:cNvCxnSpPr>
            <a:stCxn id="375" idx="2"/>
            <a:endCxn id="383" idx="0"/>
          </p:cNvCxnSpPr>
          <p:nvPr/>
        </p:nvCxnSpPr>
        <p:spPr>
          <a:xfrm rot="5400000">
            <a:off x="9955821" y="10023176"/>
            <a:ext cx="1569900" cy="7026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g1798bb495ef_1_120"/>
          <p:cNvCxnSpPr>
            <a:stCxn id="375" idx="2"/>
            <a:endCxn id="384" idx="0"/>
          </p:cNvCxnSpPr>
          <p:nvPr/>
        </p:nvCxnSpPr>
        <p:spPr>
          <a:xfrm flipH="1" rot="-5400000">
            <a:off x="11155071" y="9526526"/>
            <a:ext cx="1569900" cy="16959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" name="Google Shape;398;g1798bb495ef_1_120"/>
          <p:cNvCxnSpPr>
            <a:stCxn id="378" idx="2"/>
            <a:endCxn id="388" idx="0"/>
          </p:cNvCxnSpPr>
          <p:nvPr/>
        </p:nvCxnSpPr>
        <p:spPr>
          <a:xfrm rot="5400000">
            <a:off x="17989420" y="9485450"/>
            <a:ext cx="1579200" cy="1242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9" name="Google Shape;399;g1798bb495ef_1_120"/>
          <p:cNvCxnSpPr>
            <a:stCxn id="378" idx="2"/>
            <a:endCxn id="389" idx="0"/>
          </p:cNvCxnSpPr>
          <p:nvPr/>
        </p:nvCxnSpPr>
        <p:spPr>
          <a:xfrm flipH="1" rot="-5400000">
            <a:off x="19499920" y="9216950"/>
            <a:ext cx="1579200" cy="1779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0" name="Google Shape;400;g1798bb495ef_1_120"/>
          <p:cNvCxnSpPr>
            <a:stCxn id="378" idx="1"/>
            <a:endCxn id="381" idx="3"/>
          </p:cNvCxnSpPr>
          <p:nvPr/>
        </p:nvCxnSpPr>
        <p:spPr>
          <a:xfrm rot="10800000">
            <a:off x="18004552" y="8539250"/>
            <a:ext cx="584700" cy="306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1" name="Google Shape;401;g1798bb495ef_1_120"/>
          <p:cNvCxnSpPr>
            <a:stCxn id="380" idx="3"/>
            <a:endCxn id="380" idx="3"/>
          </p:cNvCxnSpPr>
          <p:nvPr/>
        </p:nvCxnSpPr>
        <p:spPr>
          <a:xfrm>
            <a:off x="9815300" y="8887126"/>
            <a:ext cx="600" cy="6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2" name="Google Shape;402;g1798bb495ef_1_120"/>
          <p:cNvCxnSpPr>
            <a:endCxn id="379" idx="3"/>
          </p:cNvCxnSpPr>
          <p:nvPr/>
        </p:nvCxnSpPr>
        <p:spPr>
          <a:xfrm flipH="1">
            <a:off x="4154026" y="8759426"/>
            <a:ext cx="343200" cy="1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3" name="Google Shape;403;g1798bb495ef_1_120"/>
          <p:cNvSpPr txBox="1"/>
          <p:nvPr>
            <p:ph type="title"/>
          </p:nvPr>
        </p:nvSpPr>
        <p:spPr>
          <a:xfrm>
            <a:off x="1676400" y="93000"/>
            <a:ext cx="21031200" cy="14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CO" sz="56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3. ESTRUCTURA INSTITUCIONAL DEL SIR</a:t>
            </a:r>
            <a:endParaRPr/>
          </a:p>
        </p:txBody>
      </p:sp>
      <p:sp>
        <p:nvSpPr>
          <p:cNvPr id="404" name="Google Shape;404;g1798bb495ef_1_120"/>
          <p:cNvSpPr/>
          <p:nvPr/>
        </p:nvSpPr>
        <p:spPr>
          <a:xfrm>
            <a:off x="15945350" y="3778416"/>
            <a:ext cx="2596800" cy="77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Central del SIR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1798bb495ef_1_120"/>
          <p:cNvSpPr/>
          <p:nvPr/>
        </p:nvSpPr>
        <p:spPr>
          <a:xfrm>
            <a:off x="15945350" y="2921652"/>
            <a:ext cx="2596800" cy="77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Cámara de compensación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g1798bb495ef_1_120"/>
          <p:cNvCxnSpPr>
            <a:stCxn id="407" idx="2"/>
            <a:endCxn id="364" idx="0"/>
          </p:cNvCxnSpPr>
          <p:nvPr/>
        </p:nvCxnSpPr>
        <p:spPr>
          <a:xfrm rot="5400000">
            <a:off x="10674926" y="1772950"/>
            <a:ext cx="2280600" cy="4908600"/>
          </a:xfrm>
          <a:prstGeom prst="bentConnector3">
            <a:avLst>
              <a:gd fmla="val 8526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8" name="Google Shape;408;g1798bb495ef_1_120"/>
          <p:cNvCxnSpPr>
            <a:stCxn id="407" idx="2"/>
            <a:endCxn id="368" idx="0"/>
          </p:cNvCxnSpPr>
          <p:nvPr/>
        </p:nvCxnSpPr>
        <p:spPr>
          <a:xfrm flipH="1" rot="-5400000">
            <a:off x="15668426" y="1688050"/>
            <a:ext cx="2276700" cy="5074500"/>
          </a:xfrm>
          <a:prstGeom prst="bentConnector3">
            <a:avLst>
              <a:gd fmla="val 8457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9" name="Google Shape;409;g1798bb495ef_1_120"/>
          <p:cNvCxnSpPr>
            <a:stCxn id="407" idx="2"/>
          </p:cNvCxnSpPr>
          <p:nvPr/>
        </p:nvCxnSpPr>
        <p:spPr>
          <a:xfrm flipH="1" rot="-5400000">
            <a:off x="15000326" y="2356150"/>
            <a:ext cx="214200" cy="1675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7" name="Google Shape;407;g1798bb495ef_1_120"/>
          <p:cNvSpPr/>
          <p:nvPr/>
        </p:nvSpPr>
        <p:spPr>
          <a:xfrm>
            <a:off x="13329326" y="1456750"/>
            <a:ext cx="1880400" cy="163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g1798bb495ef_1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3350" y="1615150"/>
            <a:ext cx="1672396" cy="131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g1798bb495ef_1_120"/>
          <p:cNvCxnSpPr>
            <a:stCxn id="369" idx="3"/>
            <a:endCxn id="407" idx="1"/>
          </p:cNvCxnSpPr>
          <p:nvPr/>
        </p:nvCxnSpPr>
        <p:spPr>
          <a:xfrm>
            <a:off x="11985726" y="2271850"/>
            <a:ext cx="13437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2" name="Google Shape;412;g1798bb495ef_1_120"/>
          <p:cNvCxnSpPr>
            <a:stCxn id="407" idx="2"/>
            <a:endCxn id="404" idx="1"/>
          </p:cNvCxnSpPr>
          <p:nvPr/>
        </p:nvCxnSpPr>
        <p:spPr>
          <a:xfrm flipH="1" rot="-5400000">
            <a:off x="14568326" y="2788150"/>
            <a:ext cx="1078200" cy="1675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g1798bb495ef_1_120"/>
          <p:cNvCxnSpPr>
            <a:stCxn id="367" idx="2"/>
            <a:endCxn id="377" idx="0"/>
          </p:cNvCxnSpPr>
          <p:nvPr/>
        </p:nvCxnSpPr>
        <p:spPr>
          <a:xfrm flipH="1" rot="-5400000">
            <a:off x="18963426" y="7302764"/>
            <a:ext cx="802200" cy="711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" name="Google Shape;414;g1798bb495ef_1_120"/>
          <p:cNvSpPr txBox="1"/>
          <p:nvPr/>
        </p:nvSpPr>
        <p:spPr>
          <a:xfrm>
            <a:off x="16772400" y="11935250"/>
            <a:ext cx="740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Escenario deseado de integración tarifaria y de medio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1798bb495ef_1_120"/>
          <p:cNvSpPr txBox="1"/>
          <p:nvPr/>
        </p:nvSpPr>
        <p:spPr>
          <a:xfrm>
            <a:off x="20048150" y="4961426"/>
            <a:ext cx="87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CO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g1798bb495ef_1_120"/>
          <p:cNvGrpSpPr/>
          <p:nvPr/>
        </p:nvGrpSpPr>
        <p:grpSpPr>
          <a:xfrm>
            <a:off x="7623568" y="2895970"/>
            <a:ext cx="1537200" cy="1436400"/>
            <a:chOff x="3441850" y="1710100"/>
            <a:chExt cx="768600" cy="718200"/>
          </a:xfrm>
        </p:grpSpPr>
        <p:sp>
          <p:nvSpPr>
            <p:cNvPr id="417" name="Google Shape;417;g1798bb495ef_1_120"/>
            <p:cNvSpPr/>
            <p:nvPr/>
          </p:nvSpPr>
          <p:spPr>
            <a:xfrm>
              <a:off x="3441850" y="1710100"/>
              <a:ext cx="768600" cy="7182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8" name="Google Shape;418;g1798bb495ef_1_1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505431" y="1896019"/>
              <a:ext cx="638175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9" name="Google Shape;419;g1798bb495ef_1_120"/>
          <p:cNvSpPr txBox="1"/>
          <p:nvPr/>
        </p:nvSpPr>
        <p:spPr>
          <a:xfrm>
            <a:off x="4749440" y="3047446"/>
            <a:ext cx="3101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O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Comité de interoperabilidad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0" name="Google Shape;420;g1798bb495ef_1_120"/>
          <p:cNvCxnSpPr>
            <a:stCxn id="418" idx="3"/>
          </p:cNvCxnSpPr>
          <p:nvPr/>
        </p:nvCxnSpPr>
        <p:spPr>
          <a:xfrm flipH="1" rot="10800000">
            <a:off x="9027080" y="3645208"/>
            <a:ext cx="51414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1" name="Google Shape;421;g1798bb495ef_1_120"/>
          <p:cNvCxnSpPr>
            <a:stCxn id="365" idx="2"/>
            <a:endCxn id="422" idx="0"/>
          </p:cNvCxnSpPr>
          <p:nvPr/>
        </p:nvCxnSpPr>
        <p:spPr>
          <a:xfrm flipH="1" rot="-5400000">
            <a:off x="11032874" y="5167300"/>
            <a:ext cx="1112400" cy="4456500"/>
          </a:xfrm>
          <a:prstGeom prst="bentConnector3">
            <a:avLst>
              <a:gd fmla="val 5973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2" name="Google Shape;422;g1798bb495ef_1_120"/>
          <p:cNvSpPr/>
          <p:nvPr/>
        </p:nvSpPr>
        <p:spPr>
          <a:xfrm>
            <a:off x="12877232" y="7951826"/>
            <a:ext cx="1880400" cy="163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1798bb495ef_1_120"/>
          <p:cNvSpPr txBox="1"/>
          <p:nvPr/>
        </p:nvSpPr>
        <p:spPr>
          <a:xfrm>
            <a:off x="12935650" y="8151350"/>
            <a:ext cx="18102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chemeClr val="dk1"/>
                </a:solidFill>
              </a:rPr>
              <a:t>Otros servicios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8" name="Google Shape;428;g1798bb495ef_1_185"/>
          <p:cNvCxnSpPr/>
          <p:nvPr/>
        </p:nvCxnSpPr>
        <p:spPr>
          <a:xfrm flipH="1" rot="10800000">
            <a:off x="17485850" y="6457638"/>
            <a:ext cx="7200" cy="41796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429" name="Google Shape;429;g1798bb495ef_1_185"/>
          <p:cNvCxnSpPr/>
          <p:nvPr/>
        </p:nvCxnSpPr>
        <p:spPr>
          <a:xfrm flipH="1" rot="10800000">
            <a:off x="6358000" y="6546945"/>
            <a:ext cx="7200" cy="41982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430" name="Google Shape;430;g1798bb495ef_1_185"/>
          <p:cNvSpPr txBox="1"/>
          <p:nvPr>
            <p:ph type="title"/>
          </p:nvPr>
        </p:nvSpPr>
        <p:spPr>
          <a:xfrm>
            <a:off x="107650" y="740950"/>
            <a:ext cx="233514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CO" sz="49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4. PROYECTOS DE TRANSPORTE E IMPLEMENTACIÓN DEL SISTEMA INTEROPERABLE DE RECAUDO</a:t>
            </a:r>
            <a:endParaRPr sz="8900"/>
          </a:p>
        </p:txBody>
      </p:sp>
      <p:sp>
        <p:nvSpPr>
          <p:cNvPr id="431" name="Google Shape;431;g1798bb495ef_1_185"/>
          <p:cNvSpPr/>
          <p:nvPr/>
        </p:nvSpPr>
        <p:spPr>
          <a:xfrm rot="-5400000">
            <a:off x="9881855" y="5762051"/>
            <a:ext cx="129000" cy="15210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2" name="Google Shape;432;g1798bb495ef_1_185"/>
          <p:cNvSpPr/>
          <p:nvPr/>
        </p:nvSpPr>
        <p:spPr>
          <a:xfrm rot="-5400000">
            <a:off x="5016327" y="5481917"/>
            <a:ext cx="135600" cy="2088000"/>
          </a:xfrm>
          <a:prstGeom prst="rect">
            <a:avLst/>
          </a:prstGeom>
          <a:solidFill>
            <a:srgbClr val="954F7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3" name="Google Shape;433;g1798bb495ef_1_185"/>
          <p:cNvSpPr/>
          <p:nvPr/>
        </p:nvSpPr>
        <p:spPr>
          <a:xfrm rot="-5400000">
            <a:off x="2721949" y="5726153"/>
            <a:ext cx="109200" cy="15726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34" name="Google Shape;434;g1798bb495ef_1_185"/>
          <p:cNvGrpSpPr/>
          <p:nvPr/>
        </p:nvGrpSpPr>
        <p:grpSpPr>
          <a:xfrm rot="-5400000">
            <a:off x="1438378" y="6201233"/>
            <a:ext cx="533071" cy="551528"/>
            <a:chOff x="5918994" y="3280833"/>
            <a:chExt cx="354012" cy="352956"/>
          </a:xfrm>
        </p:grpSpPr>
        <p:sp>
          <p:nvSpPr>
            <p:cNvPr id="435" name="Google Shape;435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2980B9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36" name="Google Shape;436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37" name="Google Shape;437;g1798bb495ef_1_185"/>
          <p:cNvSpPr txBox="1"/>
          <p:nvPr/>
        </p:nvSpPr>
        <p:spPr>
          <a:xfrm>
            <a:off x="407350" y="2486003"/>
            <a:ext cx="35532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2021 (Dic)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Resolución SRC MinTransporte 20213040060975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8" name="Google Shape;438;g1798bb495ef_1_185"/>
          <p:cNvCxnSpPr>
            <a:endCxn id="439" idx="0"/>
          </p:cNvCxnSpPr>
          <p:nvPr/>
        </p:nvCxnSpPr>
        <p:spPr>
          <a:xfrm flipH="1">
            <a:off x="1213300" y="4476500"/>
            <a:ext cx="29400" cy="20034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439" name="Google Shape;439;g1798bb495ef_1_185"/>
          <p:cNvSpPr/>
          <p:nvPr/>
        </p:nvSpPr>
        <p:spPr>
          <a:xfrm rot="-5400000">
            <a:off x="1260400" y="6375500"/>
            <a:ext cx="114600" cy="2088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440" name="Google Shape;440;g1798bb495ef_1_185"/>
          <p:cNvCxnSpPr/>
          <p:nvPr/>
        </p:nvCxnSpPr>
        <p:spPr>
          <a:xfrm rot="-5400000">
            <a:off x="2114448" y="6895404"/>
            <a:ext cx="8748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441" name="Google Shape;441;g1798bb495ef_1_185"/>
          <p:cNvCxnSpPr/>
          <p:nvPr/>
        </p:nvCxnSpPr>
        <p:spPr>
          <a:xfrm rot="10800000">
            <a:off x="3837550" y="6502600"/>
            <a:ext cx="31800" cy="19698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442" name="Google Shape;442;g1798bb495ef_1_185"/>
          <p:cNvSpPr txBox="1"/>
          <p:nvPr/>
        </p:nvSpPr>
        <p:spPr>
          <a:xfrm>
            <a:off x="2376100" y="8575264"/>
            <a:ext cx="2880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Decreto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Adopción SIR</a:t>
            </a:r>
            <a:endParaRPr b="1" sz="2800"/>
          </a:p>
        </p:txBody>
      </p:sp>
      <p:grpSp>
        <p:nvGrpSpPr>
          <p:cNvPr id="443" name="Google Shape;443;g1798bb495ef_1_185"/>
          <p:cNvGrpSpPr/>
          <p:nvPr/>
        </p:nvGrpSpPr>
        <p:grpSpPr>
          <a:xfrm rot="-5400000">
            <a:off x="3570803" y="6250383"/>
            <a:ext cx="533071" cy="551528"/>
            <a:chOff x="5918994" y="3280833"/>
            <a:chExt cx="354012" cy="352956"/>
          </a:xfrm>
        </p:grpSpPr>
        <p:sp>
          <p:nvSpPr>
            <p:cNvPr id="444" name="Google Shape;444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954F7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5" name="Google Shape;445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954F7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446" name="Google Shape;446;g1798bb495ef_1_185"/>
          <p:cNvGrpSpPr/>
          <p:nvPr/>
        </p:nvGrpSpPr>
        <p:grpSpPr>
          <a:xfrm rot="-5400000">
            <a:off x="6083178" y="6296033"/>
            <a:ext cx="533071" cy="551528"/>
            <a:chOff x="5918994" y="3280833"/>
            <a:chExt cx="354012" cy="352956"/>
          </a:xfrm>
        </p:grpSpPr>
        <p:sp>
          <p:nvSpPr>
            <p:cNvPr id="447" name="Google Shape;447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C0392B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8" name="Google Shape;448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449" name="Google Shape;449;g1798bb495ef_1_185"/>
          <p:cNvGrpSpPr/>
          <p:nvPr/>
        </p:nvGrpSpPr>
        <p:grpSpPr>
          <a:xfrm rot="-5400000">
            <a:off x="8630478" y="6296033"/>
            <a:ext cx="533071" cy="551528"/>
            <a:chOff x="5918994" y="3280833"/>
            <a:chExt cx="354012" cy="352956"/>
          </a:xfrm>
        </p:grpSpPr>
        <p:sp>
          <p:nvSpPr>
            <p:cNvPr id="450" name="Google Shape;450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1" name="Google Shape;451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452" name="Google Shape;452;g1798bb495ef_1_185"/>
          <p:cNvGrpSpPr/>
          <p:nvPr/>
        </p:nvGrpSpPr>
        <p:grpSpPr>
          <a:xfrm rot="-5400000">
            <a:off x="10647628" y="6296033"/>
            <a:ext cx="533071" cy="551528"/>
            <a:chOff x="5918994" y="3280833"/>
            <a:chExt cx="354012" cy="352956"/>
          </a:xfrm>
        </p:grpSpPr>
        <p:sp>
          <p:nvSpPr>
            <p:cNvPr id="453" name="Google Shape;453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4" name="Google Shape;454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55" name="Google Shape;455;g1798bb495ef_1_185"/>
          <p:cNvSpPr txBox="1"/>
          <p:nvPr/>
        </p:nvSpPr>
        <p:spPr>
          <a:xfrm>
            <a:off x="1184150" y="7361894"/>
            <a:ext cx="2880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Inicio 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Prefactibilidad</a:t>
            </a:r>
            <a:endParaRPr b="1" sz="2800"/>
          </a:p>
        </p:txBody>
      </p:sp>
      <p:cxnSp>
        <p:nvCxnSpPr>
          <p:cNvPr id="456" name="Google Shape;456;g1798bb495ef_1_185"/>
          <p:cNvCxnSpPr>
            <a:stCxn id="457" idx="0"/>
          </p:cNvCxnSpPr>
          <p:nvPr/>
        </p:nvCxnSpPr>
        <p:spPr>
          <a:xfrm flipH="1" rot="10800000">
            <a:off x="5689000" y="6458408"/>
            <a:ext cx="6000" cy="30186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457" name="Google Shape;457;g1798bb495ef_1_185"/>
          <p:cNvSpPr txBox="1"/>
          <p:nvPr/>
        </p:nvSpPr>
        <p:spPr>
          <a:xfrm>
            <a:off x="4249000" y="9477008"/>
            <a:ext cx="2880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Terminación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Factibilidad</a:t>
            </a:r>
            <a:endParaRPr b="1" sz="2800"/>
          </a:p>
        </p:txBody>
      </p:sp>
      <p:sp>
        <p:nvSpPr>
          <p:cNvPr id="458" name="Google Shape;458;g1798bb495ef_1_185"/>
          <p:cNvSpPr txBox="1"/>
          <p:nvPr/>
        </p:nvSpPr>
        <p:spPr>
          <a:xfrm>
            <a:off x="4656700" y="10664309"/>
            <a:ext cx="340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Decreto 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Implementación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Especificaciones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9" name="Google Shape;459;g1798bb495ef_1_185"/>
          <p:cNvSpPr/>
          <p:nvPr/>
        </p:nvSpPr>
        <p:spPr>
          <a:xfrm rot="-5400000">
            <a:off x="14111103" y="5669651"/>
            <a:ext cx="129000" cy="17058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60" name="Google Shape;460;g1798bb495ef_1_185"/>
          <p:cNvGrpSpPr/>
          <p:nvPr/>
        </p:nvGrpSpPr>
        <p:grpSpPr>
          <a:xfrm rot="-5400000">
            <a:off x="12810828" y="6296033"/>
            <a:ext cx="533071" cy="551528"/>
            <a:chOff x="5918994" y="3280833"/>
            <a:chExt cx="354012" cy="352956"/>
          </a:xfrm>
        </p:grpSpPr>
        <p:sp>
          <p:nvSpPr>
            <p:cNvPr id="461" name="Google Shape;461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2" name="Google Shape;462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463" name="Google Shape;463;g1798bb495ef_1_185"/>
          <p:cNvGrpSpPr/>
          <p:nvPr/>
        </p:nvGrpSpPr>
        <p:grpSpPr>
          <a:xfrm rot="-5400000">
            <a:off x="15053328" y="6296033"/>
            <a:ext cx="533071" cy="551528"/>
            <a:chOff x="5918994" y="3280833"/>
            <a:chExt cx="354012" cy="352956"/>
          </a:xfrm>
        </p:grpSpPr>
        <p:sp>
          <p:nvSpPr>
            <p:cNvPr id="464" name="Google Shape;464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5" name="Google Shape;465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466" name="Google Shape;466;g1798bb495ef_1_185"/>
          <p:cNvGrpSpPr/>
          <p:nvPr/>
        </p:nvGrpSpPr>
        <p:grpSpPr>
          <a:xfrm rot="-5400000">
            <a:off x="17222878" y="6296033"/>
            <a:ext cx="533071" cy="551528"/>
            <a:chOff x="5918994" y="3280833"/>
            <a:chExt cx="354012" cy="352956"/>
          </a:xfrm>
        </p:grpSpPr>
        <p:sp>
          <p:nvSpPr>
            <p:cNvPr id="467" name="Google Shape;467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8" name="Google Shape;468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9" name="Google Shape;469;g1798bb495ef_1_185"/>
          <p:cNvSpPr/>
          <p:nvPr/>
        </p:nvSpPr>
        <p:spPr>
          <a:xfrm rot="-5400000">
            <a:off x="11915753" y="5666651"/>
            <a:ext cx="129000" cy="17118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0" name="Google Shape;470;g1798bb495ef_1_185"/>
          <p:cNvSpPr/>
          <p:nvPr/>
        </p:nvSpPr>
        <p:spPr>
          <a:xfrm rot="-5400000">
            <a:off x="7090333" y="6001200"/>
            <a:ext cx="135600" cy="10686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1" name="Google Shape;471;g1798bb495ef_1_185"/>
          <p:cNvSpPr/>
          <p:nvPr/>
        </p:nvSpPr>
        <p:spPr>
          <a:xfrm rot="-5400000">
            <a:off x="8104808" y="6038700"/>
            <a:ext cx="135600" cy="9936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472" name="Google Shape;472;g1798bb495ef_1_185"/>
          <p:cNvCxnSpPr/>
          <p:nvPr/>
        </p:nvCxnSpPr>
        <p:spPr>
          <a:xfrm flipH="1" rot="10800000">
            <a:off x="7676950" y="6467749"/>
            <a:ext cx="7200" cy="56502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473" name="Google Shape;473;g1798bb495ef_1_185"/>
          <p:cNvSpPr txBox="1"/>
          <p:nvPr/>
        </p:nvSpPr>
        <p:spPr>
          <a:xfrm>
            <a:off x="5975650" y="12009163"/>
            <a:ext cx="34098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Inicio 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Transición</a:t>
            </a:r>
            <a:endParaRPr b="1" sz="2800"/>
          </a:p>
        </p:txBody>
      </p:sp>
      <p:sp>
        <p:nvSpPr>
          <p:cNvPr id="474" name="Google Shape;474;g1798bb495ef_1_185"/>
          <p:cNvSpPr txBox="1"/>
          <p:nvPr/>
        </p:nvSpPr>
        <p:spPr>
          <a:xfrm>
            <a:off x="14670200" y="12009369"/>
            <a:ext cx="34098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Fin 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Transición</a:t>
            </a:r>
            <a:endParaRPr b="1" sz="2800"/>
          </a:p>
        </p:txBody>
      </p:sp>
      <p:sp>
        <p:nvSpPr>
          <p:cNvPr id="475" name="Google Shape;475;g1798bb495ef_1_185"/>
          <p:cNvSpPr/>
          <p:nvPr/>
        </p:nvSpPr>
        <p:spPr>
          <a:xfrm rot="-5400000">
            <a:off x="15895748" y="6083400"/>
            <a:ext cx="135600" cy="8850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6" name="Google Shape;476;g1798bb495ef_1_185"/>
          <p:cNvSpPr/>
          <p:nvPr/>
        </p:nvSpPr>
        <p:spPr>
          <a:xfrm rot="-5400000">
            <a:off x="16767175" y="6083400"/>
            <a:ext cx="135600" cy="885000"/>
          </a:xfrm>
          <a:prstGeom prst="rect">
            <a:avLst/>
          </a:prstGeom>
          <a:solidFill>
            <a:srgbClr val="50B43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7" name="Google Shape;477;g1798bb495ef_1_185"/>
          <p:cNvSpPr txBox="1"/>
          <p:nvPr/>
        </p:nvSpPr>
        <p:spPr>
          <a:xfrm>
            <a:off x="15784550" y="10709173"/>
            <a:ext cx="34098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SIR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Consolidado</a:t>
            </a:r>
            <a:endParaRPr b="1" sz="2800"/>
          </a:p>
        </p:txBody>
      </p:sp>
      <p:cxnSp>
        <p:nvCxnSpPr>
          <p:cNvPr id="478" name="Google Shape;478;g1798bb495ef_1_185"/>
          <p:cNvCxnSpPr/>
          <p:nvPr/>
        </p:nvCxnSpPr>
        <p:spPr>
          <a:xfrm flipH="1" rot="10800000">
            <a:off x="16371500" y="6467955"/>
            <a:ext cx="7200" cy="56502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479" name="Google Shape;479;g1798bb495ef_1_185"/>
          <p:cNvSpPr/>
          <p:nvPr/>
        </p:nvSpPr>
        <p:spPr>
          <a:xfrm rot="-5400000">
            <a:off x="18301025" y="5957350"/>
            <a:ext cx="135600" cy="1130400"/>
          </a:xfrm>
          <a:prstGeom prst="rect">
            <a:avLst/>
          </a:prstGeom>
          <a:solidFill>
            <a:srgbClr val="50B43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80" name="Google Shape;480;g1798bb495ef_1_185"/>
          <p:cNvGrpSpPr/>
          <p:nvPr/>
        </p:nvGrpSpPr>
        <p:grpSpPr>
          <a:xfrm rot="-5400000">
            <a:off x="18872428" y="6259733"/>
            <a:ext cx="533071" cy="551528"/>
            <a:chOff x="5918994" y="3280833"/>
            <a:chExt cx="354012" cy="352956"/>
          </a:xfrm>
        </p:grpSpPr>
        <p:sp>
          <p:nvSpPr>
            <p:cNvPr id="481" name="Google Shape;481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2" name="Google Shape;482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83" name="Google Shape;483;g1798bb495ef_1_185"/>
          <p:cNvSpPr/>
          <p:nvPr/>
        </p:nvSpPr>
        <p:spPr>
          <a:xfrm rot="-5400000">
            <a:off x="19799425" y="5957350"/>
            <a:ext cx="135600" cy="1130400"/>
          </a:xfrm>
          <a:prstGeom prst="rect">
            <a:avLst/>
          </a:prstGeom>
          <a:solidFill>
            <a:srgbClr val="50B43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84" name="Google Shape;484;g1798bb495ef_1_185"/>
          <p:cNvGrpSpPr/>
          <p:nvPr/>
        </p:nvGrpSpPr>
        <p:grpSpPr>
          <a:xfrm rot="-5400000">
            <a:off x="20370828" y="6259733"/>
            <a:ext cx="533071" cy="551528"/>
            <a:chOff x="5918994" y="3280833"/>
            <a:chExt cx="354012" cy="352956"/>
          </a:xfrm>
        </p:grpSpPr>
        <p:sp>
          <p:nvSpPr>
            <p:cNvPr id="485" name="Google Shape;485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6" name="Google Shape;486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87" name="Google Shape;487;g1798bb495ef_1_185"/>
          <p:cNvSpPr/>
          <p:nvPr/>
        </p:nvSpPr>
        <p:spPr>
          <a:xfrm rot="-5400000">
            <a:off x="21434725" y="5957350"/>
            <a:ext cx="135600" cy="1130400"/>
          </a:xfrm>
          <a:prstGeom prst="rect">
            <a:avLst/>
          </a:prstGeom>
          <a:solidFill>
            <a:srgbClr val="50B43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88" name="Google Shape;488;g1798bb495ef_1_185"/>
          <p:cNvGrpSpPr/>
          <p:nvPr/>
        </p:nvGrpSpPr>
        <p:grpSpPr>
          <a:xfrm rot="-5400000">
            <a:off x="22006128" y="6259733"/>
            <a:ext cx="533071" cy="551528"/>
            <a:chOff x="5918994" y="3280833"/>
            <a:chExt cx="354012" cy="352956"/>
          </a:xfrm>
        </p:grpSpPr>
        <p:sp>
          <p:nvSpPr>
            <p:cNvPr id="489" name="Google Shape;489;g1798bb495ef_1_185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0" name="Google Shape;490;g1798bb495ef_1_185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91" name="Google Shape;491;g1798bb495ef_1_185"/>
          <p:cNvSpPr txBox="1"/>
          <p:nvPr/>
        </p:nvSpPr>
        <p:spPr>
          <a:xfrm>
            <a:off x="1127900" y="532260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g1798bb495ef_1_185"/>
          <p:cNvSpPr txBox="1"/>
          <p:nvPr/>
        </p:nvSpPr>
        <p:spPr>
          <a:xfrm>
            <a:off x="3210700" y="53717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2023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3" name="Google Shape;493;g1798bb495ef_1_185"/>
          <p:cNvSpPr txBox="1"/>
          <p:nvPr/>
        </p:nvSpPr>
        <p:spPr>
          <a:xfrm>
            <a:off x="5702925" y="53717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4" name="Google Shape;494;g1798bb495ef_1_185"/>
          <p:cNvSpPr txBox="1"/>
          <p:nvPr/>
        </p:nvSpPr>
        <p:spPr>
          <a:xfrm>
            <a:off x="8250200" y="53717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2025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5" name="Google Shape;495;g1798bb495ef_1_185"/>
          <p:cNvSpPr txBox="1"/>
          <p:nvPr/>
        </p:nvSpPr>
        <p:spPr>
          <a:xfrm>
            <a:off x="10267375" y="53717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2026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6" name="Google Shape;496;g1798bb495ef_1_185"/>
          <p:cNvSpPr txBox="1"/>
          <p:nvPr/>
        </p:nvSpPr>
        <p:spPr>
          <a:xfrm>
            <a:off x="12460550" y="53717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2027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7" name="Google Shape;497;g1798bb495ef_1_185"/>
          <p:cNvSpPr txBox="1"/>
          <p:nvPr/>
        </p:nvSpPr>
        <p:spPr>
          <a:xfrm>
            <a:off x="14673075" y="53717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2028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8" name="Google Shape;498;g1798bb495ef_1_185"/>
          <p:cNvSpPr txBox="1"/>
          <p:nvPr/>
        </p:nvSpPr>
        <p:spPr>
          <a:xfrm>
            <a:off x="16885625" y="53717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2029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9" name="Google Shape;499;g1798bb495ef_1_185"/>
          <p:cNvSpPr txBox="1"/>
          <p:nvPr/>
        </p:nvSpPr>
        <p:spPr>
          <a:xfrm>
            <a:off x="18492150" y="532260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2030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0" name="Google Shape;500;g1798bb495ef_1_185"/>
          <p:cNvSpPr txBox="1"/>
          <p:nvPr/>
        </p:nvSpPr>
        <p:spPr>
          <a:xfrm>
            <a:off x="19990550" y="532260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2031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1" name="Google Shape;501;g1798bb495ef_1_185"/>
          <p:cNvSpPr txBox="1"/>
          <p:nvPr/>
        </p:nvSpPr>
        <p:spPr>
          <a:xfrm>
            <a:off x="21625850" y="532260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2032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02" name="Google Shape;502;g1798bb495ef_1_185"/>
          <p:cNvCxnSpPr/>
          <p:nvPr/>
        </p:nvCxnSpPr>
        <p:spPr>
          <a:xfrm>
            <a:off x="22572625" y="6512450"/>
            <a:ext cx="1130400" cy="0"/>
          </a:xfrm>
          <a:prstGeom prst="straightConnector1">
            <a:avLst/>
          </a:prstGeom>
          <a:noFill/>
          <a:ln cap="flat" cmpd="sng" w="38100">
            <a:solidFill>
              <a:srgbClr val="50B43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3" name="Google Shape;503;g1798bb495ef_1_185"/>
          <p:cNvSpPr txBox="1"/>
          <p:nvPr/>
        </p:nvSpPr>
        <p:spPr>
          <a:xfrm>
            <a:off x="20361600" y="8030450"/>
            <a:ext cx="3860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600">
                <a:solidFill>
                  <a:srgbClr val="C0392B"/>
                </a:solidFill>
                <a:latin typeface="Lato"/>
                <a:ea typeface="Lato"/>
                <a:cs typeface="Lato"/>
                <a:sym typeface="Lato"/>
              </a:rPr>
              <a:t>Implementación del SIR</a:t>
            </a:r>
            <a:endParaRPr b="1" sz="3600">
              <a:solidFill>
                <a:srgbClr val="C0392B"/>
              </a:solidFill>
            </a:endParaRPr>
          </a:p>
        </p:txBody>
      </p:sp>
      <p:sp>
        <p:nvSpPr>
          <p:cNvPr id="504" name="Google Shape;504;g1798bb495ef_1_185"/>
          <p:cNvSpPr txBox="1"/>
          <p:nvPr/>
        </p:nvSpPr>
        <p:spPr>
          <a:xfrm>
            <a:off x="0" y="12478650"/>
            <a:ext cx="662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SRC : Sistema de Recaudo Centralizado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798bb495ef_1_280"/>
          <p:cNvSpPr/>
          <p:nvPr/>
        </p:nvSpPr>
        <p:spPr>
          <a:xfrm>
            <a:off x="22106750" y="2379500"/>
            <a:ext cx="1158000" cy="5232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1798bb495ef_1_280"/>
          <p:cNvSpPr/>
          <p:nvPr/>
        </p:nvSpPr>
        <p:spPr>
          <a:xfrm>
            <a:off x="11385950" y="2378600"/>
            <a:ext cx="10853400" cy="523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2" name="Google Shape;512;g1798bb495ef_1_280"/>
          <p:cNvCxnSpPr/>
          <p:nvPr/>
        </p:nvCxnSpPr>
        <p:spPr>
          <a:xfrm>
            <a:off x="7489400" y="2386802"/>
            <a:ext cx="31200" cy="1005240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13" name="Google Shape;513;g1798bb495ef_1_280"/>
          <p:cNvCxnSpPr/>
          <p:nvPr/>
        </p:nvCxnSpPr>
        <p:spPr>
          <a:xfrm>
            <a:off x="11400216" y="2437006"/>
            <a:ext cx="24000" cy="1001220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14" name="Google Shape;514;g1798bb495ef_1_280"/>
          <p:cNvSpPr/>
          <p:nvPr/>
        </p:nvSpPr>
        <p:spPr>
          <a:xfrm>
            <a:off x="7489400" y="2366000"/>
            <a:ext cx="3896400" cy="55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1798bb495ef_1_280"/>
          <p:cNvSpPr/>
          <p:nvPr/>
        </p:nvSpPr>
        <p:spPr>
          <a:xfrm>
            <a:off x="21841100" y="11876600"/>
            <a:ext cx="1406400" cy="434400"/>
          </a:xfrm>
          <a:prstGeom prst="roundRect">
            <a:avLst>
              <a:gd fmla="val 50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B8B8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6" name="Google Shape;516;g1798bb495ef_1_280"/>
          <p:cNvSpPr txBox="1"/>
          <p:nvPr/>
        </p:nvSpPr>
        <p:spPr>
          <a:xfrm>
            <a:off x="1676400" y="655250"/>
            <a:ext cx="210312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56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4. CRONOGRAMA GENE</a:t>
            </a:r>
            <a:r>
              <a:rPr b="1" lang="es-CO" sz="56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RAL</a:t>
            </a:r>
            <a:r>
              <a:rPr b="1" lang="es-CO" sz="56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 DEL PROYECTO SIR</a:t>
            </a:r>
            <a:endParaRPr sz="8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g1798bb495ef_1_280"/>
          <p:cNvSpPr txBox="1"/>
          <p:nvPr/>
        </p:nvSpPr>
        <p:spPr>
          <a:xfrm>
            <a:off x="550600" y="3127650"/>
            <a:ext cx="434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Actividad</a:t>
            </a:r>
            <a:endParaRPr b="1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8" name="Google Shape;518;g1798bb495ef_1_280"/>
          <p:cNvSpPr txBox="1"/>
          <p:nvPr/>
        </p:nvSpPr>
        <p:spPr>
          <a:xfrm>
            <a:off x="7371778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S1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9" name="Google Shape;519;g1798bb495ef_1_280"/>
          <p:cNvSpPr txBox="1"/>
          <p:nvPr/>
        </p:nvSpPr>
        <p:spPr>
          <a:xfrm>
            <a:off x="8388240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S2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0" name="Google Shape;520;g1798bb495ef_1_280"/>
          <p:cNvSpPr txBox="1"/>
          <p:nvPr/>
        </p:nvSpPr>
        <p:spPr>
          <a:xfrm>
            <a:off x="550600" y="4018450"/>
            <a:ext cx="447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Estructuración del SIR (Prefactibilidad)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21" name="Google Shape;521;g1798bb495ef_1_280"/>
          <p:cNvCxnSpPr/>
          <p:nvPr/>
        </p:nvCxnSpPr>
        <p:spPr>
          <a:xfrm>
            <a:off x="8518385" y="3883520"/>
            <a:ext cx="40800" cy="85422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g1798bb495ef_1_280"/>
          <p:cNvCxnSpPr/>
          <p:nvPr/>
        </p:nvCxnSpPr>
        <p:spPr>
          <a:xfrm>
            <a:off x="550600" y="3897450"/>
            <a:ext cx="22696800" cy="0"/>
          </a:xfrm>
          <a:prstGeom prst="straightConnector1">
            <a:avLst/>
          </a:prstGeom>
          <a:noFill/>
          <a:ln cap="flat" cmpd="sng" w="15875">
            <a:solidFill>
              <a:srgbClr val="8B8B8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3" name="Google Shape;523;g1798bb495ef_1_280"/>
          <p:cNvSpPr/>
          <p:nvPr/>
        </p:nvSpPr>
        <p:spPr>
          <a:xfrm>
            <a:off x="8337850" y="4273450"/>
            <a:ext cx="1158000" cy="434400"/>
          </a:xfrm>
          <a:prstGeom prst="roundRect">
            <a:avLst>
              <a:gd fmla="val 50000" name="adj"/>
            </a:avLst>
          </a:prstGeom>
          <a:solidFill>
            <a:srgbClr val="BED00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B8B8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4" name="Google Shape;524;g1798bb495ef_1_280"/>
          <p:cNvSpPr txBox="1"/>
          <p:nvPr/>
        </p:nvSpPr>
        <p:spPr>
          <a:xfrm>
            <a:off x="7863152" y="286279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5" name="Google Shape;525;g1798bb495ef_1_280"/>
          <p:cNvCxnSpPr/>
          <p:nvPr/>
        </p:nvCxnSpPr>
        <p:spPr>
          <a:xfrm>
            <a:off x="9503300" y="2920361"/>
            <a:ext cx="22800" cy="95406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26" name="Google Shape;526;g1798bb495ef_1_280"/>
          <p:cNvSpPr txBox="1"/>
          <p:nvPr/>
        </p:nvSpPr>
        <p:spPr>
          <a:xfrm>
            <a:off x="9348702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S1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7" name="Google Shape;527;g1798bb495ef_1_280"/>
          <p:cNvSpPr txBox="1"/>
          <p:nvPr/>
        </p:nvSpPr>
        <p:spPr>
          <a:xfrm>
            <a:off x="10365164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S2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8" name="Google Shape;528;g1798bb495ef_1_280"/>
          <p:cNvCxnSpPr/>
          <p:nvPr/>
        </p:nvCxnSpPr>
        <p:spPr>
          <a:xfrm>
            <a:off x="10495312" y="3891515"/>
            <a:ext cx="33600" cy="86112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29" name="Google Shape;529;g1798bb495ef_1_280"/>
          <p:cNvSpPr txBox="1"/>
          <p:nvPr/>
        </p:nvSpPr>
        <p:spPr>
          <a:xfrm>
            <a:off x="9840078" y="286279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2023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0" name="Google Shape;530;g1798bb495ef_1_280"/>
          <p:cNvSpPr txBox="1"/>
          <p:nvPr/>
        </p:nvSpPr>
        <p:spPr>
          <a:xfrm>
            <a:off x="11316228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S1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1" name="Google Shape;531;g1798bb495ef_1_280"/>
          <p:cNvSpPr txBox="1"/>
          <p:nvPr/>
        </p:nvSpPr>
        <p:spPr>
          <a:xfrm>
            <a:off x="12332688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S2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2" name="Google Shape;532;g1798bb495ef_1_280"/>
          <p:cNvCxnSpPr/>
          <p:nvPr/>
        </p:nvCxnSpPr>
        <p:spPr>
          <a:xfrm flipH="1">
            <a:off x="12319212" y="3891515"/>
            <a:ext cx="63600" cy="86112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33" name="Google Shape;533;g1798bb495ef_1_280"/>
          <p:cNvSpPr txBox="1"/>
          <p:nvPr/>
        </p:nvSpPr>
        <p:spPr>
          <a:xfrm>
            <a:off x="11807602" y="286279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4" name="Google Shape;534;g1798bb495ef_1_280"/>
          <p:cNvCxnSpPr/>
          <p:nvPr/>
        </p:nvCxnSpPr>
        <p:spPr>
          <a:xfrm>
            <a:off x="13367725" y="2910659"/>
            <a:ext cx="61800" cy="95406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35" name="Google Shape;535;g1798bb495ef_1_280"/>
          <p:cNvSpPr txBox="1"/>
          <p:nvPr/>
        </p:nvSpPr>
        <p:spPr>
          <a:xfrm>
            <a:off x="13297602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S1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6" name="Google Shape;536;g1798bb495ef_1_280"/>
          <p:cNvSpPr txBox="1"/>
          <p:nvPr/>
        </p:nvSpPr>
        <p:spPr>
          <a:xfrm>
            <a:off x="14314064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S2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7" name="Google Shape;537;g1798bb495ef_1_280"/>
          <p:cNvCxnSpPr/>
          <p:nvPr/>
        </p:nvCxnSpPr>
        <p:spPr>
          <a:xfrm>
            <a:off x="14364191" y="3925781"/>
            <a:ext cx="32400" cy="86112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38" name="Google Shape;538;g1798bb495ef_1_280"/>
          <p:cNvSpPr txBox="1"/>
          <p:nvPr/>
        </p:nvSpPr>
        <p:spPr>
          <a:xfrm>
            <a:off x="13788976" y="286279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2025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9" name="Google Shape;539;g1798bb495ef_1_280"/>
          <p:cNvCxnSpPr/>
          <p:nvPr/>
        </p:nvCxnSpPr>
        <p:spPr>
          <a:xfrm>
            <a:off x="15349100" y="2901800"/>
            <a:ext cx="14400" cy="95790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40" name="Google Shape;540;g1798bb495ef_1_280"/>
          <p:cNvSpPr txBox="1"/>
          <p:nvPr/>
        </p:nvSpPr>
        <p:spPr>
          <a:xfrm>
            <a:off x="15197302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S1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1" name="Google Shape;541;g1798bb495ef_1_280"/>
          <p:cNvSpPr txBox="1"/>
          <p:nvPr/>
        </p:nvSpPr>
        <p:spPr>
          <a:xfrm>
            <a:off x="16213764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S2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42" name="Google Shape;542;g1798bb495ef_1_280"/>
          <p:cNvCxnSpPr/>
          <p:nvPr/>
        </p:nvCxnSpPr>
        <p:spPr>
          <a:xfrm flipH="1">
            <a:off x="16258492" y="3909029"/>
            <a:ext cx="5400" cy="86454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43" name="Google Shape;543;g1798bb495ef_1_280"/>
          <p:cNvSpPr txBox="1"/>
          <p:nvPr/>
        </p:nvSpPr>
        <p:spPr>
          <a:xfrm>
            <a:off x="15688678" y="286279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2026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44" name="Google Shape;544;g1798bb495ef_1_280"/>
          <p:cNvCxnSpPr/>
          <p:nvPr/>
        </p:nvCxnSpPr>
        <p:spPr>
          <a:xfrm flipH="1">
            <a:off x="17225401" y="2948625"/>
            <a:ext cx="23400" cy="95028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45" name="Google Shape;545;g1798bb495ef_1_280"/>
          <p:cNvSpPr txBox="1"/>
          <p:nvPr/>
        </p:nvSpPr>
        <p:spPr>
          <a:xfrm>
            <a:off x="17212852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S1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6" name="Google Shape;546;g1798bb495ef_1_280"/>
          <p:cNvSpPr txBox="1"/>
          <p:nvPr/>
        </p:nvSpPr>
        <p:spPr>
          <a:xfrm>
            <a:off x="18229314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S2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47" name="Google Shape;547;g1798bb495ef_1_280"/>
          <p:cNvCxnSpPr/>
          <p:nvPr/>
        </p:nvCxnSpPr>
        <p:spPr>
          <a:xfrm>
            <a:off x="18279445" y="3925781"/>
            <a:ext cx="20400" cy="86790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48" name="Google Shape;548;g1798bb495ef_1_280"/>
          <p:cNvSpPr txBox="1"/>
          <p:nvPr/>
        </p:nvSpPr>
        <p:spPr>
          <a:xfrm>
            <a:off x="17704228" y="286279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2027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49" name="Google Shape;549;g1798bb495ef_1_280"/>
          <p:cNvCxnSpPr/>
          <p:nvPr/>
        </p:nvCxnSpPr>
        <p:spPr>
          <a:xfrm>
            <a:off x="19264351" y="2948625"/>
            <a:ext cx="2400" cy="95406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50" name="Google Shape;550;g1798bb495ef_1_280"/>
          <p:cNvSpPr txBox="1"/>
          <p:nvPr/>
        </p:nvSpPr>
        <p:spPr>
          <a:xfrm>
            <a:off x="19194752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S1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1" name="Google Shape;551;g1798bb495ef_1_280"/>
          <p:cNvSpPr txBox="1"/>
          <p:nvPr/>
        </p:nvSpPr>
        <p:spPr>
          <a:xfrm>
            <a:off x="20211214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S2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52" name="Google Shape;552;g1798bb495ef_1_280"/>
          <p:cNvCxnSpPr/>
          <p:nvPr/>
        </p:nvCxnSpPr>
        <p:spPr>
          <a:xfrm flipH="1">
            <a:off x="20233747" y="3925781"/>
            <a:ext cx="27600" cy="86112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53" name="Google Shape;553;g1798bb495ef_1_280"/>
          <p:cNvSpPr txBox="1"/>
          <p:nvPr/>
        </p:nvSpPr>
        <p:spPr>
          <a:xfrm>
            <a:off x="19686128" y="286279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2028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54" name="Google Shape;554;g1798bb495ef_1_280"/>
          <p:cNvCxnSpPr/>
          <p:nvPr/>
        </p:nvCxnSpPr>
        <p:spPr>
          <a:xfrm flipH="1">
            <a:off x="21236650" y="2938922"/>
            <a:ext cx="9600" cy="95406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55" name="Google Shape;555;g1798bb495ef_1_280"/>
          <p:cNvSpPr txBox="1"/>
          <p:nvPr/>
        </p:nvSpPr>
        <p:spPr>
          <a:xfrm>
            <a:off x="21162202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S1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6" name="Google Shape;556;g1798bb495ef_1_280"/>
          <p:cNvSpPr txBox="1"/>
          <p:nvPr/>
        </p:nvSpPr>
        <p:spPr>
          <a:xfrm>
            <a:off x="22178664" y="340374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S2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57" name="Google Shape;557;g1798bb495ef_1_280"/>
          <p:cNvCxnSpPr/>
          <p:nvPr/>
        </p:nvCxnSpPr>
        <p:spPr>
          <a:xfrm>
            <a:off x="22228800" y="2437006"/>
            <a:ext cx="10200" cy="1001220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58" name="Google Shape;558;g1798bb495ef_1_280"/>
          <p:cNvSpPr txBox="1"/>
          <p:nvPr/>
        </p:nvSpPr>
        <p:spPr>
          <a:xfrm>
            <a:off x="21653578" y="2862792"/>
            <a:ext cx="13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2029</a:t>
            </a:r>
            <a:endParaRPr b="0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59" name="Google Shape;559;g1798bb495ef_1_280"/>
          <p:cNvCxnSpPr/>
          <p:nvPr/>
        </p:nvCxnSpPr>
        <p:spPr>
          <a:xfrm>
            <a:off x="23252300" y="2885550"/>
            <a:ext cx="25800" cy="99348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60" name="Google Shape;560;g1798bb495ef_1_280"/>
          <p:cNvSpPr txBox="1"/>
          <p:nvPr/>
        </p:nvSpPr>
        <p:spPr>
          <a:xfrm>
            <a:off x="4898600" y="3159050"/>
            <a:ext cx="2590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CO" sz="2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Ejecutor</a:t>
            </a:r>
            <a:endParaRPr b="1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1" name="Google Shape;561;g1798bb495ef_1_280"/>
          <p:cNvSpPr txBox="1"/>
          <p:nvPr/>
        </p:nvSpPr>
        <p:spPr>
          <a:xfrm>
            <a:off x="4970200" y="4018450"/>
            <a:ext cx="231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TMSA, </a:t>
            </a:r>
            <a:r>
              <a:rPr b="1" i="0" lang="es-CO" sz="24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SDM</a:t>
            </a: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, EMB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62" name="Google Shape;562;g1798bb495ef_1_280"/>
          <p:cNvCxnSpPr/>
          <p:nvPr/>
        </p:nvCxnSpPr>
        <p:spPr>
          <a:xfrm flipH="1">
            <a:off x="4906350" y="2919800"/>
            <a:ext cx="6600" cy="95832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g1798bb495ef_1_280"/>
          <p:cNvCxnSpPr/>
          <p:nvPr/>
        </p:nvCxnSpPr>
        <p:spPr>
          <a:xfrm>
            <a:off x="550600" y="5009988"/>
            <a:ext cx="22696800" cy="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64" name="Google Shape;564;g1798bb495ef_1_280"/>
          <p:cNvSpPr txBox="1"/>
          <p:nvPr/>
        </p:nvSpPr>
        <p:spPr>
          <a:xfrm>
            <a:off x="470576" y="6627876"/>
            <a:ext cx="447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Selección de la alternativa de transición</a:t>
            </a: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 (Factibilidad)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5" name="Google Shape;565;g1798bb495ef_1_280"/>
          <p:cNvSpPr txBox="1"/>
          <p:nvPr/>
        </p:nvSpPr>
        <p:spPr>
          <a:xfrm>
            <a:off x="4890176" y="6627876"/>
            <a:ext cx="231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TMSA, </a:t>
            </a:r>
            <a:r>
              <a:rPr b="1" i="0" lang="es-CO" sz="24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SDM</a:t>
            </a: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, EMB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66" name="Google Shape;566;g1798bb495ef_1_280"/>
          <p:cNvCxnSpPr/>
          <p:nvPr/>
        </p:nvCxnSpPr>
        <p:spPr>
          <a:xfrm>
            <a:off x="470574" y="8711942"/>
            <a:ext cx="22696800" cy="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g1798bb495ef_1_280"/>
          <p:cNvCxnSpPr/>
          <p:nvPr/>
        </p:nvCxnSpPr>
        <p:spPr>
          <a:xfrm>
            <a:off x="470574" y="9429588"/>
            <a:ext cx="22696800" cy="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g1798bb495ef_1_280"/>
          <p:cNvCxnSpPr/>
          <p:nvPr/>
        </p:nvCxnSpPr>
        <p:spPr>
          <a:xfrm>
            <a:off x="543024" y="10444738"/>
            <a:ext cx="22696800" cy="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69" name="Google Shape;569;g1798bb495ef_1_280"/>
          <p:cNvSpPr/>
          <p:nvPr/>
        </p:nvSpPr>
        <p:spPr>
          <a:xfrm>
            <a:off x="9856650" y="7939200"/>
            <a:ext cx="1158000" cy="434400"/>
          </a:xfrm>
          <a:prstGeom prst="roundRect">
            <a:avLst>
              <a:gd fmla="val 50000" name="adj"/>
            </a:avLst>
          </a:prstGeom>
          <a:solidFill>
            <a:srgbClr val="BED00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B8B8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0" name="Google Shape;570;g1798bb495ef_1_280"/>
          <p:cNvSpPr txBox="1"/>
          <p:nvPr/>
        </p:nvSpPr>
        <p:spPr>
          <a:xfrm>
            <a:off x="470578" y="10551426"/>
            <a:ext cx="426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Licitación y adjudicación del SIR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1" name="Google Shape;571;g1798bb495ef_1_280"/>
          <p:cNvSpPr txBox="1"/>
          <p:nvPr/>
        </p:nvSpPr>
        <p:spPr>
          <a:xfrm>
            <a:off x="4802726" y="10708000"/>
            <a:ext cx="259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SDM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72" name="Google Shape;572;g1798bb495ef_1_280"/>
          <p:cNvCxnSpPr/>
          <p:nvPr/>
        </p:nvCxnSpPr>
        <p:spPr>
          <a:xfrm>
            <a:off x="470574" y="11582534"/>
            <a:ext cx="22696800" cy="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73" name="Google Shape;573;g1798bb495ef_1_280"/>
          <p:cNvSpPr txBox="1"/>
          <p:nvPr/>
        </p:nvSpPr>
        <p:spPr>
          <a:xfrm>
            <a:off x="410202" y="11816850"/>
            <a:ext cx="434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Transición del SIR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4" name="Google Shape;574;g1798bb495ef_1_280"/>
          <p:cNvSpPr txBox="1"/>
          <p:nvPr/>
        </p:nvSpPr>
        <p:spPr>
          <a:xfrm>
            <a:off x="4686550" y="11638976"/>
            <a:ext cx="275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O" sz="24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SDM</a:t>
            </a: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, </a:t>
            </a:r>
            <a:r>
              <a:rPr lang="es-CO" sz="24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Entes Gestores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75" name="Google Shape;575;g1798bb495ef_1_280"/>
          <p:cNvCxnSpPr/>
          <p:nvPr/>
        </p:nvCxnSpPr>
        <p:spPr>
          <a:xfrm>
            <a:off x="470574" y="12604982"/>
            <a:ext cx="22696800" cy="0"/>
          </a:xfrm>
          <a:prstGeom prst="straightConnector1">
            <a:avLst/>
          </a:prstGeom>
          <a:noFill/>
          <a:ln cap="flat" cmpd="sng" w="15875">
            <a:solidFill>
              <a:srgbClr val="8B8B8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g1798bb495ef_1_280"/>
          <p:cNvCxnSpPr/>
          <p:nvPr/>
        </p:nvCxnSpPr>
        <p:spPr>
          <a:xfrm>
            <a:off x="623050" y="7670388"/>
            <a:ext cx="22696800" cy="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77" name="Google Shape;577;g1798bb495ef_1_280"/>
          <p:cNvCxnSpPr/>
          <p:nvPr/>
        </p:nvCxnSpPr>
        <p:spPr>
          <a:xfrm>
            <a:off x="623050" y="6596038"/>
            <a:ext cx="22696800" cy="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78" name="Google Shape;578;g1798bb495ef_1_280"/>
          <p:cNvSpPr txBox="1"/>
          <p:nvPr/>
        </p:nvSpPr>
        <p:spPr>
          <a:xfrm>
            <a:off x="550576" y="5916976"/>
            <a:ext cx="447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Definición de alternativas SIR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9" name="Google Shape;579;g1798bb495ef_1_280"/>
          <p:cNvSpPr txBox="1"/>
          <p:nvPr/>
        </p:nvSpPr>
        <p:spPr>
          <a:xfrm>
            <a:off x="4970200" y="5999650"/>
            <a:ext cx="23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O" sz="24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SDM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0" name="Google Shape;580;g1798bb495ef_1_280"/>
          <p:cNvSpPr/>
          <p:nvPr/>
        </p:nvSpPr>
        <p:spPr>
          <a:xfrm>
            <a:off x="9233601" y="6001650"/>
            <a:ext cx="659400" cy="434400"/>
          </a:xfrm>
          <a:prstGeom prst="roundRect">
            <a:avLst>
              <a:gd fmla="val 50000" name="adj"/>
            </a:avLst>
          </a:prstGeom>
          <a:solidFill>
            <a:srgbClr val="BED00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B8B8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1" name="Google Shape;581;g1798bb495ef_1_280"/>
          <p:cNvSpPr txBox="1"/>
          <p:nvPr/>
        </p:nvSpPr>
        <p:spPr>
          <a:xfrm>
            <a:off x="586801" y="5147726"/>
            <a:ext cx="447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Decreto de adopción del SIR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82" name="Google Shape;582;g1798bb495ef_1_280"/>
          <p:cNvCxnSpPr/>
          <p:nvPr/>
        </p:nvCxnSpPr>
        <p:spPr>
          <a:xfrm>
            <a:off x="659275" y="5826788"/>
            <a:ext cx="22696800" cy="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83" name="Google Shape;583;g1798bb495ef_1_280"/>
          <p:cNvSpPr txBox="1"/>
          <p:nvPr/>
        </p:nvSpPr>
        <p:spPr>
          <a:xfrm>
            <a:off x="5038100" y="5141500"/>
            <a:ext cx="23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O" sz="24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SDM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4" name="Google Shape;584;g1798bb495ef_1_280"/>
          <p:cNvSpPr txBox="1"/>
          <p:nvPr/>
        </p:nvSpPr>
        <p:spPr>
          <a:xfrm>
            <a:off x="9575274" y="4990650"/>
            <a:ext cx="216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ene-23</a:t>
            </a:r>
            <a:endParaRPr b="1" i="0" sz="2000" u="none" cap="none" strike="noStrike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5" name="Google Shape;585;g1798bb495ef_1_280"/>
          <p:cNvSpPr txBox="1"/>
          <p:nvPr/>
        </p:nvSpPr>
        <p:spPr>
          <a:xfrm>
            <a:off x="9557174" y="4154500"/>
            <a:ext cx="216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dic-23</a:t>
            </a:r>
            <a:endParaRPr b="1" i="0" sz="2000" u="none" cap="none" strike="noStrike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6" name="Google Shape;586;g1798bb495ef_1_280"/>
          <p:cNvSpPr/>
          <p:nvPr/>
        </p:nvSpPr>
        <p:spPr>
          <a:xfrm>
            <a:off x="9448500" y="5337150"/>
            <a:ext cx="274200" cy="274200"/>
          </a:xfrm>
          <a:prstGeom prst="diamon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8B8B8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7" name="Google Shape;587;g1798bb495ef_1_280"/>
          <p:cNvSpPr txBox="1"/>
          <p:nvPr/>
        </p:nvSpPr>
        <p:spPr>
          <a:xfrm>
            <a:off x="9727799" y="5750650"/>
            <a:ext cx="216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feb-23</a:t>
            </a:r>
            <a:endParaRPr b="1" i="0" sz="2000" u="none" cap="none" strike="noStrike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8" name="Google Shape;588;g1798bb495ef_1_280"/>
          <p:cNvSpPr/>
          <p:nvPr/>
        </p:nvSpPr>
        <p:spPr>
          <a:xfrm>
            <a:off x="9785448" y="6916050"/>
            <a:ext cx="412200" cy="434400"/>
          </a:xfrm>
          <a:prstGeom prst="roundRect">
            <a:avLst>
              <a:gd fmla="val 50000" name="adj"/>
            </a:avLst>
          </a:prstGeom>
          <a:solidFill>
            <a:srgbClr val="BED00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B8B8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9" name="Google Shape;589;g1798bb495ef_1_280"/>
          <p:cNvSpPr txBox="1"/>
          <p:nvPr/>
        </p:nvSpPr>
        <p:spPr>
          <a:xfrm>
            <a:off x="10032599" y="6665050"/>
            <a:ext cx="216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mar-23</a:t>
            </a:r>
            <a:endParaRPr b="1" i="0" sz="2000" u="none" cap="none" strike="noStrike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0" name="Google Shape;590;g1798bb495ef_1_280"/>
          <p:cNvSpPr txBox="1"/>
          <p:nvPr/>
        </p:nvSpPr>
        <p:spPr>
          <a:xfrm>
            <a:off x="481726" y="7750326"/>
            <a:ext cx="447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Diseño detallado del SIR</a:t>
            </a: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 (Factibilidad)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1" name="Google Shape;591;g1798bb495ef_1_280"/>
          <p:cNvSpPr txBox="1"/>
          <p:nvPr/>
        </p:nvSpPr>
        <p:spPr>
          <a:xfrm>
            <a:off x="4901326" y="7750326"/>
            <a:ext cx="231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TMSA, </a:t>
            </a:r>
            <a:r>
              <a:rPr b="1" i="0" lang="es-CO" sz="24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SDM</a:t>
            </a:r>
            <a:r>
              <a:rPr b="0" i="0" lang="es-CO" sz="2400" u="none" cap="none" strike="noStrike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, EMB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2" name="Google Shape;592;g1798bb495ef_1_280"/>
          <p:cNvSpPr txBox="1"/>
          <p:nvPr/>
        </p:nvSpPr>
        <p:spPr>
          <a:xfrm>
            <a:off x="10794599" y="7579450"/>
            <a:ext cx="216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sep-23</a:t>
            </a:r>
            <a:endParaRPr b="1" i="0" sz="2000" u="none" cap="none" strike="noStrike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3" name="Google Shape;593;g1798bb495ef_1_280"/>
          <p:cNvSpPr txBox="1"/>
          <p:nvPr/>
        </p:nvSpPr>
        <p:spPr>
          <a:xfrm>
            <a:off x="506876" y="8801601"/>
            <a:ext cx="447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Auditoría del diseño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4" name="Google Shape;594;g1798bb495ef_1_280"/>
          <p:cNvSpPr txBox="1"/>
          <p:nvPr/>
        </p:nvSpPr>
        <p:spPr>
          <a:xfrm>
            <a:off x="4926476" y="8801601"/>
            <a:ext cx="23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O" sz="24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SDM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5" name="Google Shape;595;g1798bb495ef_1_280"/>
          <p:cNvSpPr/>
          <p:nvPr/>
        </p:nvSpPr>
        <p:spPr>
          <a:xfrm>
            <a:off x="10711498" y="8778250"/>
            <a:ext cx="412200" cy="434400"/>
          </a:xfrm>
          <a:prstGeom prst="roundRect">
            <a:avLst>
              <a:gd fmla="val 50000" name="adj"/>
            </a:avLst>
          </a:prstGeom>
          <a:solidFill>
            <a:srgbClr val="BED00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B8B8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6" name="Google Shape;596;g1798bb495ef_1_280"/>
          <p:cNvSpPr txBox="1"/>
          <p:nvPr/>
        </p:nvSpPr>
        <p:spPr>
          <a:xfrm>
            <a:off x="10958649" y="8527250"/>
            <a:ext cx="216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oct-23</a:t>
            </a:r>
            <a:endParaRPr b="1" i="0" sz="2000" u="none" cap="none" strike="noStrike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7" name="Google Shape;597;g1798bb495ef_1_280"/>
          <p:cNvSpPr txBox="1"/>
          <p:nvPr/>
        </p:nvSpPr>
        <p:spPr>
          <a:xfrm>
            <a:off x="434601" y="9475476"/>
            <a:ext cx="447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Decreto de implementación del SIR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8" name="Google Shape;598;g1798bb495ef_1_280"/>
          <p:cNvSpPr txBox="1"/>
          <p:nvPr/>
        </p:nvSpPr>
        <p:spPr>
          <a:xfrm>
            <a:off x="5038100" y="9660275"/>
            <a:ext cx="23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O" sz="24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SDM</a:t>
            </a:r>
            <a:endParaRPr b="0" i="0" sz="2400" u="none" cap="none" strike="noStrike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9" name="Google Shape;599;g1798bb495ef_1_280"/>
          <p:cNvSpPr txBox="1"/>
          <p:nvPr/>
        </p:nvSpPr>
        <p:spPr>
          <a:xfrm>
            <a:off x="11385974" y="9338500"/>
            <a:ext cx="216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dic-23</a:t>
            </a:r>
            <a:endParaRPr b="1" i="0" sz="2000" u="none" cap="none" strike="noStrike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0" name="Google Shape;600;g1798bb495ef_1_280"/>
          <p:cNvSpPr/>
          <p:nvPr/>
        </p:nvSpPr>
        <p:spPr>
          <a:xfrm>
            <a:off x="11124900" y="9770400"/>
            <a:ext cx="274200" cy="274200"/>
          </a:xfrm>
          <a:prstGeom prst="diamon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8B8B8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1" name="Google Shape;601;g1798bb495ef_1_280"/>
          <p:cNvSpPr/>
          <p:nvPr/>
        </p:nvSpPr>
        <p:spPr>
          <a:xfrm>
            <a:off x="11400200" y="10769550"/>
            <a:ext cx="919200" cy="4344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B8B8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2" name="Google Shape;602;g1798bb495ef_1_280"/>
          <p:cNvSpPr txBox="1"/>
          <p:nvPr/>
        </p:nvSpPr>
        <p:spPr>
          <a:xfrm>
            <a:off x="12199199" y="10366150"/>
            <a:ext cx="216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jul-24</a:t>
            </a:r>
            <a:endParaRPr b="1" i="0" sz="2000" u="none" cap="none" strike="noStrike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3" name="Google Shape;603;g1798bb495ef_1_280"/>
          <p:cNvSpPr/>
          <p:nvPr/>
        </p:nvSpPr>
        <p:spPr>
          <a:xfrm>
            <a:off x="12358554" y="11863300"/>
            <a:ext cx="9880200" cy="4344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B8B8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604" name="Google Shape;604;g1798bb495ef_1_280"/>
          <p:cNvCxnSpPr/>
          <p:nvPr/>
        </p:nvCxnSpPr>
        <p:spPr>
          <a:xfrm>
            <a:off x="7447200" y="3365000"/>
            <a:ext cx="15800400" cy="1740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g1798bb495ef_1_280"/>
          <p:cNvCxnSpPr/>
          <p:nvPr/>
        </p:nvCxnSpPr>
        <p:spPr>
          <a:xfrm>
            <a:off x="550600" y="2901800"/>
            <a:ext cx="22696800" cy="0"/>
          </a:xfrm>
          <a:prstGeom prst="straightConnector1">
            <a:avLst/>
          </a:prstGeom>
          <a:noFill/>
          <a:ln cap="flat" cmpd="sng" w="15875">
            <a:solidFill>
              <a:srgbClr val="8B8B8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6" name="Google Shape;606;g1798bb495ef_1_280"/>
          <p:cNvSpPr txBox="1"/>
          <p:nvPr/>
        </p:nvSpPr>
        <p:spPr>
          <a:xfrm>
            <a:off x="7694850" y="2358300"/>
            <a:ext cx="345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Estructuración</a:t>
            </a:r>
            <a:endParaRPr b="1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7" name="Google Shape;607;g1798bb495ef_1_280"/>
          <p:cNvSpPr txBox="1"/>
          <p:nvPr/>
        </p:nvSpPr>
        <p:spPr>
          <a:xfrm>
            <a:off x="12917300" y="2406100"/>
            <a:ext cx="848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Implementación (Transición)</a:t>
            </a:r>
            <a:endParaRPr b="1" i="0" sz="2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8" name="Google Shape;608;g1798bb495ef_1_280"/>
          <p:cNvSpPr txBox="1"/>
          <p:nvPr/>
        </p:nvSpPr>
        <p:spPr>
          <a:xfrm>
            <a:off x="22221549" y="10912050"/>
            <a:ext cx="2166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s-CO" sz="20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SIR consolidado</a:t>
            </a:r>
            <a:endParaRPr b="1" i="0" sz="2000" u="none" cap="none" strike="noStrike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798bb495ef_1_383"/>
          <p:cNvSpPr txBox="1"/>
          <p:nvPr/>
        </p:nvSpPr>
        <p:spPr>
          <a:xfrm>
            <a:off x="8511784" y="5279004"/>
            <a:ext cx="8232600" cy="2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700" spcFirstLastPara="1" rIns="243700" wrap="square" tIns="121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</a:pPr>
            <a:r>
              <a:rPr b="0" i="0" lang="es-CO" sz="14200" u="none" cap="none" strike="noStrike">
                <a:solidFill>
                  <a:srgbClr val="BED000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g1798bb495ef_1_383"/>
          <p:cNvSpPr/>
          <p:nvPr/>
        </p:nvSpPr>
        <p:spPr>
          <a:xfrm>
            <a:off x="1231000" y="487116"/>
            <a:ext cx="2883000" cy="13716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anchorCtr="0" anchor="ctr" bIns="121800" lIns="243700" spcFirstLastPara="1" rIns="243700" wrap="square" tIns="121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CO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Verde.png" id="615" name="Google Shape;615;g1798bb495ef_1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2730" y="10532118"/>
            <a:ext cx="7691760" cy="1767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2b9474201d_0_118"/>
          <p:cNvSpPr txBox="1"/>
          <p:nvPr/>
        </p:nvSpPr>
        <p:spPr>
          <a:xfrm>
            <a:off x="8511784" y="5279004"/>
            <a:ext cx="8232600" cy="2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700" spcFirstLastPara="1" rIns="243700" wrap="square" tIns="121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</a:pPr>
            <a:r>
              <a:rPr b="0" i="0" lang="es-CO" sz="14200" u="none" cap="none" strike="noStrike">
                <a:solidFill>
                  <a:srgbClr val="BED000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12b9474201d_0_118"/>
          <p:cNvSpPr/>
          <p:nvPr/>
        </p:nvSpPr>
        <p:spPr>
          <a:xfrm>
            <a:off x="1231000" y="487116"/>
            <a:ext cx="2883000" cy="13716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anchorCtr="0" anchor="ctr" bIns="121800" lIns="243700" spcFirstLastPara="1" rIns="243700" wrap="square" tIns="121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CO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Verde.png" id="622" name="Google Shape;622;g12b9474201d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2730" y="10532118"/>
            <a:ext cx="7691760" cy="1767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"/>
          <p:cNvSpPr txBox="1"/>
          <p:nvPr>
            <p:ph type="title"/>
          </p:nvPr>
        </p:nvSpPr>
        <p:spPr>
          <a:xfrm>
            <a:off x="4387453" y="800100"/>
            <a:ext cx="15609094" cy="2593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1800"/>
              <a:buNone/>
            </a:pPr>
            <a:r>
              <a:rPr lang="es-CO"/>
              <a:t>NUEVAS FUNCIONES</a:t>
            </a:r>
            <a:endParaRPr/>
          </a:p>
        </p:txBody>
      </p:sp>
      <p:sp>
        <p:nvSpPr>
          <p:cNvPr id="628" name="Google Shape;628;p5"/>
          <p:cNvSpPr/>
          <p:nvPr/>
        </p:nvSpPr>
        <p:spPr>
          <a:xfrm>
            <a:off x="1455577" y="3393282"/>
            <a:ext cx="15609094" cy="9370996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18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Ordenar y ejecutar los recursos que cumplan con el objeto del Fondo contenido en el artículo 2 del presente Decreto</a:t>
            </a:r>
            <a:endParaRPr/>
          </a:p>
          <a:p>
            <a:pPr indent="0" lvl="0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SDM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Consolidar necesidades de recursos mensualizadas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Asignar los recursos entre Entes Gestores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Programar el PAC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Definir las modificaciones al PAC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Expedir CDP y CRP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Solicitar el giro de los recursos a cada fiducia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Requerir planes de mejora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seguimiento a los planes de mejora</a:t>
            </a:r>
            <a:endParaRPr/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Entes Gestores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Presentar informe técnico financiero de necesidades para FET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Presentar informe de necesidades trimestral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Ejecutar los planes de mejora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Remunerar los agentes</a:t>
            </a:r>
            <a:endParaRPr/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SHD</a:t>
            </a:r>
            <a:endParaRPr/>
          </a:p>
          <a:p>
            <a:pPr indent="-177800" lvl="2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CO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Realizar los giros solicitados por la SDM</a:t>
            </a:r>
            <a:endParaRPr/>
          </a:p>
        </p:txBody>
      </p:sp>
      <p:sp>
        <p:nvSpPr>
          <p:cNvPr id="629" name="Google Shape;629;p5"/>
          <p:cNvSpPr/>
          <p:nvPr/>
        </p:nvSpPr>
        <p:spPr>
          <a:xfrm>
            <a:off x="16252789" y="3944038"/>
            <a:ext cx="6461388" cy="360000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86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Llevar los registros contables y presupuestales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5"/>
          <p:cNvSpPr/>
          <p:nvPr/>
        </p:nvSpPr>
        <p:spPr>
          <a:xfrm>
            <a:off x="16252789" y="8094794"/>
            <a:ext cx="6461388" cy="36000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Presentar al CONFIS Distrital un informe anual que refleje el desempeño financiero, contable y presupuestal del FET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"/>
          <p:cNvSpPr txBox="1"/>
          <p:nvPr>
            <p:ph type="title"/>
          </p:nvPr>
        </p:nvSpPr>
        <p:spPr>
          <a:xfrm>
            <a:off x="4387453" y="800100"/>
            <a:ext cx="15609094" cy="2593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1800"/>
              <a:buNone/>
            </a:pPr>
            <a:r>
              <a:rPr lang="es-CO"/>
              <a:t>Hitos del cronograma</a:t>
            </a:r>
            <a:endParaRPr/>
          </a:p>
        </p:txBody>
      </p:sp>
      <p:sp>
        <p:nvSpPr>
          <p:cNvPr id="636" name="Google Shape;636;p7"/>
          <p:cNvSpPr txBox="1"/>
          <p:nvPr>
            <p:ph idx="1" type="body"/>
          </p:nvPr>
        </p:nvSpPr>
        <p:spPr>
          <a:xfrm>
            <a:off x="1987852" y="2915525"/>
            <a:ext cx="21152066" cy="912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-394335" lvl="0" marL="4572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610"/>
              <a:buChar char="•"/>
            </a:pPr>
            <a:r>
              <a:rPr lang="es-CO"/>
              <a:t>Definición de los conceptos del diferencial entre tarifa técnica y al usuario 		21/10/22</a:t>
            </a:r>
            <a:endParaRPr/>
          </a:p>
          <a:p>
            <a:pPr indent="-394335" lvl="0" marL="4572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610"/>
              <a:buChar char="•"/>
            </a:pPr>
            <a:r>
              <a:rPr lang="es-CO"/>
              <a:t>Lineamientos técnicos, jurídicos y financieros para los Entes Gestores 			31/10/22</a:t>
            </a:r>
            <a:endParaRPr/>
          </a:p>
          <a:p>
            <a:pPr indent="-394335" lvl="0" marL="4572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610"/>
              <a:buChar char="•"/>
            </a:pPr>
            <a:r>
              <a:rPr lang="es-CO"/>
              <a:t>Borrador de Resolución de modificación										18/11/22</a:t>
            </a:r>
            <a:endParaRPr/>
          </a:p>
          <a:p>
            <a:pPr indent="-394335" lvl="0" marL="4572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610"/>
              <a:buChar char="•"/>
            </a:pPr>
            <a:r>
              <a:rPr lang="es-CO"/>
              <a:t>Revisión y ajuste del borrador de resolución									30/11/22</a:t>
            </a:r>
            <a:endParaRPr/>
          </a:p>
          <a:p>
            <a:pPr indent="-394335" lvl="0" marL="4572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610"/>
              <a:buChar char="•"/>
            </a:pPr>
            <a:r>
              <a:rPr lang="es-CO"/>
              <a:t>Expedición de la resolución de modificación  									05/12/22</a:t>
            </a:r>
            <a:endParaRPr/>
          </a:p>
          <a:p>
            <a:pPr indent="-394335" lvl="0" marL="4572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610"/>
              <a:buChar char="•"/>
            </a:pPr>
            <a:r>
              <a:rPr lang="es-CO"/>
              <a:t>Flujograma de procedimiento													14/10/22</a:t>
            </a:r>
            <a:endParaRPr/>
          </a:p>
          <a:p>
            <a:pPr indent="-394335" lvl="0" marL="4572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610"/>
              <a:buChar char="•"/>
            </a:pPr>
            <a:r>
              <a:rPr lang="es-CO"/>
              <a:t>Documento de procedimiento													07/11/22</a:t>
            </a:r>
            <a:endParaRPr/>
          </a:p>
          <a:p>
            <a:pPr indent="-394335" lvl="0" marL="4572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610"/>
              <a:buChar char="•"/>
            </a:pPr>
            <a:r>
              <a:rPr lang="es-CO"/>
              <a:t>Circular de delegación de funciones y responsabilidades 						28/11/22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type="title"/>
          </p:nvPr>
        </p:nvSpPr>
        <p:spPr>
          <a:xfrm>
            <a:off x="4387453" y="800100"/>
            <a:ext cx="15609000" cy="25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1800"/>
              <a:buNone/>
            </a:pPr>
            <a:r>
              <a:rPr lang="es-CO" sz="6900"/>
              <a:t>AGENDA</a:t>
            </a:r>
            <a:endParaRPr sz="6900"/>
          </a:p>
        </p:txBody>
      </p:sp>
      <p:sp>
        <p:nvSpPr>
          <p:cNvPr id="167" name="Google Shape;167;p2"/>
          <p:cNvSpPr txBox="1"/>
          <p:nvPr/>
        </p:nvSpPr>
        <p:spPr>
          <a:xfrm>
            <a:off x="1546125" y="3077060"/>
            <a:ext cx="19603500" cy="79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207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Roboto"/>
              <a:buAutoNum type="arabicPeriod"/>
            </a:pPr>
            <a:r>
              <a:rPr lang="es-CO" sz="4600">
                <a:latin typeface="Roboto"/>
                <a:ea typeface="Roboto"/>
                <a:cs typeface="Roboto"/>
                <a:sym typeface="Roboto"/>
              </a:rPr>
              <a:t>Generalidades del Fondo de Estabilización Tarifaria</a:t>
            </a:r>
            <a:endParaRPr sz="4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207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Roboto"/>
              <a:buAutoNum type="arabicPeriod"/>
            </a:pPr>
            <a:r>
              <a:rPr lang="es-CO" sz="4600">
                <a:latin typeface="Roboto"/>
                <a:ea typeface="Roboto"/>
                <a:cs typeface="Roboto"/>
                <a:sym typeface="Roboto"/>
              </a:rPr>
              <a:t>Transición de funciones</a:t>
            </a:r>
            <a:endParaRPr sz="4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207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Roboto"/>
              <a:buAutoNum type="arabicPeriod"/>
            </a:pPr>
            <a:r>
              <a:rPr lang="es-CO" sz="4600">
                <a:latin typeface="Roboto"/>
                <a:ea typeface="Roboto"/>
                <a:cs typeface="Roboto"/>
                <a:sym typeface="Roboto"/>
              </a:rPr>
              <a:t>Líneas de trabajo</a:t>
            </a:r>
            <a:endParaRPr sz="4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b9474201d_0_0"/>
          <p:cNvSpPr txBox="1"/>
          <p:nvPr>
            <p:ph type="title"/>
          </p:nvPr>
        </p:nvSpPr>
        <p:spPr>
          <a:xfrm>
            <a:off x="1470474" y="419100"/>
            <a:ext cx="18373500" cy="25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1800"/>
              <a:buNone/>
            </a:pPr>
            <a:r>
              <a:rPr lang="es-CO" sz="4200"/>
              <a:t>GENERALIDADES DEL FONDO DE ESTABILIZACIÓN TARIFARIA</a:t>
            </a:r>
            <a:endParaRPr sz="4200"/>
          </a:p>
        </p:txBody>
      </p:sp>
      <p:sp>
        <p:nvSpPr>
          <p:cNvPr id="173" name="Google Shape;173;g12b9474201d_0_0"/>
          <p:cNvSpPr/>
          <p:nvPr/>
        </p:nvSpPr>
        <p:spPr>
          <a:xfrm>
            <a:off x="936949" y="5075852"/>
            <a:ext cx="2880000" cy="1440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Tarifa Técnica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2b9474201d_0_0"/>
          <p:cNvSpPr/>
          <p:nvPr/>
        </p:nvSpPr>
        <p:spPr>
          <a:xfrm>
            <a:off x="6759299" y="5075852"/>
            <a:ext cx="2880000" cy="1440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Tarifa Usuario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2b9474201d_0_0"/>
          <p:cNvSpPr/>
          <p:nvPr/>
        </p:nvSpPr>
        <p:spPr>
          <a:xfrm>
            <a:off x="4830924" y="5338652"/>
            <a:ext cx="914400" cy="914400"/>
          </a:xfrm>
          <a:prstGeom prst="mathMinus">
            <a:avLst>
              <a:gd fmla="val 23520" name="adj1"/>
            </a:avLst>
          </a:prstGeom>
          <a:solidFill>
            <a:schemeClr val="accent1"/>
          </a:solidFill>
          <a:ln cap="flat" cmpd="sng" w="25400">
            <a:solidFill>
              <a:srgbClr val="1014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2b9474201d_0_0"/>
          <p:cNvSpPr/>
          <p:nvPr/>
        </p:nvSpPr>
        <p:spPr>
          <a:xfrm>
            <a:off x="10653274" y="5321533"/>
            <a:ext cx="914400" cy="9144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1014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2b9474201d_0_0"/>
          <p:cNvSpPr/>
          <p:nvPr/>
        </p:nvSpPr>
        <p:spPr>
          <a:xfrm>
            <a:off x="12715340" y="5075852"/>
            <a:ext cx="2880000" cy="14400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FET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12b9474201d_0_0"/>
          <p:cNvPicPr preferRelativeResize="0"/>
          <p:nvPr/>
        </p:nvPicPr>
        <p:blipFill rotWithShape="1">
          <a:blip r:embed="rId3">
            <a:alphaModFix/>
          </a:blip>
          <a:srcRect b="34424" l="26740" r="49999" t="50000"/>
          <a:stretch/>
        </p:blipFill>
        <p:spPr>
          <a:xfrm>
            <a:off x="971550" y="9890548"/>
            <a:ext cx="2965128" cy="243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2b9474201d_0_0"/>
          <p:cNvPicPr preferRelativeResize="0"/>
          <p:nvPr/>
        </p:nvPicPr>
        <p:blipFill rotWithShape="1">
          <a:blip r:embed="rId3">
            <a:alphaModFix/>
          </a:blip>
          <a:srcRect b="77713" l="2791" r="73949" t="6711"/>
          <a:stretch/>
        </p:blipFill>
        <p:spPr>
          <a:xfrm>
            <a:off x="3442748" y="9890548"/>
            <a:ext cx="2965128" cy="243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2b9474201d_0_0"/>
          <p:cNvPicPr preferRelativeResize="0"/>
          <p:nvPr/>
        </p:nvPicPr>
        <p:blipFill rotWithShape="1">
          <a:blip r:embed="rId3">
            <a:alphaModFix/>
          </a:blip>
          <a:srcRect b="77799" l="73385" r="3354" t="6625"/>
          <a:stretch/>
        </p:blipFill>
        <p:spPr>
          <a:xfrm>
            <a:off x="5913946" y="9774176"/>
            <a:ext cx="2965128" cy="243872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2b9474201d_0_0"/>
          <p:cNvSpPr txBox="1"/>
          <p:nvPr/>
        </p:nvSpPr>
        <p:spPr>
          <a:xfrm>
            <a:off x="809357" y="6838199"/>
            <a:ext cx="4935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s-CO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Vehículos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s-CO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Kilómetros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s-CO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Pasajeros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s-CO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Horas de operación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s-CO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Infraestructura de Patios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2b9474201d_0_0"/>
          <p:cNvSpPr txBox="1"/>
          <p:nvPr/>
        </p:nvSpPr>
        <p:spPr>
          <a:xfrm>
            <a:off x="6800753" y="6838198"/>
            <a:ext cx="4047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s-CO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Tarifa General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s-CO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Tarifa SISBEN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s-CO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Tarifa Adulto Mayor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2b9474201d_0_0"/>
          <p:cNvSpPr/>
          <p:nvPr/>
        </p:nvSpPr>
        <p:spPr>
          <a:xfrm>
            <a:off x="15776925" y="4729051"/>
            <a:ext cx="571500" cy="2061900"/>
          </a:xfrm>
          <a:prstGeom prst="leftBrace">
            <a:avLst>
              <a:gd fmla="val 0" name="adj1"/>
              <a:gd fmla="val 45880" name="adj2"/>
            </a:avLst>
          </a:prstGeom>
          <a:noFill/>
          <a:ln cap="flat" cmpd="sng" w="9525">
            <a:solidFill>
              <a:srgbClr val="151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2b9474201d_0_0"/>
          <p:cNvSpPr txBox="1"/>
          <p:nvPr/>
        </p:nvSpPr>
        <p:spPr>
          <a:xfrm>
            <a:off x="16529997" y="4806000"/>
            <a:ext cx="5924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Decreto 383 de 2019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2b9474201d_0_0"/>
          <p:cNvSpPr txBox="1"/>
          <p:nvPr/>
        </p:nvSpPr>
        <p:spPr>
          <a:xfrm>
            <a:off x="16529950" y="5746275"/>
            <a:ext cx="5924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Decreto 686 de 2019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/>
              <a:t>                              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12b9474201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7750" y="8956250"/>
            <a:ext cx="2555100" cy="25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2b9474201d_0_0"/>
          <p:cNvSpPr/>
          <p:nvPr/>
        </p:nvSpPr>
        <p:spPr>
          <a:xfrm>
            <a:off x="15929325" y="9301051"/>
            <a:ext cx="571500" cy="2061900"/>
          </a:xfrm>
          <a:prstGeom prst="leftBrace">
            <a:avLst>
              <a:gd fmla="val 0" name="adj1"/>
              <a:gd fmla="val 45880" name="adj2"/>
            </a:avLst>
          </a:prstGeom>
          <a:noFill/>
          <a:ln cap="flat" cmpd="sng" w="9525">
            <a:solidFill>
              <a:srgbClr val="151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2b9474201d_0_0"/>
          <p:cNvSpPr txBox="1"/>
          <p:nvPr/>
        </p:nvSpPr>
        <p:spPr>
          <a:xfrm>
            <a:off x="16682350" y="9480075"/>
            <a:ext cx="732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"/>
              <a:buChar char="❏"/>
            </a:pPr>
            <a:r>
              <a:rPr lang="es-CO" sz="3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Recursos destinados por el Distrito</a:t>
            </a:r>
            <a:endParaRPr sz="3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"/>
              <a:buChar char="❏"/>
            </a:pPr>
            <a:r>
              <a:rPr lang="es-CO" sz="3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Fuentes alternativas</a:t>
            </a:r>
            <a:endParaRPr sz="3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/>
              <a:t>                              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2b9474201d_0_0"/>
          <p:cNvSpPr/>
          <p:nvPr/>
        </p:nvSpPr>
        <p:spPr>
          <a:xfrm>
            <a:off x="13539575" y="6889350"/>
            <a:ext cx="1239000" cy="1569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"/>
          <p:cNvSpPr txBox="1"/>
          <p:nvPr>
            <p:ph type="title"/>
          </p:nvPr>
        </p:nvSpPr>
        <p:spPr>
          <a:xfrm>
            <a:off x="3777853" y="342900"/>
            <a:ext cx="15609000" cy="25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1800"/>
              <a:buNone/>
            </a:pPr>
            <a:r>
              <a:rPr lang="es-CO" sz="6400"/>
              <a:t>TRANSICIÓN DE FUNCIONES</a:t>
            </a:r>
            <a:endParaRPr sz="6400"/>
          </a:p>
        </p:txBody>
      </p:sp>
      <p:sp>
        <p:nvSpPr>
          <p:cNvPr id="195" name="Google Shape;195;p4"/>
          <p:cNvSpPr txBox="1"/>
          <p:nvPr>
            <p:ph idx="1" type="body"/>
          </p:nvPr>
        </p:nvSpPr>
        <p:spPr>
          <a:xfrm>
            <a:off x="1707934" y="3643312"/>
            <a:ext cx="211521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6286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None/>
            </a:pPr>
            <a:r>
              <a:rPr i="0" lang="es-CO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“La administración, planeación y seguimiento del FET- </a:t>
            </a:r>
            <a:r>
              <a:rPr b="1" i="0" lang="es-CO" sz="32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estará a cargo de la Secretaría Distrital de Movilidad</a:t>
            </a:r>
            <a:r>
              <a:rPr lang="es-CO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i="0" lang="es-CO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quien podrá asignar los recursos del FET, de manera independiente, a cada ente gestor</a:t>
            </a:r>
            <a:r>
              <a:rPr lang="es-CO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…:</a:t>
            </a:r>
            <a:endParaRPr/>
          </a:p>
        </p:txBody>
      </p:sp>
      <p:sp>
        <p:nvSpPr>
          <p:cNvPr id="196" name="Google Shape;196;p4"/>
          <p:cNvSpPr/>
          <p:nvPr/>
        </p:nvSpPr>
        <p:spPr>
          <a:xfrm>
            <a:off x="3472543" y="6165980"/>
            <a:ext cx="5040000" cy="1440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Reglamentar el funcionamiento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3472543" y="8218715"/>
            <a:ext cx="5040000" cy="1440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Definir los Mecanismos de administración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3472543" y="10271450"/>
            <a:ext cx="5040000" cy="1440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Coordinar el funcionamiento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4144347" y="5382208"/>
            <a:ext cx="346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 en adelante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12796200" y="6165980"/>
            <a:ext cx="5400000" cy="1440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Ordenar y Ejecutar los recursos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12796200" y="8218715"/>
            <a:ext cx="5400000" cy="1440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Llevar los registros contables y presupuestales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12796200" y="10271450"/>
            <a:ext cx="5400000" cy="1440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Presentar el Informe de Desempeño al CONFIS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13468004" y="5382208"/>
            <a:ext cx="346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 en adelante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9892376" y="8405327"/>
            <a:ext cx="1152300" cy="1177200"/>
          </a:xfrm>
          <a:prstGeom prst="mathPlus">
            <a:avLst>
              <a:gd fmla="val 23520" name="adj1"/>
            </a:avLst>
          </a:prstGeom>
          <a:solidFill>
            <a:schemeClr val="accent2"/>
          </a:solidFill>
          <a:ln cap="flat" cmpd="sng" w="25400">
            <a:solidFill>
              <a:srgbClr val="86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525" y="6167526"/>
            <a:ext cx="1436714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400" y="8240501"/>
            <a:ext cx="1877590" cy="13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300" y="10423876"/>
            <a:ext cx="1988160" cy="11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47050" y="6043625"/>
            <a:ext cx="1988150" cy="16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82600" y="8088101"/>
            <a:ext cx="1436725" cy="1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382600" y="10324674"/>
            <a:ext cx="1877600" cy="140936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"/>
          <p:cNvSpPr txBox="1"/>
          <p:nvPr/>
        </p:nvSpPr>
        <p:spPr>
          <a:xfrm>
            <a:off x="11676350" y="6609125"/>
            <a:ext cx="143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latin typeface="Century Gothic"/>
                <a:ea typeface="Century Gothic"/>
                <a:cs typeface="Century Gothic"/>
                <a:sym typeface="Century Gothic"/>
              </a:rPr>
              <a:t>SDH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11447750" y="8569263"/>
            <a:ext cx="143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latin typeface="Century Gothic"/>
                <a:ea typeface="Century Gothic"/>
                <a:cs typeface="Century Gothic"/>
                <a:sym typeface="Century Gothic"/>
              </a:rPr>
              <a:t>TMSA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11447750" y="10550463"/>
            <a:ext cx="143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latin typeface="Century Gothic"/>
                <a:ea typeface="Century Gothic"/>
                <a:cs typeface="Century Gothic"/>
                <a:sym typeface="Century Gothic"/>
              </a:rPr>
              <a:t>TMSA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/>
          <p:nvPr>
            <p:ph type="title"/>
          </p:nvPr>
        </p:nvSpPr>
        <p:spPr>
          <a:xfrm>
            <a:off x="4387453" y="800100"/>
            <a:ext cx="15609094" cy="2593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1C3B"/>
              </a:buClr>
              <a:buSzPts val="1800"/>
              <a:buNone/>
            </a:pPr>
            <a:r>
              <a:rPr lang="es-CO" sz="7700"/>
              <a:t>LÍNEAS</a:t>
            </a:r>
            <a:r>
              <a:rPr lang="es-CO" sz="7700"/>
              <a:t> DE TRABAJO</a:t>
            </a:r>
            <a:endParaRPr sz="7700"/>
          </a:p>
        </p:txBody>
      </p:sp>
      <p:sp>
        <p:nvSpPr>
          <p:cNvPr id="219" name="Google Shape;219;p6"/>
          <p:cNvSpPr txBox="1"/>
          <p:nvPr>
            <p:ph idx="1" type="body"/>
          </p:nvPr>
        </p:nvSpPr>
        <p:spPr>
          <a:xfrm>
            <a:off x="2940696" y="3554825"/>
            <a:ext cx="16350600" cy="81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 fontScale="85000" lnSpcReduction="10000"/>
          </a:bodyPr>
          <a:lstStyle/>
          <a:p>
            <a:pPr indent="0" lvl="0" marL="628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None/>
            </a:pPr>
            <a:r>
              <a:rPr b="1" lang="es-CO">
                <a:solidFill>
                  <a:srgbClr val="869800"/>
                </a:solidFill>
              </a:rPr>
              <a:t>PROCEDIMIENTO INTERNO - </a:t>
            </a:r>
            <a:endParaRPr b="1">
              <a:solidFill>
                <a:srgbClr val="869800"/>
              </a:solidFill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None/>
            </a:pPr>
            <a:r>
              <a:t/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Char char="•"/>
            </a:pPr>
            <a:r>
              <a:rPr lang="es-CO"/>
              <a:t>Revisión técnica y jurídica de los rubros permitidos a pagar por FET</a:t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Char char="•"/>
            </a:pPr>
            <a:r>
              <a:rPr lang="es-CO"/>
              <a:t>Revisión del alcance en la planeación del FET (modelo y proyecciones)</a:t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Char char="•"/>
            </a:pPr>
            <a:r>
              <a:rPr lang="es-CO"/>
              <a:t>Definición del procedimiento de la administración y ordenación del gasto.</a:t>
            </a:r>
            <a:endParaRPr/>
          </a:p>
          <a:p>
            <a:pPr indent="0" lvl="0" marL="628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None/>
            </a:pPr>
            <a:r>
              <a:t/>
            </a:r>
            <a:endParaRPr/>
          </a:p>
          <a:p>
            <a:pPr indent="0" lvl="0" marL="628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None/>
            </a:pPr>
            <a:r>
              <a:rPr b="1" lang="es-CO">
                <a:solidFill>
                  <a:srgbClr val="869800"/>
                </a:solidFill>
              </a:rPr>
              <a:t>DELEGACIÓN INTERNA</a:t>
            </a:r>
            <a:endParaRPr b="1">
              <a:solidFill>
                <a:srgbClr val="869800"/>
              </a:solidFill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None/>
            </a:pPr>
            <a:r>
              <a:t/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Char char="•"/>
            </a:pPr>
            <a:r>
              <a:rPr lang="es-CO"/>
              <a:t>Establecer la supervisión del FET</a:t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Char char="•"/>
            </a:pPr>
            <a:r>
              <a:rPr lang="es-CO"/>
              <a:t>Delegación de funciones internas de la SDM.</a:t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Char char="•"/>
            </a:pPr>
            <a:r>
              <a:rPr lang="es-CO"/>
              <a:t>Definición de la aclimatación del proceso en la SDM</a:t>
            </a:r>
            <a:endParaRPr/>
          </a:p>
          <a:p>
            <a:pPr indent="0" lvl="0" marL="628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None/>
            </a:pPr>
            <a:r>
              <a:t/>
            </a:r>
            <a:endParaRPr/>
          </a:p>
          <a:p>
            <a:pPr indent="0" lvl="0" marL="628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None/>
            </a:pPr>
            <a:r>
              <a:rPr b="1" lang="es-CO">
                <a:solidFill>
                  <a:srgbClr val="869800"/>
                </a:solidFill>
              </a:rPr>
              <a:t>DIRECTRIZ ENTES GESTORES</a:t>
            </a:r>
            <a:endParaRPr b="1">
              <a:solidFill>
                <a:srgbClr val="869800"/>
              </a:solidFill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None/>
            </a:pPr>
            <a:r>
              <a:t/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Char char="•"/>
            </a:pPr>
            <a:r>
              <a:rPr lang="es-CO"/>
              <a:t>Responsabilidades de los Entes gestores</a:t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294"/>
              <a:buChar char="•"/>
            </a:pPr>
            <a:r>
              <a:rPr lang="es-CO"/>
              <a:t>Formalización del protocolo de entrega de la información a SDM.</a:t>
            </a:r>
            <a:endParaRPr/>
          </a:p>
        </p:txBody>
      </p:sp>
      <p:pic>
        <p:nvPicPr>
          <p:cNvPr id="220" name="Google Shape;22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50" y="4144300"/>
            <a:ext cx="189344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964" y="7086600"/>
            <a:ext cx="189344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964" y="9724100"/>
            <a:ext cx="189344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/>
          <p:nvPr/>
        </p:nvSpPr>
        <p:spPr>
          <a:xfrm>
            <a:off x="18884451" y="6359973"/>
            <a:ext cx="4376700" cy="29112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B9B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CO" sz="3400">
                <a:latin typeface="Calibri"/>
                <a:ea typeface="Calibri"/>
                <a:cs typeface="Calibri"/>
                <a:sym typeface="Calibri"/>
              </a:rPr>
              <a:t>Acompañamiento: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CO" sz="3400">
                <a:latin typeface="Calibri"/>
                <a:ea typeface="Calibri"/>
                <a:cs typeface="Calibri"/>
                <a:sym typeface="Calibri"/>
              </a:rPr>
              <a:t>SDH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CO" sz="3400">
                <a:latin typeface="Calibri"/>
                <a:ea typeface="Calibri"/>
                <a:cs typeface="Calibri"/>
                <a:sym typeface="Calibri"/>
              </a:rPr>
              <a:t>TMSA</a:t>
            </a:r>
            <a:r>
              <a:rPr lang="es-CO" sz="2500"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JI_0579.jpg" id="228" name="Google Shape;228;g1798bb495ef_1_0"/>
          <p:cNvPicPr preferRelativeResize="0"/>
          <p:nvPr/>
        </p:nvPicPr>
        <p:blipFill rotWithShape="1">
          <a:blip r:embed="rId3">
            <a:alphaModFix/>
          </a:blip>
          <a:srcRect b="-553" l="0" r="0" t="0"/>
          <a:stretch/>
        </p:blipFill>
        <p:spPr>
          <a:xfrm>
            <a:off x="128608" y="-218666"/>
            <a:ext cx="24521675" cy="1420842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798bb495ef_1_0"/>
          <p:cNvSpPr/>
          <p:nvPr/>
        </p:nvSpPr>
        <p:spPr>
          <a:xfrm>
            <a:off x="128608" y="-195948"/>
            <a:ext cx="24521400" cy="14107800"/>
          </a:xfrm>
          <a:prstGeom prst="rect">
            <a:avLst/>
          </a:prstGeom>
          <a:solidFill>
            <a:srgbClr val="0C0C0C">
              <a:alpha val="42750"/>
            </a:srgbClr>
          </a:solidFill>
          <a:ln>
            <a:noFill/>
          </a:ln>
        </p:spPr>
        <p:txBody>
          <a:bodyPr anchorCtr="0" anchor="ctr" bIns="121800" lIns="243700" spcFirstLastPara="1" rIns="243700" wrap="square" tIns="121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CO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798bb495ef_1_0"/>
          <p:cNvSpPr txBox="1"/>
          <p:nvPr/>
        </p:nvSpPr>
        <p:spPr>
          <a:xfrm>
            <a:off x="1674808" y="6858000"/>
            <a:ext cx="21429600" cy="29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700" spcFirstLastPara="1" rIns="243700" wrap="square" tIns="121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00"/>
              <a:buFont typeface="Arial"/>
              <a:buNone/>
            </a:pPr>
            <a:r>
              <a:rPr b="1" lang="es-CO" sz="7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Sistema Interoperable de Recaudo</a:t>
            </a:r>
            <a:endParaRPr b="1" i="0" sz="79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-CO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Comité Intersectorial</a:t>
            </a:r>
            <a:endParaRPr b="1" i="0" sz="4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-CO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28</a:t>
            </a:r>
            <a:r>
              <a:rPr b="1" i="0" lang="es-CO" sz="4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r>
              <a:rPr b="1" lang="es-CO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10</a:t>
            </a:r>
            <a:r>
              <a:rPr b="1" i="0" lang="es-CO" sz="4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-2022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que contiene dibujo&#10;&#10;Descripción generada automáticamente" id="231" name="Google Shape;231;g1798bb495ef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7912" y="11753132"/>
            <a:ext cx="7683057" cy="169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798bb495ef_1_7"/>
          <p:cNvSpPr txBox="1"/>
          <p:nvPr>
            <p:ph type="title"/>
          </p:nvPr>
        </p:nvSpPr>
        <p:spPr>
          <a:xfrm>
            <a:off x="1676400" y="730250"/>
            <a:ext cx="21031200" cy="13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CO" sz="56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/>
          </a:p>
        </p:txBody>
      </p:sp>
      <p:sp>
        <p:nvSpPr>
          <p:cNvPr id="237" name="Google Shape;237;g1798bb495ef_1_7"/>
          <p:cNvSpPr txBox="1"/>
          <p:nvPr>
            <p:ph idx="1" type="body"/>
          </p:nvPr>
        </p:nvSpPr>
        <p:spPr>
          <a:xfrm>
            <a:off x="1676400" y="3381376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-736600" lvl="0" marL="91440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Roboto"/>
              <a:buAutoNum type="arabicPeriod"/>
            </a:pPr>
            <a:r>
              <a:rPr lang="es-CO" sz="4400">
                <a:latin typeface="Roboto"/>
                <a:ea typeface="Roboto"/>
                <a:cs typeface="Roboto"/>
                <a:sym typeface="Roboto"/>
              </a:rPr>
              <a:t>Sistema de recaudo actual y necesidad de interoperabilidad</a:t>
            </a:r>
            <a:endParaRPr sz="4400">
              <a:latin typeface="Roboto"/>
              <a:ea typeface="Roboto"/>
              <a:cs typeface="Roboto"/>
              <a:sym typeface="Roboto"/>
            </a:endParaRPr>
          </a:p>
          <a:p>
            <a:pPr indent="-736600" lvl="0" marL="91440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Roboto"/>
              <a:buAutoNum type="arabicPeriod"/>
            </a:pPr>
            <a:r>
              <a:rPr lang="es-CO" sz="4400">
                <a:latin typeface="Roboto"/>
                <a:ea typeface="Roboto"/>
                <a:cs typeface="Roboto"/>
                <a:sym typeface="Roboto"/>
              </a:rPr>
              <a:t>Visión, metas y alcance del Proyecto</a:t>
            </a:r>
            <a:endParaRPr sz="4400">
              <a:latin typeface="Roboto"/>
              <a:ea typeface="Roboto"/>
              <a:cs typeface="Roboto"/>
              <a:sym typeface="Roboto"/>
            </a:endParaRPr>
          </a:p>
          <a:p>
            <a:pPr indent="-7366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Roboto"/>
              <a:buAutoNum type="arabicPeriod"/>
            </a:pPr>
            <a:r>
              <a:rPr lang="es-CO" sz="4400">
                <a:latin typeface="Roboto"/>
                <a:ea typeface="Roboto"/>
                <a:cs typeface="Roboto"/>
                <a:sym typeface="Roboto"/>
              </a:rPr>
              <a:t>Estructura institucional del SIR</a:t>
            </a:r>
            <a:endParaRPr sz="4400">
              <a:latin typeface="Roboto"/>
              <a:ea typeface="Roboto"/>
              <a:cs typeface="Roboto"/>
              <a:sym typeface="Roboto"/>
            </a:endParaRPr>
          </a:p>
          <a:p>
            <a:pPr indent="-7366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Roboto"/>
              <a:buAutoNum type="arabicPeriod"/>
            </a:pPr>
            <a:r>
              <a:rPr lang="es-CO" sz="4400">
                <a:latin typeface="Roboto"/>
                <a:ea typeface="Roboto"/>
                <a:cs typeface="Roboto"/>
                <a:sym typeface="Roboto"/>
              </a:rPr>
              <a:t>Cronograma general del proyecto</a:t>
            </a:r>
            <a:endParaRPr sz="4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&#10;&#10;Descripción generada automáticamente" id="242" name="Google Shape;242;g1798bb495ef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38"/>
            <a:ext cx="24384004" cy="1369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798bb495ef_0_61"/>
          <p:cNvSpPr txBox="1"/>
          <p:nvPr/>
        </p:nvSpPr>
        <p:spPr>
          <a:xfrm>
            <a:off x="485202" y="-42684"/>
            <a:ext cx="16371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s-CO" sz="5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RED DE TRANSPORTE PÚBLICO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798bb495ef_0_61"/>
          <p:cNvSpPr txBox="1"/>
          <p:nvPr/>
        </p:nvSpPr>
        <p:spPr>
          <a:xfrm>
            <a:off x="21656842" y="-2085474"/>
            <a:ext cx="3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798bb495ef_0_61"/>
          <p:cNvSpPr/>
          <p:nvPr/>
        </p:nvSpPr>
        <p:spPr>
          <a:xfrm>
            <a:off x="17341478" y="154200"/>
            <a:ext cx="6873000" cy="3364800"/>
          </a:xfrm>
          <a:prstGeom prst="roundRect">
            <a:avLst>
              <a:gd fmla="val 7341" name="adj"/>
            </a:avLst>
          </a:prstGeom>
          <a:solidFill>
            <a:schemeClr val="lt1">
              <a:alpha val="56860"/>
            </a:schemeClr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798bb495ef_0_61"/>
          <p:cNvSpPr txBox="1"/>
          <p:nvPr/>
        </p:nvSpPr>
        <p:spPr>
          <a:xfrm>
            <a:off x="17469392" y="46928"/>
            <a:ext cx="6659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CO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s-CO" sz="3600">
                <a:solidFill>
                  <a:srgbClr val="3F3F3F"/>
                </a:solidFill>
              </a:rPr>
              <a:t> </a:t>
            </a:r>
            <a:r>
              <a:rPr lang="es-CO" sz="2600">
                <a:solidFill>
                  <a:srgbClr val="3F3F3F"/>
                </a:solidFill>
              </a:rPr>
              <a:t>metro lines (97.4 km) </a:t>
            </a:r>
            <a:endParaRPr sz="2600">
              <a:solidFill>
                <a:srgbClr val="3F3F3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CO" sz="3600">
                <a:solidFill>
                  <a:srgbClr val="3F3F3F"/>
                </a:solidFill>
              </a:rPr>
              <a:t>2</a:t>
            </a:r>
            <a:r>
              <a:rPr lang="es-CO" sz="2600">
                <a:solidFill>
                  <a:srgbClr val="3F3F3F"/>
                </a:solidFill>
              </a:rPr>
              <a:t> regiotram (92.8 km in the city-region, of which 33.6 km are in Bogotá) </a:t>
            </a:r>
            <a:endParaRPr sz="2600">
              <a:solidFill>
                <a:srgbClr val="3F3F3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CO" sz="3600">
                <a:solidFill>
                  <a:srgbClr val="3F3F3F"/>
                </a:solidFill>
              </a:rPr>
              <a:t>7</a:t>
            </a:r>
            <a:r>
              <a:rPr lang="es-CO" sz="2600">
                <a:solidFill>
                  <a:srgbClr val="3F3F3F"/>
                </a:solidFill>
              </a:rPr>
              <a:t> overhead cables (25.3 km) </a:t>
            </a:r>
            <a:endParaRPr sz="2600">
              <a:solidFill>
                <a:srgbClr val="3F3F3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CO" sz="3600">
                <a:solidFill>
                  <a:srgbClr val="3F3F3F"/>
                </a:solidFill>
              </a:rPr>
              <a:t>22</a:t>
            </a:r>
            <a:r>
              <a:rPr lang="es-CO" sz="2600">
                <a:solidFill>
                  <a:srgbClr val="3F3F3F"/>
                </a:solidFill>
              </a:rPr>
              <a:t> high and medium capacity green corridors (120.4Km)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798bb495ef_0_61"/>
          <p:cNvSpPr/>
          <p:nvPr/>
        </p:nvSpPr>
        <p:spPr>
          <a:xfrm>
            <a:off x="0" y="13272218"/>
            <a:ext cx="24373800" cy="444000"/>
          </a:xfrm>
          <a:prstGeom prst="rect">
            <a:avLst/>
          </a:prstGeom>
          <a:solidFill>
            <a:srgbClr val="85DB4C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g1798bb495ef_1_12"/>
          <p:cNvCxnSpPr/>
          <p:nvPr/>
        </p:nvCxnSpPr>
        <p:spPr>
          <a:xfrm rot="10800000">
            <a:off x="22188325" y="6701842"/>
            <a:ext cx="4800" cy="20514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253" name="Google Shape;253;g1798bb495ef_1_12"/>
          <p:cNvCxnSpPr/>
          <p:nvPr/>
        </p:nvCxnSpPr>
        <p:spPr>
          <a:xfrm rot="10800000">
            <a:off x="19071125" y="6701842"/>
            <a:ext cx="4800" cy="20514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254" name="Google Shape;254;g1798bb495ef_1_12"/>
          <p:cNvCxnSpPr/>
          <p:nvPr/>
        </p:nvCxnSpPr>
        <p:spPr>
          <a:xfrm rot="10800000">
            <a:off x="15247125" y="6810051"/>
            <a:ext cx="4800" cy="20100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255" name="Google Shape;255;g1798bb495ef_1_12"/>
          <p:cNvCxnSpPr/>
          <p:nvPr/>
        </p:nvCxnSpPr>
        <p:spPr>
          <a:xfrm rot="10800000">
            <a:off x="10844875" y="6810051"/>
            <a:ext cx="4800" cy="20100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256" name="Google Shape;256;g1798bb495ef_1_12"/>
          <p:cNvCxnSpPr/>
          <p:nvPr/>
        </p:nvCxnSpPr>
        <p:spPr>
          <a:xfrm rot="10800000">
            <a:off x="8925225" y="6810051"/>
            <a:ext cx="4800" cy="20100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257" name="Google Shape;257;g1798bb495ef_1_12"/>
          <p:cNvCxnSpPr/>
          <p:nvPr/>
        </p:nvCxnSpPr>
        <p:spPr>
          <a:xfrm rot="10800000">
            <a:off x="6353800" y="6810051"/>
            <a:ext cx="4800" cy="20100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258" name="Google Shape;258;g1798bb495ef_1_12"/>
          <p:cNvSpPr txBox="1"/>
          <p:nvPr>
            <p:ph type="title"/>
          </p:nvPr>
        </p:nvSpPr>
        <p:spPr>
          <a:xfrm>
            <a:off x="564850" y="740950"/>
            <a:ext cx="233514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CO" sz="56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1. PROYECTOS DE TRANSPORTE E IMPLEMENTACIÓN DEL SISTEMA INTEROPERABLE DE RECAUDO</a:t>
            </a:r>
            <a:endParaRPr/>
          </a:p>
        </p:txBody>
      </p:sp>
      <p:sp>
        <p:nvSpPr>
          <p:cNvPr id="259" name="Google Shape;259;g1798bb495ef_1_12"/>
          <p:cNvSpPr/>
          <p:nvPr/>
        </p:nvSpPr>
        <p:spPr>
          <a:xfrm rot="-5400000">
            <a:off x="9881855" y="7971851"/>
            <a:ext cx="129000" cy="15210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0" name="Google Shape;260;g1798bb495ef_1_12"/>
          <p:cNvSpPr/>
          <p:nvPr/>
        </p:nvSpPr>
        <p:spPr>
          <a:xfrm rot="-5400000">
            <a:off x="5016327" y="7691717"/>
            <a:ext cx="135600" cy="2088000"/>
          </a:xfrm>
          <a:prstGeom prst="rect">
            <a:avLst/>
          </a:prstGeom>
          <a:solidFill>
            <a:srgbClr val="954F7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1" name="Google Shape;261;g1798bb495ef_1_12"/>
          <p:cNvSpPr/>
          <p:nvPr/>
        </p:nvSpPr>
        <p:spPr>
          <a:xfrm rot="-5400000">
            <a:off x="2721949" y="7935953"/>
            <a:ext cx="109200" cy="15726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62" name="Google Shape;262;g1798bb495ef_1_12"/>
          <p:cNvGrpSpPr/>
          <p:nvPr/>
        </p:nvGrpSpPr>
        <p:grpSpPr>
          <a:xfrm rot="-5400000">
            <a:off x="1438378" y="8411033"/>
            <a:ext cx="533071" cy="551528"/>
            <a:chOff x="5918994" y="3280833"/>
            <a:chExt cx="354012" cy="352956"/>
          </a:xfrm>
        </p:grpSpPr>
        <p:sp>
          <p:nvSpPr>
            <p:cNvPr id="263" name="Google Shape;263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2980B9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4" name="Google Shape;264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5" name="Google Shape;265;g1798bb495ef_1_12"/>
          <p:cNvSpPr txBox="1"/>
          <p:nvPr/>
        </p:nvSpPr>
        <p:spPr>
          <a:xfrm>
            <a:off x="407350" y="4695803"/>
            <a:ext cx="35532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2021 (Dic)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Resolución SRC MinTransporte 20213040060975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6" name="Google Shape;266;g1798bb495ef_1_12"/>
          <p:cNvCxnSpPr>
            <a:endCxn id="267" idx="0"/>
          </p:cNvCxnSpPr>
          <p:nvPr/>
        </p:nvCxnSpPr>
        <p:spPr>
          <a:xfrm flipH="1">
            <a:off x="1213300" y="6686300"/>
            <a:ext cx="29400" cy="20034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267" name="Google Shape;267;g1798bb495ef_1_12"/>
          <p:cNvSpPr/>
          <p:nvPr/>
        </p:nvSpPr>
        <p:spPr>
          <a:xfrm rot="-5400000">
            <a:off x="1260400" y="8585300"/>
            <a:ext cx="114600" cy="2088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68" name="Google Shape;268;g1798bb495ef_1_12"/>
          <p:cNvGrpSpPr/>
          <p:nvPr/>
        </p:nvGrpSpPr>
        <p:grpSpPr>
          <a:xfrm rot="-5400000">
            <a:off x="3570803" y="8460183"/>
            <a:ext cx="533071" cy="551528"/>
            <a:chOff x="5918994" y="3280833"/>
            <a:chExt cx="354012" cy="352956"/>
          </a:xfrm>
        </p:grpSpPr>
        <p:sp>
          <p:nvSpPr>
            <p:cNvPr id="269" name="Google Shape;269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954F7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0" name="Google Shape;270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954F7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71" name="Google Shape;271;g1798bb495ef_1_12"/>
          <p:cNvGrpSpPr/>
          <p:nvPr/>
        </p:nvGrpSpPr>
        <p:grpSpPr>
          <a:xfrm rot="-5400000">
            <a:off x="6083178" y="8505833"/>
            <a:ext cx="533071" cy="551528"/>
            <a:chOff x="5918994" y="3280833"/>
            <a:chExt cx="354012" cy="352956"/>
          </a:xfrm>
        </p:grpSpPr>
        <p:sp>
          <p:nvSpPr>
            <p:cNvPr id="272" name="Google Shape;272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C0392B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3" name="Google Shape;273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74" name="Google Shape;274;g1798bb495ef_1_12"/>
          <p:cNvGrpSpPr/>
          <p:nvPr/>
        </p:nvGrpSpPr>
        <p:grpSpPr>
          <a:xfrm rot="-5400000">
            <a:off x="8630478" y="8505833"/>
            <a:ext cx="533071" cy="551528"/>
            <a:chOff x="5918994" y="3280833"/>
            <a:chExt cx="354012" cy="352956"/>
          </a:xfrm>
        </p:grpSpPr>
        <p:sp>
          <p:nvSpPr>
            <p:cNvPr id="275" name="Google Shape;275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6" name="Google Shape;276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77" name="Google Shape;277;g1798bb495ef_1_12"/>
          <p:cNvGrpSpPr/>
          <p:nvPr/>
        </p:nvGrpSpPr>
        <p:grpSpPr>
          <a:xfrm rot="-5400000">
            <a:off x="10647628" y="8505833"/>
            <a:ext cx="533071" cy="551528"/>
            <a:chOff x="5918994" y="3280833"/>
            <a:chExt cx="354012" cy="352956"/>
          </a:xfrm>
        </p:grpSpPr>
        <p:sp>
          <p:nvSpPr>
            <p:cNvPr id="278" name="Google Shape;278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9" name="Google Shape;279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80" name="Google Shape;280;g1798bb495ef_1_12"/>
          <p:cNvSpPr/>
          <p:nvPr/>
        </p:nvSpPr>
        <p:spPr>
          <a:xfrm rot="-5400000">
            <a:off x="14111103" y="7879451"/>
            <a:ext cx="129000" cy="17058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81" name="Google Shape;281;g1798bb495ef_1_12"/>
          <p:cNvGrpSpPr/>
          <p:nvPr/>
        </p:nvGrpSpPr>
        <p:grpSpPr>
          <a:xfrm rot="-5400000">
            <a:off x="12810828" y="8505833"/>
            <a:ext cx="533071" cy="551528"/>
            <a:chOff x="5918994" y="3280833"/>
            <a:chExt cx="354012" cy="352956"/>
          </a:xfrm>
        </p:grpSpPr>
        <p:sp>
          <p:nvSpPr>
            <p:cNvPr id="282" name="Google Shape;282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3" name="Google Shape;283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84" name="Google Shape;284;g1798bb495ef_1_12"/>
          <p:cNvGrpSpPr/>
          <p:nvPr/>
        </p:nvGrpSpPr>
        <p:grpSpPr>
          <a:xfrm rot="-5400000">
            <a:off x="15053328" y="8505833"/>
            <a:ext cx="533071" cy="551528"/>
            <a:chOff x="5918994" y="3280833"/>
            <a:chExt cx="354012" cy="352956"/>
          </a:xfrm>
        </p:grpSpPr>
        <p:sp>
          <p:nvSpPr>
            <p:cNvPr id="285" name="Google Shape;285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6" name="Google Shape;286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87" name="Google Shape;287;g1798bb495ef_1_12"/>
          <p:cNvGrpSpPr/>
          <p:nvPr/>
        </p:nvGrpSpPr>
        <p:grpSpPr>
          <a:xfrm rot="-5400000">
            <a:off x="17222878" y="8505833"/>
            <a:ext cx="533071" cy="551528"/>
            <a:chOff x="5918994" y="3280833"/>
            <a:chExt cx="354012" cy="352956"/>
          </a:xfrm>
        </p:grpSpPr>
        <p:sp>
          <p:nvSpPr>
            <p:cNvPr id="288" name="Google Shape;288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9" name="Google Shape;289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90" name="Google Shape;290;g1798bb495ef_1_12"/>
          <p:cNvSpPr/>
          <p:nvPr/>
        </p:nvSpPr>
        <p:spPr>
          <a:xfrm rot="-5400000">
            <a:off x="11915753" y="7876451"/>
            <a:ext cx="129000" cy="17118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1" name="Google Shape;291;g1798bb495ef_1_12"/>
          <p:cNvSpPr/>
          <p:nvPr/>
        </p:nvSpPr>
        <p:spPr>
          <a:xfrm rot="-5400000">
            <a:off x="7090333" y="8211000"/>
            <a:ext cx="135600" cy="10686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2" name="Google Shape;292;g1798bb495ef_1_12"/>
          <p:cNvSpPr/>
          <p:nvPr/>
        </p:nvSpPr>
        <p:spPr>
          <a:xfrm rot="-5400000">
            <a:off x="8104808" y="8248500"/>
            <a:ext cx="135600" cy="9936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3" name="Google Shape;293;g1798bb495ef_1_12"/>
          <p:cNvSpPr/>
          <p:nvPr/>
        </p:nvSpPr>
        <p:spPr>
          <a:xfrm rot="-5400000">
            <a:off x="15895748" y="8293200"/>
            <a:ext cx="135600" cy="8850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4" name="Google Shape;294;g1798bb495ef_1_12"/>
          <p:cNvSpPr/>
          <p:nvPr/>
        </p:nvSpPr>
        <p:spPr>
          <a:xfrm rot="-5400000">
            <a:off x="16767175" y="8293200"/>
            <a:ext cx="135600" cy="885000"/>
          </a:xfrm>
          <a:prstGeom prst="rect">
            <a:avLst/>
          </a:prstGeom>
          <a:solidFill>
            <a:srgbClr val="50B43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5" name="Google Shape;295;g1798bb495ef_1_12"/>
          <p:cNvSpPr/>
          <p:nvPr/>
        </p:nvSpPr>
        <p:spPr>
          <a:xfrm rot="-5400000">
            <a:off x="18301025" y="8167150"/>
            <a:ext cx="135600" cy="1130400"/>
          </a:xfrm>
          <a:prstGeom prst="rect">
            <a:avLst/>
          </a:prstGeom>
          <a:solidFill>
            <a:srgbClr val="50B43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96" name="Google Shape;296;g1798bb495ef_1_12"/>
          <p:cNvGrpSpPr/>
          <p:nvPr/>
        </p:nvGrpSpPr>
        <p:grpSpPr>
          <a:xfrm rot="-5400000">
            <a:off x="18872428" y="8469533"/>
            <a:ext cx="533071" cy="551528"/>
            <a:chOff x="5918994" y="3280833"/>
            <a:chExt cx="354012" cy="352956"/>
          </a:xfrm>
        </p:grpSpPr>
        <p:sp>
          <p:nvSpPr>
            <p:cNvPr id="297" name="Google Shape;297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8" name="Google Shape;298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99" name="Google Shape;299;g1798bb495ef_1_12"/>
          <p:cNvSpPr/>
          <p:nvPr/>
        </p:nvSpPr>
        <p:spPr>
          <a:xfrm rot="-5400000">
            <a:off x="19799425" y="8167150"/>
            <a:ext cx="135600" cy="1130400"/>
          </a:xfrm>
          <a:prstGeom prst="rect">
            <a:avLst/>
          </a:prstGeom>
          <a:solidFill>
            <a:srgbClr val="50B43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00" name="Google Shape;300;g1798bb495ef_1_12"/>
          <p:cNvGrpSpPr/>
          <p:nvPr/>
        </p:nvGrpSpPr>
        <p:grpSpPr>
          <a:xfrm rot="-5400000">
            <a:off x="20370828" y="8469533"/>
            <a:ext cx="533071" cy="551528"/>
            <a:chOff x="5918994" y="3280833"/>
            <a:chExt cx="354012" cy="352956"/>
          </a:xfrm>
        </p:grpSpPr>
        <p:sp>
          <p:nvSpPr>
            <p:cNvPr id="301" name="Google Shape;301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2" name="Google Shape;302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03" name="Google Shape;303;g1798bb495ef_1_12"/>
          <p:cNvSpPr/>
          <p:nvPr/>
        </p:nvSpPr>
        <p:spPr>
          <a:xfrm rot="-5400000">
            <a:off x="21434725" y="8167150"/>
            <a:ext cx="135600" cy="1130400"/>
          </a:xfrm>
          <a:prstGeom prst="rect">
            <a:avLst/>
          </a:prstGeom>
          <a:solidFill>
            <a:srgbClr val="50B432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04" name="Google Shape;304;g1798bb495ef_1_12"/>
          <p:cNvGrpSpPr/>
          <p:nvPr/>
        </p:nvGrpSpPr>
        <p:grpSpPr>
          <a:xfrm rot="-5400000">
            <a:off x="22006128" y="8469533"/>
            <a:ext cx="533071" cy="551528"/>
            <a:chOff x="5918994" y="3280833"/>
            <a:chExt cx="354012" cy="352956"/>
          </a:xfrm>
        </p:grpSpPr>
        <p:sp>
          <p:nvSpPr>
            <p:cNvPr id="305" name="Google Shape;305;g1798bb495ef_1_12"/>
            <p:cNvSpPr/>
            <p:nvPr/>
          </p:nvSpPr>
          <p:spPr>
            <a:xfrm>
              <a:off x="6010488" y="3371623"/>
              <a:ext cx="171300" cy="171600"/>
            </a:xfrm>
            <a:prstGeom prst="ellipse">
              <a:avLst/>
            </a:pr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6" name="Google Shape;306;g1798bb495ef_1_12"/>
            <p:cNvSpPr/>
            <p:nvPr/>
          </p:nvSpPr>
          <p:spPr>
            <a:xfrm>
              <a:off x="5918994" y="3280833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50B432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07" name="Google Shape;307;g1798bb495ef_1_12"/>
          <p:cNvSpPr txBox="1"/>
          <p:nvPr/>
        </p:nvSpPr>
        <p:spPr>
          <a:xfrm>
            <a:off x="1127900" y="753240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g1798bb495ef_1_12"/>
          <p:cNvSpPr txBox="1"/>
          <p:nvPr/>
        </p:nvSpPr>
        <p:spPr>
          <a:xfrm>
            <a:off x="3210700" y="75815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2023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" name="Google Shape;309;g1798bb495ef_1_12"/>
          <p:cNvSpPr txBox="1"/>
          <p:nvPr/>
        </p:nvSpPr>
        <p:spPr>
          <a:xfrm>
            <a:off x="5702925" y="75815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2024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g1798bb495ef_1_12"/>
          <p:cNvSpPr txBox="1"/>
          <p:nvPr/>
        </p:nvSpPr>
        <p:spPr>
          <a:xfrm>
            <a:off x="8250200" y="75815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2025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g1798bb495ef_1_12"/>
          <p:cNvSpPr txBox="1"/>
          <p:nvPr/>
        </p:nvSpPr>
        <p:spPr>
          <a:xfrm>
            <a:off x="10267375" y="75815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2026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g1798bb495ef_1_12"/>
          <p:cNvSpPr txBox="1"/>
          <p:nvPr/>
        </p:nvSpPr>
        <p:spPr>
          <a:xfrm>
            <a:off x="12460550" y="75815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2027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g1798bb495ef_1_12"/>
          <p:cNvSpPr txBox="1"/>
          <p:nvPr/>
        </p:nvSpPr>
        <p:spPr>
          <a:xfrm>
            <a:off x="14673075" y="75815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2028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g1798bb495ef_1_12"/>
          <p:cNvSpPr txBox="1"/>
          <p:nvPr/>
        </p:nvSpPr>
        <p:spPr>
          <a:xfrm>
            <a:off x="16885625" y="758155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2029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g1798bb495ef_1_12"/>
          <p:cNvSpPr txBox="1"/>
          <p:nvPr/>
        </p:nvSpPr>
        <p:spPr>
          <a:xfrm>
            <a:off x="18492150" y="753240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2030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g1798bb495ef_1_12"/>
          <p:cNvSpPr txBox="1"/>
          <p:nvPr/>
        </p:nvSpPr>
        <p:spPr>
          <a:xfrm>
            <a:off x="19990550" y="753240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2031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g1798bb495ef_1_12"/>
          <p:cNvSpPr txBox="1"/>
          <p:nvPr/>
        </p:nvSpPr>
        <p:spPr>
          <a:xfrm>
            <a:off x="21625850" y="7532400"/>
            <a:ext cx="129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2032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8" name="Google Shape;318;g1798bb495ef_1_12"/>
          <p:cNvCxnSpPr/>
          <p:nvPr/>
        </p:nvCxnSpPr>
        <p:spPr>
          <a:xfrm rot="10800000">
            <a:off x="4905625" y="6772946"/>
            <a:ext cx="4800" cy="20100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319" name="Google Shape;319;g1798bb495ef_1_12"/>
          <p:cNvSpPr txBox="1"/>
          <p:nvPr/>
        </p:nvSpPr>
        <p:spPr>
          <a:xfrm>
            <a:off x="4116400" y="5801632"/>
            <a:ext cx="2880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Av. Ciudad de Cali</a:t>
            </a:r>
            <a:endParaRPr b="1" sz="2800"/>
          </a:p>
        </p:txBody>
      </p:sp>
      <p:sp>
        <p:nvSpPr>
          <p:cNvPr id="320" name="Google Shape;320;g1798bb495ef_1_12"/>
          <p:cNvSpPr txBox="1"/>
          <p:nvPr/>
        </p:nvSpPr>
        <p:spPr>
          <a:xfrm>
            <a:off x="7457000" y="5764871"/>
            <a:ext cx="2880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AK 7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AV 68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g1798bb495ef_1_12"/>
          <p:cNvSpPr txBox="1"/>
          <p:nvPr/>
        </p:nvSpPr>
        <p:spPr>
          <a:xfrm>
            <a:off x="9176250" y="4915651"/>
            <a:ext cx="34098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AC. 13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Regiotram Occ.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Soacha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AV. 68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g1798bb495ef_1_12"/>
          <p:cNvSpPr txBox="1"/>
          <p:nvPr/>
        </p:nvSpPr>
        <p:spPr>
          <a:xfrm>
            <a:off x="13578500" y="6182963"/>
            <a:ext cx="340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PLMB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g1798bb495ef_1_12"/>
          <p:cNvSpPr txBox="1"/>
          <p:nvPr/>
        </p:nvSpPr>
        <p:spPr>
          <a:xfrm>
            <a:off x="17402500" y="5634331"/>
            <a:ext cx="34098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Regiotram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Norte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g1798bb495ef_1_12"/>
          <p:cNvSpPr txBox="1"/>
          <p:nvPr/>
        </p:nvSpPr>
        <p:spPr>
          <a:xfrm>
            <a:off x="20506050" y="5634331"/>
            <a:ext cx="340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Segunda Línea Metro</a:t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5" name="Google Shape;325;g1798bb495ef_1_12"/>
          <p:cNvCxnSpPr/>
          <p:nvPr/>
        </p:nvCxnSpPr>
        <p:spPr>
          <a:xfrm>
            <a:off x="22572625" y="8722250"/>
            <a:ext cx="1130400" cy="0"/>
          </a:xfrm>
          <a:prstGeom prst="straightConnector1">
            <a:avLst/>
          </a:prstGeom>
          <a:noFill/>
          <a:ln cap="flat" cmpd="sng" w="38100">
            <a:solidFill>
              <a:srgbClr val="50B43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" name="Google Shape;326;g1798bb495ef_1_12"/>
          <p:cNvSpPr txBox="1"/>
          <p:nvPr/>
        </p:nvSpPr>
        <p:spPr>
          <a:xfrm>
            <a:off x="19302000" y="2857600"/>
            <a:ext cx="4951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600">
                <a:solidFill>
                  <a:srgbClr val="C0392B"/>
                </a:solidFill>
                <a:latin typeface="Lato"/>
                <a:ea typeface="Lato"/>
                <a:cs typeface="Lato"/>
                <a:sym typeface="Lato"/>
              </a:rPr>
              <a:t>Entrada operación proyectos transporte</a:t>
            </a:r>
            <a:endParaRPr b="1" sz="3600">
              <a:solidFill>
                <a:srgbClr val="C0392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Gerencia en Vía">
      <a:dk1>
        <a:srgbClr val="22294A"/>
      </a:dk1>
      <a:lt1>
        <a:srgbClr val="FFFFFF"/>
      </a:lt1>
      <a:dk2>
        <a:srgbClr val="5E5E5E"/>
      </a:dk2>
      <a:lt2>
        <a:srgbClr val="D5D5D5"/>
      </a:lt2>
      <a:accent1>
        <a:srgbClr val="171C3C"/>
      </a:accent1>
      <a:accent2>
        <a:srgbClr val="B8D101"/>
      </a:accent2>
      <a:accent3>
        <a:srgbClr val="D2D2D2"/>
      </a:accent3>
      <a:accent4>
        <a:srgbClr val="247B76"/>
      </a:accent4>
      <a:accent5>
        <a:srgbClr val="EED403"/>
      </a:accent5>
      <a:accent6>
        <a:srgbClr val="8A5D8F"/>
      </a:accent6>
      <a:hlink>
        <a:srgbClr val="171C3C"/>
      </a:hlink>
      <a:folHlink>
        <a:srgbClr val="B8D1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2022-03-23T15:40:19Z</dcterms:created>
  <dc:creator>Ricardo Fernández</dc:creator>
</cp:coreProperties>
</file>