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5075" cx="9050325"/>
  <p:notesSz cx="6858000" cy="9144000"/>
  <p:embeddedFontLst>
    <p:embeddedFont>
      <p:font typeface="Arial Black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03">
          <p15:clr>
            <a:srgbClr val="A4A3A4"/>
          </p15:clr>
        </p15:guide>
        <p15:guide id="2" pos="2833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3" roundtripDataSignature="AMtx7mgPRzHJ0TeV6PNbMqvIRF+Em9k6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FD620E-16B5-4E88-A169-206F27F8D104}">
  <a:tblStyle styleId="{C2FD620E-16B5-4E88-A169-206F27F8D1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03" orient="horz"/>
        <p:guide pos="28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customschemas.google.com/relationships/presentationmetadata" Target="metadata"/><Relationship Id="rId12" Type="http://schemas.openxmlformats.org/officeDocument/2006/relationships/font" Target="fonts/ArialBlac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d6e56b669_0_0:notes"/>
          <p:cNvSpPr/>
          <p:nvPr>
            <p:ph idx="2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14d6e56b66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g14d6e56b66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/>
          <p:nvPr>
            <p:ph idx="2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131292" y="842032"/>
            <a:ext cx="6787754" cy="17912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4"/>
              <a:buFont typeface="Calibri"/>
              <a:buNone/>
              <a:defRPr sz="445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131292" y="2702363"/>
            <a:ext cx="6787754" cy="1242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sz="1782"/>
            </a:lvl1pPr>
            <a:lvl2pPr lvl="1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485"/>
            </a:lvl2pPr>
            <a:lvl3pPr lvl="2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/>
            </a:lvl3pPr>
            <a:lvl4pPr lvl="3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4pPr>
            <a:lvl5pPr lvl="4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5pPr>
            <a:lvl6pPr lvl="5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6pPr>
            <a:lvl7pPr lvl="6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7pPr>
            <a:lvl8pPr lvl="7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8pPr>
            <a:lvl9pPr lvl="8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2892914" y="-901061"/>
            <a:ext cx="3264511" cy="7805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5272276" y="1478300"/>
            <a:ext cx="4360224" cy="1951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312753" y="-416614"/>
            <a:ext cx="4360224" cy="5741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622211" y="1369642"/>
            <a:ext cx="7805917" cy="32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617497" y="1282700"/>
            <a:ext cx="7805917" cy="2140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4"/>
              <a:buFont typeface="Calibri"/>
              <a:buNone/>
              <a:defRPr sz="445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617497" y="3443160"/>
            <a:ext cx="7805917" cy="1125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rgbClr val="888888"/>
              </a:buClr>
              <a:buSzPts val="1782"/>
              <a:buNone/>
              <a:defRPr sz="1782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485"/>
              <a:buNone/>
              <a:defRPr sz="148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336"/>
              <a:buNone/>
              <a:defRPr sz="1336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622211" y="1369642"/>
            <a:ext cx="3846394" cy="32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581733" y="1369642"/>
            <a:ext cx="3846394" cy="32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623389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623390" y="1261261"/>
            <a:ext cx="3828717" cy="618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b="1" sz="1782"/>
            </a:lvl1pPr>
            <a:lvl2pPr indent="-2286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b="1" sz="1485"/>
            </a:lvl2pPr>
            <a:lvl3pPr indent="-2286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b="1" sz="1336"/>
            </a:lvl3pPr>
            <a:lvl4pPr indent="-2286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4pPr>
            <a:lvl5pPr indent="-2286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5pPr>
            <a:lvl6pPr indent="-2286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6pPr>
            <a:lvl7pPr indent="-2286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7pPr>
            <a:lvl8pPr indent="-2286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8pPr>
            <a:lvl9pPr indent="-2286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623390" y="1879386"/>
            <a:ext cx="3828717" cy="2764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581734" y="1261261"/>
            <a:ext cx="3847572" cy="618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b="1" sz="1782"/>
            </a:lvl1pPr>
            <a:lvl2pPr indent="-2286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b="1" sz="1485"/>
            </a:lvl2pPr>
            <a:lvl3pPr indent="-2286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b="1" sz="1336"/>
            </a:lvl3pPr>
            <a:lvl4pPr indent="-2286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4pPr>
            <a:lvl5pPr indent="-2286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5pPr>
            <a:lvl6pPr indent="-2286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6pPr>
            <a:lvl7pPr indent="-2286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7pPr>
            <a:lvl8pPr indent="-2286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8pPr>
            <a:lvl9pPr indent="-2286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581734" y="1879386"/>
            <a:ext cx="3847572" cy="2764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623390" y="343006"/>
            <a:ext cx="2918969" cy="12005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Calibri"/>
              <a:buNone/>
              <a:defRPr sz="2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3847572" y="740798"/>
            <a:ext cx="4581734" cy="3656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412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2375"/>
              <a:buChar char="•"/>
              <a:defRPr sz="2375"/>
            </a:lvl1pPr>
            <a:lvl2pPr indent="-360553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78"/>
              <a:buChar char="•"/>
              <a:defRPr sz="2078"/>
            </a:lvl2pPr>
            <a:lvl3pPr indent="-341757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782"/>
              <a:buChar char="•"/>
              <a:defRPr sz="1782"/>
            </a:lvl3pPr>
            <a:lvl4pPr indent="-322897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4pPr>
            <a:lvl5pPr indent="-322897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5pPr>
            <a:lvl6pPr indent="-322897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6pPr>
            <a:lvl7pPr indent="-322897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7pPr>
            <a:lvl8pPr indent="-322897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8pPr>
            <a:lvl9pPr indent="-322897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623390" y="1543526"/>
            <a:ext cx="2918969" cy="2859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1pPr>
            <a:lvl2pPr indent="-2286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039"/>
              <a:buNone/>
              <a:defRPr sz="1039"/>
            </a:lvl2pPr>
            <a:lvl3pPr indent="-2286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891"/>
              <a:buNone/>
              <a:defRPr sz="891"/>
            </a:lvl3pPr>
            <a:lvl4pPr indent="-2286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4pPr>
            <a:lvl5pPr indent="-2286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5pPr>
            <a:lvl6pPr indent="-2286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6pPr>
            <a:lvl7pPr indent="-2286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7pPr>
            <a:lvl8pPr indent="-2286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8pPr>
            <a:lvl9pPr indent="-2286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623390" y="343006"/>
            <a:ext cx="2918969" cy="12005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Calibri"/>
              <a:buNone/>
              <a:defRPr sz="2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3847572" y="740798"/>
            <a:ext cx="4581734" cy="365634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623390" y="1543526"/>
            <a:ext cx="2918969" cy="2859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1pPr>
            <a:lvl2pPr indent="-2286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039"/>
              <a:buNone/>
              <a:defRPr sz="1039"/>
            </a:lvl2pPr>
            <a:lvl3pPr indent="-2286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891"/>
              <a:buNone/>
              <a:defRPr sz="891"/>
            </a:lvl3pPr>
            <a:lvl4pPr indent="-2286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4pPr>
            <a:lvl5pPr indent="-2286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5pPr>
            <a:lvl6pPr indent="-2286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6pPr>
            <a:lvl7pPr indent="-2286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7pPr>
            <a:lvl8pPr indent="-2286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8pPr>
            <a:lvl9pPr indent="-2286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6"/>
              <a:buFont typeface="Calibri"/>
              <a:buNone/>
              <a:defRPr b="0" i="0" sz="3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622211" y="1369642"/>
            <a:ext cx="7805917" cy="32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553" lvl="0" marL="457200" marR="0" rtl="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2078"/>
              <a:buFont typeface="Arial"/>
              <a:buChar char="•"/>
              <a:defRPr b="0" i="0" sz="2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1757" lvl="1" marL="9144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782"/>
              <a:buFont typeface="Arial"/>
              <a:buChar char="•"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2897" lvl="2" marL="13716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Font typeface="Arial"/>
              <a:buChar char="•"/>
              <a:defRPr b="0" i="0" sz="14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436" lvl="3" marL="18288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435" lvl="4" marL="22860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435" lvl="5" marL="27432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435" lvl="6" marL="32004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435" lvl="7" marL="36576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435" lvl="8" marL="41148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JI_0579.jpg" id="88" name="Google Shape;88;p1"/>
          <p:cNvPicPr preferRelativeResize="0"/>
          <p:nvPr/>
        </p:nvPicPr>
        <p:blipFill rotWithShape="1">
          <a:blip r:embed="rId3">
            <a:alphaModFix/>
          </a:blip>
          <a:srcRect b="-557" l="0" r="0" t="0"/>
          <a:stretch/>
        </p:blipFill>
        <p:spPr>
          <a:xfrm>
            <a:off x="1" y="-82025"/>
            <a:ext cx="9198466" cy="532980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" y="99743"/>
            <a:ext cx="9198466" cy="5292094"/>
          </a:xfrm>
          <a:prstGeom prst="rect">
            <a:avLst/>
          </a:prstGeom>
          <a:solidFill>
            <a:srgbClr val="0C0C0C">
              <a:alpha val="4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5"/>
              <a:buFont typeface="Arial"/>
              <a:buNone/>
            </a:pPr>
            <a:r>
              <a:rPr b="0" i="0" lang="en-US" sz="99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79982" y="1847412"/>
            <a:ext cx="80385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Comité Sectorial de Gestión y Desempeño del Sector Movilidad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Sesión extraordinaria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Noviembre </a:t>
            </a:r>
            <a:r>
              <a:rPr b="0" i="0" lang="en-US" sz="1800" u="none" cap="none" strike="noStrike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t/>
            </a:r>
            <a:endParaRPr b="1" i="0" sz="6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Imagen que contiene dibujo&#10;&#10;Descripción generada automáticamente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8214" y="4408785"/>
            <a:ext cx="2882036" cy="63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d6e56b669_0_0"/>
          <p:cNvSpPr/>
          <p:nvPr/>
        </p:nvSpPr>
        <p:spPr>
          <a:xfrm>
            <a:off x="280331" y="342284"/>
            <a:ext cx="37614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b="1" i="0" lang="en-US" sz="1782" u="none" cap="none" strike="noStrik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 b="1" i="0" sz="1485" u="none" cap="none" strike="noStrik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8" name="Google Shape;98;g14d6e56b669_0_0"/>
          <p:cNvSpPr/>
          <p:nvPr/>
        </p:nvSpPr>
        <p:spPr>
          <a:xfrm>
            <a:off x="3060700" y="3911600"/>
            <a:ext cx="5989500" cy="1233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14d6e56b669_0_0"/>
          <p:cNvPicPr preferRelativeResize="0"/>
          <p:nvPr/>
        </p:nvPicPr>
        <p:blipFill rotWithShape="1">
          <a:blip r:embed="rId3">
            <a:alphaModFix/>
          </a:blip>
          <a:srcRect b="57368" l="0" r="0" t="0"/>
          <a:stretch/>
        </p:blipFill>
        <p:spPr>
          <a:xfrm>
            <a:off x="3060700" y="3798214"/>
            <a:ext cx="5989640" cy="134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4d6e56b669_0_0"/>
          <p:cNvSpPr txBox="1"/>
          <p:nvPr/>
        </p:nvSpPr>
        <p:spPr>
          <a:xfrm>
            <a:off x="809400" y="1091500"/>
            <a:ext cx="76497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Font typeface="Arial"/>
              <a:buAutoNum type="arabicPeriod"/>
            </a:pPr>
            <a:r>
              <a:rPr b="0" i="0" lang="en-US" sz="1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Verificación de quórum y declaración de la instalación de la sesión</a:t>
            </a:r>
            <a:endParaRPr b="0" i="0" sz="1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Font typeface="Arial"/>
              <a:buAutoNum type="arabicPeriod"/>
            </a:pPr>
            <a:r>
              <a:rPr b="0" i="0" lang="en-US" sz="1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Aprobación del orden del día</a:t>
            </a:r>
            <a:endParaRPr b="0" i="0" sz="1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AutoNum type="arabicPeriod"/>
            </a:pPr>
            <a:r>
              <a:rPr lang="en-US" sz="1900">
                <a:solidFill>
                  <a:srgbClr val="7F7F7F"/>
                </a:solidFill>
              </a:rPr>
              <a:t>Seguimiento compromisos</a:t>
            </a:r>
            <a:endParaRPr sz="1900">
              <a:solidFill>
                <a:srgbClr val="7F7F7F"/>
              </a:solidFill>
            </a:endParaRPr>
          </a:p>
          <a:p>
            <a:pPr indent="-3492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Font typeface="Arial"/>
              <a:buAutoNum type="arabicPeriod"/>
            </a:pPr>
            <a:r>
              <a:rPr lang="en-US" sz="1900">
                <a:solidFill>
                  <a:srgbClr val="7F7F7F"/>
                </a:solidFill>
              </a:rPr>
              <a:t>Política pública de bajas y cero emisiones</a:t>
            </a:r>
            <a:endParaRPr b="0" i="0" sz="19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Font typeface="Arial"/>
              <a:buAutoNum type="arabicPeriod"/>
            </a:pPr>
            <a:r>
              <a:rPr b="0" i="0" lang="en-US" sz="1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Varios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137"/>
            <a:ext cx="9050338" cy="422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388173" y="4415372"/>
            <a:ext cx="79437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3. Seguimiento compromisos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/>
          <p:nvPr/>
        </p:nvSpPr>
        <p:spPr>
          <a:xfrm>
            <a:off x="2644470" y="429965"/>
            <a:ext cx="37614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b="1" i="0" lang="en-US" sz="1782" u="none" cap="none" strike="noStrik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Compromisos</a:t>
            </a:r>
            <a:endParaRPr b="1" i="0" sz="1485" u="none" cap="none" strike="noStrik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14" name="Google Shape;114;p7"/>
          <p:cNvGraphicFramePr/>
          <p:nvPr/>
        </p:nvGraphicFramePr>
        <p:xfrm>
          <a:off x="425288" y="106035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{C2FD620E-16B5-4E88-A169-206F27F8D104}</a:tableStyleId>
              </a:tblPr>
              <a:tblGrid>
                <a:gridCol w="430925"/>
                <a:gridCol w="2802075"/>
                <a:gridCol w="1992050"/>
                <a:gridCol w="2919150"/>
              </a:tblGrid>
              <a:tr h="3048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Compromisos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Entidad 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Observaciones / Seguimiento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Mesa de trabajo FET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SDM-TMSA-Metro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 </a:t>
                      </a: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presentarán</a:t>
                      </a: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avances de los compromisos en el próximo comité ordinario.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Mesa de trabajo Interoperabilidad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SDM-TMSA-Metro-TTSA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238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Presentar análisis de demanda y acciones frente APP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TMSA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238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Mesa de trabajo PMT para revisión de incorporación de herramienta de modelación en apéndice de contratos de obra.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IDU-SDM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238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Mesa de trabajo con SDP para adelantar los temas de estudios de tránsito, caracterización de malla vial y estado de condición de la malla vial.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SDM-IDU-UMV-SDP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34925" marB="34925" marR="73025" marL="73025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/>
        </p:nvSpPr>
        <p:spPr>
          <a:xfrm>
            <a:off x="3144662" y="1980238"/>
            <a:ext cx="3088218" cy="914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45"/>
              <a:buFont typeface="Arial"/>
              <a:buNone/>
            </a:pPr>
            <a:r>
              <a:rPr b="0" i="0" lang="en-US" sz="5345" u="none" cap="none" strike="noStrike">
                <a:solidFill>
                  <a:srgbClr val="BED000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201650" y="38"/>
            <a:ext cx="1081500" cy="5145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5"/>
              <a:buFont typeface="Arial"/>
              <a:buNone/>
            </a:pPr>
            <a:r>
              <a:rPr b="0" i="0" lang="en-US" sz="99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Verde.png" id="121" name="Google Shape;1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579" y="3950763"/>
            <a:ext cx="2885301" cy="6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2020-04-07T16:19:18Z</dcterms:created>
  <dc:creator>David Louis Uniman</dc:creator>
</cp:coreProperties>
</file>