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69" r:id="rId3"/>
    <p:sldMasterId id="2147483675" r:id="rId4"/>
    <p:sldMasterId id="2147483681" r:id="rId5"/>
    <p:sldMasterId id="2147483687" r:id="rId6"/>
    <p:sldMasterId id="2147483693" r:id="rId7"/>
    <p:sldMasterId id="2147483699" r:id="rId8"/>
  </p:sldMasterIdLst>
  <p:notesMasterIdLst>
    <p:notesMasterId r:id="rId17"/>
  </p:notesMasterIdLst>
  <p:sldIdLst>
    <p:sldId id="256" r:id="rId9"/>
    <p:sldId id="257" r:id="rId10"/>
    <p:sldId id="258" r:id="rId11"/>
    <p:sldId id="259" r:id="rId12"/>
    <p:sldId id="263" r:id="rId13"/>
    <p:sldId id="262" r:id="rId14"/>
    <p:sldId id="260" r:id="rId15"/>
    <p:sldId id="261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erriweather Sans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xbT8003fj307LtojmTJib29k2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D725D7-F7BD-49CE-91E5-F1A2706AFD5A}">
  <a:tblStyle styleId="{76D725D7-F7BD-49CE-91E5-F1A2706AFD5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135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font" Target="fonts/font1.fntdata"/><Relationship Id="rId26" Type="http://customschemas.google.com/relationships/presentationmetadata" Target="meta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b="1">
              <a:solidFill>
                <a:srgbClr val="FF0000"/>
              </a:solidFill>
            </a:endParaRPr>
          </a:p>
        </p:txBody>
      </p:sp>
      <p:sp>
        <p:nvSpPr>
          <p:cNvPr id="296" name="Google Shape;29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s-CO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b="1">
              <a:solidFill>
                <a:srgbClr val="FF0000"/>
              </a:solidFill>
            </a:endParaRPr>
          </a:p>
        </p:txBody>
      </p:sp>
      <p:sp>
        <p:nvSpPr>
          <p:cNvPr id="309" name="Google Shape;30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s-CO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twitter.com/idubogota?lang=en" TargetMode="External"/><Relationship Id="rId7" Type="http://schemas.openxmlformats.org/officeDocument/2006/relationships/hyperlink" Target="https://www.instagram.com/idubogota/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IduBogota/?hc_ref=ARTLewPK_EkEJARPM14PLwBhh0-orDSl0P21c53a-mzv6WLEpyO2Qr6Dh0SvKxlNpXk&amp;fref=nf&amp;__tn__=kC-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idu.gov.co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twitter.com/idubogota?lang=en" TargetMode="External"/><Relationship Id="rId7" Type="http://schemas.openxmlformats.org/officeDocument/2006/relationships/hyperlink" Target="https://www.instagram.com/idubogota/" TargetMode="External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IduBogota/?hc_ref=ARTLewPK_EkEJARPM14PLwBhh0-orDSl0P21c53a-mzv6WLEpyO2Qr6Dh0SvKxlNpXk&amp;fref=nf&amp;__tn__=kC-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idu.gov.co/" TargetMode="Externa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twitter.com/idubogota?lang=en" TargetMode="External"/><Relationship Id="rId7" Type="http://schemas.openxmlformats.org/officeDocument/2006/relationships/hyperlink" Target="https://www.instagram.com/idubogota/" TargetMode="Externa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IduBogota/?hc_ref=ARTLewPK_EkEJARPM14PLwBhh0-orDSl0P21c53a-mzv6WLEpyO2Qr6Dh0SvKxlNpXk&amp;fref=nf&amp;__tn__=kC-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idu.gov.co/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twitter.com/idubogota?lang=en" TargetMode="External"/><Relationship Id="rId7" Type="http://schemas.openxmlformats.org/officeDocument/2006/relationships/hyperlink" Target="https://www.instagram.com/idubogota/" TargetMode="External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IduBogota/?hc_ref=ARTLewPK_EkEJARPM14PLwBhh0-orDSl0P21c53a-mzv6WLEpyO2Qr6Dh0SvKxlNpXk&amp;fref=nf&amp;__tn__=kC-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idu.gov.co/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twitter.com/idubogota?lang=en" TargetMode="External"/><Relationship Id="rId7" Type="http://schemas.openxmlformats.org/officeDocument/2006/relationships/hyperlink" Target="https://www.instagram.com/idubogota/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IduBogota/?hc_ref=ARTLewPK_EkEJARPM14PLwBhh0-orDSl0P21c53a-mzv6WLEpyO2Qr6Dh0SvKxlNpXk&amp;fref=nf&amp;__tn__=kC-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hyperlink" Target="https://www.idu.gov.co/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twitter.com/idubogota?lang=en" TargetMode="External"/><Relationship Id="rId7" Type="http://schemas.openxmlformats.org/officeDocument/2006/relationships/hyperlink" Target="https://www.instagram.com/idubogota/" TargetMode="External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IduBogota/?hc_ref=ARTLewPK_EkEJARPM14PLwBhh0-orDSl0P21c53a-mzv6WLEpyO2Qr6Dh0SvKxlNpXk&amp;fref=nf&amp;__tn__=kC-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hyperlink" Target="https://www.idu.gov.co/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twitter.com/idubogota?lang=en" TargetMode="External"/><Relationship Id="rId7" Type="http://schemas.openxmlformats.org/officeDocument/2006/relationships/hyperlink" Target="https://www.instagram.com/idubogota/" TargetMode="External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IduBogota/?hc_ref=ARTLewPK_EkEJARPM14PLwBhh0-orDSl0P21c53a-mzv6WLEpyO2Qr6Dh0SvKxlNpXk&amp;fref=nf&amp;__tn__=kC-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hyperlink" Target="https://www.idu.gov.co/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twitter.com/idubogota?lang=en" TargetMode="External"/><Relationship Id="rId7" Type="http://schemas.openxmlformats.org/officeDocument/2006/relationships/hyperlink" Target="https://www.instagram.com/idubogota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IduBogota/?hc_ref=ARTLewPK_EkEJARPM14PLwBhh0-orDSl0P21c53a-mzv6WLEpyO2Qr6Dh0SvKxlNpXk&amp;fref=nf&amp;__tn__=kC-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hyperlink" Target="https://www.idu.gov.co/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1942829" y="2453738"/>
            <a:ext cx="83063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5750"/>
              <a:buFont typeface="Calibri"/>
              <a:buNone/>
              <a:defRPr sz="575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1"/>
          </p:nvPr>
        </p:nvSpPr>
        <p:spPr>
          <a:xfrm>
            <a:off x="1942829" y="3788418"/>
            <a:ext cx="8306341" cy="7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" name="Google Shape;1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095" y="232446"/>
            <a:ext cx="2401722" cy="1098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eño personalizado">
  <p:cSld name="3_Diseño personalizad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1430431" y="1126877"/>
            <a:ext cx="7418922" cy="3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2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1430431" y="435225"/>
            <a:ext cx="7418922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  <a:defRPr sz="22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2"/>
          </p:nvPr>
        </p:nvSpPr>
        <p:spPr>
          <a:xfrm>
            <a:off x="1341525" y="5524500"/>
            <a:ext cx="6647295" cy="114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1800"/>
            </a:lvl1pPr>
            <a:lvl2pPr marL="914400" lvl="1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3pPr>
            <a:lvl4pPr marL="1828800" lvl="3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4pPr>
            <a:lvl5pPr marL="2286000" lvl="4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3"/>
          </p:nvPr>
        </p:nvSpPr>
        <p:spPr>
          <a:xfrm>
            <a:off x="1341525" y="5092700"/>
            <a:ext cx="412776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2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4"/>
          </p:nvPr>
        </p:nvSpPr>
        <p:spPr>
          <a:xfrm>
            <a:off x="2806883" y="1920902"/>
            <a:ext cx="7277574" cy="27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5_Diseño personalizado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1430431" y="1126877"/>
            <a:ext cx="7418921" cy="3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4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1430431" y="435225"/>
            <a:ext cx="7418921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4400"/>
              <a:buFont typeface="Calibri"/>
              <a:buNone/>
              <a:defRPr sz="22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2"/>
          </p:nvPr>
        </p:nvSpPr>
        <p:spPr>
          <a:xfrm>
            <a:off x="1341525" y="5524500"/>
            <a:ext cx="6647295" cy="114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3"/>
          </p:nvPr>
        </p:nvSpPr>
        <p:spPr>
          <a:xfrm>
            <a:off x="1341525" y="5092700"/>
            <a:ext cx="412776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4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4"/>
          </p:nvPr>
        </p:nvSpPr>
        <p:spPr>
          <a:xfrm>
            <a:off x="2806883" y="1920902"/>
            <a:ext cx="7277574" cy="27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  <a:defRPr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1590472" y="2633482"/>
            <a:ext cx="699364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4800"/>
              <a:buFont typeface="Calibri"/>
              <a:buNone/>
              <a:defRPr sz="48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1590472" y="4070964"/>
            <a:ext cx="6993649" cy="76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2700"/>
              <a:buNone/>
              <a:defRPr sz="2700" b="1">
                <a:solidFill>
                  <a:srgbClr val="1D8A7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1942829" y="2453738"/>
            <a:ext cx="83063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5750"/>
              <a:buFont typeface="Calibri"/>
              <a:buNone/>
              <a:defRPr sz="575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1"/>
          </p:nvPr>
        </p:nvSpPr>
        <p:spPr>
          <a:xfrm>
            <a:off x="1942829" y="3788418"/>
            <a:ext cx="8306341" cy="7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3820081" y="943616"/>
            <a:ext cx="7669404" cy="64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456"/>
              </a:buClr>
              <a:buSzPts val="3000"/>
              <a:buNone/>
              <a:defRPr sz="30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2"/>
          </p:nvPr>
        </p:nvSpPr>
        <p:spPr>
          <a:xfrm>
            <a:off x="3820081" y="2853570"/>
            <a:ext cx="7669404" cy="69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456"/>
              </a:buClr>
              <a:buSzPts val="3000"/>
              <a:buNone/>
              <a:defRPr sz="30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3"/>
          </p:nvPr>
        </p:nvSpPr>
        <p:spPr>
          <a:xfrm>
            <a:off x="3820081" y="1913636"/>
            <a:ext cx="7669404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456"/>
              </a:buClr>
              <a:buSzPts val="3000"/>
              <a:buNone/>
              <a:defRPr sz="30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4"/>
          </p:nvPr>
        </p:nvSpPr>
        <p:spPr>
          <a:xfrm>
            <a:off x="3820081" y="3867323"/>
            <a:ext cx="7669404" cy="6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456"/>
              </a:buClr>
              <a:buSzPts val="3000"/>
              <a:buNone/>
              <a:defRPr sz="30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5"/>
          </p:nvPr>
        </p:nvSpPr>
        <p:spPr>
          <a:xfrm>
            <a:off x="3820081" y="4837420"/>
            <a:ext cx="7669404" cy="63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456"/>
              </a:buClr>
              <a:buSzPts val="3000"/>
              <a:buNone/>
              <a:defRPr sz="30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5558328" y="2338785"/>
            <a:ext cx="5990693" cy="508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  <a:defRPr sz="22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5558328" y="3111909"/>
            <a:ext cx="5990693" cy="21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>
                <a:solidFill>
                  <a:srgbClr val="595959"/>
                </a:solidFill>
              </a:defRPr>
            </a:lvl1pPr>
            <a:lvl2pPr marL="914400" lvl="1" indent="-260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500"/>
              <a:buChar char="•"/>
              <a:defRPr sz="500">
                <a:solidFill>
                  <a:srgbClr val="595959"/>
                </a:solidFill>
              </a:defRPr>
            </a:lvl2pPr>
            <a:lvl3pPr marL="1371600" lvl="2" indent="-260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500"/>
              <a:buChar char="•"/>
              <a:defRPr sz="500">
                <a:solidFill>
                  <a:srgbClr val="595959"/>
                </a:solidFill>
              </a:defRPr>
            </a:lvl3pPr>
            <a:lvl4pPr marL="1828800" lvl="3" indent="-260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500"/>
              <a:buChar char="•"/>
              <a:defRPr sz="500">
                <a:solidFill>
                  <a:srgbClr val="595959"/>
                </a:solidFill>
              </a:defRPr>
            </a:lvl4pPr>
            <a:lvl5pPr marL="2286000" lvl="4" indent="-260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500"/>
              <a:buChar char="•"/>
              <a:defRPr sz="500">
                <a:solidFill>
                  <a:srgbClr val="59595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2"/>
          </p:nvPr>
        </p:nvSpPr>
        <p:spPr>
          <a:xfrm>
            <a:off x="1165301" y="796132"/>
            <a:ext cx="3879309" cy="255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3"/>
          </p:nvPr>
        </p:nvSpPr>
        <p:spPr>
          <a:xfrm>
            <a:off x="1165301" y="3613150"/>
            <a:ext cx="3879309" cy="258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1_Diseño personalizado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4"/>
          <p:cNvSpPr txBox="1">
            <a:spLocks noGrp="1"/>
          </p:cNvSpPr>
          <p:nvPr>
            <p:ph type="body" idx="1"/>
          </p:nvPr>
        </p:nvSpPr>
        <p:spPr>
          <a:xfrm>
            <a:off x="1430431" y="1126877"/>
            <a:ext cx="7418922" cy="3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2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1430431" y="435225"/>
            <a:ext cx="7418922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  <a:defRPr sz="22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2"/>
          </p:nvPr>
        </p:nvSpPr>
        <p:spPr>
          <a:xfrm>
            <a:off x="1341525" y="5524500"/>
            <a:ext cx="6647295" cy="114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1800"/>
            </a:lvl1pPr>
            <a:lvl2pPr marL="914400" lvl="1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3pPr>
            <a:lvl4pPr marL="1828800" lvl="3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4pPr>
            <a:lvl5pPr marL="2286000" lvl="4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3"/>
          </p:nvPr>
        </p:nvSpPr>
        <p:spPr>
          <a:xfrm>
            <a:off x="1341525" y="5092700"/>
            <a:ext cx="412776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2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4"/>
          </p:nvPr>
        </p:nvSpPr>
        <p:spPr>
          <a:xfrm>
            <a:off x="2806883" y="1920902"/>
            <a:ext cx="7277574" cy="27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2_Diseño personalizado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5"/>
          <p:cNvSpPr txBox="1">
            <a:spLocks noGrp="1"/>
          </p:cNvSpPr>
          <p:nvPr>
            <p:ph type="body" idx="1"/>
          </p:nvPr>
        </p:nvSpPr>
        <p:spPr>
          <a:xfrm>
            <a:off x="1430431" y="1126877"/>
            <a:ext cx="7418922" cy="3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2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1430431" y="435225"/>
            <a:ext cx="7418922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  <a:defRPr sz="22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body" idx="2"/>
          </p:nvPr>
        </p:nvSpPr>
        <p:spPr>
          <a:xfrm>
            <a:off x="1430430" y="5276850"/>
            <a:ext cx="8318888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1800"/>
            </a:lvl1pPr>
            <a:lvl2pPr marL="914400" lvl="1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3pPr>
            <a:lvl4pPr marL="1828800" lvl="3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4pPr>
            <a:lvl5pPr marL="2286000" lvl="4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3"/>
          </p:nvPr>
        </p:nvSpPr>
        <p:spPr>
          <a:xfrm>
            <a:off x="2959292" y="1951838"/>
            <a:ext cx="7353779" cy="2862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1942829" y="2245518"/>
            <a:ext cx="83063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4800"/>
              <a:buFont typeface="Calibri"/>
              <a:buNone/>
              <a:defRPr sz="48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0" name="Google Shape;130;p2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8916" y="4012838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4104" y="4004585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97262" y="4003589"/>
            <a:ext cx="432491" cy="44017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/>
          <p:nvPr/>
        </p:nvSpPr>
        <p:spPr>
          <a:xfrm>
            <a:off x="5571407" y="3494449"/>
            <a:ext cx="12430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rgbClr val="084356"/>
                </a:solidFill>
                <a:latin typeface="Calibri"/>
                <a:ea typeface="Calibri"/>
                <a:cs typeface="Calibri"/>
                <a:sym typeface="Calibri"/>
              </a:rPr>
              <a:t>Síguenos en</a:t>
            </a:r>
            <a:r>
              <a:rPr lang="es-CO" sz="900" b="1" i="0" u="none" strike="noStrike" cap="none">
                <a:solidFill>
                  <a:srgbClr val="084356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6">
            <a:hlinkClick r:id="rId9"/>
          </p:cNvPr>
          <p:cNvSpPr/>
          <p:nvPr/>
        </p:nvSpPr>
        <p:spPr>
          <a:xfrm>
            <a:off x="5139519" y="4620270"/>
            <a:ext cx="22011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O" sz="2400" b="1" i="0" u="none" strike="noStrike" cap="none">
                <a:solidFill>
                  <a:srgbClr val="BED100"/>
                </a:solidFill>
                <a:latin typeface="Calibri"/>
                <a:ea typeface="Calibri"/>
                <a:cs typeface="Calibri"/>
                <a:sym typeface="Calibri"/>
              </a:rPr>
              <a:t>www.idu.gov.co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3_Diseño personalizado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>
            <a:spLocks noGrp="1"/>
          </p:cNvSpPr>
          <p:nvPr>
            <p:ph type="body" idx="1"/>
          </p:nvPr>
        </p:nvSpPr>
        <p:spPr>
          <a:xfrm>
            <a:off x="1430431" y="1126877"/>
            <a:ext cx="7418921" cy="3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4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1430431" y="435225"/>
            <a:ext cx="7418921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4400"/>
              <a:buFont typeface="Calibri"/>
              <a:buNone/>
              <a:defRPr sz="22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2"/>
          </p:nvPr>
        </p:nvSpPr>
        <p:spPr>
          <a:xfrm>
            <a:off x="1341525" y="5524500"/>
            <a:ext cx="6647295" cy="114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3"/>
          </p:nvPr>
        </p:nvSpPr>
        <p:spPr>
          <a:xfrm>
            <a:off x="1341525" y="5092700"/>
            <a:ext cx="412776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4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4"/>
          </p:nvPr>
        </p:nvSpPr>
        <p:spPr>
          <a:xfrm>
            <a:off x="2806883" y="1920902"/>
            <a:ext cx="7277574" cy="27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  <a:defRPr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1_Diseño personaliza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1430431" y="1126877"/>
            <a:ext cx="7418922" cy="3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2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title"/>
          </p:nvPr>
        </p:nvSpPr>
        <p:spPr>
          <a:xfrm>
            <a:off x="1430431" y="435225"/>
            <a:ext cx="7418922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  <a:defRPr sz="22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body" idx="2"/>
          </p:nvPr>
        </p:nvSpPr>
        <p:spPr>
          <a:xfrm>
            <a:off x="1341525" y="5524500"/>
            <a:ext cx="6647295" cy="114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1800"/>
            </a:lvl1pPr>
            <a:lvl2pPr marL="914400" lvl="1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3pPr>
            <a:lvl4pPr marL="1828800" lvl="3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4pPr>
            <a:lvl5pPr marL="2286000" lvl="4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3"/>
          </p:nvPr>
        </p:nvSpPr>
        <p:spPr>
          <a:xfrm>
            <a:off x="1341525" y="5092700"/>
            <a:ext cx="412776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2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4"/>
          </p:nvPr>
        </p:nvSpPr>
        <p:spPr>
          <a:xfrm>
            <a:off x="2806883" y="1920902"/>
            <a:ext cx="7277574" cy="27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/>
          <p:nvPr/>
        </p:nvSpPr>
        <p:spPr>
          <a:xfrm>
            <a:off x="641927" y="420057"/>
            <a:ext cx="649253" cy="64921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9"/>
          <p:cNvSpPr txBox="1">
            <a:spLocks noGrp="1"/>
          </p:cNvSpPr>
          <p:nvPr>
            <p:ph type="body" idx="5"/>
          </p:nvPr>
        </p:nvSpPr>
        <p:spPr>
          <a:xfrm>
            <a:off x="717714" y="527162"/>
            <a:ext cx="517559" cy="43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" name="Google Shape;2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0251" y="233787"/>
            <a:ext cx="870469" cy="136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>
  <p:cSld name="Comparació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3"/>
          <p:cNvSpPr txBox="1">
            <a:spLocks noGrp="1"/>
          </p:cNvSpPr>
          <p:nvPr>
            <p:ph type="title"/>
          </p:nvPr>
        </p:nvSpPr>
        <p:spPr>
          <a:xfrm>
            <a:off x="1942829" y="2245518"/>
            <a:ext cx="83063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0C53"/>
              </a:buClr>
              <a:buSzPts val="4800"/>
              <a:buFont typeface="Calibri"/>
              <a:buNone/>
              <a:defRPr sz="4800" b="1" i="0" u="none" strike="noStrike" cap="none">
                <a:solidFill>
                  <a:srgbClr val="780C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3" name="Google Shape;153;p3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8916" y="4012838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4104" y="4004585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97262" y="4003589"/>
            <a:ext cx="432491" cy="44017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3"/>
          <p:cNvSpPr txBox="1"/>
          <p:nvPr/>
        </p:nvSpPr>
        <p:spPr>
          <a:xfrm>
            <a:off x="5571407" y="3494449"/>
            <a:ext cx="12430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rgbClr val="780C53"/>
                </a:solidFill>
                <a:latin typeface="Calibri"/>
                <a:ea typeface="Calibri"/>
                <a:cs typeface="Calibri"/>
                <a:sym typeface="Calibri"/>
              </a:rPr>
              <a:t>Síguenos en</a:t>
            </a:r>
            <a:r>
              <a:rPr lang="es-CO" sz="900" b="1" i="0" u="none" strike="noStrike" cap="none">
                <a:solidFill>
                  <a:srgbClr val="780C53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3">
            <a:hlinkClick r:id="rId9"/>
          </p:cNvPr>
          <p:cNvSpPr/>
          <p:nvPr/>
        </p:nvSpPr>
        <p:spPr>
          <a:xfrm>
            <a:off x="5139519" y="4620270"/>
            <a:ext cx="22011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O" sz="2400" b="1" i="0" u="none" strike="noStrike" cap="none">
                <a:solidFill>
                  <a:srgbClr val="BED100"/>
                </a:solidFill>
                <a:latin typeface="Calibri"/>
                <a:ea typeface="Calibri"/>
                <a:cs typeface="Calibri"/>
                <a:sym typeface="Calibri"/>
              </a:rPr>
              <a:t>www.idu.gov.co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1942829" y="2245518"/>
            <a:ext cx="83063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4800"/>
              <a:buFont typeface="Calibri"/>
              <a:buNone/>
              <a:defRPr sz="4800" b="1" i="0" u="none" strike="noStrike" cap="none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0" name="Google Shape;170;p3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8916" y="4012838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4104" y="4004585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9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97262" y="4003589"/>
            <a:ext cx="432491" cy="44017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9"/>
          <p:cNvSpPr txBox="1"/>
          <p:nvPr/>
        </p:nvSpPr>
        <p:spPr>
          <a:xfrm>
            <a:off x="5571407" y="3494449"/>
            <a:ext cx="12430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rgbClr val="084356"/>
                </a:solidFill>
                <a:latin typeface="Calibri"/>
                <a:ea typeface="Calibri"/>
                <a:cs typeface="Calibri"/>
                <a:sym typeface="Calibri"/>
              </a:rPr>
              <a:t>Síguenos en</a:t>
            </a:r>
            <a:r>
              <a:rPr lang="es-CO" sz="900" b="1" i="0" u="none" strike="noStrike" cap="none">
                <a:solidFill>
                  <a:srgbClr val="084356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9">
            <a:hlinkClick r:id="rId9"/>
          </p:cNvPr>
          <p:cNvSpPr/>
          <p:nvPr/>
        </p:nvSpPr>
        <p:spPr>
          <a:xfrm>
            <a:off x="5139519" y="4620270"/>
            <a:ext cx="22011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O" sz="2400" b="1" i="0" u="none" strike="noStrike" cap="none">
                <a:solidFill>
                  <a:srgbClr val="BED100"/>
                </a:solidFill>
                <a:latin typeface="Calibri"/>
                <a:ea typeface="Calibri"/>
                <a:cs typeface="Calibri"/>
                <a:sym typeface="Calibri"/>
              </a:rPr>
              <a:t>www.idu.gov.co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2_Diseño personalizad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1430431" y="1126877"/>
            <a:ext cx="7418922" cy="3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2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title"/>
          </p:nvPr>
        </p:nvSpPr>
        <p:spPr>
          <a:xfrm>
            <a:off x="1430431" y="435225"/>
            <a:ext cx="7418922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  <a:defRPr sz="22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2"/>
          </p:nvPr>
        </p:nvSpPr>
        <p:spPr>
          <a:xfrm>
            <a:off x="1430430" y="5276850"/>
            <a:ext cx="8318888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1800"/>
            </a:lvl1pPr>
            <a:lvl2pPr marL="914400" lvl="1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3pPr>
            <a:lvl4pPr marL="1828800" lvl="3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4pPr>
            <a:lvl5pPr marL="2286000" lvl="4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3"/>
          </p:nvPr>
        </p:nvSpPr>
        <p:spPr>
          <a:xfrm>
            <a:off x="2959292" y="1951838"/>
            <a:ext cx="7353779" cy="2862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/>
          <p:nvPr/>
        </p:nvSpPr>
        <p:spPr>
          <a:xfrm>
            <a:off x="641927" y="420057"/>
            <a:ext cx="649253" cy="649211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0"/>
          <p:cNvSpPr txBox="1">
            <a:spLocks noGrp="1"/>
          </p:cNvSpPr>
          <p:nvPr>
            <p:ph type="body" idx="4"/>
          </p:nvPr>
        </p:nvSpPr>
        <p:spPr>
          <a:xfrm>
            <a:off x="717714" y="527162"/>
            <a:ext cx="517559" cy="43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" name="Google Shape;3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0251" y="233787"/>
            <a:ext cx="870469" cy="136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5"/>
          <p:cNvSpPr txBox="1">
            <a:spLocks noGrp="1"/>
          </p:cNvSpPr>
          <p:nvPr>
            <p:ph type="title"/>
          </p:nvPr>
        </p:nvSpPr>
        <p:spPr>
          <a:xfrm>
            <a:off x="1942829" y="2245518"/>
            <a:ext cx="83063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7400"/>
              </a:buClr>
              <a:buSzPts val="4800"/>
              <a:buFont typeface="Calibri"/>
              <a:buNone/>
              <a:defRPr sz="4800" b="1" i="0" u="none" strike="noStrike" cap="none">
                <a:solidFill>
                  <a:srgbClr val="FB74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7" name="Google Shape;187;p4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8916" y="4012838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4104" y="4004585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5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97262" y="4003589"/>
            <a:ext cx="432491" cy="44017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5"/>
          <p:cNvSpPr txBox="1"/>
          <p:nvPr/>
        </p:nvSpPr>
        <p:spPr>
          <a:xfrm>
            <a:off x="5571407" y="3494449"/>
            <a:ext cx="12430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rgbClr val="FB7400"/>
                </a:solidFill>
                <a:latin typeface="Calibri"/>
                <a:ea typeface="Calibri"/>
                <a:cs typeface="Calibri"/>
                <a:sym typeface="Calibri"/>
              </a:rPr>
              <a:t>Síguenos en</a:t>
            </a:r>
            <a:r>
              <a:rPr lang="es-CO" sz="900" b="1" i="0" u="none" strike="noStrike" cap="none">
                <a:solidFill>
                  <a:srgbClr val="FB7400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5">
            <a:hlinkClick r:id="rId9"/>
          </p:cNvPr>
          <p:cNvSpPr/>
          <p:nvPr/>
        </p:nvSpPr>
        <p:spPr>
          <a:xfrm>
            <a:off x="5139519" y="4620270"/>
            <a:ext cx="22011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O" sz="2400" b="1" i="0" u="none" strike="noStrike" cap="none">
                <a:solidFill>
                  <a:srgbClr val="BED100"/>
                </a:solidFill>
                <a:latin typeface="Calibri"/>
                <a:ea typeface="Calibri"/>
                <a:cs typeface="Calibri"/>
                <a:sym typeface="Calibri"/>
              </a:rPr>
              <a:t>www.idu.gov.co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>
  <p:cSld name="Comparació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7"/>
          <p:cNvSpPr txBox="1"/>
          <p:nvPr/>
        </p:nvSpPr>
        <p:spPr>
          <a:xfrm>
            <a:off x="0" y="6653959"/>
            <a:ext cx="12192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1" i="0" u="none" strike="noStrike" cap="none">
                <a:solidFill>
                  <a:srgbClr val="ADB60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FO-CO-03 Versión 6</a:t>
            </a:r>
            <a:endParaRPr sz="900" b="1" i="0" u="none" strike="noStrike" cap="none">
              <a:solidFill>
                <a:srgbClr val="ADB60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878" y="240873"/>
            <a:ext cx="2380939" cy="1089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095" y="232446"/>
            <a:ext cx="2401722" cy="1098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783" y="359017"/>
            <a:ext cx="1848347" cy="845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0251" y="233787"/>
            <a:ext cx="870469" cy="136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1"/>
          <p:cNvSpPr txBox="1">
            <a:spLocks noGrp="1"/>
          </p:cNvSpPr>
          <p:nvPr>
            <p:ph type="title"/>
          </p:nvPr>
        </p:nvSpPr>
        <p:spPr>
          <a:xfrm>
            <a:off x="1942829" y="2245518"/>
            <a:ext cx="83063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0C53"/>
              </a:buClr>
              <a:buSzPts val="4800"/>
              <a:buFont typeface="Calibri"/>
              <a:buNone/>
              <a:defRPr sz="4800" b="1" i="0" u="none" strike="noStrike" cap="none">
                <a:solidFill>
                  <a:srgbClr val="780C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9" name="Google Shape;209;p5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8916" y="4012838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5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4104" y="4004585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51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97262" y="4003589"/>
            <a:ext cx="432491" cy="44017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51"/>
          <p:cNvSpPr txBox="1"/>
          <p:nvPr/>
        </p:nvSpPr>
        <p:spPr>
          <a:xfrm>
            <a:off x="5571407" y="3494449"/>
            <a:ext cx="12430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rgbClr val="780C53"/>
                </a:solidFill>
                <a:latin typeface="Calibri"/>
                <a:ea typeface="Calibri"/>
                <a:cs typeface="Calibri"/>
                <a:sym typeface="Calibri"/>
              </a:rPr>
              <a:t>Síguenos en</a:t>
            </a:r>
            <a:r>
              <a:rPr lang="es-CO" sz="900" b="1" i="0" u="none" strike="noStrike" cap="none">
                <a:solidFill>
                  <a:srgbClr val="780C53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1">
            <a:hlinkClick r:id="rId9"/>
          </p:cNvPr>
          <p:cNvSpPr/>
          <p:nvPr/>
        </p:nvSpPr>
        <p:spPr>
          <a:xfrm>
            <a:off x="5139519" y="4620270"/>
            <a:ext cx="22011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O" sz="2400" b="1" i="0" u="none" strike="noStrike" cap="none">
                <a:solidFill>
                  <a:srgbClr val="BED100"/>
                </a:solidFill>
                <a:latin typeface="Calibri"/>
                <a:ea typeface="Calibri"/>
                <a:cs typeface="Calibri"/>
                <a:sym typeface="Calibri"/>
              </a:rPr>
              <a:t>www.idu.gov.co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2878" y="390345"/>
            <a:ext cx="2380939" cy="1089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eño personalizado">
  <p:cSld name="4_Diseño personalizad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430431" y="1126877"/>
            <a:ext cx="7418922" cy="3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2000"/>
              <a:buNone/>
              <a:defRPr sz="2000" b="1">
                <a:solidFill>
                  <a:srgbClr val="1D8A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>
            <a:off x="1430431" y="435225"/>
            <a:ext cx="7418922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  <a:defRPr sz="22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2"/>
          </p:nvPr>
        </p:nvSpPr>
        <p:spPr>
          <a:xfrm>
            <a:off x="1430430" y="5276850"/>
            <a:ext cx="8318888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1800"/>
            </a:lvl1pPr>
            <a:lvl2pPr marL="914400" lvl="1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3pPr>
            <a:lvl4pPr marL="1828800" lvl="3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4pPr>
            <a:lvl5pPr marL="2286000" lvl="4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3"/>
          </p:nvPr>
        </p:nvSpPr>
        <p:spPr>
          <a:xfrm>
            <a:off x="2959292" y="1951838"/>
            <a:ext cx="7353779" cy="2862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200"/>
              <a:buNone/>
              <a:defRPr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0251" y="233787"/>
            <a:ext cx="870469" cy="136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53"/>
          <p:cNvSpPr txBox="1"/>
          <p:nvPr/>
        </p:nvSpPr>
        <p:spPr>
          <a:xfrm>
            <a:off x="0" y="6653959"/>
            <a:ext cx="12192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1" i="0" u="none" strike="noStrike" cap="none">
                <a:solidFill>
                  <a:srgbClr val="ADB60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FO-CO-03 Versión 6</a:t>
            </a:r>
            <a:endParaRPr sz="900" b="1" i="0" u="none" strike="noStrike" cap="none">
              <a:solidFill>
                <a:srgbClr val="ADB60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878" y="240873"/>
            <a:ext cx="2380939" cy="1089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095" y="232446"/>
            <a:ext cx="2401722" cy="1098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783" y="359017"/>
            <a:ext cx="1848347" cy="845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0251" y="233787"/>
            <a:ext cx="870469" cy="136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57"/>
          <p:cNvSpPr txBox="1">
            <a:spLocks noGrp="1"/>
          </p:cNvSpPr>
          <p:nvPr>
            <p:ph type="title"/>
          </p:nvPr>
        </p:nvSpPr>
        <p:spPr>
          <a:xfrm>
            <a:off x="1942829" y="2245518"/>
            <a:ext cx="83063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4800"/>
              <a:buFont typeface="Calibri"/>
              <a:buNone/>
              <a:defRPr sz="4800" b="1" i="0" u="none" strike="noStrike" cap="none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2" name="Google Shape;232;p5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8916" y="4012838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4104" y="4004585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97262" y="4003589"/>
            <a:ext cx="432491" cy="44017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7"/>
          <p:cNvSpPr txBox="1"/>
          <p:nvPr/>
        </p:nvSpPr>
        <p:spPr>
          <a:xfrm>
            <a:off x="5571407" y="3494449"/>
            <a:ext cx="12430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rgbClr val="084356"/>
                </a:solidFill>
                <a:latin typeface="Calibri"/>
                <a:ea typeface="Calibri"/>
                <a:cs typeface="Calibri"/>
                <a:sym typeface="Calibri"/>
              </a:rPr>
              <a:t>Síguenos en</a:t>
            </a:r>
            <a:r>
              <a:rPr lang="es-CO" sz="900" b="1" i="0" u="none" strike="noStrike" cap="none">
                <a:solidFill>
                  <a:srgbClr val="084356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7">
            <a:hlinkClick r:id="rId9"/>
          </p:cNvPr>
          <p:cNvSpPr/>
          <p:nvPr/>
        </p:nvSpPr>
        <p:spPr>
          <a:xfrm>
            <a:off x="5139519" y="4620270"/>
            <a:ext cx="22011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O" sz="2400" b="1" i="0" u="none" strike="noStrike" cap="none">
                <a:solidFill>
                  <a:srgbClr val="BED100"/>
                </a:solidFill>
                <a:latin typeface="Calibri"/>
                <a:ea typeface="Calibri"/>
                <a:cs typeface="Calibri"/>
                <a:sym typeface="Calibri"/>
              </a:rPr>
              <a:t>www.idu.gov.co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5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2878" y="390345"/>
            <a:ext cx="2380939" cy="1089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9"/>
          <p:cNvSpPr txBox="1"/>
          <p:nvPr/>
        </p:nvSpPr>
        <p:spPr>
          <a:xfrm>
            <a:off x="0" y="6653959"/>
            <a:ext cx="12192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1" i="0" u="none" strike="noStrike" cap="none">
                <a:solidFill>
                  <a:srgbClr val="ADB60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FO-CO-03 Versión 6</a:t>
            </a:r>
            <a:endParaRPr sz="900" b="1" i="0" u="none" strike="noStrike" cap="none">
              <a:solidFill>
                <a:srgbClr val="ADB60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878" y="240873"/>
            <a:ext cx="2380939" cy="1089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095" y="232446"/>
            <a:ext cx="2401722" cy="1098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783" y="359017"/>
            <a:ext cx="1848347" cy="845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"/>
            <a:ext cx="12192000" cy="68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0251" y="233787"/>
            <a:ext cx="870469" cy="136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63"/>
          <p:cNvSpPr txBox="1">
            <a:spLocks noGrp="1"/>
          </p:cNvSpPr>
          <p:nvPr>
            <p:ph type="title"/>
          </p:nvPr>
        </p:nvSpPr>
        <p:spPr>
          <a:xfrm>
            <a:off x="1942829" y="2245518"/>
            <a:ext cx="83063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7400"/>
              </a:buClr>
              <a:buSzPts val="4800"/>
              <a:buFont typeface="Calibri"/>
              <a:buNone/>
              <a:defRPr sz="4800" b="1" i="0" u="none" strike="noStrike" cap="none">
                <a:solidFill>
                  <a:srgbClr val="FB74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55" name="Google Shape;255;p6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8916" y="4012838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6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4104" y="4004585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6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97262" y="4003589"/>
            <a:ext cx="432491" cy="44017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63"/>
          <p:cNvSpPr txBox="1"/>
          <p:nvPr/>
        </p:nvSpPr>
        <p:spPr>
          <a:xfrm>
            <a:off x="5571407" y="3494449"/>
            <a:ext cx="12430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rgbClr val="FB7400"/>
                </a:solidFill>
                <a:latin typeface="Calibri"/>
                <a:ea typeface="Calibri"/>
                <a:cs typeface="Calibri"/>
                <a:sym typeface="Calibri"/>
              </a:rPr>
              <a:t>Síguenos en</a:t>
            </a:r>
            <a:r>
              <a:rPr lang="es-CO" sz="900" b="1" i="0" u="none" strike="noStrike" cap="none">
                <a:solidFill>
                  <a:srgbClr val="FB7400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63">
            <a:hlinkClick r:id="rId9"/>
          </p:cNvPr>
          <p:cNvSpPr/>
          <p:nvPr/>
        </p:nvSpPr>
        <p:spPr>
          <a:xfrm>
            <a:off x="5139519" y="4620270"/>
            <a:ext cx="22011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O" sz="2400" b="1" i="0" u="none" strike="noStrike" cap="none">
                <a:solidFill>
                  <a:srgbClr val="BED100"/>
                </a:solidFill>
                <a:latin typeface="Calibri"/>
                <a:ea typeface="Calibri"/>
                <a:cs typeface="Calibri"/>
                <a:sym typeface="Calibri"/>
              </a:rPr>
              <a:t>www.idu.gov.co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6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2878" y="390345"/>
            <a:ext cx="2380939" cy="1089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>
            <a:off x="1590472" y="2633482"/>
            <a:ext cx="699364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4800"/>
              <a:buFont typeface="Calibri"/>
              <a:buNone/>
              <a:defRPr sz="48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1590472" y="4070964"/>
            <a:ext cx="6993649" cy="76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8A72"/>
              </a:buClr>
              <a:buSzPts val="2700"/>
              <a:buNone/>
              <a:defRPr sz="2700" b="1">
                <a:solidFill>
                  <a:srgbClr val="1D8A7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/>
          <p:nvPr/>
        </p:nvSpPr>
        <p:spPr>
          <a:xfrm>
            <a:off x="0" y="6653959"/>
            <a:ext cx="12192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1" i="0" u="none" strike="noStrike" cap="none">
                <a:solidFill>
                  <a:srgbClr val="ADB60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FO-CO-03 Versión 6</a:t>
            </a:r>
            <a:endParaRPr sz="900" b="1" i="0" u="none" strike="noStrike" cap="none">
              <a:solidFill>
                <a:srgbClr val="ADB60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878" y="240873"/>
            <a:ext cx="2380939" cy="1089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3820081" y="943616"/>
            <a:ext cx="7669404" cy="64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456"/>
              </a:buClr>
              <a:buSzPts val="3000"/>
              <a:buNone/>
              <a:defRPr sz="30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3820081" y="2853570"/>
            <a:ext cx="7669404" cy="69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456"/>
              </a:buClr>
              <a:buSzPts val="3000"/>
              <a:buNone/>
              <a:defRPr sz="30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3"/>
          </p:nvPr>
        </p:nvSpPr>
        <p:spPr>
          <a:xfrm>
            <a:off x="3820081" y="1913636"/>
            <a:ext cx="7669404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456"/>
              </a:buClr>
              <a:buSzPts val="3000"/>
              <a:buNone/>
              <a:defRPr sz="30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4"/>
          </p:nvPr>
        </p:nvSpPr>
        <p:spPr>
          <a:xfrm>
            <a:off x="3820081" y="3867323"/>
            <a:ext cx="7669404" cy="6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456"/>
              </a:buClr>
              <a:buSzPts val="3000"/>
              <a:buNone/>
              <a:defRPr sz="30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5"/>
          </p:nvPr>
        </p:nvSpPr>
        <p:spPr>
          <a:xfrm>
            <a:off x="3820081" y="4837420"/>
            <a:ext cx="7669404" cy="63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456"/>
              </a:buClr>
              <a:buSzPts val="3000"/>
              <a:buNone/>
              <a:defRPr sz="30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783" y="359017"/>
            <a:ext cx="1848347" cy="845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7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5558328" y="2338785"/>
            <a:ext cx="5990693" cy="508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  <a:defRPr sz="22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558328" y="3111909"/>
            <a:ext cx="5990693" cy="21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1800">
                <a:solidFill>
                  <a:srgbClr val="595959"/>
                </a:solidFill>
              </a:defRPr>
            </a:lvl1pPr>
            <a:lvl2pPr marL="914400" lvl="1" indent="-260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500"/>
              <a:buChar char="•"/>
              <a:defRPr sz="500">
                <a:solidFill>
                  <a:srgbClr val="595959"/>
                </a:solidFill>
              </a:defRPr>
            </a:lvl2pPr>
            <a:lvl3pPr marL="1371600" lvl="2" indent="-260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500"/>
              <a:buChar char="•"/>
              <a:defRPr sz="500">
                <a:solidFill>
                  <a:srgbClr val="595959"/>
                </a:solidFill>
              </a:defRPr>
            </a:lvl3pPr>
            <a:lvl4pPr marL="1828800" lvl="3" indent="-260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500"/>
              <a:buChar char="•"/>
              <a:defRPr sz="500">
                <a:solidFill>
                  <a:srgbClr val="595959"/>
                </a:solidFill>
              </a:defRPr>
            </a:lvl4pPr>
            <a:lvl5pPr marL="2286000" lvl="4" indent="-260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500"/>
              <a:buChar char="•"/>
              <a:defRPr sz="500">
                <a:solidFill>
                  <a:srgbClr val="59595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1165301" y="3613150"/>
            <a:ext cx="3879309" cy="258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783" y="359017"/>
            <a:ext cx="1848347" cy="845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2829" y="2245518"/>
            <a:ext cx="83063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4800"/>
              <a:buFont typeface="Calibri"/>
              <a:buNone/>
              <a:defRPr sz="4800" b="1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8916" y="4012838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4104" y="4004585"/>
            <a:ext cx="432491" cy="4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97262" y="4003589"/>
            <a:ext cx="432491" cy="44017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5571407" y="3494449"/>
            <a:ext cx="12430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rgbClr val="084356"/>
                </a:solidFill>
                <a:latin typeface="Calibri"/>
                <a:ea typeface="Calibri"/>
                <a:cs typeface="Calibri"/>
                <a:sym typeface="Calibri"/>
              </a:rPr>
              <a:t>Síguenos en</a:t>
            </a:r>
            <a:r>
              <a:rPr lang="es-CO" sz="900" b="1" i="0" u="none" strike="noStrike" cap="none">
                <a:solidFill>
                  <a:srgbClr val="084356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5">
            <a:hlinkClick r:id="rId9"/>
          </p:cNvPr>
          <p:cNvSpPr/>
          <p:nvPr/>
        </p:nvSpPr>
        <p:spPr>
          <a:xfrm>
            <a:off x="5139519" y="4620270"/>
            <a:ext cx="22011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O" sz="2400" b="1" i="0" u="none" strike="noStrike" cap="none">
                <a:solidFill>
                  <a:srgbClr val="BED100"/>
                </a:solidFill>
                <a:latin typeface="Calibri"/>
                <a:ea typeface="Calibri"/>
                <a:cs typeface="Calibri"/>
                <a:sym typeface="Calibri"/>
              </a:rPr>
              <a:t>www.idu.gov.co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2878" y="390345"/>
            <a:ext cx="2380939" cy="108916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0" y="6653959"/>
            <a:ext cx="12192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1" i="0" u="none" strike="noStrike" cap="none">
                <a:solidFill>
                  <a:srgbClr val="ADB60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FO-CO-03 Versión 6</a:t>
            </a:r>
            <a:endParaRPr sz="900" b="1" i="0" u="none" strike="noStrike" cap="none">
              <a:solidFill>
                <a:srgbClr val="ADB60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838255" y="471949"/>
            <a:ext cx="10515491" cy="121873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9B918"/>
              </a:buClr>
              <a:buSzPts val="4000"/>
              <a:buFont typeface="Calibri"/>
              <a:buNone/>
              <a:defRPr b="1">
                <a:solidFill>
                  <a:srgbClr val="A9B91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380133" cy="4126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C531E"/>
              </a:buClr>
              <a:buSzPts val="2400"/>
              <a:buChar char="•"/>
              <a:defRPr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C531E"/>
              </a:buClr>
              <a:buSzPts val="2400"/>
              <a:buChar char="•"/>
              <a:defRPr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C531E"/>
              </a:buClr>
              <a:buSzPts val="2000"/>
              <a:buChar char="•"/>
              <a:defRPr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C531E"/>
              </a:buClr>
              <a:buSzPts val="1800"/>
              <a:buChar char="•"/>
              <a:defRPr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C531E"/>
              </a:buClr>
              <a:buSzPts val="1800"/>
              <a:buChar char="•"/>
              <a:defRPr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2">
            <a:alphaModFix/>
          </a:blip>
          <a:srcRect t="72913" r="92973"/>
          <a:stretch/>
        </p:blipFill>
        <p:spPr>
          <a:xfrm>
            <a:off x="0" y="5000368"/>
            <a:ext cx="856735" cy="185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9103" y="5617206"/>
            <a:ext cx="1447184" cy="910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body" idx="1"/>
          </p:nvPr>
        </p:nvSpPr>
        <p:spPr>
          <a:xfrm>
            <a:off x="838255" y="1932039"/>
            <a:ext cx="10515491" cy="4244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838255" y="471949"/>
            <a:ext cx="10515491" cy="121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4000"/>
              <a:buFont typeface="Calibri"/>
              <a:buNone/>
              <a:defRPr sz="4000" b="1" i="0" u="none" strike="noStrike" cap="none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838255" y="1932039"/>
            <a:ext cx="10515491" cy="4244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838255" y="471949"/>
            <a:ext cx="10515491" cy="121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4000"/>
              <a:buFont typeface="Calibri"/>
              <a:buNone/>
              <a:defRPr sz="4000" b="1" i="0" u="none" strike="noStrike" cap="none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"/>
          <p:cNvSpPr txBox="1">
            <a:spLocks noGrp="1"/>
          </p:cNvSpPr>
          <p:nvPr>
            <p:ph type="title"/>
          </p:nvPr>
        </p:nvSpPr>
        <p:spPr>
          <a:xfrm>
            <a:off x="1942829" y="2453738"/>
            <a:ext cx="83063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6000"/>
              <a:buFont typeface="Calibri"/>
              <a:buNone/>
            </a:pPr>
            <a:r>
              <a:rPr lang="es-CO" sz="6000"/>
              <a:t>INSTITUTO DE DESARROLLO URBANO - IDU</a:t>
            </a:r>
            <a:endParaRPr/>
          </a:p>
        </p:txBody>
      </p:sp>
      <p:sp>
        <p:nvSpPr>
          <p:cNvPr id="266" name="Google Shape;266;p1"/>
          <p:cNvSpPr txBox="1">
            <a:spLocks noGrp="1"/>
          </p:cNvSpPr>
          <p:nvPr>
            <p:ph type="body" idx="1"/>
          </p:nvPr>
        </p:nvSpPr>
        <p:spPr>
          <a:xfrm>
            <a:off x="2199883" y="4283414"/>
            <a:ext cx="8306341" cy="7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s-CO"/>
              <a:t>RENDICIÓN DE CUENTAS AÑO 2021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s-CO"/>
              <a:t>LOCALIDAD RAFAEL URIBE URIBE.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"/>
          <p:cNvSpPr txBox="1">
            <a:spLocks noGrp="1"/>
          </p:cNvSpPr>
          <p:nvPr>
            <p:ph type="title"/>
          </p:nvPr>
        </p:nvSpPr>
        <p:spPr>
          <a:xfrm>
            <a:off x="6755530" y="455959"/>
            <a:ext cx="3825384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ct val="100000"/>
              <a:buFont typeface="Calibri"/>
              <a:buNone/>
            </a:pPr>
            <a:r>
              <a:rPr lang="es-CO"/>
              <a:t>INVENTARIO DE ESPACIO PÚBLICO</a:t>
            </a:r>
            <a:endParaRPr/>
          </a:p>
        </p:txBody>
      </p:sp>
      <p:sp>
        <p:nvSpPr>
          <p:cNvPr id="272" name="Google Shape;272;p2"/>
          <p:cNvSpPr/>
          <p:nvPr/>
        </p:nvSpPr>
        <p:spPr>
          <a:xfrm>
            <a:off x="5920301" y="428513"/>
            <a:ext cx="609600" cy="638036"/>
          </a:xfrm>
          <a:prstGeom prst="ellipse">
            <a:avLst/>
          </a:prstGeom>
          <a:solidFill>
            <a:srgbClr val="008080"/>
          </a:solidFill>
          <a:ln w="12700" cap="flat" cmpd="sng">
            <a:solidFill>
              <a:srgbClr val="00808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"/>
          <p:cNvSpPr txBox="1"/>
          <p:nvPr/>
        </p:nvSpPr>
        <p:spPr>
          <a:xfrm>
            <a:off x="1722553" y="455959"/>
            <a:ext cx="2927813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000"/>
              <a:buFont typeface="Calibri"/>
              <a:buNone/>
            </a:pPr>
            <a:r>
              <a:rPr lang="es-CO" sz="2000" b="1" i="0" u="none" strike="noStrike" cap="none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rPr>
              <a:t>MALLA VIAL RAFAEL URIBE URIBE.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"/>
          <p:cNvSpPr/>
          <p:nvPr/>
        </p:nvSpPr>
        <p:spPr>
          <a:xfrm>
            <a:off x="663581" y="428513"/>
            <a:ext cx="609600" cy="638036"/>
          </a:xfrm>
          <a:prstGeom prst="ellipse">
            <a:avLst/>
          </a:prstGeom>
          <a:solidFill>
            <a:srgbClr val="008080"/>
          </a:solidFill>
          <a:ln w="12700" cap="flat" cmpd="sng">
            <a:solidFill>
              <a:srgbClr val="00808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936" y="1606983"/>
            <a:ext cx="5125165" cy="402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5128" y="1140193"/>
            <a:ext cx="3791479" cy="93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5128" y="2242063"/>
            <a:ext cx="3781953" cy="914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"/>
          <p:cNvSpPr txBox="1">
            <a:spLocks noGrp="1"/>
          </p:cNvSpPr>
          <p:nvPr>
            <p:ph type="title"/>
          </p:nvPr>
        </p:nvSpPr>
        <p:spPr>
          <a:xfrm>
            <a:off x="1625587" y="375842"/>
            <a:ext cx="3828539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</a:pPr>
            <a:r>
              <a:rPr lang="es-CO"/>
              <a:t>INVENTARIO Y ESTADO DE LOS PUENTES LOCALIDAD DE RAFAEL URIBE URIBE. (DICIEMBRE 2021)</a:t>
            </a:r>
            <a:endParaRPr/>
          </a:p>
        </p:txBody>
      </p:sp>
      <p:sp>
        <p:nvSpPr>
          <p:cNvPr id="283" name="Google Shape;283;p3"/>
          <p:cNvSpPr txBox="1">
            <a:spLocks noGrp="1"/>
          </p:cNvSpPr>
          <p:nvPr>
            <p:ph type="body" idx="5"/>
          </p:nvPr>
        </p:nvSpPr>
        <p:spPr>
          <a:xfrm>
            <a:off x="723199" y="509683"/>
            <a:ext cx="517559" cy="43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CO"/>
              <a:t>3</a:t>
            </a:r>
            <a:endParaRPr/>
          </a:p>
        </p:txBody>
      </p:sp>
      <p:sp>
        <p:nvSpPr>
          <p:cNvPr id="284" name="Google Shape;284;p3"/>
          <p:cNvSpPr txBox="1">
            <a:spLocks noGrp="1"/>
          </p:cNvSpPr>
          <p:nvPr>
            <p:ph type="body" idx="5"/>
          </p:nvPr>
        </p:nvSpPr>
        <p:spPr>
          <a:xfrm>
            <a:off x="6966114" y="619099"/>
            <a:ext cx="517559" cy="43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CO"/>
              <a:t>3</a:t>
            </a:r>
            <a:endParaRPr/>
          </a:p>
        </p:txBody>
      </p:sp>
      <p:sp>
        <p:nvSpPr>
          <p:cNvPr id="285" name="Google Shape;285;p3"/>
          <p:cNvSpPr/>
          <p:nvPr/>
        </p:nvSpPr>
        <p:spPr>
          <a:xfrm>
            <a:off x="6416475" y="339089"/>
            <a:ext cx="609600" cy="638036"/>
          </a:xfrm>
          <a:prstGeom prst="ellipse">
            <a:avLst/>
          </a:prstGeom>
          <a:solidFill>
            <a:srgbClr val="008080"/>
          </a:solidFill>
          <a:ln w="12700" cap="flat" cmpd="sng">
            <a:solidFill>
              <a:srgbClr val="00808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7086035" y="200245"/>
            <a:ext cx="351138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CO" sz="2200" b="1" i="0" u="none" strike="noStrike" cap="none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rPr>
              <a:t>INVENTARIO CICLORRUTA RAFAEL URIBE URIBE.</a:t>
            </a:r>
            <a:endParaRPr sz="2200" b="1" i="0" u="none" strike="noStrike" cap="none">
              <a:solidFill>
                <a:srgbClr val="0944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CO" sz="2200" b="1" i="0" u="none" strike="noStrike" cap="none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rPr>
              <a:t> (DICIEMBRE 2021)</a:t>
            </a:r>
            <a:endParaRPr sz="2200" b="1" i="0" u="none" strike="noStrike" cap="none">
              <a:solidFill>
                <a:srgbClr val="094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3"/>
          <p:cNvPicPr preferRelativeResize="0"/>
          <p:nvPr/>
        </p:nvPicPr>
        <p:blipFill rotWithShape="1">
          <a:blip r:embed="rId3">
            <a:alphaModFix/>
          </a:blip>
          <a:srcRect l="23631" r="17775"/>
          <a:stretch/>
        </p:blipFill>
        <p:spPr>
          <a:xfrm>
            <a:off x="1200498" y="1683742"/>
            <a:ext cx="1624355" cy="834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0561" y="1404426"/>
            <a:ext cx="1590897" cy="924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4237" y="2399111"/>
            <a:ext cx="1600423" cy="93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7226" y="3513414"/>
            <a:ext cx="3247434" cy="314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41516" y="1404426"/>
            <a:ext cx="1600423" cy="109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49170" y="2873501"/>
            <a:ext cx="2120269" cy="3617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">
            <a:hlinkClick r:id="rId3" action="ppaction://hlinksldjump"/>
          </p:cNvPr>
          <p:cNvSpPr txBox="1"/>
          <p:nvPr/>
        </p:nvSpPr>
        <p:spPr>
          <a:xfrm>
            <a:off x="11249860" y="6519466"/>
            <a:ext cx="568950" cy="33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1" i="0" u="none" strike="noStrike" cap="none">
                <a:solidFill>
                  <a:srgbClr val="1D8A72"/>
                </a:solidFill>
                <a:latin typeface="Calibri"/>
                <a:ea typeface="Calibri"/>
                <a:cs typeface="Calibri"/>
                <a:sym typeface="Calibri"/>
              </a:rPr>
              <a:t>VOLVER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641153" y="420063"/>
            <a:ext cx="649200" cy="649200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CO" sz="27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7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"/>
          <p:cNvSpPr txBox="1">
            <a:spLocks noGrp="1"/>
          </p:cNvSpPr>
          <p:nvPr>
            <p:ph type="title"/>
          </p:nvPr>
        </p:nvSpPr>
        <p:spPr>
          <a:xfrm>
            <a:off x="1430431" y="435225"/>
            <a:ext cx="7418922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</a:pPr>
            <a:r>
              <a:rPr lang="es-CO" dirty="0"/>
              <a:t>CONTRATOS DE ESTUDIOS Y DISEÑOS</a:t>
            </a:r>
            <a:endParaRPr dirty="0"/>
          </a:p>
        </p:txBody>
      </p:sp>
      <p:sp>
        <p:nvSpPr>
          <p:cNvPr id="301" name="Google Shape;301;p4"/>
          <p:cNvSpPr/>
          <p:nvPr/>
        </p:nvSpPr>
        <p:spPr>
          <a:xfrm>
            <a:off x="1111944" y="3801888"/>
            <a:ext cx="107285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 dirty="0">
                <a:solidFill>
                  <a:srgbClr val="1D8A7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1" i="0" u="none" strike="noStrike" cap="none" dirty="0">
              <a:solidFill>
                <a:srgbClr val="1D8A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"/>
          <p:cNvSpPr txBox="1"/>
          <p:nvPr/>
        </p:nvSpPr>
        <p:spPr>
          <a:xfrm>
            <a:off x="960583" y="1054101"/>
            <a:ext cx="10123054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8A72"/>
                </a:solidFill>
                <a:latin typeface="Calibri"/>
                <a:ea typeface="Calibri"/>
                <a:cs typeface="Calibri"/>
                <a:sym typeface="Calibri"/>
              </a:rPr>
              <a:t>1. Ciclo Alameda Medio Milenio desde la Avenida Boyacá hasta la Calle 108 - Estudios y diseños.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C3D48B-0970-44ED-48A7-3690F753D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48548"/>
            <a:ext cx="4753638" cy="24292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01EE4F-6900-49E7-BE1C-BE43DBF74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616" y="3986554"/>
            <a:ext cx="4113475" cy="2327853"/>
          </a:xfrm>
          <a:prstGeom prst="rect">
            <a:avLst/>
          </a:prstGeom>
        </p:spPr>
      </p:pic>
      <p:pic>
        <p:nvPicPr>
          <p:cNvPr id="15" name="object 3">
            <a:extLst>
              <a:ext uri="{FF2B5EF4-FFF2-40B4-BE49-F238E27FC236}">
                <a16:creationId xmlns:a16="http://schemas.microsoft.com/office/drawing/2014/main" id="{9C728327-FA7C-48C2-8BF1-940A1A03A02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1573" y="1986057"/>
            <a:ext cx="4464011" cy="400099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471AB9EC-911D-4014-BDB8-0389DA4F89D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487" y="1463777"/>
            <a:ext cx="6129738" cy="4384308"/>
          </a:xfrm>
          <a:prstGeom prst="rect">
            <a:avLst/>
          </a:prstGeom>
        </p:spPr>
      </p:pic>
      <p:sp>
        <p:nvSpPr>
          <p:cNvPr id="9" name="Google Shape;302;p4">
            <a:extLst>
              <a:ext uri="{FF2B5EF4-FFF2-40B4-BE49-F238E27FC236}">
                <a16:creationId xmlns:a16="http://schemas.microsoft.com/office/drawing/2014/main" id="{9FA0F605-7C6B-8E61-9A71-623E1F44A697}"/>
              </a:ext>
            </a:extLst>
          </p:cNvPr>
          <p:cNvSpPr txBox="1"/>
          <p:nvPr/>
        </p:nvSpPr>
        <p:spPr>
          <a:xfrm>
            <a:off x="1341525" y="465737"/>
            <a:ext cx="10123054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8A72"/>
                </a:solidFill>
                <a:latin typeface="Calibri"/>
                <a:ea typeface="Calibri"/>
                <a:cs typeface="Calibri"/>
                <a:sym typeface="Calibri"/>
              </a:rPr>
              <a:t>1. Ciclo Alameda Medio Milenio desde la Avenida Boyacá hasta la Calle 108 - Estudios y diseños.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852E420-01C8-40BE-9DCF-2E8D67FDD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225" y="2150243"/>
            <a:ext cx="4301784" cy="335144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877A666-4972-1972-B092-F2C3385ABED7}"/>
              </a:ext>
            </a:extLst>
          </p:cNvPr>
          <p:cNvSpPr txBox="1"/>
          <p:nvPr/>
        </p:nvSpPr>
        <p:spPr>
          <a:xfrm>
            <a:off x="651432" y="388772"/>
            <a:ext cx="614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CO"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50692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1361A3F-4FF1-ED20-F50F-1BDFCF718CF0}"/>
              </a:ext>
            </a:extLst>
          </p:cNvPr>
          <p:cNvSpPr>
            <a:spLocks noGrp="1"/>
          </p:cNvSpPr>
          <p:nvPr>
            <p:ph type="body" idx="5"/>
          </p:nvPr>
        </p:nvSpPr>
        <p:spPr>
          <a:xfrm>
            <a:off x="708478" y="343288"/>
            <a:ext cx="418357" cy="509582"/>
          </a:xfrm>
        </p:spPr>
        <p:txBody>
          <a:bodyPr/>
          <a:lstStyle/>
          <a:p>
            <a:r>
              <a:rPr lang="es-ES" dirty="0"/>
              <a:t>5.</a:t>
            </a:r>
            <a:endParaRPr lang="es-CO" dirty="0"/>
          </a:p>
        </p:txBody>
      </p:sp>
      <p:sp>
        <p:nvSpPr>
          <p:cNvPr id="8" name="Google Shape;304;p4">
            <a:extLst>
              <a:ext uri="{FF2B5EF4-FFF2-40B4-BE49-F238E27FC236}">
                <a16:creationId xmlns:a16="http://schemas.microsoft.com/office/drawing/2014/main" id="{4DCFBA19-3C7E-9CDD-7E19-4668C8F3CD69}"/>
              </a:ext>
            </a:extLst>
          </p:cNvPr>
          <p:cNvSpPr txBox="1"/>
          <p:nvPr/>
        </p:nvSpPr>
        <p:spPr>
          <a:xfrm>
            <a:off x="1341525" y="918022"/>
            <a:ext cx="943956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8A72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s-CO" sz="2000" b="1" dirty="0">
                <a:solidFill>
                  <a:srgbClr val="1D8A72"/>
                </a:solidFill>
                <a:latin typeface="Calibri"/>
                <a:ea typeface="Calibri"/>
                <a:cs typeface="Calibri"/>
                <a:sym typeface="Calibri"/>
              </a:rPr>
              <a:t> Puentes San Agustín y Andes - Factibilidad y diseños  IDU-1599-2019 IDU-1607-2019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00;p4">
            <a:extLst>
              <a:ext uri="{FF2B5EF4-FFF2-40B4-BE49-F238E27FC236}">
                <a16:creationId xmlns:a16="http://schemas.microsoft.com/office/drawing/2014/main" id="{B82DDBA8-9632-BD5C-38A3-736105E988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0431" y="435225"/>
            <a:ext cx="7418922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</a:pPr>
            <a:r>
              <a:rPr lang="es-CO" dirty="0"/>
              <a:t>CONTRATOS DE ESTUDIOS Y DISEÑOS</a:t>
            </a:r>
            <a:endParaRPr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6035446-7EE1-E2A8-386B-978553192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6" y="2180778"/>
            <a:ext cx="4781006" cy="30610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E183BB5-3978-655F-D483-BC880106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754" y="1536898"/>
            <a:ext cx="5498335" cy="24281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807DBB4-9632-7C04-AB37-38C764773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754" y="4102087"/>
            <a:ext cx="4639308" cy="24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6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"/>
          <p:cNvSpPr/>
          <p:nvPr/>
        </p:nvSpPr>
        <p:spPr>
          <a:xfrm>
            <a:off x="9478407" y="5314182"/>
            <a:ext cx="2233952" cy="154381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5"/>
          <p:cNvSpPr/>
          <p:nvPr/>
        </p:nvSpPr>
        <p:spPr>
          <a:xfrm>
            <a:off x="10528679" y="240012"/>
            <a:ext cx="1349115" cy="154381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5"/>
          <p:cNvSpPr/>
          <p:nvPr/>
        </p:nvSpPr>
        <p:spPr>
          <a:xfrm>
            <a:off x="655958" y="420063"/>
            <a:ext cx="649200" cy="649200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CO"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5"/>
          <p:cNvSpPr txBox="1">
            <a:spLocks noGrp="1"/>
          </p:cNvSpPr>
          <p:nvPr>
            <p:ph type="title"/>
          </p:nvPr>
        </p:nvSpPr>
        <p:spPr>
          <a:xfrm>
            <a:off x="1305157" y="420063"/>
            <a:ext cx="8551223" cy="61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</a:pPr>
            <a:r>
              <a:rPr lang="es-CO"/>
              <a:t>CONTRATOS DE OBRA.</a:t>
            </a:r>
            <a:endParaRPr/>
          </a:p>
        </p:txBody>
      </p:sp>
      <p:graphicFrame>
        <p:nvGraphicFramePr>
          <p:cNvPr id="315" name="Google Shape;315;p5"/>
          <p:cNvGraphicFramePr/>
          <p:nvPr>
            <p:extLst>
              <p:ext uri="{D42A27DB-BD31-4B8C-83A1-F6EECF244321}">
                <p14:modId xmlns:p14="http://schemas.microsoft.com/office/powerpoint/2010/main" val="3926378154"/>
              </p:ext>
            </p:extLst>
          </p:nvPr>
        </p:nvGraphicFramePr>
        <p:xfrm>
          <a:off x="1479330" y="1281078"/>
          <a:ext cx="10164030" cy="4681470"/>
        </p:xfrm>
        <a:graphic>
          <a:graphicData uri="http://schemas.openxmlformats.org/drawingml/2006/table">
            <a:tbl>
              <a:tblPr>
                <a:noFill/>
                <a:tableStyleId>{76D725D7-F7BD-49CE-91E5-F1A2706AFD5A}</a:tableStyleId>
              </a:tblPr>
              <a:tblGrid>
                <a:gridCol w="1072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4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044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57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O" sz="1200" b="1" u="none" strike="noStrike" cap="none" dirty="0"/>
                        <a:t>No CTTO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O" sz="1200" b="1" u="none" strike="noStrike" cap="none" dirty="0"/>
                        <a:t>DE INTERVENTORÍA</a:t>
                      </a:r>
                      <a:endParaRPr sz="12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975" marR="4975" marT="497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O" sz="1200" b="1" u="none" strike="noStrike" cap="none" dirty="0"/>
                        <a:t>No CTTO DE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O" sz="1200" b="1" u="none" strike="noStrike" cap="none" dirty="0"/>
                        <a:t>OBRA O CONSULTORÍA</a:t>
                      </a:r>
                      <a:endParaRPr sz="12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975" marR="4975" marT="497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O" sz="1200" b="1" u="none" strike="noStrike" cap="none"/>
                        <a:t>OBJETO CONTRACTUAL INTERVENTORÍA, CONTRATISTA O CONSULTOR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975" marR="4975" marT="497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O" sz="1200" b="1" u="none" strike="noStrike" cap="none"/>
                        <a:t>LOCALIDAD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975" marR="4975" marT="497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O" sz="1200" b="1" u="none" strike="noStrike" cap="none" dirty="0"/>
                        <a:t>FECHA DE INICIO</a:t>
                      </a:r>
                      <a:endParaRPr sz="12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975" marR="4975" marT="497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O" sz="1200" b="1" u="none" strike="noStrike" cap="none" dirty="0"/>
                        <a:t>FECHA FINALIZACIÓN</a:t>
                      </a:r>
                      <a:endParaRPr sz="12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975" marR="4975" marT="497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O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VALOR 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975" marR="4975" marT="497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5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b="1" u="none" strike="noStrike" cap="none" dirty="0"/>
                        <a:t>IDU-1605-2019</a:t>
                      </a:r>
                      <a:endParaRPr sz="1200" b="1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b="1" u="none" strike="noStrike" cap="none"/>
                        <a:t>IDU-1601-2019</a:t>
                      </a:r>
                      <a:endParaRPr sz="1200" b="1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/>
                        <a:t>Av. Caracas desde la estación Molinos hasta el portal Usme</a:t>
                      </a:r>
                      <a:endParaRPr sz="1200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 dirty="0"/>
                        <a:t>Usme , Tunjuelito y Rafael Uribe </a:t>
                      </a:r>
                      <a:r>
                        <a:rPr lang="es-CO" sz="1200" u="none" strike="noStrike" cap="none" dirty="0" err="1"/>
                        <a:t>Uribe</a:t>
                      </a:r>
                      <a:r>
                        <a:rPr lang="es-CO" sz="1200" u="none" strike="noStrike" cap="none" dirty="0"/>
                        <a:t>. </a:t>
                      </a:r>
                      <a:endParaRPr sz="1200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/>
                        <a:t>28 de diciembre de 2019</a:t>
                      </a:r>
                      <a:endParaRPr sz="1200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 dirty="0"/>
                        <a:t>28 de diciembre de 2024</a:t>
                      </a:r>
                      <a:endParaRPr sz="1200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 dirty="0"/>
                        <a:t>Obra $ 264.533.398.110</a:t>
                      </a: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 dirty="0"/>
                        <a:t>    Interventoría: $21.724.771.672</a:t>
                      </a: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dirty="0"/>
                        <a:t>Punto IDU: Carrera 5 z # 50 a -11 sur</a:t>
                      </a:r>
                      <a:endParaRPr sz="12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dirty="0"/>
                        <a:t>Cel: 3124583846</a:t>
                      </a:r>
                      <a:endParaRPr sz="12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9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i="0" u="none" strike="noStrike" cap="none" dirty="0">
                          <a:solidFill>
                            <a:schemeClr val="dk1"/>
                          </a:solidFill>
                        </a:rPr>
                        <a:t>IDU-1535-2018</a:t>
                      </a:r>
                      <a:endParaRPr sz="1200" b="1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 b="1" i="0" u="none" strike="noStrike" cap="none" dirty="0">
                          <a:solidFill>
                            <a:schemeClr val="dk1"/>
                          </a:solidFill>
                        </a:rPr>
                        <a:t>IDU-1545-2018</a:t>
                      </a:r>
                      <a:endParaRPr sz="1200" b="1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 dirty="0"/>
                        <a:t>AMPLIACIÓN DE ESTACIONES GP 3</a:t>
                      </a:r>
                      <a:endParaRPr sz="1200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 dirty="0"/>
                        <a:t>Rafael Uribe </a:t>
                      </a:r>
                      <a:r>
                        <a:rPr lang="es-CO" sz="1200" u="none" strike="noStrike" cap="none" dirty="0" err="1"/>
                        <a:t>Uribe</a:t>
                      </a:r>
                      <a:r>
                        <a:rPr lang="es-CO" sz="1200" u="none" strike="noStrike" cap="none" dirty="0"/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 dirty="0"/>
                        <a:t>- Estación Calle 40 Sur</a:t>
                      </a:r>
                      <a:endParaRPr sz="12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 dirty="0"/>
                        <a:t>Estación Restrepo</a:t>
                      </a:r>
                      <a:endParaRPr sz="12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 dirty="0"/>
                        <a:t>25 de junio de 2020</a:t>
                      </a:r>
                      <a:endParaRPr sz="1200" b="1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 dirty="0"/>
                        <a:t>24 de febrero de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u="none" strike="noStrike" cap="none" dirty="0"/>
                        <a:t>  2031</a:t>
                      </a:r>
                      <a:endParaRPr sz="1200" b="1" u="none" strike="noStrike" cap="none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Obra $377.456.450.363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Interventoría: $37.724.113.788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s-CO" sz="1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Restrepo: Se ampliará sobre el final del vagón costado norte, con una longitud de 13.2 ml; con capacidad para dos articulados o un bus biarticulado por sentido,  69% ejecutado.</a:t>
                      </a:r>
                      <a:endParaRPr lang="es-CO" sz="12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s-CO" sz="1200" i="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O" sz="1200" i="0" u="none" strike="noStrike" cap="none" dirty="0">
                          <a:solidFill>
                            <a:schemeClr val="dk1"/>
                          </a:solidFill>
                        </a:rPr>
                        <a:t>40 Sur: Se ampliará sobre el final del vagón costado norte, con una longitud de 19.2 ml; con capacidad para dos articulados o un bus biarticulado por sentido, ejecutado a la fecha 46%.</a:t>
                      </a:r>
                      <a:endParaRPr sz="12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"/>
          <p:cNvSpPr/>
          <p:nvPr/>
        </p:nvSpPr>
        <p:spPr>
          <a:xfrm>
            <a:off x="9619014" y="4978036"/>
            <a:ext cx="2258780" cy="154381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6"/>
          <p:cNvSpPr/>
          <p:nvPr/>
        </p:nvSpPr>
        <p:spPr>
          <a:xfrm>
            <a:off x="10528679" y="136494"/>
            <a:ext cx="1349115" cy="154381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6"/>
          <p:cNvSpPr txBox="1">
            <a:spLocks noGrp="1"/>
          </p:cNvSpPr>
          <p:nvPr>
            <p:ph type="title"/>
          </p:nvPr>
        </p:nvSpPr>
        <p:spPr>
          <a:xfrm>
            <a:off x="1638634" y="136494"/>
            <a:ext cx="102363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</a:pPr>
            <a:r>
              <a:rPr lang="es-CO" dirty="0"/>
              <a:t>LISTADO DE CONTRATOS DE CONSERVACIÓN.</a:t>
            </a:r>
            <a:endParaRPr dirty="0"/>
          </a:p>
        </p:txBody>
      </p:sp>
      <p:sp>
        <p:nvSpPr>
          <p:cNvPr id="323" name="Google Shape;323;p6"/>
          <p:cNvSpPr/>
          <p:nvPr/>
        </p:nvSpPr>
        <p:spPr>
          <a:xfrm>
            <a:off x="682346" y="136494"/>
            <a:ext cx="649200" cy="649200"/>
          </a:xfrm>
          <a:prstGeom prst="ellipse">
            <a:avLst/>
          </a:prstGeom>
          <a:solidFill>
            <a:srgbClr val="1D8A72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CO"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4" name="Google Shape;324;p6"/>
          <p:cNvGraphicFramePr/>
          <p:nvPr>
            <p:extLst>
              <p:ext uri="{D42A27DB-BD31-4B8C-83A1-F6EECF244321}">
                <p14:modId xmlns:p14="http://schemas.microsoft.com/office/powerpoint/2010/main" val="681070767"/>
              </p:ext>
            </p:extLst>
          </p:nvPr>
        </p:nvGraphicFramePr>
        <p:xfrm>
          <a:off x="1282184" y="755394"/>
          <a:ext cx="10592750" cy="5861177"/>
        </p:xfrm>
        <a:graphic>
          <a:graphicData uri="http://schemas.openxmlformats.org/drawingml/2006/table">
            <a:tbl>
              <a:tblPr>
                <a:tableStyleId>{76D725D7-F7BD-49CE-91E5-F1A2706AFD5A}</a:tableStyleId>
              </a:tblPr>
              <a:tblGrid>
                <a:gridCol w="83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0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0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5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50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93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s-CO" sz="800" b="1" u="none" strike="noStrike" cap="none" dirty="0"/>
                        <a:t>No CTTO DE INTERVENTORÍA</a:t>
                      </a:r>
                      <a:endParaRPr sz="800" b="1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4000" marR="4000" marT="400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s-CO" sz="800" b="1" u="none" strike="noStrike" cap="none" dirty="0"/>
                        <a:t>No CTTO DE OBRA O CONSULTORÍA</a:t>
                      </a:r>
                      <a:endParaRPr sz="800" b="1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4000" marR="4000" marT="400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s-CO" sz="800" b="1" u="none" strike="noStrike" cap="none"/>
                        <a:t>OBJETO CONTRACTUAL INTERVENTORÍA, CONTRATISTA O CONSULTOR</a:t>
                      </a:r>
                      <a:endParaRPr sz="800" b="1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4000" marR="4000" marT="400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s-CO" sz="800" b="1" u="none" strike="noStrike" cap="none"/>
                        <a:t>LOCALIDAD</a:t>
                      </a:r>
                      <a:endParaRPr sz="800" b="1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4000" marR="4000" marT="400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s-CO" sz="800" b="1" u="none" strike="noStrike" cap="none"/>
                        <a:t>FECHA DE </a:t>
                      </a:r>
                      <a:endParaRPr sz="8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s-CO" sz="800" b="1" u="none" strike="noStrike" cap="none"/>
                        <a:t>INICIO</a:t>
                      </a:r>
                      <a:endParaRPr sz="800" b="1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4000" marR="4000" marT="400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s-CO" sz="800" b="1" u="none" strike="noStrike" cap="none"/>
                        <a:t>FECHA </a:t>
                      </a:r>
                      <a:endParaRPr sz="8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s-CO" sz="800" b="1" u="none" strike="noStrike" cap="none"/>
                        <a:t>FINALIZACIÓN</a:t>
                      </a:r>
                      <a:endParaRPr sz="800" b="1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4000" marR="4000" marT="400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s-CO" sz="800" b="1" u="none" strike="noStrike" cap="none" dirty="0"/>
                        <a:t>VALOR</a:t>
                      </a:r>
                      <a:endParaRPr sz="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" marR="4000" marT="400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246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IDU-1781-</a:t>
                      </a:r>
                      <a:endParaRPr sz="1100" b="1" u="none" strike="noStrike" cap="none" dirty="0">
                        <a:solidFill>
                          <a:schemeClr val="dk1"/>
                        </a:solidFill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2021</a:t>
                      </a:r>
                      <a:endParaRPr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IDU-1775-</a:t>
                      </a:r>
                      <a:endParaRPr sz="1100" b="1" u="none" strike="noStrike" cap="none" dirty="0">
                        <a:solidFill>
                          <a:schemeClr val="dk1"/>
                        </a:solidFill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2021</a:t>
                      </a:r>
                      <a:endParaRPr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EJECUTAR A PRECIOS UNITARIOS LAS OBRAS Y ACTIVIDADES NECESARIAS PARA LA CONSERVACIÓN DE PUENTES PEATONALES EN BOGOTÁ D.C. INCLUYE SUPERESTRUCTURA, SUBESTRUCTURA Y ACCESOS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Usaquén, Chapinero, Engativá, Suba, Barrios unidos, Teusaquillo, Puente Aranda, Bosa, Kennedy, Usme, Tunjuelito, Rafael Uribe </a:t>
                      </a:r>
                      <a:r>
                        <a:rPr lang="es-CO" sz="1100" u="none" strike="noStrike" cap="none" dirty="0" err="1">
                          <a:sym typeface="Calibri"/>
                        </a:rPr>
                        <a:t>Uribe</a:t>
                      </a:r>
                      <a:r>
                        <a:rPr lang="es-CO" sz="1100" u="none" strike="noStrike" cap="none" dirty="0">
                          <a:sym typeface="Calibri"/>
                        </a:rPr>
                        <a:t>, Ciudad Bolívar, Fontibón y Candelaria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16/12/2021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15/03/2024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1300" u="none" strike="noStrike" cap="none" dirty="0"/>
                        <a:t>Contratista: $ 48.971.461.437,00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1300" u="none" strike="noStrike" cap="none" dirty="0"/>
                        <a:t>Interventoría:  $ 4.085.450.589,00</a:t>
                      </a:r>
                      <a:endParaRPr sz="13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222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b="1" u="none" strike="noStrike" cap="none">
                          <a:sym typeface="Calibri"/>
                        </a:rPr>
                        <a:t>IDU-1774-</a:t>
                      </a:r>
                      <a:endParaRPr sz="1100" b="1" u="none" strike="noStrike" cap="none"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b="1" u="none" strike="noStrike" cap="none">
                          <a:sym typeface="Calibri"/>
                        </a:rPr>
                        <a:t>2021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b="1" u="none" strike="noStrike" cap="none">
                          <a:sym typeface="Calibri"/>
                        </a:rPr>
                        <a:t>IDU-1721-</a:t>
                      </a:r>
                      <a:endParaRPr sz="1100" b="1" u="none" strike="noStrike" cap="none"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b="1" u="none" strike="noStrike" cap="none">
                          <a:sym typeface="Calibri"/>
                        </a:rPr>
                        <a:t>2021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EJECUTAR A PRECIOS UNITARIOS LAS OBRAS Y ACTIVIDADES  NECESARIAS PARA LA CONSERVACIÓN DE LA MALLA VIAL ARTERIAL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 TRONCAL, EN LA CIUDAD DE BOGOTÁ D.C. GRUPO 3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La Candelaria, Santa Fe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 Los Mártires, Puente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 Aranda, Kennedy, Usme, 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 Tunjuelito, Rafael Uribe,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 Uribe, Antonio Nariño,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 Teusaquillo, Barrios Unidos,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 Chapinero, San Cristóbal,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 Tunjuelito y Ciudad Bolívar.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21/01/2022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20/04/2024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-CO" sz="1300" u="none" strike="noStrike" cap="none" dirty="0"/>
                        <a:t>Contratista: $ 42.412.637.743,00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-CO" sz="1300" u="none" strike="noStrike" cap="none" dirty="0"/>
                        <a:t>Interventoría: $ 5.461.532.007,00</a:t>
                      </a:r>
                      <a:endParaRPr sz="13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85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u="none" strike="noStrike" cap="none">
                          <a:solidFill>
                            <a:schemeClr val="dk1"/>
                          </a:solidFill>
                          <a:sym typeface="Calibri"/>
                        </a:rPr>
                        <a:t>IDU-1758-</a:t>
                      </a:r>
                      <a:endParaRPr sz="1100" b="1" u="none" strike="noStrike" cap="none">
                        <a:solidFill>
                          <a:schemeClr val="dk1"/>
                        </a:solidFill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u="none" strike="noStrike" cap="none">
                          <a:solidFill>
                            <a:schemeClr val="dk1"/>
                          </a:solidFill>
                          <a:sym typeface="Calibri"/>
                        </a:rPr>
                        <a:t>2021</a:t>
                      </a:r>
                      <a:endParaRPr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IDU-1751-</a:t>
                      </a:r>
                      <a:endParaRPr sz="1100" b="1" u="none" strike="noStrike" cap="none" dirty="0">
                        <a:solidFill>
                          <a:schemeClr val="dk1"/>
                        </a:solidFill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b="1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2021</a:t>
                      </a:r>
                      <a:endParaRPr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EJECUTAR A PRECIOS UNITARIOS Y A MONTO AGOTABLE, LAS OBRAS Y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 ACTIVIDADES NECESARIAS PARA LA CONSERVACIÓN DE LA MALLA VIAL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 QUE SOPORTA RUTAS DEL SISTEMA INTEGRADO DE TRANSPORTE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 PÚBLICO- SITP, EN LA CIUDAD DE BOGOTÁ D.C. – GRUPO 2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u="none" strike="noStrike" cap="none" dirty="0">
                          <a:sym typeface="Calibri"/>
                        </a:rPr>
                        <a:t>Tunjuelito, Kennedy, Fontibón, Los Mártires, Antonio Nariño, Puente Aranda y Rafael Uribe </a:t>
                      </a:r>
                      <a:r>
                        <a:rPr lang="es-CO" sz="1100" u="none" strike="noStrike" cap="none" dirty="0" err="1">
                          <a:sym typeface="Calibri"/>
                        </a:rPr>
                        <a:t>Uribe</a:t>
                      </a:r>
                      <a:r>
                        <a:rPr lang="es-CO" sz="1100" u="none" strike="noStrike" cap="none" dirty="0">
                          <a:sym typeface="Calibri"/>
                        </a:rPr>
                        <a:t>. 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22/12/2021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21/03/2024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-CO" sz="1300" u="none" strike="noStrike" cap="none" dirty="0"/>
                        <a:t>Contratista:  $ 35.287.480.245,00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-CO" sz="1300" u="none" strike="noStrike" cap="none" dirty="0"/>
                        <a:t>Interventoría:  $ 5.529.098.253,00</a:t>
                      </a:r>
                      <a:endParaRPr sz="13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85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u="none" strike="noStrike" cap="none">
                          <a:solidFill>
                            <a:srgbClr val="000000"/>
                          </a:solidFill>
                          <a:sym typeface="Calibri"/>
                        </a:rPr>
                        <a:t>IDU-1702-</a:t>
                      </a:r>
                      <a:endParaRPr sz="1000" b="1" u="none" strike="noStrike" cap="none">
                        <a:solidFill>
                          <a:srgbClr val="000000"/>
                        </a:solidFill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u="none" strike="noStrike" cap="none">
                          <a:solidFill>
                            <a:srgbClr val="000000"/>
                          </a:solidFill>
                          <a:sym typeface="Calibri"/>
                        </a:rPr>
                        <a:t>2020</a:t>
                      </a:r>
                      <a:endParaRPr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u="none" strike="noStrike" cap="none">
                          <a:solidFill>
                            <a:srgbClr val="000000"/>
                          </a:solidFill>
                          <a:sym typeface="Calibri"/>
                        </a:rPr>
                        <a:t>IDU-1695-</a:t>
                      </a:r>
                      <a:endParaRPr sz="1000" b="1" u="none" strike="noStrike" cap="none">
                        <a:solidFill>
                          <a:srgbClr val="000000"/>
                        </a:solidFill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1" u="none" strike="noStrike" cap="none">
                          <a:solidFill>
                            <a:srgbClr val="000000"/>
                          </a:solidFill>
                          <a:sym typeface="Calibri"/>
                        </a:rPr>
                        <a:t>2020</a:t>
                      </a:r>
                      <a:endParaRPr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b="0" u="none" strike="noStrike" cap="none">
                          <a:solidFill>
                            <a:srgbClr val="000000"/>
                          </a:solidFill>
                          <a:sym typeface="Calibri"/>
                        </a:rPr>
                        <a:t>Interventoría a la ejecución de las actividades y obras requeridas para la conservación de la malla vial que soporta rutas del sistema integrado de transporte público - SITP, en la ciudad de Bogotá D.C. Grupo 1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100" b="0" u="none" strike="noStrike" cap="none">
                          <a:solidFill>
                            <a:srgbClr val="000000"/>
                          </a:solidFill>
                          <a:sym typeface="Calibri"/>
                        </a:rPr>
                        <a:t>Antonio Nariño, Rafael Uribe Uribe, San Cristóbal, Usaquén, Chapinero, Mártires, Candelaria, Santafé.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dirty="0"/>
                        <a:t>27/01/2021 </a:t>
                      </a:r>
                      <a:endParaRPr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dirty="0"/>
                        <a:t>26/08/2022</a:t>
                      </a:r>
                      <a:endParaRPr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" marR="4000" marT="400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dirty="0"/>
                        <a:t>$ 18.460.006.425,00  Se intervinieron 39 CIV</a:t>
                      </a:r>
                      <a:endParaRPr sz="11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dirty="0"/>
                        <a:t>Calle 27 sur entre Kra 11 y Kra 13 </a:t>
                      </a:r>
                      <a:endParaRPr sz="11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dirty="0"/>
                        <a:t>Kra 5 entre CL 48R S y CL 48PBISC S</a:t>
                      </a:r>
                      <a:endParaRPr sz="11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dirty="0"/>
                        <a:t>KR 5B entre CL 48Y S</a:t>
                      </a:r>
                      <a:endParaRPr sz="11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dirty="0"/>
                        <a:t>CL 48XBIS S entre </a:t>
                      </a:r>
                      <a:endParaRPr sz="11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dirty="0"/>
                        <a:t>KR 4A y KR 5</a:t>
                      </a:r>
                      <a:endParaRPr sz="11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dirty="0"/>
                        <a:t>CL 48X S KR 3B KR 4A</a:t>
                      </a:r>
                      <a:endParaRPr sz="11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100" dirty="0"/>
                        <a:t>CL 48Z S KR 5ABIS KR </a:t>
                      </a:r>
                      <a:endParaRPr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" marR="4000" marT="400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DU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719</Words>
  <Application>Microsoft Office PowerPoint</Application>
  <PresentationFormat>Panorámica</PresentationFormat>
  <Paragraphs>133</Paragraphs>
  <Slides>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8</vt:i4>
      </vt:variant>
    </vt:vector>
  </HeadingPairs>
  <TitlesOfParts>
    <vt:vector size="19" baseType="lpstr">
      <vt:lpstr>Arial</vt:lpstr>
      <vt:lpstr>Merriweather Sans</vt:lpstr>
      <vt:lpstr>Calibri</vt:lpstr>
      <vt:lpstr>Tema1</vt:lpstr>
      <vt:lpstr>IDU</vt:lpstr>
      <vt:lpstr>Diseño personalizado</vt:lpstr>
      <vt:lpstr>1_Diseño personalizado</vt:lpstr>
      <vt:lpstr>2_Diseño personalizado</vt:lpstr>
      <vt:lpstr>3_Diseño personalizado</vt:lpstr>
      <vt:lpstr>4_Diseño personalizado</vt:lpstr>
      <vt:lpstr>5_Diseño personalizado</vt:lpstr>
      <vt:lpstr>INSTITUTO DE DESARROLLO URBANO - IDU</vt:lpstr>
      <vt:lpstr>INVENTARIO DE ESPACIO PÚBLICO</vt:lpstr>
      <vt:lpstr>INVENTARIO Y ESTADO DE LOS PUENTES LOCALIDAD DE RAFAEL URIBE URIBE. (DICIEMBRE 2021)</vt:lpstr>
      <vt:lpstr>CONTRATOS DE ESTUDIOS Y DISEÑOS</vt:lpstr>
      <vt:lpstr>Presentación de PowerPoint</vt:lpstr>
      <vt:lpstr>CONTRATOS DE ESTUDIOS Y DISEÑOS</vt:lpstr>
      <vt:lpstr>CONTRATOS DE OBRA.</vt:lpstr>
      <vt:lpstr>LISTADO DE CONTRATOS DE CONSERVACIÓN.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DE DESARROLLO URBANO - IDU</dc:title>
  <dc:creator>paula tamayo</dc:creator>
  <cp:lastModifiedBy>Yesica Rocha</cp:lastModifiedBy>
  <cp:revision>6</cp:revision>
  <dcterms:created xsi:type="dcterms:W3CDTF">2021-07-27T16:34:18Z</dcterms:created>
  <dcterms:modified xsi:type="dcterms:W3CDTF">2022-08-01T15:54:30Z</dcterms:modified>
</cp:coreProperties>
</file>