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24"/>
  </p:notesMasterIdLst>
  <p:sldIdLst>
    <p:sldId id="256" r:id="rId5"/>
    <p:sldId id="348" r:id="rId6"/>
    <p:sldId id="1408" r:id="rId7"/>
    <p:sldId id="1321" r:id="rId8"/>
    <p:sldId id="1424" r:id="rId9"/>
    <p:sldId id="1409" r:id="rId10"/>
    <p:sldId id="1411" r:id="rId11"/>
    <p:sldId id="1415" r:id="rId12"/>
    <p:sldId id="1413" r:id="rId13"/>
    <p:sldId id="1414" r:id="rId14"/>
    <p:sldId id="1412" r:id="rId15"/>
    <p:sldId id="1410" r:id="rId16"/>
    <p:sldId id="1416" r:id="rId17"/>
    <p:sldId id="1417" r:id="rId18"/>
    <p:sldId id="1418" r:id="rId19"/>
    <p:sldId id="1427" r:id="rId20"/>
    <p:sldId id="1425" r:id="rId21"/>
    <p:sldId id="1426" r:id="rId22"/>
    <p:sldId id="1423" r:id="rId23"/>
  </p:sldIdLst>
  <p:sldSz cx="17181513" cy="9702800"/>
  <p:notesSz cx="7010400" cy="9236075"/>
  <p:defaultTextStyle>
    <a:defPPr>
      <a:defRPr lang="es-CO"/>
    </a:defPPr>
    <a:lvl1pPr marL="0" algn="l" defTabSz="1535972" rtl="0" eaLnBrk="1" latinLnBrk="0" hangingPunct="1">
      <a:defRPr sz="3000" kern="1200">
        <a:solidFill>
          <a:schemeClr val="tx1"/>
        </a:solidFill>
        <a:latin typeface="+mn-lt"/>
        <a:ea typeface="+mn-ea"/>
        <a:cs typeface="+mn-cs"/>
      </a:defRPr>
    </a:lvl1pPr>
    <a:lvl2pPr marL="767987" algn="l" defTabSz="1535972" rtl="0" eaLnBrk="1" latinLnBrk="0" hangingPunct="1">
      <a:defRPr sz="3000" kern="1200">
        <a:solidFill>
          <a:schemeClr val="tx1"/>
        </a:solidFill>
        <a:latin typeface="+mn-lt"/>
        <a:ea typeface="+mn-ea"/>
        <a:cs typeface="+mn-cs"/>
      </a:defRPr>
    </a:lvl2pPr>
    <a:lvl3pPr marL="1535972" algn="l" defTabSz="1535972" rtl="0" eaLnBrk="1" latinLnBrk="0" hangingPunct="1">
      <a:defRPr sz="3000" kern="1200">
        <a:solidFill>
          <a:schemeClr val="tx1"/>
        </a:solidFill>
        <a:latin typeface="+mn-lt"/>
        <a:ea typeface="+mn-ea"/>
        <a:cs typeface="+mn-cs"/>
      </a:defRPr>
    </a:lvl3pPr>
    <a:lvl4pPr marL="2303959" algn="l" defTabSz="1535972" rtl="0" eaLnBrk="1" latinLnBrk="0" hangingPunct="1">
      <a:defRPr sz="3000" kern="1200">
        <a:solidFill>
          <a:schemeClr val="tx1"/>
        </a:solidFill>
        <a:latin typeface="+mn-lt"/>
        <a:ea typeface="+mn-ea"/>
        <a:cs typeface="+mn-cs"/>
      </a:defRPr>
    </a:lvl4pPr>
    <a:lvl5pPr marL="3071946" algn="l" defTabSz="1535972" rtl="0" eaLnBrk="1" latinLnBrk="0" hangingPunct="1">
      <a:defRPr sz="3000" kern="1200">
        <a:solidFill>
          <a:schemeClr val="tx1"/>
        </a:solidFill>
        <a:latin typeface="+mn-lt"/>
        <a:ea typeface="+mn-ea"/>
        <a:cs typeface="+mn-cs"/>
      </a:defRPr>
    </a:lvl5pPr>
    <a:lvl6pPr marL="3839932" algn="l" defTabSz="1535972" rtl="0" eaLnBrk="1" latinLnBrk="0" hangingPunct="1">
      <a:defRPr sz="3000" kern="1200">
        <a:solidFill>
          <a:schemeClr val="tx1"/>
        </a:solidFill>
        <a:latin typeface="+mn-lt"/>
        <a:ea typeface="+mn-ea"/>
        <a:cs typeface="+mn-cs"/>
      </a:defRPr>
    </a:lvl6pPr>
    <a:lvl7pPr marL="4607919" algn="l" defTabSz="1535972" rtl="0" eaLnBrk="1" latinLnBrk="0" hangingPunct="1">
      <a:defRPr sz="3000" kern="1200">
        <a:solidFill>
          <a:schemeClr val="tx1"/>
        </a:solidFill>
        <a:latin typeface="+mn-lt"/>
        <a:ea typeface="+mn-ea"/>
        <a:cs typeface="+mn-cs"/>
      </a:defRPr>
    </a:lvl7pPr>
    <a:lvl8pPr marL="5375906" algn="l" defTabSz="1535972" rtl="0" eaLnBrk="1" latinLnBrk="0" hangingPunct="1">
      <a:defRPr sz="3000" kern="1200">
        <a:solidFill>
          <a:schemeClr val="tx1"/>
        </a:solidFill>
        <a:latin typeface="+mn-lt"/>
        <a:ea typeface="+mn-ea"/>
        <a:cs typeface="+mn-cs"/>
      </a:defRPr>
    </a:lvl8pPr>
    <a:lvl9pPr marL="6143891" algn="l" defTabSz="1535972" rtl="0" eaLnBrk="1" latinLnBrk="0" hangingPunct="1">
      <a:defRPr sz="30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056" userDrawn="1">
          <p15:clr>
            <a:srgbClr val="A4A3A4"/>
          </p15:clr>
        </p15:guide>
        <p15:guide id="4" pos="541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Paola Luna Torres" initials="APL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CC3D"/>
    <a:srgbClr val="0000FF"/>
    <a:srgbClr val="B8D101"/>
    <a:srgbClr val="92D050"/>
    <a:srgbClr val="184479"/>
    <a:srgbClr val="F39C40"/>
    <a:srgbClr val="FF7C80"/>
    <a:srgbClr val="173557"/>
    <a:srgbClr val="808D28"/>
    <a:srgbClr val="F396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7477" autoAdjust="0"/>
  </p:normalViewPr>
  <p:slideViewPr>
    <p:cSldViewPr>
      <p:cViewPr varScale="1">
        <p:scale>
          <a:sx n="72" d="100"/>
          <a:sy n="72" d="100"/>
        </p:scale>
        <p:origin x="1584" y="60"/>
      </p:cViewPr>
      <p:guideLst>
        <p:guide orient="horz" pos="3056"/>
        <p:guide pos="5412"/>
      </p:guideLst>
    </p:cSldViewPr>
  </p:slideViewPr>
  <p:outlineViewPr>
    <p:cViewPr>
      <p:scale>
        <a:sx n="33" d="100"/>
        <a:sy n="33" d="100"/>
      </p:scale>
      <p:origin x="0" y="0"/>
    </p:cViewPr>
  </p:outlineViewPr>
  <p:notesTextViewPr>
    <p:cViewPr>
      <p:scale>
        <a:sx n="70" d="100"/>
        <a:sy n="70" d="100"/>
      </p:scale>
      <p:origin x="0" y="0"/>
    </p:cViewPr>
  </p:notesTextViewPr>
  <p:sorterViewPr>
    <p:cViewPr>
      <p:scale>
        <a:sx n="33" d="100"/>
        <a:sy n="33" d="100"/>
      </p:scale>
      <p:origin x="0" y="0"/>
    </p:cViewPr>
  </p:sorterViewPr>
  <p:notesViewPr>
    <p:cSldViewPr>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37840" cy="461804"/>
          </a:xfrm>
          <a:prstGeom prst="rect">
            <a:avLst/>
          </a:prstGeom>
        </p:spPr>
        <p:txBody>
          <a:bodyPr vert="horz" lIns="92446" tIns="46223" rIns="92446" bIns="46223" rtlCol="0"/>
          <a:lstStyle>
            <a:lvl1pPr algn="l">
              <a:defRPr sz="1200"/>
            </a:lvl1pPr>
          </a:lstStyle>
          <a:p>
            <a:endParaRPr lang="es-CO"/>
          </a:p>
        </p:txBody>
      </p:sp>
      <p:sp>
        <p:nvSpPr>
          <p:cNvPr id="3" name="2 Marcador de fecha"/>
          <p:cNvSpPr>
            <a:spLocks noGrp="1"/>
          </p:cNvSpPr>
          <p:nvPr>
            <p:ph type="dt" idx="1"/>
          </p:nvPr>
        </p:nvSpPr>
        <p:spPr>
          <a:xfrm>
            <a:off x="3970939" y="0"/>
            <a:ext cx="3037840" cy="461804"/>
          </a:xfrm>
          <a:prstGeom prst="rect">
            <a:avLst/>
          </a:prstGeom>
        </p:spPr>
        <p:txBody>
          <a:bodyPr vert="horz" lIns="92446" tIns="46223" rIns="92446" bIns="46223" rtlCol="0"/>
          <a:lstStyle>
            <a:lvl1pPr algn="r">
              <a:defRPr sz="1200"/>
            </a:lvl1pPr>
          </a:lstStyle>
          <a:p>
            <a:fld id="{650B1C17-2BF6-425D-8E92-BFE42E71C80D}" type="datetimeFigureOut">
              <a:rPr lang="es-CO" smtClean="0"/>
              <a:pPr/>
              <a:t>4/10/2022</a:t>
            </a:fld>
            <a:endParaRPr lang="es-CO"/>
          </a:p>
        </p:txBody>
      </p:sp>
      <p:sp>
        <p:nvSpPr>
          <p:cNvPr id="4" name="3 Marcador de imagen de diapositiva"/>
          <p:cNvSpPr>
            <a:spLocks noGrp="1" noRot="1" noChangeAspect="1"/>
          </p:cNvSpPr>
          <p:nvPr>
            <p:ph type="sldImg" idx="2"/>
          </p:nvPr>
        </p:nvSpPr>
        <p:spPr>
          <a:xfrm>
            <a:off x="439738" y="692150"/>
            <a:ext cx="6132512" cy="3463925"/>
          </a:xfrm>
          <a:prstGeom prst="rect">
            <a:avLst/>
          </a:prstGeom>
          <a:noFill/>
          <a:ln w="12700">
            <a:solidFill>
              <a:prstClr val="black"/>
            </a:solidFill>
          </a:ln>
        </p:spPr>
        <p:txBody>
          <a:bodyPr vert="horz" lIns="92446" tIns="46223" rIns="92446" bIns="46223" rtlCol="0" anchor="ctr"/>
          <a:lstStyle/>
          <a:p>
            <a:endParaRPr lang="es-CO"/>
          </a:p>
        </p:txBody>
      </p:sp>
      <p:sp>
        <p:nvSpPr>
          <p:cNvPr id="5" name="4 Marcador de notas"/>
          <p:cNvSpPr>
            <a:spLocks noGrp="1"/>
          </p:cNvSpPr>
          <p:nvPr>
            <p:ph type="body" sz="quarter" idx="3"/>
          </p:nvPr>
        </p:nvSpPr>
        <p:spPr>
          <a:xfrm>
            <a:off x="701041" y="4387136"/>
            <a:ext cx="5608320" cy="4156234"/>
          </a:xfrm>
          <a:prstGeom prst="rect">
            <a:avLst/>
          </a:prstGeom>
        </p:spPr>
        <p:txBody>
          <a:bodyPr vert="horz" lIns="92446" tIns="46223" rIns="92446" bIns="46223"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1" y="8772669"/>
            <a:ext cx="3037840" cy="461804"/>
          </a:xfrm>
          <a:prstGeom prst="rect">
            <a:avLst/>
          </a:prstGeom>
        </p:spPr>
        <p:txBody>
          <a:bodyPr vert="horz" lIns="92446" tIns="46223" rIns="92446" bIns="46223"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970939" y="8772669"/>
            <a:ext cx="3037840" cy="461804"/>
          </a:xfrm>
          <a:prstGeom prst="rect">
            <a:avLst/>
          </a:prstGeom>
        </p:spPr>
        <p:txBody>
          <a:bodyPr vert="horz" lIns="92446" tIns="46223" rIns="92446" bIns="46223" rtlCol="0" anchor="b"/>
          <a:lstStyle>
            <a:lvl1pPr algn="r">
              <a:defRPr sz="1200"/>
            </a:lvl1pPr>
          </a:lstStyle>
          <a:p>
            <a:fld id="{32A509F4-037A-41D7-8F2C-CCCE893D3C24}" type="slidenum">
              <a:rPr lang="es-CO" smtClean="0"/>
              <a:pPr/>
              <a:t>‹Nº›</a:t>
            </a:fld>
            <a:endParaRPr lang="es-CO"/>
          </a:p>
        </p:txBody>
      </p:sp>
    </p:spTree>
    <p:extLst>
      <p:ext uri="{BB962C8B-B14F-4D97-AF65-F5344CB8AC3E}">
        <p14:creationId xmlns:p14="http://schemas.microsoft.com/office/powerpoint/2010/main" val="3908469502"/>
      </p:ext>
    </p:extLst>
  </p:cSld>
  <p:clrMap bg1="lt1" tx1="dk1" bg2="lt2" tx2="dk2" accent1="accent1" accent2="accent2" accent3="accent3" accent4="accent4" accent5="accent5" accent6="accent6" hlink="hlink" folHlink="folHlink"/>
  <p:notesStyle>
    <a:lvl1pPr marL="0" algn="l" defTabSz="1536192" rtl="0" eaLnBrk="1" latinLnBrk="0" hangingPunct="1">
      <a:defRPr sz="2000" kern="1200">
        <a:solidFill>
          <a:schemeClr val="tx1"/>
        </a:solidFill>
        <a:latin typeface="+mn-lt"/>
        <a:ea typeface="+mn-ea"/>
        <a:cs typeface="+mn-cs"/>
      </a:defRPr>
    </a:lvl1pPr>
    <a:lvl2pPr marL="768096" algn="l" defTabSz="1536192" rtl="0" eaLnBrk="1" latinLnBrk="0" hangingPunct="1">
      <a:defRPr sz="2000" kern="1200">
        <a:solidFill>
          <a:schemeClr val="tx1"/>
        </a:solidFill>
        <a:latin typeface="+mn-lt"/>
        <a:ea typeface="+mn-ea"/>
        <a:cs typeface="+mn-cs"/>
      </a:defRPr>
    </a:lvl2pPr>
    <a:lvl3pPr marL="1536192" algn="l" defTabSz="1536192" rtl="0" eaLnBrk="1" latinLnBrk="0" hangingPunct="1">
      <a:defRPr sz="2000" kern="1200">
        <a:solidFill>
          <a:schemeClr val="tx1"/>
        </a:solidFill>
        <a:latin typeface="+mn-lt"/>
        <a:ea typeface="+mn-ea"/>
        <a:cs typeface="+mn-cs"/>
      </a:defRPr>
    </a:lvl3pPr>
    <a:lvl4pPr marL="2304288" algn="l" defTabSz="1536192" rtl="0" eaLnBrk="1" latinLnBrk="0" hangingPunct="1">
      <a:defRPr sz="2000" kern="1200">
        <a:solidFill>
          <a:schemeClr val="tx1"/>
        </a:solidFill>
        <a:latin typeface="+mn-lt"/>
        <a:ea typeface="+mn-ea"/>
        <a:cs typeface="+mn-cs"/>
      </a:defRPr>
    </a:lvl4pPr>
    <a:lvl5pPr marL="3072384" algn="l" defTabSz="1536192" rtl="0" eaLnBrk="1" latinLnBrk="0" hangingPunct="1">
      <a:defRPr sz="2000" kern="1200">
        <a:solidFill>
          <a:schemeClr val="tx1"/>
        </a:solidFill>
        <a:latin typeface="+mn-lt"/>
        <a:ea typeface="+mn-ea"/>
        <a:cs typeface="+mn-cs"/>
      </a:defRPr>
    </a:lvl5pPr>
    <a:lvl6pPr marL="3840480" algn="l" defTabSz="1536192" rtl="0" eaLnBrk="1" latinLnBrk="0" hangingPunct="1">
      <a:defRPr sz="2000" kern="1200">
        <a:solidFill>
          <a:schemeClr val="tx1"/>
        </a:solidFill>
        <a:latin typeface="+mn-lt"/>
        <a:ea typeface="+mn-ea"/>
        <a:cs typeface="+mn-cs"/>
      </a:defRPr>
    </a:lvl6pPr>
    <a:lvl7pPr marL="4608576" algn="l" defTabSz="1536192" rtl="0" eaLnBrk="1" latinLnBrk="0" hangingPunct="1">
      <a:defRPr sz="2000" kern="1200">
        <a:solidFill>
          <a:schemeClr val="tx1"/>
        </a:solidFill>
        <a:latin typeface="+mn-lt"/>
        <a:ea typeface="+mn-ea"/>
        <a:cs typeface="+mn-cs"/>
      </a:defRPr>
    </a:lvl7pPr>
    <a:lvl8pPr marL="5376672" algn="l" defTabSz="1536192" rtl="0" eaLnBrk="1" latinLnBrk="0" hangingPunct="1">
      <a:defRPr sz="2000" kern="1200">
        <a:solidFill>
          <a:schemeClr val="tx1"/>
        </a:solidFill>
        <a:latin typeface="+mn-lt"/>
        <a:ea typeface="+mn-ea"/>
        <a:cs typeface="+mn-cs"/>
      </a:defRPr>
    </a:lvl8pPr>
    <a:lvl9pPr marL="6144768" algn="l" defTabSz="1536192"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78D5E625-1D29-44F1-AA62-40B94A4CB29C}" type="slidenum">
              <a:rPr lang="en-US" smtClean="0"/>
              <a:t>1</a:t>
            </a:fld>
            <a:endParaRPr lang="en-US" dirty="0"/>
          </a:p>
        </p:txBody>
      </p:sp>
    </p:spTree>
    <p:extLst>
      <p:ext uri="{BB962C8B-B14F-4D97-AF65-F5344CB8AC3E}">
        <p14:creationId xmlns:p14="http://schemas.microsoft.com/office/powerpoint/2010/main" val="4121713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2A509F4-037A-41D7-8F2C-CCCE893D3C24}" type="slidenum">
              <a:rPr lang="es-CO" smtClean="0"/>
              <a:pPr/>
              <a:t>9</a:t>
            </a:fld>
            <a:endParaRPr lang="es-CO"/>
          </a:p>
        </p:txBody>
      </p:sp>
    </p:spTree>
    <p:extLst>
      <p:ext uri="{BB962C8B-B14F-4D97-AF65-F5344CB8AC3E}">
        <p14:creationId xmlns:p14="http://schemas.microsoft.com/office/powerpoint/2010/main" val="2736052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2A509F4-037A-41D7-8F2C-CCCE893D3C24}" type="slidenum">
              <a:rPr lang="es-CO" smtClean="0"/>
              <a:pPr/>
              <a:t>11</a:t>
            </a:fld>
            <a:endParaRPr lang="es-CO"/>
          </a:p>
        </p:txBody>
      </p:sp>
    </p:spTree>
    <p:extLst>
      <p:ext uri="{BB962C8B-B14F-4D97-AF65-F5344CB8AC3E}">
        <p14:creationId xmlns:p14="http://schemas.microsoft.com/office/powerpoint/2010/main" val="2314973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676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511851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147689" y="1587937"/>
            <a:ext cx="12886136" cy="3378012"/>
          </a:xfrm>
        </p:spPr>
        <p:txBody>
          <a:bodyPr anchor="b"/>
          <a:lstStyle>
            <a:lvl1pPr algn="ctr">
              <a:defRPr sz="8399"/>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147689" y="5096218"/>
            <a:ext cx="12886136" cy="2342597"/>
          </a:xfrm>
        </p:spPr>
        <p:txBody>
          <a:bodyPr/>
          <a:lstStyle>
            <a:lvl1pPr marL="0" indent="0" algn="ctr">
              <a:buNone/>
              <a:defRPr sz="3360"/>
            </a:lvl1pPr>
            <a:lvl2pPr marL="640003" indent="0" algn="ctr">
              <a:buNone/>
              <a:defRPr sz="2800"/>
            </a:lvl2pPr>
            <a:lvl3pPr marL="1280004" indent="0" algn="ctr">
              <a:buNone/>
              <a:defRPr sz="2519"/>
            </a:lvl3pPr>
            <a:lvl4pPr marL="1920007" indent="0" algn="ctr">
              <a:buNone/>
              <a:defRPr sz="2240"/>
            </a:lvl4pPr>
            <a:lvl5pPr marL="2560007" indent="0" algn="ctr">
              <a:buNone/>
              <a:defRPr sz="2240"/>
            </a:lvl5pPr>
            <a:lvl6pPr marL="3200010" indent="0" algn="ctr">
              <a:buNone/>
              <a:defRPr sz="2240"/>
            </a:lvl6pPr>
            <a:lvl7pPr marL="3840011" indent="0" algn="ctr">
              <a:buNone/>
              <a:defRPr sz="2240"/>
            </a:lvl7pPr>
            <a:lvl8pPr marL="4480014" indent="0" algn="ctr">
              <a:buNone/>
              <a:defRPr sz="2240"/>
            </a:lvl8pPr>
            <a:lvl9pPr marL="5120015" indent="0" algn="ctr">
              <a:buNone/>
              <a:defRPr sz="224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2A60860-01C9-4856-A5C1-68F2D3DD6368}" type="datetimeFigureOut">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4500F8-D6FA-4F69-B13B-9F8B5FC458EA}" type="slidenum">
              <a:rPr lang="en-US" smtClean="0"/>
              <a:t>‹Nº›</a:t>
            </a:fld>
            <a:endParaRPr lang="en-US" dirty="0"/>
          </a:p>
        </p:txBody>
      </p:sp>
    </p:spTree>
    <p:extLst>
      <p:ext uri="{BB962C8B-B14F-4D97-AF65-F5344CB8AC3E}">
        <p14:creationId xmlns:p14="http://schemas.microsoft.com/office/powerpoint/2010/main" val="1895065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2A60860-01C9-4856-A5C1-68F2D3DD6368}" type="datetimeFigureOut">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4500F8-D6FA-4F69-B13B-9F8B5FC458EA}" type="slidenum">
              <a:rPr lang="en-US" smtClean="0"/>
              <a:t>‹Nº›</a:t>
            </a:fld>
            <a:endParaRPr lang="en-US" dirty="0"/>
          </a:p>
        </p:txBody>
      </p:sp>
    </p:spTree>
    <p:extLst>
      <p:ext uri="{BB962C8B-B14F-4D97-AF65-F5344CB8AC3E}">
        <p14:creationId xmlns:p14="http://schemas.microsoft.com/office/powerpoint/2010/main" val="19407806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383662"/>
      </p:ext>
    </p:extLst>
  </p:cSld>
  <p:clrMap bg1="lt1" tx1="dk1" bg2="lt2" tx2="dk2" accent1="accent1" accent2="accent2" accent3="accent3" accent4="accent4" accent5="accent5" accent6="accent6" hlink="hlink" folHlink="folHlink"/>
  <p:sldLayoutIdLst>
    <p:sldLayoutId id="2147483652" r:id="rId1"/>
    <p:sldLayoutId id="2147483657" r:id="rId2"/>
    <p:sldLayoutId id="2147483658" r:id="rId3"/>
    <p:sldLayoutId id="2147483659" r:id="rId4"/>
  </p:sldLayoutIdLst>
  <p:txStyles>
    <p:titleStyle>
      <a:lvl1pPr algn="ctr" defTabSz="1535972" rtl="0" eaLnBrk="1" latinLnBrk="0" hangingPunct="1">
        <a:spcBef>
          <a:spcPct val="0"/>
        </a:spcBef>
        <a:buNone/>
        <a:defRPr sz="7400" kern="1200">
          <a:solidFill>
            <a:schemeClr val="tx1"/>
          </a:solidFill>
          <a:latin typeface="+mj-lt"/>
          <a:ea typeface="+mj-ea"/>
          <a:cs typeface="+mj-cs"/>
        </a:defRPr>
      </a:lvl1pPr>
    </p:titleStyle>
    <p:bodyStyle>
      <a:lvl1pPr marL="575990" indent="-575990" algn="l" defTabSz="1535972" rtl="0" eaLnBrk="1" latinLnBrk="0" hangingPunct="1">
        <a:spcBef>
          <a:spcPct val="20000"/>
        </a:spcBef>
        <a:buFont typeface="Arial" pitchFamily="34" charset="0"/>
        <a:buChar char="•"/>
        <a:defRPr sz="5400" kern="1200">
          <a:solidFill>
            <a:schemeClr val="tx1"/>
          </a:solidFill>
          <a:latin typeface="+mn-lt"/>
          <a:ea typeface="+mn-ea"/>
          <a:cs typeface="+mn-cs"/>
        </a:defRPr>
      </a:lvl1pPr>
      <a:lvl2pPr marL="1247978" indent="-479991" algn="l" defTabSz="1535972" rtl="0" eaLnBrk="1" latinLnBrk="0" hangingPunct="1">
        <a:spcBef>
          <a:spcPct val="20000"/>
        </a:spcBef>
        <a:buFont typeface="Arial" pitchFamily="34" charset="0"/>
        <a:buChar char="–"/>
        <a:defRPr sz="4700" kern="1200">
          <a:solidFill>
            <a:schemeClr val="tx1"/>
          </a:solidFill>
          <a:latin typeface="+mn-lt"/>
          <a:ea typeface="+mn-ea"/>
          <a:cs typeface="+mn-cs"/>
        </a:defRPr>
      </a:lvl2pPr>
      <a:lvl3pPr marL="1919966" indent="-383993" algn="l" defTabSz="1535972" rtl="0" eaLnBrk="1" latinLnBrk="0" hangingPunct="1">
        <a:spcBef>
          <a:spcPct val="20000"/>
        </a:spcBef>
        <a:buFont typeface="Arial" pitchFamily="34" charset="0"/>
        <a:buChar char="•"/>
        <a:defRPr sz="4000" kern="1200">
          <a:solidFill>
            <a:schemeClr val="tx1"/>
          </a:solidFill>
          <a:latin typeface="+mn-lt"/>
          <a:ea typeface="+mn-ea"/>
          <a:cs typeface="+mn-cs"/>
        </a:defRPr>
      </a:lvl3pPr>
      <a:lvl4pPr marL="2687951"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4pPr>
      <a:lvl5pPr marL="3455938"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5pPr>
      <a:lvl6pPr marL="4223925"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4991912"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759898"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27885"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9pPr>
    </p:bodyStyle>
    <p:otherStyle>
      <a:defPPr>
        <a:defRPr lang="es-CO"/>
      </a:defPPr>
      <a:lvl1pPr marL="0" algn="l" defTabSz="1535972" rtl="0" eaLnBrk="1" latinLnBrk="0" hangingPunct="1">
        <a:defRPr sz="3000" kern="1200">
          <a:solidFill>
            <a:schemeClr val="tx1"/>
          </a:solidFill>
          <a:latin typeface="+mn-lt"/>
          <a:ea typeface="+mn-ea"/>
          <a:cs typeface="+mn-cs"/>
        </a:defRPr>
      </a:lvl1pPr>
      <a:lvl2pPr marL="767987" algn="l" defTabSz="1535972" rtl="0" eaLnBrk="1" latinLnBrk="0" hangingPunct="1">
        <a:defRPr sz="3000" kern="1200">
          <a:solidFill>
            <a:schemeClr val="tx1"/>
          </a:solidFill>
          <a:latin typeface="+mn-lt"/>
          <a:ea typeface="+mn-ea"/>
          <a:cs typeface="+mn-cs"/>
        </a:defRPr>
      </a:lvl2pPr>
      <a:lvl3pPr marL="1535972" algn="l" defTabSz="1535972" rtl="0" eaLnBrk="1" latinLnBrk="0" hangingPunct="1">
        <a:defRPr sz="3000" kern="1200">
          <a:solidFill>
            <a:schemeClr val="tx1"/>
          </a:solidFill>
          <a:latin typeface="+mn-lt"/>
          <a:ea typeface="+mn-ea"/>
          <a:cs typeface="+mn-cs"/>
        </a:defRPr>
      </a:lvl3pPr>
      <a:lvl4pPr marL="2303959" algn="l" defTabSz="1535972" rtl="0" eaLnBrk="1" latinLnBrk="0" hangingPunct="1">
        <a:defRPr sz="3000" kern="1200">
          <a:solidFill>
            <a:schemeClr val="tx1"/>
          </a:solidFill>
          <a:latin typeface="+mn-lt"/>
          <a:ea typeface="+mn-ea"/>
          <a:cs typeface="+mn-cs"/>
        </a:defRPr>
      </a:lvl4pPr>
      <a:lvl5pPr marL="3071946" algn="l" defTabSz="1535972" rtl="0" eaLnBrk="1" latinLnBrk="0" hangingPunct="1">
        <a:defRPr sz="3000" kern="1200">
          <a:solidFill>
            <a:schemeClr val="tx1"/>
          </a:solidFill>
          <a:latin typeface="+mn-lt"/>
          <a:ea typeface="+mn-ea"/>
          <a:cs typeface="+mn-cs"/>
        </a:defRPr>
      </a:lvl5pPr>
      <a:lvl6pPr marL="3839932" algn="l" defTabSz="1535972" rtl="0" eaLnBrk="1" latinLnBrk="0" hangingPunct="1">
        <a:defRPr sz="3000" kern="1200">
          <a:solidFill>
            <a:schemeClr val="tx1"/>
          </a:solidFill>
          <a:latin typeface="+mn-lt"/>
          <a:ea typeface="+mn-ea"/>
          <a:cs typeface="+mn-cs"/>
        </a:defRPr>
      </a:lvl6pPr>
      <a:lvl7pPr marL="4607919" algn="l" defTabSz="1535972" rtl="0" eaLnBrk="1" latinLnBrk="0" hangingPunct="1">
        <a:defRPr sz="3000" kern="1200">
          <a:solidFill>
            <a:schemeClr val="tx1"/>
          </a:solidFill>
          <a:latin typeface="+mn-lt"/>
          <a:ea typeface="+mn-ea"/>
          <a:cs typeface="+mn-cs"/>
        </a:defRPr>
      </a:lvl7pPr>
      <a:lvl8pPr marL="5375906" algn="l" defTabSz="1535972" rtl="0" eaLnBrk="1" latinLnBrk="0" hangingPunct="1">
        <a:defRPr sz="3000" kern="1200">
          <a:solidFill>
            <a:schemeClr val="tx1"/>
          </a:solidFill>
          <a:latin typeface="+mn-lt"/>
          <a:ea typeface="+mn-ea"/>
          <a:cs typeface="+mn-cs"/>
        </a:defRPr>
      </a:lvl8pPr>
      <a:lvl9pPr marL="6143891" algn="l" defTabSz="1535972"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upercade.bogota.gov.co/"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s://bogota.gov.co/sdq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DJI_0579.jpg"/>
          <p:cNvPicPr>
            <a:picLocks noChangeAspect="1"/>
          </p:cNvPicPr>
          <p:nvPr/>
        </p:nvPicPr>
        <p:blipFill rotWithShape="1">
          <a:blip r:embed="rId3" cstate="screen">
            <a:extLst>
              <a:ext uri="{28A0092B-C50C-407E-A947-70E740481C1C}">
                <a14:useLocalDpi xmlns:a14="http://schemas.microsoft.com/office/drawing/2010/main"/>
              </a:ext>
            </a:extLst>
          </a:blip>
          <a:srcRect b="-557"/>
          <a:stretch/>
        </p:blipFill>
        <p:spPr>
          <a:xfrm>
            <a:off x="57024" y="-154685"/>
            <a:ext cx="17346814" cy="10051147"/>
          </a:xfrm>
          <a:prstGeom prst="rect">
            <a:avLst/>
          </a:prstGeom>
        </p:spPr>
      </p:pic>
      <p:sp>
        <p:nvSpPr>
          <p:cNvPr id="4" name="Rectángulo 4">
            <a:extLst>
              <a:ext uri="{FF2B5EF4-FFF2-40B4-BE49-F238E27FC236}">
                <a16:creationId xmlns:a16="http://schemas.microsoft.com/office/drawing/2014/main" id="{A4CA4874-5C22-437A-A4D7-DDE5F597E87F}"/>
              </a:ext>
            </a:extLst>
          </p:cNvPr>
          <p:cNvSpPr/>
          <p:nvPr/>
        </p:nvSpPr>
        <p:spPr>
          <a:xfrm>
            <a:off x="57024" y="-138615"/>
            <a:ext cx="17346814" cy="9980030"/>
          </a:xfrm>
          <a:prstGeom prst="rect">
            <a:avLst/>
          </a:prstGeom>
          <a:solidFill>
            <a:schemeClr val="tx1">
              <a:lumMod val="95000"/>
              <a:lumOff val="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876" dirty="0"/>
              <a:t> </a:t>
            </a:r>
          </a:p>
        </p:txBody>
      </p:sp>
      <p:pic>
        <p:nvPicPr>
          <p:cNvPr id="6" name="Google Shape;395;p1" descr="Imagen que contiene dibujo&#10;&#10;Descripción generada automáticamente">
            <a:extLst>
              <a:ext uri="{FF2B5EF4-FFF2-40B4-BE49-F238E27FC236}">
                <a16:creationId xmlns:a16="http://schemas.microsoft.com/office/drawing/2014/main" id="{8AAE5F09-D63A-6341-84B8-04B0B1B8A1DE}"/>
              </a:ext>
            </a:extLst>
          </p:cNvPr>
          <p:cNvPicPr preferRelativeResize="0"/>
          <p:nvPr/>
        </p:nvPicPr>
        <p:blipFill rotWithShape="1">
          <a:blip r:embed="rId4">
            <a:alphaModFix/>
          </a:blip>
          <a:srcRect/>
          <a:stretch/>
        </p:blipFill>
        <p:spPr>
          <a:xfrm>
            <a:off x="6012905" y="8526596"/>
            <a:ext cx="5435052" cy="1200449"/>
          </a:xfrm>
          <a:prstGeom prst="rect">
            <a:avLst/>
          </a:prstGeom>
          <a:noFill/>
          <a:ln>
            <a:noFill/>
          </a:ln>
        </p:spPr>
      </p:pic>
      <p:pic>
        <p:nvPicPr>
          <p:cNvPr id="3" name="Imagen 2">
            <a:extLst>
              <a:ext uri="{FF2B5EF4-FFF2-40B4-BE49-F238E27FC236}">
                <a16:creationId xmlns:a16="http://schemas.microsoft.com/office/drawing/2014/main" id="{EBC3A980-A247-40B5-8A2E-FFD3E250392E}"/>
              </a:ext>
            </a:extLst>
          </p:cNvPr>
          <p:cNvPicPr>
            <a:picLocks noChangeAspect="1"/>
          </p:cNvPicPr>
          <p:nvPr/>
        </p:nvPicPr>
        <p:blipFill>
          <a:blip r:embed="rId5"/>
          <a:stretch>
            <a:fillRect/>
          </a:stretch>
        </p:blipFill>
        <p:spPr>
          <a:xfrm>
            <a:off x="57024" y="5426434"/>
            <a:ext cx="17346814" cy="3209562"/>
          </a:xfrm>
          <a:prstGeom prst="rect">
            <a:avLst/>
          </a:prstGeom>
        </p:spPr>
      </p:pic>
      <p:pic>
        <p:nvPicPr>
          <p:cNvPr id="5" name="Imagen 4">
            <a:extLst>
              <a:ext uri="{FF2B5EF4-FFF2-40B4-BE49-F238E27FC236}">
                <a16:creationId xmlns:a16="http://schemas.microsoft.com/office/drawing/2014/main" id="{7EEB8F57-9A61-409C-A082-E406FE9FD439}"/>
              </a:ext>
            </a:extLst>
          </p:cNvPr>
          <p:cNvPicPr>
            <a:picLocks noChangeAspect="1"/>
          </p:cNvPicPr>
          <p:nvPr/>
        </p:nvPicPr>
        <p:blipFill>
          <a:blip r:embed="rId6"/>
          <a:stretch>
            <a:fillRect/>
          </a:stretch>
        </p:blipFill>
        <p:spPr>
          <a:xfrm>
            <a:off x="6421517" y="49884"/>
            <a:ext cx="3856284" cy="1470007"/>
          </a:xfrm>
          <a:prstGeom prst="rect">
            <a:avLst/>
          </a:prstGeom>
        </p:spPr>
      </p:pic>
      <p:sp>
        <p:nvSpPr>
          <p:cNvPr id="10" name="Google Shape;173;p2">
            <a:extLst>
              <a:ext uri="{FF2B5EF4-FFF2-40B4-BE49-F238E27FC236}">
                <a16:creationId xmlns:a16="http://schemas.microsoft.com/office/drawing/2014/main" id="{39E3CD1B-56D3-4C55-9A33-6EB970B93D53}"/>
              </a:ext>
            </a:extLst>
          </p:cNvPr>
          <p:cNvSpPr txBox="1"/>
          <p:nvPr/>
        </p:nvSpPr>
        <p:spPr>
          <a:xfrm>
            <a:off x="783304" y="2061789"/>
            <a:ext cx="16341185" cy="2670111"/>
          </a:xfrm>
          <a:prstGeom prst="rect">
            <a:avLst/>
          </a:prstGeom>
          <a:noFill/>
          <a:ln>
            <a:noFill/>
          </a:ln>
        </p:spPr>
        <p:txBody>
          <a:bodyPr spcFirstLastPara="1" wrap="square" lIns="172413" tIns="172413" rIns="172413" bIns="172413" anchor="t" anchorCtr="0">
            <a:spAutoFit/>
          </a:bodyPr>
          <a:lstStyle/>
          <a:p>
            <a:pPr algn="ctr" defTabSz="1724376">
              <a:buClr>
                <a:srgbClr val="000000"/>
              </a:buClr>
              <a:buSzPts val="5100"/>
            </a:pPr>
            <a:r>
              <a:rPr lang="es-CO" sz="3772" b="1" kern="0" dirty="0">
                <a:solidFill>
                  <a:schemeClr val="bg1"/>
                </a:solidFill>
                <a:latin typeface="Century Gothic" panose="020B0502020202020204" pitchFamily="34" charset="0"/>
                <a:cs typeface="Arial"/>
                <a:sym typeface="Arial"/>
              </a:rPr>
              <a:t>ESTRATEGIA DE RENDICIÓN DE CUENTAS LOCALES 2022 GESTIÓN 2021</a:t>
            </a:r>
          </a:p>
          <a:p>
            <a:pPr algn="ctr" defTabSz="1724376">
              <a:buClr>
                <a:srgbClr val="000000"/>
              </a:buClr>
              <a:buSzPts val="5100"/>
            </a:pPr>
            <a:r>
              <a:rPr lang="es-CO" sz="3772" b="1" kern="0" dirty="0">
                <a:solidFill>
                  <a:schemeClr val="bg1"/>
                </a:solidFill>
                <a:latin typeface="Century Gothic" panose="020B0502020202020204" pitchFamily="34" charset="0"/>
                <a:cs typeface="Arial"/>
                <a:sym typeface="Arial"/>
              </a:rPr>
              <a:t>SECTOR MOVILIDAD</a:t>
            </a:r>
          </a:p>
          <a:p>
            <a:pPr algn="ctr" defTabSz="1724376">
              <a:buClr>
                <a:srgbClr val="000000"/>
              </a:buClr>
              <a:buSzPts val="5100"/>
            </a:pPr>
            <a:endParaRPr lang="es-CO" sz="3772" b="1" kern="0" dirty="0">
              <a:solidFill>
                <a:schemeClr val="bg1"/>
              </a:solidFill>
              <a:latin typeface="Century Gothic" panose="020B0502020202020204" pitchFamily="34" charset="0"/>
              <a:cs typeface="Arial"/>
              <a:sym typeface="Arial"/>
            </a:endParaRPr>
          </a:p>
          <a:p>
            <a:pPr algn="ctr" defTabSz="1724376">
              <a:buClr>
                <a:srgbClr val="000000"/>
              </a:buClr>
              <a:buSzPts val="5100"/>
            </a:pPr>
            <a:r>
              <a:rPr lang="es-CO" sz="3772" b="1" kern="0" dirty="0">
                <a:solidFill>
                  <a:schemeClr val="bg1"/>
                </a:solidFill>
                <a:latin typeface="Century Gothic" panose="020B0502020202020204" pitchFamily="34" charset="0"/>
                <a:cs typeface="Arial"/>
                <a:sym typeface="Arial"/>
              </a:rPr>
              <a:t>LOCALIDAD ANTONIO NARIÑO</a:t>
            </a:r>
          </a:p>
        </p:txBody>
      </p:sp>
    </p:spTree>
    <p:extLst>
      <p:ext uri="{BB962C8B-B14F-4D97-AF65-F5344CB8AC3E}">
        <p14:creationId xmlns:p14="http://schemas.microsoft.com/office/powerpoint/2010/main" val="3750530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1029916" y="1035592"/>
            <a:ext cx="14814815" cy="1384995"/>
          </a:xfrm>
          <a:prstGeom prst="rect">
            <a:avLst/>
          </a:prstGeom>
          <a:noFill/>
        </p:spPr>
        <p:txBody>
          <a:bodyPr wrap="square" rtlCol="0">
            <a:spAutoFit/>
          </a:bodyPr>
          <a:lstStyle/>
          <a:p>
            <a:pPr algn="just"/>
            <a:r>
              <a:rPr lang="es-ES" sz="2800" dirty="0">
                <a:highlight>
                  <a:srgbClr val="FFFFFF"/>
                </a:highlight>
                <a:latin typeface="Arial Narrow" panose="020B0606020202030204" pitchFamily="34" charset="0"/>
                <a:cs typeface="Arial" panose="020B0604020202020204" pitchFamily="34" charset="0"/>
              </a:rPr>
              <a:t>A la fecha la implementación del Sistema de Semáforos inteligente - SSI se encuentra en el 100%, el cual consta de 1538 intersecciones semaforizadas en la ciudad de Bogotá D.C. A continuación se indican para la localidad de Antonio Nariño la distribución de intersecciones semaforizadas implementadas durante la vigencia 2021.</a:t>
            </a:r>
            <a:endParaRPr lang="es-CO" sz="2800" dirty="0">
              <a:highlight>
                <a:srgbClr val="FFFFFF"/>
              </a:highlight>
              <a:latin typeface="Arial Narrow" panose="020B0606020202030204" pitchFamily="34" charset="0"/>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r>
              <a:rPr lang="es-ES" sz="2800" b="1" dirty="0">
                <a:solidFill>
                  <a:schemeClr val="tx1">
                    <a:lumMod val="75000"/>
                    <a:lumOff val="25000"/>
                  </a:schemeClr>
                </a:solidFill>
                <a:latin typeface="Arial Black" panose="020B0604020202020204" pitchFamily="34" charset="0"/>
                <a:cs typeface="Arial Black" panose="020B0604020202020204" pitchFamily="34" charset="0"/>
              </a:rPr>
              <a:t>6. Semaforización </a:t>
            </a:r>
            <a:endParaRPr lang="es-CO" sz="2800" b="1" dirty="0">
              <a:solidFill>
                <a:schemeClr val="tx1">
                  <a:lumMod val="75000"/>
                  <a:lumOff val="25000"/>
                </a:schemeClr>
              </a:solidFill>
              <a:latin typeface="Arial Black" panose="020B0604020202020204" pitchFamily="34" charset="0"/>
              <a:cs typeface="Arial Black" panose="020B0604020202020204" pitchFamily="34" charset="0"/>
            </a:endParaRPr>
          </a:p>
        </p:txBody>
      </p:sp>
      <p:pic>
        <p:nvPicPr>
          <p:cNvPr id="42" name="Imagen 41">
            <a:extLst>
              <a:ext uri="{FF2B5EF4-FFF2-40B4-BE49-F238E27FC236}">
                <a16:creationId xmlns:a16="http://schemas.microsoft.com/office/drawing/2014/main" id="{24D845BE-D8B2-FE23-4DE1-0709AD49CA13}"/>
              </a:ext>
            </a:extLst>
          </p:cNvPr>
          <p:cNvPicPr>
            <a:picLocks noChangeAspect="1"/>
          </p:cNvPicPr>
          <p:nvPr/>
        </p:nvPicPr>
        <p:blipFill>
          <a:blip r:embed="rId3"/>
          <a:stretch>
            <a:fillRect/>
          </a:stretch>
        </p:blipFill>
        <p:spPr>
          <a:xfrm>
            <a:off x="9382844" y="2852286"/>
            <a:ext cx="7285298" cy="6423382"/>
          </a:xfrm>
          <a:prstGeom prst="rect">
            <a:avLst/>
          </a:prstGeom>
          <a:ln>
            <a:solidFill>
              <a:srgbClr val="B8D101"/>
            </a:solidFill>
          </a:ln>
        </p:spPr>
      </p:pic>
      <p:pic>
        <p:nvPicPr>
          <p:cNvPr id="44" name="Imagen 43">
            <a:extLst>
              <a:ext uri="{FF2B5EF4-FFF2-40B4-BE49-F238E27FC236}">
                <a16:creationId xmlns:a16="http://schemas.microsoft.com/office/drawing/2014/main" id="{09B33627-4E59-47CC-B92A-C12B7CEB2CCC}"/>
              </a:ext>
            </a:extLst>
          </p:cNvPr>
          <p:cNvPicPr>
            <a:picLocks noChangeAspect="1"/>
          </p:cNvPicPr>
          <p:nvPr/>
        </p:nvPicPr>
        <p:blipFill>
          <a:blip r:embed="rId4"/>
          <a:stretch>
            <a:fillRect/>
          </a:stretch>
        </p:blipFill>
        <p:spPr>
          <a:xfrm>
            <a:off x="329243" y="2632656"/>
            <a:ext cx="8603493" cy="6761002"/>
          </a:xfrm>
          <a:prstGeom prst="rect">
            <a:avLst/>
          </a:prstGeom>
        </p:spPr>
      </p:pic>
      <p:sp>
        <p:nvSpPr>
          <p:cNvPr id="45" name="Rectángulo 44">
            <a:extLst>
              <a:ext uri="{FF2B5EF4-FFF2-40B4-BE49-F238E27FC236}">
                <a16:creationId xmlns:a16="http://schemas.microsoft.com/office/drawing/2014/main" id="{47BBC107-D2DF-4B2E-BD22-A0FD4D733D0A}"/>
              </a:ext>
            </a:extLst>
          </p:cNvPr>
          <p:cNvSpPr/>
          <p:nvPr/>
        </p:nvSpPr>
        <p:spPr>
          <a:xfrm>
            <a:off x="885900" y="4563368"/>
            <a:ext cx="4752528" cy="249254"/>
          </a:xfrm>
          <a:prstGeom prst="rect">
            <a:avLst/>
          </a:prstGeom>
          <a:noFill/>
          <a:ln w="28575">
            <a:solidFill>
              <a:srgbClr val="17355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526A64D8-55BC-497A-AE1A-50B14FC14D05}"/>
              </a:ext>
            </a:extLst>
          </p:cNvPr>
          <p:cNvSpPr/>
          <p:nvPr/>
        </p:nvSpPr>
        <p:spPr>
          <a:xfrm>
            <a:off x="10283060" y="3663320"/>
            <a:ext cx="1008000" cy="468000"/>
          </a:xfrm>
          <a:prstGeom prst="rect">
            <a:avLst/>
          </a:prstGeom>
          <a:solidFill>
            <a:srgbClr val="B8D101"/>
          </a:solidFill>
          <a:ln>
            <a:solidFill>
              <a:srgbClr val="B8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10</a:t>
            </a:r>
          </a:p>
        </p:txBody>
      </p:sp>
      <p:sp>
        <p:nvSpPr>
          <p:cNvPr id="9" name="Rectángulo 8">
            <a:extLst>
              <a:ext uri="{FF2B5EF4-FFF2-40B4-BE49-F238E27FC236}">
                <a16:creationId xmlns:a16="http://schemas.microsoft.com/office/drawing/2014/main" id="{A7AC4AFB-5B2B-47C0-A158-0A24CFDAFAE7}"/>
              </a:ext>
            </a:extLst>
          </p:cNvPr>
          <p:cNvSpPr/>
          <p:nvPr/>
        </p:nvSpPr>
        <p:spPr>
          <a:xfrm>
            <a:off x="12767220" y="3699272"/>
            <a:ext cx="972000" cy="468000"/>
          </a:xfrm>
          <a:prstGeom prst="rect">
            <a:avLst/>
          </a:prstGeom>
          <a:solidFill>
            <a:srgbClr val="B8D101"/>
          </a:solidFill>
          <a:ln>
            <a:solidFill>
              <a:srgbClr val="B8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4</a:t>
            </a:r>
          </a:p>
        </p:txBody>
      </p:sp>
      <p:sp>
        <p:nvSpPr>
          <p:cNvPr id="10" name="Rectángulo 9">
            <a:extLst>
              <a:ext uri="{FF2B5EF4-FFF2-40B4-BE49-F238E27FC236}">
                <a16:creationId xmlns:a16="http://schemas.microsoft.com/office/drawing/2014/main" id="{2941174B-3F74-4FEE-9E09-CEDCDB32D169}"/>
              </a:ext>
            </a:extLst>
          </p:cNvPr>
          <p:cNvSpPr/>
          <p:nvPr/>
        </p:nvSpPr>
        <p:spPr>
          <a:xfrm>
            <a:off x="14927460" y="3699272"/>
            <a:ext cx="972000" cy="468000"/>
          </a:xfrm>
          <a:prstGeom prst="rect">
            <a:avLst/>
          </a:prstGeom>
          <a:solidFill>
            <a:srgbClr val="B8D101"/>
          </a:solidFill>
          <a:ln>
            <a:solidFill>
              <a:srgbClr val="B8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1</a:t>
            </a:r>
          </a:p>
        </p:txBody>
      </p:sp>
      <p:sp>
        <p:nvSpPr>
          <p:cNvPr id="11" name="Rectángulo 10">
            <a:extLst>
              <a:ext uri="{FF2B5EF4-FFF2-40B4-BE49-F238E27FC236}">
                <a16:creationId xmlns:a16="http://schemas.microsoft.com/office/drawing/2014/main" id="{9A92F222-D49D-4384-8053-3659626A5473}"/>
              </a:ext>
            </a:extLst>
          </p:cNvPr>
          <p:cNvSpPr/>
          <p:nvPr/>
        </p:nvSpPr>
        <p:spPr>
          <a:xfrm>
            <a:off x="10678988" y="5607536"/>
            <a:ext cx="972000" cy="468000"/>
          </a:xfrm>
          <a:prstGeom prst="rect">
            <a:avLst/>
          </a:prstGeom>
          <a:solidFill>
            <a:srgbClr val="B8D101"/>
          </a:solidFill>
          <a:ln>
            <a:solidFill>
              <a:srgbClr val="B8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53</a:t>
            </a:r>
          </a:p>
        </p:txBody>
      </p:sp>
      <p:sp>
        <p:nvSpPr>
          <p:cNvPr id="12" name="Rectángulo 11">
            <a:extLst>
              <a:ext uri="{FF2B5EF4-FFF2-40B4-BE49-F238E27FC236}">
                <a16:creationId xmlns:a16="http://schemas.microsoft.com/office/drawing/2014/main" id="{2471816E-F9F6-4ADD-AD38-AB1234555BC9}"/>
              </a:ext>
            </a:extLst>
          </p:cNvPr>
          <p:cNvSpPr/>
          <p:nvPr/>
        </p:nvSpPr>
        <p:spPr>
          <a:xfrm>
            <a:off x="14027468" y="5571480"/>
            <a:ext cx="936000" cy="468000"/>
          </a:xfrm>
          <a:prstGeom prst="rect">
            <a:avLst/>
          </a:prstGeom>
          <a:solidFill>
            <a:srgbClr val="B8D101"/>
          </a:solidFill>
          <a:ln>
            <a:solidFill>
              <a:srgbClr val="B8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9</a:t>
            </a:r>
          </a:p>
        </p:txBody>
      </p:sp>
      <p:sp>
        <p:nvSpPr>
          <p:cNvPr id="13" name="Rectángulo 12">
            <a:extLst>
              <a:ext uri="{FF2B5EF4-FFF2-40B4-BE49-F238E27FC236}">
                <a16:creationId xmlns:a16="http://schemas.microsoft.com/office/drawing/2014/main" id="{E0370A12-FC45-45B3-90F4-9F4B5F1C1A97}"/>
              </a:ext>
            </a:extLst>
          </p:cNvPr>
          <p:cNvSpPr/>
          <p:nvPr/>
        </p:nvSpPr>
        <p:spPr>
          <a:xfrm>
            <a:off x="10967020" y="7623760"/>
            <a:ext cx="972000" cy="468000"/>
          </a:xfrm>
          <a:prstGeom prst="rect">
            <a:avLst/>
          </a:prstGeom>
          <a:solidFill>
            <a:srgbClr val="B8D101"/>
          </a:solidFill>
          <a:ln>
            <a:solidFill>
              <a:srgbClr val="B8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44</a:t>
            </a:r>
          </a:p>
        </p:txBody>
      </p:sp>
      <p:sp>
        <p:nvSpPr>
          <p:cNvPr id="14" name="Rectángulo 13">
            <a:extLst>
              <a:ext uri="{FF2B5EF4-FFF2-40B4-BE49-F238E27FC236}">
                <a16:creationId xmlns:a16="http://schemas.microsoft.com/office/drawing/2014/main" id="{B543624A-E8BF-4732-8E3A-C93A8EF53D5E}"/>
              </a:ext>
            </a:extLst>
          </p:cNvPr>
          <p:cNvSpPr/>
          <p:nvPr/>
        </p:nvSpPr>
        <p:spPr>
          <a:xfrm>
            <a:off x="14099476" y="7623760"/>
            <a:ext cx="936000" cy="468000"/>
          </a:xfrm>
          <a:prstGeom prst="rect">
            <a:avLst/>
          </a:prstGeom>
          <a:solidFill>
            <a:srgbClr val="B8D101"/>
          </a:solidFill>
          <a:ln>
            <a:solidFill>
              <a:srgbClr val="B8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20</a:t>
            </a:r>
          </a:p>
        </p:txBody>
      </p:sp>
    </p:spTree>
    <p:extLst>
      <p:ext uri="{BB962C8B-B14F-4D97-AF65-F5344CB8AC3E}">
        <p14:creationId xmlns:p14="http://schemas.microsoft.com/office/powerpoint/2010/main" val="2278932803"/>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48605" y="2331120"/>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pPr marL="457200" defTabSz="914400">
              <a:buClr>
                <a:srgbClr val="000000"/>
              </a:buClr>
              <a:buSzPts val="4400"/>
            </a:pPr>
            <a:r>
              <a:rPr lang="es-CO" sz="2800" b="1" dirty="0">
                <a:solidFill>
                  <a:schemeClr val="tx1">
                    <a:lumMod val="75000"/>
                    <a:lumOff val="25000"/>
                  </a:schemeClr>
                </a:solidFill>
                <a:latin typeface="Arial Black" panose="020B0604020202020204" pitchFamily="34" charset="0"/>
                <a:sym typeface="Arial"/>
              </a:rPr>
              <a:t>7. Control de tránsito y transporte</a:t>
            </a:r>
          </a:p>
        </p:txBody>
      </p:sp>
      <p:cxnSp>
        <p:nvCxnSpPr>
          <p:cNvPr id="12" name="Conector recto 11">
            <a:extLst>
              <a:ext uri="{FF2B5EF4-FFF2-40B4-BE49-F238E27FC236}">
                <a16:creationId xmlns:a16="http://schemas.microsoft.com/office/drawing/2014/main" id="{545BA62A-BDE2-FCDD-BC0D-6C0BCDB10BDB}"/>
              </a:ext>
            </a:extLst>
          </p:cNvPr>
          <p:cNvCxnSpPr>
            <a:cxnSpLocks/>
            <a:endCxn id="10" idx="1"/>
          </p:cNvCxnSpPr>
          <p:nvPr/>
        </p:nvCxnSpPr>
        <p:spPr>
          <a:xfrm flipV="1">
            <a:off x="7394813" y="3107239"/>
            <a:ext cx="0" cy="200055"/>
          </a:xfrm>
          <a:prstGeom prst="line">
            <a:avLst/>
          </a:prstGeom>
        </p:spPr>
        <p:style>
          <a:lnRef idx="1">
            <a:schemeClr val="dk1"/>
          </a:lnRef>
          <a:fillRef idx="0">
            <a:schemeClr val="dk1"/>
          </a:fillRef>
          <a:effectRef idx="0">
            <a:schemeClr val="dk1"/>
          </a:effectRef>
          <a:fontRef idx="minor">
            <a:schemeClr val="tx1"/>
          </a:fontRef>
        </p:style>
      </p:cxnSp>
      <p:sp>
        <p:nvSpPr>
          <p:cNvPr id="66" name="CuadroTexto 65">
            <a:extLst>
              <a:ext uri="{FF2B5EF4-FFF2-40B4-BE49-F238E27FC236}">
                <a16:creationId xmlns:a16="http://schemas.microsoft.com/office/drawing/2014/main" id="{15F5EC41-08A5-D0CA-C0DF-BAD32C75A3FB}"/>
              </a:ext>
            </a:extLst>
          </p:cNvPr>
          <p:cNvSpPr txBox="1"/>
          <p:nvPr/>
        </p:nvSpPr>
        <p:spPr>
          <a:xfrm>
            <a:off x="1083466" y="1034976"/>
            <a:ext cx="15146628" cy="1200329"/>
          </a:xfrm>
          <a:prstGeom prst="rect">
            <a:avLst/>
          </a:prstGeom>
          <a:noFill/>
        </p:spPr>
        <p:txBody>
          <a:bodyPr wrap="square">
            <a:spAutoFit/>
          </a:bodyPr>
          <a:lstStyle/>
          <a:p>
            <a:pPr algn="just"/>
            <a:r>
              <a:rPr lang="es-CO" sz="2400" dirty="0">
                <a:effectLst/>
                <a:latin typeface="Arial Narrow" panose="020B0606020202030204" pitchFamily="34" charset="0"/>
                <a:ea typeface="Arial" panose="020B0604020202020204" pitchFamily="34" charset="0"/>
                <a:cs typeface="Arial" panose="020B0604020202020204" pitchFamily="34" charset="0"/>
              </a:rPr>
              <a:t>Para la Localidad de Antonio Nariño, en el año 2021, hubo un total de </a:t>
            </a:r>
            <a:r>
              <a:rPr lang="es-CO" sz="2400" dirty="0">
                <a:latin typeface="Arial Narrow" panose="020B0606020202030204" pitchFamily="34" charset="0"/>
                <a:ea typeface="Arial" panose="020B0604020202020204" pitchFamily="34" charset="0"/>
                <a:cs typeface="Arial" panose="020B0604020202020204" pitchFamily="34" charset="0"/>
              </a:rPr>
              <a:t>4379</a:t>
            </a:r>
            <a:r>
              <a:rPr lang="es-CO" sz="2400" dirty="0">
                <a:effectLst/>
                <a:latin typeface="Arial Narrow" panose="020B0606020202030204" pitchFamily="34" charset="0"/>
                <a:ea typeface="Arial" panose="020B0604020202020204" pitchFamily="34" charset="0"/>
                <a:cs typeface="Arial" panose="020B0604020202020204" pitchFamily="34" charset="0"/>
              </a:rPr>
              <a:t> comparendos, de los cuales se comparte la información relacionada con la cantidad de comparendos por medio de imposición; la cantidad de comparendos por tipo de vehículo y el top de las cinco (5) infracciones </a:t>
            </a:r>
            <a:endParaRPr lang="es-ES" sz="2400" dirty="0"/>
          </a:p>
        </p:txBody>
      </p:sp>
      <p:sp>
        <p:nvSpPr>
          <p:cNvPr id="10" name="CuadroTexto 9">
            <a:extLst>
              <a:ext uri="{FF2B5EF4-FFF2-40B4-BE49-F238E27FC236}">
                <a16:creationId xmlns:a16="http://schemas.microsoft.com/office/drawing/2014/main" id="{E6DC8209-149E-2352-F0E0-0469E8F8B155}"/>
              </a:ext>
            </a:extLst>
          </p:cNvPr>
          <p:cNvSpPr txBox="1"/>
          <p:nvPr/>
        </p:nvSpPr>
        <p:spPr>
          <a:xfrm>
            <a:off x="7394813" y="2907184"/>
            <a:ext cx="3572207" cy="400110"/>
          </a:xfrm>
          <a:prstGeom prst="rect">
            <a:avLst/>
          </a:prstGeom>
          <a:noFill/>
          <a:ln>
            <a:solidFill>
              <a:schemeClr val="tx1"/>
            </a:solidFill>
          </a:ln>
        </p:spPr>
        <p:txBody>
          <a:bodyPr wrap="square" rtlCol="0">
            <a:spAutoFit/>
          </a:bodyPr>
          <a:lstStyle/>
          <a:p>
            <a:r>
              <a:rPr lang="es-ES" sz="2000" dirty="0">
                <a:solidFill>
                  <a:srgbClr val="184479"/>
                </a:solidFill>
              </a:rPr>
              <a:t> </a:t>
            </a:r>
            <a:r>
              <a:rPr lang="es-ES" sz="1800" dirty="0">
                <a:solidFill>
                  <a:srgbClr val="184479"/>
                </a:solidFill>
                <a:latin typeface="Arial Black" panose="020B0A04020102020204" pitchFamily="34" charset="0"/>
              </a:rPr>
              <a:t>Comparendos de tipo C-02</a:t>
            </a:r>
          </a:p>
        </p:txBody>
      </p:sp>
      <p:cxnSp>
        <p:nvCxnSpPr>
          <p:cNvPr id="19" name="Conector recto 18">
            <a:extLst>
              <a:ext uri="{FF2B5EF4-FFF2-40B4-BE49-F238E27FC236}">
                <a16:creationId xmlns:a16="http://schemas.microsoft.com/office/drawing/2014/main" id="{231621A8-BB81-4693-F422-941878FB4D28}"/>
              </a:ext>
            </a:extLst>
          </p:cNvPr>
          <p:cNvCxnSpPr>
            <a:cxnSpLocks/>
          </p:cNvCxnSpPr>
          <p:nvPr/>
        </p:nvCxnSpPr>
        <p:spPr>
          <a:xfrm flipV="1">
            <a:off x="10941897" y="3339232"/>
            <a:ext cx="0" cy="39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Google Shape;222;p5">
            <a:extLst>
              <a:ext uri="{FF2B5EF4-FFF2-40B4-BE49-F238E27FC236}">
                <a16:creationId xmlns:a16="http://schemas.microsoft.com/office/drawing/2014/main" id="{CE59D339-37BF-C82D-F959-CDE838B8AEAE}"/>
              </a:ext>
            </a:extLst>
          </p:cNvPr>
          <p:cNvPicPr preferRelativeResize="0"/>
          <p:nvPr/>
        </p:nvPicPr>
        <p:blipFill rotWithShape="1">
          <a:blip r:embed="rId3">
            <a:alphaModFix/>
          </a:blip>
          <a:srcRect/>
          <a:stretch/>
        </p:blipFill>
        <p:spPr>
          <a:xfrm>
            <a:off x="7398655" y="3339233"/>
            <a:ext cx="3543242" cy="4320480"/>
          </a:xfrm>
          <a:prstGeom prst="rect">
            <a:avLst/>
          </a:prstGeom>
          <a:noFill/>
          <a:ln>
            <a:noFill/>
          </a:ln>
        </p:spPr>
      </p:pic>
      <p:pic>
        <p:nvPicPr>
          <p:cNvPr id="27" name="Google Shape;223;p5">
            <a:extLst>
              <a:ext uri="{FF2B5EF4-FFF2-40B4-BE49-F238E27FC236}">
                <a16:creationId xmlns:a16="http://schemas.microsoft.com/office/drawing/2014/main" id="{F07D7CAF-16CE-1F1B-D27F-0BADF96C99F7}"/>
              </a:ext>
            </a:extLst>
          </p:cNvPr>
          <p:cNvPicPr preferRelativeResize="0"/>
          <p:nvPr/>
        </p:nvPicPr>
        <p:blipFill rotWithShape="1">
          <a:blip r:embed="rId4">
            <a:alphaModFix/>
          </a:blip>
          <a:srcRect/>
          <a:stretch/>
        </p:blipFill>
        <p:spPr>
          <a:xfrm>
            <a:off x="11417762" y="2492628"/>
            <a:ext cx="5040085" cy="2260556"/>
          </a:xfrm>
          <a:prstGeom prst="rect">
            <a:avLst/>
          </a:prstGeom>
          <a:noFill/>
          <a:ln>
            <a:noFill/>
          </a:ln>
        </p:spPr>
      </p:pic>
      <p:pic>
        <p:nvPicPr>
          <p:cNvPr id="28" name="Google Shape;224;p5">
            <a:extLst>
              <a:ext uri="{FF2B5EF4-FFF2-40B4-BE49-F238E27FC236}">
                <a16:creationId xmlns:a16="http://schemas.microsoft.com/office/drawing/2014/main" id="{50D97A65-29F6-9EBC-CC79-18AED28933F5}"/>
              </a:ext>
            </a:extLst>
          </p:cNvPr>
          <p:cNvPicPr preferRelativeResize="0"/>
          <p:nvPr/>
        </p:nvPicPr>
        <p:blipFill rotWithShape="1">
          <a:blip r:embed="rId5">
            <a:alphaModFix/>
          </a:blip>
          <a:srcRect/>
          <a:stretch/>
        </p:blipFill>
        <p:spPr>
          <a:xfrm>
            <a:off x="11417762" y="4707384"/>
            <a:ext cx="5021866" cy="2260557"/>
          </a:xfrm>
          <a:prstGeom prst="rect">
            <a:avLst/>
          </a:prstGeom>
          <a:noFill/>
          <a:ln>
            <a:noFill/>
          </a:ln>
        </p:spPr>
      </p:pic>
      <p:pic>
        <p:nvPicPr>
          <p:cNvPr id="29" name="Google Shape;225;p5">
            <a:extLst>
              <a:ext uri="{FF2B5EF4-FFF2-40B4-BE49-F238E27FC236}">
                <a16:creationId xmlns:a16="http://schemas.microsoft.com/office/drawing/2014/main" id="{0C28052E-CB76-87A2-12EB-6BF466DC71A3}"/>
              </a:ext>
            </a:extLst>
          </p:cNvPr>
          <p:cNvPicPr preferRelativeResize="0"/>
          <p:nvPr/>
        </p:nvPicPr>
        <p:blipFill rotWithShape="1">
          <a:blip r:embed="rId6">
            <a:alphaModFix/>
          </a:blip>
          <a:srcRect/>
          <a:stretch/>
        </p:blipFill>
        <p:spPr>
          <a:xfrm>
            <a:off x="11424660" y="6939632"/>
            <a:ext cx="5014967" cy="2182535"/>
          </a:xfrm>
          <a:prstGeom prst="rect">
            <a:avLst/>
          </a:prstGeom>
          <a:noFill/>
          <a:ln>
            <a:noFill/>
          </a:ln>
        </p:spPr>
      </p:pic>
      <p:pic>
        <p:nvPicPr>
          <p:cNvPr id="9" name="Imagen 8">
            <a:extLst>
              <a:ext uri="{FF2B5EF4-FFF2-40B4-BE49-F238E27FC236}">
                <a16:creationId xmlns:a16="http://schemas.microsoft.com/office/drawing/2014/main" id="{42FDD154-D305-4E84-DAEC-C74A264ECCCD}"/>
              </a:ext>
            </a:extLst>
          </p:cNvPr>
          <p:cNvPicPr>
            <a:picLocks noChangeAspect="1"/>
          </p:cNvPicPr>
          <p:nvPr/>
        </p:nvPicPr>
        <p:blipFill>
          <a:blip r:embed="rId7"/>
          <a:stretch>
            <a:fillRect/>
          </a:stretch>
        </p:blipFill>
        <p:spPr>
          <a:xfrm>
            <a:off x="557616" y="2365457"/>
            <a:ext cx="6529981" cy="4942089"/>
          </a:xfrm>
          <a:prstGeom prst="rect">
            <a:avLst/>
          </a:prstGeom>
        </p:spPr>
      </p:pic>
      <p:sp>
        <p:nvSpPr>
          <p:cNvPr id="37" name="Google Shape;158;p2">
            <a:extLst>
              <a:ext uri="{FF2B5EF4-FFF2-40B4-BE49-F238E27FC236}">
                <a16:creationId xmlns:a16="http://schemas.microsoft.com/office/drawing/2014/main" id="{8A1A7234-1E34-EF32-DB3E-ACD0E5C52FB3}"/>
              </a:ext>
            </a:extLst>
          </p:cNvPr>
          <p:cNvSpPr txBox="1"/>
          <p:nvPr/>
        </p:nvSpPr>
        <p:spPr>
          <a:xfrm>
            <a:off x="5710436" y="7692052"/>
            <a:ext cx="1890000" cy="759748"/>
          </a:xfrm>
          <a:prstGeom prst="rect">
            <a:avLst/>
          </a:prstGeom>
          <a:noFill/>
          <a:ln>
            <a:noFill/>
          </a:ln>
        </p:spPr>
        <p:txBody>
          <a:bodyPr spcFirstLastPara="1" wrap="square" lIns="71400" tIns="71400" rIns="71400" bIns="71400" anchor="ctr" anchorCtr="0">
            <a:spAutoFit/>
          </a:bodyPr>
          <a:lstStyle/>
          <a:p>
            <a:pPr marL="0" marR="0" lvl="0" indent="0" algn="ctr" rtl="0">
              <a:lnSpc>
                <a:spcPct val="100000"/>
              </a:lnSpc>
              <a:spcBef>
                <a:spcPts val="0"/>
              </a:spcBef>
              <a:spcAft>
                <a:spcPts val="0"/>
              </a:spcAft>
              <a:buClr>
                <a:srgbClr val="22294A"/>
              </a:buClr>
              <a:buSzPts val="5000"/>
              <a:buFont typeface="Century Gothic"/>
              <a:buNone/>
            </a:pPr>
            <a:r>
              <a:rPr lang="en-US" sz="4000" b="0" i="0" u="none" strike="noStrike" cap="none" dirty="0">
                <a:solidFill>
                  <a:srgbClr val="22294A"/>
                </a:solidFill>
                <a:latin typeface="Century Gothic"/>
                <a:ea typeface="Century Gothic"/>
                <a:cs typeface="Century Gothic"/>
                <a:sym typeface="Century Gothic"/>
              </a:rPr>
              <a:t>42%</a:t>
            </a:r>
            <a:endParaRPr sz="4000" dirty="0"/>
          </a:p>
        </p:txBody>
      </p:sp>
      <p:sp>
        <p:nvSpPr>
          <p:cNvPr id="38" name="Google Shape;159;p2">
            <a:extLst>
              <a:ext uri="{FF2B5EF4-FFF2-40B4-BE49-F238E27FC236}">
                <a16:creationId xmlns:a16="http://schemas.microsoft.com/office/drawing/2014/main" id="{1949EE12-FAE4-F20D-A4BE-527F39AFF759}"/>
              </a:ext>
            </a:extLst>
          </p:cNvPr>
          <p:cNvSpPr/>
          <p:nvPr/>
        </p:nvSpPr>
        <p:spPr>
          <a:xfrm>
            <a:off x="5990815" y="7337343"/>
            <a:ext cx="1398108" cy="1812290"/>
          </a:xfrm>
          <a:prstGeom prst="rect">
            <a:avLst/>
          </a:prstGeom>
          <a:noFill/>
          <a:ln w="38100" cap="flat" cmpd="sng">
            <a:solidFill>
              <a:srgbClr val="C0D624"/>
            </a:solidFill>
            <a:prstDash val="solid"/>
            <a:miter lim="400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200"/>
              <a:buFont typeface="Trebuchet MS"/>
              <a:buNone/>
            </a:pPr>
            <a:endParaRPr sz="1200" b="0" i="0" u="none" strike="noStrike" cap="none">
              <a:solidFill>
                <a:srgbClr val="000000"/>
              </a:solidFill>
              <a:latin typeface="Helvetica Neue"/>
              <a:ea typeface="Helvetica Neue"/>
              <a:cs typeface="Helvetica Neue"/>
              <a:sym typeface="Helvetica Neue"/>
            </a:endParaRPr>
          </a:p>
        </p:txBody>
      </p:sp>
      <p:sp>
        <p:nvSpPr>
          <p:cNvPr id="39" name="Google Shape;160;p2">
            <a:extLst>
              <a:ext uri="{FF2B5EF4-FFF2-40B4-BE49-F238E27FC236}">
                <a16:creationId xmlns:a16="http://schemas.microsoft.com/office/drawing/2014/main" id="{77081E08-1055-16B1-C7EC-AF00E66BF577}"/>
              </a:ext>
            </a:extLst>
          </p:cNvPr>
          <p:cNvSpPr txBox="1"/>
          <p:nvPr/>
        </p:nvSpPr>
        <p:spPr>
          <a:xfrm>
            <a:off x="5638428" y="8400641"/>
            <a:ext cx="2061793" cy="636637"/>
          </a:xfrm>
          <a:prstGeom prst="rect">
            <a:avLst/>
          </a:prstGeom>
          <a:noFill/>
          <a:ln>
            <a:noFill/>
          </a:ln>
        </p:spPr>
        <p:txBody>
          <a:bodyPr spcFirstLastPara="1" wrap="square" lIns="71400" tIns="71400" rIns="71400" bIns="71400" anchor="ctr" anchorCtr="0">
            <a:spAutoFit/>
          </a:bodyPr>
          <a:lstStyle/>
          <a:p>
            <a:pPr marL="0" marR="0" lvl="0" indent="0" algn="ctr" rtl="0">
              <a:lnSpc>
                <a:spcPct val="100000"/>
              </a:lnSpc>
              <a:spcBef>
                <a:spcPts val="0"/>
              </a:spcBef>
              <a:spcAft>
                <a:spcPts val="0"/>
              </a:spcAft>
              <a:buClr>
                <a:srgbClr val="22294A"/>
              </a:buClr>
              <a:buSzPts val="2400"/>
              <a:buFont typeface="Century Gothic"/>
              <a:buNone/>
            </a:pPr>
            <a:r>
              <a:rPr lang="en-US" sz="1600" b="0" i="0" u="none" strike="noStrike" cap="none" dirty="0">
                <a:solidFill>
                  <a:srgbClr val="22294A"/>
                </a:solidFill>
                <a:latin typeface="Century Gothic"/>
                <a:ea typeface="Century Gothic"/>
                <a:cs typeface="Century Gothic"/>
                <a:sym typeface="Century Gothic"/>
              </a:rPr>
              <a:t>Del total</a:t>
            </a:r>
            <a:endParaRPr sz="1600" dirty="0"/>
          </a:p>
          <a:p>
            <a:pPr marL="0" marR="0" lvl="0" indent="0" algn="ctr" rtl="0">
              <a:lnSpc>
                <a:spcPct val="100000"/>
              </a:lnSpc>
              <a:spcBef>
                <a:spcPts val="0"/>
              </a:spcBef>
              <a:spcAft>
                <a:spcPts val="0"/>
              </a:spcAft>
              <a:buClr>
                <a:srgbClr val="22294A"/>
              </a:buClr>
              <a:buSzPts val="2400"/>
              <a:buFont typeface="Century Gothic"/>
              <a:buNone/>
            </a:pPr>
            <a:r>
              <a:rPr lang="en-US" sz="1600" b="0" i="0" u="none" strike="noStrike" cap="none" dirty="0" err="1">
                <a:solidFill>
                  <a:srgbClr val="22294A"/>
                </a:solidFill>
                <a:latin typeface="Century Gothic"/>
                <a:ea typeface="Century Gothic"/>
                <a:cs typeface="Century Gothic"/>
                <a:sym typeface="Century Gothic"/>
              </a:rPr>
              <a:t>Impuesto</a:t>
            </a:r>
            <a:endParaRPr sz="1600" dirty="0"/>
          </a:p>
        </p:txBody>
      </p:sp>
      <p:sp>
        <p:nvSpPr>
          <p:cNvPr id="40" name="Google Shape;161;p2">
            <a:extLst>
              <a:ext uri="{FF2B5EF4-FFF2-40B4-BE49-F238E27FC236}">
                <a16:creationId xmlns:a16="http://schemas.microsoft.com/office/drawing/2014/main" id="{248642B2-F701-C9C5-FED9-60BCDE5CD76B}"/>
              </a:ext>
            </a:extLst>
          </p:cNvPr>
          <p:cNvSpPr txBox="1"/>
          <p:nvPr/>
        </p:nvSpPr>
        <p:spPr>
          <a:xfrm>
            <a:off x="424914" y="7339812"/>
            <a:ext cx="5555794" cy="229289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500"/>
              <a:buFont typeface="Century Gothic"/>
              <a:buNone/>
            </a:pPr>
            <a:r>
              <a:rPr lang="es-CO" sz="1100" b="1" i="0" u="none" strike="noStrike" cap="none" dirty="0">
                <a:solidFill>
                  <a:schemeClr val="dk1"/>
                </a:solidFill>
                <a:latin typeface="Century Gothic"/>
                <a:ea typeface="Century Gothic"/>
                <a:cs typeface="Century Gothic"/>
                <a:sym typeface="Century Gothic"/>
              </a:rPr>
              <a:t>C.14: </a:t>
            </a:r>
            <a:r>
              <a:rPr lang="es-CO" sz="1100" b="0" i="0" u="none" strike="noStrike" cap="none" dirty="0">
                <a:solidFill>
                  <a:schemeClr val="dk1"/>
                </a:solidFill>
                <a:latin typeface="Century Gothic"/>
                <a:ea typeface="Century Gothic"/>
                <a:cs typeface="Century Gothic"/>
                <a:sym typeface="Century Gothic"/>
              </a:rPr>
              <a:t>Transitar por sitios u horas prohibidos por la   autoridad</a:t>
            </a:r>
            <a:endParaRPr lang="es-CO" sz="800" dirty="0"/>
          </a:p>
          <a:p>
            <a:pPr marL="0" marR="0" lvl="0" indent="0" algn="just" rtl="0">
              <a:lnSpc>
                <a:spcPct val="100000"/>
              </a:lnSpc>
              <a:spcBef>
                <a:spcPts val="0"/>
              </a:spcBef>
              <a:spcAft>
                <a:spcPts val="0"/>
              </a:spcAft>
              <a:buClr>
                <a:schemeClr val="dk1"/>
              </a:buClr>
              <a:buSzPts val="1500"/>
              <a:buFont typeface="Century Gothic"/>
              <a:buNone/>
            </a:pPr>
            <a:r>
              <a:rPr lang="es-CO" sz="1100" b="0" i="0" u="none" strike="noStrike" cap="none" dirty="0">
                <a:solidFill>
                  <a:schemeClr val="dk1"/>
                </a:solidFill>
                <a:latin typeface="Century Gothic"/>
                <a:ea typeface="Century Gothic"/>
                <a:cs typeface="Century Gothic"/>
                <a:sym typeface="Century Gothic"/>
              </a:rPr>
              <a:t> competente</a:t>
            </a:r>
            <a:r>
              <a:rPr lang="es-CO" sz="1100" b="1" i="0" u="none" strike="noStrike" cap="none" dirty="0">
                <a:solidFill>
                  <a:schemeClr val="dk1"/>
                </a:solidFill>
                <a:latin typeface="Century Gothic"/>
                <a:ea typeface="Century Gothic"/>
                <a:cs typeface="Century Gothic"/>
                <a:sym typeface="Century Gothic"/>
              </a:rPr>
              <a:t>.</a:t>
            </a:r>
            <a:endParaRPr lang="es-CO" sz="800" dirty="0"/>
          </a:p>
          <a:p>
            <a:pPr marL="0" marR="0" lvl="0" indent="0" algn="just" rtl="0">
              <a:lnSpc>
                <a:spcPct val="100000"/>
              </a:lnSpc>
              <a:spcBef>
                <a:spcPts val="0"/>
              </a:spcBef>
              <a:spcAft>
                <a:spcPts val="0"/>
              </a:spcAft>
              <a:buClr>
                <a:schemeClr val="dk1"/>
              </a:buClr>
              <a:buSzPts val="1500"/>
              <a:buFont typeface="Century Gothic"/>
              <a:buNone/>
            </a:pPr>
            <a:r>
              <a:rPr lang="es-CO" sz="1100" b="1" i="0" u="none" strike="noStrike" cap="none" dirty="0">
                <a:solidFill>
                  <a:schemeClr val="dk1"/>
                </a:solidFill>
                <a:latin typeface="Century Gothic"/>
                <a:ea typeface="Century Gothic"/>
                <a:cs typeface="Century Gothic"/>
                <a:sym typeface="Century Gothic"/>
              </a:rPr>
              <a:t>C.35: </a:t>
            </a:r>
            <a:r>
              <a:rPr lang="es-CO" sz="1100" b="0" i="0" u="none" strike="noStrike" cap="none" dirty="0">
                <a:solidFill>
                  <a:schemeClr val="dk1"/>
                </a:solidFill>
                <a:latin typeface="Century Gothic"/>
                <a:ea typeface="Century Gothic"/>
                <a:cs typeface="Century Gothic"/>
                <a:sym typeface="Century Gothic"/>
              </a:rPr>
              <a:t>No realizar la revisión </a:t>
            </a:r>
            <a:r>
              <a:rPr lang="es-CO" sz="1100" b="0" i="0" u="none" strike="noStrike" cap="none" dirty="0" err="1">
                <a:solidFill>
                  <a:schemeClr val="dk1"/>
                </a:solidFill>
                <a:latin typeface="Century Gothic"/>
                <a:ea typeface="Century Gothic"/>
                <a:cs typeface="Century Gothic"/>
                <a:sym typeface="Century Gothic"/>
              </a:rPr>
              <a:t>tecnicomecánica</a:t>
            </a:r>
            <a:r>
              <a:rPr lang="es-CO" sz="1100" b="0" i="0" u="none" strike="noStrike" cap="none" dirty="0">
                <a:solidFill>
                  <a:schemeClr val="dk1"/>
                </a:solidFill>
                <a:latin typeface="Century Gothic"/>
                <a:ea typeface="Century Gothic"/>
                <a:cs typeface="Century Gothic"/>
                <a:sym typeface="Century Gothic"/>
              </a:rPr>
              <a:t> en el plazo legal establecido o cuando el vehículo no se encuentre en adecuadas condiciones </a:t>
            </a:r>
            <a:r>
              <a:rPr lang="es-CO" sz="1100" b="0" i="0" u="none" strike="noStrike" cap="none" dirty="0" err="1">
                <a:solidFill>
                  <a:schemeClr val="dk1"/>
                </a:solidFill>
                <a:latin typeface="Century Gothic"/>
                <a:ea typeface="Century Gothic"/>
                <a:cs typeface="Century Gothic"/>
                <a:sym typeface="Century Gothic"/>
              </a:rPr>
              <a:t>tecnicomecánicas</a:t>
            </a:r>
            <a:r>
              <a:rPr lang="es-CO" sz="1100" b="0" i="0" u="none" strike="noStrike" cap="none" dirty="0">
                <a:solidFill>
                  <a:schemeClr val="dk1"/>
                </a:solidFill>
                <a:latin typeface="Century Gothic"/>
                <a:ea typeface="Century Gothic"/>
                <a:cs typeface="Century Gothic"/>
                <a:sym typeface="Century Gothic"/>
              </a:rPr>
              <a:t> o de emisiones contaminantes, aún cuando porte los certificados correspondientes, además el vehículo será inmovilizado.</a:t>
            </a:r>
            <a:endParaRPr lang="es-CO" sz="800" dirty="0"/>
          </a:p>
          <a:p>
            <a:pPr marL="0" marR="0" lvl="0" indent="0" algn="just" rtl="0">
              <a:lnSpc>
                <a:spcPct val="100000"/>
              </a:lnSpc>
              <a:spcBef>
                <a:spcPts val="0"/>
              </a:spcBef>
              <a:spcAft>
                <a:spcPts val="0"/>
              </a:spcAft>
              <a:buClr>
                <a:schemeClr val="dk1"/>
              </a:buClr>
              <a:buSzPts val="1500"/>
              <a:buFont typeface="Century Gothic"/>
              <a:buNone/>
            </a:pPr>
            <a:r>
              <a:rPr lang="es-CO" sz="1100" b="1" i="0" u="none" strike="noStrike" cap="none" dirty="0">
                <a:solidFill>
                  <a:schemeClr val="dk1"/>
                </a:solidFill>
                <a:latin typeface="Century Gothic"/>
                <a:ea typeface="Century Gothic"/>
                <a:cs typeface="Century Gothic"/>
                <a:sym typeface="Century Gothic"/>
              </a:rPr>
              <a:t>C.02: </a:t>
            </a:r>
            <a:r>
              <a:rPr lang="es-CO" sz="1100" b="0" i="0" u="none" strike="noStrike" cap="none" dirty="0">
                <a:solidFill>
                  <a:schemeClr val="dk1"/>
                </a:solidFill>
                <a:latin typeface="Century Gothic"/>
                <a:ea typeface="Century Gothic"/>
                <a:cs typeface="Century Gothic"/>
                <a:sym typeface="Century Gothic"/>
              </a:rPr>
              <a:t>Estacionar en sitios prohibidos.</a:t>
            </a:r>
            <a:endParaRPr lang="es-CO" sz="800" dirty="0"/>
          </a:p>
          <a:p>
            <a:pPr marL="0" marR="0" lvl="0" indent="0" algn="just" rtl="0">
              <a:lnSpc>
                <a:spcPct val="100000"/>
              </a:lnSpc>
              <a:spcBef>
                <a:spcPts val="0"/>
              </a:spcBef>
              <a:spcAft>
                <a:spcPts val="0"/>
              </a:spcAft>
              <a:buClr>
                <a:schemeClr val="dk1"/>
              </a:buClr>
              <a:buSzPts val="1500"/>
              <a:buFont typeface="Century Gothic"/>
              <a:buNone/>
            </a:pPr>
            <a:r>
              <a:rPr lang="es-CO" sz="1100" b="1" i="0" u="none" strike="noStrike" cap="none" dirty="0">
                <a:solidFill>
                  <a:schemeClr val="dk1"/>
                </a:solidFill>
                <a:latin typeface="Century Gothic"/>
                <a:ea typeface="Century Gothic"/>
                <a:cs typeface="Century Gothic"/>
                <a:sym typeface="Century Gothic"/>
              </a:rPr>
              <a:t>G.02: </a:t>
            </a:r>
            <a:r>
              <a:rPr lang="es-CO" sz="1100" b="0" i="0" u="none" strike="noStrike" cap="none" dirty="0">
                <a:solidFill>
                  <a:schemeClr val="dk1"/>
                </a:solidFill>
                <a:latin typeface="Century Gothic"/>
                <a:ea typeface="Century Gothic"/>
                <a:cs typeface="Century Gothic"/>
                <a:sym typeface="Century Gothic"/>
              </a:rPr>
              <a:t>Peatones y Ciclistas que no cumplan las disposiciones del CNT.</a:t>
            </a:r>
            <a:endParaRPr lang="es-CO" sz="800" dirty="0"/>
          </a:p>
          <a:p>
            <a:pPr marL="0" marR="0" lvl="0" indent="0" algn="just" rtl="0">
              <a:lnSpc>
                <a:spcPct val="100000"/>
              </a:lnSpc>
              <a:spcBef>
                <a:spcPts val="0"/>
              </a:spcBef>
              <a:spcAft>
                <a:spcPts val="0"/>
              </a:spcAft>
              <a:buClr>
                <a:schemeClr val="dk1"/>
              </a:buClr>
              <a:buSzPts val="1500"/>
              <a:buFont typeface="Century Gothic"/>
              <a:buNone/>
            </a:pPr>
            <a:r>
              <a:rPr lang="es-CO" sz="1100" b="1" i="0" u="none" strike="noStrike" cap="none" dirty="0">
                <a:solidFill>
                  <a:schemeClr val="dk1"/>
                </a:solidFill>
                <a:latin typeface="Century Gothic"/>
                <a:ea typeface="Century Gothic"/>
                <a:cs typeface="Century Gothic"/>
                <a:sym typeface="Century Gothic"/>
              </a:rPr>
              <a:t>C</a:t>
            </a:r>
            <a:r>
              <a:rPr lang="es-CO" sz="1100" b="1" dirty="0">
                <a:solidFill>
                  <a:schemeClr val="dk1"/>
                </a:solidFill>
                <a:latin typeface="Century Gothic"/>
                <a:ea typeface="Century Gothic"/>
                <a:cs typeface="Century Gothic"/>
                <a:sym typeface="Century Gothic"/>
              </a:rPr>
              <a:t>.</a:t>
            </a:r>
            <a:r>
              <a:rPr lang="es-CO" sz="1100" b="1" i="0" u="none" strike="noStrike" cap="none" dirty="0">
                <a:solidFill>
                  <a:schemeClr val="dk1"/>
                </a:solidFill>
                <a:latin typeface="Century Gothic"/>
                <a:ea typeface="Century Gothic"/>
                <a:cs typeface="Century Gothic"/>
                <a:sym typeface="Century Gothic"/>
              </a:rPr>
              <a:t>24: </a:t>
            </a:r>
            <a:r>
              <a:rPr lang="es-CO" sz="1100" b="0" i="0" u="none" strike="noStrike" cap="none" dirty="0">
                <a:solidFill>
                  <a:schemeClr val="dk1"/>
                </a:solidFill>
                <a:latin typeface="Century Gothic"/>
                <a:ea typeface="Century Gothic"/>
                <a:cs typeface="Century Gothic"/>
                <a:sym typeface="Century Gothic"/>
              </a:rPr>
              <a:t>Conducir motocicleta sin observar las normas establecidas en el presente código.</a:t>
            </a:r>
            <a:endParaRPr lang="es-CO" sz="800" dirty="0"/>
          </a:p>
          <a:p>
            <a:pPr marL="0" marR="0" lvl="0" indent="0" algn="just" rtl="0">
              <a:lnSpc>
                <a:spcPct val="100000"/>
              </a:lnSpc>
              <a:spcBef>
                <a:spcPts val="0"/>
              </a:spcBef>
              <a:spcAft>
                <a:spcPts val="0"/>
              </a:spcAft>
              <a:buClr>
                <a:srgbClr val="000000"/>
              </a:buClr>
              <a:buSzPts val="1800"/>
              <a:buFont typeface="Helvetica Neue"/>
              <a:buNone/>
            </a:pPr>
            <a:endParaRPr sz="1100" b="0" i="0" u="none" strike="noStrike" cap="none" dirty="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200"/>
              <a:buFont typeface="Helvetica Neue"/>
              <a:buNone/>
            </a:pPr>
            <a:r>
              <a:rPr lang="en-US" sz="1100" b="0" i="0" u="none" strike="noStrike" cap="none" dirty="0">
                <a:solidFill>
                  <a:srgbClr val="000000"/>
                </a:solidFill>
                <a:latin typeface="Helvetica Neue"/>
                <a:ea typeface="Helvetica Neue"/>
                <a:cs typeface="Helvetica Neue"/>
                <a:sym typeface="Helvetica Neue"/>
              </a:rPr>
              <a:t/>
            </a:r>
            <a:br>
              <a:rPr lang="en-US" sz="1100" b="0" i="0" u="none" strike="noStrike" cap="none" dirty="0">
                <a:solidFill>
                  <a:srgbClr val="000000"/>
                </a:solidFill>
                <a:latin typeface="Helvetica Neue"/>
                <a:ea typeface="Helvetica Neue"/>
                <a:cs typeface="Helvetica Neue"/>
                <a:sym typeface="Helvetica Neue"/>
              </a:rPr>
            </a:br>
            <a:endParaRPr sz="1100" b="0" i="0" u="none" strike="noStrike" cap="none" dirty="0">
              <a:solidFill>
                <a:srgbClr val="000000"/>
              </a:solidFill>
              <a:latin typeface="Helvetica Neue"/>
              <a:ea typeface="Helvetica Neue"/>
              <a:cs typeface="Helvetica Neue"/>
              <a:sym typeface="Helvetica Neue"/>
            </a:endParaRPr>
          </a:p>
        </p:txBody>
      </p:sp>
      <p:sp>
        <p:nvSpPr>
          <p:cNvPr id="41" name="Google Shape;162;p2">
            <a:extLst>
              <a:ext uri="{FF2B5EF4-FFF2-40B4-BE49-F238E27FC236}">
                <a16:creationId xmlns:a16="http://schemas.microsoft.com/office/drawing/2014/main" id="{C3EA1BA4-C3B9-74D8-64CD-00AA80D148E8}"/>
              </a:ext>
            </a:extLst>
          </p:cNvPr>
          <p:cNvSpPr txBox="1"/>
          <p:nvPr/>
        </p:nvSpPr>
        <p:spPr>
          <a:xfrm>
            <a:off x="5664867" y="7350016"/>
            <a:ext cx="2061793" cy="390416"/>
          </a:xfrm>
          <a:prstGeom prst="rect">
            <a:avLst/>
          </a:prstGeom>
          <a:noFill/>
          <a:ln>
            <a:noFill/>
          </a:ln>
        </p:spPr>
        <p:txBody>
          <a:bodyPr spcFirstLastPara="1" wrap="square" lIns="71400" tIns="71400" rIns="71400" bIns="71400" anchor="ctr" anchorCtr="0">
            <a:spAutoFit/>
          </a:bodyPr>
          <a:lstStyle/>
          <a:p>
            <a:pPr marL="0" marR="0" lvl="0" indent="0" algn="ctr" rtl="0">
              <a:lnSpc>
                <a:spcPct val="100000"/>
              </a:lnSpc>
              <a:spcBef>
                <a:spcPts val="0"/>
              </a:spcBef>
              <a:spcAft>
                <a:spcPts val="0"/>
              </a:spcAft>
              <a:buClr>
                <a:srgbClr val="22294A"/>
              </a:buClr>
              <a:buSzPts val="2400"/>
              <a:buFont typeface="Century Gothic"/>
              <a:buNone/>
            </a:pPr>
            <a:r>
              <a:rPr lang="en-US" sz="1600" b="0" i="0" u="none" strike="noStrike" cap="none" dirty="0" err="1">
                <a:solidFill>
                  <a:srgbClr val="22294A"/>
                </a:solidFill>
                <a:latin typeface="Century Gothic"/>
                <a:ea typeface="Century Gothic"/>
                <a:cs typeface="Century Gothic"/>
                <a:sym typeface="Century Gothic"/>
              </a:rPr>
              <a:t>Equivalen</a:t>
            </a:r>
            <a:r>
              <a:rPr lang="en-US" sz="1600" b="0" i="0" u="none" strike="noStrike" cap="none" dirty="0">
                <a:solidFill>
                  <a:srgbClr val="22294A"/>
                </a:solidFill>
                <a:latin typeface="Century Gothic"/>
                <a:ea typeface="Century Gothic"/>
                <a:cs typeface="Century Gothic"/>
                <a:sym typeface="Century Gothic"/>
              </a:rPr>
              <a:t> al</a:t>
            </a:r>
            <a:endParaRPr sz="1600" dirty="0"/>
          </a:p>
        </p:txBody>
      </p:sp>
      <p:sp>
        <p:nvSpPr>
          <p:cNvPr id="42" name="Google Shape;163;p2">
            <a:extLst>
              <a:ext uri="{FF2B5EF4-FFF2-40B4-BE49-F238E27FC236}">
                <a16:creationId xmlns:a16="http://schemas.microsoft.com/office/drawing/2014/main" id="{BD0E0D65-E9DE-9E40-6191-5E49E052A426}"/>
              </a:ext>
            </a:extLst>
          </p:cNvPr>
          <p:cNvSpPr/>
          <p:nvPr/>
        </p:nvSpPr>
        <p:spPr>
          <a:xfrm>
            <a:off x="448593" y="9150276"/>
            <a:ext cx="9538189"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Helvetica Neue"/>
              <a:buNone/>
            </a:pPr>
            <a:r>
              <a:rPr lang="en-US" sz="2000" b="0" i="0" u="none" strike="noStrike" cap="none" dirty="0">
                <a:solidFill>
                  <a:srgbClr val="000000"/>
                </a:solidFill>
                <a:latin typeface="Helvetica Neue"/>
                <a:ea typeface="Helvetica Neue"/>
                <a:cs typeface="Helvetica Neue"/>
                <a:sym typeface="Helvetica Neue"/>
              </a:rPr>
              <a:t>Fuente: Base SICON -SDM </a:t>
            </a:r>
            <a:r>
              <a:rPr lang="en-US" sz="2000" b="0" i="0" u="none" strike="noStrike" cap="none" dirty="0" err="1">
                <a:solidFill>
                  <a:srgbClr val="000000"/>
                </a:solidFill>
                <a:latin typeface="Helvetica Neue"/>
                <a:ea typeface="Helvetica Neue"/>
                <a:cs typeface="Helvetica Neue"/>
                <a:sym typeface="Helvetica Neue"/>
              </a:rPr>
              <a:t>corte</a:t>
            </a:r>
            <a:r>
              <a:rPr lang="en-US" sz="2000" b="0" i="0" u="none" strike="noStrike" cap="none" dirty="0">
                <a:solidFill>
                  <a:srgbClr val="000000"/>
                </a:solidFill>
                <a:latin typeface="Helvetica Neue"/>
                <a:ea typeface="Helvetica Neue"/>
                <a:cs typeface="Helvetica Neue"/>
                <a:sym typeface="Helvetica Neue"/>
              </a:rPr>
              <a:t> 31 de </a:t>
            </a:r>
            <a:r>
              <a:rPr lang="en-US" sz="2000" b="0" i="0" u="none" strike="noStrike" cap="none" dirty="0" err="1">
                <a:solidFill>
                  <a:srgbClr val="000000"/>
                </a:solidFill>
                <a:latin typeface="Helvetica Neue"/>
                <a:ea typeface="Helvetica Neue"/>
                <a:cs typeface="Helvetica Neue"/>
                <a:sym typeface="Helvetica Neue"/>
              </a:rPr>
              <a:t>diciembre</a:t>
            </a:r>
            <a:r>
              <a:rPr lang="en-US" sz="2000" b="0" i="0" u="none" strike="noStrike" cap="none" dirty="0">
                <a:solidFill>
                  <a:srgbClr val="000000"/>
                </a:solidFill>
                <a:latin typeface="Helvetica Neue"/>
                <a:ea typeface="Helvetica Neue"/>
                <a:cs typeface="Helvetica Neue"/>
                <a:sym typeface="Helvetica Neue"/>
              </a:rPr>
              <a:t> de 2021</a:t>
            </a:r>
            <a:endParaRPr sz="2000" b="0" i="0" u="none" strike="noStrike" cap="none" dirty="0">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036683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785699" y="1058484"/>
            <a:ext cx="14814815" cy="1384995"/>
          </a:xfrm>
          <a:prstGeom prst="rect">
            <a:avLst/>
          </a:prstGeom>
          <a:noFill/>
        </p:spPr>
        <p:txBody>
          <a:bodyPr wrap="square" rtlCol="0">
            <a:spAutoFit/>
          </a:bodyPr>
          <a:lstStyle/>
          <a:p>
            <a:pPr algn="just"/>
            <a:r>
              <a:rPr lang="es-CO" sz="2800" dirty="0">
                <a:highlight>
                  <a:srgbClr val="FFFFFF"/>
                </a:highlight>
                <a:latin typeface="Arial Narrow" panose="020B0606020202030204" pitchFamily="34" charset="0"/>
                <a:cs typeface="Arial" panose="020B0604020202020204" pitchFamily="34" charset="0"/>
              </a:rPr>
              <a:t>Durante 2021, en la localidad de Antonio Nariño se atendieron 744 solicitudes de Planes de Manejo de Tránsito – PMT que equivalen al 2% del total de PMT atendidos en Bogotá. Sobre los PMT en la localidad, 68% son PMT para obras de infraestructura y 32% son PMT para obras de infraestructura de servicios públicos.</a:t>
            </a: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r>
              <a:rPr lang="es-CO" sz="2800" b="1" dirty="0">
                <a:solidFill>
                  <a:schemeClr val="tx1">
                    <a:lumMod val="75000"/>
                    <a:lumOff val="25000"/>
                  </a:schemeClr>
                </a:solidFill>
                <a:latin typeface="Arial Black" panose="020B0604020202020204" pitchFamily="34" charset="0"/>
                <a:sym typeface="Arial"/>
              </a:rPr>
              <a:t>8. Planes de manejo de tránsito-</a:t>
            </a:r>
            <a:r>
              <a:rPr lang="en-US" sz="2800" b="1" dirty="0">
                <a:solidFill>
                  <a:schemeClr val="tx1">
                    <a:lumMod val="75000"/>
                    <a:lumOff val="25000"/>
                  </a:schemeClr>
                </a:solidFill>
                <a:latin typeface="Arial Black" panose="020B0604020202020204" pitchFamily="34" charset="0"/>
                <a:sym typeface="Arial"/>
              </a:rPr>
              <a:t>PMT</a:t>
            </a:r>
          </a:p>
        </p:txBody>
      </p:sp>
      <p:sp>
        <p:nvSpPr>
          <p:cNvPr id="8" name="Rectángulo 7">
            <a:extLst>
              <a:ext uri="{FF2B5EF4-FFF2-40B4-BE49-F238E27FC236}">
                <a16:creationId xmlns:a16="http://schemas.microsoft.com/office/drawing/2014/main" id="{72306148-28E6-4F17-8984-E709530E5FE4}"/>
              </a:ext>
            </a:extLst>
          </p:cNvPr>
          <p:cNvSpPr/>
          <p:nvPr/>
        </p:nvSpPr>
        <p:spPr>
          <a:xfrm>
            <a:off x="11039028" y="8307784"/>
            <a:ext cx="3996444" cy="380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a:extLst>
              <a:ext uri="{FF2B5EF4-FFF2-40B4-BE49-F238E27FC236}">
                <a16:creationId xmlns:a16="http://schemas.microsoft.com/office/drawing/2014/main" id="{83DCF3AC-DCEB-74F2-31AE-D2B87F2AEB81}"/>
              </a:ext>
            </a:extLst>
          </p:cNvPr>
          <p:cNvPicPr>
            <a:picLocks noChangeAspect="1"/>
          </p:cNvPicPr>
          <p:nvPr/>
        </p:nvPicPr>
        <p:blipFill>
          <a:blip r:embed="rId2"/>
          <a:stretch>
            <a:fillRect/>
          </a:stretch>
        </p:blipFill>
        <p:spPr>
          <a:xfrm>
            <a:off x="1315830" y="2763168"/>
            <a:ext cx="14672038" cy="6264695"/>
          </a:xfrm>
          <a:prstGeom prst="rect">
            <a:avLst/>
          </a:prstGeom>
        </p:spPr>
      </p:pic>
    </p:spTree>
    <p:extLst>
      <p:ext uri="{BB962C8B-B14F-4D97-AF65-F5344CB8AC3E}">
        <p14:creationId xmlns:p14="http://schemas.microsoft.com/office/powerpoint/2010/main" val="618899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785699" y="1116701"/>
            <a:ext cx="14814815" cy="1477328"/>
          </a:xfrm>
          <a:prstGeom prst="rect">
            <a:avLst/>
          </a:prstGeom>
          <a:noFill/>
        </p:spPr>
        <p:txBody>
          <a:bodyPr wrap="square" rtlCol="0">
            <a:spAutoFit/>
          </a:bodyPr>
          <a:lstStyle/>
          <a:p>
            <a:pPr algn="just"/>
            <a:r>
              <a:rPr lang="es-CO" sz="2400" dirty="0">
                <a:solidFill>
                  <a:srgbClr val="000000"/>
                </a:solidFill>
                <a:effectLst/>
                <a:latin typeface="Arial Narrow" panose="020B0606020202030204" pitchFamily="34" charset="0"/>
                <a:ea typeface="Arial" panose="020B0604020202020204" pitchFamily="34" charset="0"/>
                <a:cs typeface="Arial" panose="020B0604020202020204" pitchFamily="34" charset="0"/>
              </a:rPr>
              <a:t>En la gestión 2021 es importante resaltar el inicio de la implementación de la </a:t>
            </a:r>
            <a:r>
              <a:rPr lang="es-CO" sz="2400" i="1" dirty="0">
                <a:solidFill>
                  <a:srgbClr val="000000"/>
                </a:solidFill>
                <a:effectLst/>
                <a:latin typeface="Arial Narrow" panose="020B0606020202030204" pitchFamily="34" charset="0"/>
                <a:ea typeface="Arial" panose="020B0604020202020204" pitchFamily="34" charset="0"/>
                <a:cs typeface="Arial" panose="020B0604020202020204" pitchFamily="34" charset="0"/>
              </a:rPr>
              <a:t>Política Pública de la Bicicleta y el Peatón 2021-2039 por parte de la Secretaría Distrital de Movilidad</a:t>
            </a:r>
            <a:r>
              <a:rPr lang="es-CO" sz="2400" dirty="0">
                <a:solidFill>
                  <a:srgbClr val="000000"/>
                </a:solidFill>
                <a:effectLst/>
                <a:latin typeface="Arial Narrow" panose="020B0606020202030204" pitchFamily="34" charset="0"/>
                <a:ea typeface="Arial" panose="020B0604020202020204" pitchFamily="34" charset="0"/>
                <a:cs typeface="Arial" panose="020B0604020202020204" pitchFamily="34" charset="0"/>
              </a:rPr>
              <a:t>, cuyo objetivo principal es mejorar las condiciones físicas, socioeconómicas y culturales de la ciudad para el uso y disfrute de la bicicleta.</a:t>
            </a:r>
            <a:endParaRPr lang="es-ES" sz="2400" dirty="0">
              <a:effectLst/>
              <a:latin typeface="Arial Narrow" panose="020B0606020202030204" pitchFamily="34" charset="0"/>
              <a:ea typeface="Arial Narrow" panose="020B0606020202030204" pitchFamily="34" charset="0"/>
              <a:cs typeface="Arial Narrow" panose="020B0606020202030204" pitchFamily="34" charset="0"/>
            </a:endParaRPr>
          </a:p>
          <a:p>
            <a:pPr algn="just"/>
            <a:endParaRPr lang="es-CO" sz="1800" b="1" dirty="0">
              <a:solidFill>
                <a:schemeClr val="bg1"/>
              </a:solidFill>
              <a:latin typeface="+mj-lt"/>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pPr>
              <a:buClr>
                <a:srgbClr val="000000"/>
              </a:buClr>
              <a:buSzPts val="4400"/>
            </a:pPr>
            <a:r>
              <a:rPr lang="en-US" sz="2800" b="1" dirty="0">
                <a:solidFill>
                  <a:schemeClr val="tx1">
                    <a:lumMod val="75000"/>
                    <a:lumOff val="25000"/>
                  </a:schemeClr>
                </a:solidFill>
                <a:latin typeface="Arial Black" panose="020B0604020202020204" pitchFamily="34" charset="0"/>
                <a:sym typeface="Arial"/>
              </a:rPr>
              <a:t>9. </a:t>
            </a:r>
            <a:r>
              <a:rPr lang="es-CO" sz="2800" b="1" dirty="0">
                <a:solidFill>
                  <a:schemeClr val="tx1">
                    <a:lumMod val="75000"/>
                    <a:lumOff val="25000"/>
                  </a:schemeClr>
                </a:solidFill>
                <a:latin typeface="Arial Black" panose="020B0604020202020204" pitchFamily="34" charset="0"/>
                <a:sym typeface="Arial"/>
              </a:rPr>
              <a:t>Bicicleta y Peatón.</a:t>
            </a:r>
          </a:p>
        </p:txBody>
      </p:sp>
      <p:pic>
        <p:nvPicPr>
          <p:cNvPr id="42" name="Imagen 41">
            <a:extLst>
              <a:ext uri="{FF2B5EF4-FFF2-40B4-BE49-F238E27FC236}">
                <a16:creationId xmlns:a16="http://schemas.microsoft.com/office/drawing/2014/main" id="{A296B9E9-8609-B9F1-4639-81E318563A5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2364" y="2743851"/>
            <a:ext cx="11604846" cy="6406448"/>
          </a:xfrm>
          <a:prstGeom prst="rect">
            <a:avLst/>
          </a:prstGeom>
          <a:noFill/>
        </p:spPr>
      </p:pic>
      <p:sp>
        <p:nvSpPr>
          <p:cNvPr id="2" name="CuadroTexto 1">
            <a:extLst>
              <a:ext uri="{FF2B5EF4-FFF2-40B4-BE49-F238E27FC236}">
                <a16:creationId xmlns:a16="http://schemas.microsoft.com/office/drawing/2014/main" id="{7F570FDB-0664-C6C4-DFA7-79DA0E77F109}"/>
              </a:ext>
            </a:extLst>
          </p:cNvPr>
          <p:cNvSpPr txBox="1"/>
          <p:nvPr/>
        </p:nvSpPr>
        <p:spPr>
          <a:xfrm>
            <a:off x="785698" y="2893585"/>
            <a:ext cx="4132650" cy="523220"/>
          </a:xfrm>
          <a:prstGeom prst="rect">
            <a:avLst/>
          </a:prstGeom>
          <a:noFill/>
        </p:spPr>
        <p:txBody>
          <a:bodyPr wrap="square" rtlCol="0">
            <a:spAutoFit/>
          </a:bodyPr>
          <a:lstStyle/>
          <a:p>
            <a:r>
              <a:rPr lang="es-ES" sz="2800" b="1" dirty="0">
                <a:solidFill>
                  <a:schemeClr val="tx1">
                    <a:lumMod val="75000"/>
                    <a:lumOff val="25000"/>
                  </a:schemeClr>
                </a:solidFill>
                <a:latin typeface="Arial Black" panose="020B0604020202020204" pitchFamily="34" charset="0"/>
              </a:rPr>
              <a:t>Acciones realizadas </a:t>
            </a:r>
          </a:p>
        </p:txBody>
      </p:sp>
      <p:sp>
        <p:nvSpPr>
          <p:cNvPr id="4" name="CuadroTexto 3">
            <a:extLst>
              <a:ext uri="{FF2B5EF4-FFF2-40B4-BE49-F238E27FC236}">
                <a16:creationId xmlns:a16="http://schemas.microsoft.com/office/drawing/2014/main" id="{3588BD67-7167-E5DD-0F90-2B6D90590132}"/>
              </a:ext>
            </a:extLst>
          </p:cNvPr>
          <p:cNvSpPr txBox="1"/>
          <p:nvPr/>
        </p:nvSpPr>
        <p:spPr>
          <a:xfrm>
            <a:off x="816982" y="3790025"/>
            <a:ext cx="4101366" cy="3508653"/>
          </a:xfrm>
          <a:prstGeom prst="rect">
            <a:avLst/>
          </a:prstGeom>
          <a:noFill/>
        </p:spPr>
        <p:txBody>
          <a:bodyPr wrap="square" rtlCol="0">
            <a:spAutoFit/>
          </a:bodyPr>
          <a:lstStyle/>
          <a:p>
            <a:pPr marL="342900" indent="-342900">
              <a:buFont typeface="Wingdings" panose="05000000000000000000" pitchFamily="2" charset="2"/>
              <a:buChar char="Ø"/>
            </a:pPr>
            <a:r>
              <a:rPr lang="es-ES" sz="2400" dirty="0">
                <a:solidFill>
                  <a:srgbClr val="000000"/>
                </a:solidFill>
                <a:latin typeface="Arial Narrow" panose="020B0606020202030204" pitchFamily="34" charset="0"/>
                <a:cs typeface="Arial" panose="020B0604020202020204" pitchFamily="34" charset="0"/>
              </a:rPr>
              <a:t>Jornadas Registro en bici    48</a:t>
            </a:r>
          </a:p>
          <a:p>
            <a:pPr marL="342900" indent="-342900">
              <a:buFont typeface="Wingdings" panose="05000000000000000000" pitchFamily="2" charset="2"/>
              <a:buChar char="Ø"/>
            </a:pPr>
            <a:endParaRPr lang="es-ES" sz="2400" dirty="0">
              <a:solidFill>
                <a:srgbClr val="000000"/>
              </a:solidFill>
              <a:latin typeface="Arial Narrow" panose="020B0606020202030204" pitchFamily="34" charset="0"/>
              <a:cs typeface="Arial" panose="020B0604020202020204" pitchFamily="34" charset="0"/>
            </a:endParaRPr>
          </a:p>
          <a:p>
            <a:pPr marL="342900" indent="-342900">
              <a:buFont typeface="Wingdings" panose="05000000000000000000" pitchFamily="2" charset="2"/>
              <a:buChar char="Ø"/>
            </a:pPr>
            <a:r>
              <a:rPr lang="es-CO" sz="2400" dirty="0">
                <a:solidFill>
                  <a:srgbClr val="000000"/>
                </a:solidFill>
                <a:latin typeface="Arial Narrow" panose="020B0606020202030204" pitchFamily="34" charset="0"/>
                <a:cs typeface="Arial" panose="020B0604020202020204" pitchFamily="34" charset="0"/>
              </a:rPr>
              <a:t>4,92 Km de ciclorrutas, equivalente al 0,83% de la red </a:t>
            </a:r>
            <a:r>
              <a:rPr lang="es-ES" sz="2400" dirty="0">
                <a:solidFill>
                  <a:srgbClr val="000000"/>
                </a:solidFill>
                <a:latin typeface="Arial Narrow" panose="020B0606020202030204" pitchFamily="34" charset="0"/>
                <a:cs typeface="Arial" panose="020B0604020202020204" pitchFamily="34" charset="0"/>
              </a:rPr>
              <a:t>del Distrito.</a:t>
            </a:r>
          </a:p>
          <a:p>
            <a:pPr marL="342900" indent="-342900">
              <a:buFont typeface="Wingdings" panose="05000000000000000000" pitchFamily="2" charset="2"/>
              <a:buChar char="Ø"/>
            </a:pPr>
            <a:endParaRPr lang="es-ES" sz="2400" dirty="0">
              <a:solidFill>
                <a:srgbClr val="000000"/>
              </a:solidFill>
              <a:latin typeface="Arial Narrow" panose="020B0606020202030204" pitchFamily="34" charset="0"/>
              <a:cs typeface="Arial" panose="020B0604020202020204" pitchFamily="34" charset="0"/>
            </a:endParaRPr>
          </a:p>
          <a:p>
            <a:pPr marL="342900" indent="-342900">
              <a:buFont typeface="Wingdings" panose="05000000000000000000" pitchFamily="2" charset="2"/>
              <a:buChar char="Ø"/>
            </a:pPr>
            <a:r>
              <a:rPr lang="es-CO" sz="2400" dirty="0">
                <a:solidFill>
                  <a:srgbClr val="000000"/>
                </a:solidFill>
                <a:latin typeface="Arial Narrow" panose="020B0606020202030204" pitchFamily="34" charset="0"/>
                <a:cs typeface="Arial" panose="020B0604020202020204" pitchFamily="34" charset="0"/>
              </a:rPr>
              <a:t>2 IED con ciclo parqueaderos con un total de 20 cupos</a:t>
            </a:r>
            <a:endParaRPr lang="es-ES" sz="2400" dirty="0">
              <a:solidFill>
                <a:srgbClr val="000000"/>
              </a:solidFill>
              <a:latin typeface="Arial Narrow" panose="020B060602020203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496156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957908" y="1479326"/>
            <a:ext cx="14814815" cy="830997"/>
          </a:xfrm>
          <a:prstGeom prst="rect">
            <a:avLst/>
          </a:prstGeom>
          <a:noFill/>
        </p:spPr>
        <p:txBody>
          <a:bodyPr wrap="square" rtlCol="0">
            <a:spAutoFit/>
          </a:bodyPr>
          <a:lstStyle/>
          <a:p>
            <a:pPr algn="just"/>
            <a:r>
              <a:rPr lang="es-CO" sz="2400" dirty="0">
                <a:effectLst/>
                <a:latin typeface="Arial Narrow" panose="020B0606020202030204" pitchFamily="34" charset="0"/>
                <a:ea typeface="Arial Narrow" panose="020B0606020202030204" pitchFamily="34" charset="0"/>
                <a:cs typeface="Arial" panose="020B0604020202020204" pitchFamily="34" charset="0"/>
              </a:rPr>
              <a:t>En el año 2021, en la localidad de </a:t>
            </a:r>
            <a:r>
              <a:rPr lang="es-CO" sz="2400" dirty="0">
                <a:latin typeface="Arial Narrow" panose="020B0606020202030204" pitchFamily="34" charset="0"/>
                <a:ea typeface="Arial Narrow" panose="020B0606020202030204" pitchFamily="34" charset="0"/>
                <a:cs typeface="Arial" panose="020B0604020202020204" pitchFamily="34" charset="0"/>
              </a:rPr>
              <a:t>Antonio Nariño </a:t>
            </a:r>
            <a:r>
              <a:rPr lang="es-CO" sz="2400" dirty="0">
                <a:effectLst/>
                <a:latin typeface="Arial Narrow" panose="020B0606020202030204" pitchFamily="34" charset="0"/>
                <a:ea typeface="Arial Narrow" panose="020B0606020202030204" pitchFamily="34" charset="0"/>
                <a:cs typeface="Arial" panose="020B0604020202020204" pitchFamily="34" charset="0"/>
              </a:rPr>
              <a:t>se desarrollaron </a:t>
            </a:r>
            <a:r>
              <a:rPr lang="es-CO" sz="2400" dirty="0">
                <a:latin typeface="Arial Narrow" panose="020B0606020202030204" pitchFamily="34" charset="0"/>
                <a:ea typeface="Arial Narrow" panose="020B0606020202030204" pitchFamily="34" charset="0"/>
                <a:cs typeface="Arial" panose="020B0604020202020204" pitchFamily="34" charset="0"/>
              </a:rPr>
              <a:t>16</a:t>
            </a:r>
            <a:r>
              <a:rPr lang="es-CO" sz="2400" dirty="0">
                <a:effectLst/>
                <a:latin typeface="Arial Narrow" panose="020B0606020202030204" pitchFamily="34" charset="0"/>
                <a:ea typeface="Arial Narrow" panose="020B0606020202030204" pitchFamily="34" charset="0"/>
                <a:cs typeface="Arial" panose="020B0604020202020204" pitchFamily="34" charset="0"/>
              </a:rPr>
              <a:t> acciones pedagógicas en educación vial en las cuales participaron </a:t>
            </a:r>
            <a:r>
              <a:rPr lang="es-CO" sz="2400" dirty="0">
                <a:latin typeface="Arial Narrow" panose="020B0606020202030204" pitchFamily="34" charset="0"/>
                <a:ea typeface="Arial Narrow" panose="020B0606020202030204" pitchFamily="34" charset="0"/>
                <a:cs typeface="Arial" panose="020B0604020202020204" pitchFamily="34" charset="0"/>
              </a:rPr>
              <a:t>782</a:t>
            </a:r>
            <a:r>
              <a:rPr lang="es-CO" sz="2400" dirty="0">
                <a:effectLst/>
                <a:latin typeface="Arial Narrow" panose="020B0606020202030204" pitchFamily="34" charset="0"/>
                <a:ea typeface="Arial Narrow" panose="020B0606020202030204" pitchFamily="34" charset="0"/>
                <a:cs typeface="Arial" panose="020B0604020202020204" pitchFamily="34" charset="0"/>
              </a:rPr>
              <a:t> personas, </a:t>
            </a:r>
            <a:r>
              <a:rPr lang="es-ES" sz="2400" dirty="0">
                <a:effectLst/>
                <a:latin typeface="Arial Narrow" panose="020B0606020202030204" pitchFamily="34" charset="0"/>
                <a:ea typeface="Arial Narrow" panose="020B0606020202030204" pitchFamily="34" charset="0"/>
                <a:cs typeface="Arial" panose="020B0604020202020204" pitchFamily="34" charset="0"/>
              </a:rPr>
              <a:t>de las cuales 219 se identifican de género femenino, </a:t>
            </a:r>
            <a:r>
              <a:rPr lang="es-ES" sz="2400" dirty="0">
                <a:latin typeface="Arial Narrow" panose="020B0606020202030204" pitchFamily="34" charset="0"/>
                <a:ea typeface="Arial Narrow" panose="020B0606020202030204" pitchFamily="34" charset="0"/>
                <a:cs typeface="Arial" panose="020B0604020202020204" pitchFamily="34" charset="0"/>
              </a:rPr>
              <a:t>345</a:t>
            </a:r>
            <a:r>
              <a:rPr lang="es-ES" sz="2400" dirty="0">
                <a:effectLst/>
                <a:latin typeface="Arial Narrow" panose="020B0606020202030204" pitchFamily="34" charset="0"/>
                <a:ea typeface="Arial Narrow" panose="020B0606020202030204" pitchFamily="34" charset="0"/>
                <a:cs typeface="Arial" panose="020B0604020202020204" pitchFamily="34" charset="0"/>
              </a:rPr>
              <a:t> de género masculino.</a:t>
            </a:r>
            <a:endParaRPr lang="es-CO" sz="2400" b="1" dirty="0">
              <a:solidFill>
                <a:schemeClr val="bg1"/>
              </a:solidFill>
              <a:latin typeface="+mj-lt"/>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48604" y="2331120"/>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8" y="488346"/>
            <a:ext cx="11405457" cy="954107"/>
          </a:xfrm>
          <a:prstGeom prst="rect">
            <a:avLst/>
          </a:prstGeom>
          <a:noFill/>
        </p:spPr>
        <p:txBody>
          <a:bodyPr wrap="square" rtlCol="0">
            <a:spAutoFit/>
          </a:bodyPr>
          <a:lstStyle/>
          <a:p>
            <a:pPr>
              <a:buClr>
                <a:srgbClr val="000000"/>
              </a:buClr>
              <a:buSzPts val="4400"/>
            </a:pPr>
            <a:r>
              <a:rPr lang="es-CO" sz="2800" b="1" dirty="0">
                <a:solidFill>
                  <a:schemeClr val="tx1">
                    <a:lumMod val="75000"/>
                    <a:lumOff val="25000"/>
                  </a:schemeClr>
                </a:solidFill>
                <a:latin typeface="Arial Black" panose="020B0604020202020204" pitchFamily="34" charset="0"/>
                <a:sym typeface="Arial"/>
              </a:rPr>
              <a:t>10. Acciones pedagógicas en seguridad vial y cultura ciudadana</a:t>
            </a:r>
          </a:p>
        </p:txBody>
      </p:sp>
      <p:pic>
        <p:nvPicPr>
          <p:cNvPr id="7" name="Imagen 6">
            <a:extLst>
              <a:ext uri="{FF2B5EF4-FFF2-40B4-BE49-F238E27FC236}">
                <a16:creationId xmlns:a16="http://schemas.microsoft.com/office/drawing/2014/main" id="{1FFADB13-7A83-D5DD-366A-26609F1507A2}"/>
              </a:ext>
            </a:extLst>
          </p:cNvPr>
          <p:cNvPicPr>
            <a:picLocks noChangeAspect="1"/>
          </p:cNvPicPr>
          <p:nvPr/>
        </p:nvPicPr>
        <p:blipFill>
          <a:blip r:embed="rId2"/>
          <a:stretch>
            <a:fillRect/>
          </a:stretch>
        </p:blipFill>
        <p:spPr>
          <a:xfrm>
            <a:off x="2002024" y="2377721"/>
            <a:ext cx="13177464" cy="7178947"/>
          </a:xfrm>
          <a:prstGeom prst="rect">
            <a:avLst/>
          </a:prstGeom>
        </p:spPr>
      </p:pic>
    </p:spTree>
    <p:extLst>
      <p:ext uri="{BB962C8B-B14F-4D97-AF65-F5344CB8AC3E}">
        <p14:creationId xmlns:p14="http://schemas.microsoft.com/office/powerpoint/2010/main" val="2241385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785698" y="1121958"/>
            <a:ext cx="14814815" cy="1477328"/>
          </a:xfrm>
          <a:prstGeom prst="rect">
            <a:avLst/>
          </a:prstGeom>
          <a:noFill/>
        </p:spPr>
        <p:txBody>
          <a:bodyPr wrap="square" rtlCol="0">
            <a:spAutoFit/>
          </a:bodyPr>
          <a:lstStyle/>
          <a:p>
            <a:pPr algn="just"/>
            <a:r>
              <a:rPr lang="es-CO" sz="2400" dirty="0">
                <a:latin typeface="Arial Narrow" panose="020B0606020202030204" pitchFamily="34" charset="0"/>
                <a:ea typeface="Arial Narrow" panose="020B0606020202030204" pitchFamily="34" charset="0"/>
                <a:cs typeface="Arial Narrow" panose="020B0606020202030204" pitchFamily="34" charset="0"/>
              </a:rPr>
              <a:t>Esta área se encarga de formalizar el proceso de infraestructura y accesibilidad, así como fortalecer los procesos relacionados con el diseño geométrico, la estructuración del componente de estacionamientos, estudios de tránsito y auditorías en seguridad vial.  A continuación se muestran los estudios de transito programados para revisión en la localidad de Antonio Nariño.</a:t>
            </a:r>
          </a:p>
          <a:p>
            <a:pPr algn="just"/>
            <a:endParaRPr lang="es-CO" sz="1800" b="1" dirty="0">
              <a:solidFill>
                <a:schemeClr val="bg1"/>
              </a:solidFill>
              <a:latin typeface="Arial Narrow" panose="020B0606020202030204" pitchFamily="34" charset="0"/>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8" y="488346"/>
            <a:ext cx="11405457" cy="523220"/>
          </a:xfrm>
          <a:prstGeom prst="rect">
            <a:avLst/>
          </a:prstGeom>
          <a:noFill/>
        </p:spPr>
        <p:txBody>
          <a:bodyPr wrap="square" rtlCol="0">
            <a:spAutoFit/>
          </a:bodyPr>
          <a:lstStyle/>
          <a:p>
            <a:pPr>
              <a:buClr>
                <a:srgbClr val="000000"/>
              </a:buClr>
              <a:buSzPts val="4400"/>
            </a:pPr>
            <a:r>
              <a:rPr lang="es-CO" sz="2800" b="1" dirty="0">
                <a:solidFill>
                  <a:schemeClr val="tx1">
                    <a:lumMod val="75000"/>
                    <a:lumOff val="25000"/>
                  </a:schemeClr>
                </a:solidFill>
                <a:latin typeface="Arial Black" panose="020B0604020202020204" pitchFamily="34" charset="0"/>
                <a:sym typeface="Arial"/>
              </a:rPr>
              <a:t>11. Infraestructura</a:t>
            </a:r>
          </a:p>
        </p:txBody>
      </p:sp>
      <p:pic>
        <p:nvPicPr>
          <p:cNvPr id="1026" name="Picture 2">
            <a:extLst>
              <a:ext uri="{FF2B5EF4-FFF2-40B4-BE49-F238E27FC236}">
                <a16:creationId xmlns:a16="http://schemas.microsoft.com/office/drawing/2014/main" id="{C2615CB6-F822-7B53-DE26-B4BED82C12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756" y="2818957"/>
            <a:ext cx="15240000" cy="3400425"/>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EC1EB913-4634-507B-20DD-7FFE2975103C}"/>
              </a:ext>
            </a:extLst>
          </p:cNvPr>
          <p:cNvSpPr txBox="1"/>
          <p:nvPr/>
        </p:nvSpPr>
        <p:spPr>
          <a:xfrm>
            <a:off x="4295203" y="6439053"/>
            <a:ext cx="8591106" cy="3323987"/>
          </a:xfrm>
          <a:prstGeom prst="rect">
            <a:avLst/>
          </a:prstGeom>
          <a:noFill/>
        </p:spPr>
        <p:txBody>
          <a:bodyPr wrap="square">
            <a:spAutoFit/>
          </a:bodyPr>
          <a:lstStyle/>
          <a:p>
            <a:pPr algn="ctr" rtl="0">
              <a:spcBef>
                <a:spcPts val="0"/>
              </a:spcBef>
              <a:spcAft>
                <a:spcPts val="0"/>
              </a:spcAft>
            </a:pPr>
            <a:r>
              <a:rPr lang="es-CO" sz="8800" b="1" i="0" u="none" strike="noStrike" dirty="0">
                <a:solidFill>
                  <a:srgbClr val="C8D423"/>
                </a:solidFill>
                <a:effectLst/>
                <a:latin typeface="Arial Black" panose="020B0A04020102020204" pitchFamily="34" charset="0"/>
              </a:rPr>
              <a:t>3</a:t>
            </a:r>
            <a:endParaRPr lang="es-CO" b="0" dirty="0">
              <a:effectLst/>
            </a:endParaRPr>
          </a:p>
          <a:p>
            <a:pPr algn="ctr" rtl="0">
              <a:spcBef>
                <a:spcPts val="0"/>
              </a:spcBef>
              <a:spcAft>
                <a:spcPts val="0"/>
              </a:spcAft>
            </a:pPr>
            <a:r>
              <a:rPr lang="es-CO" b="0" dirty="0">
                <a:effectLst/>
              </a:rPr>
              <a:t/>
            </a:r>
            <a:br>
              <a:rPr lang="es-CO" b="0" dirty="0">
                <a:effectLst/>
              </a:rPr>
            </a:br>
            <a:r>
              <a:rPr lang="es-CO" sz="3200" b="1" i="0" u="none" strike="noStrike" dirty="0">
                <a:solidFill>
                  <a:srgbClr val="3B3838"/>
                </a:solidFill>
                <a:effectLst/>
                <a:latin typeface="Arial" panose="020B0604020202020204" pitchFamily="34" charset="0"/>
              </a:rPr>
              <a:t>ESTUDIOS DE TRANSITO EN REVISIÓN</a:t>
            </a:r>
            <a:endParaRPr lang="es-CO" b="0" dirty="0">
              <a:effectLst/>
            </a:endParaRPr>
          </a:p>
          <a:p>
            <a:r>
              <a:rPr lang="es-CO" dirty="0"/>
              <a:t/>
            </a:r>
            <a:br>
              <a:rPr lang="es-CO" dirty="0"/>
            </a:br>
            <a:endParaRPr lang="es-CO" dirty="0"/>
          </a:p>
        </p:txBody>
      </p:sp>
    </p:spTree>
    <p:extLst>
      <p:ext uri="{BB962C8B-B14F-4D97-AF65-F5344CB8AC3E}">
        <p14:creationId xmlns:p14="http://schemas.microsoft.com/office/powerpoint/2010/main" val="2470343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adroTexto 91">
            <a:extLst>
              <a:ext uri="{FF2B5EF4-FFF2-40B4-BE49-F238E27FC236}">
                <a16:creationId xmlns:a16="http://schemas.microsoft.com/office/drawing/2014/main" id="{894F4896-DC6D-2943-B5A1-A663018FD569}"/>
              </a:ext>
            </a:extLst>
          </p:cNvPr>
          <p:cNvSpPr txBox="1"/>
          <p:nvPr/>
        </p:nvSpPr>
        <p:spPr>
          <a:xfrm>
            <a:off x="785698" y="488346"/>
            <a:ext cx="11405457" cy="523220"/>
          </a:xfrm>
          <a:prstGeom prst="rect">
            <a:avLst/>
          </a:prstGeom>
          <a:noFill/>
        </p:spPr>
        <p:txBody>
          <a:bodyPr wrap="square" rtlCol="0">
            <a:spAutoFit/>
          </a:bodyPr>
          <a:lstStyle/>
          <a:p>
            <a:pPr>
              <a:buClr>
                <a:srgbClr val="000000"/>
              </a:buClr>
              <a:buSzPts val="4400"/>
            </a:pPr>
            <a:r>
              <a:rPr lang="es-CO" sz="2800" b="1" dirty="0">
                <a:solidFill>
                  <a:schemeClr val="tx1">
                    <a:lumMod val="75000"/>
                    <a:lumOff val="25000"/>
                  </a:schemeClr>
                </a:solidFill>
                <a:latin typeface="Arial Black" panose="020B0604020202020204" pitchFamily="34" charset="0"/>
                <a:sym typeface="Arial"/>
              </a:rPr>
              <a:t>12. Transporte privado</a:t>
            </a:r>
          </a:p>
        </p:txBody>
      </p:sp>
      <p:sp>
        <p:nvSpPr>
          <p:cNvPr id="5" name="Google Shape;277;p9">
            <a:extLst>
              <a:ext uri="{FF2B5EF4-FFF2-40B4-BE49-F238E27FC236}">
                <a16:creationId xmlns:a16="http://schemas.microsoft.com/office/drawing/2014/main" id="{0366F107-3258-436F-9B63-59372D60C475}"/>
              </a:ext>
            </a:extLst>
          </p:cNvPr>
          <p:cNvSpPr/>
          <p:nvPr/>
        </p:nvSpPr>
        <p:spPr>
          <a:xfrm>
            <a:off x="1652666" y="1291086"/>
            <a:ext cx="5838478" cy="408623"/>
          </a:xfrm>
          <a:prstGeom prst="roundRect">
            <a:avLst>
              <a:gd name="adj" fmla="val 16667"/>
            </a:avLst>
          </a:prstGeom>
          <a:gradFill>
            <a:gsLst>
              <a:gs pos="0">
                <a:srgbClr val="FAFF8A"/>
              </a:gs>
              <a:gs pos="35000">
                <a:srgbClr val="F9FFAF"/>
              </a:gs>
              <a:gs pos="100000">
                <a:srgbClr val="FDFFDE"/>
              </a:gs>
            </a:gsLst>
            <a:lin ang="16200000" scaled="0"/>
          </a:gra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171C3B"/>
              </a:buClr>
              <a:buSzPts val="2800"/>
              <a:buFont typeface="Calibri"/>
              <a:buNone/>
            </a:pPr>
            <a:r>
              <a:rPr lang="es-ES" sz="2400" b="1" i="0" u="none" strike="noStrike" cap="none" dirty="0">
                <a:solidFill>
                  <a:srgbClr val="171C3B"/>
                </a:solidFill>
                <a:latin typeface="Calibri"/>
                <a:ea typeface="Calibri"/>
                <a:cs typeface="Calibri"/>
                <a:sym typeface="Calibri"/>
              </a:rPr>
              <a:t>Pico y placa</a:t>
            </a:r>
            <a:endParaRPr sz="2400" b="1" i="0" u="none" strike="noStrike" cap="none" dirty="0">
              <a:solidFill>
                <a:srgbClr val="171C3B"/>
              </a:solidFill>
              <a:latin typeface="Calibri"/>
              <a:ea typeface="Calibri"/>
              <a:cs typeface="Calibri"/>
              <a:sym typeface="Calibri"/>
            </a:endParaRPr>
          </a:p>
        </p:txBody>
      </p:sp>
      <p:sp>
        <p:nvSpPr>
          <p:cNvPr id="6" name="Google Shape;289;p9">
            <a:extLst>
              <a:ext uri="{FF2B5EF4-FFF2-40B4-BE49-F238E27FC236}">
                <a16:creationId xmlns:a16="http://schemas.microsoft.com/office/drawing/2014/main" id="{62CBD9B8-6BB6-478A-9E3B-D4CD449C7301}"/>
              </a:ext>
            </a:extLst>
          </p:cNvPr>
          <p:cNvSpPr/>
          <p:nvPr/>
        </p:nvSpPr>
        <p:spPr>
          <a:xfrm>
            <a:off x="1677988" y="5427464"/>
            <a:ext cx="5474419" cy="408623"/>
          </a:xfrm>
          <a:prstGeom prst="roundRect">
            <a:avLst>
              <a:gd name="adj" fmla="val 16667"/>
            </a:avLst>
          </a:prstGeom>
          <a:gradFill>
            <a:gsLst>
              <a:gs pos="0">
                <a:srgbClr val="FAFF8A"/>
              </a:gs>
              <a:gs pos="35000">
                <a:srgbClr val="F9FFAF"/>
              </a:gs>
              <a:gs pos="100000">
                <a:srgbClr val="FDFFDE"/>
              </a:gs>
            </a:gsLst>
            <a:lin ang="16200000" scaled="0"/>
          </a:gra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171C3B"/>
              </a:buClr>
              <a:buSzPts val="3200"/>
              <a:buFont typeface="Calibri"/>
              <a:buNone/>
            </a:pPr>
            <a:r>
              <a:rPr lang="es-ES" sz="2400" b="1" i="1" u="none" strike="noStrike" cap="none" dirty="0">
                <a:solidFill>
                  <a:srgbClr val="171C3B"/>
                </a:solidFill>
                <a:latin typeface="Calibri"/>
                <a:ea typeface="Calibri"/>
                <a:cs typeface="Calibri"/>
                <a:sym typeface="Calibri"/>
              </a:rPr>
              <a:t>Aumento de ocupación vehículos privados</a:t>
            </a:r>
            <a:endParaRPr sz="2400" dirty="0"/>
          </a:p>
        </p:txBody>
      </p:sp>
      <p:sp>
        <p:nvSpPr>
          <p:cNvPr id="7" name="Google Shape;189;p5">
            <a:extLst>
              <a:ext uri="{FF2B5EF4-FFF2-40B4-BE49-F238E27FC236}">
                <a16:creationId xmlns:a16="http://schemas.microsoft.com/office/drawing/2014/main" id="{35C90E12-1435-402D-8274-38899D14EBA6}"/>
              </a:ext>
            </a:extLst>
          </p:cNvPr>
          <p:cNvSpPr/>
          <p:nvPr/>
        </p:nvSpPr>
        <p:spPr>
          <a:xfrm>
            <a:off x="1525654" y="1755056"/>
            <a:ext cx="6143145" cy="3064669"/>
          </a:xfrm>
          <a:prstGeom prst="roundRect">
            <a:avLst>
              <a:gd name="adj" fmla="val 16667"/>
            </a:avLst>
          </a:prstGeom>
          <a:solidFill>
            <a:schemeClr val="accent1"/>
          </a:solidFill>
          <a:ln w="25400" cap="flat" cmpd="sng">
            <a:solidFill>
              <a:srgbClr val="10142B"/>
            </a:solidFill>
            <a:prstDash val="solid"/>
            <a:round/>
            <a:headEnd type="none" w="sm" len="sm"/>
            <a:tailEnd type="none" w="sm" len="sm"/>
          </a:ln>
        </p:spPr>
        <p:txBody>
          <a:bodyPr spcFirstLastPara="1" wrap="square" lIns="0" tIns="0" rIns="0" bIns="0" anchor="ctr" anchorCtr="0">
            <a:spAutoFit/>
          </a:bodyPr>
          <a:lstStyle/>
          <a:p>
            <a:pPr marL="0" marR="0" lvl="0" indent="0" algn="just" rtl="0">
              <a:lnSpc>
                <a:spcPct val="100000"/>
              </a:lnSpc>
              <a:spcBef>
                <a:spcPts val="0"/>
              </a:spcBef>
              <a:spcAft>
                <a:spcPts val="0"/>
              </a:spcAft>
              <a:buClr>
                <a:schemeClr val="lt1"/>
              </a:buClr>
              <a:buSzPts val="2000"/>
              <a:buFont typeface="Helvetica Neue"/>
              <a:buNone/>
            </a:pPr>
            <a:r>
              <a:rPr lang="es-ES" sz="2000" b="0" i="0" u="none" strike="noStrike" cap="none" dirty="0">
                <a:solidFill>
                  <a:schemeClr val="lt1"/>
                </a:solidFill>
                <a:latin typeface="Helvetica Neue"/>
                <a:ea typeface="Helvetica Neue"/>
                <a:cs typeface="Helvetica Neue"/>
                <a:sym typeface="Helvetica Neue"/>
              </a:rPr>
              <a:t>El “</a:t>
            </a:r>
            <a:r>
              <a:rPr lang="es-ES" sz="2000" b="0" i="1" u="none" strike="noStrike" cap="none" dirty="0">
                <a:solidFill>
                  <a:schemeClr val="lt1"/>
                </a:solidFill>
                <a:latin typeface="Helvetica Neue"/>
                <a:ea typeface="Helvetica Neue"/>
                <a:cs typeface="Helvetica Neue"/>
                <a:sym typeface="Helvetica Neue"/>
              </a:rPr>
              <a:t>Documento técnico de análisis para el ajuste de la medida del Pico y Placa ante el incremento de la congestión y los planes de obra en la ciudad</a:t>
            </a:r>
            <a:r>
              <a:rPr lang="es-ES" sz="2000" b="0" i="0" u="none" strike="noStrike" cap="none" dirty="0">
                <a:solidFill>
                  <a:schemeClr val="lt1"/>
                </a:solidFill>
                <a:latin typeface="Helvetica Neue"/>
                <a:ea typeface="Helvetica Neue"/>
                <a:cs typeface="Helvetica Neue"/>
                <a:sym typeface="Helvetica Neue"/>
              </a:rPr>
              <a:t>”, elaborado por la Secretaría Distrital de Movilidad, revisa consideraciones asociadas al aumento en los niveles de congestión de la ciudad y el plan de obras en Bogotá desde 2021 hasta 2025, y consolida toda la información de soporte para establecer la modificación al ‘Pico y Placa</a:t>
            </a:r>
          </a:p>
        </p:txBody>
      </p:sp>
      <p:sp>
        <p:nvSpPr>
          <p:cNvPr id="8" name="Google Shape;189;p5">
            <a:extLst>
              <a:ext uri="{FF2B5EF4-FFF2-40B4-BE49-F238E27FC236}">
                <a16:creationId xmlns:a16="http://schemas.microsoft.com/office/drawing/2014/main" id="{57A5E7EF-0185-4E1D-8FFC-9C20AFD2881E}"/>
              </a:ext>
            </a:extLst>
          </p:cNvPr>
          <p:cNvSpPr/>
          <p:nvPr/>
        </p:nvSpPr>
        <p:spPr>
          <a:xfrm>
            <a:off x="1500332" y="5931520"/>
            <a:ext cx="6143145" cy="2724150"/>
          </a:xfrm>
          <a:prstGeom prst="roundRect">
            <a:avLst>
              <a:gd name="adj" fmla="val 16667"/>
            </a:avLst>
          </a:prstGeom>
          <a:solidFill>
            <a:schemeClr val="accent1"/>
          </a:solidFill>
          <a:ln w="25400" cap="flat" cmpd="sng">
            <a:solidFill>
              <a:srgbClr val="10142B"/>
            </a:solidFill>
            <a:prstDash val="solid"/>
            <a:round/>
            <a:headEnd type="none" w="sm" len="sm"/>
            <a:tailEnd type="none" w="sm" len="sm"/>
          </a:ln>
        </p:spPr>
        <p:txBody>
          <a:bodyPr spcFirstLastPara="1" wrap="square" lIns="0" tIns="0" rIns="0" bIns="0" anchor="ctr" anchorCtr="0">
            <a:spAutoFit/>
          </a:bodyPr>
          <a:lstStyle/>
          <a:p>
            <a:pPr marL="0" marR="0" lvl="0" indent="0" algn="just" rtl="0">
              <a:lnSpc>
                <a:spcPct val="100000"/>
              </a:lnSpc>
              <a:spcBef>
                <a:spcPts val="0"/>
              </a:spcBef>
              <a:spcAft>
                <a:spcPts val="0"/>
              </a:spcAft>
              <a:buClr>
                <a:schemeClr val="lt1"/>
              </a:buClr>
              <a:buSzPts val="2000"/>
              <a:buFont typeface="Helvetica Neue"/>
              <a:buNone/>
            </a:pPr>
            <a:r>
              <a:rPr lang="es-ES" sz="2000" dirty="0">
                <a:solidFill>
                  <a:schemeClr val="lt1"/>
                </a:solidFill>
                <a:latin typeface="Helvetica Neue"/>
                <a:ea typeface="Helvetica Neue"/>
                <a:cs typeface="Helvetica Neue"/>
                <a:sym typeface="Helvetica Neue"/>
              </a:rPr>
              <a:t>S</a:t>
            </a:r>
            <a:r>
              <a:rPr lang="es-ES" sz="2000" b="0" i="0" u="none" strike="noStrike" cap="none" dirty="0">
                <a:solidFill>
                  <a:schemeClr val="lt1"/>
                </a:solidFill>
                <a:latin typeface="Helvetica Neue"/>
                <a:ea typeface="Helvetica Neue"/>
                <a:cs typeface="Helvetica Neue"/>
                <a:sym typeface="Helvetica Neue"/>
              </a:rPr>
              <a:t>e generó la resolución 173157 de 2021, donde se establecen las condiciones para el proceso de intercambio de información en la inscripción de vehículos con una ocupación de tres (3) personas. Permite que privados puedan ofrecer plataformas tecnológicas, como aplicaciones móviles, para la inscripción de vehículos al permiso semanal para circular con tres o más ocupantes</a:t>
            </a:r>
            <a:endParaRPr sz="2000" b="0" i="0" u="none" strike="noStrike" cap="none" dirty="0">
              <a:solidFill>
                <a:schemeClr val="lt1"/>
              </a:solidFill>
              <a:latin typeface="Helvetica Neue"/>
              <a:ea typeface="Helvetica Neue"/>
              <a:cs typeface="Helvetica Neue"/>
              <a:sym typeface="Helvetica Neue"/>
            </a:endParaRPr>
          </a:p>
        </p:txBody>
      </p:sp>
      <p:sp>
        <p:nvSpPr>
          <p:cNvPr id="9" name="Google Shape;204;p5">
            <a:extLst>
              <a:ext uri="{FF2B5EF4-FFF2-40B4-BE49-F238E27FC236}">
                <a16:creationId xmlns:a16="http://schemas.microsoft.com/office/drawing/2014/main" id="{D9CC14AD-AFB9-4F59-9E17-034367C6F178}"/>
              </a:ext>
            </a:extLst>
          </p:cNvPr>
          <p:cNvSpPr/>
          <p:nvPr/>
        </p:nvSpPr>
        <p:spPr>
          <a:xfrm>
            <a:off x="656998" y="2953546"/>
            <a:ext cx="767156" cy="745726"/>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s-ES" sz="4400" b="0" i="0" u="none" strike="noStrike" cap="none" dirty="0">
                <a:solidFill>
                  <a:schemeClr val="dk1"/>
                </a:solidFill>
                <a:latin typeface="Calibri"/>
                <a:ea typeface="Calibri"/>
                <a:cs typeface="Calibri"/>
                <a:sym typeface="Calibri"/>
              </a:rPr>
              <a:t>1</a:t>
            </a:r>
            <a:endParaRPr sz="4400" b="0" i="0" u="none" strike="noStrike" cap="none" dirty="0">
              <a:solidFill>
                <a:schemeClr val="dk1"/>
              </a:solidFill>
              <a:latin typeface="Calibri"/>
              <a:ea typeface="Calibri"/>
              <a:cs typeface="Calibri"/>
              <a:sym typeface="Calibri"/>
            </a:endParaRPr>
          </a:p>
        </p:txBody>
      </p:sp>
      <p:sp>
        <p:nvSpPr>
          <p:cNvPr id="10" name="Google Shape;208;p5">
            <a:extLst>
              <a:ext uri="{FF2B5EF4-FFF2-40B4-BE49-F238E27FC236}">
                <a16:creationId xmlns:a16="http://schemas.microsoft.com/office/drawing/2014/main" id="{6C03A0C1-C612-440D-B293-8581AFCE215D}"/>
              </a:ext>
            </a:extLst>
          </p:cNvPr>
          <p:cNvSpPr/>
          <p:nvPr/>
        </p:nvSpPr>
        <p:spPr>
          <a:xfrm>
            <a:off x="604070" y="6940874"/>
            <a:ext cx="767156" cy="745726"/>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s-ES" sz="4400" b="0" i="0" u="none" strike="noStrike" cap="none" dirty="0">
                <a:solidFill>
                  <a:schemeClr val="dk1"/>
                </a:solidFill>
                <a:latin typeface="Calibri"/>
                <a:ea typeface="Calibri"/>
                <a:cs typeface="Calibri"/>
                <a:sym typeface="Calibri"/>
              </a:rPr>
              <a:t>2</a:t>
            </a:r>
            <a:endParaRPr sz="4400" b="0" i="0" u="none" strike="noStrike" cap="none" dirty="0">
              <a:solidFill>
                <a:schemeClr val="dk1"/>
              </a:solidFill>
              <a:latin typeface="Calibri"/>
              <a:ea typeface="Calibri"/>
              <a:cs typeface="Calibri"/>
              <a:sym typeface="Calibri"/>
            </a:endParaRPr>
          </a:p>
        </p:txBody>
      </p:sp>
      <p:sp>
        <p:nvSpPr>
          <p:cNvPr id="11" name="Google Shape;277;p9">
            <a:extLst>
              <a:ext uri="{FF2B5EF4-FFF2-40B4-BE49-F238E27FC236}">
                <a16:creationId xmlns:a16="http://schemas.microsoft.com/office/drawing/2014/main" id="{792A902B-5EFE-44EE-962D-B9902EE2BA2D}"/>
              </a:ext>
            </a:extLst>
          </p:cNvPr>
          <p:cNvSpPr/>
          <p:nvPr/>
        </p:nvSpPr>
        <p:spPr>
          <a:xfrm>
            <a:off x="9919439" y="1291086"/>
            <a:ext cx="5838478" cy="408623"/>
          </a:xfrm>
          <a:prstGeom prst="roundRect">
            <a:avLst>
              <a:gd name="adj" fmla="val 16667"/>
            </a:avLst>
          </a:prstGeom>
          <a:gradFill>
            <a:gsLst>
              <a:gs pos="0">
                <a:srgbClr val="FAFF8A"/>
              </a:gs>
              <a:gs pos="35000">
                <a:srgbClr val="F9FFAF"/>
              </a:gs>
              <a:gs pos="100000">
                <a:srgbClr val="FDFFDE"/>
              </a:gs>
            </a:gsLst>
            <a:lin ang="16200000" scaled="0"/>
          </a:gra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171C3B"/>
              </a:buClr>
              <a:buSzPts val="2800"/>
              <a:buFont typeface="Calibri"/>
              <a:buNone/>
            </a:pPr>
            <a:r>
              <a:rPr lang="es-ES" sz="2400" b="1" i="0" u="none" strike="noStrike" cap="none" dirty="0">
                <a:solidFill>
                  <a:srgbClr val="171C3B"/>
                </a:solidFill>
                <a:latin typeface="Calibri"/>
                <a:ea typeface="Calibri"/>
                <a:cs typeface="Calibri"/>
                <a:sym typeface="Calibri"/>
              </a:rPr>
              <a:t>Cobro por estacionamiento en vía</a:t>
            </a:r>
            <a:endParaRPr sz="2400" b="1" i="0" u="none" strike="noStrike" cap="none" dirty="0">
              <a:solidFill>
                <a:srgbClr val="171C3B"/>
              </a:solidFill>
              <a:latin typeface="Calibri"/>
              <a:ea typeface="Calibri"/>
              <a:cs typeface="Calibri"/>
              <a:sym typeface="Calibri"/>
            </a:endParaRPr>
          </a:p>
        </p:txBody>
      </p:sp>
      <p:sp>
        <p:nvSpPr>
          <p:cNvPr id="12" name="Google Shape;289;p9">
            <a:extLst>
              <a:ext uri="{FF2B5EF4-FFF2-40B4-BE49-F238E27FC236}">
                <a16:creationId xmlns:a16="http://schemas.microsoft.com/office/drawing/2014/main" id="{B37C5E24-48E4-4E7F-9EB8-C1612E7CF0E7}"/>
              </a:ext>
            </a:extLst>
          </p:cNvPr>
          <p:cNvSpPr/>
          <p:nvPr/>
        </p:nvSpPr>
        <p:spPr>
          <a:xfrm>
            <a:off x="9944761" y="5787504"/>
            <a:ext cx="5474419" cy="408623"/>
          </a:xfrm>
          <a:prstGeom prst="roundRect">
            <a:avLst>
              <a:gd name="adj" fmla="val 16667"/>
            </a:avLst>
          </a:prstGeom>
          <a:gradFill>
            <a:gsLst>
              <a:gs pos="0">
                <a:srgbClr val="FAFF8A"/>
              </a:gs>
              <a:gs pos="35000">
                <a:srgbClr val="F9FFAF"/>
              </a:gs>
              <a:gs pos="100000">
                <a:srgbClr val="FDFFDE"/>
              </a:gs>
            </a:gsLst>
            <a:lin ang="16200000" scaled="0"/>
          </a:gra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171C3B"/>
              </a:buClr>
              <a:buSzPts val="3200"/>
              <a:buFont typeface="Calibri"/>
              <a:buNone/>
            </a:pPr>
            <a:r>
              <a:rPr lang="es-ES" sz="2400" b="1" i="1" u="none" strike="noStrike" cap="none" dirty="0">
                <a:solidFill>
                  <a:srgbClr val="171C3B"/>
                </a:solidFill>
                <a:latin typeface="Calibri"/>
                <a:ea typeface="Calibri"/>
                <a:cs typeface="Calibri"/>
                <a:sym typeface="Calibri"/>
              </a:rPr>
              <a:t>Transporte de carga</a:t>
            </a:r>
            <a:endParaRPr sz="2400" dirty="0"/>
          </a:p>
        </p:txBody>
      </p:sp>
      <p:sp>
        <p:nvSpPr>
          <p:cNvPr id="13" name="Google Shape;189;p5">
            <a:extLst>
              <a:ext uri="{FF2B5EF4-FFF2-40B4-BE49-F238E27FC236}">
                <a16:creationId xmlns:a16="http://schemas.microsoft.com/office/drawing/2014/main" id="{B88B40C3-AA7B-4702-A796-254A1722BF5E}"/>
              </a:ext>
            </a:extLst>
          </p:cNvPr>
          <p:cNvSpPr/>
          <p:nvPr/>
        </p:nvSpPr>
        <p:spPr>
          <a:xfrm>
            <a:off x="9792427" y="1806252"/>
            <a:ext cx="6143145" cy="3405188"/>
          </a:xfrm>
          <a:prstGeom prst="roundRect">
            <a:avLst>
              <a:gd name="adj" fmla="val 16667"/>
            </a:avLst>
          </a:prstGeom>
          <a:solidFill>
            <a:schemeClr val="accent1"/>
          </a:solidFill>
          <a:ln w="25400" cap="flat" cmpd="sng">
            <a:solidFill>
              <a:srgbClr val="10142B"/>
            </a:solidFill>
            <a:prstDash val="solid"/>
            <a:round/>
            <a:headEnd type="none" w="sm" len="sm"/>
            <a:tailEnd type="none" w="sm" len="sm"/>
          </a:ln>
        </p:spPr>
        <p:txBody>
          <a:bodyPr spcFirstLastPara="1" wrap="square" lIns="0" tIns="0" rIns="0" bIns="0" anchor="ctr" anchorCtr="0">
            <a:spAutoFit/>
          </a:bodyPr>
          <a:lstStyle/>
          <a:p>
            <a:pPr marL="0" marR="0" lvl="0" indent="0" algn="just" rtl="0">
              <a:lnSpc>
                <a:spcPct val="100000"/>
              </a:lnSpc>
              <a:spcBef>
                <a:spcPts val="0"/>
              </a:spcBef>
              <a:spcAft>
                <a:spcPts val="0"/>
              </a:spcAft>
              <a:buClr>
                <a:schemeClr val="lt1"/>
              </a:buClr>
              <a:buSzPts val="2000"/>
              <a:buFont typeface="Helvetica Neue"/>
              <a:buNone/>
            </a:pPr>
            <a:r>
              <a:rPr lang="es-ES" sz="2000" b="0" i="0" u="none" strike="noStrike" cap="none" dirty="0">
                <a:solidFill>
                  <a:schemeClr val="lt1"/>
                </a:solidFill>
                <a:latin typeface="Helvetica Neue"/>
                <a:ea typeface="Helvetica Neue"/>
                <a:cs typeface="Helvetica Neue"/>
                <a:sym typeface="Helvetica Neue"/>
              </a:rPr>
              <a:t>A partir de enero de 2021, se desarrolló un convenio interadministrativo entre la Terminal de Transporte S.A. y la Secretaría Distrital de Movilidad, para “</a:t>
            </a:r>
            <a:r>
              <a:rPr lang="es-ES" sz="2000" b="0" i="1" u="none" strike="noStrike" cap="none" dirty="0">
                <a:solidFill>
                  <a:schemeClr val="lt1"/>
                </a:solidFill>
                <a:latin typeface="Helvetica Neue"/>
                <a:ea typeface="Helvetica Neue"/>
                <a:cs typeface="Helvetica Neue"/>
                <a:sym typeface="Helvetica Neue"/>
              </a:rPr>
              <a:t>Aunar esfuerzos, capacidades, medios, experiencia, recursos físicos, humanos y financieros para la estructuración del diseño de la operación pública del servicio de estacionamiento en vía pública en la ciudad de Bogotá y su posterior implementación, administración, operación, control y fiscalización</a:t>
            </a:r>
            <a:r>
              <a:rPr lang="es-ES" sz="2000" b="0" i="0" u="none" strike="noStrike" cap="none" dirty="0">
                <a:solidFill>
                  <a:schemeClr val="lt1"/>
                </a:solidFill>
                <a:latin typeface="Helvetica Neue"/>
                <a:ea typeface="Helvetica Neue"/>
                <a:cs typeface="Helvetica Neue"/>
                <a:sym typeface="Helvetica Neue"/>
              </a:rPr>
              <a:t>”.</a:t>
            </a:r>
          </a:p>
        </p:txBody>
      </p:sp>
      <p:sp>
        <p:nvSpPr>
          <p:cNvPr id="14" name="Google Shape;189;p5">
            <a:extLst>
              <a:ext uri="{FF2B5EF4-FFF2-40B4-BE49-F238E27FC236}">
                <a16:creationId xmlns:a16="http://schemas.microsoft.com/office/drawing/2014/main" id="{4A37C8B4-7BCC-46DE-B32C-997D1090514E}"/>
              </a:ext>
            </a:extLst>
          </p:cNvPr>
          <p:cNvSpPr/>
          <p:nvPr/>
        </p:nvSpPr>
        <p:spPr>
          <a:xfrm>
            <a:off x="9767105" y="6272039"/>
            <a:ext cx="6143145" cy="2043113"/>
          </a:xfrm>
          <a:prstGeom prst="roundRect">
            <a:avLst>
              <a:gd name="adj" fmla="val 16667"/>
            </a:avLst>
          </a:prstGeom>
          <a:solidFill>
            <a:schemeClr val="accent1"/>
          </a:solidFill>
          <a:ln w="25400" cap="flat" cmpd="sng">
            <a:solidFill>
              <a:srgbClr val="10142B"/>
            </a:solidFill>
            <a:prstDash val="solid"/>
            <a:round/>
            <a:headEnd type="none" w="sm" len="sm"/>
            <a:tailEnd type="none" w="sm" len="sm"/>
          </a:ln>
        </p:spPr>
        <p:txBody>
          <a:bodyPr spcFirstLastPara="1" wrap="square" lIns="0" tIns="0" rIns="0" bIns="0" anchor="ctr" anchorCtr="0">
            <a:spAutoFit/>
          </a:bodyPr>
          <a:lstStyle/>
          <a:p>
            <a:pPr marL="0" marR="0" lvl="0" indent="0" algn="just" rtl="0">
              <a:lnSpc>
                <a:spcPct val="100000"/>
              </a:lnSpc>
              <a:spcBef>
                <a:spcPts val="0"/>
              </a:spcBef>
              <a:spcAft>
                <a:spcPts val="0"/>
              </a:spcAft>
              <a:buClr>
                <a:schemeClr val="lt1"/>
              </a:buClr>
              <a:buSzPts val="2000"/>
              <a:buFont typeface="Helvetica Neue"/>
              <a:buNone/>
            </a:pPr>
            <a:r>
              <a:rPr lang="es-ES" sz="2000" dirty="0">
                <a:solidFill>
                  <a:schemeClr val="lt1"/>
                </a:solidFill>
                <a:latin typeface="Helvetica Neue"/>
                <a:ea typeface="Helvetica Neue"/>
                <a:cs typeface="Helvetica Neue"/>
                <a:sym typeface="Helvetica Neue"/>
              </a:rPr>
              <a:t>durante el 2021 se culminó el contrato No. 2019-1816, celebrado entre la Secretaría Distrital de Movilidad y el Consorcio ICOVÍAS-TPD, para el desarrollo de la consultoría que tuvo por objeto “</a:t>
            </a:r>
            <a:r>
              <a:rPr lang="es-ES" sz="2000" i="1" dirty="0">
                <a:solidFill>
                  <a:schemeClr val="lt1"/>
                </a:solidFill>
                <a:latin typeface="Helvetica Neue"/>
                <a:ea typeface="Helvetica Neue"/>
                <a:cs typeface="Helvetica Neue"/>
                <a:sym typeface="Helvetica Neue"/>
              </a:rPr>
              <a:t>Caracterizar el transporte de carga en Bogotá y los municipios aledaños</a:t>
            </a:r>
            <a:r>
              <a:rPr lang="es-ES" sz="2000" dirty="0">
                <a:solidFill>
                  <a:schemeClr val="lt1"/>
                </a:solidFill>
                <a:latin typeface="Helvetica Neue"/>
                <a:ea typeface="Helvetica Neue"/>
                <a:cs typeface="Helvetica Neue"/>
                <a:sym typeface="Helvetica Neue"/>
              </a:rPr>
              <a:t>”.</a:t>
            </a:r>
            <a:endParaRPr lang="es-ES" sz="2000" b="0" i="0" u="none" strike="noStrike" cap="none" dirty="0">
              <a:solidFill>
                <a:schemeClr val="lt1"/>
              </a:solidFill>
              <a:latin typeface="Helvetica Neue"/>
              <a:ea typeface="Helvetica Neue"/>
              <a:cs typeface="Helvetica Neue"/>
              <a:sym typeface="Helvetica Neue"/>
            </a:endParaRPr>
          </a:p>
        </p:txBody>
      </p:sp>
      <p:sp>
        <p:nvSpPr>
          <p:cNvPr id="15" name="Google Shape;204;p5">
            <a:extLst>
              <a:ext uri="{FF2B5EF4-FFF2-40B4-BE49-F238E27FC236}">
                <a16:creationId xmlns:a16="http://schemas.microsoft.com/office/drawing/2014/main" id="{305CE46B-1369-4699-83EE-DFD065A1336E}"/>
              </a:ext>
            </a:extLst>
          </p:cNvPr>
          <p:cNvSpPr/>
          <p:nvPr/>
        </p:nvSpPr>
        <p:spPr>
          <a:xfrm>
            <a:off x="8923771" y="2953546"/>
            <a:ext cx="767156" cy="745726"/>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s-ES" sz="4400" dirty="0">
                <a:solidFill>
                  <a:schemeClr val="dk1"/>
                </a:solidFill>
                <a:latin typeface="Calibri"/>
                <a:ea typeface="Calibri"/>
                <a:cs typeface="Calibri"/>
                <a:sym typeface="Calibri"/>
              </a:rPr>
              <a:t>3</a:t>
            </a:r>
            <a:endParaRPr sz="4400" b="0" i="0" u="none" strike="noStrike" cap="none" dirty="0">
              <a:solidFill>
                <a:schemeClr val="dk1"/>
              </a:solidFill>
              <a:latin typeface="Calibri"/>
              <a:ea typeface="Calibri"/>
              <a:cs typeface="Calibri"/>
              <a:sym typeface="Calibri"/>
            </a:endParaRPr>
          </a:p>
        </p:txBody>
      </p:sp>
      <p:sp>
        <p:nvSpPr>
          <p:cNvPr id="16" name="Google Shape;208;p5">
            <a:extLst>
              <a:ext uri="{FF2B5EF4-FFF2-40B4-BE49-F238E27FC236}">
                <a16:creationId xmlns:a16="http://schemas.microsoft.com/office/drawing/2014/main" id="{F2545E4E-167A-43D0-BA85-839F42D721FE}"/>
              </a:ext>
            </a:extLst>
          </p:cNvPr>
          <p:cNvSpPr/>
          <p:nvPr/>
        </p:nvSpPr>
        <p:spPr>
          <a:xfrm>
            <a:off x="8870843" y="6940874"/>
            <a:ext cx="767156" cy="745726"/>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s-ES" sz="4400" dirty="0">
                <a:solidFill>
                  <a:schemeClr val="dk1"/>
                </a:solidFill>
                <a:latin typeface="Calibri"/>
                <a:ea typeface="Calibri"/>
                <a:cs typeface="Calibri"/>
                <a:sym typeface="Calibri"/>
              </a:rPr>
              <a:t>4</a:t>
            </a:r>
            <a:endParaRPr sz="44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3609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785698" y="1121958"/>
            <a:ext cx="14814815" cy="1200329"/>
          </a:xfrm>
          <a:prstGeom prst="rect">
            <a:avLst/>
          </a:prstGeom>
          <a:noFill/>
        </p:spPr>
        <p:txBody>
          <a:bodyPr wrap="square" rtlCol="0">
            <a:spAutoFit/>
          </a:bodyPr>
          <a:lstStyle/>
          <a:p>
            <a:pPr algn="just"/>
            <a:r>
              <a:rPr lang="es-ES" sz="2400" dirty="0">
                <a:latin typeface="Arial Narrow" panose="020B0606020202030204" pitchFamily="34" charset="0"/>
                <a:ea typeface="Arial Narrow" panose="020B0606020202030204" pitchFamily="34" charset="0"/>
                <a:cs typeface="Arial Narrow" panose="020B0606020202030204" pitchFamily="34" charset="0"/>
              </a:rPr>
              <a:t>El Observatorio de Movilidad de Bogotá D.C. es un espacio web con información abierta que le permite a los ciudadanos interactuar y consultar reportes, análisis, indicadores y estadísticas sobre el comportamiento de la movilidad en la ciudad. A través del Observatorio los usuarios podrán acceder a información oficial, detallada, confiable, oportuna, sencilla y de fácil acceso.</a:t>
            </a:r>
            <a:endParaRPr lang="es-CO" sz="1800" b="1" dirty="0">
              <a:solidFill>
                <a:schemeClr val="bg1"/>
              </a:solidFill>
              <a:latin typeface="Arial Narrow" panose="020B0606020202030204" pitchFamily="34" charset="0"/>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8" y="511756"/>
            <a:ext cx="11405457" cy="523220"/>
          </a:xfrm>
          <a:prstGeom prst="rect">
            <a:avLst/>
          </a:prstGeom>
          <a:noFill/>
        </p:spPr>
        <p:txBody>
          <a:bodyPr wrap="square" rtlCol="0">
            <a:spAutoFit/>
          </a:bodyPr>
          <a:lstStyle/>
          <a:p>
            <a:pPr>
              <a:buClr>
                <a:srgbClr val="000000"/>
              </a:buClr>
              <a:buSzPts val="4400"/>
            </a:pPr>
            <a:r>
              <a:rPr lang="es-CO" sz="2800" b="1" dirty="0">
                <a:solidFill>
                  <a:schemeClr val="tx1">
                    <a:lumMod val="75000"/>
                    <a:lumOff val="25000"/>
                  </a:schemeClr>
                </a:solidFill>
                <a:latin typeface="Arial Black" panose="020B0604020202020204" pitchFamily="34" charset="0"/>
                <a:sym typeface="Arial"/>
              </a:rPr>
              <a:t>13. Observatorio de Movilidad</a:t>
            </a:r>
          </a:p>
        </p:txBody>
      </p:sp>
      <p:pic>
        <p:nvPicPr>
          <p:cNvPr id="2050" name="Picture 2">
            <a:extLst>
              <a:ext uri="{FF2B5EF4-FFF2-40B4-BE49-F238E27FC236}">
                <a16:creationId xmlns:a16="http://schemas.microsoft.com/office/drawing/2014/main" id="{27413FE7-884F-4480-884A-689B231D0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7120" y="2696217"/>
            <a:ext cx="9367272" cy="6531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438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785698" y="1121958"/>
            <a:ext cx="15142678" cy="1200329"/>
          </a:xfrm>
          <a:prstGeom prst="rect">
            <a:avLst/>
          </a:prstGeom>
          <a:noFill/>
        </p:spPr>
        <p:txBody>
          <a:bodyPr wrap="square" rtlCol="0">
            <a:spAutoFit/>
          </a:bodyPr>
          <a:lstStyle/>
          <a:p>
            <a:pPr algn="just"/>
            <a:r>
              <a:rPr lang="es-ES" sz="2400" dirty="0">
                <a:latin typeface="Arial Narrow" panose="020B0606020202030204" pitchFamily="34" charset="0"/>
                <a:ea typeface="Arial Narrow" panose="020B0606020202030204" pitchFamily="34" charset="0"/>
                <a:cs typeface="Arial Narrow" panose="020B0606020202030204" pitchFamily="34" charset="0"/>
              </a:rPr>
              <a:t>La Oficina de Gestión Social de la SDM mediante sus Centros Locales de Movilidad-CLM, promueve la participación activa e incidente de la ciudadanía en los territorios a partir del desarrollo de diversos escenarios de participación, los cuales son generados a partir de la gestión y tramitación de solicitudes que requieran una eventual acción o implementación por parte de la SDM.</a:t>
            </a:r>
            <a:endParaRPr lang="es-CO" sz="1800" b="1" dirty="0">
              <a:solidFill>
                <a:schemeClr val="bg1"/>
              </a:solidFill>
              <a:latin typeface="Arial Narrow" panose="020B0606020202030204" pitchFamily="34" charset="0"/>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8" y="488346"/>
            <a:ext cx="11405457" cy="523220"/>
          </a:xfrm>
          <a:prstGeom prst="rect">
            <a:avLst/>
          </a:prstGeom>
          <a:noFill/>
        </p:spPr>
        <p:txBody>
          <a:bodyPr wrap="square" rtlCol="0">
            <a:spAutoFit/>
          </a:bodyPr>
          <a:lstStyle/>
          <a:p>
            <a:pPr>
              <a:buClr>
                <a:srgbClr val="000000"/>
              </a:buClr>
              <a:buSzPts val="4400"/>
            </a:pPr>
            <a:r>
              <a:rPr lang="es-CO" sz="2800" b="1" dirty="0">
                <a:solidFill>
                  <a:schemeClr val="tx1">
                    <a:lumMod val="75000"/>
                    <a:lumOff val="25000"/>
                  </a:schemeClr>
                </a:solidFill>
                <a:latin typeface="Arial Black" panose="020B0604020202020204" pitchFamily="34" charset="0"/>
                <a:sym typeface="Arial"/>
              </a:rPr>
              <a:t>14. Gestión social</a:t>
            </a:r>
          </a:p>
        </p:txBody>
      </p:sp>
      <p:graphicFrame>
        <p:nvGraphicFramePr>
          <p:cNvPr id="5" name="Tabla 4">
            <a:extLst>
              <a:ext uri="{FF2B5EF4-FFF2-40B4-BE49-F238E27FC236}">
                <a16:creationId xmlns:a16="http://schemas.microsoft.com/office/drawing/2014/main" id="{683CA2D6-4238-4B59-B3DA-DBFEC1A55C6A}"/>
              </a:ext>
            </a:extLst>
          </p:cNvPr>
          <p:cNvGraphicFramePr>
            <a:graphicFrameLocks noGrp="1"/>
          </p:cNvGraphicFramePr>
          <p:nvPr>
            <p:extLst>
              <p:ext uri="{D42A27DB-BD31-4B8C-83A1-F6EECF244321}">
                <p14:modId xmlns:p14="http://schemas.microsoft.com/office/powerpoint/2010/main" val="2020135043"/>
              </p:ext>
            </p:extLst>
          </p:nvPr>
        </p:nvGraphicFramePr>
        <p:xfrm>
          <a:off x="1253135" y="2967185"/>
          <a:ext cx="14675241" cy="6247269"/>
        </p:xfrm>
        <a:graphic>
          <a:graphicData uri="http://schemas.openxmlformats.org/drawingml/2006/table">
            <a:tbl>
              <a:tblPr firstRow="1" firstCol="1" bandRow="1">
                <a:tableStyleId>{1FECB4D8-DB02-4DC6-A0A2-4F2EBAE1DC90}</a:tableStyleId>
              </a:tblPr>
              <a:tblGrid>
                <a:gridCol w="2952000">
                  <a:extLst>
                    <a:ext uri="{9D8B030D-6E8A-4147-A177-3AD203B41FA5}">
                      <a16:colId xmlns:a16="http://schemas.microsoft.com/office/drawing/2014/main" val="633977009"/>
                    </a:ext>
                  </a:extLst>
                </a:gridCol>
                <a:gridCol w="8597043">
                  <a:extLst>
                    <a:ext uri="{9D8B030D-6E8A-4147-A177-3AD203B41FA5}">
                      <a16:colId xmlns:a16="http://schemas.microsoft.com/office/drawing/2014/main" val="426524038"/>
                    </a:ext>
                  </a:extLst>
                </a:gridCol>
                <a:gridCol w="1563099">
                  <a:extLst>
                    <a:ext uri="{9D8B030D-6E8A-4147-A177-3AD203B41FA5}">
                      <a16:colId xmlns:a16="http://schemas.microsoft.com/office/drawing/2014/main" val="3660314601"/>
                    </a:ext>
                  </a:extLst>
                </a:gridCol>
                <a:gridCol w="1563099">
                  <a:extLst>
                    <a:ext uri="{9D8B030D-6E8A-4147-A177-3AD203B41FA5}">
                      <a16:colId xmlns:a16="http://schemas.microsoft.com/office/drawing/2014/main" val="3271443461"/>
                    </a:ext>
                  </a:extLst>
                </a:gridCol>
              </a:tblGrid>
              <a:tr h="571573">
                <a:tc>
                  <a:txBody>
                    <a:bodyPr/>
                    <a:lstStyle/>
                    <a:p>
                      <a:pPr algn="ctr">
                        <a:lnSpc>
                          <a:spcPct val="115000"/>
                        </a:lnSpc>
                        <a:spcAft>
                          <a:spcPts val="1000"/>
                        </a:spcAft>
                      </a:pPr>
                      <a:r>
                        <a:rPr lang="es-CO" sz="2400" b="1" dirty="0">
                          <a:effectLst/>
                          <a:latin typeface="+mj-lt"/>
                        </a:rPr>
                        <a:t>EJE ESTRATÉGICO</a:t>
                      </a:r>
                      <a:endParaRPr lang="es-CO" sz="2400" b="1" dirty="0">
                        <a:effectLst/>
                        <a:latin typeface="+mj-lt"/>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1" dirty="0">
                          <a:effectLst/>
                          <a:latin typeface="+mj-lt"/>
                          <a:ea typeface="Arial Narrow" panose="020B0606020202030204" pitchFamily="34" charset="0"/>
                          <a:cs typeface="Arial Narrow" panose="020B0606020202030204" pitchFamily="34" charset="0"/>
                        </a:rPr>
                        <a:t>ACCIÓN GENERADORA</a:t>
                      </a:r>
                    </a:p>
                  </a:txBody>
                  <a:tcPr marL="68580" marR="68580" marT="0" marB="0" anchor="ctr"/>
                </a:tc>
                <a:tc>
                  <a:txBody>
                    <a:bodyPr/>
                    <a:lstStyle/>
                    <a:p>
                      <a:pPr algn="ctr">
                        <a:lnSpc>
                          <a:spcPct val="115000"/>
                        </a:lnSpc>
                        <a:spcAft>
                          <a:spcPts val="1000"/>
                        </a:spcAft>
                      </a:pPr>
                      <a:r>
                        <a:rPr lang="es-CO" sz="2400" b="1" dirty="0">
                          <a:effectLst/>
                          <a:latin typeface="+mj-lt"/>
                          <a:ea typeface="Arial Narrow" panose="020B0606020202030204" pitchFamily="34" charset="0"/>
                          <a:cs typeface="Arial Narrow" panose="020B0606020202030204" pitchFamily="34" charset="0"/>
                        </a:rPr>
                        <a:t># ACT.</a:t>
                      </a:r>
                    </a:p>
                  </a:txBody>
                  <a:tcPr marL="68580" marR="68580" marT="0" marB="0" anchor="ctr"/>
                </a:tc>
                <a:tc>
                  <a:txBody>
                    <a:bodyPr/>
                    <a:lstStyle/>
                    <a:p>
                      <a:pPr algn="ctr">
                        <a:lnSpc>
                          <a:spcPct val="115000"/>
                        </a:lnSpc>
                        <a:spcAft>
                          <a:spcPts val="1000"/>
                        </a:spcAft>
                      </a:pPr>
                      <a:r>
                        <a:rPr lang="es-CO" sz="2400" b="1" dirty="0">
                          <a:effectLst/>
                          <a:latin typeface="+mj-lt"/>
                          <a:ea typeface="Arial Narrow" panose="020B0606020202030204" pitchFamily="34" charset="0"/>
                          <a:cs typeface="Arial Narrow" panose="020B0606020202030204" pitchFamily="34" charset="0"/>
                        </a:rPr>
                        <a:t># PART.</a:t>
                      </a:r>
                    </a:p>
                  </a:txBody>
                  <a:tcPr marL="68580" marR="68580" marT="0" marB="0" anchor="ctr"/>
                </a:tc>
                <a:extLst>
                  <a:ext uri="{0D108BD9-81ED-4DB2-BD59-A6C34878D82A}">
                    <a16:rowId xmlns:a16="http://schemas.microsoft.com/office/drawing/2014/main" val="2271106321"/>
                  </a:ext>
                </a:extLst>
              </a:tr>
              <a:tr h="1170714">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EJE 1</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Jornadas de divulgación / jornadas de información / jornadas de socialización / procesos de formación / acciones de cualificación institucional</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194</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741</a:t>
                      </a:r>
                    </a:p>
                  </a:txBody>
                  <a:tcPr marL="68580" marR="68580" marT="0" marB="0" anchor="ctr"/>
                </a:tc>
                <a:extLst>
                  <a:ext uri="{0D108BD9-81ED-4DB2-BD59-A6C34878D82A}">
                    <a16:rowId xmlns:a16="http://schemas.microsoft.com/office/drawing/2014/main" val="4192959326"/>
                  </a:ext>
                </a:extLst>
              </a:tr>
              <a:tr h="1170714">
                <a:tc>
                  <a:txBody>
                    <a:bodyPr/>
                    <a:lstStyle/>
                    <a:p>
                      <a:pPr algn="ctr">
                        <a:lnSpc>
                          <a:spcPct val="115000"/>
                        </a:lnSpc>
                        <a:spcAft>
                          <a:spcPts val="1000"/>
                        </a:spcAft>
                      </a:pPr>
                      <a:r>
                        <a:rPr lang="es-CO" sz="2400" b="0" dirty="0">
                          <a:effectLst/>
                          <a:latin typeface="+mj-lt"/>
                        </a:rPr>
                        <a:t>EJE 2</a:t>
                      </a:r>
                      <a:endParaRPr lang="es-CO" sz="2400" b="0" dirty="0">
                        <a:effectLst/>
                        <a:latin typeface="+mj-lt"/>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Acciones de reconocimiento territorial / protocolos de conflictos en vía / gestión de requerimientos de impactos negativos / caracterización territorial o socioeconómica</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32</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10</a:t>
                      </a:r>
                    </a:p>
                  </a:txBody>
                  <a:tcPr marL="68580" marR="68580" marT="0" marB="0" anchor="ctr"/>
                </a:tc>
                <a:extLst>
                  <a:ext uri="{0D108BD9-81ED-4DB2-BD59-A6C34878D82A}">
                    <a16:rowId xmlns:a16="http://schemas.microsoft.com/office/drawing/2014/main" val="482606772"/>
                  </a:ext>
                </a:extLst>
              </a:tr>
              <a:tr h="299680">
                <a:tc>
                  <a:txBody>
                    <a:bodyPr/>
                    <a:lstStyle/>
                    <a:p>
                      <a:pPr algn="ctr">
                        <a:lnSpc>
                          <a:spcPct val="115000"/>
                        </a:lnSpc>
                        <a:spcAft>
                          <a:spcPts val="1000"/>
                        </a:spcAft>
                      </a:pPr>
                      <a:r>
                        <a:rPr lang="es-CO" sz="2400" b="0" dirty="0">
                          <a:effectLst/>
                          <a:latin typeface="+mj-lt"/>
                        </a:rPr>
                        <a:t>EJE 3</a:t>
                      </a:r>
                      <a:endParaRPr lang="es-CO" sz="2400" b="0" dirty="0">
                        <a:effectLst/>
                        <a:latin typeface="+mj-lt"/>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Escenarios de coordinación institucional / escenarios de diálogo y participación ciudadana / reuniones para el control social de proyectos / registro bici / atención local</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181</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1209</a:t>
                      </a:r>
                    </a:p>
                  </a:txBody>
                  <a:tcPr marL="68580" marR="68580" marT="0" marB="0" anchor="ctr"/>
                </a:tc>
                <a:extLst>
                  <a:ext uri="{0D108BD9-81ED-4DB2-BD59-A6C34878D82A}">
                    <a16:rowId xmlns:a16="http://schemas.microsoft.com/office/drawing/2014/main" val="2842704682"/>
                  </a:ext>
                </a:extLst>
              </a:tr>
              <a:tr h="299680">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EJE 4</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Rendición de cuentas / audiencias públicas y diálogos ciudadanos / gestión del seguimiento y control ciudadano</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4</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6</a:t>
                      </a:r>
                    </a:p>
                  </a:txBody>
                  <a:tcPr marL="68580" marR="68580" marT="0" marB="0" anchor="ctr"/>
                </a:tc>
                <a:extLst>
                  <a:ext uri="{0D108BD9-81ED-4DB2-BD59-A6C34878D82A}">
                    <a16:rowId xmlns:a16="http://schemas.microsoft.com/office/drawing/2014/main" val="1241181489"/>
                  </a:ext>
                </a:extLst>
              </a:tr>
              <a:tr h="299680">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EJE 5</a:t>
                      </a:r>
                    </a:p>
                  </a:txBody>
                  <a:tcPr marL="68580" marR="68580" marT="0" marB="0" anchor="ctr"/>
                </a:tc>
                <a:tc>
                  <a:txBody>
                    <a:bodyPr/>
                    <a:lstStyle/>
                    <a:p>
                      <a:pPr marL="0" marR="0" lvl="0" indent="0" algn="ctr" defTabSz="1535972" rtl="0" eaLnBrk="1" fontAlgn="auto" latinLnBrk="0" hangingPunct="1">
                        <a:lnSpc>
                          <a:spcPct val="115000"/>
                        </a:lnSpc>
                        <a:spcBef>
                          <a:spcPts val="0"/>
                        </a:spcBef>
                        <a:spcAft>
                          <a:spcPts val="1000"/>
                        </a:spcAft>
                        <a:buClrTx/>
                        <a:buSzTx/>
                        <a:buFontTx/>
                        <a:buNone/>
                        <a:tabLst/>
                        <a:defRPr/>
                      </a:pPr>
                      <a:r>
                        <a:rPr lang="es-CO" sz="2400" b="0" kern="1200" dirty="0">
                          <a:solidFill>
                            <a:schemeClr val="dk1"/>
                          </a:solidFill>
                          <a:effectLst/>
                          <a:latin typeface="+mn-lt"/>
                          <a:ea typeface="Arial Narrow" panose="020B0606020202030204" pitchFamily="34" charset="0"/>
                          <a:cs typeface="Arial Narrow" panose="020B0606020202030204" pitchFamily="34" charset="0"/>
                        </a:rPr>
                        <a:t>Estrategias con enfoques diferenciales / reuniones interinstitucionales / instancias de participación / gestión de información interinstitucional</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260</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3</a:t>
                      </a:r>
                    </a:p>
                  </a:txBody>
                  <a:tcPr marL="68580" marR="68580" marT="0" marB="0" anchor="ctr"/>
                </a:tc>
                <a:extLst>
                  <a:ext uri="{0D108BD9-81ED-4DB2-BD59-A6C34878D82A}">
                    <a16:rowId xmlns:a16="http://schemas.microsoft.com/office/drawing/2014/main" val="3573719470"/>
                  </a:ext>
                </a:extLst>
              </a:tr>
            </a:tbl>
          </a:graphicData>
        </a:graphic>
      </p:graphicFrame>
    </p:spTree>
    <p:extLst>
      <p:ext uri="{BB962C8B-B14F-4D97-AF65-F5344CB8AC3E}">
        <p14:creationId xmlns:p14="http://schemas.microsoft.com/office/powerpoint/2010/main" val="1656532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8" y="488346"/>
            <a:ext cx="11405457" cy="523220"/>
          </a:xfrm>
          <a:prstGeom prst="rect">
            <a:avLst/>
          </a:prstGeom>
          <a:noFill/>
        </p:spPr>
        <p:txBody>
          <a:bodyPr wrap="square" rtlCol="0">
            <a:spAutoFit/>
          </a:bodyPr>
          <a:lstStyle/>
          <a:p>
            <a:pPr>
              <a:buClr>
                <a:srgbClr val="000000"/>
              </a:buClr>
              <a:buSzPts val="4400"/>
            </a:pPr>
            <a:r>
              <a:rPr lang="es-CO" sz="2800" b="1" dirty="0">
                <a:solidFill>
                  <a:schemeClr val="tx1">
                    <a:lumMod val="75000"/>
                    <a:lumOff val="25000"/>
                  </a:schemeClr>
                </a:solidFill>
                <a:latin typeface="Arial Black" panose="020B0604020202020204" pitchFamily="34" charset="0"/>
                <a:sym typeface="Arial"/>
              </a:rPr>
              <a:t>15. Transparencia</a:t>
            </a:r>
          </a:p>
        </p:txBody>
      </p:sp>
      <p:sp>
        <p:nvSpPr>
          <p:cNvPr id="44" name="CuadroTexto 43">
            <a:extLst>
              <a:ext uri="{FF2B5EF4-FFF2-40B4-BE49-F238E27FC236}">
                <a16:creationId xmlns:a16="http://schemas.microsoft.com/office/drawing/2014/main" id="{394CD6BD-75D2-C1B2-BD4E-1851B3D44C3A}"/>
              </a:ext>
            </a:extLst>
          </p:cNvPr>
          <p:cNvSpPr txBox="1"/>
          <p:nvPr/>
        </p:nvSpPr>
        <p:spPr>
          <a:xfrm>
            <a:off x="942109" y="1168929"/>
            <a:ext cx="15365899" cy="1200329"/>
          </a:xfrm>
          <a:prstGeom prst="rect">
            <a:avLst/>
          </a:prstGeom>
          <a:noFill/>
        </p:spPr>
        <p:txBody>
          <a:bodyPr wrap="square">
            <a:spAutoFit/>
          </a:bodyPr>
          <a:lstStyle/>
          <a:p>
            <a:r>
              <a:rPr lang="es-CO" sz="2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Para la Secretaría Distrital de Movilidad-SDM es fundamental la generación de mecanismos de confianza entre la ciudadanía y la institución pública, con el fin de consolidar la eficiencia del valor público y los elementos para la consolidación de un gobierno abierto y una gestión pública efectiva que facilitan el cumplimiento de los objetivos de la entidad.</a:t>
            </a:r>
            <a:endParaRPr lang="es-ES" sz="2400" dirty="0"/>
          </a:p>
        </p:txBody>
      </p:sp>
      <p:pic>
        <p:nvPicPr>
          <p:cNvPr id="45" name="Imagen 44" descr="Interfaz de usuario gráfica, Texto&#10;&#10;Descripción generada automáticamente">
            <a:extLst>
              <a:ext uri="{FF2B5EF4-FFF2-40B4-BE49-F238E27FC236}">
                <a16:creationId xmlns:a16="http://schemas.microsoft.com/office/drawing/2014/main" id="{EE8FD4E8-1D5A-8A34-C460-47A25F2E577A}"/>
              </a:ext>
            </a:extLst>
          </p:cNvPr>
          <p:cNvPicPr>
            <a:picLocks noChangeAspect="1"/>
          </p:cNvPicPr>
          <p:nvPr/>
        </p:nvPicPr>
        <p:blipFill rotWithShape="1">
          <a:blip r:embed="rId2"/>
          <a:srcRect l="21838" t="16349" r="22751" b="7545"/>
          <a:stretch/>
        </p:blipFill>
        <p:spPr bwMode="auto">
          <a:xfrm>
            <a:off x="754062" y="2772024"/>
            <a:ext cx="8280920" cy="6323590"/>
          </a:xfrm>
          <a:prstGeom prst="rect">
            <a:avLst/>
          </a:prstGeom>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DDDDB03D-1E59-2E90-9093-8CDC0C22D00A}"/>
              </a:ext>
            </a:extLst>
          </p:cNvPr>
          <p:cNvSpPr txBox="1"/>
          <p:nvPr/>
        </p:nvSpPr>
        <p:spPr>
          <a:xfrm>
            <a:off x="9223028" y="3237983"/>
            <a:ext cx="7648647" cy="6140142"/>
          </a:xfrm>
          <a:prstGeom prst="rect">
            <a:avLst/>
          </a:prstGeom>
          <a:noFill/>
        </p:spPr>
        <p:txBody>
          <a:bodyPr wrap="square">
            <a:spAutoFit/>
          </a:bodyPr>
          <a:lstStyle/>
          <a:p>
            <a:pPr marL="342900" indent="-342900" algn="just">
              <a:spcAft>
                <a:spcPts val="100"/>
              </a:spcAft>
              <a:buFont typeface="Symbol" panose="05050102010706020507" pitchFamily="18" charset="2"/>
              <a:buChar char=""/>
            </a:pPr>
            <a:r>
              <a:rPr lang="es-CO" sz="1800" dirty="0">
                <a:solidFill>
                  <a:srgbClr val="000000"/>
                </a:solidFill>
                <a:latin typeface="+mj-lt"/>
                <a:cs typeface="Arial" panose="020B0604020202020204" pitchFamily="34" charset="0"/>
              </a:rPr>
              <a:t>Canal telefónico:</a:t>
            </a:r>
            <a:endParaRPr lang="es-ES" sz="1800" dirty="0">
              <a:solidFill>
                <a:srgbClr val="000000"/>
              </a:solidFill>
              <a:latin typeface="+mj-lt"/>
              <a:cs typeface="Arial" panose="020B060402020202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Centro de Contacto de Movilidad PBX: (601) 364-94-00 opción 2 </a:t>
            </a:r>
            <a:r>
              <a:rPr lang="es-CO" sz="1600" dirty="0">
                <a:solidFill>
                  <a:srgbClr val="000000"/>
                </a:solidFill>
                <a:effectLst/>
                <a:latin typeface="+mj-lt"/>
                <a:ea typeface="Times New Roman" panose="02020603050405020304" pitchFamily="18" charset="0"/>
                <a:cs typeface="Segoe UI Symbol" panose="020B0502040204020203" pitchFamily="34" charset="0"/>
              </a:rPr>
              <a:t>✔</a:t>
            </a:r>
            <a:r>
              <a:rPr lang="es-CO" sz="1600" dirty="0">
                <a:solidFill>
                  <a:srgbClr val="000000"/>
                </a:solidFill>
                <a:effectLst/>
                <a:latin typeface="+mj-lt"/>
                <a:ea typeface="Times New Roman" panose="02020603050405020304" pitchFamily="18" charset="0"/>
                <a:cs typeface="Arial" panose="020B0604020202020204" pitchFamily="34" charset="0"/>
              </a:rPr>
              <a:t> L</a:t>
            </a:r>
            <a:r>
              <a:rPr lang="es-CO" sz="1600" dirty="0">
                <a:solidFill>
                  <a:srgbClr val="000000"/>
                </a:solidFill>
                <a:effectLst/>
                <a:latin typeface="+mj-lt"/>
                <a:ea typeface="Times New Roman" panose="02020603050405020304" pitchFamily="18" charset="0"/>
                <a:cs typeface="Arial Narrow" panose="020B0606020202030204" pitchFamily="34" charset="0"/>
              </a:rPr>
              <a:t>í</a:t>
            </a:r>
            <a:r>
              <a:rPr lang="es-CO" sz="1600" dirty="0">
                <a:solidFill>
                  <a:srgbClr val="000000"/>
                </a:solidFill>
                <a:effectLst/>
                <a:latin typeface="+mj-lt"/>
                <a:ea typeface="Times New Roman" panose="02020603050405020304" pitchFamily="18" charset="0"/>
                <a:cs typeface="Arial" panose="020B0604020202020204" pitchFamily="34" charset="0"/>
              </a:rPr>
              <a:t>nea 195 </a:t>
            </a:r>
            <a:endParaRPr lang="es-ES" sz="1600" dirty="0">
              <a:effectLst/>
              <a:latin typeface="+mj-lt"/>
              <a:ea typeface="Arial Narrow" panose="020B0606020202030204" pitchFamily="34" charset="0"/>
              <a:cs typeface="Arial Narrow" panose="020B0606020202030204" pitchFamily="34" charset="0"/>
            </a:endParaRPr>
          </a:p>
          <a:p>
            <a:pPr marL="342900" indent="-342900" algn="just">
              <a:spcAft>
                <a:spcPts val="100"/>
              </a:spcAft>
              <a:buFont typeface="Symbol" panose="05050102010706020507" pitchFamily="18" charset="2"/>
              <a:buChar char=""/>
            </a:pPr>
            <a:endParaRPr lang="es-ES" sz="1800" dirty="0">
              <a:solidFill>
                <a:srgbClr val="000000"/>
              </a:solidFill>
              <a:latin typeface="+mj-lt"/>
              <a:cs typeface="Arial" panose="020B0604020202020204" pitchFamily="34" charset="0"/>
            </a:endParaRPr>
          </a:p>
          <a:p>
            <a:pPr marL="342900" indent="-342900" algn="just">
              <a:spcAft>
                <a:spcPts val="100"/>
              </a:spcAft>
              <a:buFont typeface="Symbol" panose="05050102010706020507" pitchFamily="18" charset="2"/>
              <a:buChar char=""/>
            </a:pPr>
            <a:r>
              <a:rPr lang="es-CO" sz="1800" dirty="0">
                <a:solidFill>
                  <a:srgbClr val="000000"/>
                </a:solidFill>
                <a:latin typeface="+mj-lt"/>
                <a:cs typeface="Arial" panose="020B0604020202020204" pitchFamily="34" charset="0"/>
              </a:rPr>
              <a:t>Canal Virtual: </a:t>
            </a:r>
            <a:endParaRPr lang="es-ES" sz="1800" dirty="0">
              <a:solidFill>
                <a:srgbClr val="000000"/>
              </a:solidFill>
              <a:latin typeface="+mj-lt"/>
              <a:cs typeface="Arial" panose="020B060402020202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P</a:t>
            </a:r>
            <a:r>
              <a:rPr lang="es-CO" sz="1600" dirty="0">
                <a:solidFill>
                  <a:srgbClr val="000000"/>
                </a:solidFill>
                <a:effectLst/>
                <a:latin typeface="+mj-lt"/>
                <a:ea typeface="Times New Roman" panose="02020603050405020304" pitchFamily="18" charset="0"/>
                <a:cs typeface="Arial Narrow" panose="020B0606020202030204" pitchFamily="34" charset="0"/>
              </a:rPr>
              <a:t>á</a:t>
            </a:r>
            <a:r>
              <a:rPr lang="es-CO" sz="1600" dirty="0">
                <a:solidFill>
                  <a:srgbClr val="000000"/>
                </a:solidFill>
                <a:effectLst/>
                <a:latin typeface="+mj-lt"/>
                <a:ea typeface="Times New Roman" panose="02020603050405020304" pitchFamily="18" charset="0"/>
                <a:cs typeface="Arial" panose="020B0604020202020204" pitchFamily="34" charset="0"/>
              </a:rPr>
              <a:t>gina de la Secretaria Distrital de Movilidad: </a:t>
            </a:r>
            <a:r>
              <a:rPr lang="es-CO" sz="1600" u="sng" dirty="0">
                <a:solidFill>
                  <a:srgbClr val="0000FF"/>
                </a:solidFill>
                <a:effectLst/>
                <a:latin typeface="+mj-lt"/>
                <a:ea typeface="Times New Roman" panose="02020603050405020304" pitchFamily="18" charset="0"/>
                <a:cs typeface="Arial" panose="020B0604020202020204" pitchFamily="34" charset="0"/>
              </a:rPr>
              <a:t>https://www.movilidadbogota.gov.co/web/sdqs </a:t>
            </a:r>
            <a:endParaRPr lang="es-ES" sz="1600" u="sng" dirty="0">
              <a:solidFill>
                <a:srgbClr val="0000FF"/>
              </a:solidFill>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Correo Institucional: Bogot</a:t>
            </a:r>
            <a:r>
              <a:rPr lang="es-CO" sz="1600" dirty="0">
                <a:solidFill>
                  <a:srgbClr val="000000"/>
                </a:solidFill>
                <a:effectLst/>
                <a:latin typeface="+mj-lt"/>
                <a:ea typeface="Times New Roman" panose="02020603050405020304" pitchFamily="18" charset="0"/>
                <a:cs typeface="Arial Narrow" panose="020B0606020202030204" pitchFamily="34" charset="0"/>
              </a:rPr>
              <a:t>á</a:t>
            </a:r>
            <a:r>
              <a:rPr lang="es-CO" sz="1600" dirty="0">
                <a:solidFill>
                  <a:srgbClr val="000000"/>
                </a:solidFill>
                <a:effectLst/>
                <a:latin typeface="+mj-lt"/>
                <a:ea typeface="Times New Roman" panose="02020603050405020304" pitchFamily="18" charset="0"/>
                <a:cs typeface="Arial" panose="020B0604020202020204" pitchFamily="34" charset="0"/>
              </a:rPr>
              <a:t> te escucha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err="1">
                <a:solidFill>
                  <a:srgbClr val="000000"/>
                </a:solidFill>
                <a:effectLst/>
                <a:latin typeface="+mj-lt"/>
                <a:ea typeface="Times New Roman" panose="02020603050405020304" pitchFamily="18" charset="0"/>
                <a:cs typeface="Arial" panose="020B0604020202020204" pitchFamily="34" charset="0"/>
              </a:rPr>
              <a:t>SuperCADE</a:t>
            </a:r>
            <a:r>
              <a:rPr lang="es-CO" sz="1600" dirty="0">
                <a:solidFill>
                  <a:srgbClr val="000000"/>
                </a:solidFill>
                <a:effectLst/>
                <a:latin typeface="+mj-lt"/>
                <a:ea typeface="Times New Roman" panose="02020603050405020304" pitchFamily="18" charset="0"/>
                <a:cs typeface="Arial" panose="020B0604020202020204" pitchFamily="34" charset="0"/>
              </a:rPr>
              <a:t> Virtual: </a:t>
            </a:r>
            <a:r>
              <a:rPr lang="es-CO" sz="1600" u="sng" dirty="0">
                <a:solidFill>
                  <a:srgbClr val="0000FF"/>
                </a:solidFill>
                <a:effectLst/>
                <a:latin typeface="+mj-lt"/>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xmlns="" val="tx"/>
                    </a:ext>
                  </a:extLst>
                </a:hlinkClick>
              </a:rPr>
              <a:t>https://supercade.bogota.gov.co/</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Correo para otras peticiones y trámites: contactociudadano@movilidadbogota.gov.co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Bogot</a:t>
            </a:r>
            <a:r>
              <a:rPr lang="es-CO" sz="1600" dirty="0">
                <a:solidFill>
                  <a:srgbClr val="000000"/>
                </a:solidFill>
                <a:effectLst/>
                <a:latin typeface="+mj-lt"/>
                <a:ea typeface="Times New Roman" panose="02020603050405020304" pitchFamily="18" charset="0"/>
                <a:cs typeface="Arial Narrow" panose="020B0606020202030204" pitchFamily="34" charset="0"/>
              </a:rPr>
              <a:t>á</a:t>
            </a:r>
            <a:r>
              <a:rPr lang="es-CO" sz="1600" dirty="0">
                <a:solidFill>
                  <a:srgbClr val="000000"/>
                </a:solidFill>
                <a:effectLst/>
                <a:latin typeface="+mj-lt"/>
                <a:ea typeface="Times New Roman" panose="02020603050405020304" pitchFamily="18" charset="0"/>
                <a:cs typeface="Arial" panose="020B0604020202020204" pitchFamily="34" charset="0"/>
              </a:rPr>
              <a:t> Te Escucha </a:t>
            </a:r>
            <a:r>
              <a:rPr lang="es-CO" sz="1600" u="sng" dirty="0">
                <a:solidFill>
                  <a:srgbClr val="000000"/>
                </a:solidFill>
                <a:effectLst/>
                <a:latin typeface="+mj-lt"/>
                <a:ea typeface="Times New Roman" panose="02020603050405020304" pitchFamily="18" charset="0"/>
                <a:cs typeface="Arial" panose="020B0604020202020204" pitchFamily="34" charset="0"/>
                <a:hlinkClick r:id="rId4"/>
              </a:rPr>
              <a:t>https://bogota.gov.co/sdqs/</a:t>
            </a:r>
            <a:endParaRPr lang="es-ES" sz="1600" dirty="0">
              <a:effectLst/>
              <a:latin typeface="+mj-lt"/>
              <a:ea typeface="Arial Narrow" panose="020B0606020202030204" pitchFamily="34" charset="0"/>
              <a:cs typeface="Arial Narrow" panose="020B0606020202030204" pitchFamily="34" charset="0"/>
            </a:endParaRPr>
          </a:p>
          <a:p>
            <a:pPr algn="just">
              <a:spcAft>
                <a:spcPts val="100"/>
              </a:spcAft>
            </a:pPr>
            <a:r>
              <a:rPr lang="es-CO" sz="1600" dirty="0">
                <a:solidFill>
                  <a:srgbClr val="000000"/>
                </a:solidFill>
                <a:effectLst/>
                <a:latin typeface="+mj-lt"/>
                <a:ea typeface="Times New Roman" panose="02020603050405020304" pitchFamily="18" charset="0"/>
                <a:cs typeface="Arial" panose="020B0604020202020204" pitchFamily="34" charset="0"/>
              </a:rPr>
              <a:t>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Symbol" panose="05050102010706020507" pitchFamily="18" charset="2"/>
              <a:buChar char=""/>
            </a:pPr>
            <a:r>
              <a:rPr lang="es-CO" sz="1800" dirty="0">
                <a:solidFill>
                  <a:srgbClr val="000000"/>
                </a:solidFill>
                <a:latin typeface="+mj-lt"/>
                <a:cs typeface="Arial" panose="020B0604020202020204" pitchFamily="34" charset="0"/>
              </a:rPr>
              <a:t>Redes Sociales:</a:t>
            </a:r>
            <a:r>
              <a:rPr lang="es-CO" sz="1600" dirty="0">
                <a:solidFill>
                  <a:srgbClr val="000000"/>
                </a:solidFill>
                <a:effectLst/>
                <a:latin typeface="+mj-lt"/>
                <a:ea typeface="Times New Roman" panose="02020603050405020304" pitchFamily="18" charset="0"/>
                <a:cs typeface="Arial" panose="020B0604020202020204" pitchFamily="34" charset="0"/>
              </a:rPr>
              <a:t>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Facebook: </a:t>
            </a:r>
            <a:r>
              <a:rPr lang="es-CO" sz="1600" u="sng" dirty="0">
                <a:solidFill>
                  <a:srgbClr val="0000FF"/>
                </a:solidFill>
                <a:latin typeface="+mj-lt"/>
                <a:cs typeface="Arial" panose="020B0604020202020204" pitchFamily="34" charset="0"/>
              </a:rPr>
              <a:t>https://www.facebook.com /</a:t>
            </a:r>
            <a:r>
              <a:rPr lang="es-CO" sz="1600" u="sng" dirty="0" err="1">
                <a:solidFill>
                  <a:srgbClr val="0000FF"/>
                </a:solidFill>
                <a:latin typeface="+mj-lt"/>
                <a:cs typeface="Arial" panose="020B0604020202020204" pitchFamily="34" charset="0"/>
              </a:rPr>
              <a:t>secretaríamovilidadbogota</a:t>
            </a:r>
            <a:r>
              <a:rPr lang="es-CO" sz="1600" u="sng" dirty="0">
                <a:solidFill>
                  <a:srgbClr val="0000FF"/>
                </a:solidFill>
                <a:latin typeface="+mj-lt"/>
                <a:cs typeface="Arial" panose="020B0604020202020204" pitchFamily="34" charset="0"/>
              </a:rPr>
              <a:t> </a:t>
            </a:r>
            <a:endParaRPr lang="es-ES" sz="1600" u="sng" dirty="0">
              <a:solidFill>
                <a:srgbClr val="0000FF"/>
              </a:solidFill>
              <a:latin typeface="+mj-lt"/>
              <a:cs typeface="Arial" panose="020B060402020202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Twitter: </a:t>
            </a:r>
            <a:r>
              <a:rPr lang="es-CO" sz="1600" u="sng" dirty="0">
                <a:solidFill>
                  <a:srgbClr val="0000FF"/>
                </a:solidFill>
                <a:latin typeface="+mj-lt"/>
                <a:cs typeface="Arial" panose="020B0604020202020204" pitchFamily="34" charset="0"/>
              </a:rPr>
              <a:t>https://twitter.com/ </a:t>
            </a:r>
            <a:r>
              <a:rPr lang="es-CO" sz="1600" u="sng" dirty="0" err="1">
                <a:solidFill>
                  <a:srgbClr val="0000FF"/>
                </a:solidFill>
                <a:latin typeface="+mj-lt"/>
                <a:cs typeface="Arial" panose="020B0604020202020204" pitchFamily="34" charset="0"/>
              </a:rPr>
              <a:t>SectorMovilidad</a:t>
            </a:r>
            <a:r>
              <a:rPr lang="es-CO" sz="1600" u="sng" dirty="0">
                <a:solidFill>
                  <a:srgbClr val="0000FF"/>
                </a:solidFill>
                <a:latin typeface="+mj-lt"/>
                <a:cs typeface="Arial" panose="020B0604020202020204" pitchFamily="34" charset="0"/>
              </a:rPr>
              <a:t> </a:t>
            </a:r>
            <a:endParaRPr lang="es-ES" sz="1600" u="sng" dirty="0">
              <a:solidFill>
                <a:srgbClr val="0000FF"/>
              </a:solidFill>
              <a:latin typeface="+mj-lt"/>
              <a:cs typeface="Arial" panose="020B060402020202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Instagram: </a:t>
            </a:r>
            <a:r>
              <a:rPr lang="es-CO" sz="1600" u="sng" dirty="0">
                <a:solidFill>
                  <a:srgbClr val="0000FF"/>
                </a:solidFill>
                <a:effectLst/>
                <a:latin typeface="+mj-lt"/>
                <a:ea typeface="Times New Roman" panose="02020603050405020304" pitchFamily="18" charset="0"/>
                <a:cs typeface="Arial" panose="020B0604020202020204" pitchFamily="34" charset="0"/>
              </a:rPr>
              <a:t>https://www.instagram.com/ </a:t>
            </a:r>
            <a:r>
              <a:rPr lang="es-CO" sz="1600" u="sng" dirty="0" err="1">
                <a:solidFill>
                  <a:srgbClr val="0000FF"/>
                </a:solidFill>
                <a:effectLst/>
                <a:latin typeface="+mj-lt"/>
                <a:ea typeface="Times New Roman" panose="02020603050405020304" pitchFamily="18" charset="0"/>
                <a:cs typeface="Arial" panose="020B0604020202020204" pitchFamily="34" charset="0"/>
              </a:rPr>
              <a:t>sectormovilidad</a:t>
            </a:r>
            <a:r>
              <a:rPr lang="es-CO" sz="1600" u="sng" dirty="0">
                <a:solidFill>
                  <a:srgbClr val="0000FF"/>
                </a:solidFill>
                <a:effectLst/>
                <a:latin typeface="+mj-lt"/>
                <a:ea typeface="Times New Roman" panose="02020603050405020304" pitchFamily="18" charset="0"/>
                <a:cs typeface="Arial" panose="020B0604020202020204" pitchFamily="34" charset="0"/>
              </a:rPr>
              <a:t>/ </a:t>
            </a:r>
            <a:endParaRPr lang="es-ES" sz="1600" u="sng" dirty="0">
              <a:solidFill>
                <a:srgbClr val="0000FF"/>
              </a:solidFill>
              <a:effectLst/>
              <a:latin typeface="+mj-lt"/>
              <a:ea typeface="Arial Narrow" panose="020B0606020202030204" pitchFamily="34" charset="0"/>
              <a:cs typeface="Arial Narrow" panose="020B0606020202030204" pitchFamily="34" charset="0"/>
            </a:endParaRPr>
          </a:p>
          <a:p>
            <a:pPr algn="just">
              <a:spcAft>
                <a:spcPts val="100"/>
              </a:spcAft>
            </a:pPr>
            <a:r>
              <a:rPr lang="es-CO" sz="1600" dirty="0">
                <a:solidFill>
                  <a:srgbClr val="000000"/>
                </a:solidFill>
                <a:effectLst/>
                <a:latin typeface="+mj-lt"/>
                <a:ea typeface="Times New Roman" panose="02020603050405020304" pitchFamily="18" charset="0"/>
                <a:cs typeface="Arial" panose="020B0604020202020204" pitchFamily="34" charset="0"/>
              </a:rPr>
              <a:t> </a:t>
            </a:r>
            <a:endParaRPr lang="es-ES" sz="1600" dirty="0">
              <a:effectLst/>
              <a:latin typeface="+mj-lt"/>
              <a:ea typeface="Arial Narrow" panose="020B0606020202030204" pitchFamily="34" charset="0"/>
              <a:cs typeface="Arial Narrow" panose="020B0606020202030204" pitchFamily="34" charset="0"/>
            </a:endParaRPr>
          </a:p>
          <a:p>
            <a:pPr marL="342900" indent="-342900" algn="just">
              <a:spcAft>
                <a:spcPts val="100"/>
              </a:spcAft>
              <a:buFont typeface="Symbol" panose="05050102010706020507" pitchFamily="18" charset="2"/>
              <a:buChar char=""/>
            </a:pPr>
            <a:r>
              <a:rPr lang="es-CO" sz="1800" dirty="0">
                <a:solidFill>
                  <a:srgbClr val="000000"/>
                </a:solidFill>
                <a:latin typeface="+mj-lt"/>
                <a:cs typeface="Arial" panose="020B0604020202020204" pitchFamily="34" charset="0"/>
              </a:rPr>
              <a:t>Canal Presencial:</a:t>
            </a:r>
            <a:r>
              <a:rPr lang="es-CO"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s-ES" sz="1600" dirty="0">
              <a:effectLst/>
              <a:latin typeface="Arial Narrow" panose="020B0606020202030204" pitchFamily="34" charset="0"/>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Ventanillas de radicaci</a:t>
            </a:r>
            <a:r>
              <a:rPr lang="es-CO" sz="1600" dirty="0">
                <a:solidFill>
                  <a:srgbClr val="000000"/>
                </a:solidFill>
                <a:effectLst/>
                <a:latin typeface="+mj-lt"/>
                <a:ea typeface="Times New Roman" panose="02020603050405020304" pitchFamily="18" charset="0"/>
                <a:cs typeface="Arial Narrow" panose="020B0606020202030204" pitchFamily="34" charset="0"/>
              </a:rPr>
              <a:t>ó</a:t>
            </a:r>
            <a:r>
              <a:rPr lang="es-CO" sz="1600" dirty="0">
                <a:solidFill>
                  <a:srgbClr val="000000"/>
                </a:solidFill>
                <a:effectLst/>
                <a:latin typeface="+mj-lt"/>
                <a:ea typeface="Times New Roman" panose="02020603050405020304" pitchFamily="18" charset="0"/>
                <a:cs typeface="Arial" panose="020B0604020202020204" pitchFamily="34" charset="0"/>
              </a:rPr>
              <a:t>n de la sede de Calle 13 y Paloquemao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En los Centros Locales de Movilidad, los cuales se encuentran ubicados en todas las Alcald</a:t>
            </a:r>
            <a:r>
              <a:rPr lang="es-CO" sz="1600" dirty="0">
                <a:solidFill>
                  <a:srgbClr val="000000"/>
                </a:solidFill>
                <a:effectLst/>
                <a:latin typeface="+mj-lt"/>
                <a:ea typeface="Times New Roman" panose="02020603050405020304" pitchFamily="18" charset="0"/>
                <a:cs typeface="Arial Narrow" panose="020B0606020202030204" pitchFamily="34" charset="0"/>
              </a:rPr>
              <a:t>í</a:t>
            </a:r>
            <a:r>
              <a:rPr lang="es-CO" sz="1600" dirty="0">
                <a:solidFill>
                  <a:srgbClr val="000000"/>
                </a:solidFill>
                <a:effectLst/>
                <a:latin typeface="+mj-lt"/>
                <a:ea typeface="Times New Roman" panose="02020603050405020304" pitchFamily="18" charset="0"/>
                <a:cs typeface="Arial" panose="020B0604020202020204" pitchFamily="34" charset="0"/>
              </a:rPr>
              <a:t>as Locales.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RED CADE de Movilidad, ubicados en los </a:t>
            </a:r>
            <a:r>
              <a:rPr lang="es-CO" sz="1600" dirty="0" err="1">
                <a:solidFill>
                  <a:srgbClr val="000000"/>
                </a:solidFill>
                <a:effectLst/>
                <a:latin typeface="+mj-lt"/>
                <a:ea typeface="Times New Roman" panose="02020603050405020304" pitchFamily="18" charset="0"/>
                <a:cs typeface="Arial" panose="020B0604020202020204" pitchFamily="34" charset="0"/>
              </a:rPr>
              <a:t>SuperCADE</a:t>
            </a:r>
            <a:r>
              <a:rPr lang="es-CO" sz="1600" dirty="0">
                <a:solidFill>
                  <a:srgbClr val="000000"/>
                </a:solidFill>
                <a:effectLst/>
                <a:latin typeface="+mj-lt"/>
                <a:ea typeface="Times New Roman" panose="02020603050405020304" pitchFamily="18" charset="0"/>
                <a:cs typeface="Arial" panose="020B0604020202020204" pitchFamily="34" charset="0"/>
              </a:rPr>
              <a:t> de 20 de Julio, Américas, Suba, Bosa y Fontibón.</a:t>
            </a:r>
            <a:endParaRPr lang="es-ES" sz="1600" dirty="0">
              <a:effectLst/>
              <a:latin typeface="+mj-lt"/>
              <a:ea typeface="Arial Narrow" panose="020B0606020202030204" pitchFamily="34" charset="0"/>
              <a:cs typeface="Arial Narrow" panose="020B0606020202030204" pitchFamily="34" charset="0"/>
            </a:endParaRPr>
          </a:p>
        </p:txBody>
      </p:sp>
      <p:sp>
        <p:nvSpPr>
          <p:cNvPr id="3" name="CuadroTexto 2">
            <a:extLst>
              <a:ext uri="{FF2B5EF4-FFF2-40B4-BE49-F238E27FC236}">
                <a16:creationId xmlns:a16="http://schemas.microsoft.com/office/drawing/2014/main" id="{F38AA195-4A9C-CDA6-97F1-088716B8800A}"/>
              </a:ext>
            </a:extLst>
          </p:cNvPr>
          <p:cNvSpPr txBox="1"/>
          <p:nvPr/>
        </p:nvSpPr>
        <p:spPr>
          <a:xfrm>
            <a:off x="10851108" y="2683985"/>
            <a:ext cx="4392488" cy="553998"/>
          </a:xfrm>
          <a:prstGeom prst="rect">
            <a:avLst/>
          </a:prstGeom>
          <a:noFill/>
        </p:spPr>
        <p:txBody>
          <a:bodyPr wrap="square" rtlCol="0">
            <a:spAutoFit/>
          </a:bodyPr>
          <a:lstStyle/>
          <a:p>
            <a:r>
              <a:rPr lang="es-ES" dirty="0"/>
              <a:t>CANALES DE ATENCIÓN </a:t>
            </a:r>
          </a:p>
        </p:txBody>
      </p:sp>
    </p:spTree>
    <p:extLst>
      <p:ext uri="{BB962C8B-B14F-4D97-AF65-F5344CB8AC3E}">
        <p14:creationId xmlns:p14="http://schemas.microsoft.com/office/powerpoint/2010/main" val="318752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FAE0B636-3731-D44B-8EA9-E5E1560FCD41}"/>
              </a:ext>
            </a:extLst>
          </p:cNvPr>
          <p:cNvCxnSpPr>
            <a:cxnSpLocks/>
          </p:cNvCxnSpPr>
          <p:nvPr/>
        </p:nvCxnSpPr>
        <p:spPr>
          <a:xfrm>
            <a:off x="7942684" y="2403128"/>
            <a:ext cx="0" cy="55444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Imagen 4" descr="Texto&#10;&#10;Descripción generada automáticamente">
            <a:extLst>
              <a:ext uri="{FF2B5EF4-FFF2-40B4-BE49-F238E27FC236}">
                <a16:creationId xmlns:a16="http://schemas.microsoft.com/office/drawing/2014/main" id="{5348F566-1C49-46C9-9B7E-4C074204F0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1723" y="2178201"/>
            <a:ext cx="6424938" cy="6426994"/>
          </a:xfrm>
          <a:prstGeom prst="rect">
            <a:avLst/>
          </a:prstGeom>
        </p:spPr>
      </p:pic>
      <p:sp>
        <p:nvSpPr>
          <p:cNvPr id="9" name="Google Shape;185;p3">
            <a:extLst>
              <a:ext uri="{FF2B5EF4-FFF2-40B4-BE49-F238E27FC236}">
                <a16:creationId xmlns:a16="http://schemas.microsoft.com/office/drawing/2014/main" id="{0BB0C2BA-A84B-6436-D156-554C8A8B27A6}"/>
              </a:ext>
            </a:extLst>
          </p:cNvPr>
          <p:cNvSpPr txBox="1"/>
          <p:nvPr/>
        </p:nvSpPr>
        <p:spPr>
          <a:xfrm>
            <a:off x="8446740" y="1593233"/>
            <a:ext cx="8136901" cy="7692465"/>
          </a:xfrm>
          <a:prstGeom prst="rect">
            <a:avLst/>
          </a:prstGeom>
          <a:noFill/>
          <a:ln>
            <a:noFill/>
          </a:ln>
        </p:spPr>
        <p:txBody>
          <a:bodyPr spcFirstLastPara="1" wrap="square" lIns="71425" tIns="71425" rIns="71425" bIns="71425" anchor="ctr" anchorCtr="0">
            <a:spAutoFit/>
          </a:bodyPr>
          <a:lstStyle/>
          <a:p>
            <a:pPr marL="457200" defTabSz="914400">
              <a:buClr>
                <a:srgbClr val="000000"/>
              </a:buClr>
              <a:buSzPts val="4400"/>
            </a:pPr>
            <a:r>
              <a:rPr lang="es-CO" sz="3200" kern="0" dirty="0">
                <a:latin typeface="Arial"/>
                <a:ea typeface="Arial"/>
                <a:cs typeface="Arial"/>
                <a:sym typeface="Arial"/>
              </a:rPr>
              <a:t>1. Inversión presupuestal</a:t>
            </a:r>
          </a:p>
          <a:p>
            <a:pPr marL="457200" defTabSz="914400">
              <a:buClr>
                <a:srgbClr val="000000"/>
              </a:buClr>
              <a:buSzPts val="4400"/>
            </a:pPr>
            <a:r>
              <a:rPr lang="es-CO" sz="3200" kern="0" dirty="0">
                <a:latin typeface="Arial"/>
                <a:ea typeface="Arial"/>
                <a:cs typeface="Arial"/>
                <a:sym typeface="Arial"/>
              </a:rPr>
              <a:t>2. Siniestralidad</a:t>
            </a:r>
          </a:p>
          <a:p>
            <a:pPr marL="457200" defTabSz="914400">
              <a:buClr>
                <a:srgbClr val="000000"/>
              </a:buClr>
              <a:buSzPts val="4400"/>
            </a:pPr>
            <a:r>
              <a:rPr lang="es-CO" sz="3200" kern="0" dirty="0">
                <a:latin typeface="Arial"/>
                <a:ea typeface="Arial"/>
                <a:cs typeface="Arial"/>
                <a:sym typeface="Arial"/>
              </a:rPr>
              <a:t>3. Acciones de gestión en vía</a:t>
            </a:r>
          </a:p>
          <a:p>
            <a:pPr marL="457200" defTabSz="914400">
              <a:buClr>
                <a:srgbClr val="000000"/>
              </a:buClr>
              <a:buSzPts val="4400"/>
            </a:pPr>
            <a:r>
              <a:rPr lang="es-CO" sz="3200" kern="0" dirty="0">
                <a:latin typeface="Arial"/>
                <a:ea typeface="Arial"/>
                <a:cs typeface="Arial"/>
                <a:sym typeface="Arial"/>
              </a:rPr>
              <a:t>4. Señalización</a:t>
            </a:r>
          </a:p>
          <a:p>
            <a:pPr marL="457200" defTabSz="914400">
              <a:buClr>
                <a:srgbClr val="000000"/>
              </a:buClr>
              <a:buSzPts val="4400"/>
            </a:pPr>
            <a:r>
              <a:rPr lang="es-CO" sz="3200" kern="0" dirty="0">
                <a:latin typeface="Arial"/>
                <a:ea typeface="Arial"/>
                <a:cs typeface="Arial"/>
                <a:sym typeface="Arial"/>
              </a:rPr>
              <a:t>5. Semaforización</a:t>
            </a:r>
          </a:p>
          <a:p>
            <a:pPr marL="457200" defTabSz="914400">
              <a:buClr>
                <a:srgbClr val="000000"/>
              </a:buClr>
              <a:buSzPts val="4400"/>
            </a:pPr>
            <a:r>
              <a:rPr lang="es-CO" sz="3200" kern="0" dirty="0">
                <a:latin typeface="Arial"/>
                <a:ea typeface="Arial"/>
                <a:cs typeface="Arial"/>
                <a:sym typeface="Arial"/>
              </a:rPr>
              <a:t>6. Control de tránsito y transporte</a:t>
            </a:r>
          </a:p>
          <a:p>
            <a:pPr marL="457200" defTabSz="914400">
              <a:buClr>
                <a:srgbClr val="000000"/>
              </a:buClr>
              <a:buSzPts val="4400"/>
            </a:pPr>
            <a:r>
              <a:rPr lang="es-CO" sz="3200" kern="0" dirty="0">
                <a:latin typeface="Arial"/>
                <a:ea typeface="Arial"/>
                <a:cs typeface="Arial"/>
                <a:sym typeface="Arial"/>
              </a:rPr>
              <a:t>7. Planes de manejo de tránsito-PMT</a:t>
            </a:r>
          </a:p>
          <a:p>
            <a:pPr marL="457200" defTabSz="914400">
              <a:buClr>
                <a:srgbClr val="000000"/>
              </a:buClr>
              <a:buSzPts val="4400"/>
            </a:pPr>
            <a:r>
              <a:rPr lang="es-CO" sz="3200" kern="0" dirty="0">
                <a:latin typeface="Arial"/>
                <a:ea typeface="Arial"/>
                <a:cs typeface="Arial"/>
                <a:sym typeface="Arial"/>
              </a:rPr>
              <a:t>8. Bicicleta y Peatón.</a:t>
            </a:r>
          </a:p>
          <a:p>
            <a:pPr marL="457200" defTabSz="914400">
              <a:buClr>
                <a:srgbClr val="000000"/>
              </a:buClr>
              <a:buSzPts val="4400"/>
            </a:pPr>
            <a:r>
              <a:rPr lang="es-CO" sz="3200" kern="0" dirty="0">
                <a:latin typeface="Arial"/>
                <a:ea typeface="Arial"/>
                <a:cs typeface="Arial"/>
                <a:sym typeface="Arial"/>
              </a:rPr>
              <a:t>9. Acciones pedagógicas en seguridad vial y cultura ciudadana</a:t>
            </a:r>
          </a:p>
          <a:p>
            <a:pPr marL="457200" defTabSz="914400">
              <a:buClr>
                <a:srgbClr val="000000"/>
              </a:buClr>
              <a:buSzPts val="4400"/>
            </a:pPr>
            <a:r>
              <a:rPr lang="es-CO" sz="3200" kern="0" dirty="0">
                <a:latin typeface="Arial"/>
                <a:ea typeface="Arial"/>
                <a:cs typeface="Arial"/>
                <a:sym typeface="Arial"/>
              </a:rPr>
              <a:t>10. Infraestructura</a:t>
            </a:r>
          </a:p>
          <a:p>
            <a:pPr marL="457200" defTabSz="914400">
              <a:buClr>
                <a:srgbClr val="000000"/>
              </a:buClr>
              <a:buSzPts val="4400"/>
            </a:pPr>
            <a:r>
              <a:rPr lang="es-CO" sz="3200" kern="0" dirty="0">
                <a:latin typeface="Arial"/>
                <a:ea typeface="Arial"/>
                <a:cs typeface="Arial"/>
                <a:sym typeface="Arial"/>
              </a:rPr>
              <a:t>11. Transporte privado</a:t>
            </a:r>
          </a:p>
          <a:p>
            <a:pPr marL="457200" defTabSz="914400">
              <a:buClr>
                <a:srgbClr val="000000"/>
              </a:buClr>
              <a:buSzPts val="4400"/>
            </a:pPr>
            <a:r>
              <a:rPr lang="es-CO" sz="3200" kern="0" dirty="0">
                <a:latin typeface="Arial"/>
                <a:ea typeface="Arial"/>
                <a:cs typeface="Arial"/>
                <a:sym typeface="Arial"/>
              </a:rPr>
              <a:t>12. Observatorio de Movilidad de Bogotá</a:t>
            </a:r>
          </a:p>
          <a:p>
            <a:pPr marL="457200" defTabSz="914400">
              <a:buClr>
                <a:srgbClr val="000000"/>
              </a:buClr>
              <a:buSzPts val="4400"/>
            </a:pPr>
            <a:r>
              <a:rPr lang="es-CO" sz="3200" kern="0" dirty="0">
                <a:latin typeface="Arial"/>
                <a:ea typeface="Arial"/>
                <a:cs typeface="Arial"/>
                <a:sym typeface="Arial"/>
              </a:rPr>
              <a:t>13. Gestión Social</a:t>
            </a:r>
          </a:p>
          <a:p>
            <a:pPr marL="457200" defTabSz="914400">
              <a:buClr>
                <a:srgbClr val="000000"/>
              </a:buClr>
              <a:buSzPts val="4400"/>
            </a:pPr>
            <a:r>
              <a:rPr lang="es-CO" sz="3200" kern="0" dirty="0">
                <a:latin typeface="Arial"/>
                <a:ea typeface="Arial"/>
                <a:cs typeface="Arial"/>
                <a:sym typeface="Arial"/>
              </a:rPr>
              <a:t>14. Transparencia</a:t>
            </a:r>
            <a:endParaRPr lang="es-CO" sz="1050" kern="0" dirty="0">
              <a:latin typeface="Arial"/>
              <a:ea typeface="Arial"/>
              <a:cs typeface="Arial"/>
              <a:sym typeface="Arial"/>
            </a:endParaRPr>
          </a:p>
          <a:p>
            <a:pPr defTabSz="914400">
              <a:buClr>
                <a:srgbClr val="FFFFFF"/>
              </a:buClr>
              <a:buSzPts val="4400"/>
              <a:buFont typeface="Arial"/>
              <a:buNone/>
            </a:pPr>
            <a:endParaRPr sz="1050" kern="0" dirty="0">
              <a:solidFill>
                <a:srgbClr val="000000"/>
              </a:solidFill>
              <a:latin typeface="Arial"/>
              <a:ea typeface="Arial"/>
              <a:cs typeface="Arial"/>
              <a:sym typeface="Arial"/>
            </a:endParaRPr>
          </a:p>
        </p:txBody>
      </p:sp>
      <p:sp>
        <p:nvSpPr>
          <p:cNvPr id="10" name="Google Shape;186;p3">
            <a:extLst>
              <a:ext uri="{FF2B5EF4-FFF2-40B4-BE49-F238E27FC236}">
                <a16:creationId xmlns:a16="http://schemas.microsoft.com/office/drawing/2014/main" id="{AF3CF721-6E15-8139-96EF-30E5800817BE}"/>
              </a:ext>
            </a:extLst>
          </p:cNvPr>
          <p:cNvSpPr txBox="1"/>
          <p:nvPr/>
        </p:nvSpPr>
        <p:spPr>
          <a:xfrm>
            <a:off x="10030916" y="386904"/>
            <a:ext cx="3888432" cy="683173"/>
          </a:xfrm>
          <a:prstGeom prst="rect">
            <a:avLst/>
          </a:prstGeom>
          <a:noFill/>
          <a:ln>
            <a:noFill/>
          </a:ln>
        </p:spPr>
        <p:txBody>
          <a:bodyPr spcFirstLastPara="1" wrap="square" lIns="45675" tIns="45675" rIns="45675" bIns="45675" anchor="ctr" anchorCtr="0">
            <a:spAutoFit/>
          </a:bodyPr>
          <a:lstStyle/>
          <a:p>
            <a:pPr marL="0" marR="0" lvl="0" indent="0" algn="l" rtl="0">
              <a:lnSpc>
                <a:spcPct val="80000"/>
              </a:lnSpc>
              <a:spcBef>
                <a:spcPts val="0"/>
              </a:spcBef>
              <a:spcAft>
                <a:spcPts val="0"/>
              </a:spcAft>
              <a:buClr>
                <a:schemeClr val="lt1"/>
              </a:buClr>
              <a:buSzPts val="8000"/>
              <a:buFont typeface="Arial"/>
              <a:buNone/>
            </a:pPr>
            <a:r>
              <a:rPr lang="en-US" sz="4800" b="0" i="0" u="none" strike="noStrike" cap="none" dirty="0">
                <a:latin typeface="Arial"/>
                <a:ea typeface="Arial"/>
                <a:cs typeface="Arial"/>
                <a:sym typeface="Arial"/>
              </a:rPr>
              <a:t>CONTENIDO</a:t>
            </a:r>
            <a:endParaRPr sz="4800" b="0" i="0" u="none" strike="noStrike" cap="none" dirty="0">
              <a:latin typeface="Helvetica Neue"/>
              <a:ea typeface="Helvetica Neue"/>
              <a:cs typeface="Helvetica Neue"/>
              <a:sym typeface="Helvetica Neue"/>
            </a:endParaRPr>
          </a:p>
        </p:txBody>
      </p:sp>
    </p:spTree>
    <p:extLst>
      <p:ext uri="{BB962C8B-B14F-4D97-AF65-F5344CB8AC3E}">
        <p14:creationId xmlns:p14="http://schemas.microsoft.com/office/powerpoint/2010/main" val="949640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5041B058-2506-9242-B689-E0D1CE4C27FA}"/>
              </a:ext>
            </a:extLst>
          </p:cNvPr>
          <p:cNvSpPr/>
          <p:nvPr/>
        </p:nvSpPr>
        <p:spPr>
          <a:xfrm>
            <a:off x="4206618" y="570817"/>
            <a:ext cx="8768276" cy="610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360" b="1" dirty="0">
                <a:solidFill>
                  <a:schemeClr val="tx1">
                    <a:lumMod val="75000"/>
                    <a:lumOff val="25000"/>
                  </a:schemeClr>
                </a:solidFill>
                <a:latin typeface="Arial Black"/>
                <a:cs typeface="Arial Black"/>
              </a:rPr>
              <a:t>¿QUÉ ES LA RENDICIÓN DE CUENTAS?</a:t>
            </a:r>
            <a:endParaRPr lang="en-US" sz="2800" b="1" dirty="0">
              <a:solidFill>
                <a:schemeClr val="tx1">
                  <a:lumMod val="75000"/>
                  <a:lumOff val="25000"/>
                </a:schemeClr>
              </a:solidFill>
              <a:latin typeface="Arial Black"/>
              <a:cs typeface="Arial Black"/>
            </a:endParaRPr>
          </a:p>
        </p:txBody>
      </p:sp>
      <p:cxnSp>
        <p:nvCxnSpPr>
          <p:cNvPr id="6" name="Conector recto 5">
            <a:extLst>
              <a:ext uri="{FF2B5EF4-FFF2-40B4-BE49-F238E27FC236}">
                <a16:creationId xmlns:a16="http://schemas.microsoft.com/office/drawing/2014/main" id="{FAE0B636-3731-D44B-8EA9-E5E1560FCD41}"/>
              </a:ext>
            </a:extLst>
          </p:cNvPr>
          <p:cNvCxnSpPr>
            <a:cxnSpLocks/>
          </p:cNvCxnSpPr>
          <p:nvPr/>
        </p:nvCxnSpPr>
        <p:spPr>
          <a:xfrm>
            <a:off x="9083231" y="2644133"/>
            <a:ext cx="0" cy="55444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379FC5BE-D5BE-2948-8E51-E873982B769C}"/>
              </a:ext>
            </a:extLst>
          </p:cNvPr>
          <p:cNvSpPr txBox="1"/>
          <p:nvPr/>
        </p:nvSpPr>
        <p:spPr>
          <a:xfrm>
            <a:off x="9343895" y="1790460"/>
            <a:ext cx="6956027" cy="2356414"/>
          </a:xfrm>
          <a:prstGeom prst="rect">
            <a:avLst/>
          </a:prstGeom>
          <a:noFill/>
        </p:spPr>
        <p:txBody>
          <a:bodyPr wrap="square">
            <a:spAutoFit/>
          </a:bodyPr>
          <a:lstStyle/>
          <a:p>
            <a:pPr algn="just">
              <a:defRPr/>
            </a:pPr>
            <a:r>
              <a:rPr lang="es-ES" sz="2452" noProof="1">
                <a:solidFill>
                  <a:schemeClr val="tx1">
                    <a:lumMod val="65000"/>
                    <a:lumOff val="35000"/>
                  </a:schemeClr>
                </a:solidFill>
                <a:latin typeface="Arial" panose="020B0604020202020204" pitchFamily="34" charset="0"/>
                <a:cs typeface="Arial" panose="020B0604020202020204" pitchFamily="34" charset="0"/>
              </a:rPr>
              <a:t>“La rendición de cuentas es un proceso que busca la transparencia de la gestión de la Administración Pública, y la adopción de los principios de Buen Gobierno, eficiencia, eficacia y transparencia en todas las actuaciones del servidor público”. (Ley 1757 de 2015 artíc. 48)</a:t>
            </a:r>
            <a:endParaRPr lang="es-ES_tradnl" sz="2452" noProof="1">
              <a:solidFill>
                <a:schemeClr val="tx1">
                  <a:lumMod val="65000"/>
                  <a:lumOff val="35000"/>
                </a:schemeClr>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C1B927C6-9639-4A8D-A1EB-A785904E1DC0}"/>
              </a:ext>
            </a:extLst>
          </p:cNvPr>
          <p:cNvPicPr>
            <a:picLocks noChangeAspect="1"/>
          </p:cNvPicPr>
          <p:nvPr/>
        </p:nvPicPr>
        <p:blipFill>
          <a:blip r:embed="rId2"/>
          <a:stretch>
            <a:fillRect/>
          </a:stretch>
        </p:blipFill>
        <p:spPr>
          <a:xfrm>
            <a:off x="9451747" y="4518828"/>
            <a:ext cx="6956033" cy="4837560"/>
          </a:xfrm>
          <a:prstGeom prst="rect">
            <a:avLst/>
          </a:prstGeom>
        </p:spPr>
      </p:pic>
      <p:pic>
        <p:nvPicPr>
          <p:cNvPr id="5" name="Imagen 4" descr="Texto&#10;&#10;Descripción generada automáticamente">
            <a:extLst>
              <a:ext uri="{FF2B5EF4-FFF2-40B4-BE49-F238E27FC236}">
                <a16:creationId xmlns:a16="http://schemas.microsoft.com/office/drawing/2014/main" id="{5348F566-1C49-46C9-9B7E-4C074204F0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1722" y="2178201"/>
            <a:ext cx="6535899" cy="6537990"/>
          </a:xfrm>
          <a:prstGeom prst="rect">
            <a:avLst/>
          </a:prstGeom>
        </p:spPr>
      </p:pic>
    </p:spTree>
    <p:extLst>
      <p:ext uri="{BB962C8B-B14F-4D97-AF65-F5344CB8AC3E}">
        <p14:creationId xmlns:p14="http://schemas.microsoft.com/office/powerpoint/2010/main" val="3044640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1183348" y="1385452"/>
            <a:ext cx="14814815" cy="1200329"/>
          </a:xfrm>
          <a:prstGeom prst="rect">
            <a:avLst/>
          </a:prstGeom>
          <a:noFill/>
        </p:spPr>
        <p:txBody>
          <a:bodyPr wrap="square" rtlCol="0">
            <a:spAutoFit/>
          </a:bodyPr>
          <a:lstStyle>
            <a:defPPr>
              <a:defRPr lang="es-CO"/>
            </a:defPPr>
            <a:lvl1pPr algn="just">
              <a:defRPr sz="2400" b="0" i="0" u="none" strike="noStrike" cap="none">
                <a:latin typeface="Century Gothic"/>
                <a:ea typeface="Century Gothic"/>
                <a:cs typeface="Century Gothic"/>
              </a:defRPr>
            </a:lvl1pPr>
          </a:lstStyle>
          <a:p>
            <a:r>
              <a:rPr lang="es-ES" dirty="0"/>
              <a:t>En el marco del programa Movilidad segura, sostenible y accesible del Plan de Desarrollo Distrital “</a:t>
            </a:r>
            <a:r>
              <a:rPr lang="es-ES" i="1" dirty="0"/>
              <a:t>Un Nuevo Contrato Social y Ambiental para la Bogotá del Siglo XXI</a:t>
            </a:r>
            <a:r>
              <a:rPr lang="es-ES" dirty="0"/>
              <a:t>”, se ejecutaron </a:t>
            </a:r>
            <a:r>
              <a:rPr lang="es-ES" b="1" dirty="0"/>
              <a:t>2 proyectos </a:t>
            </a:r>
            <a:r>
              <a:rPr lang="es-ES" dirty="0"/>
              <a:t>en la localidad en el año 2021 con inversión territorializada.</a:t>
            </a:r>
            <a:endParaRPr lang="es-CO" dirty="0"/>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r>
              <a:rPr lang="es-CO" sz="2800" kern="0" dirty="0">
                <a:latin typeface="Arial"/>
                <a:ea typeface="Arial"/>
                <a:cs typeface="Arial"/>
                <a:sym typeface="Arial"/>
              </a:rPr>
              <a:t> </a:t>
            </a:r>
            <a:r>
              <a:rPr lang="es-CO" sz="2800" b="1" dirty="0">
                <a:solidFill>
                  <a:schemeClr val="tx1">
                    <a:lumMod val="75000"/>
                    <a:lumOff val="25000"/>
                  </a:schemeClr>
                </a:solidFill>
                <a:latin typeface="Arial Black" panose="020B0604020202020204" pitchFamily="34" charset="0"/>
                <a:sym typeface="Arial"/>
              </a:rPr>
              <a:t>1. Inversión presupuestal</a:t>
            </a:r>
            <a:endParaRPr lang="es-CO" sz="2800" b="1" dirty="0">
              <a:solidFill>
                <a:schemeClr val="tx1">
                  <a:lumMod val="75000"/>
                  <a:lumOff val="25000"/>
                </a:schemeClr>
              </a:solidFill>
              <a:latin typeface="Arial Black" panose="020B0604020202020204" pitchFamily="34" charset="0"/>
            </a:endParaRPr>
          </a:p>
        </p:txBody>
      </p:sp>
      <p:graphicFrame>
        <p:nvGraphicFramePr>
          <p:cNvPr id="2" name="Tabla 1">
            <a:extLst>
              <a:ext uri="{FF2B5EF4-FFF2-40B4-BE49-F238E27FC236}">
                <a16:creationId xmlns:a16="http://schemas.microsoft.com/office/drawing/2014/main" id="{DED2A042-F1C4-41A4-81DE-11A65D2F5644}"/>
              </a:ext>
            </a:extLst>
          </p:cNvPr>
          <p:cNvGraphicFramePr>
            <a:graphicFrameLocks noGrp="1"/>
          </p:cNvGraphicFramePr>
          <p:nvPr>
            <p:extLst>
              <p:ext uri="{D42A27DB-BD31-4B8C-83A1-F6EECF244321}">
                <p14:modId xmlns:p14="http://schemas.microsoft.com/office/powerpoint/2010/main" val="2055310920"/>
              </p:ext>
            </p:extLst>
          </p:nvPr>
        </p:nvGraphicFramePr>
        <p:xfrm>
          <a:off x="1822004" y="3335817"/>
          <a:ext cx="13537504" cy="3400498"/>
        </p:xfrm>
        <a:graphic>
          <a:graphicData uri="http://schemas.openxmlformats.org/drawingml/2006/table">
            <a:tbl>
              <a:tblPr firstRow="1" firstCol="1" bandRow="1">
                <a:tableStyleId>{1FECB4D8-DB02-4DC6-A0A2-4F2EBAE1DC90}</a:tableStyleId>
              </a:tblPr>
              <a:tblGrid>
                <a:gridCol w="5988645">
                  <a:extLst>
                    <a:ext uri="{9D8B030D-6E8A-4147-A177-3AD203B41FA5}">
                      <a16:colId xmlns:a16="http://schemas.microsoft.com/office/drawing/2014/main" val="633977009"/>
                    </a:ext>
                  </a:extLst>
                </a:gridCol>
                <a:gridCol w="3773646">
                  <a:extLst>
                    <a:ext uri="{9D8B030D-6E8A-4147-A177-3AD203B41FA5}">
                      <a16:colId xmlns:a16="http://schemas.microsoft.com/office/drawing/2014/main" val="426524038"/>
                    </a:ext>
                  </a:extLst>
                </a:gridCol>
                <a:gridCol w="3775213">
                  <a:extLst>
                    <a:ext uri="{9D8B030D-6E8A-4147-A177-3AD203B41FA5}">
                      <a16:colId xmlns:a16="http://schemas.microsoft.com/office/drawing/2014/main" val="3660314601"/>
                    </a:ext>
                  </a:extLst>
                </a:gridCol>
              </a:tblGrid>
              <a:tr h="571573">
                <a:tc>
                  <a:txBody>
                    <a:bodyPr/>
                    <a:lstStyle/>
                    <a:p>
                      <a:pPr algn="ctr">
                        <a:lnSpc>
                          <a:spcPct val="115000"/>
                        </a:lnSpc>
                        <a:spcAft>
                          <a:spcPts val="1000"/>
                        </a:spcAft>
                      </a:pPr>
                      <a:r>
                        <a:rPr lang="es-CO" sz="2400" b="1" dirty="0">
                          <a:effectLst/>
                        </a:rPr>
                        <a:t>PROYECTOS</a:t>
                      </a:r>
                      <a:endParaRPr lang="es-CO" sz="2400" b="1"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1" dirty="0">
                          <a:effectLst/>
                        </a:rPr>
                        <a:t>RESERVA-EJECUTADO</a:t>
                      </a:r>
                      <a:endParaRPr lang="es-CO" sz="2400" b="1"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1" dirty="0">
                          <a:effectLst/>
                        </a:rPr>
                        <a:t>VIGENCIA-EJECUTADO</a:t>
                      </a:r>
                      <a:endParaRPr lang="es-CO" sz="2400" b="1"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extLst>
                  <a:ext uri="{0D108BD9-81ED-4DB2-BD59-A6C34878D82A}">
                    <a16:rowId xmlns:a16="http://schemas.microsoft.com/office/drawing/2014/main" val="2271106321"/>
                  </a:ext>
                </a:extLst>
              </a:tr>
              <a:tr h="1170714">
                <a:tc>
                  <a:txBody>
                    <a:bodyPr/>
                    <a:lstStyle/>
                    <a:p>
                      <a:pPr algn="just">
                        <a:lnSpc>
                          <a:spcPct val="115000"/>
                        </a:lnSpc>
                        <a:spcAft>
                          <a:spcPts val="1000"/>
                        </a:spcAft>
                      </a:pPr>
                      <a:r>
                        <a:rPr lang="es-CO" sz="2400" b="0" dirty="0">
                          <a:effectLst/>
                        </a:rPr>
                        <a:t>Consolidación del programa niñas y niños primero para mejorar las experiencias de viaje de la población estudiantil en Bogotá</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tc>
                <a:tc>
                  <a:txBody>
                    <a:bodyPr/>
                    <a:lstStyle/>
                    <a:p>
                      <a:pPr algn="ctr">
                        <a:lnSpc>
                          <a:spcPct val="115000"/>
                        </a:lnSpc>
                        <a:spcAft>
                          <a:spcPts val="1000"/>
                        </a:spcAft>
                      </a:pPr>
                      <a:r>
                        <a:rPr lang="es-CO" sz="2400" b="0" dirty="0">
                          <a:effectLst/>
                        </a:rPr>
                        <a:t>0</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0" dirty="0">
                          <a:effectLst/>
                        </a:rPr>
                        <a:t>$216,251,620.00</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extLst>
                  <a:ext uri="{0D108BD9-81ED-4DB2-BD59-A6C34878D82A}">
                    <a16:rowId xmlns:a16="http://schemas.microsoft.com/office/drawing/2014/main" val="4192959326"/>
                  </a:ext>
                </a:extLst>
              </a:tr>
              <a:tr h="1170714">
                <a:tc>
                  <a:txBody>
                    <a:bodyPr/>
                    <a:lstStyle/>
                    <a:p>
                      <a:pPr algn="just">
                        <a:lnSpc>
                          <a:spcPct val="115000"/>
                        </a:lnSpc>
                        <a:spcAft>
                          <a:spcPts val="1000"/>
                        </a:spcAft>
                      </a:pPr>
                      <a:r>
                        <a:rPr lang="es-CO" sz="2400" b="0" dirty="0">
                          <a:effectLst/>
                        </a:rPr>
                        <a:t>Implementación de señalización para mejorar las condiciones de seguridad vial, movilidad y accesibilidad en Bogotá</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tc>
                <a:tc>
                  <a:txBody>
                    <a:bodyPr/>
                    <a:lstStyle/>
                    <a:p>
                      <a:pPr algn="ctr">
                        <a:lnSpc>
                          <a:spcPct val="115000"/>
                        </a:lnSpc>
                        <a:spcAft>
                          <a:spcPts val="1000"/>
                        </a:spcAft>
                      </a:pPr>
                      <a:r>
                        <a:rPr lang="es-CO" sz="2400" b="0" dirty="0">
                          <a:effectLst/>
                        </a:rPr>
                        <a:t>$14,244,687.00</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0" dirty="0">
                          <a:effectLst/>
                        </a:rPr>
                        <a:t> $7,487,168.0</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extLst>
                  <a:ext uri="{0D108BD9-81ED-4DB2-BD59-A6C34878D82A}">
                    <a16:rowId xmlns:a16="http://schemas.microsoft.com/office/drawing/2014/main" val="482606772"/>
                  </a:ext>
                </a:extLst>
              </a:tr>
              <a:tr h="299680">
                <a:tc>
                  <a:txBody>
                    <a:bodyPr/>
                    <a:lstStyle/>
                    <a:p>
                      <a:pPr algn="ctr">
                        <a:lnSpc>
                          <a:spcPct val="115000"/>
                        </a:lnSpc>
                        <a:spcAft>
                          <a:spcPts val="1000"/>
                        </a:spcAft>
                      </a:pPr>
                      <a:r>
                        <a:rPr lang="es-CO" sz="2400" b="0">
                          <a:effectLst/>
                        </a:rPr>
                        <a:t>TOTAL</a:t>
                      </a:r>
                      <a:endParaRPr lang="es-CO" sz="2400" b="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tc>
                <a:tc>
                  <a:txBody>
                    <a:bodyPr/>
                    <a:lstStyle/>
                    <a:p>
                      <a:pPr algn="ctr">
                        <a:lnSpc>
                          <a:spcPct val="115000"/>
                        </a:lnSpc>
                        <a:spcAft>
                          <a:spcPts val="1000"/>
                        </a:spcAft>
                      </a:pPr>
                      <a:r>
                        <a:rPr lang="es-CO" sz="2400" b="0" dirty="0">
                          <a:effectLst/>
                        </a:rPr>
                        <a:t>$14,244,687.00</a:t>
                      </a:r>
                    </a:p>
                  </a:txBody>
                  <a:tcPr marL="68580" marR="68580" marT="0" marB="0" anchor="ctr"/>
                </a:tc>
                <a:tc>
                  <a:txBody>
                    <a:bodyPr/>
                    <a:lstStyle/>
                    <a:p>
                      <a:pPr algn="ctr">
                        <a:lnSpc>
                          <a:spcPct val="115000"/>
                        </a:lnSpc>
                        <a:spcAft>
                          <a:spcPts val="1000"/>
                        </a:spcAft>
                      </a:pPr>
                      <a:r>
                        <a:rPr lang="es-CO" sz="2400" b="0" dirty="0">
                          <a:effectLst/>
                        </a:rPr>
                        <a:t>$223,738,788.00</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extLst>
                  <a:ext uri="{0D108BD9-81ED-4DB2-BD59-A6C34878D82A}">
                    <a16:rowId xmlns:a16="http://schemas.microsoft.com/office/drawing/2014/main" val="2842704682"/>
                  </a:ext>
                </a:extLst>
              </a:tr>
            </a:tbl>
          </a:graphicData>
        </a:graphic>
      </p:graphicFrame>
      <p:sp>
        <p:nvSpPr>
          <p:cNvPr id="4" name="CuadroTexto 3">
            <a:extLst>
              <a:ext uri="{FF2B5EF4-FFF2-40B4-BE49-F238E27FC236}">
                <a16:creationId xmlns:a16="http://schemas.microsoft.com/office/drawing/2014/main" id="{DE291836-F022-33EC-C745-C44BEDB801F8}"/>
              </a:ext>
            </a:extLst>
          </p:cNvPr>
          <p:cNvSpPr txBox="1"/>
          <p:nvPr/>
        </p:nvSpPr>
        <p:spPr>
          <a:xfrm>
            <a:off x="1822004" y="7486351"/>
            <a:ext cx="13537504" cy="830997"/>
          </a:xfrm>
          <a:prstGeom prst="rect">
            <a:avLst/>
          </a:prstGeom>
          <a:noFill/>
        </p:spPr>
        <p:txBody>
          <a:bodyPr wrap="square" rtlCol="0">
            <a:spAutoFit/>
          </a:bodyPr>
          <a:lstStyle/>
          <a:p>
            <a:r>
              <a:rPr lang="es-CO" sz="2400" dirty="0"/>
              <a:t>Fuente: Seguimiento a la </a:t>
            </a:r>
            <a:r>
              <a:rPr lang="es-CO" sz="2400" dirty="0" err="1"/>
              <a:t>Territorización</a:t>
            </a:r>
            <a:r>
              <a:rPr lang="es-CO" sz="2400" dirty="0"/>
              <a:t> de la inversión Distrital por estructura plan de desarrollo con corte a 31/12/2022 – reporte SEGPLAN </a:t>
            </a:r>
          </a:p>
        </p:txBody>
      </p:sp>
    </p:spTree>
    <p:extLst>
      <p:ext uri="{BB962C8B-B14F-4D97-AF65-F5344CB8AC3E}">
        <p14:creationId xmlns:p14="http://schemas.microsoft.com/office/powerpoint/2010/main" val="296767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r>
              <a:rPr lang="es-CO" sz="2800" kern="0" dirty="0">
                <a:latin typeface="Arial"/>
                <a:ea typeface="Arial"/>
                <a:cs typeface="Arial"/>
                <a:sym typeface="Arial"/>
              </a:rPr>
              <a:t> </a:t>
            </a:r>
            <a:r>
              <a:rPr lang="es-CO" sz="2800" b="1" dirty="0">
                <a:solidFill>
                  <a:schemeClr val="tx1">
                    <a:lumMod val="75000"/>
                    <a:lumOff val="25000"/>
                  </a:schemeClr>
                </a:solidFill>
                <a:latin typeface="Arial Black" panose="020B0604020202020204" pitchFamily="34" charset="0"/>
                <a:sym typeface="Arial"/>
              </a:rPr>
              <a:t> Inversión presupuestal </a:t>
            </a:r>
            <a:endParaRPr lang="es-CO" sz="2800" b="1" dirty="0">
              <a:solidFill>
                <a:schemeClr val="tx1">
                  <a:lumMod val="75000"/>
                  <a:lumOff val="25000"/>
                </a:schemeClr>
              </a:solidFill>
              <a:latin typeface="Arial Black" panose="020B0604020202020204" pitchFamily="34" charset="0"/>
            </a:endParaRPr>
          </a:p>
        </p:txBody>
      </p:sp>
      <p:sp>
        <p:nvSpPr>
          <p:cNvPr id="2" name="CuadroTexto 1">
            <a:extLst>
              <a:ext uri="{FF2B5EF4-FFF2-40B4-BE49-F238E27FC236}">
                <a16:creationId xmlns:a16="http://schemas.microsoft.com/office/drawing/2014/main" id="{185D1C37-97AC-AC50-FC39-B9167A9AEBC5}"/>
              </a:ext>
            </a:extLst>
          </p:cNvPr>
          <p:cNvSpPr txBox="1"/>
          <p:nvPr/>
        </p:nvSpPr>
        <p:spPr>
          <a:xfrm>
            <a:off x="2369501" y="1755056"/>
            <a:ext cx="12442509" cy="553998"/>
          </a:xfrm>
          <a:prstGeom prst="rect">
            <a:avLst/>
          </a:prstGeom>
          <a:noFill/>
        </p:spPr>
        <p:txBody>
          <a:bodyPr wrap="none" rtlCol="0">
            <a:spAutoFit/>
          </a:bodyPr>
          <a:lstStyle/>
          <a:p>
            <a:r>
              <a:rPr lang="es-CO" dirty="0"/>
              <a:t>Tabla 2. Inversión presupuestal UMV-Localidad Antonio Nariño año 2021</a:t>
            </a:r>
          </a:p>
        </p:txBody>
      </p:sp>
      <p:graphicFrame>
        <p:nvGraphicFramePr>
          <p:cNvPr id="8" name="Tabla 7">
            <a:extLst>
              <a:ext uri="{FF2B5EF4-FFF2-40B4-BE49-F238E27FC236}">
                <a16:creationId xmlns:a16="http://schemas.microsoft.com/office/drawing/2014/main" id="{4AD8D812-1F0C-5341-459F-463002B99C26}"/>
              </a:ext>
            </a:extLst>
          </p:cNvPr>
          <p:cNvGraphicFramePr>
            <a:graphicFrameLocks noGrp="1"/>
          </p:cNvGraphicFramePr>
          <p:nvPr>
            <p:extLst>
              <p:ext uri="{D42A27DB-BD31-4B8C-83A1-F6EECF244321}">
                <p14:modId xmlns:p14="http://schemas.microsoft.com/office/powerpoint/2010/main" val="3524828930"/>
              </p:ext>
            </p:extLst>
          </p:nvPr>
        </p:nvGraphicFramePr>
        <p:xfrm>
          <a:off x="1822003" y="3024553"/>
          <a:ext cx="13537504" cy="1777895"/>
        </p:xfrm>
        <a:graphic>
          <a:graphicData uri="http://schemas.openxmlformats.org/drawingml/2006/table">
            <a:tbl>
              <a:tblPr firstRow="1" firstCol="1" bandRow="1">
                <a:tableStyleId>{1FECB4D8-DB02-4DC6-A0A2-4F2EBAE1DC90}</a:tableStyleId>
              </a:tblPr>
              <a:tblGrid>
                <a:gridCol w="5988645">
                  <a:extLst>
                    <a:ext uri="{9D8B030D-6E8A-4147-A177-3AD203B41FA5}">
                      <a16:colId xmlns:a16="http://schemas.microsoft.com/office/drawing/2014/main" val="633977009"/>
                    </a:ext>
                  </a:extLst>
                </a:gridCol>
                <a:gridCol w="3773646">
                  <a:extLst>
                    <a:ext uri="{9D8B030D-6E8A-4147-A177-3AD203B41FA5}">
                      <a16:colId xmlns:a16="http://schemas.microsoft.com/office/drawing/2014/main" val="426524038"/>
                    </a:ext>
                  </a:extLst>
                </a:gridCol>
                <a:gridCol w="3775213">
                  <a:extLst>
                    <a:ext uri="{9D8B030D-6E8A-4147-A177-3AD203B41FA5}">
                      <a16:colId xmlns:a16="http://schemas.microsoft.com/office/drawing/2014/main" val="3660314601"/>
                    </a:ext>
                  </a:extLst>
                </a:gridCol>
              </a:tblGrid>
              <a:tr h="571573">
                <a:tc>
                  <a:txBody>
                    <a:bodyPr/>
                    <a:lstStyle/>
                    <a:p>
                      <a:pPr algn="ctr">
                        <a:lnSpc>
                          <a:spcPct val="115000"/>
                        </a:lnSpc>
                        <a:spcAft>
                          <a:spcPts val="1000"/>
                        </a:spcAft>
                      </a:pPr>
                      <a:r>
                        <a:rPr lang="es-CO" sz="2400" b="1" dirty="0">
                          <a:effectLst/>
                        </a:rPr>
                        <a:t>PROYECTOS</a:t>
                      </a:r>
                      <a:endParaRPr lang="es-CO" sz="2400" b="1"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1" dirty="0">
                          <a:effectLst/>
                        </a:rPr>
                        <a:t>RESERVA-EJECUTADO</a:t>
                      </a:r>
                      <a:endParaRPr lang="es-CO" sz="2400" b="1"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1" dirty="0">
                          <a:effectLst/>
                        </a:rPr>
                        <a:t>VIGENCIA-EJECUTADO</a:t>
                      </a:r>
                      <a:endParaRPr lang="es-CO" sz="2400" b="1"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extLst>
                  <a:ext uri="{0D108BD9-81ED-4DB2-BD59-A6C34878D82A}">
                    <a16:rowId xmlns:a16="http://schemas.microsoft.com/office/drawing/2014/main" val="2271106321"/>
                  </a:ext>
                </a:extLst>
              </a:tr>
              <a:tr h="823226">
                <a:tc>
                  <a:txBody>
                    <a:bodyPr/>
                    <a:lstStyle/>
                    <a:p>
                      <a:pPr algn="just">
                        <a:lnSpc>
                          <a:spcPct val="115000"/>
                        </a:lnSpc>
                        <a:spcAft>
                          <a:spcPts val="1000"/>
                        </a:spcAft>
                      </a:pPr>
                      <a:r>
                        <a:rPr lang="es-CO" sz="2400" b="0" dirty="0">
                          <a:effectLst/>
                        </a:rPr>
                        <a:t>Conservación de la Malla Vial Distrital y </a:t>
                      </a:r>
                      <a:r>
                        <a:rPr lang="es-CO" sz="2400" b="0" dirty="0" err="1">
                          <a:effectLst/>
                        </a:rPr>
                        <a:t>Cicloinfraestructura</a:t>
                      </a:r>
                      <a:r>
                        <a:rPr lang="es-CO" sz="2400" b="0" dirty="0">
                          <a:effectLst/>
                        </a:rPr>
                        <a:t> de Bogotá</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tc>
                <a:tc>
                  <a:txBody>
                    <a:bodyPr/>
                    <a:lstStyle/>
                    <a:p>
                      <a:pPr algn="ctr">
                        <a:lnSpc>
                          <a:spcPct val="115000"/>
                        </a:lnSpc>
                        <a:spcAft>
                          <a:spcPts val="1000"/>
                        </a:spcAft>
                      </a:pPr>
                      <a:r>
                        <a:rPr lang="es-CO" sz="2400" b="0" dirty="0">
                          <a:effectLst/>
                          <a:latin typeface="Century Gothic" panose="020B0502020202020204" pitchFamily="34" charset="0"/>
                          <a:ea typeface="Arial Narrow" panose="020B0606020202030204" pitchFamily="34" charset="0"/>
                          <a:cs typeface="Arial Narrow" panose="020B0606020202030204" pitchFamily="34" charset="0"/>
                        </a:rPr>
                        <a:t>$326,596,050.00</a:t>
                      </a:r>
                    </a:p>
                  </a:txBody>
                  <a:tcPr marL="68580" marR="68580" marT="0" marB="0" anchor="ctr"/>
                </a:tc>
                <a:tc>
                  <a:txBody>
                    <a:bodyPr/>
                    <a:lstStyle/>
                    <a:p>
                      <a:pPr algn="ctr">
                        <a:lnSpc>
                          <a:spcPct val="115000"/>
                        </a:lnSpc>
                        <a:spcAft>
                          <a:spcPts val="1000"/>
                        </a:spcAft>
                      </a:pPr>
                      <a:r>
                        <a:rPr lang="es-CO" sz="2400" b="0" dirty="0">
                          <a:effectLst/>
                        </a:rPr>
                        <a:t>$969,544,713.00</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extLst>
                  <a:ext uri="{0D108BD9-81ED-4DB2-BD59-A6C34878D82A}">
                    <a16:rowId xmlns:a16="http://schemas.microsoft.com/office/drawing/2014/main" val="4192959326"/>
                  </a:ext>
                </a:extLst>
              </a:tr>
              <a:tr h="299680">
                <a:tc>
                  <a:txBody>
                    <a:bodyPr/>
                    <a:lstStyle/>
                    <a:p>
                      <a:pPr algn="ctr">
                        <a:lnSpc>
                          <a:spcPct val="115000"/>
                        </a:lnSpc>
                        <a:spcAft>
                          <a:spcPts val="1000"/>
                        </a:spcAft>
                      </a:pPr>
                      <a:r>
                        <a:rPr lang="es-CO" sz="2400" b="0" dirty="0">
                          <a:effectLst/>
                        </a:rPr>
                        <a:t>TOTAL</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tc>
                <a:tc>
                  <a:txBody>
                    <a:bodyPr/>
                    <a:lstStyle/>
                    <a:p>
                      <a:pPr algn="ctr">
                        <a:lnSpc>
                          <a:spcPct val="115000"/>
                        </a:lnSpc>
                        <a:spcAft>
                          <a:spcPts val="1000"/>
                        </a:spcAft>
                      </a:pPr>
                      <a:r>
                        <a:rPr lang="es-CO" sz="2400" b="0" dirty="0">
                          <a:effectLst/>
                          <a:latin typeface="Century Gothic" panose="020B0502020202020204" pitchFamily="34" charset="0"/>
                          <a:ea typeface="Arial Narrow" panose="020B0606020202030204" pitchFamily="34" charset="0"/>
                          <a:cs typeface="Arial Narrow" panose="020B0606020202030204" pitchFamily="34" charset="0"/>
                        </a:rPr>
                        <a:t>$326,596,050.00</a:t>
                      </a:r>
                    </a:p>
                  </a:txBody>
                  <a:tcPr marL="68580" marR="68580" marT="0" marB="0" anchor="ctr"/>
                </a:tc>
                <a:tc>
                  <a:txBody>
                    <a:bodyPr/>
                    <a:lstStyle/>
                    <a:p>
                      <a:pPr algn="ctr">
                        <a:lnSpc>
                          <a:spcPct val="115000"/>
                        </a:lnSpc>
                        <a:spcAft>
                          <a:spcPts val="1000"/>
                        </a:spcAft>
                      </a:pPr>
                      <a:r>
                        <a:rPr lang="es-CO" sz="2400" b="0" dirty="0">
                          <a:effectLst/>
                        </a:rPr>
                        <a:t>$969,544,713.00</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extLst>
                  <a:ext uri="{0D108BD9-81ED-4DB2-BD59-A6C34878D82A}">
                    <a16:rowId xmlns:a16="http://schemas.microsoft.com/office/drawing/2014/main" val="2842704682"/>
                  </a:ext>
                </a:extLst>
              </a:tr>
            </a:tbl>
          </a:graphicData>
        </a:graphic>
      </p:graphicFrame>
      <p:sp>
        <p:nvSpPr>
          <p:cNvPr id="9" name="CuadroTexto 8">
            <a:extLst>
              <a:ext uri="{FF2B5EF4-FFF2-40B4-BE49-F238E27FC236}">
                <a16:creationId xmlns:a16="http://schemas.microsoft.com/office/drawing/2014/main" id="{E8A82D7D-496C-4238-46BF-DD98C84C6F94}"/>
              </a:ext>
            </a:extLst>
          </p:cNvPr>
          <p:cNvSpPr txBox="1"/>
          <p:nvPr/>
        </p:nvSpPr>
        <p:spPr>
          <a:xfrm>
            <a:off x="1822004" y="7486351"/>
            <a:ext cx="13537504" cy="830997"/>
          </a:xfrm>
          <a:prstGeom prst="rect">
            <a:avLst/>
          </a:prstGeom>
          <a:noFill/>
        </p:spPr>
        <p:txBody>
          <a:bodyPr wrap="square" rtlCol="0">
            <a:spAutoFit/>
          </a:bodyPr>
          <a:lstStyle/>
          <a:p>
            <a:r>
              <a:rPr lang="es-CO" sz="2400" dirty="0"/>
              <a:t>Fuente: Seguimiento a la </a:t>
            </a:r>
            <a:r>
              <a:rPr lang="es-CO" sz="2400" dirty="0" err="1"/>
              <a:t>Territorización</a:t>
            </a:r>
            <a:r>
              <a:rPr lang="es-CO" sz="2400" dirty="0"/>
              <a:t> de la inversión Distrital por estructura plan de desarrollo con corte a 31/12/2022 – reporte SEGPLAN </a:t>
            </a:r>
          </a:p>
        </p:txBody>
      </p:sp>
    </p:spTree>
    <p:extLst>
      <p:ext uri="{BB962C8B-B14F-4D97-AF65-F5344CB8AC3E}">
        <p14:creationId xmlns:p14="http://schemas.microsoft.com/office/powerpoint/2010/main" val="4282522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1183348" y="1323008"/>
            <a:ext cx="14814815" cy="1477328"/>
          </a:xfrm>
          <a:prstGeom prst="rect">
            <a:avLst/>
          </a:prstGeom>
          <a:noFill/>
        </p:spPr>
        <p:txBody>
          <a:bodyPr wrap="square" rtlCol="0">
            <a:spAutoFit/>
          </a:bodyPr>
          <a:lstStyle/>
          <a:p>
            <a:pPr algn="just"/>
            <a:r>
              <a:rPr lang="es-CO" sz="2400" b="0" i="0" u="none" strike="noStrike" cap="none" dirty="0">
                <a:latin typeface="Century Gothic"/>
                <a:ea typeface="Century Gothic"/>
                <a:cs typeface="Century Gothic"/>
                <a:sym typeface="Century Gothic"/>
              </a:rPr>
              <a:t>Mejorar la experiencia de viaje de niñas, niños y adolescentes en edad escolar, mediante el acompañamiento a caravanas a pie y en bici y la supervisión a polígonos por parte del personal de guías y monitores de la SDM.</a:t>
            </a:r>
          </a:p>
          <a:p>
            <a:pPr algn="just"/>
            <a:endParaRPr lang="es-CO" sz="1800" b="1" dirty="0">
              <a:solidFill>
                <a:schemeClr val="bg1"/>
              </a:solidFill>
              <a:latin typeface="+mj-lt"/>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pPr marL="457200" defTabSz="914400">
              <a:buClr>
                <a:srgbClr val="000000"/>
              </a:buClr>
              <a:buSzPts val="4400"/>
            </a:pPr>
            <a:r>
              <a:rPr lang="es-CO" sz="2800" b="1" dirty="0">
                <a:solidFill>
                  <a:schemeClr val="tx1">
                    <a:lumMod val="75000"/>
                    <a:lumOff val="25000"/>
                  </a:schemeClr>
                </a:solidFill>
                <a:latin typeface="Arial Black" panose="020B0604020202020204" pitchFamily="34" charset="0"/>
                <a:sym typeface="Arial"/>
              </a:rPr>
              <a:t>2. Al Colegio en Bici</a:t>
            </a:r>
          </a:p>
        </p:txBody>
      </p:sp>
      <p:sp>
        <p:nvSpPr>
          <p:cNvPr id="46" name="CuadroTexto 45">
            <a:extLst>
              <a:ext uri="{FF2B5EF4-FFF2-40B4-BE49-F238E27FC236}">
                <a16:creationId xmlns:a16="http://schemas.microsoft.com/office/drawing/2014/main" id="{AECE2752-57E0-6DDE-EAC1-C091B14994E7}"/>
              </a:ext>
            </a:extLst>
          </p:cNvPr>
          <p:cNvSpPr txBox="1"/>
          <p:nvPr/>
        </p:nvSpPr>
        <p:spPr>
          <a:xfrm>
            <a:off x="514302" y="2800336"/>
            <a:ext cx="6333066" cy="6740307"/>
          </a:xfrm>
          <a:prstGeom prst="rect">
            <a:avLst/>
          </a:prstGeom>
          <a:noFill/>
        </p:spPr>
        <p:txBody>
          <a:bodyPr wrap="square">
            <a:spAutoFit/>
          </a:bodyPr>
          <a:lstStyle/>
          <a:p>
            <a:pPr marL="0" marR="0" lvl="0" indent="0" algn="just" rtl="0">
              <a:lnSpc>
                <a:spcPct val="100000"/>
              </a:lnSpc>
              <a:spcBef>
                <a:spcPts val="0"/>
              </a:spcBef>
              <a:spcAft>
                <a:spcPts val="0"/>
              </a:spcAft>
              <a:buClr>
                <a:schemeClr val="accent1"/>
              </a:buClr>
              <a:buSzPts val="2500"/>
              <a:buFont typeface="Century Gothic"/>
              <a:buNone/>
            </a:pPr>
            <a:r>
              <a:rPr lang="es-ES" sz="2400" b="1" dirty="0">
                <a:solidFill>
                  <a:schemeClr val="tx1">
                    <a:lumMod val="75000"/>
                    <a:lumOff val="25000"/>
                  </a:schemeClr>
                </a:solidFill>
                <a:latin typeface="Arial Black" panose="020B0604020202020204" pitchFamily="34" charset="0"/>
                <a:sym typeface="Century Gothic"/>
              </a:rPr>
              <a:t>ACCIONES CLAVE</a:t>
            </a:r>
          </a:p>
          <a:p>
            <a:pPr marL="0" marR="0" lvl="0" indent="0" algn="just" rtl="0">
              <a:lnSpc>
                <a:spcPct val="100000"/>
              </a:lnSpc>
              <a:spcBef>
                <a:spcPts val="0"/>
              </a:spcBef>
              <a:spcAft>
                <a:spcPts val="0"/>
              </a:spcAft>
              <a:buClr>
                <a:srgbClr val="000000"/>
              </a:buClr>
              <a:buSzPts val="2500"/>
              <a:buFont typeface="Helvetica Neue"/>
              <a:buNone/>
            </a:pPr>
            <a:endParaRPr lang="es-ES" sz="2400" dirty="0">
              <a:latin typeface="Century Gothic"/>
              <a:sym typeface="Century Gothic"/>
            </a:endParaRPr>
          </a:p>
          <a:p>
            <a:pPr marL="457200" marR="0" lvl="0" indent="-387350" algn="just" rtl="0">
              <a:lnSpc>
                <a:spcPct val="100000"/>
              </a:lnSpc>
              <a:spcBef>
                <a:spcPts val="0"/>
              </a:spcBef>
              <a:spcAft>
                <a:spcPts val="0"/>
              </a:spcAft>
              <a:buClr>
                <a:schemeClr val="accent1"/>
              </a:buClr>
              <a:buSzPts val="2500"/>
              <a:buFont typeface="Century Gothic"/>
              <a:buChar char="●"/>
            </a:pPr>
            <a:r>
              <a:rPr lang="es-CO" sz="2400" dirty="0">
                <a:latin typeface="Century Gothic"/>
                <a:sym typeface="Century Gothic"/>
              </a:rPr>
              <a:t>Implementación de dos polígonos que benefician a 3 colegios de la localidad. </a:t>
            </a:r>
          </a:p>
          <a:p>
            <a:pPr marL="457200" marR="0" lvl="0" indent="-387350" algn="just" rtl="0">
              <a:lnSpc>
                <a:spcPct val="100000"/>
              </a:lnSpc>
              <a:spcBef>
                <a:spcPts val="0"/>
              </a:spcBef>
              <a:spcAft>
                <a:spcPts val="0"/>
              </a:spcAft>
              <a:buClr>
                <a:schemeClr val="accent1"/>
              </a:buClr>
              <a:buSzPts val="2500"/>
              <a:buFont typeface="Century Gothic"/>
              <a:buChar char="●"/>
            </a:pPr>
            <a:r>
              <a:rPr lang="es-CO" sz="2400" dirty="0">
                <a:latin typeface="Century Gothic"/>
                <a:sym typeface="Century Gothic"/>
              </a:rPr>
              <a:t>Vinculación de más colegios por medio de la estrategia Bici-Parceros, que busca que estudiantes con Bici propia, viajen seguros a los colegios.</a:t>
            </a:r>
          </a:p>
          <a:p>
            <a:pPr marL="457200" marR="0" lvl="0" indent="-387350" algn="just" rtl="0">
              <a:lnSpc>
                <a:spcPct val="100000"/>
              </a:lnSpc>
              <a:spcBef>
                <a:spcPts val="0"/>
              </a:spcBef>
              <a:spcAft>
                <a:spcPts val="0"/>
              </a:spcAft>
              <a:buClr>
                <a:schemeClr val="accent1"/>
              </a:buClr>
              <a:buSzPts val="2500"/>
              <a:buFont typeface="Century Gothic"/>
              <a:buChar char="●"/>
            </a:pPr>
            <a:r>
              <a:rPr lang="es-CO" sz="2400" dirty="0">
                <a:latin typeface="Century Gothic"/>
                <a:sym typeface="Century Gothic"/>
              </a:rPr>
              <a:t>En Bici-parceros las IED participantes son: Atanasio Girardot, </a:t>
            </a:r>
            <a:r>
              <a:rPr lang="es-CO" sz="2400" dirty="0" err="1">
                <a:latin typeface="Century Gothic"/>
                <a:sym typeface="Century Gothic"/>
              </a:rPr>
              <a:t>Maria</a:t>
            </a:r>
            <a:r>
              <a:rPr lang="es-CO" sz="2400" dirty="0">
                <a:latin typeface="Century Gothic"/>
                <a:sym typeface="Century Gothic"/>
              </a:rPr>
              <a:t> Montessori y Guillermo León Valencia. </a:t>
            </a:r>
          </a:p>
          <a:p>
            <a:pPr marL="457200" marR="0" lvl="0" indent="-387350" algn="just" rtl="0">
              <a:lnSpc>
                <a:spcPct val="100000"/>
              </a:lnSpc>
              <a:spcBef>
                <a:spcPts val="0"/>
              </a:spcBef>
              <a:spcAft>
                <a:spcPts val="0"/>
              </a:spcAft>
              <a:buClr>
                <a:schemeClr val="accent1"/>
              </a:buClr>
              <a:buSzPts val="2500"/>
              <a:buFont typeface="Century Gothic"/>
              <a:buChar char="●"/>
            </a:pPr>
            <a:r>
              <a:rPr lang="es-CO" sz="2400" dirty="0">
                <a:latin typeface="Century Gothic"/>
                <a:sym typeface="Century Gothic"/>
              </a:rPr>
              <a:t>En Al Colegio en Bici las IED participantes son: Atanasio Girardot y Jaime Pardo Leal. </a:t>
            </a:r>
          </a:p>
          <a:p>
            <a:pPr marL="457200" marR="0" lvl="0" indent="-387350" algn="just" rtl="0">
              <a:lnSpc>
                <a:spcPct val="100000"/>
              </a:lnSpc>
              <a:spcBef>
                <a:spcPts val="0"/>
              </a:spcBef>
              <a:spcAft>
                <a:spcPts val="0"/>
              </a:spcAft>
              <a:buClr>
                <a:schemeClr val="accent1"/>
              </a:buClr>
              <a:buSzPts val="2500"/>
              <a:buFont typeface="Century Gothic"/>
              <a:buChar char="●"/>
            </a:pPr>
            <a:r>
              <a:rPr lang="es-CO" sz="2400" dirty="0">
                <a:latin typeface="Century Gothic"/>
                <a:sym typeface="Century Gothic"/>
              </a:rPr>
              <a:t>Incremento del personal guía para beneficiar más estudiantes en la localidad.</a:t>
            </a:r>
          </a:p>
        </p:txBody>
      </p:sp>
      <p:pic>
        <p:nvPicPr>
          <p:cNvPr id="5" name="Imagen 4">
            <a:extLst>
              <a:ext uri="{FF2B5EF4-FFF2-40B4-BE49-F238E27FC236}">
                <a16:creationId xmlns:a16="http://schemas.microsoft.com/office/drawing/2014/main" id="{3126AB0B-8871-250A-93A8-1C4DDA011FA3}"/>
              </a:ext>
            </a:extLst>
          </p:cNvPr>
          <p:cNvPicPr>
            <a:picLocks noChangeAspect="1"/>
          </p:cNvPicPr>
          <p:nvPr/>
        </p:nvPicPr>
        <p:blipFill rotWithShape="1">
          <a:blip r:embed="rId2"/>
          <a:srcRect l="1478"/>
          <a:stretch/>
        </p:blipFill>
        <p:spPr>
          <a:xfrm>
            <a:off x="7150596" y="3635403"/>
            <a:ext cx="9852755" cy="5031492"/>
          </a:xfrm>
          <a:prstGeom prst="rect">
            <a:avLst/>
          </a:prstGeom>
        </p:spPr>
      </p:pic>
    </p:spTree>
    <p:extLst>
      <p:ext uri="{BB962C8B-B14F-4D97-AF65-F5344CB8AC3E}">
        <p14:creationId xmlns:p14="http://schemas.microsoft.com/office/powerpoint/2010/main" val="731736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1021686" y="1233843"/>
            <a:ext cx="14814815" cy="1107996"/>
          </a:xfrm>
          <a:prstGeom prst="rect">
            <a:avLst/>
          </a:prstGeom>
          <a:noFill/>
        </p:spPr>
        <p:txBody>
          <a:bodyPr wrap="square" rtlCol="0">
            <a:spAutoFit/>
          </a:bodyPr>
          <a:lstStyle/>
          <a:p>
            <a:pPr rtl="0">
              <a:spcBef>
                <a:spcPts val="0"/>
              </a:spcBef>
              <a:spcAft>
                <a:spcPts val="800"/>
              </a:spcAft>
            </a:pPr>
            <a:r>
              <a:rPr lang="es-CO" sz="2400" b="0" i="0" u="none" strike="noStrike" dirty="0">
                <a:solidFill>
                  <a:srgbClr val="000000"/>
                </a:solidFill>
                <a:effectLst/>
                <a:latin typeface="Calibri" panose="020F0502020204030204" pitchFamily="34" charset="0"/>
              </a:rPr>
              <a:t>En el año 2021 la localidad de Antonio Nariño reportó 654 siniestros de tránsito, de los cuales el 45% fueron siniestros graves (al menos un lesionado o víctima fatal en el siniestro).</a:t>
            </a:r>
            <a:r>
              <a:rPr lang="es-ES" sz="1100" dirty="0"/>
              <a:t/>
            </a:r>
            <a:br>
              <a:rPr lang="es-ES" sz="1100" dirty="0"/>
            </a:br>
            <a:endParaRPr lang="es-CO" sz="1800" b="1" dirty="0">
              <a:solidFill>
                <a:schemeClr val="bg1"/>
              </a:solidFill>
              <a:latin typeface="+mj-lt"/>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610641" y="2403128"/>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pPr marL="457200" defTabSz="914400">
              <a:buClr>
                <a:srgbClr val="000000"/>
              </a:buClr>
              <a:buSzPts val="4400"/>
            </a:pPr>
            <a:r>
              <a:rPr lang="es-CO" sz="2800" b="1" dirty="0">
                <a:solidFill>
                  <a:schemeClr val="tx1">
                    <a:lumMod val="75000"/>
                    <a:lumOff val="25000"/>
                  </a:schemeClr>
                </a:solidFill>
                <a:latin typeface="Arial Black" panose="020B0604020202020204" pitchFamily="34" charset="0"/>
                <a:sym typeface="Arial"/>
              </a:rPr>
              <a:t>3. Siniestralidad</a:t>
            </a:r>
          </a:p>
        </p:txBody>
      </p:sp>
      <p:sp>
        <p:nvSpPr>
          <p:cNvPr id="48" name="CuadroTexto 47">
            <a:extLst>
              <a:ext uri="{FF2B5EF4-FFF2-40B4-BE49-F238E27FC236}">
                <a16:creationId xmlns:a16="http://schemas.microsoft.com/office/drawing/2014/main" id="{9926E968-B324-9B9D-67BB-2DCFF2E27CEF}"/>
              </a:ext>
            </a:extLst>
          </p:cNvPr>
          <p:cNvSpPr txBox="1"/>
          <p:nvPr/>
        </p:nvSpPr>
        <p:spPr>
          <a:xfrm>
            <a:off x="6934572" y="7719054"/>
            <a:ext cx="8628870" cy="1815882"/>
          </a:xfrm>
          <a:prstGeom prst="rect">
            <a:avLst/>
          </a:prstGeom>
          <a:noFill/>
        </p:spPr>
        <p:txBody>
          <a:bodyPr wrap="square">
            <a:spAutoFit/>
          </a:bodyPr>
          <a:lstStyle/>
          <a:p>
            <a:pPr algn="ctr" rtl="0">
              <a:spcBef>
                <a:spcPts val="0"/>
              </a:spcBef>
              <a:spcAft>
                <a:spcPts val="800"/>
              </a:spcAft>
            </a:pPr>
            <a:r>
              <a:rPr lang="es-ES" sz="2800" b="1" dirty="0">
                <a:solidFill>
                  <a:srgbClr val="ED7D31"/>
                </a:solidFill>
                <a:latin typeface="Calibri" panose="020F0502020204030204" pitchFamily="34" charset="0"/>
              </a:rPr>
              <a:t>ANOTNIO NARIÑO </a:t>
            </a:r>
            <a:r>
              <a:rPr lang="es-ES" sz="2800" b="0" i="0" u="none" strike="noStrike" dirty="0">
                <a:solidFill>
                  <a:srgbClr val="ED7D31"/>
                </a:solidFill>
                <a:effectLst/>
                <a:latin typeface="Calibri" panose="020F0502020204030204" pitchFamily="34" charset="0"/>
              </a:rPr>
              <a:t>es una de las localidades </a:t>
            </a:r>
            <a:r>
              <a:rPr lang="es-ES" sz="2800" b="1" i="0" u="none" strike="noStrike" dirty="0">
                <a:solidFill>
                  <a:srgbClr val="ED7D31"/>
                </a:solidFill>
                <a:effectLst/>
                <a:latin typeface="Calibri" panose="020F0502020204030204" pitchFamily="34" charset="0"/>
              </a:rPr>
              <a:t>con un aumento en indicador </a:t>
            </a:r>
            <a:r>
              <a:rPr lang="es-ES" sz="2800" b="0" i="0" u="none" strike="noStrike" dirty="0">
                <a:solidFill>
                  <a:srgbClr val="ED7D31"/>
                </a:solidFill>
                <a:effectLst/>
                <a:latin typeface="Calibri" panose="020F0502020204030204" pitchFamily="34" charset="0"/>
              </a:rPr>
              <a:t>de cifras de victimas fatales por siniestros de tránsito en 2021, </a:t>
            </a:r>
            <a:r>
              <a:rPr lang="es-CO" sz="2800" b="1" i="0" u="none" strike="noStrike" dirty="0">
                <a:solidFill>
                  <a:srgbClr val="ED7D31"/>
                </a:solidFill>
                <a:effectLst/>
                <a:latin typeface="Calibri" panose="020F0502020204030204" pitchFamily="34" charset="0"/>
              </a:rPr>
              <a:t>pasando de 5 muertes en 2019 a 10 muertes en 2021.</a:t>
            </a:r>
            <a:r>
              <a:rPr lang="es-ES" sz="2800" b="0" i="0" u="none" strike="noStrike" dirty="0">
                <a:solidFill>
                  <a:srgbClr val="ED7D31"/>
                </a:solidFill>
                <a:effectLst/>
                <a:latin typeface="Calibri" panose="020F0502020204030204" pitchFamily="34" charset="0"/>
              </a:rPr>
              <a:t>.</a:t>
            </a:r>
            <a:endParaRPr lang="es-ES" dirty="0"/>
          </a:p>
        </p:txBody>
      </p:sp>
      <p:pic>
        <p:nvPicPr>
          <p:cNvPr id="5" name="Imagen 4">
            <a:extLst>
              <a:ext uri="{FF2B5EF4-FFF2-40B4-BE49-F238E27FC236}">
                <a16:creationId xmlns:a16="http://schemas.microsoft.com/office/drawing/2014/main" id="{0D854888-4237-1744-2D01-901D163EEE68}"/>
              </a:ext>
            </a:extLst>
          </p:cNvPr>
          <p:cNvPicPr>
            <a:picLocks noChangeAspect="1"/>
          </p:cNvPicPr>
          <p:nvPr/>
        </p:nvPicPr>
        <p:blipFill>
          <a:blip r:embed="rId2"/>
          <a:stretch>
            <a:fillRect/>
          </a:stretch>
        </p:blipFill>
        <p:spPr>
          <a:xfrm>
            <a:off x="6450406" y="2463530"/>
            <a:ext cx="9113036" cy="5211307"/>
          </a:xfrm>
          <a:prstGeom prst="rect">
            <a:avLst/>
          </a:prstGeom>
        </p:spPr>
      </p:pic>
      <p:pic>
        <p:nvPicPr>
          <p:cNvPr id="10" name="Imagen 9">
            <a:extLst>
              <a:ext uri="{FF2B5EF4-FFF2-40B4-BE49-F238E27FC236}">
                <a16:creationId xmlns:a16="http://schemas.microsoft.com/office/drawing/2014/main" id="{EC4CA9B1-CD3F-09DE-421D-20A4FE003AAB}"/>
              </a:ext>
            </a:extLst>
          </p:cNvPr>
          <p:cNvPicPr>
            <a:picLocks noChangeAspect="1"/>
          </p:cNvPicPr>
          <p:nvPr/>
        </p:nvPicPr>
        <p:blipFill rotWithShape="1">
          <a:blip r:embed="rId3"/>
          <a:srcRect l="25119" t="14786" r="42294" b="4949"/>
          <a:stretch/>
        </p:blipFill>
        <p:spPr bwMode="auto">
          <a:xfrm>
            <a:off x="1021686" y="2438034"/>
            <a:ext cx="5025390" cy="69627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9818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pPr marL="457200" defTabSz="914400">
              <a:buClr>
                <a:srgbClr val="000000"/>
              </a:buClr>
              <a:buSzPts val="4400"/>
            </a:pPr>
            <a:r>
              <a:rPr lang="es-CO" sz="2800" b="1" dirty="0">
                <a:solidFill>
                  <a:schemeClr val="tx1">
                    <a:lumMod val="75000"/>
                    <a:lumOff val="25000"/>
                  </a:schemeClr>
                </a:solidFill>
                <a:latin typeface="Arial Black" panose="020B0604020202020204" pitchFamily="34" charset="0"/>
                <a:sym typeface="Arial"/>
              </a:rPr>
              <a:t>4. Acciones de gestión en vía</a:t>
            </a:r>
          </a:p>
        </p:txBody>
      </p:sp>
      <p:sp>
        <p:nvSpPr>
          <p:cNvPr id="44" name="Google Shape;277;p9">
            <a:extLst>
              <a:ext uri="{FF2B5EF4-FFF2-40B4-BE49-F238E27FC236}">
                <a16:creationId xmlns:a16="http://schemas.microsoft.com/office/drawing/2014/main" id="{FFCB29D2-71A7-528B-59A0-0E37598DE2DE}"/>
              </a:ext>
            </a:extLst>
          </p:cNvPr>
          <p:cNvSpPr/>
          <p:nvPr/>
        </p:nvSpPr>
        <p:spPr>
          <a:xfrm>
            <a:off x="1854543" y="2617862"/>
            <a:ext cx="5838478" cy="408623"/>
          </a:xfrm>
          <a:prstGeom prst="roundRect">
            <a:avLst>
              <a:gd name="adj" fmla="val 16667"/>
            </a:avLst>
          </a:prstGeom>
          <a:gradFill>
            <a:gsLst>
              <a:gs pos="0">
                <a:srgbClr val="FAFF8A"/>
              </a:gs>
              <a:gs pos="35000">
                <a:srgbClr val="F9FFAF"/>
              </a:gs>
              <a:gs pos="100000">
                <a:srgbClr val="FDFFDE"/>
              </a:gs>
            </a:gsLst>
            <a:lin ang="16200000" scaled="0"/>
          </a:gradFill>
          <a:ln>
            <a:noFill/>
          </a:ln>
        </p:spPr>
        <p:txBody>
          <a:bodyPr spcFirstLastPara="1" wrap="square" lIns="0" tIns="0" rIns="0" bIns="0" anchor="ctr" anchorCtr="0">
            <a:spAutoFit/>
          </a:bodyPr>
          <a:lstStyle/>
          <a:p>
            <a:pPr>
              <a:buClr>
                <a:srgbClr val="171C3B"/>
              </a:buClr>
              <a:buSzPts val="2800"/>
            </a:pPr>
            <a:r>
              <a:rPr lang="es-CO" sz="2400" b="1" dirty="0">
                <a:solidFill>
                  <a:srgbClr val="171C3B"/>
                </a:solidFill>
                <a:latin typeface="Calibri"/>
                <a:ea typeface="Calibri"/>
                <a:cs typeface="Calibri"/>
                <a:sym typeface="Calibri"/>
              </a:rPr>
              <a:t>Control de estacionamiento en vía</a:t>
            </a:r>
          </a:p>
        </p:txBody>
      </p:sp>
      <p:sp>
        <p:nvSpPr>
          <p:cNvPr id="48" name="Google Shape;189;p5">
            <a:extLst>
              <a:ext uri="{FF2B5EF4-FFF2-40B4-BE49-F238E27FC236}">
                <a16:creationId xmlns:a16="http://schemas.microsoft.com/office/drawing/2014/main" id="{5F314F1A-48B8-5225-20C5-33EEACD4FB61}"/>
              </a:ext>
            </a:extLst>
          </p:cNvPr>
          <p:cNvSpPr/>
          <p:nvPr/>
        </p:nvSpPr>
        <p:spPr>
          <a:xfrm>
            <a:off x="1626031" y="3193926"/>
            <a:ext cx="6244645" cy="3745706"/>
          </a:xfrm>
          <a:prstGeom prst="roundRect">
            <a:avLst>
              <a:gd name="adj" fmla="val 16667"/>
            </a:avLst>
          </a:prstGeom>
          <a:solidFill>
            <a:schemeClr val="accent1"/>
          </a:solidFill>
          <a:ln w="25400" cap="flat" cmpd="sng">
            <a:solidFill>
              <a:srgbClr val="10142B"/>
            </a:solidFill>
            <a:prstDash val="solid"/>
            <a:round/>
            <a:headEnd type="none" w="sm" len="sm"/>
            <a:tailEnd type="none" w="sm" len="sm"/>
          </a:ln>
        </p:spPr>
        <p:txBody>
          <a:bodyPr spcFirstLastPara="1" wrap="square" lIns="0" tIns="0" rIns="0" bIns="0" anchor="ctr" anchorCtr="0">
            <a:spAutoFit/>
          </a:bodyPr>
          <a:lstStyle/>
          <a:p>
            <a:pPr lvl="0" algn="just">
              <a:buClr>
                <a:schemeClr val="lt1"/>
              </a:buClr>
              <a:buSzPts val="2000"/>
            </a:pPr>
            <a:r>
              <a:rPr lang="es-CO" sz="2000" dirty="0">
                <a:solidFill>
                  <a:schemeClr val="lt1"/>
                </a:solidFill>
                <a:latin typeface="Helvetica Neue"/>
                <a:ea typeface="Helvetica Neue"/>
                <a:cs typeface="Helvetica Neue"/>
                <a:sym typeface="Helvetica Neue"/>
              </a:rPr>
              <a:t>Objetivo: Implementación de 50 conos para el control de estacionamiento en vía (especialmente vehículos de enseñanza automovilística) en la Av. primera de mayo entre la carrera 17 y carrera 18.  </a:t>
            </a:r>
          </a:p>
          <a:p>
            <a:pPr lvl="0" algn="just">
              <a:buClr>
                <a:schemeClr val="lt1"/>
              </a:buClr>
              <a:buSzPts val="2000"/>
            </a:pPr>
            <a:endParaRPr lang="es-CO" sz="2000" dirty="0">
              <a:solidFill>
                <a:schemeClr val="lt1"/>
              </a:solidFill>
              <a:latin typeface="Helvetica Neue"/>
              <a:ea typeface="Helvetica Neue"/>
              <a:cs typeface="Helvetica Neue"/>
              <a:sym typeface="Helvetica Neue"/>
            </a:endParaRPr>
          </a:p>
          <a:p>
            <a:pPr lvl="0" algn="just">
              <a:buClr>
                <a:schemeClr val="lt1"/>
              </a:buClr>
              <a:buSzPts val="2000"/>
            </a:pPr>
            <a:r>
              <a:rPr lang="es-CO" sz="2000" dirty="0">
                <a:solidFill>
                  <a:schemeClr val="lt1"/>
                </a:solidFill>
                <a:latin typeface="Helvetica Neue"/>
                <a:ea typeface="Helvetica Neue"/>
                <a:cs typeface="Helvetica Neue"/>
                <a:sym typeface="Helvetica Neue"/>
              </a:rPr>
              <a:t>HMD o periodo crítico: 9:00 a 16:00 </a:t>
            </a:r>
            <a:r>
              <a:rPr lang="es-CO" sz="2000" dirty="0" err="1">
                <a:solidFill>
                  <a:schemeClr val="lt1"/>
                </a:solidFill>
                <a:latin typeface="Helvetica Neue"/>
                <a:ea typeface="Helvetica Neue"/>
                <a:cs typeface="Helvetica Neue"/>
                <a:sym typeface="Helvetica Neue"/>
              </a:rPr>
              <a:t>hrs</a:t>
            </a:r>
            <a:endParaRPr lang="es-CO" sz="2000" dirty="0">
              <a:solidFill>
                <a:schemeClr val="lt1"/>
              </a:solidFill>
              <a:latin typeface="Helvetica Neue"/>
              <a:ea typeface="Helvetica Neue"/>
              <a:cs typeface="Helvetica Neue"/>
              <a:sym typeface="Helvetica Neue"/>
            </a:endParaRPr>
          </a:p>
          <a:p>
            <a:pPr lvl="0" algn="just">
              <a:buClr>
                <a:schemeClr val="lt1"/>
              </a:buClr>
              <a:buSzPts val="2000"/>
            </a:pPr>
            <a:r>
              <a:rPr lang="es-CO" sz="2000" dirty="0">
                <a:solidFill>
                  <a:schemeClr val="lt1"/>
                </a:solidFill>
                <a:latin typeface="Helvetica Neue"/>
                <a:ea typeface="Helvetica Neue"/>
                <a:cs typeface="Helvetica Neue"/>
                <a:sym typeface="Helvetica Neue"/>
              </a:rPr>
              <a:t>Mejora del 6 % en la velocidad</a:t>
            </a:r>
          </a:p>
          <a:p>
            <a:pPr lvl="0" algn="just">
              <a:buClr>
                <a:schemeClr val="lt1"/>
              </a:buClr>
              <a:buSzPts val="2000"/>
            </a:pPr>
            <a:r>
              <a:rPr lang="es-CO" sz="2000" dirty="0">
                <a:solidFill>
                  <a:schemeClr val="lt1"/>
                </a:solidFill>
                <a:latin typeface="Helvetica Neue"/>
                <a:ea typeface="Helvetica Neue"/>
                <a:cs typeface="Helvetica Neue"/>
                <a:sym typeface="Helvetica Neue"/>
              </a:rPr>
              <a:t>Disminución de conflictos por entrecruzamientos y paso a riesgo de peatones  </a:t>
            </a:r>
          </a:p>
          <a:p>
            <a:pPr lvl="0" algn="just">
              <a:buClr>
                <a:schemeClr val="lt1"/>
              </a:buClr>
              <a:buSzPts val="2000"/>
            </a:pPr>
            <a:r>
              <a:rPr lang="es-CO" sz="2000" dirty="0">
                <a:solidFill>
                  <a:schemeClr val="lt1"/>
                </a:solidFill>
                <a:latin typeface="Helvetica Neue"/>
                <a:ea typeface="Helvetica Neue"/>
                <a:cs typeface="Helvetica Neue"/>
                <a:sym typeface="Helvetica Neue"/>
              </a:rPr>
              <a:t>Disminución de congestión por alto aforo vehicular. </a:t>
            </a:r>
          </a:p>
          <a:p>
            <a:pPr lvl="0" algn="just">
              <a:buClr>
                <a:schemeClr val="lt1"/>
              </a:buClr>
              <a:buSzPts val="2000"/>
            </a:pPr>
            <a:r>
              <a:rPr lang="es-CO" sz="2000" dirty="0">
                <a:solidFill>
                  <a:schemeClr val="lt1"/>
                </a:solidFill>
                <a:latin typeface="Helvetica Neue"/>
                <a:ea typeface="Helvetica Neue"/>
                <a:cs typeface="Helvetica Neue"/>
                <a:sym typeface="Helvetica Neue"/>
              </a:rPr>
              <a:t>Beneficiados: 450 usuarios/</a:t>
            </a:r>
            <a:r>
              <a:rPr lang="es-CO" sz="2000" dirty="0" err="1">
                <a:solidFill>
                  <a:schemeClr val="lt1"/>
                </a:solidFill>
                <a:latin typeface="Helvetica Neue"/>
                <a:ea typeface="Helvetica Neue"/>
                <a:cs typeface="Helvetica Neue"/>
                <a:sym typeface="Helvetica Neue"/>
              </a:rPr>
              <a:t>hr</a:t>
            </a:r>
            <a:r>
              <a:rPr lang="es-CO" sz="2000" dirty="0">
                <a:solidFill>
                  <a:schemeClr val="lt1"/>
                </a:solidFill>
                <a:latin typeface="Helvetica Neue"/>
                <a:ea typeface="Helvetica Neue"/>
                <a:cs typeface="Helvetica Neue"/>
                <a:sym typeface="Helvetica Neue"/>
              </a:rPr>
              <a:t> </a:t>
            </a:r>
          </a:p>
        </p:txBody>
      </p:sp>
      <p:sp>
        <p:nvSpPr>
          <p:cNvPr id="68" name="Google Shape;204;p5">
            <a:extLst>
              <a:ext uri="{FF2B5EF4-FFF2-40B4-BE49-F238E27FC236}">
                <a16:creationId xmlns:a16="http://schemas.microsoft.com/office/drawing/2014/main" id="{35938033-ED9A-13B8-70BD-AB8B93A5C56E}"/>
              </a:ext>
            </a:extLst>
          </p:cNvPr>
          <p:cNvSpPr/>
          <p:nvPr/>
        </p:nvSpPr>
        <p:spPr>
          <a:xfrm>
            <a:off x="694808" y="4753746"/>
            <a:ext cx="767156" cy="745726"/>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s-ES" sz="4400" b="0" i="0" u="none" strike="noStrike" cap="none" dirty="0">
                <a:solidFill>
                  <a:schemeClr val="dk1"/>
                </a:solidFill>
                <a:latin typeface="Calibri"/>
                <a:ea typeface="Calibri"/>
                <a:cs typeface="Calibri"/>
                <a:sym typeface="Calibri"/>
              </a:rPr>
              <a:t>1</a:t>
            </a:r>
            <a:endParaRPr sz="4400" b="0" i="0" u="none" strike="noStrike" cap="none" dirty="0">
              <a:solidFill>
                <a:schemeClr val="dk1"/>
              </a:solidFill>
              <a:latin typeface="Calibri"/>
              <a:ea typeface="Calibri"/>
              <a:cs typeface="Calibri"/>
              <a:sym typeface="Calibri"/>
            </a:endParaRPr>
          </a:p>
        </p:txBody>
      </p:sp>
      <p:sp>
        <p:nvSpPr>
          <p:cNvPr id="11" name="Google Shape;204;p5">
            <a:extLst>
              <a:ext uri="{FF2B5EF4-FFF2-40B4-BE49-F238E27FC236}">
                <a16:creationId xmlns:a16="http://schemas.microsoft.com/office/drawing/2014/main" id="{77154B1F-E281-1FFA-EF09-CB95A7B369B4}"/>
              </a:ext>
            </a:extLst>
          </p:cNvPr>
          <p:cNvSpPr/>
          <p:nvPr/>
        </p:nvSpPr>
        <p:spPr>
          <a:xfrm>
            <a:off x="8327656" y="4707384"/>
            <a:ext cx="767156" cy="745726"/>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s-ES" sz="4400" b="0" i="0" u="none" strike="noStrike" cap="none" dirty="0">
                <a:solidFill>
                  <a:schemeClr val="dk1"/>
                </a:solidFill>
                <a:latin typeface="Calibri"/>
                <a:ea typeface="Calibri"/>
                <a:cs typeface="Calibri"/>
                <a:sym typeface="Calibri"/>
              </a:rPr>
              <a:t>1</a:t>
            </a:r>
            <a:endParaRPr sz="4400" b="0" i="0" u="none" strike="noStrike" cap="none" dirty="0">
              <a:solidFill>
                <a:schemeClr val="dk1"/>
              </a:solidFill>
              <a:latin typeface="Calibri"/>
              <a:ea typeface="Calibri"/>
              <a:cs typeface="Calibri"/>
              <a:sym typeface="Calibri"/>
            </a:endParaRPr>
          </a:p>
        </p:txBody>
      </p:sp>
      <p:pic>
        <p:nvPicPr>
          <p:cNvPr id="5" name="Imagen 4">
            <a:extLst>
              <a:ext uri="{FF2B5EF4-FFF2-40B4-BE49-F238E27FC236}">
                <a16:creationId xmlns:a16="http://schemas.microsoft.com/office/drawing/2014/main" id="{1B7852AE-968F-6C72-D8F3-15389E91622C}"/>
              </a:ext>
            </a:extLst>
          </p:cNvPr>
          <p:cNvPicPr>
            <a:picLocks noChangeAspect="1"/>
          </p:cNvPicPr>
          <p:nvPr/>
        </p:nvPicPr>
        <p:blipFill>
          <a:blip r:embed="rId2"/>
          <a:stretch>
            <a:fillRect/>
          </a:stretch>
        </p:blipFill>
        <p:spPr>
          <a:xfrm>
            <a:off x="9123188" y="1938115"/>
            <a:ext cx="7820496" cy="6225653"/>
          </a:xfrm>
          <a:prstGeom prst="rect">
            <a:avLst/>
          </a:prstGeom>
        </p:spPr>
      </p:pic>
    </p:spTree>
    <p:extLst>
      <p:ext uri="{BB962C8B-B14F-4D97-AF65-F5344CB8AC3E}">
        <p14:creationId xmlns:p14="http://schemas.microsoft.com/office/powerpoint/2010/main" val="1710023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pPr marL="457200" defTabSz="914400">
              <a:buClr>
                <a:srgbClr val="000000"/>
              </a:buClr>
              <a:buSzPts val="4400"/>
            </a:pPr>
            <a:r>
              <a:rPr lang="es-CO" sz="2800" b="1" dirty="0">
                <a:solidFill>
                  <a:schemeClr val="tx1">
                    <a:lumMod val="75000"/>
                    <a:lumOff val="25000"/>
                  </a:schemeClr>
                </a:solidFill>
                <a:latin typeface="Arial Black" panose="020B0604020202020204" pitchFamily="34" charset="0"/>
                <a:sym typeface="Arial"/>
              </a:rPr>
              <a:t>5. Señalización</a:t>
            </a:r>
          </a:p>
        </p:txBody>
      </p:sp>
      <p:sp>
        <p:nvSpPr>
          <p:cNvPr id="42" name="CuadroTexto 41">
            <a:extLst>
              <a:ext uri="{FF2B5EF4-FFF2-40B4-BE49-F238E27FC236}">
                <a16:creationId xmlns:a16="http://schemas.microsoft.com/office/drawing/2014/main" id="{6FFCC1AA-030A-253B-B447-5CFB706105A6}"/>
              </a:ext>
            </a:extLst>
          </p:cNvPr>
          <p:cNvSpPr txBox="1"/>
          <p:nvPr/>
        </p:nvSpPr>
        <p:spPr>
          <a:xfrm>
            <a:off x="1029916" y="1034976"/>
            <a:ext cx="14617624" cy="1384995"/>
          </a:xfrm>
          <a:prstGeom prst="rect">
            <a:avLst/>
          </a:prstGeom>
          <a:noFill/>
        </p:spPr>
        <p:txBody>
          <a:bodyPr wrap="square">
            <a:spAutoFit/>
          </a:bodyPr>
          <a:lstStyle/>
          <a:p>
            <a:pPr algn="just"/>
            <a:r>
              <a:rPr lang="es-CO" sz="2800" dirty="0">
                <a:effectLst/>
                <a:highlight>
                  <a:srgbClr val="FFFFFF"/>
                </a:highlight>
                <a:latin typeface="Arial Narrow" panose="020B0606020202030204" pitchFamily="34" charset="0"/>
                <a:ea typeface="Arial Narrow" panose="020B0606020202030204" pitchFamily="34" charset="0"/>
                <a:cs typeface="Arial" panose="020B0604020202020204" pitchFamily="34" charset="0"/>
              </a:rPr>
              <a:t>Este proyecto tiene como objetivo general, mejorar las condiciones de seguridad vial, movilidad y accesibilidad para todos los usuarios de la vía, a través de las mejoras al sistema de señalización en Bogotá D.C. En </a:t>
            </a:r>
            <a:r>
              <a:rPr lang="es-CO" sz="2800" dirty="0">
                <a:highlight>
                  <a:srgbClr val="FFFFFF"/>
                </a:highlight>
                <a:latin typeface="Arial Narrow" panose="020B0606020202030204" pitchFamily="34" charset="0"/>
                <a:ea typeface="Arial Narrow" panose="020B0606020202030204" pitchFamily="34" charset="0"/>
                <a:cs typeface="Arial" panose="020B0604020202020204" pitchFamily="34" charset="0"/>
              </a:rPr>
              <a:t>     Antonio Nariño </a:t>
            </a:r>
            <a:r>
              <a:rPr lang="es-CO" sz="2800" dirty="0">
                <a:effectLst/>
                <a:highlight>
                  <a:srgbClr val="FFFFFF"/>
                </a:highlight>
                <a:latin typeface="Arial Narrow" panose="020B0606020202030204" pitchFamily="34" charset="0"/>
                <a:ea typeface="Arial Narrow" panose="020B0606020202030204" pitchFamily="34" charset="0"/>
                <a:cs typeface="Arial" panose="020B0604020202020204" pitchFamily="34" charset="0"/>
              </a:rPr>
              <a:t>durante el año 2021 se realizó lo siguiente:</a:t>
            </a:r>
            <a:endParaRPr lang="es-ES" sz="2800" dirty="0"/>
          </a:p>
        </p:txBody>
      </p:sp>
      <p:pic>
        <p:nvPicPr>
          <p:cNvPr id="12" name="Imagen 11">
            <a:extLst>
              <a:ext uri="{FF2B5EF4-FFF2-40B4-BE49-F238E27FC236}">
                <a16:creationId xmlns:a16="http://schemas.microsoft.com/office/drawing/2014/main" id="{9B6E1D18-996F-9740-0E00-B98D7B61B60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0756" y="2793263"/>
            <a:ext cx="7920880" cy="6642919"/>
          </a:xfrm>
          <a:prstGeom prst="rect">
            <a:avLst/>
          </a:prstGeom>
          <a:noFill/>
        </p:spPr>
      </p:pic>
      <p:sp>
        <p:nvSpPr>
          <p:cNvPr id="3" name="Rectángulo 2">
            <a:extLst>
              <a:ext uri="{FF2B5EF4-FFF2-40B4-BE49-F238E27FC236}">
                <a16:creationId xmlns:a16="http://schemas.microsoft.com/office/drawing/2014/main" id="{D9B73397-0CA0-FAD8-E0C9-D779BAD40B0F}"/>
              </a:ext>
            </a:extLst>
          </p:cNvPr>
          <p:cNvSpPr/>
          <p:nvPr/>
        </p:nvSpPr>
        <p:spPr>
          <a:xfrm>
            <a:off x="9094812" y="4851400"/>
            <a:ext cx="1512168" cy="576064"/>
          </a:xfrm>
          <a:prstGeom prst="rect">
            <a:avLst/>
          </a:prstGeom>
          <a:solidFill>
            <a:srgbClr val="B9CC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512</a:t>
            </a:r>
          </a:p>
        </p:txBody>
      </p:sp>
      <p:sp>
        <p:nvSpPr>
          <p:cNvPr id="5" name="Rectángulo 4">
            <a:extLst>
              <a:ext uri="{FF2B5EF4-FFF2-40B4-BE49-F238E27FC236}">
                <a16:creationId xmlns:a16="http://schemas.microsoft.com/office/drawing/2014/main" id="{DAC63C87-14E6-1846-8738-B1D87B9D65D8}"/>
              </a:ext>
            </a:extLst>
          </p:cNvPr>
          <p:cNvSpPr/>
          <p:nvPr/>
        </p:nvSpPr>
        <p:spPr>
          <a:xfrm>
            <a:off x="12047140" y="3555256"/>
            <a:ext cx="1080120" cy="486421"/>
          </a:xfrm>
          <a:prstGeom prst="rect">
            <a:avLst/>
          </a:prstGeom>
          <a:solidFill>
            <a:srgbClr val="B9CC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6</a:t>
            </a:r>
          </a:p>
        </p:txBody>
      </p:sp>
      <p:sp>
        <p:nvSpPr>
          <p:cNvPr id="7" name="Rectángulo 6">
            <a:extLst>
              <a:ext uri="{FF2B5EF4-FFF2-40B4-BE49-F238E27FC236}">
                <a16:creationId xmlns:a16="http://schemas.microsoft.com/office/drawing/2014/main" id="{81D91FB9-4A87-9C47-0B9B-5AD303764A3A}"/>
              </a:ext>
            </a:extLst>
          </p:cNvPr>
          <p:cNvSpPr/>
          <p:nvPr/>
        </p:nvSpPr>
        <p:spPr>
          <a:xfrm>
            <a:off x="11997856" y="5586048"/>
            <a:ext cx="1273419" cy="576064"/>
          </a:xfrm>
          <a:prstGeom prst="rect">
            <a:avLst/>
          </a:prstGeom>
          <a:solidFill>
            <a:srgbClr val="B9CC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2</a:t>
            </a:r>
          </a:p>
        </p:txBody>
      </p:sp>
      <p:sp>
        <p:nvSpPr>
          <p:cNvPr id="13" name="Rectángulo 12">
            <a:extLst>
              <a:ext uri="{FF2B5EF4-FFF2-40B4-BE49-F238E27FC236}">
                <a16:creationId xmlns:a16="http://schemas.microsoft.com/office/drawing/2014/main" id="{3F82265F-8713-736B-797F-EAC614FC2FF1}"/>
              </a:ext>
            </a:extLst>
          </p:cNvPr>
          <p:cNvSpPr/>
          <p:nvPr/>
        </p:nvSpPr>
        <p:spPr>
          <a:xfrm>
            <a:off x="9310836" y="7875736"/>
            <a:ext cx="1152128" cy="576064"/>
          </a:xfrm>
          <a:prstGeom prst="rect">
            <a:avLst/>
          </a:prstGeom>
          <a:solidFill>
            <a:srgbClr val="B9CC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7</a:t>
            </a:r>
          </a:p>
        </p:txBody>
      </p:sp>
      <p:sp>
        <p:nvSpPr>
          <p:cNvPr id="14" name="Rectángulo 13">
            <a:extLst>
              <a:ext uri="{FF2B5EF4-FFF2-40B4-BE49-F238E27FC236}">
                <a16:creationId xmlns:a16="http://schemas.microsoft.com/office/drawing/2014/main" id="{498B564A-798C-5F09-B874-827CFCAAB9C6}"/>
              </a:ext>
            </a:extLst>
          </p:cNvPr>
          <p:cNvSpPr/>
          <p:nvPr/>
        </p:nvSpPr>
        <p:spPr>
          <a:xfrm>
            <a:off x="14639428" y="4707384"/>
            <a:ext cx="1296144" cy="576064"/>
          </a:xfrm>
          <a:prstGeom prst="rect">
            <a:avLst/>
          </a:prstGeom>
          <a:solidFill>
            <a:srgbClr val="B9CC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126</a:t>
            </a:r>
          </a:p>
        </p:txBody>
      </p:sp>
      <p:sp>
        <p:nvSpPr>
          <p:cNvPr id="15" name="Rectángulo 14">
            <a:extLst>
              <a:ext uri="{FF2B5EF4-FFF2-40B4-BE49-F238E27FC236}">
                <a16:creationId xmlns:a16="http://schemas.microsoft.com/office/drawing/2014/main" id="{C7028878-DA8B-2E67-5A52-4048055B2C52}"/>
              </a:ext>
            </a:extLst>
          </p:cNvPr>
          <p:cNvSpPr/>
          <p:nvPr/>
        </p:nvSpPr>
        <p:spPr>
          <a:xfrm>
            <a:off x="14639428" y="7875736"/>
            <a:ext cx="1296144" cy="576064"/>
          </a:xfrm>
          <a:prstGeom prst="rect">
            <a:avLst/>
          </a:prstGeom>
          <a:solidFill>
            <a:srgbClr val="B9CC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41</a:t>
            </a:r>
          </a:p>
        </p:txBody>
      </p:sp>
      <p:sp>
        <p:nvSpPr>
          <p:cNvPr id="16" name="Rectángulo 15">
            <a:extLst>
              <a:ext uri="{FF2B5EF4-FFF2-40B4-BE49-F238E27FC236}">
                <a16:creationId xmlns:a16="http://schemas.microsoft.com/office/drawing/2014/main" id="{123EAFC3-428F-8C88-11C1-C4FB16A4CA95}"/>
              </a:ext>
            </a:extLst>
          </p:cNvPr>
          <p:cNvSpPr/>
          <p:nvPr/>
        </p:nvSpPr>
        <p:spPr>
          <a:xfrm>
            <a:off x="11997856" y="7875736"/>
            <a:ext cx="1273419" cy="576064"/>
          </a:xfrm>
          <a:prstGeom prst="rect">
            <a:avLst/>
          </a:prstGeom>
          <a:solidFill>
            <a:srgbClr val="B9CC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4.47</a:t>
            </a:r>
          </a:p>
        </p:txBody>
      </p:sp>
    </p:spTree>
    <p:extLst>
      <p:ext uri="{BB962C8B-B14F-4D97-AF65-F5344CB8AC3E}">
        <p14:creationId xmlns:p14="http://schemas.microsoft.com/office/powerpoint/2010/main" val="3257868462"/>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UENTE PRESENTACION INSTITUCIONA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98A2CE9D5A1074F8E836708AE303CE6" ma:contentTypeVersion="2" ma:contentTypeDescription="Crear nuevo documento." ma:contentTypeScope="" ma:versionID="9599783145b1bcc5188dace7ef83590a">
  <xsd:schema xmlns:xsd="http://www.w3.org/2001/XMLSchema" xmlns:xs="http://www.w3.org/2001/XMLSchema" xmlns:p="http://schemas.microsoft.com/office/2006/metadata/properties" xmlns:ns2="2e1b66e6-84d5-4201-88fb-3f6ff4bcf672" targetNamespace="http://schemas.microsoft.com/office/2006/metadata/properties" ma:root="true" ma:fieldsID="4e8dd60d3ba1aa31804de6d85d7dda12" ns2:_="">
    <xsd:import namespace="2e1b66e6-84d5-4201-88fb-3f6ff4bcf672"/>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1b66e6-84d5-4201-88fb-3f6ff4bcf672" elementFormDefault="qualified">
    <xsd:import namespace="http://schemas.microsoft.com/office/2006/documentManagement/types"/>
    <xsd:import namespace="http://schemas.microsoft.com/office/infopath/2007/PartnerControls"/>
    <xsd:element name="SharedWithUsers" ma:index="8"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949A03-A692-4A21-B821-DAFF57D361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1b66e6-84d5-4201-88fb-3f6ff4bcf6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84F853-20B9-4A30-B443-43137E5F5665}">
  <ds:schemaRefs>
    <ds:schemaRef ds:uri="http://www.w3.org/XML/1998/namespace"/>
    <ds:schemaRef ds:uri="http://schemas.microsoft.com/office/2006/metadata/properties"/>
    <ds:schemaRef ds:uri="http://schemas.microsoft.com/office/2006/documentManagement/types"/>
    <ds:schemaRef ds:uri="http://purl.org/dc/terms/"/>
    <ds:schemaRef ds:uri="2e1b66e6-84d5-4201-88fb-3f6ff4bcf672"/>
    <ds:schemaRef ds:uri="http://purl.org/dc/elements/1.1/"/>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C5C9AA40-FC45-407F-AF63-0C53EE3A24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41960</TotalTime>
  <Words>1980</Words>
  <Application>Microsoft Office PowerPoint</Application>
  <PresentationFormat>Personalizado</PresentationFormat>
  <Paragraphs>189</Paragraphs>
  <Slides>19</Slides>
  <Notes>3</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19</vt:i4>
      </vt:variant>
    </vt:vector>
  </HeadingPairs>
  <TitlesOfParts>
    <vt:vector size="32" baseType="lpstr">
      <vt:lpstr>Arial</vt:lpstr>
      <vt:lpstr>Arial Black</vt:lpstr>
      <vt:lpstr>Arial Narrow</vt:lpstr>
      <vt:lpstr>Calibri</vt:lpstr>
      <vt:lpstr>Century Gothic</vt:lpstr>
      <vt:lpstr>Helvetica Neue</vt:lpstr>
      <vt:lpstr>Segoe UI Symbol</vt:lpstr>
      <vt:lpstr>Symbol</vt:lpstr>
      <vt:lpstr>Tahoma</vt:lpstr>
      <vt:lpstr>Times New Roman</vt:lpstr>
      <vt:lpstr>Trebuchet MS</vt:lpstr>
      <vt:lpstr>Wingdings</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Julian Andres Castiblanco Vargas</dc:creator>
  <cp:lastModifiedBy>Yaqueline Mateus Galeano</cp:lastModifiedBy>
  <cp:revision>2882</cp:revision>
  <cp:lastPrinted>2019-05-09T19:25:04Z</cp:lastPrinted>
  <dcterms:created xsi:type="dcterms:W3CDTF">2012-02-08T13:32:41Z</dcterms:created>
  <dcterms:modified xsi:type="dcterms:W3CDTF">2022-10-04T19:07:44Z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0x010100298A2CE9D5A1074F8E836708AE303CE6</vt:lpwstr>
  </property>
</Properties>
</file>