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21"/>
  </p:notesMasterIdLst>
  <p:sldIdLst>
    <p:sldId id="256" r:id="rId5"/>
    <p:sldId id="348" r:id="rId6"/>
    <p:sldId id="1408" r:id="rId7"/>
    <p:sldId id="1321" r:id="rId8"/>
    <p:sldId id="1424" r:id="rId9"/>
    <p:sldId id="1409" r:id="rId10"/>
    <p:sldId id="1411" r:id="rId11"/>
    <p:sldId id="1415" r:id="rId12"/>
    <p:sldId id="1413" r:id="rId13"/>
    <p:sldId id="1414" r:id="rId14"/>
    <p:sldId id="1412" r:id="rId15"/>
    <p:sldId id="1410" r:id="rId16"/>
    <p:sldId id="1422" r:id="rId17"/>
    <p:sldId id="1417" r:id="rId18"/>
    <p:sldId id="1418" r:id="rId19"/>
    <p:sldId id="1423" r:id="rId20"/>
  </p:sldIdLst>
  <p:sldSz cx="17181513" cy="9702800"/>
  <p:notesSz cx="7010400" cy="9236075"/>
  <p:defaultTextStyle>
    <a:defPPr>
      <a:defRPr lang="es-CO"/>
    </a:defPPr>
    <a:lvl1pPr marL="0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67987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35972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03959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71946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39932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07919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75906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143891" algn="l" defTabSz="153597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056" userDrawn="1">
          <p15:clr>
            <a:srgbClr val="A4A3A4"/>
          </p15:clr>
        </p15:guide>
        <p15:guide id="4" pos="54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Paola Luna Torres" initials="APL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557"/>
    <a:srgbClr val="F39C40"/>
    <a:srgbClr val="FF7C80"/>
    <a:srgbClr val="B9CC3D"/>
    <a:srgbClr val="808D28"/>
    <a:srgbClr val="F39645"/>
    <a:srgbClr val="001F60"/>
    <a:srgbClr val="4A531E"/>
    <a:srgbClr val="183557"/>
    <a:srgbClr val="C12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90614" autoAdjust="0"/>
  </p:normalViewPr>
  <p:slideViewPr>
    <p:cSldViewPr>
      <p:cViewPr varScale="1">
        <p:scale>
          <a:sx n="74" d="100"/>
          <a:sy n="74" d="100"/>
        </p:scale>
        <p:origin x="804" y="84"/>
      </p:cViewPr>
      <p:guideLst>
        <p:guide orient="horz" pos="3056"/>
        <p:guide pos="54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-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180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180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50B1C17-2BF6-425D-8E92-BFE42E71C80D}" type="datetimeFigureOut">
              <a:rPr lang="es-CO" smtClean="0"/>
              <a:pPr/>
              <a:t>16/06/2022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692150"/>
            <a:ext cx="61325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1" y="4387136"/>
            <a:ext cx="5608320" cy="4156234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37840" cy="46180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9" y="8772669"/>
            <a:ext cx="3037840" cy="46180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32A509F4-037A-41D7-8F2C-CCCE893D3C2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846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768096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536192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2304288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3072384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3840480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608576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76672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144768" algn="l" defTabSz="15361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D5E625-1D29-44F1-AA62-40B94A4CB2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1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509F4-037A-41D7-8F2C-CCCE893D3C24}" type="slidenum">
              <a:rPr lang="es-CO" smtClean="0"/>
              <a:pPr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471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509F4-037A-41D7-8F2C-CCCE893D3C24}" type="slidenum">
              <a:rPr lang="es-CO" smtClean="0"/>
              <a:pPr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93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7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5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7689" y="1587937"/>
            <a:ext cx="12886136" cy="3378012"/>
          </a:xfrm>
        </p:spPr>
        <p:txBody>
          <a:bodyPr anchor="b"/>
          <a:lstStyle>
            <a:lvl1pPr algn="ctr">
              <a:defRPr sz="83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7689" y="5096218"/>
            <a:ext cx="12886136" cy="234259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03" indent="0" algn="ctr">
              <a:buNone/>
              <a:defRPr sz="2800"/>
            </a:lvl2pPr>
            <a:lvl3pPr marL="1280004" indent="0" algn="ctr">
              <a:buNone/>
              <a:defRPr sz="2519"/>
            </a:lvl3pPr>
            <a:lvl4pPr marL="1920007" indent="0" algn="ctr">
              <a:buNone/>
              <a:defRPr sz="2240"/>
            </a:lvl4pPr>
            <a:lvl5pPr marL="2560007" indent="0" algn="ctr">
              <a:buNone/>
              <a:defRPr sz="2240"/>
            </a:lvl5pPr>
            <a:lvl6pPr marL="3200010" indent="0" algn="ctr">
              <a:buNone/>
              <a:defRPr sz="2240"/>
            </a:lvl6pPr>
            <a:lvl7pPr marL="3840011" indent="0" algn="ctr">
              <a:buNone/>
              <a:defRPr sz="2240"/>
            </a:lvl7pPr>
            <a:lvl8pPr marL="4480014" indent="0" algn="ctr">
              <a:buNone/>
              <a:defRPr sz="2240"/>
            </a:lvl8pPr>
            <a:lvl9pPr marL="5120015" indent="0" algn="ctr">
              <a:buNone/>
              <a:defRPr sz="224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860-01C9-4856-A5C1-68F2D3DD6368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0F8-D6FA-4F69-B13B-9F8B5FC45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6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860-01C9-4856-A5C1-68F2D3DD6368}" type="datetimeFigureOut">
              <a:rPr lang="en-US" smtClean="0"/>
              <a:t>6/16/2022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00F8-D6FA-4F69-B13B-9F8B5FC458EA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8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8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58" r:id="rId3"/>
    <p:sldLayoutId id="2147483659" r:id="rId4"/>
  </p:sldLayoutIdLst>
  <p:txStyles>
    <p:titleStyle>
      <a:lvl1pPr algn="ctr" defTabSz="1535972" rtl="0" eaLnBrk="1" latinLnBrk="0" hangingPunct="1">
        <a:spcBef>
          <a:spcPct val="0"/>
        </a:spcBef>
        <a:buNone/>
        <a:defRPr sz="7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990" indent="-575990" algn="l" defTabSz="1535972" rtl="0" eaLnBrk="1" latinLnBrk="0" hangingPunct="1">
        <a:spcBef>
          <a:spcPct val="20000"/>
        </a:spcBef>
        <a:buFont typeface="Arial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47978" indent="-479991" algn="l" defTabSz="1535972" rtl="0" eaLnBrk="1" latinLnBrk="0" hangingPunct="1">
        <a:spcBef>
          <a:spcPct val="20000"/>
        </a:spcBef>
        <a:buFont typeface="Arial" pitchFamily="34" charset="0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indent="-383993" algn="l" defTabSz="1535972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87951" indent="-383993" algn="l" defTabSz="153597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55938" indent="-383993" algn="l" defTabSz="1535972" rtl="0" eaLnBrk="1" latinLnBrk="0" hangingPunct="1">
        <a:spcBef>
          <a:spcPct val="20000"/>
        </a:spcBef>
        <a:buFont typeface="Arial" pitchFamily="34" charset="0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23925" indent="-383993" algn="l" defTabSz="153597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4991912" indent="-383993" algn="l" defTabSz="153597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59898" indent="-383993" algn="l" defTabSz="153597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27885" indent="-383993" algn="l" defTabSz="153597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7987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35972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03959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946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39932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7919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75906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43891" algn="l" defTabSz="153597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cade.bogota.gov.co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gota.gov.co/sdq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JI_057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7"/>
          <a:stretch/>
        </p:blipFill>
        <p:spPr>
          <a:xfrm>
            <a:off x="57024" y="-154685"/>
            <a:ext cx="17346814" cy="10051147"/>
          </a:xfrm>
          <a:prstGeom prst="rect">
            <a:avLst/>
          </a:prstGeom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id="{A4CA4874-5C22-437A-A4D7-DDE5F597E87F}"/>
              </a:ext>
            </a:extLst>
          </p:cNvPr>
          <p:cNvSpPr/>
          <p:nvPr/>
        </p:nvSpPr>
        <p:spPr>
          <a:xfrm>
            <a:off x="57024" y="-138615"/>
            <a:ext cx="17346814" cy="9980030"/>
          </a:xfrm>
          <a:prstGeom prst="rect">
            <a:avLst/>
          </a:prstGeom>
          <a:solidFill>
            <a:schemeClr val="tx1">
              <a:lumMod val="95000"/>
              <a:lumOff val="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sz="1876" dirty="0"/>
              <a:t> </a:t>
            </a:r>
          </a:p>
        </p:txBody>
      </p:sp>
      <p:pic>
        <p:nvPicPr>
          <p:cNvPr id="6" name="Google Shape;395;p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AAE5F09-D63A-6341-84B8-04B0B1B8A1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905" y="8526596"/>
            <a:ext cx="5435052" cy="120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C3A980-A247-40B5-8A2E-FFD3E250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4" y="5426434"/>
            <a:ext cx="17346814" cy="32095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EEB8F57-9A61-409C-A082-E406FE9FD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517" y="49884"/>
            <a:ext cx="3856284" cy="1470007"/>
          </a:xfrm>
          <a:prstGeom prst="rect">
            <a:avLst/>
          </a:prstGeom>
        </p:spPr>
      </p:pic>
      <p:sp>
        <p:nvSpPr>
          <p:cNvPr id="10" name="Google Shape;173;p2">
            <a:extLst>
              <a:ext uri="{FF2B5EF4-FFF2-40B4-BE49-F238E27FC236}">
                <a16:creationId xmlns:a16="http://schemas.microsoft.com/office/drawing/2014/main" id="{39E3CD1B-56D3-4C55-9A33-6EB970B93D53}"/>
              </a:ext>
            </a:extLst>
          </p:cNvPr>
          <p:cNvSpPr txBox="1"/>
          <p:nvPr/>
        </p:nvSpPr>
        <p:spPr>
          <a:xfrm>
            <a:off x="783304" y="2061789"/>
            <a:ext cx="16341185" cy="208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2413" tIns="172413" rIns="172413" bIns="172413" anchor="t" anchorCtr="0">
            <a:spAutoFit/>
          </a:bodyPr>
          <a:lstStyle/>
          <a:p>
            <a:pPr algn="ctr" defTabSz="1724376">
              <a:buClr>
                <a:srgbClr val="000000"/>
              </a:buClr>
              <a:buSzPts val="5100"/>
            </a:pPr>
            <a:r>
              <a:rPr lang="es-CO" sz="3772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INFORME </a:t>
            </a:r>
            <a:r>
              <a:rPr lang="es-CO" sz="3772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DE RENDICIÓN DE CUENTAS LOCALES 2022 GESTIÓN 2021</a:t>
            </a:r>
          </a:p>
          <a:p>
            <a:pPr algn="ctr" defTabSz="1724376">
              <a:buClr>
                <a:srgbClr val="000000"/>
              </a:buClr>
              <a:buSzPts val="5100"/>
            </a:pPr>
            <a:r>
              <a:rPr lang="es-CO" sz="3772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SECTOR MOVILIDAD</a:t>
            </a:r>
          </a:p>
          <a:p>
            <a:pPr algn="ctr" defTabSz="1724376">
              <a:buClr>
                <a:srgbClr val="000000"/>
              </a:buClr>
              <a:buSzPts val="5100"/>
            </a:pPr>
            <a:r>
              <a:rPr lang="es-MX" sz="3772" b="1" kern="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LOCALIDAD KENNEDY</a:t>
            </a:r>
            <a:endParaRPr lang="es-CO" sz="3772" b="1" kern="0" dirty="0">
              <a:solidFill>
                <a:schemeClr val="bg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53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6. Semaforización </a:t>
            </a:r>
            <a:endParaRPr lang="es-CO" sz="28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9DF8F57-54D7-541B-6909-0A5AEAD9012D}"/>
              </a:ext>
            </a:extLst>
          </p:cNvPr>
          <p:cNvSpPr txBox="1"/>
          <p:nvPr/>
        </p:nvSpPr>
        <p:spPr>
          <a:xfrm>
            <a:off x="1029916" y="1035592"/>
            <a:ext cx="14814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highlight>
                  <a:srgbClr val="FFFFFF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A la fecha la implementación del Sistema de Semáforos inteligente - SSI se encuentra en el 100%, el cual consta de 1538 intersecciones semaforizadas en la ciudad de Bogotá D.C. A continuación se indican para la localidad de Kennedy la distribución de intersecciones semaforizadas implementadas durante la vigencia 2021.</a:t>
            </a:r>
            <a:endParaRPr lang="es-CO" sz="2800" dirty="0">
              <a:highlight>
                <a:srgbClr val="FFFFFF"/>
              </a:highligh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380530-30E6-9FC5-8733-E7AB1C58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66" y="2857373"/>
            <a:ext cx="7880298" cy="6192684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657785AF-DD63-4E83-60B9-D54C96ED2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073" y="2866789"/>
            <a:ext cx="8323137" cy="6192688"/>
          </a:xfrm>
          <a:prstGeom prst="rect">
            <a:avLst/>
          </a:prstGeom>
          <a:noFill/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A13FF4-8179-D5A4-80FD-6743EA97CD5A}"/>
              </a:ext>
            </a:extLst>
          </p:cNvPr>
          <p:cNvSpPr/>
          <p:nvPr/>
        </p:nvSpPr>
        <p:spPr>
          <a:xfrm>
            <a:off x="1245940" y="6291560"/>
            <a:ext cx="4752528" cy="249254"/>
          </a:xfrm>
          <a:prstGeom prst="rect">
            <a:avLst/>
          </a:prstGeom>
          <a:noFill/>
          <a:ln w="28575">
            <a:solidFill>
              <a:srgbClr val="1735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932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8BDD0F-B542-384C-A0BF-15022A38A1A4}"/>
              </a:ext>
            </a:extLst>
          </p:cNvPr>
          <p:cNvSpPr txBox="1"/>
          <p:nvPr/>
        </p:nvSpPr>
        <p:spPr>
          <a:xfrm>
            <a:off x="785699" y="1011566"/>
            <a:ext cx="14814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800" dirty="0">
                <a:highlight>
                  <a:srgbClr val="FFFFFF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Para la Localidad de  Kennedy , en el año 2021, hubo un total de 29026 comparendos, de los cuales se comparte la información relacionada con la cantidad de comparendos por medio de imposición; la cantidad de comparendos por tipo de vehículo y el top de las cinco (5) infracciones. </a:t>
            </a: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7. Control de tránsito y transporte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6E8623-772B-042C-D7B0-68A6AAD5E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32" y="2662613"/>
            <a:ext cx="5286821" cy="6603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1D2EE5-3A1C-24A8-9501-CEA581A4A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12" y="3040230"/>
            <a:ext cx="3744416" cy="6174224"/>
          </a:xfrm>
          <a:prstGeom prst="rect">
            <a:avLst/>
          </a:prstGeom>
        </p:spPr>
      </p:pic>
      <p:pic>
        <p:nvPicPr>
          <p:cNvPr id="46" name="Google Shape;219;p5">
            <a:extLst>
              <a:ext uri="{FF2B5EF4-FFF2-40B4-BE49-F238E27FC236}">
                <a16:creationId xmlns:a16="http://schemas.microsoft.com/office/drawing/2014/main" id="{B77F77D3-7101-BAE5-8444-E2D828BF04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4185" y="2905919"/>
            <a:ext cx="3744415" cy="29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20;p5">
            <a:extLst>
              <a:ext uri="{FF2B5EF4-FFF2-40B4-BE49-F238E27FC236}">
                <a16:creationId xmlns:a16="http://schemas.microsoft.com/office/drawing/2014/main" id="{5F655554-07A1-157E-BA0F-4E2910FEC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9441"/>
          <a:stretch/>
        </p:blipFill>
        <p:spPr>
          <a:xfrm>
            <a:off x="11274055" y="5964612"/>
            <a:ext cx="3744416" cy="324544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DCEBD746-8A5B-C5CD-1BFA-7221C81087BE}"/>
              </a:ext>
            </a:extLst>
          </p:cNvPr>
          <p:cNvSpPr txBox="1"/>
          <p:nvPr/>
        </p:nvSpPr>
        <p:spPr>
          <a:xfrm>
            <a:off x="7294612" y="2710113"/>
            <a:ext cx="367240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184479"/>
                </a:solidFill>
              </a:rPr>
              <a:t> </a:t>
            </a:r>
            <a:r>
              <a:rPr lang="es-ES" sz="1800" dirty="0">
                <a:solidFill>
                  <a:srgbClr val="184479"/>
                </a:solidFill>
                <a:latin typeface="Arial Black" panose="020B0A04020102020204" pitchFamily="34" charset="0"/>
              </a:rPr>
              <a:t>Comparendos de tipo C-02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2D4E65C-D9CD-1FF7-E060-422343EAA4AD}"/>
              </a:ext>
            </a:extLst>
          </p:cNvPr>
          <p:cNvCxnSpPr>
            <a:cxnSpLocks/>
          </p:cNvCxnSpPr>
          <p:nvPr/>
        </p:nvCxnSpPr>
        <p:spPr>
          <a:xfrm>
            <a:off x="10967020" y="2695795"/>
            <a:ext cx="0" cy="6485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68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8. Planes de manejo de tránsito-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PMT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42BBA7E-AC7E-380B-7F61-3A3694D88949}"/>
              </a:ext>
            </a:extLst>
          </p:cNvPr>
          <p:cNvSpPr txBox="1"/>
          <p:nvPr/>
        </p:nvSpPr>
        <p:spPr>
          <a:xfrm>
            <a:off x="785699" y="1040713"/>
            <a:ext cx="15149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Durante 2021, en la localidad de </a:t>
            </a:r>
            <a:r>
              <a:rPr lang="es-CO" sz="2400" dirty="0">
                <a:latin typeface="Arial Narrow" panose="020B0606020202030204" pitchFamily="34" charset="0"/>
                <a:cs typeface="Arial" panose="020B0604020202020204" pitchFamily="34" charset="0"/>
              </a:rPr>
              <a:t>Kennedy se atendieron </a:t>
            </a:r>
            <a:r>
              <a:rPr lang="es-CO" sz="24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5.113 solicitudes de Planes de Manejo de Tránsito – PMT que equivalen al 10% del total de PMT atendidos en Bogotá. Sobre los PMT en la localidad, 68% son PMT para obras de infraestructura y 32% son PMT para obras de infraestructura de servicios públicos.</a:t>
            </a:r>
            <a:endParaRPr lang="es-CO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2F2137-B1CE-F75B-0804-D895587A7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95"/>
          <a:stretch/>
        </p:blipFill>
        <p:spPr>
          <a:xfrm>
            <a:off x="2139012" y="2812201"/>
            <a:ext cx="12903488" cy="64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9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8BDD0F-B542-384C-A0BF-15022A38A1A4}"/>
              </a:ext>
            </a:extLst>
          </p:cNvPr>
          <p:cNvSpPr txBox="1"/>
          <p:nvPr/>
        </p:nvSpPr>
        <p:spPr>
          <a:xfrm>
            <a:off x="785699" y="1116701"/>
            <a:ext cx="14814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 la gestión 2021 es importante resaltar el inicio de la implementación de la </a:t>
            </a:r>
            <a:r>
              <a:rPr lang="es-CO" sz="24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Política Pública de la Bicicleta y el Peatón 2021-2039 por parte de la Secretaría Distrital de Movilidad</a:t>
            </a:r>
            <a:r>
              <a:rPr lang="es-CO" sz="24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cuyo objetivo principal es mejorar las condiciones físicas, socioeconómicas y culturales de la ciudad para el uso y disfrute de la bicicleta.</a:t>
            </a:r>
            <a:endParaRPr lang="es-ES" sz="24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/>
            <a:endParaRPr lang="es-CO" sz="1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4400"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9. </a:t>
            </a: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Bicicleta y Peatón.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A296B9E9-8609-B9F1-4639-81E318563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64" y="2710460"/>
            <a:ext cx="11604846" cy="6406448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F570FDB-0664-C6C4-DFA7-79DA0E77F109}"/>
              </a:ext>
            </a:extLst>
          </p:cNvPr>
          <p:cNvSpPr txBox="1"/>
          <p:nvPr/>
        </p:nvSpPr>
        <p:spPr>
          <a:xfrm>
            <a:off x="785698" y="2893585"/>
            <a:ext cx="413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</a:rPr>
              <a:t>Acciones realizadas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8BD67-7167-E5DD-0F90-2B6D90590132}"/>
              </a:ext>
            </a:extLst>
          </p:cNvPr>
          <p:cNvSpPr txBox="1"/>
          <p:nvPr/>
        </p:nvSpPr>
        <p:spPr>
          <a:xfrm>
            <a:off x="816982" y="3790025"/>
            <a:ext cx="3741325" cy="4373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Jornadas Registro en bici    50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87,98 Km equivalente al 14,83% de la red </a:t>
            </a:r>
            <a:r>
              <a:rPr lang="es-ES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del Distrito.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4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O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43 IED con ciclo parqueaderos con un total de 2140 cupos</a:t>
            </a:r>
            <a:endParaRPr lang="es-ES" sz="24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900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8BDD0F-B542-384C-A0BF-15022A38A1A4}"/>
              </a:ext>
            </a:extLst>
          </p:cNvPr>
          <p:cNvSpPr txBox="1"/>
          <p:nvPr/>
        </p:nvSpPr>
        <p:spPr>
          <a:xfrm>
            <a:off x="657973" y="1507561"/>
            <a:ext cx="1481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En el año 2021, en la localidad </a:t>
            </a:r>
            <a:r>
              <a:rPr lang="es-CO" sz="2400" dirty="0">
                <a:latin typeface="Arial Narrow" panose="020B0606020202030204" pitchFamily="34" charset="0"/>
                <a:cs typeface="Arial" panose="020B0604020202020204" pitchFamily="34" charset="0"/>
              </a:rPr>
              <a:t>de Kennedy se </a:t>
            </a:r>
            <a:r>
              <a:rPr lang="es-CO" sz="2400" dirty="0"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desarrollaron 146 acciones pedagógicas en educación vial en las cuales participaron 8.395 personas, de las cuales 2.032 se identifican de género femenino y 4.119 de género masculino </a:t>
            </a:r>
            <a:endParaRPr lang="es-CO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8" y="488346"/>
            <a:ext cx="11405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10. Acciones pedagógicas en seguridad vial y cultura ciudadana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15149657-15B5-C4B8-9430-6F85696BC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8" y="2526621"/>
            <a:ext cx="14213086" cy="6502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3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8" y="488346"/>
            <a:ext cx="1140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11. Infraestructura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B535707-CF67-EF52-219D-81771EEBCF40}"/>
              </a:ext>
            </a:extLst>
          </p:cNvPr>
          <p:cNvSpPr txBox="1"/>
          <p:nvPr/>
        </p:nvSpPr>
        <p:spPr>
          <a:xfrm>
            <a:off x="785698" y="1121958"/>
            <a:ext cx="14814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E</a:t>
            </a:r>
            <a:r>
              <a:rPr lang="es-CO" sz="2400" dirty="0"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sta área se encarga de formalizar el proceso de infraestructura y accesibilidad, así como fortalecer los procesos relacionados con el diseño geométrico, la estructuración del componente de estacionamientos, estudios de tránsito y auditorías en seguridad vial</a:t>
            </a:r>
            <a:r>
              <a:rPr lang="es-MX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A continuación se muestran los estudios de transito programados para revisión en la localidad de Kennedy.</a:t>
            </a:r>
          </a:p>
          <a:p>
            <a:pPr algn="just"/>
            <a:endParaRPr lang="es-CO" sz="1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604002-AFB4-819E-B2B6-B33C2BA25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75" y="2709678"/>
            <a:ext cx="14960329" cy="610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43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8" y="488346"/>
            <a:ext cx="11405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12. Transparencia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94CD6BD-75D2-C1B2-BD4E-1851B3D44C3A}"/>
              </a:ext>
            </a:extLst>
          </p:cNvPr>
          <p:cNvSpPr txBox="1"/>
          <p:nvPr/>
        </p:nvSpPr>
        <p:spPr>
          <a:xfrm>
            <a:off x="942109" y="1168929"/>
            <a:ext cx="15365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la Secretaría Distrital de Movilidad-SDM es fundamental la generación de mecanismos de confianza entre la ciudadanía y la institución pública, con el fin de consolidar la eficiencia del valor público y los elementos para la consolidación de un gobierno abierto y una gestión pública efectiva que facilitan el cumplimiento de los objetivos de la entidad.</a:t>
            </a:r>
            <a:endParaRPr lang="es-ES" sz="2400" dirty="0"/>
          </a:p>
        </p:txBody>
      </p:sp>
      <p:pic>
        <p:nvPicPr>
          <p:cNvPr id="45" name="Imagen 4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EE8FD4E8-1D5A-8A34-C460-47A25F2E5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8" t="16349" r="22751" b="7545"/>
          <a:stretch/>
        </p:blipFill>
        <p:spPr bwMode="auto">
          <a:xfrm>
            <a:off x="754062" y="2772024"/>
            <a:ext cx="8280920" cy="6323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DDDB03D-1E59-2E90-9093-8CDC0C22D00A}"/>
              </a:ext>
            </a:extLst>
          </p:cNvPr>
          <p:cNvSpPr txBox="1"/>
          <p:nvPr/>
        </p:nvSpPr>
        <p:spPr>
          <a:xfrm>
            <a:off x="9223029" y="3411240"/>
            <a:ext cx="7444181" cy="540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175"/>
              </a:lnSpc>
              <a:spcAft>
                <a:spcPts val="1000"/>
              </a:spcAft>
            </a:pPr>
            <a:r>
              <a:rPr lang="es-CO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8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CO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Canal telefónico:</a:t>
            </a:r>
            <a:endParaRPr lang="es-ES" sz="14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Centro de Contacto de Movilidad PBX: (601) 364-94-00 opción 2 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Segoe UI Symbol" panose="020B0502040204020203" pitchFamily="34" charset="0"/>
              </a:rPr>
              <a:t>✔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í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nea 195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>
              <a:lnSpc>
                <a:spcPts val="1175"/>
              </a:lnSpc>
              <a:spcAft>
                <a:spcPts val="1000"/>
              </a:spcAft>
            </a:pP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>
              <a:lnSpc>
                <a:spcPts val="1175"/>
              </a:lnSpc>
              <a:spcAft>
                <a:spcPts val="1000"/>
              </a:spcAft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Canal Virtual: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á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gina de la Secretaria Distrital de Movilidad: https://www.movilidadbogota.gov.co/web/sdqs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Correo Institucional: Bogot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á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te escucha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SuperCADE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Virtual: </a:t>
            </a:r>
            <a:r>
              <a:rPr lang="es-CO" sz="1600" u="sng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https://supercade.bogota.gov.co/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Correo para otras peticiones y trámites: contactociudadano@movilidadbogota.gov.co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Bogot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á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Te Escucha </a:t>
            </a:r>
            <a:r>
              <a:rPr lang="es-CO" sz="1600" u="sng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https://bogota.gov.co/sdqs/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>
              <a:lnSpc>
                <a:spcPts val="1175"/>
              </a:lnSpc>
              <a:spcAft>
                <a:spcPts val="1000"/>
              </a:spcAft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Redes Sociales: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228600" algn="just">
              <a:lnSpc>
                <a:spcPts val="1175"/>
              </a:lnSpc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Facebook: https://www.facebook.com /</a:t>
            </a:r>
            <a:r>
              <a:rPr lang="es-CO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secretaríamovilidadbogota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Twitter: https://twitter.com/ </a:t>
            </a:r>
            <a:r>
              <a:rPr lang="es-CO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SectorMovilidad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Instagram: https://www.instagram.com/ </a:t>
            </a:r>
            <a:r>
              <a:rPr lang="es-CO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sectormovilidad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/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just">
              <a:lnSpc>
                <a:spcPts val="1175"/>
              </a:lnSpc>
              <a:spcAft>
                <a:spcPts val="1000"/>
              </a:spcAft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Canal Presencial: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228600" algn="just">
              <a:lnSpc>
                <a:spcPts val="1175"/>
              </a:lnSpc>
            </a:pPr>
            <a:r>
              <a:rPr lang="es-CO" sz="16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ES" sz="16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Ventanillas de radicaci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ó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 de la sede de Calle 13 y Paloquemao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 los Centros Locales de Movilidad, los cuales se encuentran ubicados en todas las Alcald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 Narrow" panose="020B0606020202030204" pitchFamily="34" charset="0"/>
              </a:rPr>
              <a:t>í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 Locales. 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342900" lvl="0" indent="-342900" algn="just">
              <a:lnSpc>
                <a:spcPts val="1175"/>
              </a:lnSpc>
              <a:spcAft>
                <a:spcPts val="1000"/>
              </a:spcAft>
              <a:buFont typeface="+mj-lt"/>
              <a:buAutoNum type="arabicPeriod"/>
            </a:pP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RED CADE de Movilidad, ubicados en los </a:t>
            </a:r>
            <a:r>
              <a:rPr lang="es-CO" sz="16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SuperCADE</a:t>
            </a:r>
            <a:r>
              <a:rPr lang="es-CO" sz="16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de 20 de Julio, Américas, Suba, Bosa y Fontibón.</a:t>
            </a:r>
            <a:endParaRPr lang="es-ES" sz="1600" dirty="0">
              <a:effectLst/>
              <a:latin typeface="+mj-lt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8AA195-4A9C-CDA6-97F1-088716B8800A}"/>
              </a:ext>
            </a:extLst>
          </p:cNvPr>
          <p:cNvSpPr txBox="1"/>
          <p:nvPr/>
        </p:nvSpPr>
        <p:spPr>
          <a:xfrm>
            <a:off x="10390956" y="2800848"/>
            <a:ext cx="4392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CANALES DE ATENCIÓN </a:t>
            </a:r>
          </a:p>
        </p:txBody>
      </p:sp>
    </p:spTree>
    <p:extLst>
      <p:ext uri="{BB962C8B-B14F-4D97-AF65-F5344CB8AC3E}">
        <p14:creationId xmlns:p14="http://schemas.microsoft.com/office/powerpoint/2010/main" val="31875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AE0B636-3731-D44B-8EA9-E5E1560FCD41}"/>
              </a:ext>
            </a:extLst>
          </p:cNvPr>
          <p:cNvCxnSpPr>
            <a:cxnSpLocks/>
          </p:cNvCxnSpPr>
          <p:nvPr/>
        </p:nvCxnSpPr>
        <p:spPr>
          <a:xfrm>
            <a:off x="7942684" y="2403128"/>
            <a:ext cx="0" cy="55444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348F566-1C49-46C9-9B7E-4C074204F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23" y="2178201"/>
            <a:ext cx="6424938" cy="6426994"/>
          </a:xfrm>
          <a:prstGeom prst="rect">
            <a:avLst/>
          </a:prstGeom>
        </p:spPr>
      </p:pic>
      <p:sp>
        <p:nvSpPr>
          <p:cNvPr id="9" name="Google Shape;185;p3">
            <a:extLst>
              <a:ext uri="{FF2B5EF4-FFF2-40B4-BE49-F238E27FC236}">
                <a16:creationId xmlns:a16="http://schemas.microsoft.com/office/drawing/2014/main" id="{0BB0C2BA-A84B-6436-D156-554C8A8B27A6}"/>
              </a:ext>
            </a:extLst>
          </p:cNvPr>
          <p:cNvSpPr txBox="1"/>
          <p:nvPr/>
        </p:nvSpPr>
        <p:spPr>
          <a:xfrm>
            <a:off x="8446740" y="1791687"/>
            <a:ext cx="7848871" cy="720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1. Inversión presupuestal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2. Al Colegio en Bici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3. Siniestralidad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4. Acciones de gestión en vía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5. Señalización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6. Semaforización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7. Control de tránsito y transporte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8. Planes de manejo de tránsito-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PMT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9. </a:t>
            </a: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Bicicleta y Peatón.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10. Acciones pedagógicas en seguridad vial y cultura ciudadana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11. Infraestructura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12. Transparencia</a:t>
            </a:r>
          </a:p>
          <a:p>
            <a:pPr marL="457200" defTabSz="914400">
              <a:buClr>
                <a:srgbClr val="000000"/>
              </a:buClr>
              <a:buSzPts val="4400"/>
            </a:pP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14.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 Ge</a:t>
            </a:r>
            <a:r>
              <a:rPr lang="es-CO" sz="3200" kern="0" dirty="0">
                <a:latin typeface="Arial"/>
                <a:ea typeface="Arial"/>
                <a:cs typeface="Arial"/>
                <a:sym typeface="Arial"/>
              </a:rPr>
              <a:t>stió</a:t>
            </a:r>
            <a:r>
              <a:rPr lang="en-US" sz="3200" kern="0" dirty="0">
                <a:latin typeface="Arial"/>
                <a:ea typeface="Arial"/>
                <a:cs typeface="Arial"/>
                <a:sym typeface="Arial"/>
              </a:rPr>
              <a:t>n Social</a:t>
            </a:r>
            <a:endParaRPr sz="1050" kern="0" dirty="0">
              <a:latin typeface="Arial"/>
              <a:ea typeface="Arial"/>
              <a:cs typeface="Arial"/>
              <a:sym typeface="Arial"/>
            </a:endParaRPr>
          </a:p>
          <a:p>
            <a:pPr defTabSz="914400">
              <a:buClr>
                <a:srgbClr val="FFFFFF"/>
              </a:buClr>
              <a:buSzPts val="4400"/>
              <a:buFont typeface="Arial"/>
              <a:buNone/>
            </a:pPr>
            <a:endParaRPr sz="105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86;p3">
            <a:extLst>
              <a:ext uri="{FF2B5EF4-FFF2-40B4-BE49-F238E27FC236}">
                <a16:creationId xmlns:a16="http://schemas.microsoft.com/office/drawing/2014/main" id="{AF3CF721-6E15-8139-96EF-30E5800817BE}"/>
              </a:ext>
            </a:extLst>
          </p:cNvPr>
          <p:cNvSpPr txBox="1"/>
          <p:nvPr/>
        </p:nvSpPr>
        <p:spPr>
          <a:xfrm>
            <a:off x="10030916" y="386904"/>
            <a:ext cx="3888432" cy="683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800" b="0" i="0" u="none" strike="noStrike" cap="none" dirty="0">
                <a:latin typeface="Arial"/>
                <a:ea typeface="Arial"/>
                <a:cs typeface="Arial"/>
                <a:sym typeface="Arial"/>
              </a:rPr>
              <a:t>CONTENIDO</a:t>
            </a:r>
            <a:endParaRPr sz="4800" b="0" i="0" u="none" strike="noStrike" cap="none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4964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041B058-2506-9242-B689-E0D1CE4C27FA}"/>
              </a:ext>
            </a:extLst>
          </p:cNvPr>
          <p:cNvSpPr/>
          <p:nvPr/>
        </p:nvSpPr>
        <p:spPr>
          <a:xfrm>
            <a:off x="4206618" y="570817"/>
            <a:ext cx="8768276" cy="61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6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¿QUÉ ES LA RENDICIÓN DE CUENTAS?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AE0B636-3731-D44B-8EA9-E5E1560FCD41}"/>
              </a:ext>
            </a:extLst>
          </p:cNvPr>
          <p:cNvCxnSpPr>
            <a:cxnSpLocks/>
          </p:cNvCxnSpPr>
          <p:nvPr/>
        </p:nvCxnSpPr>
        <p:spPr>
          <a:xfrm>
            <a:off x="9083231" y="2644133"/>
            <a:ext cx="0" cy="55444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79FC5BE-D5BE-2948-8E51-E873982B769C}"/>
              </a:ext>
            </a:extLst>
          </p:cNvPr>
          <p:cNvSpPr txBox="1"/>
          <p:nvPr/>
        </p:nvSpPr>
        <p:spPr>
          <a:xfrm>
            <a:off x="9343895" y="1790460"/>
            <a:ext cx="6956027" cy="2356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452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artíc. 48)</a:t>
            </a:r>
            <a:endParaRPr lang="es-ES_tradnl" sz="2452" noProof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B927C6-9639-4A8D-A1EB-A785904E1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747" y="4518828"/>
            <a:ext cx="6956033" cy="4837560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348F566-1C49-46C9-9B7E-4C074204F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22" y="2178201"/>
            <a:ext cx="6535899" cy="65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4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1. Inversión presupuestal</a:t>
            </a:r>
            <a:endParaRPr lang="es-CO" sz="28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BE5DA749-7FC0-3C71-32EA-210ED457FA5E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014F1C6-7A14-A306-F5CE-214BF39FC702}"/>
              </a:ext>
            </a:extLst>
          </p:cNvPr>
          <p:cNvSpPr txBox="1"/>
          <p:nvPr/>
        </p:nvSpPr>
        <p:spPr>
          <a:xfrm>
            <a:off x="1121496" y="1113549"/>
            <a:ext cx="151741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Secretaría Distrital de Movilidad, en cumplimiento de las normas vigentes y lineamientos sobre transparencia y rendición de cuentas ante la ciudadanía, detalla a continuación los resultados de su ejecución presupuestal territorializada en la </a:t>
            </a:r>
            <a:r>
              <a:rPr lang="es-CO" sz="2800" dirty="0">
                <a:latin typeface="Arial Narrow" panose="020B0606020202030204" pitchFamily="34" charset="0"/>
                <a:cs typeface="Arial" panose="020B0604020202020204" pitchFamily="34" charset="0"/>
              </a:rPr>
              <a:t>localidad de Kennedy en </a:t>
            </a:r>
            <a:r>
              <a:rPr lang="es-CO" sz="2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la vigencia del año 2021.</a:t>
            </a:r>
            <a:endParaRPr lang="es-ES" sz="2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725BA40-84C9-7B64-2E6C-97610E36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99" y="2763167"/>
            <a:ext cx="15594872" cy="58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kern="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 Inversión presupuestal </a:t>
            </a:r>
            <a:endParaRPr lang="es-CO" sz="28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8E4AA2-7092-28E1-3E68-13CDB94C9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83" y="5181620"/>
            <a:ext cx="15497199" cy="334218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FBFB275-8C3C-4990-4058-262ADE28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922" y="1178992"/>
            <a:ext cx="15057261" cy="324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2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8BDD0F-B542-384C-A0BF-15022A38A1A4}"/>
              </a:ext>
            </a:extLst>
          </p:cNvPr>
          <p:cNvSpPr txBox="1"/>
          <p:nvPr/>
        </p:nvSpPr>
        <p:spPr>
          <a:xfrm>
            <a:off x="1183348" y="1323008"/>
            <a:ext cx="14814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0" i="0" u="none" strike="noStrike" cap="none" dirty="0">
                <a:latin typeface="Century Gothic"/>
                <a:ea typeface="Century Gothic"/>
                <a:cs typeface="Century Gothic"/>
                <a:sym typeface="Century Gothic"/>
              </a:rPr>
              <a:t>Mejora la experiencia de viaje de niñas, niños y adolescentes en edad escolar, mediante el acompañamiento a caravanas a pie y en bici y la supervisión a polígonos por parte del personal de guías y monitores de la SDM.</a:t>
            </a:r>
          </a:p>
          <a:p>
            <a:pPr algn="just"/>
            <a:endParaRPr lang="es-CO" sz="1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9" y="252662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2. Al Colegio en Bici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666377-A440-25B3-EACF-C513D31FD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190" y="2800336"/>
            <a:ext cx="9826930" cy="5795479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AECE2752-57E0-6DDE-EAC1-C091B14994E7}"/>
              </a:ext>
            </a:extLst>
          </p:cNvPr>
          <p:cNvSpPr txBox="1"/>
          <p:nvPr/>
        </p:nvSpPr>
        <p:spPr>
          <a:xfrm>
            <a:off x="582909" y="2800336"/>
            <a:ext cx="594926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None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Century Gothic"/>
              </a:rPr>
              <a:t>ACCIONES CLAVE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</a:pPr>
            <a:endParaRPr lang="es-ES" sz="2400" dirty="0">
              <a:latin typeface="Century Gothic"/>
              <a:sym typeface="Century Gothic"/>
            </a:endParaRPr>
          </a:p>
          <a:p>
            <a:pPr marL="457200" marR="0" lvl="0" indent="-387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s-ES" sz="2400" dirty="0">
                <a:latin typeface="Century Gothic"/>
                <a:sym typeface="Century Gothic"/>
              </a:rPr>
              <a:t>Nuevo polígono de </a:t>
            </a:r>
            <a:r>
              <a:rPr lang="es-ES" sz="2400" dirty="0" err="1">
                <a:latin typeface="Century Gothic"/>
                <a:sym typeface="Century Gothic"/>
              </a:rPr>
              <a:t>BiciParceros</a:t>
            </a:r>
            <a:r>
              <a:rPr lang="es-ES" sz="2400" dirty="0">
                <a:latin typeface="Century Gothic"/>
                <a:sym typeface="Century Gothic"/>
              </a:rPr>
              <a:t> para la zona occidental beneficiando 4 colegios más.</a:t>
            </a:r>
          </a:p>
          <a:p>
            <a:pPr marL="457200" marR="0" lvl="0" indent="-387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s-ES" sz="2400" dirty="0">
                <a:latin typeface="Century Gothic"/>
                <a:sym typeface="Century Gothic"/>
              </a:rPr>
              <a:t>Optimización de los polígonos de </a:t>
            </a:r>
            <a:r>
              <a:rPr lang="es-ES" sz="2400" dirty="0" err="1">
                <a:latin typeface="Century Gothic"/>
                <a:sym typeface="Century Gothic"/>
              </a:rPr>
              <a:t>BiciParceros</a:t>
            </a:r>
            <a:r>
              <a:rPr lang="es-ES" sz="2400" dirty="0">
                <a:latin typeface="Century Gothic"/>
                <a:sym typeface="Century Gothic"/>
              </a:rPr>
              <a:t> ajustándose a nuevos colegios.</a:t>
            </a:r>
          </a:p>
          <a:p>
            <a:pPr marL="457200" marR="0" lvl="0" indent="-387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entury Gothic"/>
              <a:buChar char="●"/>
            </a:pPr>
            <a:r>
              <a:rPr lang="es-ES" sz="2400" dirty="0">
                <a:latin typeface="Century Gothic"/>
                <a:sym typeface="Century Gothic"/>
              </a:rPr>
              <a:t>Apertura de 4 nuevos caminos de Ciempiés beneficiando a 2 colegios más. Con la apertura de estos 2 colegios, el proyecto toma más reconocimiento en la localidad, varios colegios han manifestado el interés por tener el proyecto. </a:t>
            </a:r>
          </a:p>
        </p:txBody>
      </p:sp>
    </p:spTree>
    <p:extLst>
      <p:ext uri="{BB962C8B-B14F-4D97-AF65-F5344CB8AC3E}">
        <p14:creationId xmlns:p14="http://schemas.microsoft.com/office/powerpoint/2010/main" val="73173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8BDD0F-B542-384C-A0BF-15022A38A1A4}"/>
              </a:ext>
            </a:extLst>
          </p:cNvPr>
          <p:cNvSpPr txBox="1"/>
          <p:nvPr/>
        </p:nvSpPr>
        <p:spPr>
          <a:xfrm>
            <a:off x="1217651" y="1148401"/>
            <a:ext cx="14814815" cy="137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es-E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el año 2021 la localidad de Kennedy reportó 8.117 siniestros de tránsito, de los cuales el 34% fueron siniestros graves (al menos un lesionado o víctima fatal en el siniestro).</a:t>
            </a:r>
            <a:endParaRPr lang="es-ES" sz="2400" b="0" dirty="0">
              <a:effectLst/>
            </a:endParaRPr>
          </a:p>
          <a:p>
            <a:r>
              <a:rPr lang="es-ES" sz="1100" dirty="0"/>
              <a:t/>
            </a:r>
            <a:br>
              <a:rPr lang="es-ES" sz="1100" dirty="0"/>
            </a:br>
            <a:endParaRPr lang="es-CO" sz="18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582907" y="2331120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3. Siniestralidad</a:t>
            </a:r>
          </a:p>
        </p:txBody>
      </p:sp>
      <p:pic>
        <p:nvPicPr>
          <p:cNvPr id="1026" name="Picture 2" descr="Mapa&#10;&#10;Descripción generada automáticamente">
            <a:extLst>
              <a:ext uri="{FF2B5EF4-FFF2-40B4-BE49-F238E27FC236}">
                <a16:creationId xmlns:a16="http://schemas.microsoft.com/office/drawing/2014/main" id="{90774382-1749-5C55-0A02-88A6F1DA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75" y="2656402"/>
            <a:ext cx="4801472" cy="669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7283AA7C-49A2-8131-C141-295C5600CC65}"/>
              </a:ext>
            </a:extLst>
          </p:cNvPr>
          <p:cNvSpPr txBox="1"/>
          <p:nvPr/>
        </p:nvSpPr>
        <p:spPr>
          <a:xfrm>
            <a:off x="6078287" y="2597860"/>
            <a:ext cx="9954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es-ES" sz="2400" b="1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KENNEDY</a:t>
            </a:r>
            <a:r>
              <a:rPr lang="es-ES" sz="2400" b="0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 es una de las localidades </a:t>
            </a:r>
            <a:r>
              <a:rPr lang="es-ES" sz="2400" b="1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con un deficiente indicador </a:t>
            </a:r>
            <a:r>
              <a:rPr lang="es-ES" sz="2400" b="0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de vidas salvadas por siniestros de tránsito en 2021, </a:t>
            </a:r>
            <a:r>
              <a:rPr lang="es-ES" sz="2400" b="1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9 vidas perdidas</a:t>
            </a:r>
            <a:r>
              <a:rPr lang="es-ES" sz="2400" b="0" i="0" u="none" strike="noStrike" dirty="0">
                <a:solidFill>
                  <a:srgbClr val="ED7D31"/>
                </a:solidFill>
                <a:effectLst/>
                <a:latin typeface="Calibri" panose="020F0502020204030204" pitchFamily="34" charset="0"/>
              </a:rPr>
              <a:t> con respecto al 2019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F93C4F-D7E7-0F33-A3F7-1B62B51A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908" y="3772587"/>
            <a:ext cx="10416968" cy="50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4. Acciones de gestión en vía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4487C0-B171-4DAA-64DE-BCA1A7920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596" y="1231836"/>
            <a:ext cx="8951731" cy="8035412"/>
          </a:xfrm>
          <a:prstGeom prst="rect">
            <a:avLst/>
          </a:prstGeom>
        </p:spPr>
      </p:pic>
      <p:sp>
        <p:nvSpPr>
          <p:cNvPr id="76" name="Google Shape;195;p5">
            <a:extLst>
              <a:ext uri="{FF2B5EF4-FFF2-40B4-BE49-F238E27FC236}">
                <a16:creationId xmlns:a16="http://schemas.microsoft.com/office/drawing/2014/main" id="{88022181-CD52-15EB-3ECA-95ECF098B316}"/>
              </a:ext>
            </a:extLst>
          </p:cNvPr>
          <p:cNvSpPr/>
          <p:nvPr/>
        </p:nvSpPr>
        <p:spPr>
          <a:xfrm>
            <a:off x="1317948" y="1288601"/>
            <a:ext cx="5562131" cy="4086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alibri"/>
              <a:buNone/>
            </a:pPr>
            <a:r>
              <a:rPr lang="es-ES" sz="2400" b="1" i="1" u="none" strike="noStrike" cap="none" dirty="0">
                <a:solidFill>
                  <a:srgbClr val="171C3B"/>
                </a:solidFill>
                <a:latin typeface="Calibri"/>
                <a:ea typeface="Calibri"/>
                <a:cs typeface="Calibri"/>
                <a:sym typeface="Calibri"/>
              </a:rPr>
              <a:t>Canalización CL 11F con KR 72A</a:t>
            </a:r>
            <a:endParaRPr sz="2400" b="1" i="0" u="none" strike="noStrike" cap="none" dirty="0">
              <a:solidFill>
                <a:srgbClr val="171C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189;p5">
            <a:extLst>
              <a:ext uri="{FF2B5EF4-FFF2-40B4-BE49-F238E27FC236}">
                <a16:creationId xmlns:a16="http://schemas.microsoft.com/office/drawing/2014/main" id="{FA68E18F-1570-BAB4-3B8B-993DA3678389}"/>
              </a:ext>
            </a:extLst>
          </p:cNvPr>
          <p:cNvSpPr/>
          <p:nvPr/>
        </p:nvSpPr>
        <p:spPr>
          <a:xfrm>
            <a:off x="1749996" y="1917494"/>
            <a:ext cx="6143145" cy="13620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0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None/>
            </a:pPr>
            <a:r>
              <a:rPr lang="es-E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Objetivo: canalización de flujos vehiculares para despeje en dos carriles de la CL 11F con Avenida Boyacá.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0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204;p5">
            <a:extLst>
              <a:ext uri="{FF2B5EF4-FFF2-40B4-BE49-F238E27FC236}">
                <a16:creationId xmlns:a16="http://schemas.microsoft.com/office/drawing/2014/main" id="{28F8D1F9-39EE-2A18-761F-7F24BFB9548D}"/>
              </a:ext>
            </a:extLst>
          </p:cNvPr>
          <p:cNvSpPr/>
          <p:nvPr/>
        </p:nvSpPr>
        <p:spPr>
          <a:xfrm>
            <a:off x="656998" y="1974259"/>
            <a:ext cx="767156" cy="74572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207;p5">
            <a:extLst>
              <a:ext uri="{FF2B5EF4-FFF2-40B4-BE49-F238E27FC236}">
                <a16:creationId xmlns:a16="http://schemas.microsoft.com/office/drawing/2014/main" id="{467F540E-2256-E29F-3818-E9C52D8ECD1E}"/>
              </a:ext>
            </a:extLst>
          </p:cNvPr>
          <p:cNvSpPr/>
          <p:nvPr/>
        </p:nvSpPr>
        <p:spPr>
          <a:xfrm>
            <a:off x="1424154" y="3725390"/>
            <a:ext cx="5969753" cy="4086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alibri"/>
              <a:buNone/>
            </a:pPr>
            <a:r>
              <a:rPr lang="es-ES" sz="2400" b="1" i="1" u="none" strike="noStrike" cap="none" dirty="0">
                <a:solidFill>
                  <a:srgbClr val="171C3B"/>
                </a:solidFill>
                <a:latin typeface="Calibri"/>
                <a:ea typeface="Calibri"/>
                <a:cs typeface="Calibri"/>
                <a:sym typeface="Calibri"/>
              </a:rPr>
              <a:t>Segregación en la CL 9 con KR 87B</a:t>
            </a:r>
            <a:endParaRPr sz="2400" dirty="0"/>
          </a:p>
        </p:txBody>
      </p:sp>
      <p:sp>
        <p:nvSpPr>
          <p:cNvPr id="80" name="Google Shape;206;p5">
            <a:extLst>
              <a:ext uri="{FF2B5EF4-FFF2-40B4-BE49-F238E27FC236}">
                <a16:creationId xmlns:a16="http://schemas.microsoft.com/office/drawing/2014/main" id="{3CAD9753-FEEE-4133-F954-840477DA63F8}"/>
              </a:ext>
            </a:extLst>
          </p:cNvPr>
          <p:cNvSpPr/>
          <p:nvPr/>
        </p:nvSpPr>
        <p:spPr>
          <a:xfrm>
            <a:off x="1717608" y="4423861"/>
            <a:ext cx="6143145" cy="13620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0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None/>
            </a:pPr>
            <a:endParaRPr lang="es-ES" sz="20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"/>
              <a:buNone/>
            </a:pPr>
            <a:r>
              <a:rPr lang="es-E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Objetivo: Restricción de giro en U sobre la CL 9, para evitar el bloqueo de la intersección. 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0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208;p5">
            <a:extLst>
              <a:ext uri="{FF2B5EF4-FFF2-40B4-BE49-F238E27FC236}">
                <a16:creationId xmlns:a16="http://schemas.microsoft.com/office/drawing/2014/main" id="{1388B1C0-7C30-5C33-25F5-6AA5C322BF91}"/>
              </a:ext>
            </a:extLst>
          </p:cNvPr>
          <p:cNvSpPr/>
          <p:nvPr/>
        </p:nvSpPr>
        <p:spPr>
          <a:xfrm>
            <a:off x="604070" y="4664968"/>
            <a:ext cx="767156" cy="74572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97;p5">
            <a:extLst>
              <a:ext uri="{FF2B5EF4-FFF2-40B4-BE49-F238E27FC236}">
                <a16:creationId xmlns:a16="http://schemas.microsoft.com/office/drawing/2014/main" id="{277C3399-A14E-E337-9839-21185704884C}"/>
              </a:ext>
            </a:extLst>
          </p:cNvPr>
          <p:cNvSpPr/>
          <p:nvPr/>
        </p:nvSpPr>
        <p:spPr>
          <a:xfrm>
            <a:off x="1396199" y="6291922"/>
            <a:ext cx="6025661" cy="4086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AFF8A"/>
              </a:gs>
              <a:gs pos="35000">
                <a:srgbClr val="F9FFAF"/>
              </a:gs>
              <a:gs pos="100000">
                <a:srgbClr val="FDFFDE"/>
              </a:gs>
            </a:gsLst>
            <a:lin ang="16200000" scaled="0"/>
          </a:gra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alibri"/>
              <a:buNone/>
            </a:pPr>
            <a:r>
              <a:rPr lang="es-ES" sz="2400" b="1" i="1" u="none" strike="noStrike" cap="none" dirty="0">
                <a:solidFill>
                  <a:srgbClr val="171C3B"/>
                </a:solidFill>
                <a:latin typeface="Calibri"/>
                <a:ea typeface="Calibri"/>
                <a:cs typeface="Calibri"/>
                <a:sym typeface="Calibri"/>
              </a:rPr>
              <a:t>Habilitación tercer carril CL 6D</a:t>
            </a:r>
            <a:endParaRPr sz="2400" b="1" i="1" u="none" strike="noStrike" cap="none" dirty="0">
              <a:solidFill>
                <a:srgbClr val="171C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189;p5">
            <a:extLst>
              <a:ext uri="{FF2B5EF4-FFF2-40B4-BE49-F238E27FC236}">
                <a16:creationId xmlns:a16="http://schemas.microsoft.com/office/drawing/2014/main" id="{5C4E07C0-AC02-FDD6-201C-2346235FBA98}"/>
              </a:ext>
            </a:extLst>
          </p:cNvPr>
          <p:cNvSpPr/>
          <p:nvPr/>
        </p:nvSpPr>
        <p:spPr>
          <a:xfrm>
            <a:off x="1788907" y="6966350"/>
            <a:ext cx="6143145" cy="170259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10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just">
              <a:buClr>
                <a:srgbClr val="000000"/>
              </a:buClr>
              <a:buSzPts val="2000"/>
            </a:pPr>
            <a:r>
              <a:rPr lang="es-ES" sz="2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Objetivo: Implementación de conos en el eje de la vía, permitiendo la salida de vehículos del barrio el Tintal hacia la Av. Ciudad de Cali (movimiento W-E) en 3 carriles.</a:t>
            </a:r>
            <a:endParaRPr lang="es-ES" sz="2000" dirty="0">
              <a:sym typeface="Century Gothic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endParaRPr sz="20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205;p5">
            <a:extLst>
              <a:ext uri="{FF2B5EF4-FFF2-40B4-BE49-F238E27FC236}">
                <a16:creationId xmlns:a16="http://schemas.microsoft.com/office/drawing/2014/main" id="{19F0DB45-495A-D240-00D2-713BDB7A7EE3}"/>
              </a:ext>
            </a:extLst>
          </p:cNvPr>
          <p:cNvSpPr/>
          <p:nvPr/>
        </p:nvSpPr>
        <p:spPr>
          <a:xfrm>
            <a:off x="695608" y="7355678"/>
            <a:ext cx="767156" cy="74572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02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id="{1E050DF4-1E86-BD42-A9BF-66ABD337D09F}"/>
              </a:ext>
            </a:extLst>
          </p:cNvPr>
          <p:cNvCxnSpPr>
            <a:cxnSpLocks/>
          </p:cNvCxnSpPr>
          <p:nvPr/>
        </p:nvCxnSpPr>
        <p:spPr>
          <a:xfrm>
            <a:off x="1029916" y="2487781"/>
            <a:ext cx="16084301" cy="0"/>
          </a:xfrm>
          <a:prstGeom prst="line">
            <a:avLst/>
          </a:prstGeom>
          <a:ln>
            <a:solidFill>
              <a:srgbClr val="949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uadroTexto 91">
            <a:extLst>
              <a:ext uri="{FF2B5EF4-FFF2-40B4-BE49-F238E27FC236}">
                <a16:creationId xmlns:a16="http://schemas.microsoft.com/office/drawing/2014/main" id="{894F4896-DC6D-2943-B5A1-A663018FD569}"/>
              </a:ext>
            </a:extLst>
          </p:cNvPr>
          <p:cNvSpPr txBox="1"/>
          <p:nvPr/>
        </p:nvSpPr>
        <p:spPr>
          <a:xfrm>
            <a:off x="785699" y="488346"/>
            <a:ext cx="1058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defTabSz="914400">
              <a:buClr>
                <a:srgbClr val="000000"/>
              </a:buClr>
              <a:buSzPts val="4400"/>
            </a:pPr>
            <a:r>
              <a:rPr lang="es-CO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sym typeface="Arial"/>
              </a:rPr>
              <a:t>5. Señalización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E68A29BC-2929-3A2C-84A8-5A7851B12374}"/>
              </a:ext>
            </a:extLst>
          </p:cNvPr>
          <p:cNvSpPr txBox="1"/>
          <p:nvPr/>
        </p:nvSpPr>
        <p:spPr>
          <a:xfrm>
            <a:off x="1029916" y="1102786"/>
            <a:ext cx="14617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Este proyecto tiene como objetivo general, mejorar las condiciones de seguridad vial, movilidad y accesibilidad para todos los usuarios de la vía, a través de las mejoras al sistema de señalización en Bogotá D.C. En </a:t>
            </a:r>
            <a:r>
              <a:rPr lang="es-CO" sz="2800" dirty="0">
                <a:effectLst/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Kennedy </a:t>
            </a:r>
            <a:r>
              <a:rPr lang="es-CO" sz="2800" dirty="0"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</a:rPr>
              <a:t>durante el año 2021 se realizó lo siguiente.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97753B-3879-F248-817C-091AE81BF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756" y="2793263"/>
            <a:ext cx="7920880" cy="6642919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DCF39D-0B40-E87F-1CBB-191E636A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775508"/>
            <a:ext cx="6192688" cy="67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6846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UENTE PRESENTACION INSTITUCIONA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98A2CE9D5A1074F8E836708AE303CE6" ma:contentTypeVersion="2" ma:contentTypeDescription="Crear nuevo documento." ma:contentTypeScope="" ma:versionID="9599783145b1bcc5188dace7ef83590a">
  <xsd:schema xmlns:xsd="http://www.w3.org/2001/XMLSchema" xmlns:xs="http://www.w3.org/2001/XMLSchema" xmlns:p="http://schemas.microsoft.com/office/2006/metadata/properties" xmlns:ns2="2e1b66e6-84d5-4201-88fb-3f6ff4bcf672" targetNamespace="http://schemas.microsoft.com/office/2006/metadata/properties" ma:root="true" ma:fieldsID="4e8dd60d3ba1aa31804de6d85d7dda12" ns2:_="">
    <xsd:import namespace="2e1b66e6-84d5-4201-88fb-3f6ff4bcf67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b66e6-84d5-4201-88fb-3f6ff4bcf6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84F853-20B9-4A30-B443-43137E5F5665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2e1b66e6-84d5-4201-88fb-3f6ff4bcf67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6949A03-A692-4A21-B821-DAFF57D36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b66e6-84d5-4201-88fb-3f6ff4bcf6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9AA40-FC45-407F-AF63-0C53EE3A24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39138</TotalTime>
  <Words>937</Words>
  <Application>Microsoft Office PowerPoint</Application>
  <PresentationFormat>Personalizado</PresentationFormat>
  <Paragraphs>94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Arial</vt:lpstr>
      <vt:lpstr>Arial Black</vt:lpstr>
      <vt:lpstr>Arial Narrow</vt:lpstr>
      <vt:lpstr>Calibri</vt:lpstr>
      <vt:lpstr>Century Gothic</vt:lpstr>
      <vt:lpstr>Helvetica Neue</vt:lpstr>
      <vt:lpstr>Segoe UI Symbol</vt:lpstr>
      <vt:lpstr>Symbol</vt:lpstr>
      <vt:lpstr>Tahoma</vt:lpstr>
      <vt:lpstr>Times New Roman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 Andres Castiblanco Vargas</dc:creator>
  <cp:lastModifiedBy>Gloria Liliana Maldonado Gomez</cp:lastModifiedBy>
  <cp:revision>2828</cp:revision>
  <cp:lastPrinted>2019-05-09T19:25:04Z</cp:lastPrinted>
  <dcterms:created xsi:type="dcterms:W3CDTF">2012-02-08T13:32:41Z</dcterms:created>
  <dcterms:modified xsi:type="dcterms:W3CDTF">2022-06-16T19:12:00Z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0x010100298A2CE9D5A1074F8E836708AE303CE6</vt:lpwstr>
  </property>
</Properties>
</file>