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979" r:id="rId5"/>
    <p:sldId id="986" r:id="rId6"/>
    <p:sldId id="988" r:id="rId7"/>
    <p:sldId id="987" r:id="rId8"/>
  </p:sldIdLst>
  <p:sldSz cx="12192000" cy="6858000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48">
          <p15:clr>
            <a:srgbClr val="A4A3A4"/>
          </p15:clr>
        </p15:guide>
        <p15:guide id="2" pos="38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0724" autoAdjust="0"/>
  </p:normalViewPr>
  <p:slideViewPr>
    <p:cSldViewPr snapToGrid="0">
      <p:cViewPr varScale="1">
        <p:scale>
          <a:sx n="62" d="100"/>
          <a:sy n="62" d="100"/>
        </p:scale>
        <p:origin x="204" y="60"/>
      </p:cViewPr>
      <p:guideLst>
        <p:guide orient="horz" pos="3748"/>
        <p:guide pos="38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4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Hoja2!$K$6</c:f>
              <c:strCache>
                <c:ptCount val="1"/>
                <c:pt idx="0">
                  <c:v>Gastos de Funcionamiento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E0AC-481C-844C-40DE5C6B2CD7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E0AC-481C-844C-40DE5C6B2CD7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E0AC-481C-844C-40DE5C6B2CD7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Hoja2!$L$5:$N$5</c:f>
              <c:strCache>
                <c:ptCount val="3"/>
                <c:pt idx="0">
                  <c:v>Apropiación Vigente</c:v>
                </c:pt>
                <c:pt idx="1">
                  <c:v>RP Acumulados</c:v>
                </c:pt>
                <c:pt idx="2">
                  <c:v>Giros Acumulados</c:v>
                </c:pt>
              </c:strCache>
            </c:strRef>
          </c:cat>
          <c:val>
            <c:numRef>
              <c:f>Hoja2!$L$6:$N$6</c:f>
              <c:numCache>
                <c:formatCode>#,##0</c:formatCode>
                <c:ptCount val="3"/>
                <c:pt idx="0">
                  <c:v>40490.258000000002</c:v>
                </c:pt>
                <c:pt idx="1">
                  <c:v>16713.103999999999</c:v>
                </c:pt>
                <c:pt idx="2">
                  <c:v>10067.35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0AC-481C-844C-40DE5C6B2C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32974040"/>
        <c:axId val="-2137697416"/>
        <c:axId val="0"/>
      </c:bar3DChart>
      <c:catAx>
        <c:axId val="-2132974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37697416"/>
        <c:crosses val="autoZero"/>
        <c:auto val="1"/>
        <c:lblAlgn val="ctr"/>
        <c:lblOffset val="100"/>
        <c:noMultiLvlLbl val="0"/>
      </c:catAx>
      <c:valAx>
        <c:axId val="-213769741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-21329740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Hoja2!$K$7</c:f>
              <c:strCache>
                <c:ptCount val="1"/>
                <c:pt idx="0">
                  <c:v>Servicio de La Deuda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6D38-4A92-AA4E-48A1D6FED7BA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6D38-4A92-AA4E-48A1D6FED7BA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6D38-4A92-AA4E-48A1D6FED7BA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Hoja2!$L$5:$N$5</c:f>
              <c:strCache>
                <c:ptCount val="3"/>
                <c:pt idx="0">
                  <c:v>Apropiación Vigente</c:v>
                </c:pt>
                <c:pt idx="1">
                  <c:v>RP Acumulados</c:v>
                </c:pt>
                <c:pt idx="2">
                  <c:v>Giros Acumulados</c:v>
                </c:pt>
              </c:strCache>
            </c:strRef>
          </c:cat>
          <c:val>
            <c:numRef>
              <c:f>Hoja2!$L$7:$N$7</c:f>
              <c:numCache>
                <c:formatCode>#,##0</c:formatCode>
                <c:ptCount val="3"/>
                <c:pt idx="0">
                  <c:v>7475.8940000000002</c:v>
                </c:pt>
                <c:pt idx="1">
                  <c:v>3933.681</c:v>
                </c:pt>
                <c:pt idx="2">
                  <c:v>1189.6120000000001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38-4A92-AA4E-48A1D6FED7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82277032"/>
        <c:axId val="2081646488"/>
        <c:axId val="0"/>
      </c:bar3DChart>
      <c:catAx>
        <c:axId val="2082277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81646488"/>
        <c:crosses val="autoZero"/>
        <c:auto val="1"/>
        <c:lblAlgn val="ctr"/>
        <c:lblOffset val="100"/>
        <c:noMultiLvlLbl val="0"/>
      </c:catAx>
      <c:valAx>
        <c:axId val="208164648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0822770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 dirty="0"/>
              <a:t>Fortalecimiento Institucional</a:t>
            </a:r>
          </a:p>
        </c:rich>
      </c:tx>
      <c:layout>
        <c:manualLayout>
          <c:xMode val="edge"/>
          <c:yMode val="edge"/>
          <c:x val="0.18794444444444441"/>
          <c:y val="6.9444444444444448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Hoja2!$K$8</c:f>
              <c:strCache>
                <c:ptCount val="1"/>
                <c:pt idx="0">
                  <c:v>Fortalecimiento Institucional de la EMB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1B33-4329-B550-9DF8DB6A4252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1B33-4329-B550-9DF8DB6A4252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1B33-4329-B550-9DF8DB6A4252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Hoja2!$L$5:$N$5</c:f>
              <c:strCache>
                <c:ptCount val="3"/>
                <c:pt idx="0">
                  <c:v>Apropiación Vigente</c:v>
                </c:pt>
                <c:pt idx="1">
                  <c:v>RP Acumulados</c:v>
                </c:pt>
                <c:pt idx="2">
                  <c:v>Giros Acumulados</c:v>
                </c:pt>
              </c:strCache>
            </c:strRef>
          </c:cat>
          <c:val>
            <c:numRef>
              <c:f>Hoja2!$L$8:$N$8</c:f>
              <c:numCache>
                <c:formatCode>#,##0</c:formatCode>
                <c:ptCount val="3"/>
                <c:pt idx="0">
                  <c:v>1005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B33-4329-B550-9DF8DB6A42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25871528"/>
        <c:axId val="-2134790728"/>
        <c:axId val="0"/>
      </c:bar3DChart>
      <c:catAx>
        <c:axId val="-2125871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34790728"/>
        <c:crosses val="autoZero"/>
        <c:auto val="1"/>
        <c:lblAlgn val="ctr"/>
        <c:lblOffset val="100"/>
        <c:noMultiLvlLbl val="0"/>
      </c:catAx>
      <c:valAx>
        <c:axId val="-213479072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-21258715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Hoja2!$K$9</c:f>
              <c:strCache>
                <c:ptCount val="1"/>
                <c:pt idx="0">
                  <c:v>Primera línea de metro de bogotá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9656-4FD8-A666-B25C44A394FA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9656-4FD8-A666-B25C44A394FA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9656-4FD8-A666-B25C44A394FA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Hoja2!$L$5:$N$5</c:f>
              <c:strCache>
                <c:ptCount val="3"/>
                <c:pt idx="0">
                  <c:v>Apropiación Vigente</c:v>
                </c:pt>
                <c:pt idx="1">
                  <c:v>RP Acumulados</c:v>
                </c:pt>
                <c:pt idx="2">
                  <c:v>Giros Acumulados</c:v>
                </c:pt>
              </c:strCache>
            </c:strRef>
          </c:cat>
          <c:val>
            <c:numRef>
              <c:f>Hoja2!$L$9:$N$9</c:f>
              <c:numCache>
                <c:formatCode>#,##0</c:formatCode>
                <c:ptCount val="3"/>
                <c:pt idx="0">
                  <c:v>1184.49271</c:v>
                </c:pt>
                <c:pt idx="1">
                  <c:v>140.850594</c:v>
                </c:pt>
                <c:pt idx="2">
                  <c:v>0.85892199999999996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656-4FD8-A666-B25C44A394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29817224"/>
        <c:axId val="-2124704328"/>
        <c:axId val="0"/>
      </c:bar3DChart>
      <c:catAx>
        <c:axId val="-2129817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24704328"/>
        <c:crosses val="autoZero"/>
        <c:auto val="1"/>
        <c:lblAlgn val="ctr"/>
        <c:lblOffset val="100"/>
        <c:noMultiLvlLbl val="0"/>
      </c:catAx>
      <c:valAx>
        <c:axId val="-212470432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-21298172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1CEBE-056F-4189-8DCD-383FA26BD4AE}" type="datetimeFigureOut">
              <a:rPr lang="es-CO" smtClean="0"/>
              <a:t>5/06/2020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CO" dirty="0"/>
              <a:t>NOTA DIAPOSITIVA 4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06BF1E-DFCA-4B52-843C-BAB7AC9A24D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3264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6BF1E-DFCA-4B52-843C-BAB7AC9A24DE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84551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6BF1E-DFCA-4B52-843C-BAB7AC9A24DE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87587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23B9-B096-4596-BE59-BF8943F1918E}" type="datetimeFigureOut">
              <a:rPr lang="es-CO" smtClean="0"/>
              <a:t>5/06/2020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604F3-C9DB-427B-9B2D-4141083318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4619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23B9-B096-4596-BE59-BF8943F1918E}" type="datetimeFigureOut">
              <a:rPr lang="es-CO" smtClean="0"/>
              <a:t>5/06/2020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604F3-C9DB-427B-9B2D-4141083318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1546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23B9-B096-4596-BE59-BF8943F1918E}" type="datetimeFigureOut">
              <a:rPr lang="es-CO" smtClean="0"/>
              <a:t>5/06/2020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604F3-C9DB-427B-9B2D-4141083318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7362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23B9-B096-4596-BE59-BF8943F1918E}" type="datetimeFigureOut">
              <a:rPr lang="es-CO" smtClean="0"/>
              <a:t>5/06/2020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604F3-C9DB-427B-9B2D-4141083318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9124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23B9-B096-4596-BE59-BF8943F1918E}" type="datetimeFigureOut">
              <a:rPr lang="es-CO" smtClean="0"/>
              <a:t>5/06/2020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604F3-C9DB-427B-9B2D-4141083318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5828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23B9-B096-4596-BE59-BF8943F1918E}" type="datetimeFigureOut">
              <a:rPr lang="es-CO" smtClean="0"/>
              <a:t>5/06/2020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604F3-C9DB-427B-9B2D-4141083318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566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23B9-B096-4596-BE59-BF8943F1918E}" type="datetimeFigureOut">
              <a:rPr lang="es-CO" smtClean="0"/>
              <a:t>5/06/2020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604F3-C9DB-427B-9B2D-4141083318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7641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23B9-B096-4596-BE59-BF8943F1918E}" type="datetimeFigureOut">
              <a:rPr lang="es-CO" smtClean="0"/>
              <a:t>5/06/2020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604F3-C9DB-427B-9B2D-4141083318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38594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23B9-B096-4596-BE59-BF8943F1918E}" type="datetimeFigureOut">
              <a:rPr lang="es-CO" smtClean="0"/>
              <a:t>5/06/2020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604F3-C9DB-427B-9B2D-4141083318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51150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23B9-B096-4596-BE59-BF8943F1918E}" type="datetimeFigureOut">
              <a:rPr lang="es-CO" smtClean="0"/>
              <a:t>5/06/2020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604F3-C9DB-427B-9B2D-4141083318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8290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23B9-B096-4596-BE59-BF8943F1918E}" type="datetimeFigureOut">
              <a:rPr lang="es-CO" smtClean="0"/>
              <a:t>5/06/2020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604F3-C9DB-427B-9B2D-4141083318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3920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423B9-B096-4596-BE59-BF8943F1918E}" type="datetimeFigureOut">
              <a:rPr lang="es-CO" smtClean="0"/>
              <a:t>5/06/2020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604F3-C9DB-427B-9B2D-4141083318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716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señal&#10;&#10;Descripción generada automáticamente">
            <a:extLst>
              <a:ext uri="{FF2B5EF4-FFF2-40B4-BE49-F238E27FC236}">
                <a16:creationId xmlns:a16="http://schemas.microsoft.com/office/drawing/2014/main" id="{754A669E-CE88-4080-8955-7007BC4530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06"/>
          <a:stretch/>
        </p:blipFill>
        <p:spPr>
          <a:xfrm>
            <a:off x="0" y="0"/>
            <a:ext cx="12192000" cy="5897461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5D66E8BB-7348-483B-8213-464E8036695E}"/>
              </a:ext>
            </a:extLst>
          </p:cNvPr>
          <p:cNvSpPr/>
          <p:nvPr/>
        </p:nvSpPr>
        <p:spPr>
          <a:xfrm>
            <a:off x="511444" y="2416559"/>
            <a:ext cx="4262034" cy="167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ES" sz="3200" b="1" dirty="0">
                <a:solidFill>
                  <a:schemeClr val="bg1"/>
                </a:solidFill>
              </a:rPr>
              <a:t>Seguimiento Ejecución Presupuestal </a:t>
            </a:r>
          </a:p>
          <a:p>
            <a:pPr algn="ctr">
              <a:lnSpc>
                <a:spcPct val="80000"/>
              </a:lnSpc>
            </a:pPr>
            <a:br>
              <a:rPr lang="es-ES" sz="3200" b="1" dirty="0">
                <a:solidFill>
                  <a:schemeClr val="bg1"/>
                </a:solidFill>
              </a:rPr>
            </a:br>
            <a:r>
              <a:rPr lang="es-ES" sz="3200" b="1" dirty="0">
                <a:solidFill>
                  <a:schemeClr val="bg1"/>
                </a:solidFill>
              </a:rPr>
              <a:t>Corte : 30 de abril 2020</a:t>
            </a:r>
          </a:p>
        </p:txBody>
      </p:sp>
    </p:spTree>
    <p:extLst>
      <p:ext uri="{BB962C8B-B14F-4D97-AF65-F5344CB8AC3E}">
        <p14:creationId xmlns:p14="http://schemas.microsoft.com/office/powerpoint/2010/main" val="3533401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67EC0DAD-05BC-490C-B8A1-B34DDC31E8AA}"/>
              </a:ext>
            </a:extLst>
          </p:cNvPr>
          <p:cNvSpPr txBox="1"/>
          <p:nvPr/>
        </p:nvSpPr>
        <p:spPr>
          <a:xfrm>
            <a:off x="2600097" y="264547"/>
            <a:ext cx="7277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B0F0"/>
                </a:solidFill>
              </a:rPr>
              <a:t>Ejecución presupuestal 2020 al 30 de Abril 2020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3F94C91-5E37-42F2-9B35-79745B0D6C11}"/>
              </a:ext>
            </a:extLst>
          </p:cNvPr>
          <p:cNvSpPr txBox="1"/>
          <p:nvPr/>
        </p:nvSpPr>
        <p:spPr>
          <a:xfrm>
            <a:off x="4006553" y="657275"/>
            <a:ext cx="4178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Empresa Metro de Bogotá S.A.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D160333-9605-4339-9E0A-78763B788D26}"/>
              </a:ext>
            </a:extLst>
          </p:cNvPr>
          <p:cNvSpPr txBox="1"/>
          <p:nvPr/>
        </p:nvSpPr>
        <p:spPr>
          <a:xfrm>
            <a:off x="8944611" y="841941"/>
            <a:ext cx="2273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Cifras en millones de Pesos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2B3920F-4EF5-4337-BBE6-33F6356A02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511620"/>
              </p:ext>
            </p:extLst>
          </p:nvPr>
        </p:nvGraphicFramePr>
        <p:xfrm>
          <a:off x="973812" y="1180495"/>
          <a:ext cx="10244376" cy="5131543"/>
        </p:xfrm>
        <a:graphic>
          <a:graphicData uri="http://schemas.openxmlformats.org/drawingml/2006/table">
            <a:tbl>
              <a:tblPr/>
              <a:tblGrid>
                <a:gridCol w="557936">
                  <a:extLst>
                    <a:ext uri="{9D8B030D-6E8A-4147-A177-3AD203B41FA5}">
                      <a16:colId xmlns:a16="http://schemas.microsoft.com/office/drawing/2014/main" val="1422696442"/>
                    </a:ext>
                  </a:extLst>
                </a:gridCol>
                <a:gridCol w="867905">
                  <a:extLst>
                    <a:ext uri="{9D8B030D-6E8A-4147-A177-3AD203B41FA5}">
                      <a16:colId xmlns:a16="http://schemas.microsoft.com/office/drawing/2014/main" val="1541668611"/>
                    </a:ext>
                  </a:extLst>
                </a:gridCol>
                <a:gridCol w="3270142">
                  <a:extLst>
                    <a:ext uri="{9D8B030D-6E8A-4147-A177-3AD203B41FA5}">
                      <a16:colId xmlns:a16="http://schemas.microsoft.com/office/drawing/2014/main" val="3273170191"/>
                    </a:ext>
                  </a:extLst>
                </a:gridCol>
                <a:gridCol w="867905">
                  <a:extLst>
                    <a:ext uri="{9D8B030D-6E8A-4147-A177-3AD203B41FA5}">
                      <a16:colId xmlns:a16="http://schemas.microsoft.com/office/drawing/2014/main" val="3178260761"/>
                    </a:ext>
                  </a:extLst>
                </a:gridCol>
                <a:gridCol w="1162373">
                  <a:extLst>
                    <a:ext uri="{9D8B030D-6E8A-4147-A177-3AD203B41FA5}">
                      <a16:colId xmlns:a16="http://schemas.microsoft.com/office/drawing/2014/main" val="2163092978"/>
                    </a:ext>
                  </a:extLst>
                </a:gridCol>
                <a:gridCol w="1286359">
                  <a:extLst>
                    <a:ext uri="{9D8B030D-6E8A-4147-A177-3AD203B41FA5}">
                      <a16:colId xmlns:a16="http://schemas.microsoft.com/office/drawing/2014/main" val="4109180496"/>
                    </a:ext>
                  </a:extLst>
                </a:gridCol>
                <a:gridCol w="1084882">
                  <a:extLst>
                    <a:ext uri="{9D8B030D-6E8A-4147-A177-3AD203B41FA5}">
                      <a16:colId xmlns:a16="http://schemas.microsoft.com/office/drawing/2014/main" val="633706232"/>
                    </a:ext>
                  </a:extLst>
                </a:gridCol>
                <a:gridCol w="1146874">
                  <a:extLst>
                    <a:ext uri="{9D8B030D-6E8A-4147-A177-3AD203B41FA5}">
                      <a16:colId xmlns:a16="http://schemas.microsoft.com/office/drawing/2014/main" val="2396871438"/>
                    </a:ext>
                  </a:extLst>
                </a:gridCol>
              </a:tblGrid>
              <a:tr h="282147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ITEM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0" marR="6270" marT="6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CODIGO</a:t>
                      </a:r>
                    </a:p>
                  </a:txBody>
                  <a:tcPr marL="6270" marR="6270" marT="6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DESCRIPCIÓN</a:t>
                      </a:r>
                    </a:p>
                  </a:txBody>
                  <a:tcPr marL="6270" marR="6270" marT="6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APROPIACIÓN VIGENTE</a:t>
                      </a:r>
                    </a:p>
                  </a:txBody>
                  <a:tcPr marL="6270" marR="6270" marT="6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RP ACUMULADOS</a:t>
                      </a:r>
                    </a:p>
                  </a:txBody>
                  <a:tcPr marL="6270" marR="6270" marT="6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EJECUC. PRESUP. COMPROMISOS</a:t>
                      </a:r>
                    </a:p>
                  </a:txBody>
                  <a:tcPr marL="6270" marR="6270" marT="6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GIROS ACUMULADOS</a:t>
                      </a:r>
                    </a:p>
                  </a:txBody>
                  <a:tcPr marL="6270" marR="6270" marT="6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EJECUCIÓN PRESUPUESTAL GIROS</a:t>
                      </a:r>
                    </a:p>
                  </a:txBody>
                  <a:tcPr marL="6270" marR="6270" marT="6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266160"/>
                  </a:ext>
                </a:extLst>
              </a:tr>
              <a:tr h="12539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(A)</a:t>
                      </a:r>
                    </a:p>
                  </a:txBody>
                  <a:tcPr marL="6270" marR="6270" marT="6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(B)</a:t>
                      </a:r>
                    </a:p>
                  </a:txBody>
                  <a:tcPr marL="6270" marR="6270" marT="6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6270" marR="6270" marT="6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(D)</a:t>
                      </a:r>
                    </a:p>
                  </a:txBody>
                  <a:tcPr marL="6270" marR="6270" marT="6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6270" marR="6270" marT="6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802290"/>
                  </a:ext>
                </a:extLst>
              </a:tr>
              <a:tr h="12539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270" marR="6270" marT="6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270" marR="6270" marT="6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C=(B/A)</a:t>
                      </a:r>
                    </a:p>
                  </a:txBody>
                  <a:tcPr marL="6270" marR="6270" marT="6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270" marR="6270" marT="6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E=(D/A)</a:t>
                      </a:r>
                    </a:p>
                  </a:txBody>
                  <a:tcPr marL="6270" marR="6270" marT="62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17257"/>
                  </a:ext>
                </a:extLst>
              </a:tr>
              <a:tr h="12539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GASTOS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15.564.655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4.843.232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31,12%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421.136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3556948"/>
                  </a:ext>
                </a:extLst>
              </a:tr>
              <a:tr h="12539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331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Gastos de Funcionamiento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404.903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167.131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41,28%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100.674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25%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6119613"/>
                  </a:ext>
                </a:extLst>
              </a:tr>
              <a:tr h="12539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33101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Servicios personales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283.795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105.385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37,13%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80.406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28%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7631417"/>
                  </a:ext>
                </a:extLst>
              </a:tr>
              <a:tr h="219448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3310103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Aportes patronales al sector privado y público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49.828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9.760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19,59%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7.494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6941879"/>
                  </a:ext>
                </a:extLst>
              </a:tr>
              <a:tr h="12539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33102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Gastos generales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84.668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26.158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30,89%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2.501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4161910"/>
                  </a:ext>
                </a:extLst>
              </a:tr>
              <a:tr h="219448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33104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CUENTAS POR PAGAR DE FUNCIONAMIENTO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36.440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35.589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97,67%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17.766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49%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5666235"/>
                  </a:ext>
                </a:extLst>
              </a:tr>
              <a:tr h="12539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333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Servicio de la Deuda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75.004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39.582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52,77%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12.141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05882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33301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Deuda Interna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27.758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27.441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98,86%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2791761"/>
                  </a:ext>
                </a:extLst>
              </a:tr>
              <a:tr h="12539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3330103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Comisiones y Otros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27.758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27.441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98,86%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6737068"/>
                  </a:ext>
                </a:extLst>
              </a:tr>
              <a:tr h="12539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33302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Deuda Externa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47.001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11.896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25,31%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11.896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25%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2153510"/>
                  </a:ext>
                </a:extLst>
              </a:tr>
              <a:tr h="12539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3330203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Comisiones y Otros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47.001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11.896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25,31%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11.896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25%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5355703"/>
                  </a:ext>
                </a:extLst>
              </a:tr>
              <a:tr h="219448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33304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CUENTAS POR PAGAR SERVICIO DE LA DEUDA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245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245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100,00%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245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606632"/>
                  </a:ext>
                </a:extLst>
              </a:tr>
              <a:tr h="12539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334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Inversión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15.084.749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4.636.519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30,74%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308.321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2438858"/>
                  </a:ext>
                </a:extLst>
              </a:tr>
              <a:tr h="12539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33401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Directa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11.854.977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1.408.506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11,88%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8.589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4565219"/>
                  </a:ext>
                </a:extLst>
              </a:tr>
              <a:tr h="12539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3340115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Bogotá mejor para todos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11.854.977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1.408.506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11,88%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8.589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2629794"/>
                  </a:ext>
                </a:extLst>
              </a:tr>
              <a:tr h="12539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334011502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Pilar democracia urbana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11.844.927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1.408.506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11,89%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8.589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8658594"/>
                  </a:ext>
                </a:extLst>
              </a:tr>
              <a:tr h="206908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33401150218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Mejor movilidad para todos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11.844.927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1.408.506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11,89%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8.589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5305547"/>
                  </a:ext>
                </a:extLst>
              </a:tr>
              <a:tr h="206908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Primera línea de metro de bogotá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11.844.927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1.408.506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11,89%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8.589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0007438"/>
                  </a:ext>
                </a:extLst>
              </a:tr>
              <a:tr h="326037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3411507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Eje transversal gobierno legítimo, fortalecimiento local y eficiencia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10.050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0,00%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5842177"/>
                  </a:ext>
                </a:extLst>
              </a:tr>
              <a:tr h="12539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341150743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Modernización institucional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10.050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0,00%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5027273"/>
                  </a:ext>
                </a:extLst>
              </a:tr>
              <a:tr h="12539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Fortalecimiento institucional 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10.050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0,00%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525300"/>
                  </a:ext>
                </a:extLst>
              </a:tr>
              <a:tr h="206908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33403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CUENTAS POR PAGAR INVERSIÓN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3.229.772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3.228.014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99,95%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299.732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23523"/>
                  </a:ext>
                </a:extLst>
              </a:tr>
              <a:tr h="12539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3334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DISPONIBILIDAD FINAL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3.609.495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0,00%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9627091"/>
                  </a:ext>
                </a:extLst>
              </a:tr>
              <a:tr h="206908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PRESUPUESTO DE GASTOS 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1.917.415.074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484.323.243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25,26%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42.113.587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6270" marR="6270" marT="62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64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6775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335F79F-2E59-4589-84E0-9F677C6F2FD7}"/>
              </a:ext>
            </a:extLst>
          </p:cNvPr>
          <p:cNvSpPr txBox="1"/>
          <p:nvPr/>
        </p:nvSpPr>
        <p:spPr>
          <a:xfrm>
            <a:off x="3455659" y="128726"/>
            <a:ext cx="5919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Ejecución Presupuestal a 30 A</a:t>
            </a:r>
            <a:r>
              <a:rPr lang="es-ES" sz="2800" b="1" dirty="0" err="1">
                <a:solidFill>
                  <a:srgbClr val="00B0F0"/>
                </a:solidFill>
                <a:latin typeface="Calibri" panose="020F0502020204030204"/>
              </a:rPr>
              <a:t>bril</a:t>
            </a:r>
            <a:r>
              <a:rPr lang="es-ES" sz="2800" b="1" dirty="0">
                <a:solidFill>
                  <a:srgbClr val="00B0F0"/>
                </a:solidFill>
                <a:latin typeface="Calibri" panose="020F0502020204030204"/>
              </a:rPr>
              <a:t>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BAAD183-1A0A-4541-A30E-8A2413910E41}"/>
              </a:ext>
            </a:extLst>
          </p:cNvPr>
          <p:cNvSpPr txBox="1"/>
          <p:nvPr/>
        </p:nvSpPr>
        <p:spPr>
          <a:xfrm>
            <a:off x="4112969" y="513286"/>
            <a:ext cx="4178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Empresa Metro de Bogotá S.A.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507CA28-A7CA-4026-AF97-C1E6AAC7CC37}"/>
              </a:ext>
            </a:extLst>
          </p:cNvPr>
          <p:cNvSpPr txBox="1"/>
          <p:nvPr/>
        </p:nvSpPr>
        <p:spPr>
          <a:xfrm>
            <a:off x="9358861" y="845773"/>
            <a:ext cx="2273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Cifras en millones de Pesos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6991022"/>
              </p:ext>
            </p:extLst>
          </p:nvPr>
        </p:nvGraphicFramePr>
        <p:xfrm>
          <a:off x="1313374" y="1298727"/>
          <a:ext cx="4571774" cy="2478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6131954"/>
              </p:ext>
            </p:extLst>
          </p:nvPr>
        </p:nvGraphicFramePr>
        <p:xfrm>
          <a:off x="6234689" y="117715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9914712"/>
              </p:ext>
            </p:extLst>
          </p:nvPr>
        </p:nvGraphicFramePr>
        <p:xfrm>
          <a:off x="1282741" y="377764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5903369"/>
              </p:ext>
            </p:extLst>
          </p:nvPr>
        </p:nvGraphicFramePr>
        <p:xfrm>
          <a:off x="6154871" y="377764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3463842" y="2916836"/>
            <a:ext cx="5084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 dirty="0">
                <a:solidFill>
                  <a:schemeClr val="bg1"/>
                </a:solidFill>
              </a:rPr>
              <a:t>41.3%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4467769" y="2966310"/>
            <a:ext cx="4717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/>
              <a:t>24.9%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8357576" y="2936189"/>
            <a:ext cx="4717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>
                <a:solidFill>
                  <a:schemeClr val="bg1"/>
                </a:solidFill>
              </a:rPr>
              <a:t>52.6%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9417119" y="3100684"/>
            <a:ext cx="4717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/>
              <a:t>15.9%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8327665" y="5733633"/>
            <a:ext cx="4717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>
                <a:solidFill>
                  <a:schemeClr val="bg1"/>
                </a:solidFill>
              </a:rPr>
              <a:t>11.9%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9556517" y="5949950"/>
            <a:ext cx="4133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/>
              <a:t>0.1%</a:t>
            </a:r>
          </a:p>
        </p:txBody>
      </p:sp>
    </p:spTree>
    <p:extLst>
      <p:ext uri="{BB962C8B-B14F-4D97-AF65-F5344CB8AC3E}">
        <p14:creationId xmlns:p14="http://schemas.microsoft.com/office/powerpoint/2010/main" val="2166757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335F79F-2E59-4589-84E0-9F677C6F2FD7}"/>
              </a:ext>
            </a:extLst>
          </p:cNvPr>
          <p:cNvSpPr txBox="1"/>
          <p:nvPr/>
        </p:nvSpPr>
        <p:spPr>
          <a:xfrm>
            <a:off x="3136087" y="578177"/>
            <a:ext cx="5919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Ejecución Presupuestal a 30 A</a:t>
            </a:r>
            <a:r>
              <a:rPr lang="es-ES" sz="2800" b="1" dirty="0" err="1">
                <a:solidFill>
                  <a:srgbClr val="00B0F0"/>
                </a:solidFill>
                <a:latin typeface="Calibri" panose="020F0502020204030204"/>
              </a:rPr>
              <a:t>bril</a:t>
            </a:r>
            <a:r>
              <a:rPr lang="es-ES" sz="2800" b="1" dirty="0">
                <a:solidFill>
                  <a:srgbClr val="00B0F0"/>
                </a:solidFill>
                <a:latin typeface="Calibri" panose="020F0502020204030204"/>
              </a:rPr>
              <a:t>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BAAD183-1A0A-4541-A30E-8A2413910E41}"/>
              </a:ext>
            </a:extLst>
          </p:cNvPr>
          <p:cNvSpPr txBox="1"/>
          <p:nvPr/>
        </p:nvSpPr>
        <p:spPr>
          <a:xfrm>
            <a:off x="1570346" y="1882241"/>
            <a:ext cx="4178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Componentes PLMB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507CA28-A7CA-4026-AF97-C1E6AAC7CC37}"/>
              </a:ext>
            </a:extLst>
          </p:cNvPr>
          <p:cNvSpPr txBox="1"/>
          <p:nvPr/>
        </p:nvSpPr>
        <p:spPr>
          <a:xfrm>
            <a:off x="8636063" y="2179671"/>
            <a:ext cx="2273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Cifras en millones de Pesos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7E20851C-C1A9-458F-AA67-1FC7951FFC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975367"/>
              </p:ext>
            </p:extLst>
          </p:nvPr>
        </p:nvGraphicFramePr>
        <p:xfrm>
          <a:off x="1570346" y="2571815"/>
          <a:ext cx="9380886" cy="2868089"/>
        </p:xfrm>
        <a:graphic>
          <a:graphicData uri="http://schemas.openxmlformats.org/drawingml/2006/table">
            <a:tbl>
              <a:tblPr/>
              <a:tblGrid>
                <a:gridCol w="4008645">
                  <a:extLst>
                    <a:ext uri="{9D8B030D-6E8A-4147-A177-3AD203B41FA5}">
                      <a16:colId xmlns:a16="http://schemas.microsoft.com/office/drawing/2014/main" val="138226018"/>
                    </a:ext>
                  </a:extLst>
                </a:gridCol>
                <a:gridCol w="1790747">
                  <a:extLst>
                    <a:ext uri="{9D8B030D-6E8A-4147-A177-3AD203B41FA5}">
                      <a16:colId xmlns:a16="http://schemas.microsoft.com/office/drawing/2014/main" val="2752172384"/>
                    </a:ext>
                  </a:extLst>
                </a:gridCol>
                <a:gridCol w="1790747">
                  <a:extLst>
                    <a:ext uri="{9D8B030D-6E8A-4147-A177-3AD203B41FA5}">
                      <a16:colId xmlns:a16="http://schemas.microsoft.com/office/drawing/2014/main" val="2901268339"/>
                    </a:ext>
                  </a:extLst>
                </a:gridCol>
                <a:gridCol w="1790747">
                  <a:extLst>
                    <a:ext uri="{9D8B030D-6E8A-4147-A177-3AD203B41FA5}">
                      <a16:colId xmlns:a16="http://schemas.microsoft.com/office/drawing/2014/main" val="1347860279"/>
                    </a:ext>
                  </a:extLst>
                </a:gridCol>
              </a:tblGrid>
              <a:tr h="40972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Descripción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Presupuesto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Ejecutado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Avance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679210"/>
                  </a:ext>
                </a:extLst>
              </a:tr>
              <a:tr h="40972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($millones)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($millones)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($millones)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317652"/>
                  </a:ext>
                </a:extLst>
              </a:tr>
              <a:tr h="409727">
                <a:tc>
                  <a:txBody>
                    <a:bodyPr/>
                    <a:lstStyle/>
                    <a:p>
                      <a:pPr algn="l" fontAlgn="ctr"/>
                      <a:r>
                        <a:rPr lang="es-ES" sz="20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Obras Civiles - Viaducto y Patio Taller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41.607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4.865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6449429"/>
                  </a:ext>
                </a:extLst>
              </a:tr>
              <a:tr h="409727"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Traslado anticipado de redes de SSPP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157.691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97.853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6538432"/>
                  </a:ext>
                </a:extLst>
              </a:tr>
              <a:tr h="409727"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Gestión Social y Predial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924.966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22.705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040124"/>
                  </a:ext>
                </a:extLst>
              </a:tr>
              <a:tr h="409727"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Asesorías Técnicas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60.229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15.428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888685"/>
                  </a:ext>
                </a:extLst>
              </a:tr>
              <a:tr h="409727"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Total Rubro PLMB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1.184.493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140.851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8758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13366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1BE16514DB61E499D2A9511B5B4043B" ma:contentTypeVersion="6" ma:contentTypeDescription="Crear nuevo documento." ma:contentTypeScope="" ma:versionID="e70d09e04301c4ab92f6770d3c2293ad">
  <xsd:schema xmlns:xsd="http://www.w3.org/2001/XMLSchema" xmlns:xs="http://www.w3.org/2001/XMLSchema" xmlns:p="http://schemas.microsoft.com/office/2006/metadata/properties" xmlns:ns3="29bc3e81-a106-4549-87db-4f549ea42bbf" targetNamespace="http://schemas.microsoft.com/office/2006/metadata/properties" ma:root="true" ma:fieldsID="7be84ea527c94c5dedbe7927a071f245" ns3:_="">
    <xsd:import namespace="29bc3e81-a106-4549-87db-4f549ea42bb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bc3e81-a106-4549-87db-4f549ea42b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37E5CA-4724-442F-8EA1-504EC566637D}">
  <ds:schemaRefs>
    <ds:schemaRef ds:uri="http://www.w3.org/XML/1998/namespace"/>
    <ds:schemaRef ds:uri="http://purl.org/dc/terms/"/>
    <ds:schemaRef ds:uri="http://schemas.microsoft.com/office/2006/documentManagement/types"/>
    <ds:schemaRef ds:uri="http://purl.org/dc/dcmitype/"/>
    <ds:schemaRef ds:uri="http://schemas.microsoft.com/office/2006/metadata/properties"/>
    <ds:schemaRef ds:uri="29bc3e81-a106-4549-87db-4f549ea42bbf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21B21038-6998-462B-8FE3-F8434607EE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bc3e81-a106-4549-87db-4f549ea42b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53DDA9F-D5C8-4581-A57A-99F12A7056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1609</TotalTime>
  <Words>477</Words>
  <Application>Microsoft Office PowerPoint</Application>
  <PresentationFormat>Panorámica</PresentationFormat>
  <Paragraphs>260</Paragraphs>
  <Slides>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 User</dc:creator>
  <cp:lastModifiedBy>CLAUDIA MARCELA GALVIS RUSSI</cp:lastModifiedBy>
  <cp:revision>134</cp:revision>
  <cp:lastPrinted>2018-05-09T17:01:17Z</cp:lastPrinted>
  <dcterms:created xsi:type="dcterms:W3CDTF">2018-05-07T15:47:27Z</dcterms:created>
  <dcterms:modified xsi:type="dcterms:W3CDTF">2020-06-05T13:11:03Z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0x01010061BE16514DB61E499D2A9511B5B4043B</vt:lpwstr>
  </property>
</Properties>
</file>