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300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81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415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371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21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5592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209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5131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438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6053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458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BB7FA-FC6B-4619-A51F-4ED78FB1DBFE}" type="datetimeFigureOut">
              <a:rPr lang="es-CO" smtClean="0"/>
              <a:t>4/06/2020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2D451-678E-47A3-A245-EA5A8201943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992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8"/>
          <p:cNvSpPr/>
          <p:nvPr/>
        </p:nvSpPr>
        <p:spPr>
          <a:xfrm>
            <a:off x="0" y="6560185"/>
            <a:ext cx="8561070" cy="297815"/>
          </a:xfrm>
          <a:custGeom>
            <a:avLst/>
            <a:gdLst/>
            <a:ahLst/>
            <a:cxnLst/>
            <a:rect l="l" t="t" r="r" b="b"/>
            <a:pathLst>
              <a:path w="8561070" h="297815">
                <a:moveTo>
                  <a:pt x="0" y="297481"/>
                </a:moveTo>
                <a:lnTo>
                  <a:pt x="8561073" y="297481"/>
                </a:lnTo>
                <a:lnTo>
                  <a:pt x="8561073" y="0"/>
                </a:lnTo>
                <a:lnTo>
                  <a:pt x="0" y="0"/>
                </a:lnTo>
                <a:lnTo>
                  <a:pt x="0" y="297481"/>
                </a:lnTo>
                <a:close/>
              </a:path>
            </a:pathLst>
          </a:custGeom>
          <a:solidFill>
            <a:srgbClr val="31C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CuadroTexto 5"/>
          <p:cNvSpPr txBox="1"/>
          <p:nvPr/>
        </p:nvSpPr>
        <p:spPr>
          <a:xfrm>
            <a:off x="192505" y="673769"/>
            <a:ext cx="32886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b="1" dirty="0" smtClean="0">
                <a:solidFill>
                  <a:schemeClr val="tx2">
                    <a:lumMod val="50000"/>
                  </a:schemeClr>
                </a:solidFill>
              </a:rPr>
              <a:t>Ejecución Presupuestal</a:t>
            </a:r>
          </a:p>
          <a:p>
            <a:r>
              <a:rPr lang="es-CO" sz="4400" b="1" dirty="0" smtClean="0">
                <a:solidFill>
                  <a:schemeClr val="tx2">
                    <a:lumMod val="50000"/>
                  </a:schemeClr>
                </a:solidFill>
              </a:rPr>
              <a:t>Distrital </a:t>
            </a:r>
          </a:p>
          <a:p>
            <a:r>
              <a:rPr lang="es-CO" sz="2800" dirty="0" smtClean="0">
                <a:solidFill>
                  <a:schemeClr val="tx2">
                    <a:lumMod val="50000"/>
                  </a:schemeClr>
                </a:solidFill>
              </a:rPr>
              <a:t>28 de mayo/20</a:t>
            </a:r>
            <a:endParaRPr lang="es-CO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Flecha derecha 10"/>
          <p:cNvSpPr/>
          <p:nvPr/>
        </p:nvSpPr>
        <p:spPr>
          <a:xfrm>
            <a:off x="3453841" y="3589360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Flecha derecha 11"/>
          <p:cNvSpPr/>
          <p:nvPr/>
        </p:nvSpPr>
        <p:spPr>
          <a:xfrm>
            <a:off x="3453841" y="3835020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Flecha derecha 12"/>
          <p:cNvSpPr/>
          <p:nvPr/>
        </p:nvSpPr>
        <p:spPr>
          <a:xfrm>
            <a:off x="3467489" y="4505287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Flecha derecha 13"/>
          <p:cNvSpPr/>
          <p:nvPr/>
        </p:nvSpPr>
        <p:spPr>
          <a:xfrm>
            <a:off x="3448094" y="5605461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Flecha derecha 14"/>
          <p:cNvSpPr/>
          <p:nvPr/>
        </p:nvSpPr>
        <p:spPr>
          <a:xfrm>
            <a:off x="3448093" y="5967127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2"/>
          <a:srcRect l="12378" t="16502" r="47552" b="6524"/>
          <a:stretch/>
        </p:blipFill>
        <p:spPr>
          <a:xfrm>
            <a:off x="3801978" y="0"/>
            <a:ext cx="8259291" cy="6858000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573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6"/>
          <p:cNvSpPr/>
          <p:nvPr/>
        </p:nvSpPr>
        <p:spPr>
          <a:xfrm>
            <a:off x="10022073" y="6570173"/>
            <a:ext cx="4768850" cy="287655"/>
          </a:xfrm>
          <a:custGeom>
            <a:avLst/>
            <a:gdLst/>
            <a:ahLst/>
            <a:cxnLst/>
            <a:rect l="l" t="t" r="r" b="b"/>
            <a:pathLst>
              <a:path w="4768850" h="287654">
                <a:moveTo>
                  <a:pt x="0" y="287493"/>
                </a:moveTo>
                <a:lnTo>
                  <a:pt x="4768748" y="287493"/>
                </a:lnTo>
                <a:lnTo>
                  <a:pt x="4768748" y="0"/>
                </a:lnTo>
                <a:lnTo>
                  <a:pt x="0" y="0"/>
                </a:lnTo>
                <a:lnTo>
                  <a:pt x="0" y="287493"/>
                </a:lnTo>
                <a:close/>
              </a:path>
            </a:pathLst>
          </a:custGeom>
          <a:solidFill>
            <a:srgbClr val="1C2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7"/>
          <p:cNvSpPr/>
          <p:nvPr/>
        </p:nvSpPr>
        <p:spPr>
          <a:xfrm>
            <a:off x="5063894" y="6561383"/>
            <a:ext cx="4958715" cy="296545"/>
          </a:xfrm>
          <a:custGeom>
            <a:avLst/>
            <a:gdLst/>
            <a:ahLst/>
            <a:cxnLst/>
            <a:rect l="l" t="t" r="r" b="b"/>
            <a:pathLst>
              <a:path w="4958715" h="296545">
                <a:moveTo>
                  <a:pt x="0" y="296283"/>
                </a:moveTo>
                <a:lnTo>
                  <a:pt x="4958177" y="296283"/>
                </a:lnTo>
                <a:lnTo>
                  <a:pt x="4958177" y="0"/>
                </a:lnTo>
                <a:lnTo>
                  <a:pt x="0" y="0"/>
                </a:lnTo>
                <a:lnTo>
                  <a:pt x="0" y="296283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8"/>
          <p:cNvSpPr/>
          <p:nvPr/>
        </p:nvSpPr>
        <p:spPr>
          <a:xfrm>
            <a:off x="-3497179" y="6560185"/>
            <a:ext cx="8561070" cy="297815"/>
          </a:xfrm>
          <a:custGeom>
            <a:avLst/>
            <a:gdLst/>
            <a:ahLst/>
            <a:cxnLst/>
            <a:rect l="l" t="t" r="r" b="b"/>
            <a:pathLst>
              <a:path w="8561070" h="297815">
                <a:moveTo>
                  <a:pt x="0" y="297481"/>
                </a:moveTo>
                <a:lnTo>
                  <a:pt x="8561073" y="297481"/>
                </a:lnTo>
                <a:lnTo>
                  <a:pt x="8561073" y="0"/>
                </a:lnTo>
                <a:lnTo>
                  <a:pt x="0" y="0"/>
                </a:lnTo>
                <a:lnTo>
                  <a:pt x="0" y="297481"/>
                </a:lnTo>
                <a:close/>
              </a:path>
            </a:pathLst>
          </a:custGeom>
          <a:solidFill>
            <a:srgbClr val="31C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96970" y="155154"/>
            <a:ext cx="940187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Ejecución Presupuestal </a:t>
            </a:r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– Unidad 1</a:t>
            </a:r>
          </a:p>
          <a:p>
            <a:r>
              <a:rPr lang="es-CO" sz="4400" b="1" dirty="0" smtClean="0">
                <a:solidFill>
                  <a:schemeClr val="tx2">
                    <a:lumMod val="50000"/>
                  </a:schemeClr>
                </a:solidFill>
              </a:rPr>
              <a:t>Secretaría Distrital de Movilidad</a:t>
            </a: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mayo/20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273980"/>
              </p:ext>
            </p:extLst>
          </p:nvPr>
        </p:nvGraphicFramePr>
        <p:xfrm>
          <a:off x="1941961" y="1696998"/>
          <a:ext cx="9819143" cy="4601927"/>
        </p:xfrm>
        <a:graphic>
          <a:graphicData uri="http://schemas.openxmlformats.org/drawingml/2006/table">
            <a:tbl>
              <a:tblPr/>
              <a:tblGrid>
                <a:gridCol w="884706">
                  <a:extLst>
                    <a:ext uri="{9D8B030D-6E8A-4147-A177-3AD203B41FA5}">
                      <a16:colId xmlns:a16="http://schemas.microsoft.com/office/drawing/2014/main" val="1588766085"/>
                    </a:ext>
                  </a:extLst>
                </a:gridCol>
                <a:gridCol w="3604357">
                  <a:extLst>
                    <a:ext uri="{9D8B030D-6E8A-4147-A177-3AD203B41FA5}">
                      <a16:colId xmlns:a16="http://schemas.microsoft.com/office/drawing/2014/main" val="1144295390"/>
                    </a:ext>
                  </a:extLst>
                </a:gridCol>
                <a:gridCol w="2075236">
                  <a:extLst>
                    <a:ext uri="{9D8B030D-6E8A-4147-A177-3AD203B41FA5}">
                      <a16:colId xmlns:a16="http://schemas.microsoft.com/office/drawing/2014/main" val="2188461060"/>
                    </a:ext>
                  </a:extLst>
                </a:gridCol>
                <a:gridCol w="1944168">
                  <a:extLst>
                    <a:ext uri="{9D8B030D-6E8A-4147-A177-3AD203B41FA5}">
                      <a16:colId xmlns:a16="http://schemas.microsoft.com/office/drawing/2014/main" val="3499466604"/>
                    </a:ext>
                  </a:extLst>
                </a:gridCol>
                <a:gridCol w="1310676">
                  <a:extLst>
                    <a:ext uri="{9D8B030D-6E8A-4147-A177-3AD203B41FA5}">
                      <a16:colId xmlns:a16="http://schemas.microsoft.com/office/drawing/2014/main" val="405012038"/>
                    </a:ext>
                  </a:extLst>
                </a:gridCol>
              </a:tblGrid>
              <a:tr h="4667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PROYECTO DE INVERSIÓN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APROPIACION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COMPROMISOS - RP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DE EJEC. </a:t>
                      </a:r>
                      <a:br>
                        <a:rPr lang="es-CO" sz="18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s-CO" sz="18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30028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Fortalecimiento de la gestión jurídica de la Secretaría Distrital de Movilidad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$ 19.292</a:t>
                      </a:r>
                      <a:endParaRPr lang="es-CO" sz="18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$ 5.315</a:t>
                      </a:r>
                      <a:endParaRPr lang="es-CO" sz="18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382354"/>
                  </a:ext>
                </a:extLst>
              </a:tr>
              <a:tr h="44208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18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SUB. GESTIÓN JURIDICA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$ 19.292</a:t>
                      </a:r>
                      <a:endParaRPr lang="es-CO" sz="18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$ 5.315</a:t>
                      </a:r>
                      <a:endParaRPr lang="es-CO" sz="18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28661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Movilidad Transparente y Contra la Corrupción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$ 176</a:t>
                      </a:r>
                      <a:endParaRPr lang="es-CO" sz="18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$ 44 </a:t>
                      </a:r>
                      <a:endParaRPr lang="es-CO" sz="18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25,17%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903168"/>
                  </a:ext>
                </a:extLst>
              </a:tr>
              <a:tr h="5158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Fortalecimiento Institucional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$ 8.712</a:t>
                      </a:r>
                      <a:endParaRPr lang="es-CO" sz="18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8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$ 4.485 </a:t>
                      </a:r>
                      <a:endParaRPr lang="es-CO" sz="18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51,48%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39467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Tecnologías de Información y Comunicaciones para lograr una movilidad </a:t>
                      </a:r>
                      <a:r>
                        <a:rPr lang="es-CO" sz="18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sostenible</a:t>
                      </a:r>
                      <a:endParaRPr lang="es-CO" sz="18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$ 13.454</a:t>
                      </a:r>
                      <a:endParaRPr lang="es-CO" sz="18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$ 2.356 </a:t>
                      </a:r>
                      <a:endParaRPr lang="es-CO" sz="18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466102"/>
                  </a:ext>
                </a:extLst>
              </a:tr>
              <a:tr h="41898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18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SUB. GESTIÓN CORPORATIVA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$ 22.342</a:t>
                      </a:r>
                      <a:endParaRPr lang="es-CO" sz="18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$ 6.885 </a:t>
                      </a:r>
                      <a:endParaRPr lang="es-CO" sz="18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30,81%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510340"/>
                  </a:ext>
                </a:extLst>
              </a:tr>
              <a:tr h="48176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 EJECUTORA 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$ 41.634</a:t>
                      </a:r>
                      <a:endParaRPr lang="es-CO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$ 12.200 </a:t>
                      </a:r>
                      <a:endParaRPr lang="es-CO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873468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0" y="6288963"/>
            <a:ext cx="2893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Cifras en Millones de Pesos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17635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6"/>
          <p:cNvSpPr/>
          <p:nvPr/>
        </p:nvSpPr>
        <p:spPr>
          <a:xfrm>
            <a:off x="10022073" y="6570173"/>
            <a:ext cx="4768850" cy="287655"/>
          </a:xfrm>
          <a:custGeom>
            <a:avLst/>
            <a:gdLst/>
            <a:ahLst/>
            <a:cxnLst/>
            <a:rect l="l" t="t" r="r" b="b"/>
            <a:pathLst>
              <a:path w="4768850" h="287654">
                <a:moveTo>
                  <a:pt x="0" y="287493"/>
                </a:moveTo>
                <a:lnTo>
                  <a:pt x="4768748" y="287493"/>
                </a:lnTo>
                <a:lnTo>
                  <a:pt x="4768748" y="0"/>
                </a:lnTo>
                <a:lnTo>
                  <a:pt x="0" y="0"/>
                </a:lnTo>
                <a:lnTo>
                  <a:pt x="0" y="287493"/>
                </a:lnTo>
                <a:close/>
              </a:path>
            </a:pathLst>
          </a:custGeom>
          <a:solidFill>
            <a:srgbClr val="1C2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7"/>
          <p:cNvSpPr/>
          <p:nvPr/>
        </p:nvSpPr>
        <p:spPr>
          <a:xfrm>
            <a:off x="5063894" y="6561383"/>
            <a:ext cx="4958715" cy="296545"/>
          </a:xfrm>
          <a:custGeom>
            <a:avLst/>
            <a:gdLst/>
            <a:ahLst/>
            <a:cxnLst/>
            <a:rect l="l" t="t" r="r" b="b"/>
            <a:pathLst>
              <a:path w="4958715" h="296545">
                <a:moveTo>
                  <a:pt x="0" y="296283"/>
                </a:moveTo>
                <a:lnTo>
                  <a:pt x="4958177" y="296283"/>
                </a:lnTo>
                <a:lnTo>
                  <a:pt x="4958177" y="0"/>
                </a:lnTo>
                <a:lnTo>
                  <a:pt x="0" y="0"/>
                </a:lnTo>
                <a:lnTo>
                  <a:pt x="0" y="296283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8"/>
          <p:cNvSpPr/>
          <p:nvPr/>
        </p:nvSpPr>
        <p:spPr>
          <a:xfrm>
            <a:off x="-3497179" y="6560185"/>
            <a:ext cx="8561070" cy="297815"/>
          </a:xfrm>
          <a:custGeom>
            <a:avLst/>
            <a:gdLst/>
            <a:ahLst/>
            <a:cxnLst/>
            <a:rect l="l" t="t" r="r" b="b"/>
            <a:pathLst>
              <a:path w="8561070" h="297815">
                <a:moveTo>
                  <a:pt x="0" y="297481"/>
                </a:moveTo>
                <a:lnTo>
                  <a:pt x="8561073" y="297481"/>
                </a:lnTo>
                <a:lnTo>
                  <a:pt x="8561073" y="0"/>
                </a:lnTo>
                <a:lnTo>
                  <a:pt x="0" y="0"/>
                </a:lnTo>
                <a:lnTo>
                  <a:pt x="0" y="297481"/>
                </a:lnTo>
                <a:close/>
              </a:path>
            </a:pathLst>
          </a:custGeom>
          <a:solidFill>
            <a:srgbClr val="31C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96970" y="0"/>
            <a:ext cx="9401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Ejecución Presupuestal – Unidad 2</a:t>
            </a: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mayo/20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154799"/>
              </p:ext>
            </p:extLst>
          </p:nvPr>
        </p:nvGraphicFramePr>
        <p:xfrm>
          <a:off x="2232452" y="664257"/>
          <a:ext cx="9836716" cy="5856484"/>
        </p:xfrm>
        <a:graphic>
          <a:graphicData uri="http://schemas.openxmlformats.org/drawingml/2006/table">
            <a:tbl>
              <a:tblPr/>
              <a:tblGrid>
                <a:gridCol w="933187">
                  <a:extLst>
                    <a:ext uri="{9D8B030D-6E8A-4147-A177-3AD203B41FA5}">
                      <a16:colId xmlns:a16="http://schemas.microsoft.com/office/drawing/2014/main" val="4291892057"/>
                    </a:ext>
                  </a:extLst>
                </a:gridCol>
                <a:gridCol w="4007302">
                  <a:extLst>
                    <a:ext uri="{9D8B030D-6E8A-4147-A177-3AD203B41FA5}">
                      <a16:colId xmlns:a16="http://schemas.microsoft.com/office/drawing/2014/main" val="3613768665"/>
                    </a:ext>
                  </a:extLst>
                </a:gridCol>
                <a:gridCol w="2019868">
                  <a:extLst>
                    <a:ext uri="{9D8B030D-6E8A-4147-A177-3AD203B41FA5}">
                      <a16:colId xmlns:a16="http://schemas.microsoft.com/office/drawing/2014/main" val="2028697375"/>
                    </a:ext>
                  </a:extLst>
                </a:gridCol>
                <a:gridCol w="1790190">
                  <a:extLst>
                    <a:ext uri="{9D8B030D-6E8A-4147-A177-3AD203B41FA5}">
                      <a16:colId xmlns:a16="http://schemas.microsoft.com/office/drawing/2014/main" val="2554136959"/>
                    </a:ext>
                  </a:extLst>
                </a:gridCol>
                <a:gridCol w="1086169">
                  <a:extLst>
                    <a:ext uri="{9D8B030D-6E8A-4147-A177-3AD203B41FA5}">
                      <a16:colId xmlns:a16="http://schemas.microsoft.com/office/drawing/2014/main" val="2608346846"/>
                    </a:ext>
                  </a:extLst>
                </a:gridCol>
              </a:tblGrid>
              <a:tr h="630642"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6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PROYECTO DE INVERSIÓN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6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APROPIACION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COMPROMISOS</a:t>
                      </a:r>
                      <a:endParaRPr lang="es-CO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DE EJEC. </a:t>
                      </a:r>
                      <a:b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865680"/>
                  </a:ext>
                </a:extLst>
              </a:tr>
              <a:tr h="4118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Implementación del Plan Maestro de Movilidad para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$ 61.700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$ 5.030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8,15%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796439"/>
                  </a:ext>
                </a:extLst>
              </a:tr>
              <a:tr h="4118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Implementación del Plan Distrital de Seguridad Vial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$ 15.347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$ 3.475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22,64%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463843"/>
                  </a:ext>
                </a:extLst>
              </a:tr>
              <a:tr h="4118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1183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Articulación regional y planeación integral del 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$ 1.571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$ 231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14,74%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817189"/>
                  </a:ext>
                </a:extLst>
              </a:tr>
              <a:tr h="4118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Sistema Distrital de Información para la Movilidad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$ 3.693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 989 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26,77%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12220"/>
                  </a:ext>
                </a:extLst>
              </a:tr>
              <a:tr h="20592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16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SUB. POLÍTICA DE MOVILIDAD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$ 82.311</a:t>
                      </a:r>
                      <a:endParaRPr lang="es-CO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$ 9.725</a:t>
                      </a:r>
                      <a:endParaRPr lang="es-CO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11,82%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074688"/>
                  </a:ext>
                </a:extLst>
              </a:tr>
              <a:tr h="4118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6219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Apoyo Institucional en convenio con la Policía Nacional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$ 33.443 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$ 14.217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42,51%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305292"/>
                  </a:ext>
                </a:extLst>
              </a:tr>
              <a:tr h="4118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Gestión y control de Tránsito y 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$ 143.877 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$ 43.548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30,27%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55260"/>
                  </a:ext>
                </a:extLst>
              </a:tr>
              <a:tr h="20592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16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SUB. GESTIÓN DE LA MOVILIDAD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$ 177.320 </a:t>
                      </a:r>
                      <a:endParaRPr lang="es-CO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 57.765</a:t>
                      </a:r>
                      <a:endParaRPr lang="es-CO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32,58%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251391"/>
                  </a:ext>
                </a:extLst>
              </a:tr>
              <a:tr h="61777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7545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 gestión de investigaciones administrativas de Tránsito y 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$ 20.971 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$ 11.391 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54,32%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98374"/>
                  </a:ext>
                </a:extLst>
              </a:tr>
              <a:tr h="4118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Servicios para la movilidad eficientes e incluyentes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$ 26.372 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$ 12.489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47,36%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724616"/>
                  </a:ext>
                </a:extLst>
              </a:tr>
              <a:tr h="20592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16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SUB. DE SERVICIOS A LA CIUDADANÍA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$ 47.342</a:t>
                      </a:r>
                      <a:endParaRPr lang="es-CO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$ 23.880 </a:t>
                      </a:r>
                      <a:endParaRPr lang="es-CO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50,44%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10059"/>
                  </a:ext>
                </a:extLst>
              </a:tr>
              <a:tr h="424874"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UNIDAD EJECUTORA 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s-CO" sz="18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$ 306.973</a:t>
                      </a:r>
                      <a:endParaRPr lang="es-CO" sz="18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s-CO" sz="18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$ 91.371 </a:t>
                      </a:r>
                      <a:endParaRPr lang="es-CO" sz="18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s-CO" sz="18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29,76%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575201"/>
                  </a:ext>
                </a:extLst>
              </a:tr>
            </a:tbl>
          </a:graphicData>
        </a:graphic>
      </p:graphicFrame>
      <p:sp>
        <p:nvSpPr>
          <p:cNvPr id="10" name="CuadroTexto 9"/>
          <p:cNvSpPr txBox="1"/>
          <p:nvPr/>
        </p:nvSpPr>
        <p:spPr>
          <a:xfrm>
            <a:off x="0" y="6288963"/>
            <a:ext cx="2893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Cifras en Millones de Pesos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354862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6"/>
          <p:cNvSpPr/>
          <p:nvPr/>
        </p:nvSpPr>
        <p:spPr>
          <a:xfrm>
            <a:off x="10022073" y="6570173"/>
            <a:ext cx="4768850" cy="287655"/>
          </a:xfrm>
          <a:custGeom>
            <a:avLst/>
            <a:gdLst/>
            <a:ahLst/>
            <a:cxnLst/>
            <a:rect l="l" t="t" r="r" b="b"/>
            <a:pathLst>
              <a:path w="4768850" h="287654">
                <a:moveTo>
                  <a:pt x="0" y="287493"/>
                </a:moveTo>
                <a:lnTo>
                  <a:pt x="4768748" y="287493"/>
                </a:lnTo>
                <a:lnTo>
                  <a:pt x="4768748" y="0"/>
                </a:lnTo>
                <a:lnTo>
                  <a:pt x="0" y="0"/>
                </a:lnTo>
                <a:lnTo>
                  <a:pt x="0" y="287493"/>
                </a:lnTo>
                <a:close/>
              </a:path>
            </a:pathLst>
          </a:custGeom>
          <a:solidFill>
            <a:srgbClr val="1C2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7"/>
          <p:cNvSpPr/>
          <p:nvPr/>
        </p:nvSpPr>
        <p:spPr>
          <a:xfrm>
            <a:off x="5063894" y="6561383"/>
            <a:ext cx="4958715" cy="296545"/>
          </a:xfrm>
          <a:custGeom>
            <a:avLst/>
            <a:gdLst/>
            <a:ahLst/>
            <a:cxnLst/>
            <a:rect l="l" t="t" r="r" b="b"/>
            <a:pathLst>
              <a:path w="4958715" h="296545">
                <a:moveTo>
                  <a:pt x="0" y="296283"/>
                </a:moveTo>
                <a:lnTo>
                  <a:pt x="4958177" y="296283"/>
                </a:lnTo>
                <a:lnTo>
                  <a:pt x="4958177" y="0"/>
                </a:lnTo>
                <a:lnTo>
                  <a:pt x="0" y="0"/>
                </a:lnTo>
                <a:lnTo>
                  <a:pt x="0" y="296283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8"/>
          <p:cNvSpPr/>
          <p:nvPr/>
        </p:nvSpPr>
        <p:spPr>
          <a:xfrm>
            <a:off x="-3497179" y="6560185"/>
            <a:ext cx="8561070" cy="297815"/>
          </a:xfrm>
          <a:custGeom>
            <a:avLst/>
            <a:gdLst/>
            <a:ahLst/>
            <a:cxnLst/>
            <a:rect l="l" t="t" r="r" b="b"/>
            <a:pathLst>
              <a:path w="8561070" h="297815">
                <a:moveTo>
                  <a:pt x="0" y="297481"/>
                </a:moveTo>
                <a:lnTo>
                  <a:pt x="8561073" y="297481"/>
                </a:lnTo>
                <a:lnTo>
                  <a:pt x="8561073" y="0"/>
                </a:lnTo>
                <a:lnTo>
                  <a:pt x="0" y="0"/>
                </a:lnTo>
                <a:lnTo>
                  <a:pt x="0" y="297481"/>
                </a:lnTo>
                <a:close/>
              </a:path>
            </a:pathLst>
          </a:custGeom>
          <a:solidFill>
            <a:srgbClr val="31CE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96970" y="155154"/>
            <a:ext cx="9401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Ejecución Presupuestal – Total SDM</a:t>
            </a: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mayo/20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681441"/>
              </p:ext>
            </p:extLst>
          </p:nvPr>
        </p:nvGraphicFramePr>
        <p:xfrm>
          <a:off x="245657" y="2202731"/>
          <a:ext cx="11177519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6266">
                  <a:extLst>
                    <a:ext uri="{9D8B030D-6E8A-4147-A177-3AD203B41FA5}">
                      <a16:colId xmlns:a16="http://schemas.microsoft.com/office/drawing/2014/main" val="2279945541"/>
                    </a:ext>
                  </a:extLst>
                </a:gridCol>
                <a:gridCol w="3345351">
                  <a:extLst>
                    <a:ext uri="{9D8B030D-6E8A-4147-A177-3AD203B41FA5}">
                      <a16:colId xmlns:a16="http://schemas.microsoft.com/office/drawing/2014/main" val="4229559299"/>
                    </a:ext>
                  </a:extLst>
                </a:gridCol>
                <a:gridCol w="3441001">
                  <a:extLst>
                    <a:ext uri="{9D8B030D-6E8A-4147-A177-3AD203B41FA5}">
                      <a16:colId xmlns:a16="http://schemas.microsoft.com/office/drawing/2014/main" val="3895184884"/>
                    </a:ext>
                  </a:extLst>
                </a:gridCol>
                <a:gridCol w="1514901">
                  <a:extLst>
                    <a:ext uri="{9D8B030D-6E8A-4147-A177-3AD203B41FA5}">
                      <a16:colId xmlns:a16="http://schemas.microsoft.com/office/drawing/2014/main" val="4878021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3200" dirty="0" smtClean="0"/>
                        <a:t>Rubro</a:t>
                      </a:r>
                      <a:endParaRPr lang="es-CO" sz="3200" dirty="0"/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3200" dirty="0" smtClean="0"/>
                        <a:t>Apropiación 2020</a:t>
                      </a:r>
                      <a:endParaRPr lang="es-CO" sz="3200" dirty="0"/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3200" dirty="0" smtClean="0"/>
                        <a:t>Compromisos</a:t>
                      </a:r>
                      <a:endParaRPr lang="es-CO" sz="3200" dirty="0"/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3200" dirty="0" smtClean="0"/>
                        <a:t>% </a:t>
                      </a:r>
                      <a:endParaRPr lang="es-CO" sz="3200" dirty="0"/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240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O" sz="3200" dirty="0" smtClean="0"/>
                        <a:t>Vigencia</a:t>
                      </a:r>
                      <a:endParaRPr lang="es-CO" sz="3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$ 348.607.577.233</a:t>
                      </a:r>
                      <a:endParaRPr lang="es-CO" sz="3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$ 103.569.913.009</a:t>
                      </a:r>
                      <a:endParaRPr lang="es-CO" sz="3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29,71%</a:t>
                      </a:r>
                      <a:endParaRPr lang="es-CO" sz="3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497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O" sz="3200" dirty="0" smtClean="0"/>
                        <a:t>Pasivos</a:t>
                      </a:r>
                      <a:endParaRPr lang="es-C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$ 103.672.018.767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$   38.136.653.724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36,79%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879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O" sz="3200" dirty="0" smtClean="0"/>
                        <a:t>Funcionamiento</a:t>
                      </a:r>
                      <a:endParaRPr lang="es-CO" sz="3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$   72.311.486.000</a:t>
                      </a:r>
                      <a:endParaRPr lang="es-CO" sz="3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$   26.182.460.102</a:t>
                      </a:r>
                      <a:endParaRPr lang="es-CO" sz="3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36,21%</a:t>
                      </a:r>
                      <a:endParaRPr lang="es-CO" sz="3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700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O" sz="3200" dirty="0" smtClean="0"/>
                        <a:t>Reservas</a:t>
                      </a:r>
                      <a:endParaRPr lang="es-C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$ 194.150.262.193</a:t>
                      </a:r>
                      <a:endParaRPr lang="es-C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$   74.461.213.389</a:t>
                      </a:r>
                      <a:endParaRPr lang="es-C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3200" dirty="0" smtClean="0"/>
                        <a:t>38,35%</a:t>
                      </a:r>
                      <a:endParaRPr lang="es-CO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760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83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352</Words>
  <Application>Microsoft Office PowerPoint</Application>
  <PresentationFormat>Panorámica</PresentationFormat>
  <Paragraphs>128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Julieth Rojas Betancour</dc:creator>
  <cp:lastModifiedBy>Julieth Rojas Betancour</cp:lastModifiedBy>
  <cp:revision>7</cp:revision>
  <dcterms:created xsi:type="dcterms:W3CDTF">2020-06-05T01:31:28Z</dcterms:created>
  <dcterms:modified xsi:type="dcterms:W3CDTF">2020-06-05T02:03:24Z</dcterms:modified>
</cp:coreProperties>
</file>