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62" r:id="rId9"/>
    <p:sldId id="264" r:id="rId10"/>
    <p:sldId id="260" r:id="rId11"/>
    <p:sldId id="273" r:id="rId12"/>
    <p:sldId id="270" r:id="rId13"/>
    <p:sldId id="271" r:id="rId14"/>
    <p:sldId id="267" r:id="rId15"/>
    <p:sldId id="265" r:id="rId16"/>
    <p:sldId id="266" r:id="rId17"/>
    <p:sldId id="268" r:id="rId18"/>
    <p:sldId id="259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cela Del Pilar Reyes Toledo" initials="DMDPRT" lastIdx="18" clrIdx="0">
    <p:extLst>
      <p:ext uri="{19B8F6BF-5375-455C-9EA6-DF929625EA0E}">
        <p15:presenceInfo xmlns:p15="http://schemas.microsoft.com/office/powerpoint/2012/main" userId="S::diana.reyes@umv.gov.co::ba5efa93-3ffe-4dc7-8d0a-9976f83b7e48" providerId="AD"/>
      </p:ext>
    </p:extLst>
  </p:cmAuthor>
  <p:cmAuthor id="2" name="Martha Patricia  Aguilar Copete" initials="MPAC" lastIdx="3" clrIdx="1">
    <p:extLst>
      <p:ext uri="{19B8F6BF-5375-455C-9EA6-DF929625EA0E}">
        <p15:presenceInfo xmlns:p15="http://schemas.microsoft.com/office/powerpoint/2012/main" userId="S::martha.aguilar@umv.gov.co::96b7c35a-b75c-485e-b795-c65f09d0da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B6E8A-B711-4851-935E-A78A51985E08}" v="3" dt="2020-06-04T20:01:2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aermv-my.sharepoint.com/personal/flor_moreno_umv_gov_co/Documents/ANGELA%20MORENO/2020/PRESUPUESTO/INFORMES%20PRESUPUESTALES%20MENSUALES/Informe%20de%20seguimiento%20presupuestal%20-%2031%20-%20MAYO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aermv-my.sharepoint.com/personal/flor_moreno_umv_gov_co/Documents/ANGELA%20MORENO/2020/PRESUPUESTO/INFORMES%20PRESUPUESTALES%20MENSUALES/Informe%20de%20seguimiento%20presupuestal%20-%2031%20-%20MAYO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780555555555558"/>
          <c:y val="0.884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6330927384077"/>
          <c:y val="2.8194444444444459E-2"/>
          <c:w val="0.8458912948381451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267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B-4923-B4AD-CDC940AE79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B-4923-B4AD-CDC940AE79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Hoja1!$C$3:$C$5</c:f>
              <c:strCache>
                <c:ptCount val="3"/>
                <c:pt idx="0">
                  <c:v>Apropiación</c:v>
                </c:pt>
                <c:pt idx="1">
                  <c:v>Compromisos</c:v>
                </c:pt>
                <c:pt idx="2">
                  <c:v>Giros</c:v>
                </c:pt>
              </c:strCache>
            </c:strRef>
          </c:cat>
          <c:val>
            <c:numRef>
              <c:f>Hoja1!$D$3:$D$5</c:f>
              <c:numCache>
                <c:formatCode>#,##0</c:formatCode>
                <c:ptCount val="3"/>
                <c:pt idx="0">
                  <c:v>179528</c:v>
                </c:pt>
                <c:pt idx="1">
                  <c:v>60205</c:v>
                </c:pt>
                <c:pt idx="2">
                  <c:v>12220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B-4923-B4AD-CDC940AE7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020400"/>
        <c:axId val="1138007472"/>
      </c:barChart>
      <c:catAx>
        <c:axId val="13220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38007472"/>
        <c:crosses val="autoZero"/>
        <c:auto val="1"/>
        <c:lblAlgn val="ctr"/>
        <c:lblOffset val="100"/>
        <c:noMultiLvlLbl val="0"/>
      </c:catAx>
      <c:valAx>
        <c:axId val="11380074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2020400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GRÁFICAS!$A$4:$A$6</c:f>
              <c:strCache>
                <c:ptCount val="3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</c:strCache>
            </c:strRef>
          </c:cat>
          <c:val>
            <c:numRef>
              <c:f>GRÁFICAS!$E$4:$E$6</c:f>
              <c:numCache>
                <c:formatCode>#,###,,</c:formatCode>
                <c:ptCount val="3"/>
                <c:pt idx="0">
                  <c:v>28953811000</c:v>
                </c:pt>
                <c:pt idx="1">
                  <c:v>144391824818</c:v>
                </c:pt>
                <c:pt idx="2">
                  <c:v>6182473182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2-473D-BFDC-4F0EB5EF3A99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GRÁFICAS!$A$4:$A$6</c:f>
              <c:strCache>
                <c:ptCount val="3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</c:strCache>
            </c:strRef>
          </c:cat>
          <c:val>
            <c:numRef>
              <c:f>GRÁFICAS!$F$4:$F$6</c:f>
              <c:numCache>
                <c:formatCode>#,###,,</c:formatCode>
                <c:ptCount val="3"/>
                <c:pt idx="0">
                  <c:v>8231619785</c:v>
                </c:pt>
                <c:pt idx="1">
                  <c:v>51536941169</c:v>
                </c:pt>
                <c:pt idx="2">
                  <c:v>436448593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2-473D-BFDC-4F0EB5EF3A99}"/>
            </c:ext>
          </c:extLst>
        </c:ser>
        <c:ser>
          <c:idx val="2"/>
          <c:order val="2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GRÁFICAS!$A$4:$A$6</c:f>
              <c:strCache>
                <c:ptCount val="3"/>
                <c:pt idx="0">
                  <c:v>Funcionamiento</c:v>
                </c:pt>
                <c:pt idx="1">
                  <c:v>Inversión</c:v>
                </c:pt>
                <c:pt idx="2">
                  <c:v>Pasivos</c:v>
                </c:pt>
              </c:strCache>
            </c:strRef>
          </c:cat>
          <c:val>
            <c:numRef>
              <c:f>GRÁFICAS!$G$4:$G$6</c:f>
              <c:numCache>
                <c:formatCode>#,###,,</c:formatCode>
                <c:ptCount val="3"/>
                <c:pt idx="0">
                  <c:v>6910093403</c:v>
                </c:pt>
                <c:pt idx="1">
                  <c:v>5251490754</c:v>
                </c:pt>
                <c:pt idx="2">
                  <c:v>58105017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2-473D-BFDC-4F0EB5EF3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2492864"/>
        <c:axId val="1013348288"/>
      </c:barChart>
      <c:catAx>
        <c:axId val="100249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3348288"/>
        <c:crosses val="autoZero"/>
        <c:auto val="1"/>
        <c:lblAlgn val="ctr"/>
        <c:lblOffset val="100"/>
        <c:noMultiLvlLbl val="0"/>
      </c:catAx>
      <c:valAx>
        <c:axId val="1013348288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0249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7543925358506E-2"/>
          <c:y val="1.9331850453427574E-2"/>
          <c:w val="0.91473417759508713"/>
          <c:h val="0.879633422331994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GRÁFICAS!$A$7:$A$10</c:f>
              <c:numCache>
                <c:formatCode>General</c:formatCode>
                <c:ptCount val="4"/>
                <c:pt idx="0">
                  <c:v>408</c:v>
                </c:pt>
                <c:pt idx="1">
                  <c:v>1171</c:v>
                </c:pt>
                <c:pt idx="2">
                  <c:v>1181</c:v>
                </c:pt>
                <c:pt idx="3">
                  <c:v>1117</c:v>
                </c:pt>
              </c:numCache>
            </c:numRef>
          </c:cat>
          <c:val>
            <c:numRef>
              <c:f>GRÁFICAS!$E$7:$E$10</c:f>
              <c:numCache>
                <c:formatCode>#,###,,</c:formatCode>
                <c:ptCount val="4"/>
                <c:pt idx="0">
                  <c:v>125191824818</c:v>
                </c:pt>
                <c:pt idx="1">
                  <c:v>5200000000</c:v>
                </c:pt>
                <c:pt idx="2">
                  <c:v>9600000000</c:v>
                </c:pt>
                <c:pt idx="3">
                  <c:v>4400000000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A-41D9-BEB1-E7E0EA4C3504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GRÁFICAS!$A$7:$A$10</c:f>
              <c:numCache>
                <c:formatCode>General</c:formatCode>
                <c:ptCount val="4"/>
                <c:pt idx="0">
                  <c:v>408</c:v>
                </c:pt>
                <c:pt idx="1">
                  <c:v>1171</c:v>
                </c:pt>
                <c:pt idx="2">
                  <c:v>1181</c:v>
                </c:pt>
                <c:pt idx="3">
                  <c:v>1117</c:v>
                </c:pt>
              </c:numCache>
            </c:numRef>
          </c:cat>
          <c:val>
            <c:numRef>
              <c:f>GRÁFICAS!$F$7:$F$10</c:f>
              <c:numCache>
                <c:formatCode>#,###,,</c:formatCode>
                <c:ptCount val="4"/>
                <c:pt idx="0">
                  <c:v>39282256288</c:v>
                </c:pt>
                <c:pt idx="1">
                  <c:v>3945345949</c:v>
                </c:pt>
                <c:pt idx="2">
                  <c:v>6501063285</c:v>
                </c:pt>
                <c:pt idx="3">
                  <c:v>1808275647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A-41D9-BEB1-E7E0EA4C3504}"/>
            </c:ext>
          </c:extLst>
        </c:ser>
        <c:ser>
          <c:idx val="2"/>
          <c:order val="2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GRÁFICAS!$A$7:$A$10</c:f>
              <c:numCache>
                <c:formatCode>General</c:formatCode>
                <c:ptCount val="4"/>
                <c:pt idx="0">
                  <c:v>408</c:v>
                </c:pt>
                <c:pt idx="1">
                  <c:v>1171</c:v>
                </c:pt>
                <c:pt idx="2">
                  <c:v>1181</c:v>
                </c:pt>
                <c:pt idx="3">
                  <c:v>1117</c:v>
                </c:pt>
              </c:numCache>
            </c:numRef>
          </c:cat>
          <c:val>
            <c:numRef>
              <c:f>GRÁFICAS!$G$7:$G$10</c:f>
              <c:numCache>
                <c:formatCode>#,###,,</c:formatCode>
                <c:ptCount val="4"/>
                <c:pt idx="0">
                  <c:v>3295755736</c:v>
                </c:pt>
                <c:pt idx="1">
                  <c:v>1445853555</c:v>
                </c:pt>
                <c:pt idx="2">
                  <c:v>81445300</c:v>
                </c:pt>
                <c:pt idx="3">
                  <c:v>428436163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A-41D9-BEB1-E7E0EA4C3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080160"/>
        <c:axId val="1013326240"/>
      </c:barChart>
      <c:catAx>
        <c:axId val="915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3326240"/>
        <c:crosses val="autoZero"/>
        <c:auto val="1"/>
        <c:lblAlgn val="ctr"/>
        <c:lblOffset val="100"/>
        <c:noMultiLvlLbl val="0"/>
      </c:catAx>
      <c:valAx>
        <c:axId val="1013326240"/>
        <c:scaling>
          <c:orientation val="minMax"/>
        </c:scaling>
        <c:delete val="0"/>
        <c:axPos val="l"/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5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BMP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4/06/2020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Un par de personas en una calle&#10;&#10;Descripción generada automáticamente">
            <a:extLst>
              <a:ext uri="{FF2B5EF4-FFF2-40B4-BE49-F238E27FC236}">
                <a16:creationId xmlns:a16="http://schemas.microsoft.com/office/drawing/2014/main" id="{392EE4D3-00AA-4C43-BE6A-5ECAB3485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41467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F6EBA9-0AD6-4DB1-8759-5578317FED4D}"/>
              </a:ext>
            </a:extLst>
          </p:cNvPr>
          <p:cNvSpPr txBox="1"/>
          <p:nvPr/>
        </p:nvSpPr>
        <p:spPr>
          <a:xfrm>
            <a:off x="651619" y="1361074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3000" b="1" dirty="0">
                <a:latin typeface="+mj-lt"/>
                <a:ea typeface="+mj-ea"/>
                <a:cs typeface="+mj-cs"/>
              </a:rPr>
              <a:t>COMITÉ SECTORIAL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3000" b="1" dirty="0">
                <a:latin typeface="+mj-lt"/>
                <a:ea typeface="+mj-ea"/>
                <a:cs typeface="+mj-cs"/>
              </a:rPr>
              <a:t>5-06-2020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CO" sz="3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3000" dirty="0">
                <a:latin typeface="+mj-lt"/>
                <a:ea typeface="+mj-ea"/>
                <a:cs typeface="+mj-cs"/>
              </a:rPr>
              <a:t>Unidad Administrativa Especial de Rehabilitación y Mantenimiento Vial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0983B899-729C-4D10-9669-2398B39BE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7" y="6168861"/>
            <a:ext cx="1130300" cy="3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8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C3244758-0CAC-48A8-8C7C-A967E6F2D0A2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3" name="CuadroTexto 58">
            <a:extLst>
              <a:ext uri="{FF2B5EF4-FFF2-40B4-BE49-F238E27FC236}">
                <a16:creationId xmlns:a16="http://schemas.microsoft.com/office/drawing/2014/main" id="{3A25210E-AA6A-40FA-BE39-14584C1AA8D6}"/>
              </a:ext>
            </a:extLst>
          </p:cNvPr>
          <p:cNvSpPr txBox="1"/>
          <p:nvPr/>
        </p:nvSpPr>
        <p:spPr>
          <a:xfrm>
            <a:off x="223934" y="603351"/>
            <a:ext cx="1120878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2.2 ¿Qué sigue después de la aprobación del PDD? - Metas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37EB3D-5CA8-4898-8F3F-0792C19ED011}"/>
              </a:ext>
            </a:extLst>
          </p:cNvPr>
          <p:cNvSpPr txBox="1"/>
          <p:nvPr/>
        </p:nvSpPr>
        <p:spPr>
          <a:xfrm>
            <a:off x="368560" y="2007332"/>
            <a:ext cx="6032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el Segundo semestre de 2020 la UMV proyecta ejecutar las siguientes obras: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Conservar </a:t>
            </a:r>
            <a:r>
              <a:rPr lang="es-ES" b="1" dirty="0"/>
              <a:t>221,67 Km-carril</a:t>
            </a:r>
            <a:r>
              <a:rPr lang="es-ES" dirty="0"/>
              <a:t> de la malla vial local e intermedia.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Mejorar </a:t>
            </a:r>
            <a:r>
              <a:rPr lang="es-ES" b="1" dirty="0"/>
              <a:t>12,5 Km-carril </a:t>
            </a:r>
            <a:r>
              <a:rPr lang="es-ES" dirty="0"/>
              <a:t>de malla vial rural de la ciudad.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Conservar </a:t>
            </a:r>
            <a:r>
              <a:rPr lang="es-ES" b="1" dirty="0"/>
              <a:t>11,67 Km-carril </a:t>
            </a:r>
            <a:r>
              <a:rPr lang="es-ES" dirty="0"/>
              <a:t>de la malla vial arterial de la ciudad bajo la estrategia de apoyo interinstitucional.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Conservar </a:t>
            </a:r>
            <a:r>
              <a:rPr lang="es-ES" b="1" dirty="0"/>
              <a:t>3,5 Km lineales </a:t>
            </a:r>
            <a:r>
              <a:rPr lang="es-ES" dirty="0"/>
              <a:t>de ciclorrutas.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r>
              <a:rPr lang="es-ES" dirty="0"/>
              <a:t>A partir del año </a:t>
            </a:r>
            <a:r>
              <a:rPr lang="es-ES" b="1" dirty="0"/>
              <a:t>2021 </a:t>
            </a:r>
            <a:r>
              <a:rPr lang="es-ES" dirty="0"/>
              <a:t>comenzaremos a realizar intervenciones en el espacio público con </a:t>
            </a:r>
            <a:r>
              <a:rPr lang="es-ES" b="1" dirty="0"/>
              <a:t>30.000 m2</a:t>
            </a:r>
          </a:p>
        </p:txBody>
      </p:sp>
      <p:pic>
        <p:nvPicPr>
          <p:cNvPr id="6" name="Imagen 5" descr="Carretera en medio de la calle&#10;&#10;Descripción generada automáticamente">
            <a:extLst>
              <a:ext uri="{FF2B5EF4-FFF2-40B4-BE49-F238E27FC236}">
                <a16:creationId xmlns:a16="http://schemas.microsoft.com/office/drawing/2014/main" id="{86C3E6C2-EFBE-495E-B761-BB496E193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5" y="2586352"/>
            <a:ext cx="4658693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10" name="CuadroTexto 58">
            <a:extLst>
              <a:ext uri="{FF2B5EF4-FFF2-40B4-BE49-F238E27FC236}">
                <a16:creationId xmlns:a16="http://schemas.microsoft.com/office/drawing/2014/main" id="{4D326098-2EFB-4421-B042-50FB37A9EB26}"/>
              </a:ext>
            </a:extLst>
          </p:cNvPr>
          <p:cNvSpPr txBox="1"/>
          <p:nvPr/>
        </p:nvSpPr>
        <p:spPr>
          <a:xfrm>
            <a:off x="220298" y="389146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2.3 ¿Qué sigue después de la aprobación del PDD? – </a:t>
            </a:r>
          </a:p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Reactivación económica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9D7478-315A-43C3-8E62-7D117BD5475E}"/>
              </a:ext>
            </a:extLst>
          </p:cNvPr>
          <p:cNvSpPr txBox="1"/>
          <p:nvPr/>
        </p:nvSpPr>
        <p:spPr>
          <a:xfrm>
            <a:off x="5129938" y="1583646"/>
            <a:ext cx="6757261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Para el segundo semestre de 2020 la Entidad planea realizar </a:t>
            </a:r>
            <a:r>
              <a:rPr lang="es-ES" sz="1600" b="1" dirty="0"/>
              <a:t>10 contratos </a:t>
            </a:r>
            <a:r>
              <a:rPr lang="es-ES" sz="1600" dirty="0"/>
              <a:t>que aportan de manera directa a la reactivación del sector de infraestructura de la ciudad. Estos contratos están basados en la adquisición de insumos clave para la ejecución de sus funciones y metas bajo un esquema de ejecución directa:</a:t>
            </a:r>
          </a:p>
          <a:p>
            <a:pPr algn="just">
              <a:lnSpc>
                <a:spcPct val="150000"/>
              </a:lnSpc>
            </a:pP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En total suman </a:t>
            </a:r>
            <a:r>
              <a:rPr lang="es-ES" sz="1600" b="1" dirty="0"/>
              <a:t>$25.172 millones</a:t>
            </a:r>
            <a:r>
              <a:rPr lang="es-ES" sz="1600" dirty="0"/>
              <a:t>, que abarcan las </a:t>
            </a:r>
            <a:r>
              <a:rPr lang="es-ES" sz="1600" b="1" dirty="0"/>
              <a:t>20 localidades </a:t>
            </a:r>
            <a:r>
              <a:rPr lang="es-ES" sz="1600" dirty="0"/>
              <a:t>y van desde la compra de materiales asfálticos, pasando por el mantenimiento de maquinaria y equipo, hasta el contrato de mano de obra sindical.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Con esta inversión se </a:t>
            </a:r>
            <a:r>
              <a:rPr lang="es-ES" sz="1600" b="1" dirty="0"/>
              <a:t>garantizan 633 puestos directos</a:t>
            </a:r>
            <a:r>
              <a:rPr lang="es-ES" sz="1600" dirty="0"/>
              <a:t> y </a:t>
            </a:r>
            <a:r>
              <a:rPr lang="es-ES" sz="1600" b="1" dirty="0"/>
              <a:t>239 indirectos </a:t>
            </a:r>
            <a:r>
              <a:rPr lang="es-ES" sz="1600" dirty="0"/>
              <a:t>para la ciudad*.</a:t>
            </a:r>
            <a:endParaRPr lang="es-CO" sz="1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9F19448-4171-4B5D-80D9-43B30BFDB9D3}"/>
              </a:ext>
            </a:extLst>
          </p:cNvPr>
          <p:cNvSpPr/>
          <p:nvPr/>
        </p:nvSpPr>
        <p:spPr>
          <a:xfrm>
            <a:off x="5269198" y="5484071"/>
            <a:ext cx="5254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latin typeface="Segoe UI" panose="020B0502040204020203" pitchFamily="34" charset="0"/>
              </a:rPr>
              <a:t>* Fuente: Estimación del empleo directo e indirecto asociado a las exportaciones del Ecuador a la Unión Europea, Construcción, Pag 23.</a:t>
            </a:r>
            <a:endParaRPr lang="es-CO" sz="1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21BF06-6C97-4D26-A3CC-3D67A4A9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95" y="2177748"/>
            <a:ext cx="45243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4A055-5886-4891-807F-1E34D853198D}"/>
              </a:ext>
            </a:extLst>
          </p:cNvPr>
          <p:cNvSpPr txBox="1"/>
          <p:nvPr/>
        </p:nvSpPr>
        <p:spPr>
          <a:xfrm>
            <a:off x="1400012" y="1720840"/>
            <a:ext cx="8580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C7D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Comentarios sobre el diagnóstico para el POT</a:t>
            </a:r>
            <a:endParaRPr lang="es-CO" sz="7200" b="1" dirty="0">
              <a:solidFill>
                <a:srgbClr val="C7D2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89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C3244758-0CAC-48A8-8C7C-A967E6F2D0A2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3" name="CuadroTexto 58">
            <a:extLst>
              <a:ext uri="{FF2B5EF4-FFF2-40B4-BE49-F238E27FC236}">
                <a16:creationId xmlns:a16="http://schemas.microsoft.com/office/drawing/2014/main" id="{3A25210E-AA6A-40FA-BE39-14584C1AA8D6}"/>
              </a:ext>
            </a:extLst>
          </p:cNvPr>
          <p:cNvSpPr txBox="1"/>
          <p:nvPr/>
        </p:nvSpPr>
        <p:spPr>
          <a:xfrm>
            <a:off x="223934" y="404054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3.1 Es necesario incluir una política pública de conservación de las vías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4FCDDC-066F-4837-BA8E-A217D405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018" y="2148452"/>
            <a:ext cx="4457700" cy="33999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9320A3-E289-48A1-A9A7-66444CF43379}"/>
              </a:ext>
            </a:extLst>
          </p:cNvPr>
          <p:cNvSpPr txBox="1"/>
          <p:nvPr/>
        </p:nvSpPr>
        <p:spPr>
          <a:xfrm>
            <a:off x="223933" y="1846328"/>
            <a:ext cx="6440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Consideramos importante generar una </a:t>
            </a:r>
            <a:r>
              <a:rPr lang="es-ES" b="1" dirty="0"/>
              <a:t>política pública de conservación de la malla vial </a:t>
            </a:r>
            <a:r>
              <a:rPr lang="es-ES" dirty="0"/>
              <a:t>y la cicloinfraestructura de la ciudad que pueda servir de base para un plan maestro de conservación vial. Esta política debería contemplar los siguientes temas: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a) Se debe revisar la clasificación de la malla vial, teniendo en cuenta su perfil y funcionalidad.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b) Se deben definir claramente las competencias sobre la clasificación de la malla vial teniendo en cuenta el ajuste de funciones en la UMV.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c) Se deben contemplar nuevas fuentes de financiación para las labores de la conservación, acordes con el crecimiento de nuevas formas de transporte y la reducción del consumo de combustibles fósiles.</a:t>
            </a:r>
          </a:p>
        </p:txBody>
      </p:sp>
    </p:spTree>
    <p:extLst>
      <p:ext uri="{BB962C8B-B14F-4D97-AF65-F5344CB8AC3E}">
        <p14:creationId xmlns:p14="http://schemas.microsoft.com/office/powerpoint/2010/main" val="215185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10" name="CuadroTexto 58">
            <a:extLst>
              <a:ext uri="{FF2B5EF4-FFF2-40B4-BE49-F238E27FC236}">
                <a16:creationId xmlns:a16="http://schemas.microsoft.com/office/drawing/2014/main" id="{4D326098-2EFB-4421-B042-50FB37A9EB26}"/>
              </a:ext>
            </a:extLst>
          </p:cNvPr>
          <p:cNvSpPr txBox="1"/>
          <p:nvPr/>
        </p:nvSpPr>
        <p:spPr>
          <a:xfrm>
            <a:off x="173804" y="429934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3.2 Es necesario resaltar temas como el espacio público, cicloinfraestructura y malla vial rural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9D7478-315A-43C3-8E62-7D117BD5475E}"/>
              </a:ext>
            </a:extLst>
          </p:cNvPr>
          <p:cNvSpPr txBox="1"/>
          <p:nvPr/>
        </p:nvSpPr>
        <p:spPr>
          <a:xfrm>
            <a:off x="5827364" y="1681942"/>
            <a:ext cx="6190834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Se debe dar mayor relevancia a la conservación del espacio público, diseñar estrategias de intervención conjuntas con privados y tener en cuenta el crecimiento de modos de transporte alternativos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Es necesario definir las competencias en la conservación de ciclo-infraestructuras y tenerlas en cuenta en los nuevos manuales de calles y perfiles viales.</a:t>
            </a:r>
            <a:r>
              <a:rPr lang="es-CO" sz="1600" dirty="0"/>
              <a:t> Se debería contemplar, asimismo, el desarrollo de una red de ciclorrutas a nivel rural.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600" dirty="0"/>
              <a:t>Se debe dar relevancia a la conservación de la malla vial rural dentro de la visión de una ciudad-región, para la garantía de derechos en el marco de la política de ruralidad y el mal estado de esta infraestructura en la actualidad.</a:t>
            </a:r>
          </a:p>
        </p:txBody>
      </p:sp>
      <p:pic>
        <p:nvPicPr>
          <p:cNvPr id="5" name="Imagen 4" descr="Casa en medio de un camino&#10;&#10;Descripción generada automáticamente">
            <a:extLst>
              <a:ext uri="{FF2B5EF4-FFF2-40B4-BE49-F238E27FC236}">
                <a16:creationId xmlns:a16="http://schemas.microsoft.com/office/drawing/2014/main" id="{B2FFF930-E3D1-436E-9C12-ECFE981DB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" y="2206571"/>
            <a:ext cx="4912963" cy="32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4A055-5886-4891-807F-1E34D853198D}"/>
              </a:ext>
            </a:extLst>
          </p:cNvPr>
          <p:cNvSpPr txBox="1"/>
          <p:nvPr/>
        </p:nvSpPr>
        <p:spPr>
          <a:xfrm>
            <a:off x="1400013" y="2705725"/>
            <a:ext cx="724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C7D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Presupuesto</a:t>
            </a:r>
            <a:endParaRPr lang="es-CO" sz="7200" b="1" dirty="0">
              <a:solidFill>
                <a:srgbClr val="C7D2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63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9916553D-5E81-420E-AAFF-DC18A3A96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32086"/>
              </p:ext>
            </p:extLst>
          </p:nvPr>
        </p:nvGraphicFramePr>
        <p:xfrm>
          <a:off x="2231923" y="1936955"/>
          <a:ext cx="6140245" cy="355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4" name="CuadroTexto 58">
            <a:extLst>
              <a:ext uri="{FF2B5EF4-FFF2-40B4-BE49-F238E27FC236}">
                <a16:creationId xmlns:a16="http://schemas.microsoft.com/office/drawing/2014/main" id="{6DAE09B3-DBA5-499F-9396-7ABC0674D028}"/>
              </a:ext>
            </a:extLst>
          </p:cNvPr>
          <p:cNvSpPr txBox="1"/>
          <p:nvPr/>
        </p:nvSpPr>
        <p:spPr>
          <a:xfrm>
            <a:off x="203200" y="603351"/>
            <a:ext cx="1120878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alibri"/>
                <a:cs typeface="Calibri"/>
              </a:rPr>
              <a:t>1.1 </a:t>
            </a:r>
            <a:r>
              <a:rPr lang="es-ES" sz="3200" b="1" dirty="0">
                <a:solidFill>
                  <a:schemeClr val="bg1"/>
                </a:solidFill>
              </a:rPr>
              <a:t>Ejecución presupuestal 2020</a:t>
            </a:r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9A68900E-46B3-4208-AD48-A805BB9182B2}"/>
              </a:ext>
            </a:extLst>
          </p:cNvPr>
          <p:cNvSpPr txBox="1">
            <a:spLocks/>
          </p:cNvSpPr>
          <p:nvPr/>
        </p:nvSpPr>
        <p:spPr>
          <a:xfrm>
            <a:off x="7554860" y="5161277"/>
            <a:ext cx="3982293" cy="554994"/>
          </a:xfrm>
          <a:prstGeom prst="rect">
            <a:avLst/>
          </a:prstGeom>
          <a:solidFill>
            <a:srgbClr val="F8F8F8">
              <a:alpha val="45882"/>
            </a:srgbClr>
          </a:solidFill>
        </p:spPr>
        <p:txBody>
          <a:bodyPr/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100" dirty="0"/>
              <a:t>* Cifras en millones de pesos con corte al 31 de mayo de 2020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49F9ADE-A31C-4683-AF7E-166D54BEDE44}"/>
              </a:ext>
            </a:extLst>
          </p:cNvPr>
          <p:cNvGrpSpPr/>
          <p:nvPr/>
        </p:nvGrpSpPr>
        <p:grpSpPr>
          <a:xfrm>
            <a:off x="5315432" y="3253997"/>
            <a:ext cx="2495613" cy="932179"/>
            <a:chOff x="5450757" y="3468547"/>
            <a:chExt cx="2593579" cy="983652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0260CD9-A222-4A73-922D-FE4459E2B6D9}"/>
                </a:ext>
              </a:extLst>
            </p:cNvPr>
            <p:cNvSpPr txBox="1"/>
            <p:nvPr/>
          </p:nvSpPr>
          <p:spPr>
            <a:xfrm>
              <a:off x="5450757" y="3468547"/>
              <a:ext cx="736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34%</a:t>
              </a:r>
              <a:endParaRPr lang="es-CO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2B302D9-7E49-47DC-9F35-94FD51EFE090}"/>
                </a:ext>
              </a:extLst>
            </p:cNvPr>
            <p:cNvSpPr txBox="1"/>
            <p:nvPr/>
          </p:nvSpPr>
          <p:spPr>
            <a:xfrm>
              <a:off x="7307489" y="4082867"/>
              <a:ext cx="736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7%</a:t>
              </a:r>
              <a:endParaRPr lang="es-CO" b="1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743F98B2-3097-4370-8B41-84301798B5ED}"/>
              </a:ext>
            </a:extLst>
          </p:cNvPr>
          <p:cNvSpPr/>
          <p:nvPr/>
        </p:nvSpPr>
        <p:spPr>
          <a:xfrm>
            <a:off x="1474286" y="5815483"/>
            <a:ext cx="58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Segoe UI" panose="020B0502040204020203" pitchFamily="34" charset="0"/>
              </a:rPr>
              <a:t>NOTA: </a:t>
            </a:r>
            <a:r>
              <a:rPr lang="es-ES" sz="1400" dirty="0">
                <a:latin typeface="Segoe UI" panose="020B0502040204020203" pitchFamily="34" charset="0"/>
              </a:rPr>
              <a:t>Se tiene previsto solicitar una reducción presupuestal por $42.000 millones en el último trimestre de 2020, de acuerdo con lineamientos de la Secretaría Distrital de Hacienda", asociado al convenio de parqueo en vía.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C3244758-0CAC-48A8-8C7C-A967E6F2D0A2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7" name="CuadroTexto 58">
            <a:extLst>
              <a:ext uri="{FF2B5EF4-FFF2-40B4-BE49-F238E27FC236}">
                <a16:creationId xmlns:a16="http://schemas.microsoft.com/office/drawing/2014/main" id="{C66EB6FF-4C6C-4E03-A69A-0AF4FF60D6A5}"/>
              </a:ext>
            </a:extLst>
          </p:cNvPr>
          <p:cNvSpPr txBox="1"/>
          <p:nvPr/>
        </p:nvSpPr>
        <p:spPr>
          <a:xfrm>
            <a:off x="101600" y="603351"/>
            <a:ext cx="119888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Calibri"/>
              </a:rPr>
              <a:t>1.2 Ejecución Presupuestal: Funcionamiento, Inversión y Pasivos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B6F59E-90CD-454B-9BAF-C941DB52A867}"/>
              </a:ext>
            </a:extLst>
          </p:cNvPr>
          <p:cNvSpPr/>
          <p:nvPr/>
        </p:nvSpPr>
        <p:spPr>
          <a:xfrm>
            <a:off x="8984951" y="2090659"/>
            <a:ext cx="212207" cy="175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8EF9E1-69D7-4554-B846-5CC8C0444852}"/>
              </a:ext>
            </a:extLst>
          </p:cNvPr>
          <p:cNvSpPr/>
          <p:nvPr/>
        </p:nvSpPr>
        <p:spPr>
          <a:xfrm>
            <a:off x="8993829" y="2354046"/>
            <a:ext cx="212207" cy="175306"/>
          </a:xfrm>
          <a:prstGeom prst="rect">
            <a:avLst/>
          </a:prstGeom>
          <a:solidFill>
            <a:srgbClr val="FF6600"/>
          </a:solidFill>
          <a:ln>
            <a:solidFill>
              <a:srgbClr val="F5B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BB6F44-215B-4B11-BB9A-93E59A95B5A8}"/>
              </a:ext>
            </a:extLst>
          </p:cNvPr>
          <p:cNvSpPr txBox="1"/>
          <p:nvPr/>
        </p:nvSpPr>
        <p:spPr>
          <a:xfrm>
            <a:off x="9217649" y="1995696"/>
            <a:ext cx="1108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/>
              <a:t>Apropiación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93943B-F6CE-4B4A-A2D0-A8B522C7C6C1}"/>
              </a:ext>
            </a:extLst>
          </p:cNvPr>
          <p:cNvSpPr txBox="1"/>
          <p:nvPr/>
        </p:nvSpPr>
        <p:spPr>
          <a:xfrm>
            <a:off x="9208771" y="2272098"/>
            <a:ext cx="133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/>
              <a:t>Compromisos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E04B43-23F2-4BCD-A0CE-A5D75889C940}"/>
              </a:ext>
            </a:extLst>
          </p:cNvPr>
          <p:cNvSpPr/>
          <p:nvPr/>
        </p:nvSpPr>
        <p:spPr>
          <a:xfrm>
            <a:off x="9004186" y="2621855"/>
            <a:ext cx="212207" cy="1753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666A2A-20C0-4A23-9371-2C7C827BC114}"/>
              </a:ext>
            </a:extLst>
          </p:cNvPr>
          <p:cNvSpPr txBox="1"/>
          <p:nvPr/>
        </p:nvSpPr>
        <p:spPr>
          <a:xfrm>
            <a:off x="9210251" y="2557663"/>
            <a:ext cx="8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/>
              <a:t>Giros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3A0617-4B2C-4062-A6C0-26F265B86BA8}"/>
              </a:ext>
            </a:extLst>
          </p:cNvPr>
          <p:cNvSpPr txBox="1"/>
          <p:nvPr/>
        </p:nvSpPr>
        <p:spPr>
          <a:xfrm>
            <a:off x="2917225" y="4817590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28%</a:t>
            </a:r>
            <a:endParaRPr lang="es-CO" sz="1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500F5E-79B3-4B13-8641-891C92694355}"/>
              </a:ext>
            </a:extLst>
          </p:cNvPr>
          <p:cNvSpPr txBox="1"/>
          <p:nvPr/>
        </p:nvSpPr>
        <p:spPr>
          <a:xfrm>
            <a:off x="3573196" y="4882718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24%</a:t>
            </a:r>
            <a:endParaRPr lang="es-CO" sz="1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039FEF-83B2-4610-9AFA-E9E74E16E4E6}"/>
              </a:ext>
            </a:extLst>
          </p:cNvPr>
          <p:cNvSpPr txBox="1"/>
          <p:nvPr/>
        </p:nvSpPr>
        <p:spPr>
          <a:xfrm>
            <a:off x="5999683" y="4186369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36%</a:t>
            </a:r>
            <a:endParaRPr lang="es-CO" sz="1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21AFDE-624E-4A15-96A5-CF58F7196540}"/>
              </a:ext>
            </a:extLst>
          </p:cNvPr>
          <p:cNvSpPr txBox="1"/>
          <p:nvPr/>
        </p:nvSpPr>
        <p:spPr>
          <a:xfrm>
            <a:off x="6651155" y="4848591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4%</a:t>
            </a:r>
            <a:endParaRPr lang="es-CO" sz="1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456546-E457-4110-BAAD-FA867D663909}"/>
              </a:ext>
            </a:extLst>
          </p:cNvPr>
          <p:cNvSpPr txBox="1"/>
          <p:nvPr/>
        </p:nvSpPr>
        <p:spPr>
          <a:xfrm>
            <a:off x="8935854" y="4947327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7%</a:t>
            </a:r>
            <a:endParaRPr lang="es-CO" sz="14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F5BDD5-9CEF-4DD1-A052-FE66589712D4}"/>
              </a:ext>
            </a:extLst>
          </p:cNvPr>
          <p:cNvSpPr txBox="1"/>
          <p:nvPr/>
        </p:nvSpPr>
        <p:spPr>
          <a:xfrm>
            <a:off x="9628557" y="4942117"/>
            <a:ext cx="56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1%</a:t>
            </a:r>
            <a:endParaRPr lang="es-CO" sz="1400" b="1" dirty="0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9F1DF639-FC95-40BC-B15D-2886CC88D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335591"/>
              </p:ext>
            </p:extLst>
          </p:nvPr>
        </p:nvGraphicFramePr>
        <p:xfrm>
          <a:off x="980073" y="2968728"/>
          <a:ext cx="9778909" cy="298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B83F43A9-F440-4019-8522-95FB0706C2DB}"/>
              </a:ext>
            </a:extLst>
          </p:cNvPr>
          <p:cNvSpPr txBox="1"/>
          <p:nvPr/>
        </p:nvSpPr>
        <p:spPr>
          <a:xfrm>
            <a:off x="3762389" y="1723025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Valor total: </a:t>
            </a:r>
            <a:r>
              <a:rPr lang="es-CO" sz="3200" b="1" dirty="0"/>
              <a:t>$179.528 </a:t>
            </a:r>
            <a:endParaRPr lang="es-CO" sz="2400" b="1" dirty="0"/>
          </a:p>
          <a:p>
            <a:endParaRPr lang="es-CO" sz="2400" dirty="0"/>
          </a:p>
        </p:txBody>
      </p:sp>
      <p:sp>
        <p:nvSpPr>
          <p:cNvPr id="24" name="Marcador de contenido 9">
            <a:extLst>
              <a:ext uri="{FF2B5EF4-FFF2-40B4-BE49-F238E27FC236}">
                <a16:creationId xmlns:a16="http://schemas.microsoft.com/office/drawing/2014/main" id="{AE771D5B-79CB-4153-A8C9-05A8050EB27A}"/>
              </a:ext>
            </a:extLst>
          </p:cNvPr>
          <p:cNvSpPr txBox="1">
            <a:spLocks/>
          </p:cNvSpPr>
          <p:nvPr/>
        </p:nvSpPr>
        <p:spPr>
          <a:xfrm>
            <a:off x="1494247" y="6122785"/>
            <a:ext cx="3982293" cy="554994"/>
          </a:xfrm>
          <a:prstGeom prst="rect">
            <a:avLst/>
          </a:prstGeom>
          <a:solidFill>
            <a:srgbClr val="F8F8F8">
              <a:alpha val="45882"/>
            </a:srgbClr>
          </a:solidFill>
        </p:spPr>
        <p:txBody>
          <a:bodyPr/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100" dirty="0"/>
              <a:t>* Cifras en millones de pesos con corte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4" name="CuadroTexto 58">
            <a:extLst>
              <a:ext uri="{FF2B5EF4-FFF2-40B4-BE49-F238E27FC236}">
                <a16:creationId xmlns:a16="http://schemas.microsoft.com/office/drawing/2014/main" id="{6DAE09B3-DBA5-499F-9396-7ABC0674D028}"/>
              </a:ext>
            </a:extLst>
          </p:cNvPr>
          <p:cNvSpPr txBox="1"/>
          <p:nvPr/>
        </p:nvSpPr>
        <p:spPr>
          <a:xfrm>
            <a:off x="203200" y="603351"/>
            <a:ext cx="1120878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alibri"/>
              </a:rPr>
              <a:t>1.3 Ejecución VIGENCIA por Proyecto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ACCAF2-837E-4C56-957C-C90CE8DD7976}"/>
              </a:ext>
            </a:extLst>
          </p:cNvPr>
          <p:cNvSpPr/>
          <p:nvPr/>
        </p:nvSpPr>
        <p:spPr>
          <a:xfrm>
            <a:off x="9222429" y="2712336"/>
            <a:ext cx="212207" cy="175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B8E296E-D369-41BE-B5C8-FD766651CFC5}"/>
              </a:ext>
            </a:extLst>
          </p:cNvPr>
          <p:cNvSpPr/>
          <p:nvPr/>
        </p:nvSpPr>
        <p:spPr>
          <a:xfrm>
            <a:off x="9232563" y="2984886"/>
            <a:ext cx="212207" cy="17530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357637-3E34-4B62-B84F-6C8BEC83BC9A}"/>
              </a:ext>
            </a:extLst>
          </p:cNvPr>
          <p:cNvSpPr txBox="1"/>
          <p:nvPr/>
        </p:nvSpPr>
        <p:spPr>
          <a:xfrm>
            <a:off x="9455127" y="2617373"/>
            <a:ext cx="1108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Apropiación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0D9AB1-5AD9-4C94-8DF9-EA06313B5B8D}"/>
              </a:ext>
            </a:extLst>
          </p:cNvPr>
          <p:cNvSpPr txBox="1"/>
          <p:nvPr/>
        </p:nvSpPr>
        <p:spPr>
          <a:xfrm>
            <a:off x="9447505" y="2902938"/>
            <a:ext cx="133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/>
              <a:t>Compromisos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6FF621-46F6-4FE2-A0A3-B5154BB64114}"/>
              </a:ext>
            </a:extLst>
          </p:cNvPr>
          <p:cNvSpPr/>
          <p:nvPr/>
        </p:nvSpPr>
        <p:spPr>
          <a:xfrm>
            <a:off x="9242920" y="3252695"/>
            <a:ext cx="212207" cy="1753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A629AE-3156-4074-969D-4EDD827533F8}"/>
              </a:ext>
            </a:extLst>
          </p:cNvPr>
          <p:cNvSpPr txBox="1"/>
          <p:nvPr/>
        </p:nvSpPr>
        <p:spPr>
          <a:xfrm>
            <a:off x="9448985" y="3188503"/>
            <a:ext cx="82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Giros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DF03426-CAEB-4124-A04D-CBB9E9D713C7}"/>
              </a:ext>
            </a:extLst>
          </p:cNvPr>
          <p:cNvSpPr txBox="1"/>
          <p:nvPr/>
        </p:nvSpPr>
        <p:spPr>
          <a:xfrm>
            <a:off x="2948817" y="4920938"/>
            <a:ext cx="673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3%</a:t>
            </a:r>
            <a:endParaRPr lang="es-CO" sz="12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3CFA0E-80EB-41C8-8718-424F29A02188}"/>
              </a:ext>
            </a:extLst>
          </p:cNvPr>
          <p:cNvSpPr txBox="1"/>
          <p:nvPr/>
        </p:nvSpPr>
        <p:spPr>
          <a:xfrm>
            <a:off x="2441308" y="3992347"/>
            <a:ext cx="54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31%</a:t>
            </a:r>
            <a:endParaRPr lang="es-CO" sz="12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CF1DB5F-40E4-411C-A2D4-A40F4BACF5EA}"/>
              </a:ext>
            </a:extLst>
          </p:cNvPr>
          <p:cNvSpPr txBox="1"/>
          <p:nvPr/>
        </p:nvSpPr>
        <p:spPr>
          <a:xfrm>
            <a:off x="4640818" y="4975898"/>
            <a:ext cx="71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76%</a:t>
            </a:r>
            <a:endParaRPr lang="es-CO" sz="12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19854C1-E307-4C77-909F-B8F2BD057D42}"/>
              </a:ext>
            </a:extLst>
          </p:cNvPr>
          <p:cNvSpPr txBox="1"/>
          <p:nvPr/>
        </p:nvSpPr>
        <p:spPr>
          <a:xfrm>
            <a:off x="5151986" y="5017310"/>
            <a:ext cx="468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28%</a:t>
            </a:r>
            <a:endParaRPr lang="es-CO" sz="12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9482D06-E922-4EF3-8145-B0E7A97DB734}"/>
              </a:ext>
            </a:extLst>
          </p:cNvPr>
          <p:cNvSpPr txBox="1"/>
          <p:nvPr/>
        </p:nvSpPr>
        <p:spPr>
          <a:xfrm>
            <a:off x="6975614" y="4925304"/>
            <a:ext cx="54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68%</a:t>
            </a:r>
            <a:endParaRPr lang="es-CO" sz="12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CE93C9A-019F-4A57-BE19-E54F3FE797FB}"/>
              </a:ext>
            </a:extLst>
          </p:cNvPr>
          <p:cNvSpPr txBox="1"/>
          <p:nvPr/>
        </p:nvSpPr>
        <p:spPr>
          <a:xfrm>
            <a:off x="7476656" y="5071184"/>
            <a:ext cx="6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0,8%</a:t>
            </a:r>
            <a:endParaRPr lang="es-CO" sz="12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4E2A299-9D96-4BBE-9F4D-3E5182F18396}"/>
              </a:ext>
            </a:extLst>
          </p:cNvPr>
          <p:cNvSpPr txBox="1"/>
          <p:nvPr/>
        </p:nvSpPr>
        <p:spPr>
          <a:xfrm>
            <a:off x="9795101" y="5080304"/>
            <a:ext cx="54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10%</a:t>
            </a:r>
            <a:endParaRPr lang="es-CO" sz="1200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039429-FFEB-45A5-A563-60E5321824E0}"/>
              </a:ext>
            </a:extLst>
          </p:cNvPr>
          <p:cNvSpPr txBox="1"/>
          <p:nvPr/>
        </p:nvSpPr>
        <p:spPr>
          <a:xfrm>
            <a:off x="9286538" y="4978388"/>
            <a:ext cx="54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41%</a:t>
            </a:r>
            <a:endParaRPr lang="es-CO" sz="1200" b="1" dirty="0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7DA6B3AC-841B-41EC-A590-30F93F79C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547361"/>
              </p:ext>
            </p:extLst>
          </p:nvPr>
        </p:nvGraphicFramePr>
        <p:xfrm>
          <a:off x="688911" y="1971436"/>
          <a:ext cx="10101261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5D6AB9E9-2487-4564-9F46-1F7E57D2C45A}"/>
              </a:ext>
            </a:extLst>
          </p:cNvPr>
          <p:cNvSpPr txBox="1"/>
          <p:nvPr/>
        </p:nvSpPr>
        <p:spPr>
          <a:xfrm>
            <a:off x="3543589" y="1681916"/>
            <a:ext cx="5104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Valor total proyectos: </a:t>
            </a:r>
            <a:r>
              <a:rPr lang="es-CO" sz="3200" b="1" dirty="0"/>
              <a:t>$144.391 </a:t>
            </a:r>
            <a:endParaRPr lang="es-CO" sz="2400" b="1" dirty="0"/>
          </a:p>
          <a:p>
            <a:endParaRPr lang="es-CO" sz="2400" dirty="0"/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0CB9B632-006A-4BBE-8832-D4CF2062B126}"/>
              </a:ext>
            </a:extLst>
          </p:cNvPr>
          <p:cNvSpPr txBox="1">
            <a:spLocks/>
          </p:cNvSpPr>
          <p:nvPr/>
        </p:nvSpPr>
        <p:spPr>
          <a:xfrm>
            <a:off x="1494247" y="6122785"/>
            <a:ext cx="3982293" cy="554994"/>
          </a:xfrm>
          <a:prstGeom prst="rect">
            <a:avLst/>
          </a:prstGeom>
          <a:solidFill>
            <a:srgbClr val="F8F8F8">
              <a:alpha val="45882"/>
            </a:srgbClr>
          </a:solidFill>
        </p:spPr>
        <p:txBody>
          <a:bodyPr/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100" dirty="0"/>
              <a:t>* Cifras en millones de pesos con corte al 31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71331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64A055-5886-4891-807F-1E34D853198D}"/>
              </a:ext>
            </a:extLst>
          </p:cNvPr>
          <p:cNvSpPr txBox="1"/>
          <p:nvPr/>
        </p:nvSpPr>
        <p:spPr>
          <a:xfrm>
            <a:off x="1400012" y="2705725"/>
            <a:ext cx="858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C7D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PDD, ¿Qué sigue?</a:t>
            </a:r>
            <a:endParaRPr lang="es-CO" sz="7200" b="1" dirty="0">
              <a:solidFill>
                <a:srgbClr val="C7D2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5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430BBF-7665-413D-9886-C3230F6FC2CD}"/>
              </a:ext>
            </a:extLst>
          </p:cNvPr>
          <p:cNvSpPr txBox="1"/>
          <p:nvPr/>
        </p:nvSpPr>
        <p:spPr>
          <a:xfrm>
            <a:off x="235795" y="2398017"/>
            <a:ext cx="856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está llevando a cabo el proceso de armonización, para lo cual la Entidad ha formulado 3 proyectos de inversión y un cuarto que iniciará ejecución en 2021: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690155-FB1F-42C1-95FC-DB0707E7FCF5}"/>
              </a:ext>
            </a:extLst>
          </p:cNvPr>
          <p:cNvSpPr txBox="1"/>
          <p:nvPr/>
        </p:nvSpPr>
        <p:spPr>
          <a:xfrm>
            <a:off x="235795" y="1474687"/>
            <a:ext cx="856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Entidad comenzará un proceso de rediseño institucional en julio de este año para adecuarse a las nuevas funciones y responder de manera más eficiente a los retos que éstas implican.</a:t>
            </a:r>
            <a:endParaRPr lang="es-CO" dirty="0"/>
          </a:p>
        </p:txBody>
      </p:sp>
      <p:pic>
        <p:nvPicPr>
          <p:cNvPr id="9" name="Imagen 8" descr="Imagen que contiene persona, ropa, vistiendo, sostener&#10;&#10;Descripción generada automáticamente">
            <a:extLst>
              <a:ext uri="{FF2B5EF4-FFF2-40B4-BE49-F238E27FC236}">
                <a16:creationId xmlns:a16="http://schemas.microsoft.com/office/drawing/2014/main" id="{7D289415-B120-4B46-9D94-4C9899877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/>
          <a:stretch/>
        </p:blipFill>
        <p:spPr>
          <a:xfrm>
            <a:off x="9031679" y="1455575"/>
            <a:ext cx="2791078" cy="369814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247FE8-2ED7-48BE-8E66-A4AB4A2F6E68}"/>
              </a:ext>
            </a:extLst>
          </p:cNvPr>
          <p:cNvSpPr txBox="1"/>
          <p:nvPr/>
        </p:nvSpPr>
        <p:spPr>
          <a:xfrm>
            <a:off x="478971" y="3134175"/>
            <a:ext cx="832365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"Conservación de la Malla Vial Distrital y Cicloinfraestructura de Bogotá" dentro del programa "Movilidad segura, sostenible y accesible" que contendrá las intervenciones en malla vial local, intermedia, rural, cicloinfraestructura, cultura ciudadana en vía y apoyo interinstitucional.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9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“Fortalecimiento Institucional” dentro del programa gestión pública efectiva que contiene las acciones para el avance del modelo integrado de planeación y gestión de la entidad, el ejercicio de rediseño institucional y la modernización física de la entidad.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Proyecto: “Fortalecimiento de los componentes de TI para la transformación digital” dentro del programa de gestión pública para fortalecer el avance y sostenibilidad informática de la Entidad.</a:t>
            </a:r>
            <a:endParaRPr lang="es-CO" sz="1600" dirty="0"/>
          </a:p>
        </p:txBody>
      </p:sp>
      <p:sp>
        <p:nvSpPr>
          <p:cNvPr id="10" name="CuadroTexto 58">
            <a:extLst>
              <a:ext uri="{FF2B5EF4-FFF2-40B4-BE49-F238E27FC236}">
                <a16:creationId xmlns:a16="http://schemas.microsoft.com/office/drawing/2014/main" id="{4D326098-2EFB-4421-B042-50FB37A9EB26}"/>
              </a:ext>
            </a:extLst>
          </p:cNvPr>
          <p:cNvSpPr txBox="1"/>
          <p:nvPr/>
        </p:nvSpPr>
        <p:spPr>
          <a:xfrm>
            <a:off x="235795" y="359246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2.1 ¿Qué sigue después de la aprobación del PDD? – Armonización presupuestal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DF2CA7-1948-49CE-9CA1-043DA7B9A6FE}"/>
              </a:ext>
            </a:extLst>
          </p:cNvPr>
          <p:cNvSpPr txBox="1"/>
          <p:nvPr/>
        </p:nvSpPr>
        <p:spPr>
          <a:xfrm>
            <a:off x="1263024" y="5734887"/>
            <a:ext cx="734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 2021 inicia ejecución el proyecto de conservación de espacio público, dentro del programa más árboles y mejor espacio público, cuya meta es "Conservación de </a:t>
            </a:r>
            <a:r>
              <a:rPr lang="es-ES" sz="1600" b="1" dirty="0"/>
              <a:t>100.000 m2 </a:t>
            </a:r>
            <a:r>
              <a:rPr lang="es-ES" sz="1600" dirty="0"/>
              <a:t>de espacio público de la ciudad"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9510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C3244758-0CAC-48A8-8C7C-A967E6F2D0A2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7" name="CuadroTexto 58">
            <a:extLst>
              <a:ext uri="{FF2B5EF4-FFF2-40B4-BE49-F238E27FC236}">
                <a16:creationId xmlns:a16="http://schemas.microsoft.com/office/drawing/2014/main" id="{088070FB-5A5E-46FF-B9D9-7E18C40D034E}"/>
              </a:ext>
            </a:extLst>
          </p:cNvPr>
          <p:cNvSpPr txBox="1"/>
          <p:nvPr/>
        </p:nvSpPr>
        <p:spPr>
          <a:xfrm>
            <a:off x="235795" y="359246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2.1 ¿Qué sigue después de la aprobación del PDD? – Armonización presupuestal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9EEBE1-3ACB-4E1D-939F-F079DD833681}"/>
              </a:ext>
            </a:extLst>
          </p:cNvPr>
          <p:cNvSpPr/>
          <p:nvPr/>
        </p:nvSpPr>
        <p:spPr>
          <a:xfrm>
            <a:off x="8785706" y="2832357"/>
            <a:ext cx="2501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Arial-ItalicMT"/>
              </a:rPr>
              <a:t>Saldo de apropiación a distribuir entre los proyectos del nuevo plan de desarrollo.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09CC29-EC51-45B3-BFF6-3C5CE92EC4F1}"/>
              </a:ext>
            </a:extLst>
          </p:cNvPr>
          <p:cNvSpPr/>
          <p:nvPr/>
        </p:nvSpPr>
        <p:spPr>
          <a:xfrm>
            <a:off x="394800" y="6091211"/>
            <a:ext cx="8390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800" dirty="0">
                <a:latin typeface="Segoe UI" panose="020B0502040204020203" pitchFamily="34" charset="0"/>
              </a:rPr>
              <a:t>* </a:t>
            </a:r>
            <a:r>
              <a:rPr lang="es-ES" sz="1100" dirty="0">
                <a:latin typeface="Segoe UI" panose="020B0502040204020203" pitchFamily="34" charset="0"/>
              </a:rPr>
              <a:t>El 31 de mayo de 2020 fue la fecha límite de expedición de Certificados de Registro Presupuestal -CRP- con cargo a los proyectos de inversión del Plan de Desarrollo saliente, el saldo de apropiación se distribuye entre los demás proyectos del nuevo Plan.</a:t>
            </a:r>
            <a:endParaRPr lang="es-CO" sz="1100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271D670-57AD-477E-A574-DAB3E527330E}"/>
              </a:ext>
            </a:extLst>
          </p:cNvPr>
          <p:cNvSpPr/>
          <p:nvPr/>
        </p:nvSpPr>
        <p:spPr>
          <a:xfrm rot="10800000">
            <a:off x="8347578" y="3432522"/>
            <a:ext cx="269966" cy="156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6ADD34-9387-42C4-B499-1F5AAC877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46151"/>
              </p:ext>
            </p:extLst>
          </p:nvPr>
        </p:nvGraphicFramePr>
        <p:xfrm>
          <a:off x="2460934" y="1764383"/>
          <a:ext cx="5718482" cy="2121953"/>
        </p:xfrm>
        <a:graphic>
          <a:graphicData uri="http://schemas.openxmlformats.org/drawingml/2006/table">
            <a:tbl>
              <a:tblPr/>
              <a:tblGrid>
                <a:gridCol w="4086327">
                  <a:extLst>
                    <a:ext uri="{9D8B030D-6E8A-4147-A177-3AD203B41FA5}">
                      <a16:colId xmlns:a16="http://schemas.microsoft.com/office/drawing/2014/main" val="3688547100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626890089"/>
                    </a:ext>
                  </a:extLst>
                </a:gridCol>
              </a:tblGrid>
              <a:tr h="684501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DE EJECUCIÓN EN COMPROMISOS  PARA LA VIGENCIA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$ 98.600.908.238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17728"/>
                  </a:ext>
                </a:extLst>
              </a:tr>
              <a:tr h="718726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 PROCESOS EN CURSO*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-$ 24.250.630.015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967828"/>
                  </a:ext>
                </a:extLst>
              </a:tr>
              <a:tr h="718726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 ARMONIZAR VIGENCIA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$ 74.350.278.223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25902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0E75453-6A91-447B-A14D-7A0617A49862}"/>
              </a:ext>
            </a:extLst>
          </p:cNvPr>
          <p:cNvSpPr txBox="1"/>
          <p:nvPr/>
        </p:nvSpPr>
        <p:spPr>
          <a:xfrm>
            <a:off x="235795" y="4265808"/>
            <a:ext cx="11484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Procesos en curso:</a:t>
            </a:r>
          </a:p>
          <a:p>
            <a:endParaRPr lang="es-ES" sz="1600" b="1" dirty="0"/>
          </a:p>
          <a:p>
            <a:r>
              <a:rPr lang="es-ES" sz="1600" dirty="0"/>
              <a:t>Actualmente se encuentran 2 procesos en curso del proyecto de fortalecimiento institucional correspondientes a la contratación del sistema contra incendios de la sede de producción y servicio de vigilancia por</a:t>
            </a:r>
            <a:r>
              <a:rPr lang="es-ES" sz="1600" b="1" dirty="0"/>
              <a:t> $893.094.504 </a:t>
            </a:r>
            <a:r>
              <a:rPr lang="es-ES" sz="1600" dirty="0"/>
              <a:t>y 5 procesos del proyecto misional asociados al arrendamiento de maquinaria, suministro de materiales asfálticos e implementación de señalización horizontal por </a:t>
            </a:r>
            <a:r>
              <a:rPr lang="es-ES" sz="1600" b="1" dirty="0"/>
              <a:t>$23.357.535.511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89662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">
            <a:extLst>
              <a:ext uri="{FF2B5EF4-FFF2-40B4-BE49-F238E27FC236}">
                <a16:creationId xmlns:a16="http://schemas.microsoft.com/office/drawing/2014/main" id="{DED90B73-EE77-41FB-A0B0-8C3E853E9C40}"/>
              </a:ext>
            </a:extLst>
          </p:cNvPr>
          <p:cNvSpPr/>
          <p:nvPr/>
        </p:nvSpPr>
        <p:spPr>
          <a:xfrm>
            <a:off x="1" y="335902"/>
            <a:ext cx="12191999" cy="1119674"/>
          </a:xfrm>
          <a:prstGeom prst="rect">
            <a:avLst/>
          </a:prstGeom>
          <a:solidFill>
            <a:srgbClr val="C7D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28B473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3CDB00-927F-41FB-8F8E-4DDA896DEA22}"/>
              </a:ext>
            </a:extLst>
          </p:cNvPr>
          <p:cNvSpPr/>
          <p:nvPr/>
        </p:nvSpPr>
        <p:spPr>
          <a:xfrm>
            <a:off x="1428207" y="1910695"/>
            <a:ext cx="939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-ItalicMT"/>
              </a:rPr>
              <a:t>Saldo de apropiación distribuido entre los proyectos del nuevo plan de desarrollo.</a:t>
            </a:r>
            <a:endParaRPr lang="es-CO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D178771-E400-4C57-8334-28997003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21349"/>
              </p:ext>
            </p:extLst>
          </p:nvPr>
        </p:nvGraphicFramePr>
        <p:xfrm>
          <a:off x="1428207" y="2735146"/>
          <a:ext cx="9110254" cy="2699003"/>
        </p:xfrm>
        <a:graphic>
          <a:graphicData uri="http://schemas.openxmlformats.org/drawingml/2006/table">
            <a:tbl>
              <a:tblPr/>
              <a:tblGrid>
                <a:gridCol w="6266078">
                  <a:extLst>
                    <a:ext uri="{9D8B030D-6E8A-4147-A177-3AD203B41FA5}">
                      <a16:colId xmlns:a16="http://schemas.microsoft.com/office/drawing/2014/main" val="1241945744"/>
                    </a:ext>
                  </a:extLst>
                </a:gridCol>
                <a:gridCol w="2844176">
                  <a:extLst>
                    <a:ext uri="{9D8B030D-6E8A-4147-A177-3AD203B41FA5}">
                      <a16:colId xmlns:a16="http://schemas.microsoft.com/office/drawing/2014/main" val="495299508"/>
                    </a:ext>
                  </a:extLst>
                </a:gridCol>
              </a:tblGrid>
              <a:tr h="8721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NUEVOS SEMESTRE II DE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DISTRIBUÍDO EN SEMESTRE II DE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27584"/>
                  </a:ext>
                </a:extLst>
              </a:tr>
              <a:tr h="46180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Conservación de la Malla Vial Distrital y Cicloinfraestructura de Bogotá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66.973.216.834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446171"/>
                  </a:ext>
                </a:extLst>
              </a:tr>
              <a:tr h="4550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Fortalecimiento Institucional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4.600.400.237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243895"/>
                  </a:ext>
                </a:extLst>
              </a:tr>
              <a:tr h="46511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Fortalecimiento de los componentes de TI para la transformación digital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2.776.661.152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277954"/>
                  </a:ext>
                </a:extLst>
              </a:tr>
              <a:tr h="4449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74.350.278.223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21968"/>
                  </a:ext>
                </a:extLst>
              </a:tr>
            </a:tbl>
          </a:graphicData>
        </a:graphic>
      </p:graphicFrame>
      <p:sp>
        <p:nvSpPr>
          <p:cNvPr id="6" name="CuadroTexto 58">
            <a:extLst>
              <a:ext uri="{FF2B5EF4-FFF2-40B4-BE49-F238E27FC236}">
                <a16:creationId xmlns:a16="http://schemas.microsoft.com/office/drawing/2014/main" id="{723A1091-B620-47CA-B6A1-AF0668B179B5}"/>
              </a:ext>
            </a:extLst>
          </p:cNvPr>
          <p:cNvSpPr txBox="1"/>
          <p:nvPr/>
        </p:nvSpPr>
        <p:spPr>
          <a:xfrm>
            <a:off x="235795" y="359246"/>
            <a:ext cx="1120878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3200" b="1" dirty="0">
                <a:solidFill>
                  <a:srgbClr val="FFFFFF"/>
                </a:solidFill>
                <a:latin typeface="Calibri"/>
                <a:cs typeface="Calibri"/>
              </a:rPr>
              <a:t>2.1 ¿Qué sigue después de la aprobación del PDD? – Armonización presupuestal</a:t>
            </a:r>
          </a:p>
        </p:txBody>
      </p:sp>
    </p:spTree>
    <p:extLst>
      <p:ext uri="{BB962C8B-B14F-4D97-AF65-F5344CB8AC3E}">
        <p14:creationId xmlns:p14="http://schemas.microsoft.com/office/powerpoint/2010/main" val="3856039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5A778E445F0646836FDA9A37B8B38E" ma:contentTypeVersion="13" ma:contentTypeDescription="Crear nuevo documento." ma:contentTypeScope="" ma:versionID="25c1f62909d0e06cf59534b471074734">
  <xsd:schema xmlns:xsd="http://www.w3.org/2001/XMLSchema" xmlns:xs="http://www.w3.org/2001/XMLSchema" xmlns:p="http://schemas.microsoft.com/office/2006/metadata/properties" xmlns:ns3="76fc1fb3-cb2d-4e1c-bb73-76ecef773c07" xmlns:ns4="c898e41c-9002-4f47-9f34-ba1768535ffa" targetNamespace="http://schemas.microsoft.com/office/2006/metadata/properties" ma:root="true" ma:fieldsID="9cfdb438974dabf3b91a2d713b1792d3" ns3:_="" ns4:_="">
    <xsd:import namespace="76fc1fb3-cb2d-4e1c-bb73-76ecef773c07"/>
    <xsd:import namespace="c898e41c-9002-4f47-9f34-ba1768535f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c1fb3-cb2d-4e1c-bb73-76ecef773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8e41c-9002-4f47-9f34-ba176853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6017D-D1B2-48AD-B197-579261016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c1fb3-cb2d-4e1c-bb73-76ecef773c07"/>
    <ds:schemaRef ds:uri="c898e41c-9002-4f47-9f34-ba176853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c898e41c-9002-4f47-9f34-ba1768535ff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76fc1fb3-cb2d-4e1c-bb73-76ecef773c0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1154</Words>
  <Application>Microsoft Office PowerPoint</Application>
  <PresentationFormat>Panorámica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Arial-ItalicMT</vt:lpstr>
      <vt:lpstr>Calibri</vt:lpstr>
      <vt:lpstr>Calibri Light</vt:lpstr>
      <vt:lpstr>Segoe UI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Medina Fandiño</dc:creator>
  <cp:lastModifiedBy>5CG927563J</cp:lastModifiedBy>
  <cp:revision>26</cp:revision>
  <dcterms:created xsi:type="dcterms:W3CDTF">2020-06-02T22:42:36Z</dcterms:created>
  <dcterms:modified xsi:type="dcterms:W3CDTF">2020-06-04T22:41:49Z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0x010100A55A778E445F0646836FDA9A37B8B38E</vt:lpwstr>
  </property>
</Properties>
</file>