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590" r:id="rId2"/>
    <p:sldId id="588" r:id="rId3"/>
    <p:sldId id="584" r:id="rId4"/>
    <p:sldId id="587" r:id="rId5"/>
    <p:sldId id="595" r:id="rId6"/>
    <p:sldId id="589" r:id="rId7"/>
    <p:sldId id="594" r:id="rId8"/>
    <p:sldId id="585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ego Alfonso Vargas Castillo" initials="DAVC" lastIdx="2" clrIdx="0">
    <p:extLst>
      <p:ext uri="{19B8F6BF-5375-455C-9EA6-DF929625EA0E}">
        <p15:presenceInfo xmlns:p15="http://schemas.microsoft.com/office/powerpoint/2012/main" userId="Diego Alfonso Vargas Castill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C2F0"/>
    <a:srgbClr val="024E71"/>
    <a:srgbClr val="1C4161"/>
    <a:srgbClr val="567E37"/>
    <a:srgbClr val="52C2F1"/>
    <a:srgbClr val="229EE2"/>
    <a:srgbClr val="219EE3"/>
    <a:srgbClr val="229EE3"/>
    <a:srgbClr val="009FE6"/>
    <a:srgbClr val="327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27" autoAdjust="0"/>
    <p:restoredTop sz="94343" autoAdjust="0"/>
  </p:normalViewPr>
  <p:slideViewPr>
    <p:cSldViewPr snapToGrid="0">
      <p:cViewPr varScale="1">
        <p:scale>
          <a:sx n="109" d="100"/>
          <a:sy n="109" d="100"/>
        </p:scale>
        <p:origin x="2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vargas\AppData\Roaming\Microsoft\Excel\diagnostico%20(version%201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davargas\Google%20Drive\Bloomberg\procesamientos\muertes%20por%20mes%20(Recuperado).xlsx" TargetMode="External"/><Relationship Id="rId4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Hoja6!$E$6</c:f>
              <c:strCache>
                <c:ptCount val="1"/>
                <c:pt idx="0">
                  <c:v>muertes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Hoja6!$D$17:$D$33</c:f>
              <c:numCache>
                <c:formatCode>General</c:formatCode>
                <c:ptCount val="1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</c:numCache>
            </c:numRef>
          </c:cat>
          <c:val>
            <c:numRef>
              <c:f>Hoja6!$E$17:$E$33</c:f>
              <c:numCache>
                <c:formatCode>_(* #,##0_);_(* \(#,##0\);_(* "-"_);_(@_)</c:formatCode>
                <c:ptCount val="17"/>
                <c:pt idx="0">
                  <c:v>528</c:v>
                </c:pt>
                <c:pt idx="1">
                  <c:v>562</c:v>
                </c:pt>
                <c:pt idx="2">
                  <c:v>571</c:v>
                </c:pt>
                <c:pt idx="3">
                  <c:v>534</c:v>
                </c:pt>
                <c:pt idx="4">
                  <c:v>606</c:v>
                </c:pt>
                <c:pt idx="5">
                  <c:v>544</c:v>
                </c:pt>
                <c:pt idx="6">
                  <c:v>585</c:v>
                </c:pt>
                <c:pt idx="7">
                  <c:v>546</c:v>
                </c:pt>
                <c:pt idx="8">
                  <c:v>514</c:v>
                </c:pt>
                <c:pt idx="9">
                  <c:v>510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E4-445C-BE61-559EA0BC6F47}"/>
            </c:ext>
          </c:extLst>
        </c:ser>
        <c:ser>
          <c:idx val="1"/>
          <c:order val="1"/>
          <c:tx>
            <c:strRef>
              <c:f>Hoja6!$F$6</c:f>
              <c:strCache>
                <c:ptCount val="1"/>
                <c:pt idx="0">
                  <c:v>meta 1</c:v>
                </c:pt>
              </c:strCache>
            </c:strRef>
          </c:tx>
          <c:spPr>
            <a:solidFill>
              <a:schemeClr val="accent5">
                <a:lumMod val="75000"/>
                <a:alpha val="12941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/>
          </c:spPr>
          <c:cat>
            <c:numRef>
              <c:f>Hoja6!$D$17:$D$33</c:f>
              <c:numCache>
                <c:formatCode>General</c:formatCode>
                <c:ptCount val="1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</c:numCache>
            </c:numRef>
          </c:cat>
          <c:val>
            <c:numRef>
              <c:f>Hoja6!$F$17:$F$33</c:f>
              <c:numCache>
                <c:formatCode>General</c:formatCode>
                <c:ptCount val="17"/>
                <c:pt idx="5" formatCode="_(* #,##0_);_(* \(#,##0\);_(* &quot;-&quot;_);_(@_)">
                  <c:v>544</c:v>
                </c:pt>
                <c:pt idx="6" formatCode="_(* #,##0_);_(* \(#,##0\);_(* &quot;-&quot;_);_(@_)">
                  <c:v>585</c:v>
                </c:pt>
                <c:pt idx="7" formatCode="_(* #,##0_);_(* \(#,##0\);_(* &quot;-&quot;_);_(@_)">
                  <c:v>556</c:v>
                </c:pt>
                <c:pt idx="8" formatCode="_(* #,##0_);_(* \(#,##0\);_(* &quot;-&quot;_);_(@_)">
                  <c:v>528</c:v>
                </c:pt>
                <c:pt idx="9" formatCode="_(* #,##0_);_(* \(#,##0\);_(* &quot;-&quot;_);_(@_)">
                  <c:v>502</c:v>
                </c:pt>
                <c:pt idx="10" formatCode="_(* #,##0_);_(* \(#,##0\);_(* &quot;-&quot;_);_(@_)">
                  <c:v>477</c:v>
                </c:pt>
                <c:pt idx="11" formatCode="_(* #,##0_);_(* \(#,##0\);_(* &quot;-&quot;_);_(@_)">
                  <c:v>453</c:v>
                </c:pt>
                <c:pt idx="12" formatCode="_(* #,##0_);_(* \(#,##0\);_(* &quot;-&quot;_);_(@_)">
                  <c:v>430</c:v>
                </c:pt>
                <c:pt idx="13" formatCode="_(* #,##0_);_(* \(#,##0\);_(* &quot;-&quot;_);_(@_)">
                  <c:v>409</c:v>
                </c:pt>
                <c:pt idx="14" formatCode="_(* #,##0_);_(* \(#,##0\);_(* &quot;-&quot;_);_(@_)">
                  <c:v>389</c:v>
                </c:pt>
                <c:pt idx="15" formatCode="_(* #,##0_);_(* \(#,##0\);_(* &quot;-&quot;_);_(@_)">
                  <c:v>370</c:v>
                </c:pt>
                <c:pt idx="16" formatCode="_(* #,##0_);_(* \(#,##0\);_(* &quot;-&quot;_);_(@_)">
                  <c:v>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E4-445C-BE61-559EA0BC6F47}"/>
            </c:ext>
          </c:extLst>
        </c:ser>
        <c:ser>
          <c:idx val="2"/>
          <c:order val="2"/>
          <c:tx>
            <c:strRef>
              <c:f>Hoja6!$G$6</c:f>
              <c:strCache>
                <c:ptCount val="1"/>
                <c:pt idx="0">
                  <c:v>meta 2</c:v>
                </c:pt>
              </c:strCache>
            </c:strRef>
          </c:tx>
          <c:spPr>
            <a:solidFill>
              <a:schemeClr val="accent6">
                <a:alpha val="25098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/>
          </c:spPr>
          <c:cat>
            <c:numRef>
              <c:f>Hoja6!$D$17:$D$33</c:f>
              <c:numCache>
                <c:formatCode>General</c:formatCode>
                <c:ptCount val="1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</c:numCache>
            </c:numRef>
          </c:cat>
          <c:val>
            <c:numRef>
              <c:f>Hoja6!$G$17:$G$33</c:f>
              <c:numCache>
                <c:formatCode>General</c:formatCode>
                <c:ptCount val="17"/>
                <c:pt idx="5" formatCode="_(* #,##0_);_(* \(#,##0\);_(* &quot;-&quot;_);_(@_)">
                  <c:v>544</c:v>
                </c:pt>
                <c:pt idx="6" formatCode="_(* #,##0_);_(* \(#,##0\);_(* &quot;-&quot;_);_(@_)">
                  <c:v>534</c:v>
                </c:pt>
                <c:pt idx="7" formatCode="_(* #,##0_);_(* \(#,##0\);_(* &quot;-&quot;_);_(@_)">
                  <c:v>524</c:v>
                </c:pt>
                <c:pt idx="8" formatCode="_(* #,##0_);_(* \(#,##0\);_(* &quot;-&quot;_);_(@_)">
                  <c:v>505</c:v>
                </c:pt>
                <c:pt idx="9" formatCode="_(* #,##0_);_(* \(#,##0\);_(* &quot;-&quot;_);_(@_)">
                  <c:v>486</c:v>
                </c:pt>
                <c:pt idx="10" formatCode="_(* #,##0_);_(* \(#,##0\);_(* &quot;-&quot;_);_(@_)">
                  <c:v>467</c:v>
                </c:pt>
                <c:pt idx="11" formatCode="_(* #,##0_);_(* \(#,##0\);_(* &quot;-&quot;_);_(@_)">
                  <c:v>448</c:v>
                </c:pt>
                <c:pt idx="12" formatCode="_(* #,##0_);_(* \(#,##0\);_(* &quot;-&quot;_);_(@_)">
                  <c:v>429</c:v>
                </c:pt>
                <c:pt idx="13" formatCode="_(* #,##0_);_(* \(#,##0\);_(* &quot;-&quot;_);_(@_)">
                  <c:v>410</c:v>
                </c:pt>
                <c:pt idx="14" formatCode="_(* #,##0_);_(* \(#,##0\);_(* &quot;-&quot;_);_(@_)">
                  <c:v>391</c:v>
                </c:pt>
                <c:pt idx="15" formatCode="_(* #,##0_);_(* \(#,##0\);_(* &quot;-&quot;_);_(@_)">
                  <c:v>372</c:v>
                </c:pt>
                <c:pt idx="16" formatCode="_(* #,##0_);_(* \(#,##0\);_(* &quot;-&quot;_);_(@_)">
                  <c:v>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E4-445C-BE61-559EA0BC6F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9025199"/>
        <c:axId val="1959031855"/>
      </c:areaChart>
      <c:catAx>
        <c:axId val="195902519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959031855"/>
        <c:crosses val="autoZero"/>
        <c:auto val="1"/>
        <c:lblAlgn val="ctr"/>
        <c:lblOffset val="100"/>
        <c:noMultiLvlLbl val="0"/>
      </c:catAx>
      <c:valAx>
        <c:axId val="1959031855"/>
        <c:scaling>
          <c:orientation val="minMax"/>
          <c:max val="630"/>
          <c:min val="300"/>
        </c:scaling>
        <c:delete val="0"/>
        <c:axPos val="l"/>
        <c:numFmt formatCode="_(* #,##0_);_(* \(#,##0\);_(* &quot;-&quot;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95902519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Total!$A$2:$A$121</cx:f>
        <cx:lvl ptCount="120">
          <cx:pt idx="0">ENERO</cx:pt>
          <cx:pt idx="1">FEBRERO</cx:pt>
          <cx:pt idx="2">MARZO</cx:pt>
          <cx:pt idx="3">ABRIL</cx:pt>
          <cx:pt idx="4">MAYO</cx:pt>
          <cx:pt idx="5">JUNIO</cx:pt>
          <cx:pt idx="6">JULIO</cx:pt>
          <cx:pt idx="7">AGOSTO</cx:pt>
          <cx:pt idx="8">SEPTIEMBRE</cx:pt>
          <cx:pt idx="9">OCTUBRE</cx:pt>
          <cx:pt idx="10">NOVIEMBRE</cx:pt>
          <cx:pt idx="11">DICIEMBRE</cx:pt>
          <cx:pt idx="12">ENERO</cx:pt>
          <cx:pt idx="13">FEBRERO</cx:pt>
          <cx:pt idx="14">MARZO</cx:pt>
          <cx:pt idx="15">ABRIL</cx:pt>
          <cx:pt idx="16">MAYO</cx:pt>
          <cx:pt idx="17">JUNIO</cx:pt>
          <cx:pt idx="18">JULIO</cx:pt>
          <cx:pt idx="19">AGOSTO</cx:pt>
          <cx:pt idx="20">SEPTIEMBRE</cx:pt>
          <cx:pt idx="21">OCTUBRE</cx:pt>
          <cx:pt idx="22">NOVIEMBRE</cx:pt>
          <cx:pt idx="23">DICIEMBRE</cx:pt>
          <cx:pt idx="24">ENERO</cx:pt>
          <cx:pt idx="25">FEBRERO</cx:pt>
          <cx:pt idx="26">MARZO</cx:pt>
          <cx:pt idx="27">ABRIL</cx:pt>
          <cx:pt idx="28">MAYO</cx:pt>
          <cx:pt idx="29">JUNIO</cx:pt>
          <cx:pt idx="30">JULIO</cx:pt>
          <cx:pt idx="31">AGOSTO</cx:pt>
          <cx:pt idx="32">SEPTIEMBRE</cx:pt>
          <cx:pt idx="33">OCTUBRE</cx:pt>
          <cx:pt idx="34">NOVIEMBRE</cx:pt>
          <cx:pt idx="35">DICIEMBRE</cx:pt>
          <cx:pt idx="36">ENERO</cx:pt>
          <cx:pt idx="37">FEBRERO</cx:pt>
          <cx:pt idx="38">MARZO</cx:pt>
          <cx:pt idx="39">ABRIL</cx:pt>
          <cx:pt idx="40">MAYO</cx:pt>
          <cx:pt idx="41">JUNIO</cx:pt>
          <cx:pt idx="42">JULIO</cx:pt>
          <cx:pt idx="43">AGOSTO</cx:pt>
          <cx:pt idx="44">SEPTIEMBRE</cx:pt>
          <cx:pt idx="45">OCTUBRE</cx:pt>
          <cx:pt idx="46">NOVIEMBRE</cx:pt>
          <cx:pt idx="47">DICIEMBRE</cx:pt>
          <cx:pt idx="48">ENERO</cx:pt>
          <cx:pt idx="49">FEBRERO</cx:pt>
          <cx:pt idx="50">MARZO</cx:pt>
          <cx:pt idx="51">ABRIL</cx:pt>
          <cx:pt idx="52">MAYO</cx:pt>
          <cx:pt idx="53">JUNIO</cx:pt>
          <cx:pt idx="54">JULIO</cx:pt>
          <cx:pt idx="55">AGOSTO</cx:pt>
          <cx:pt idx="56">SEPTIEMBRE</cx:pt>
          <cx:pt idx="57">OCTUBRE</cx:pt>
          <cx:pt idx="58">NOVIEMBRE</cx:pt>
          <cx:pt idx="59">DICIEMBRE</cx:pt>
          <cx:pt idx="60">ENERO</cx:pt>
          <cx:pt idx="61">FEBRERO</cx:pt>
          <cx:pt idx="62">MARZO</cx:pt>
          <cx:pt idx="63">ABRIL</cx:pt>
          <cx:pt idx="64">MAYO</cx:pt>
          <cx:pt idx="65">JUNIO</cx:pt>
          <cx:pt idx="66">JULIO</cx:pt>
          <cx:pt idx="67">AGOSTO</cx:pt>
          <cx:pt idx="68">SEPTIEMBRE</cx:pt>
          <cx:pt idx="69">OCTUBRE</cx:pt>
          <cx:pt idx="70">NOVIEMBRE</cx:pt>
          <cx:pt idx="71">DICIEMBRE</cx:pt>
          <cx:pt idx="72">ENERO</cx:pt>
          <cx:pt idx="73">FEBRERO</cx:pt>
          <cx:pt idx="74">MARZO</cx:pt>
          <cx:pt idx="75">ABRIL</cx:pt>
          <cx:pt idx="76">MAYO</cx:pt>
          <cx:pt idx="77">JUNIO</cx:pt>
          <cx:pt idx="78">JULIO</cx:pt>
          <cx:pt idx="79">AGOSTO</cx:pt>
          <cx:pt idx="80">SEPTIEMBRE</cx:pt>
          <cx:pt idx="81">OCTUBRE</cx:pt>
          <cx:pt idx="82">NOVIEMBRE</cx:pt>
          <cx:pt idx="83">DICIEMBRE</cx:pt>
          <cx:pt idx="84">ENERO</cx:pt>
          <cx:pt idx="85">FEBRERO</cx:pt>
          <cx:pt idx="86">MARZO</cx:pt>
          <cx:pt idx="87">ABRIL</cx:pt>
          <cx:pt idx="88">MAYO</cx:pt>
          <cx:pt idx="89">JUNIO</cx:pt>
          <cx:pt idx="90">JULIO</cx:pt>
          <cx:pt idx="91">AGOSTO</cx:pt>
          <cx:pt idx="92">SEPTIEMBRE</cx:pt>
          <cx:pt idx="93">OCTUBRE</cx:pt>
          <cx:pt idx="94">NOVIEMBRE</cx:pt>
          <cx:pt idx="95">DICIEMBRE</cx:pt>
          <cx:pt idx="96">ENERO</cx:pt>
          <cx:pt idx="97">FEBRERO</cx:pt>
          <cx:pt idx="98">MARZO</cx:pt>
          <cx:pt idx="99">ABRIL</cx:pt>
          <cx:pt idx="100">MAYO</cx:pt>
          <cx:pt idx="101">JUNIO</cx:pt>
          <cx:pt idx="102">JULIO</cx:pt>
          <cx:pt idx="103">AGOSTO</cx:pt>
          <cx:pt idx="104">SEPTIEMBRE</cx:pt>
          <cx:pt idx="105">OCTUBRE</cx:pt>
          <cx:pt idx="106">NOVIEMBRE</cx:pt>
          <cx:pt idx="107">DICIEMBRE</cx:pt>
          <cx:pt idx="108">ENERO</cx:pt>
          <cx:pt idx="109">FEBRERO</cx:pt>
          <cx:pt idx="110">MARZO</cx:pt>
          <cx:pt idx="111">ABRIL</cx:pt>
          <cx:pt idx="112">MAYO</cx:pt>
          <cx:pt idx="113">JUNIO</cx:pt>
          <cx:pt idx="114">JULIO</cx:pt>
          <cx:pt idx="115">AGOSTO</cx:pt>
          <cx:pt idx="116">SEPTIEMBRE</cx:pt>
          <cx:pt idx="117">OCTUBRE</cx:pt>
          <cx:pt idx="118">NOVIEMBRE</cx:pt>
          <cx:pt idx="119">DICIEMBRE</cx:pt>
        </cx:lvl>
      </cx:strDim>
      <cx:numDim type="val">
        <cx:f>Total!$B$2:$B$121</cx:f>
        <cx:lvl ptCount="120" formatCode="General">
          <cx:pt idx="0">35</cx:pt>
          <cx:pt idx="1">32</cx:pt>
          <cx:pt idx="2">37</cx:pt>
          <cx:pt idx="3">70</cx:pt>
          <cx:pt idx="4">35</cx:pt>
          <cx:pt idx="5">37</cx:pt>
          <cx:pt idx="6">56</cx:pt>
          <cx:pt idx="7">41</cx:pt>
          <cx:pt idx="8">47</cx:pt>
          <cx:pt idx="9">45</cx:pt>
          <cx:pt idx="10">44</cx:pt>
          <cx:pt idx="11">49</cx:pt>
          <cx:pt idx="12">37</cx:pt>
          <cx:pt idx="13">43</cx:pt>
          <cx:pt idx="14">51</cx:pt>
          <cx:pt idx="15">53</cx:pt>
          <cx:pt idx="16">48</cx:pt>
          <cx:pt idx="17">29</cx:pt>
          <cx:pt idx="18">47</cx:pt>
          <cx:pt idx="19">44</cx:pt>
          <cx:pt idx="20">52</cx:pt>
          <cx:pt idx="21">41</cx:pt>
          <cx:pt idx="22">47</cx:pt>
          <cx:pt idx="23">41</cx:pt>
          <cx:pt idx="24">39</cx:pt>
          <cx:pt idx="25">48</cx:pt>
          <cx:pt idx="26">51</cx:pt>
          <cx:pt idx="27">57</cx:pt>
          <cx:pt idx="28">54</cx:pt>
          <cx:pt idx="29">43</cx:pt>
          <cx:pt idx="30">44</cx:pt>
          <cx:pt idx="31">44</cx:pt>
          <cx:pt idx="32">55</cx:pt>
          <cx:pt idx="33">49</cx:pt>
          <cx:pt idx="34">36</cx:pt>
          <cx:pt idx="35">48</cx:pt>
          <cx:pt idx="36">46</cx:pt>
          <cx:pt idx="37">25</cx:pt>
          <cx:pt idx="38">45</cx:pt>
          <cx:pt idx="39">42</cx:pt>
          <cx:pt idx="40">39</cx:pt>
          <cx:pt idx="41">34</cx:pt>
          <cx:pt idx="42">48</cx:pt>
          <cx:pt idx="43">39</cx:pt>
          <cx:pt idx="44">48</cx:pt>
          <cx:pt idx="45">40</cx:pt>
          <cx:pt idx="46">42</cx:pt>
          <cx:pt idx="47">50</cx:pt>
          <cx:pt idx="48">49</cx:pt>
          <cx:pt idx="49">45</cx:pt>
          <cx:pt idx="50">53</cx:pt>
          <cx:pt idx="51">53</cx:pt>
          <cx:pt idx="52">47</cx:pt>
          <cx:pt idx="53">39</cx:pt>
          <cx:pt idx="54">44</cx:pt>
          <cx:pt idx="55">45</cx:pt>
          <cx:pt idx="56">61</cx:pt>
          <cx:pt idx="57">47</cx:pt>
          <cx:pt idx="58">71</cx:pt>
          <cx:pt idx="59">53</cx:pt>
          <cx:pt idx="60">34</cx:pt>
          <cx:pt idx="61">32</cx:pt>
          <cx:pt idx="62">35</cx:pt>
          <cx:pt idx="63">55</cx:pt>
          <cx:pt idx="64">59</cx:pt>
          <cx:pt idx="65">38</cx:pt>
          <cx:pt idx="66">46</cx:pt>
          <cx:pt idx="67">40</cx:pt>
          <cx:pt idx="68">52</cx:pt>
          <cx:pt idx="69">50</cx:pt>
          <cx:pt idx="70">47</cx:pt>
          <cx:pt idx="71">57</cx:pt>
          <cx:pt idx="72">48</cx:pt>
          <cx:pt idx="73">38</cx:pt>
          <cx:pt idx="74">53</cx:pt>
          <cx:pt idx="75">45</cx:pt>
          <cx:pt idx="76">52</cx:pt>
          <cx:pt idx="77">56</cx:pt>
          <cx:pt idx="78">47</cx:pt>
          <cx:pt idx="79">57</cx:pt>
          <cx:pt idx="80">48</cx:pt>
          <cx:pt idx="81">51</cx:pt>
          <cx:pt idx="82">42</cx:pt>
          <cx:pt idx="83">48</cx:pt>
          <cx:pt idx="84">36</cx:pt>
          <cx:pt idx="85">55</cx:pt>
          <cx:pt idx="86">38</cx:pt>
          <cx:pt idx="87">41</cx:pt>
          <cx:pt idx="88">51</cx:pt>
          <cx:pt idx="89">48</cx:pt>
          <cx:pt idx="90">45</cx:pt>
          <cx:pt idx="91">51</cx:pt>
          <cx:pt idx="92">42</cx:pt>
          <cx:pt idx="93">42</cx:pt>
          <cx:pt idx="94">41</cx:pt>
          <cx:pt idx="95">56</cx:pt>
          <cx:pt idx="96">34</cx:pt>
          <cx:pt idx="97">44</cx:pt>
          <cx:pt idx="98">46</cx:pt>
          <cx:pt idx="99">46</cx:pt>
          <cx:pt idx="100">45</cx:pt>
          <cx:pt idx="101">52</cx:pt>
          <cx:pt idx="102">50</cx:pt>
          <cx:pt idx="103">39</cx:pt>
          <cx:pt idx="104">37</cx:pt>
          <cx:pt idx="105">40</cx:pt>
          <cx:pt idx="106">43</cx:pt>
          <cx:pt idx="107">38</cx:pt>
          <cx:pt idx="108">25</cx:pt>
          <cx:pt idx="109">39</cx:pt>
          <cx:pt idx="110">48</cx:pt>
          <cx:pt idx="111">38</cx:pt>
          <cx:pt idx="112">48</cx:pt>
          <cx:pt idx="113">40</cx:pt>
          <cx:pt idx="114">53</cx:pt>
          <cx:pt idx="115">39</cx:pt>
          <cx:pt idx="116">42</cx:pt>
          <cx:pt idx="117">58</cx:pt>
          <cx:pt idx="118">35</cx:pt>
          <cx:pt idx="119">45</cx:pt>
        </cx:lvl>
      </cx:numDim>
    </cx:data>
    <cx:data id="1">
      <cx:strDim type="cat">
        <cx:f>Total!$A$122:$A$133</cx:f>
        <cx:lvl ptCount="12">
          <cx:pt idx="0">ENERO</cx:pt>
          <cx:pt idx="1">FEBRERO</cx:pt>
          <cx:pt idx="2">MARZO</cx:pt>
          <cx:pt idx="3">ABRIL</cx:pt>
          <cx:pt idx="4">MAYO</cx:pt>
          <cx:pt idx="5">JUNIO</cx:pt>
          <cx:pt idx="6">JULIO</cx:pt>
          <cx:pt idx="7">AGOSTO</cx:pt>
          <cx:pt idx="8">SEPTIEMBRE</cx:pt>
          <cx:pt idx="9">OCTUBRE</cx:pt>
          <cx:pt idx="10">NOVIEMBRE</cx:pt>
          <cx:pt idx="11">DICIEMBRE</cx:pt>
        </cx:lvl>
      </cx:strDim>
      <cx:numDim type="val">
        <cx:f>Total!$B$122:$B$133</cx:f>
        <cx:lvl ptCount="12" formatCode="General">
          <cx:pt idx="0">34</cx:pt>
          <cx:pt idx="1">34</cx:pt>
          <cx:pt idx="2">39</cx:pt>
          <cx:pt idx="3">43</cx:pt>
          <cx:pt idx="4">41</cx:pt>
          <cx:pt idx="5">36</cx:pt>
          <cx:pt idx="6">41</cx:pt>
          <cx:pt idx="7">38</cx:pt>
          <cx:pt idx="8">41</cx:pt>
          <cx:pt idx="9">40</cx:pt>
          <cx:pt idx="10">38</cx:pt>
          <cx:pt idx="11">42</cx:pt>
        </cx:lvl>
      </cx:numDim>
    </cx:data>
  </cx:chartData>
  <cx:chart>
    <cx:plotArea>
      <cx:plotAreaRegion>
        <cx:series layoutId="boxWhisker" uniqueId="{2B746BE0-25E0-42A2-BBDD-C1D84985B885}" formatIdx="0">
          <cx:tx>
            <cx:txData>
              <cx:f>Total!$B$1</cx:f>
              <cx:v>2010-2019</cx:v>
            </cx:txData>
          </cx:tx>
          <cx:dataId val="0"/>
          <cx:layoutPr>
            <cx:visibility meanLine="1" meanMarker="1" nonoutliers="1" outliers="1"/>
            <cx:statistics quartileMethod="exclusive"/>
          </cx:layoutPr>
        </cx:series>
        <cx:series layoutId="boxWhisker" uniqueId="{00000001-0BE1-484B-967F-48006FAD139C}" formatIdx="2">
          <cx:tx>
            <cx:txData>
              <cx:f/>
              <cx:v>Límite 2020</cx:v>
            </cx:txData>
          </cx:tx>
          <cx:spPr>
            <a:solidFill>
              <a:schemeClr val="accent6"/>
            </a:solidFill>
            <a:ln w="12700">
              <a:solidFill>
                <a:schemeClr val="accent6"/>
              </a:solidFill>
            </a:ln>
          </cx:spPr>
          <cx:dataId val="1"/>
          <cx:layoutPr>
            <cx:visibility meanLine="1"/>
            <cx:statistics quartileMethod="exclusive"/>
          </cx:layoutPr>
        </cx:series>
      </cx:plotAreaRegion>
      <cx:axis id="0">
        <cx:catScaling gapWidth="0.25"/>
        <cx:majorGridlines/>
        <cx:tickLabels/>
        <cx:txPr>
          <a:bodyPr spcFirstLastPara="1" vertOverflow="ellipsis" wrap="square" lIns="0" tIns="0" rIns="0" bIns="0" anchor="ctr" anchorCtr="1"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es-CO" sz="1200">
              <a:solidFill>
                <a:schemeClr val="bg1"/>
              </a:solidFill>
            </a:endParaRPr>
          </a:p>
        </cx:txPr>
      </cx:axis>
      <cx:axis id="1">
        <cx:valScaling max="75" min="20"/>
        <cx:majorGridlines/>
        <cx:tickLabels/>
        <cx:txPr>
          <a:bodyPr spcFirstLastPara="1" vertOverflow="ellipsis" wrap="square" lIns="0" tIns="0" rIns="0" bIns="0" anchor="ctr" anchorCtr="1"/>
          <a:lstStyle/>
          <a:p>
            <a:pPr>
              <a:defRPr sz="1400"/>
            </a:pPr>
            <a:endParaRPr lang="es-CO" sz="1400"/>
          </a:p>
        </cx:txPr>
      </cx:axis>
    </cx:plotArea>
    <cx:legend pos="t" align="ctr" overlay="0">
      <cx:txPr>
        <a:bodyPr spcFirstLastPara="1" vertOverflow="ellipsis" wrap="square" lIns="0" tIns="0" rIns="0" bIns="0" anchor="ctr" anchorCtr="1"/>
        <a:lstStyle/>
        <a:p>
          <a:pPr>
            <a:defRPr sz="1400"/>
          </a:pPr>
          <a:endParaRPr lang="es-CO" sz="1400"/>
        </a:p>
      </cx:txPr>
    </cx:legend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C26D39-5646-4E8A-BB94-8372E4E96E6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FE7B736-DCE2-4C13-AA08-377C1BB5C28D}">
      <dgm:prSet phldrT="[Texto]" custT="1"/>
      <dgm:spPr>
        <a:solidFill>
          <a:srgbClr val="A9BA18"/>
        </a:solidFill>
      </dgm:spPr>
      <dgm:t>
        <a:bodyPr/>
        <a:lstStyle/>
        <a:p>
          <a:pPr algn="ctr"/>
          <a:r>
            <a:rPr lang="es-CO" sz="2000" b="1" i="0" dirty="0" smtClean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rPr>
            <a:t>28 PROGRAMAS</a:t>
          </a:r>
          <a:endParaRPr lang="es-ES" sz="2000" b="1" dirty="0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407449-020F-4245-8581-15CC9AE1825A}" type="parTrans" cxnId="{569A1D2F-E802-49F1-89FC-9706109E5138}">
      <dgm:prSet/>
      <dgm:spPr/>
      <dgm:t>
        <a:bodyPr/>
        <a:lstStyle/>
        <a:p>
          <a:endParaRPr lang="es-ES" sz="2000" b="1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606FE7-4FB6-4DDD-B057-68504D5CC4F1}" type="sibTrans" cxnId="{569A1D2F-E802-49F1-89FC-9706109E5138}">
      <dgm:prSet/>
      <dgm:spPr/>
      <dgm:t>
        <a:bodyPr/>
        <a:lstStyle/>
        <a:p>
          <a:endParaRPr lang="es-ES" sz="2000" b="1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E8951E-6649-4CA0-B042-F36F7AF7BCFD}">
      <dgm:prSet custT="1"/>
      <dgm:spPr>
        <a:solidFill>
          <a:srgbClr val="A9BA18">
            <a:alpha val="90000"/>
          </a:srgbClr>
        </a:solidFill>
      </dgm:spPr>
      <dgm:t>
        <a:bodyPr/>
        <a:lstStyle/>
        <a:p>
          <a:r>
            <a:rPr lang="es-ES" sz="2000" b="1" i="0" dirty="0" smtClean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rPr>
            <a:t>81 ACCIONES</a:t>
          </a:r>
          <a:endParaRPr lang="es-ES" sz="2000" b="1" i="0" dirty="0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5FEEF5-D852-49C9-A69A-9097B4B1B198}" type="parTrans" cxnId="{4CE982AC-99A5-479A-ACE4-D9A65C8E6B45}">
      <dgm:prSet/>
      <dgm:spPr/>
      <dgm:t>
        <a:bodyPr/>
        <a:lstStyle/>
        <a:p>
          <a:endParaRPr lang="es-ES" sz="3200">
            <a:solidFill>
              <a:srgbClr val="4C531E"/>
            </a:solidFill>
          </a:endParaRPr>
        </a:p>
      </dgm:t>
    </dgm:pt>
    <dgm:pt modelId="{6850346F-947F-4A79-92A9-677851CD0831}" type="sibTrans" cxnId="{4CE982AC-99A5-479A-ACE4-D9A65C8E6B45}">
      <dgm:prSet/>
      <dgm:spPr/>
      <dgm:t>
        <a:bodyPr/>
        <a:lstStyle/>
        <a:p>
          <a:endParaRPr lang="es-ES" sz="3200">
            <a:solidFill>
              <a:srgbClr val="4C531E"/>
            </a:solidFill>
          </a:endParaRPr>
        </a:p>
      </dgm:t>
    </dgm:pt>
    <dgm:pt modelId="{8E3DC3D7-C8D3-456D-A1E1-C6FFA5768DA3}">
      <dgm:prSet phldrT="[Texto]" custT="1"/>
      <dgm:spPr>
        <a:solidFill>
          <a:srgbClr val="A9BA18"/>
        </a:solidFill>
        <a:ln>
          <a:solidFill>
            <a:srgbClr val="BED000"/>
          </a:solidFill>
        </a:ln>
      </dgm:spPr>
      <dgm:t>
        <a:bodyPr/>
        <a:lstStyle/>
        <a:p>
          <a:pPr algn="ctr"/>
          <a:r>
            <a:rPr lang="es-ES" sz="2000" b="1" dirty="0" smtClean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rPr>
            <a:t>5 EJES</a:t>
          </a:r>
          <a:endParaRPr lang="es-ES" sz="2000" b="1" dirty="0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AB84EA-5ED7-4FFF-AA64-2C5666577B84}" type="sibTrans" cxnId="{3F0636F1-711A-4C40-8C73-61D4103846C0}">
      <dgm:prSet/>
      <dgm:spPr/>
      <dgm:t>
        <a:bodyPr/>
        <a:lstStyle/>
        <a:p>
          <a:endParaRPr lang="es-ES" sz="2000" b="1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084DA6-2195-4CFB-9F39-0ECE8CA96B07}" type="parTrans" cxnId="{3F0636F1-711A-4C40-8C73-61D4103846C0}">
      <dgm:prSet/>
      <dgm:spPr/>
      <dgm:t>
        <a:bodyPr/>
        <a:lstStyle/>
        <a:p>
          <a:endParaRPr lang="es-ES" sz="2000" b="1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E0C2DC-3453-477A-9501-D5878E61D1AE}" type="pres">
      <dgm:prSet presAssocID="{6BC26D39-5646-4E8A-BB94-8372E4E96E6B}" presName="Name0" presStyleCnt="0">
        <dgm:presLayoutVars>
          <dgm:dir/>
          <dgm:animLvl val="lvl"/>
          <dgm:resizeHandles val="exact"/>
        </dgm:presLayoutVars>
      </dgm:prSet>
      <dgm:spPr/>
    </dgm:pt>
    <dgm:pt modelId="{29F38818-6606-49D9-BD5F-1EE60D128C06}" type="pres">
      <dgm:prSet presAssocID="{8E3DC3D7-C8D3-456D-A1E1-C6FFA5768DA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0CE385-063F-4B5D-9AFC-CC4AD3BA6623}" type="pres">
      <dgm:prSet presAssocID="{85AB84EA-5ED7-4FFF-AA64-2C5666577B84}" presName="parTxOnlySpace" presStyleCnt="0"/>
      <dgm:spPr/>
    </dgm:pt>
    <dgm:pt modelId="{3249D4D9-119B-459C-933D-D53D16022DB2}" type="pres">
      <dgm:prSet presAssocID="{AFE7B736-DCE2-4C13-AA08-377C1BB5C28D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1FDC5A-8F3A-4EDA-BBE7-5A1C84D5F2D2}" type="pres">
      <dgm:prSet presAssocID="{52606FE7-4FB6-4DDD-B057-68504D5CC4F1}" presName="parTxOnlySpace" presStyleCnt="0"/>
      <dgm:spPr/>
    </dgm:pt>
    <dgm:pt modelId="{82A74F90-6E03-43B3-82F8-98C8673BEE06}" type="pres">
      <dgm:prSet presAssocID="{BBE8951E-6649-4CA0-B042-F36F7AF7BCFD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6433CBE-146F-4577-BE11-6C0D77F784F1}" type="presOf" srcId="{6BC26D39-5646-4E8A-BB94-8372E4E96E6B}" destId="{18E0C2DC-3453-477A-9501-D5878E61D1AE}" srcOrd="0" destOrd="0" presId="urn:microsoft.com/office/officeart/2005/8/layout/chevron1"/>
    <dgm:cxn modelId="{8395D2C0-30AF-4064-B03C-EDAE8B4CC95D}" type="presOf" srcId="{BBE8951E-6649-4CA0-B042-F36F7AF7BCFD}" destId="{82A74F90-6E03-43B3-82F8-98C8673BEE06}" srcOrd="0" destOrd="0" presId="urn:microsoft.com/office/officeart/2005/8/layout/chevron1"/>
    <dgm:cxn modelId="{E2D1D707-D70D-448B-A798-755DE9E4C486}" type="presOf" srcId="{8E3DC3D7-C8D3-456D-A1E1-C6FFA5768DA3}" destId="{29F38818-6606-49D9-BD5F-1EE60D128C06}" srcOrd="0" destOrd="0" presId="urn:microsoft.com/office/officeart/2005/8/layout/chevron1"/>
    <dgm:cxn modelId="{3F0636F1-711A-4C40-8C73-61D4103846C0}" srcId="{6BC26D39-5646-4E8A-BB94-8372E4E96E6B}" destId="{8E3DC3D7-C8D3-456D-A1E1-C6FFA5768DA3}" srcOrd="0" destOrd="0" parTransId="{73084DA6-2195-4CFB-9F39-0ECE8CA96B07}" sibTransId="{85AB84EA-5ED7-4FFF-AA64-2C5666577B84}"/>
    <dgm:cxn modelId="{569A1D2F-E802-49F1-89FC-9706109E5138}" srcId="{6BC26D39-5646-4E8A-BB94-8372E4E96E6B}" destId="{AFE7B736-DCE2-4C13-AA08-377C1BB5C28D}" srcOrd="1" destOrd="0" parTransId="{B8407449-020F-4245-8581-15CC9AE1825A}" sibTransId="{52606FE7-4FB6-4DDD-B057-68504D5CC4F1}"/>
    <dgm:cxn modelId="{4CE982AC-99A5-479A-ACE4-D9A65C8E6B45}" srcId="{6BC26D39-5646-4E8A-BB94-8372E4E96E6B}" destId="{BBE8951E-6649-4CA0-B042-F36F7AF7BCFD}" srcOrd="2" destOrd="0" parTransId="{885FEEF5-D852-49C9-A69A-9097B4B1B198}" sibTransId="{6850346F-947F-4A79-92A9-677851CD0831}"/>
    <dgm:cxn modelId="{D8F53A4F-18CF-437A-8844-5AA4E22BC6B5}" type="presOf" srcId="{AFE7B736-DCE2-4C13-AA08-377C1BB5C28D}" destId="{3249D4D9-119B-459C-933D-D53D16022DB2}" srcOrd="0" destOrd="0" presId="urn:microsoft.com/office/officeart/2005/8/layout/chevron1"/>
    <dgm:cxn modelId="{24DC304A-1AD9-4954-9112-D560CAED48EC}" type="presParOf" srcId="{18E0C2DC-3453-477A-9501-D5878E61D1AE}" destId="{29F38818-6606-49D9-BD5F-1EE60D128C06}" srcOrd="0" destOrd="0" presId="urn:microsoft.com/office/officeart/2005/8/layout/chevron1"/>
    <dgm:cxn modelId="{39CA379C-E984-4B5A-94CA-958F73858EF7}" type="presParOf" srcId="{18E0C2DC-3453-477A-9501-D5878E61D1AE}" destId="{CD0CE385-063F-4B5D-9AFC-CC4AD3BA6623}" srcOrd="1" destOrd="0" presId="urn:microsoft.com/office/officeart/2005/8/layout/chevron1"/>
    <dgm:cxn modelId="{DE971918-0A2B-4068-A6B1-CDAA1F95BCB0}" type="presParOf" srcId="{18E0C2DC-3453-477A-9501-D5878E61D1AE}" destId="{3249D4D9-119B-459C-933D-D53D16022DB2}" srcOrd="2" destOrd="0" presId="urn:microsoft.com/office/officeart/2005/8/layout/chevron1"/>
    <dgm:cxn modelId="{C8381A49-ED0A-4E47-94A4-20FEBAF5B30E}" type="presParOf" srcId="{18E0C2DC-3453-477A-9501-D5878E61D1AE}" destId="{0D1FDC5A-8F3A-4EDA-BBE7-5A1C84D5F2D2}" srcOrd="3" destOrd="0" presId="urn:microsoft.com/office/officeart/2005/8/layout/chevron1"/>
    <dgm:cxn modelId="{D1A0BF16-8A9E-4B69-8760-F495EA45902D}" type="presParOf" srcId="{18E0C2DC-3453-477A-9501-D5878E61D1AE}" destId="{82A74F90-6E03-43B3-82F8-98C8673BEE06}" srcOrd="4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F38818-6606-49D9-BD5F-1EE60D128C06}">
      <dsp:nvSpPr>
        <dsp:cNvPr id="0" name=""/>
        <dsp:cNvSpPr/>
      </dsp:nvSpPr>
      <dsp:spPr>
        <a:xfrm>
          <a:off x="3124" y="0"/>
          <a:ext cx="3807002" cy="727520"/>
        </a:xfrm>
        <a:prstGeom prst="chevron">
          <a:avLst/>
        </a:prstGeom>
        <a:solidFill>
          <a:srgbClr val="A9BA18"/>
        </a:solidFill>
        <a:ln w="12700" cap="flat" cmpd="sng" algn="ctr">
          <a:solidFill>
            <a:srgbClr val="BED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rPr>
            <a:t>5 EJES</a:t>
          </a:r>
          <a:endParaRPr lang="es-ES" sz="2000" b="1" kern="1200" dirty="0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6884" y="0"/>
        <a:ext cx="3079482" cy="727520"/>
      </dsp:txXfrm>
    </dsp:sp>
    <dsp:sp modelId="{3249D4D9-119B-459C-933D-D53D16022DB2}">
      <dsp:nvSpPr>
        <dsp:cNvPr id="0" name=""/>
        <dsp:cNvSpPr/>
      </dsp:nvSpPr>
      <dsp:spPr>
        <a:xfrm>
          <a:off x="3429427" y="0"/>
          <a:ext cx="3807002" cy="727520"/>
        </a:xfrm>
        <a:prstGeom prst="chevron">
          <a:avLst/>
        </a:prstGeom>
        <a:solidFill>
          <a:srgbClr val="A9BA1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i="0" kern="1200" dirty="0" smtClean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rPr>
            <a:t>28 PROGRAMAS</a:t>
          </a:r>
          <a:endParaRPr lang="es-ES" sz="2000" b="1" kern="1200" dirty="0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93187" y="0"/>
        <a:ext cx="3079482" cy="727520"/>
      </dsp:txXfrm>
    </dsp:sp>
    <dsp:sp modelId="{82A74F90-6E03-43B3-82F8-98C8673BEE06}">
      <dsp:nvSpPr>
        <dsp:cNvPr id="0" name=""/>
        <dsp:cNvSpPr/>
      </dsp:nvSpPr>
      <dsp:spPr>
        <a:xfrm>
          <a:off x="6855729" y="0"/>
          <a:ext cx="3807002" cy="727520"/>
        </a:xfrm>
        <a:prstGeom prst="chevron">
          <a:avLst/>
        </a:prstGeom>
        <a:solidFill>
          <a:srgbClr val="A9BA18">
            <a:alpha val="9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0" kern="1200" dirty="0" smtClean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rPr>
            <a:t>81 ACCIONES</a:t>
          </a:r>
          <a:endParaRPr lang="es-ES" sz="2000" b="1" i="0" kern="1200" dirty="0">
            <a:solidFill>
              <a:srgbClr val="4C531E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19489" y="0"/>
        <a:ext cx="3079482" cy="727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E7293-F2C5-46E6-A2F3-ABC29F4070C2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1708E-BB9B-4008-8944-3436F983F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2859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1708E-BB9B-4008-8944-3436F983FEE2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6945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C4459-39E1-0543-8F46-FE318F0D6F07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1252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CO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71D374-62B3-4509-8693-7ACDD51AAC0F}" type="slidenum">
              <a:rPr lang="es-CO" smtClean="0"/>
              <a:pPr>
                <a:defRPr/>
              </a:pPr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8549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783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109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210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05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2981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1970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648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4366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068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998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29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84F07-D3E6-4AED-9997-0BDF7D569907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0DE75-FA23-4ADB-AD18-EF1F6B18E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842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6.png"/><Relationship Id="rId18" Type="http://schemas.microsoft.com/office/2007/relationships/hdphoto" Target="../media/hdphoto5.wdp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12" Type="http://schemas.microsoft.com/office/2007/relationships/hdphoto" Target="../media/hdphoto2.wdp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6" Type="http://schemas.microsoft.com/office/2007/relationships/hdphoto" Target="../media/hdphoto4.wdp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5.png"/><Relationship Id="rId5" Type="http://schemas.openxmlformats.org/officeDocument/2006/relationships/diagramLayout" Target="../diagrams/layout1.xml"/><Relationship Id="rId15" Type="http://schemas.openxmlformats.org/officeDocument/2006/relationships/image" Target="../media/image7.png"/><Relationship Id="rId10" Type="http://schemas.microsoft.com/office/2007/relationships/hdphoto" Target="../media/hdphoto1.wdp"/><Relationship Id="rId4" Type="http://schemas.openxmlformats.org/officeDocument/2006/relationships/diagramData" Target="../diagrams/data1.xml"/><Relationship Id="rId9" Type="http://schemas.openxmlformats.org/officeDocument/2006/relationships/image" Target="../media/image4.png"/><Relationship Id="rId1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9807"/>
            <a:ext cx="12192000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1907805"/>
            <a:ext cx="12192000" cy="49501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noAutofit/>
          </a:bodyPr>
          <a:lstStyle/>
          <a:p>
            <a:pPr algn="ctr" fontAlgn="ctr"/>
            <a:endParaRPr lang="es-CO" sz="2400" dirty="0" smtClean="0">
              <a:latin typeface="Arial" panose="020B0604020202020204" pitchFamily="34" charset="0"/>
            </a:endParaRPr>
          </a:p>
          <a:p>
            <a:pPr algn="ctr" fontAlgn="ctr"/>
            <a:r>
              <a:rPr lang="es-CO" sz="2400" dirty="0" smtClean="0">
                <a:latin typeface="Arial" panose="020B0604020202020204" pitchFamily="34" charset="0"/>
              </a:rPr>
              <a:t>1</a:t>
            </a:r>
            <a:r>
              <a:rPr lang="es-CO" sz="2400" dirty="0">
                <a:latin typeface="Arial" panose="020B0604020202020204" pitchFamily="34" charset="0"/>
              </a:rPr>
              <a:t>. Implementar el </a:t>
            </a:r>
            <a:r>
              <a:rPr lang="es-CO" sz="2400" b="1" dirty="0">
                <a:latin typeface="Arial" panose="020B0604020202020204" pitchFamily="34" charset="0"/>
              </a:rPr>
              <a:t>40% </a:t>
            </a:r>
            <a:r>
              <a:rPr lang="es-CO" sz="2400" b="1" dirty="0" smtClean="0">
                <a:latin typeface="Arial" panose="020B0604020202020204" pitchFamily="34" charset="0"/>
              </a:rPr>
              <a:t>del PDSV. </a:t>
            </a:r>
            <a:endParaRPr lang="es-ES" sz="2400" b="1" dirty="0">
              <a:latin typeface="Arial" panose="020B0604020202020204" pitchFamily="34" charset="0"/>
            </a:endParaRPr>
          </a:p>
          <a:p>
            <a:pPr lvl="0" algn="ctr" fontAlgn="ctr">
              <a:defRPr/>
            </a:pPr>
            <a:r>
              <a:rPr lang="es-CO" sz="2400" dirty="0">
                <a:latin typeface="Arial" panose="020B0604020202020204" pitchFamily="34" charset="0"/>
              </a:rPr>
              <a:t>Línea base: 30% de avance </a:t>
            </a:r>
            <a:r>
              <a:rPr lang="es-CO" sz="2400" dirty="0" smtClean="0">
                <a:latin typeface="Arial" panose="020B0604020202020204" pitchFamily="34" charset="0"/>
              </a:rPr>
              <a:t>(SDM)</a:t>
            </a:r>
            <a:r>
              <a:rPr lang="es-CO" sz="2400" dirty="0">
                <a:latin typeface="Arial" panose="020B0604020202020204" pitchFamily="34" charset="0"/>
              </a:rPr>
              <a:t/>
            </a:r>
            <a:br>
              <a:rPr lang="es-CO" sz="2400" dirty="0">
                <a:latin typeface="Arial" panose="020B0604020202020204" pitchFamily="34" charset="0"/>
              </a:rPr>
            </a:br>
            <a:r>
              <a:rPr lang="es-CO" sz="2400" dirty="0">
                <a:latin typeface="Arial" panose="020B0604020202020204" pitchFamily="34" charset="0"/>
              </a:rPr>
              <a:t/>
            </a:r>
            <a:br>
              <a:rPr lang="es-CO" sz="2400" dirty="0">
                <a:latin typeface="Arial" panose="020B0604020202020204" pitchFamily="34" charset="0"/>
              </a:rPr>
            </a:br>
            <a:r>
              <a:rPr lang="es-CO" sz="2400" dirty="0">
                <a:latin typeface="Arial" panose="020B0604020202020204" pitchFamily="34" charset="0"/>
              </a:rPr>
              <a:t>2. Reducir en </a:t>
            </a:r>
            <a:r>
              <a:rPr lang="es-CO" sz="2400" b="1" dirty="0">
                <a:latin typeface="Arial" panose="020B0604020202020204" pitchFamily="34" charset="0"/>
              </a:rPr>
              <a:t>20% el número de mujeres </a:t>
            </a:r>
            <a:r>
              <a:rPr lang="es-CO" sz="2400" dirty="0" smtClean="0">
                <a:latin typeface="Arial" panose="020B0604020202020204" pitchFamily="34" charset="0"/>
              </a:rPr>
              <a:t>fallecidas</a:t>
            </a:r>
            <a:r>
              <a:rPr lang="es-CO" sz="2400" dirty="0">
                <a:latin typeface="Arial" panose="020B0604020202020204" pitchFamily="34" charset="0"/>
              </a:rPr>
              <a:t/>
            </a:r>
            <a:br>
              <a:rPr lang="es-CO" sz="2400" dirty="0">
                <a:latin typeface="Arial" panose="020B0604020202020204" pitchFamily="34" charset="0"/>
              </a:rPr>
            </a:br>
            <a:r>
              <a:rPr lang="es-CO" sz="2400" dirty="0">
                <a:latin typeface="Arial" panose="020B0604020202020204" pitchFamily="34" charset="0"/>
              </a:rPr>
              <a:t>Línea base: 115 mujeres fallecidos (2019)</a:t>
            </a:r>
          </a:p>
          <a:p>
            <a:pPr algn="ctr" fontAlgn="ctr"/>
            <a:endParaRPr lang="es-CO" sz="2400" dirty="0">
              <a:latin typeface="Arial" panose="020B0604020202020204" pitchFamily="34" charset="0"/>
            </a:endParaRPr>
          </a:p>
          <a:p>
            <a:pPr lvl="0" algn="ctr" fontAlgn="ctr">
              <a:defRPr/>
            </a:pPr>
            <a:r>
              <a:rPr lang="es-CO" sz="2400" dirty="0">
                <a:latin typeface="Arial" panose="020B0604020202020204" pitchFamily="34" charset="0"/>
              </a:rPr>
              <a:t>3. Reducir en </a:t>
            </a:r>
            <a:r>
              <a:rPr lang="es-CO" sz="2400" b="1" dirty="0" smtClean="0">
                <a:latin typeface="Arial" panose="020B0604020202020204" pitchFamily="34" charset="0"/>
              </a:rPr>
              <a:t>20% el número de jóvenes </a:t>
            </a:r>
            <a:r>
              <a:rPr lang="es-CO" sz="2400" dirty="0" smtClean="0">
                <a:latin typeface="Arial" panose="020B0604020202020204" pitchFamily="34" charset="0"/>
              </a:rPr>
              <a:t>(entre </a:t>
            </a:r>
            <a:r>
              <a:rPr lang="es-CO" sz="2400" dirty="0">
                <a:latin typeface="Arial" panose="020B0604020202020204" pitchFamily="34" charset="0"/>
              </a:rPr>
              <a:t>14 y 28 años) </a:t>
            </a:r>
            <a:r>
              <a:rPr lang="es-CO" sz="2400" dirty="0" smtClean="0">
                <a:latin typeface="Arial" panose="020B0604020202020204" pitchFamily="34" charset="0"/>
              </a:rPr>
              <a:t>fallecidos</a:t>
            </a:r>
            <a:r>
              <a:rPr lang="es-CO" sz="2400" dirty="0">
                <a:latin typeface="Arial" panose="020B0604020202020204" pitchFamily="34" charset="0"/>
              </a:rPr>
              <a:t/>
            </a:r>
            <a:br>
              <a:rPr lang="es-CO" sz="2400" dirty="0">
                <a:latin typeface="Arial" panose="020B0604020202020204" pitchFamily="34" charset="0"/>
              </a:rPr>
            </a:br>
            <a:r>
              <a:rPr lang="es-CO" sz="2400" dirty="0">
                <a:latin typeface="Arial" panose="020B0604020202020204" pitchFamily="34" charset="0"/>
              </a:rPr>
              <a:t>Línea base: 183 jóvenes fallecidos (2019)</a:t>
            </a:r>
          </a:p>
          <a:p>
            <a:pPr lvl="0" algn="ctr" fontAlgn="ctr">
              <a:defRPr/>
            </a:pPr>
            <a:endParaRPr lang="es-CO" sz="2400" dirty="0">
              <a:latin typeface="Arial" panose="020B0604020202020204" pitchFamily="34" charset="0"/>
            </a:endParaRPr>
          </a:p>
          <a:p>
            <a:pPr lvl="0" algn="ctr" fontAlgn="ctr">
              <a:defRPr/>
            </a:pPr>
            <a:r>
              <a:rPr lang="es-CO" sz="2400" dirty="0" smtClean="0">
                <a:latin typeface="Arial" panose="020B0604020202020204" pitchFamily="34" charset="0"/>
              </a:rPr>
              <a:t>4. Reducir en </a:t>
            </a:r>
            <a:r>
              <a:rPr lang="es-CO" sz="2400" b="1" dirty="0" smtClean="0">
                <a:latin typeface="Arial" panose="020B0604020202020204" pitchFamily="34" charset="0"/>
              </a:rPr>
              <a:t>20%</a:t>
            </a:r>
            <a:r>
              <a:rPr lang="es-CO" sz="2400" dirty="0" smtClean="0">
                <a:latin typeface="Arial" panose="020B0604020202020204" pitchFamily="34" charset="0"/>
              </a:rPr>
              <a:t> en número de fallecidos en los </a:t>
            </a:r>
            <a:r>
              <a:rPr lang="es-CO" sz="2400" b="1" dirty="0" smtClean="0">
                <a:latin typeface="Arial" panose="020B0604020202020204" pitchFamily="34" charset="0"/>
              </a:rPr>
              <a:t>tramos de corredores que conectan con la región</a:t>
            </a:r>
          </a:p>
          <a:p>
            <a:pPr lvl="0" algn="ctr" fontAlgn="ctr">
              <a:defRPr/>
            </a:pPr>
            <a:r>
              <a:rPr lang="es-CO" sz="2400" dirty="0" smtClean="0">
                <a:latin typeface="Arial" panose="020B0604020202020204" pitchFamily="34" charset="0"/>
              </a:rPr>
              <a:t>Línea Base: 39 fallecidos (2019)</a:t>
            </a:r>
            <a:endParaRPr lang="es-CO" sz="2400" dirty="0">
              <a:latin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978619" y="0"/>
            <a:ext cx="10213381" cy="19078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>
                <a:latin typeface="Arial" panose="020B0604020202020204" pitchFamily="34" charset="0"/>
              </a:rPr>
              <a:t>Reducir en </a:t>
            </a:r>
            <a:r>
              <a:rPr lang="es-CO" sz="2800" b="1" dirty="0">
                <a:latin typeface="Arial" panose="020B0604020202020204" pitchFamily="34" charset="0"/>
              </a:rPr>
              <a:t>20% el número fallecidos por siniestros viales</a:t>
            </a:r>
            <a:r>
              <a:rPr lang="es-CO" sz="2800" dirty="0">
                <a:latin typeface="Arial" panose="020B0604020202020204" pitchFamily="34" charset="0"/>
              </a:rPr>
              <a:t/>
            </a:r>
            <a:br>
              <a:rPr lang="es-CO" sz="2800" dirty="0">
                <a:latin typeface="Arial" panose="020B0604020202020204" pitchFamily="34" charset="0"/>
              </a:rPr>
            </a:br>
            <a:r>
              <a:rPr lang="es-CO" sz="2800" dirty="0" err="1">
                <a:latin typeface="Arial" panose="020B0604020202020204" pitchFamily="34" charset="0"/>
              </a:rPr>
              <a:t>Linea</a:t>
            </a:r>
            <a:r>
              <a:rPr lang="es-CO" sz="2800" dirty="0">
                <a:latin typeface="Arial" panose="020B0604020202020204" pitchFamily="34" charset="0"/>
              </a:rPr>
              <a:t> base: 510 fallecidos en </a:t>
            </a:r>
            <a:r>
              <a:rPr lang="es-CO" sz="2800" dirty="0" smtClean="0">
                <a:latin typeface="Arial" panose="020B0604020202020204" pitchFamily="34" charset="0"/>
              </a:rPr>
              <a:t>2019</a:t>
            </a:r>
            <a:endParaRPr lang="es-CO" sz="2800" dirty="0"/>
          </a:p>
        </p:txBody>
      </p:sp>
      <p:sp>
        <p:nvSpPr>
          <p:cNvPr id="8" name="CuadroTexto 7"/>
          <p:cNvSpPr txBox="1"/>
          <p:nvPr/>
        </p:nvSpPr>
        <p:spPr>
          <a:xfrm>
            <a:off x="0" y="1"/>
            <a:ext cx="1978427" cy="190780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 wrap="none" rtlCol="0" anchor="ctr" anchorCtr="0">
            <a:noAutofit/>
          </a:bodyPr>
          <a:lstStyle/>
          <a:p>
            <a:r>
              <a:rPr lang="es-CO" sz="8000" dirty="0" smtClean="0">
                <a:solidFill>
                  <a:schemeClr val="accent6">
                    <a:lumMod val="75000"/>
                  </a:schemeClr>
                </a:solidFill>
              </a:rPr>
              <a:t>PDD</a:t>
            </a:r>
            <a:endParaRPr lang="es-CO" sz="8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17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8">
            <a:extLst>
              <a:ext uri="{FF2B5EF4-FFF2-40B4-BE49-F238E27FC236}">
                <a16:creationId xmlns:a16="http://schemas.microsoft.com/office/drawing/2014/main" id="{AE4159CE-5985-401C-BBB1-A29AE2B4A502}"/>
              </a:ext>
            </a:extLst>
          </p:cNvPr>
          <p:cNvSpPr txBox="1"/>
          <p:nvPr/>
        </p:nvSpPr>
        <p:spPr>
          <a:xfrm>
            <a:off x="9293288" y="6581001"/>
            <a:ext cx="2978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Fuente: SIGAT, Secretaría de Movilidad</a:t>
            </a:r>
          </a:p>
        </p:txBody>
      </p:sp>
      <p:graphicFrame>
        <p:nvGraphicFramePr>
          <p:cNvPr id="18" name="Gráfico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290697"/>
              </p:ext>
            </p:extLst>
          </p:nvPr>
        </p:nvGraphicFramePr>
        <p:xfrm>
          <a:off x="4413224" y="356461"/>
          <a:ext cx="7778775" cy="6224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CuadroTexto 20">
            <a:extLst>
              <a:ext uri="{FF2B5EF4-FFF2-40B4-BE49-F238E27FC236}">
                <a16:creationId xmlns:a16="http://schemas.microsoft.com/office/drawing/2014/main" id="{1B04CF52-8665-0444-85B2-AA65DADD5DC0}"/>
              </a:ext>
            </a:extLst>
          </p:cNvPr>
          <p:cNvSpPr txBox="1"/>
          <p:nvPr/>
        </p:nvSpPr>
        <p:spPr>
          <a:xfrm>
            <a:off x="1" y="0"/>
            <a:ext cx="4283242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algn="ctr" defTabSz="685800">
              <a:buClrTx/>
            </a:pPr>
            <a:r>
              <a:rPr lang="es-CO" sz="16600" b="1" kern="1200" dirty="0" smtClean="0">
                <a:solidFill>
                  <a:schemeClr val="accent6"/>
                </a:solidFill>
                <a:latin typeface="Century Gothic" panose="020B0502020202020204" pitchFamily="34" charset="0"/>
                <a:ea typeface="+mn-ea"/>
                <a:cs typeface="+mn-cs"/>
              </a:rPr>
              <a:t>100</a:t>
            </a:r>
          </a:p>
          <a:p>
            <a:pPr algn="ctr" defTabSz="685800">
              <a:buClrTx/>
            </a:pPr>
            <a:r>
              <a:rPr lang="es-CO" sz="7200" b="1" kern="1200" dirty="0" smtClean="0">
                <a:solidFill>
                  <a:schemeClr val="accent6"/>
                </a:solidFill>
                <a:latin typeface="Century Gothic" panose="020B0502020202020204" pitchFamily="34" charset="0"/>
                <a:ea typeface="+mn-ea"/>
                <a:cs typeface="+mn-cs"/>
              </a:rPr>
              <a:t> </a:t>
            </a:r>
          </a:p>
          <a:p>
            <a:pPr algn="ctr" defTabSz="685800">
              <a:buClrTx/>
            </a:pPr>
            <a:r>
              <a:rPr lang="es-CO" sz="6000" b="1" kern="1200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VIDAS SALVADAS </a:t>
            </a:r>
            <a:endParaRPr lang="es-CO" sz="6000" b="1" kern="120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641985" y="1884499"/>
            <a:ext cx="53572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CO" b="1" dirty="0" smtClean="0"/>
              <a:t>510</a:t>
            </a:r>
            <a:endParaRPr lang="es-CO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10339285" y="3271834"/>
            <a:ext cx="53572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CO" b="1" dirty="0"/>
              <a:t>4</a:t>
            </a:r>
            <a:r>
              <a:rPr lang="es-CO" b="1" dirty="0" smtClean="0"/>
              <a:t>10</a:t>
            </a:r>
            <a:endParaRPr lang="es-CO" b="1" dirty="0"/>
          </a:p>
        </p:txBody>
      </p:sp>
      <p:cxnSp>
        <p:nvCxnSpPr>
          <p:cNvPr id="5" name="Conector recto de flecha 4"/>
          <p:cNvCxnSpPr/>
          <p:nvPr/>
        </p:nvCxnSpPr>
        <p:spPr>
          <a:xfrm>
            <a:off x="9177709" y="2091478"/>
            <a:ext cx="1324036" cy="1180355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5262067" y="79794"/>
            <a:ext cx="6081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Proyección número de muertes por siniestros viales 2020-2026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6605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4"/>
          <p:cNvSpPr txBox="1"/>
          <p:nvPr/>
        </p:nvSpPr>
        <p:spPr>
          <a:xfrm>
            <a:off x="2366544" y="6544068"/>
            <a:ext cx="269014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40" dirty="0" err="1">
                <a:solidFill>
                  <a:schemeClr val="tx2"/>
                </a:solidFill>
              </a:rPr>
              <a:t>Decreto</a:t>
            </a:r>
            <a:r>
              <a:rPr lang="en-US" sz="1440" dirty="0">
                <a:solidFill>
                  <a:schemeClr val="tx2"/>
                </a:solidFill>
              </a:rPr>
              <a:t> 813, 2017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" r="1583" b="1071"/>
          <a:stretch/>
        </p:blipFill>
        <p:spPr>
          <a:xfrm>
            <a:off x="1252387" y="1087312"/>
            <a:ext cx="3804297" cy="54567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CuadroTexto 5"/>
          <p:cNvSpPr txBox="1">
            <a:spLocks noChangeArrowheads="1"/>
          </p:cNvSpPr>
          <p:nvPr/>
        </p:nvSpPr>
        <p:spPr bwMode="auto">
          <a:xfrm>
            <a:off x="2280364" y="488230"/>
            <a:ext cx="80636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es-CO" altLang="es-CO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Reducción en el 35</a:t>
            </a:r>
            <a:r>
              <a:rPr lang="es-CO" altLang="es-CO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víctimas en siniestros viales 2026 vs </a:t>
            </a:r>
            <a:r>
              <a:rPr lang="es-CO" altLang="es-CO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endParaRPr lang="es-CO" altLang="es-CO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884798" y="124"/>
            <a:ext cx="64966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200" b="1" dirty="0" smtClean="0">
                <a:solidFill>
                  <a:schemeClr val="accent6"/>
                </a:solidFill>
              </a:rPr>
              <a:t>PLAN DISTRITAL DE SEGURIDAD VIAL </a:t>
            </a:r>
            <a:endParaRPr lang="es-CO" sz="3200" b="1" dirty="0">
              <a:solidFill>
                <a:schemeClr val="accent6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418537" y="949895"/>
            <a:ext cx="4764553" cy="5793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11480" indent="-41148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_tradnl" sz="1900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900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Distrital de Salud</a:t>
            </a:r>
          </a:p>
          <a:p>
            <a:pPr marL="411480" indent="-41148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_tradnl" sz="1900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de Educación Distrital</a:t>
            </a:r>
          </a:p>
          <a:p>
            <a:pPr marL="411480" indent="-41148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_tradnl" sz="1900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Distrital de Planeación</a:t>
            </a:r>
          </a:p>
          <a:p>
            <a:pPr marL="411480" indent="-41148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_tradnl" sz="1900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de Hacienda Distrital</a:t>
            </a:r>
          </a:p>
          <a:p>
            <a:pPr marL="411480" indent="-41148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_tradnl" sz="1900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Distrital de Gobierno</a:t>
            </a:r>
          </a:p>
          <a:p>
            <a:pPr marL="411480" indent="-41148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_tradnl" sz="1900" b="1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Distrital de </a:t>
            </a:r>
            <a:r>
              <a:rPr lang="es-ES_tradnl" sz="1900" b="1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Movilidad</a:t>
            </a:r>
          </a:p>
          <a:p>
            <a:pPr marL="411480" indent="-41148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ES_tradnl" sz="1900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Policía Metropolitana de Bogotá</a:t>
            </a:r>
          </a:p>
          <a:p>
            <a:pPr marL="411480" indent="-41148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ES_tradnl" sz="1900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IDRD</a:t>
            </a:r>
            <a:endParaRPr lang="es-ES_tradnl" sz="1900" dirty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11480" indent="-41148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CO" sz="1900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IDIGER</a:t>
            </a:r>
            <a:endParaRPr lang="es-CO" sz="1900" dirty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11480" indent="-41148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CO" sz="1900" b="1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Transmilenio S.A.</a:t>
            </a:r>
          </a:p>
          <a:p>
            <a:pPr marL="411480" indent="-41148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CO" sz="1900" b="1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IDU</a:t>
            </a:r>
            <a:endParaRPr lang="es-CO" sz="1900" b="1" dirty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11480" indent="-41148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ES_tradnl" sz="1900" b="1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UMV</a:t>
            </a:r>
          </a:p>
          <a:p>
            <a:pPr marL="411480" indent="-41148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ES_tradnl" sz="1900" b="1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Terminal </a:t>
            </a:r>
            <a:r>
              <a:rPr lang="es-ES_tradnl" sz="1900" b="1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900" b="1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Transporte</a:t>
            </a:r>
            <a:endParaRPr lang="es-ES_tradnl" sz="1900" b="1" dirty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881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/>
          <p:cNvSpPr/>
          <p:nvPr/>
        </p:nvSpPr>
        <p:spPr>
          <a:xfrm>
            <a:off x="778234" y="2689095"/>
            <a:ext cx="1848009" cy="339305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b="1" dirty="0" smtClean="0">
                <a:solidFill>
                  <a:srgbClr val="4C531E"/>
                </a:solidFill>
              </a:rPr>
              <a:t>23 </a:t>
            </a:r>
            <a:r>
              <a:rPr lang="es-ES" b="1" dirty="0">
                <a:solidFill>
                  <a:srgbClr val="4C531E"/>
                </a:solidFill>
              </a:rPr>
              <a:t>Acciones              </a:t>
            </a:r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2 </a:t>
            </a:r>
            <a:r>
              <a:rPr lang="es-ES" sz="1600" dirty="0">
                <a:solidFill>
                  <a:srgbClr val="4C531E"/>
                </a:solidFill>
              </a:rPr>
              <a:t>Culminadas            </a:t>
            </a:r>
            <a:endParaRPr lang="es-ES" sz="1600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2 </a:t>
            </a:r>
            <a:r>
              <a:rPr lang="es-ES" sz="1600" dirty="0">
                <a:solidFill>
                  <a:srgbClr val="4C531E"/>
                </a:solidFill>
              </a:rPr>
              <a:t>En planeación        </a:t>
            </a:r>
            <a:endParaRPr lang="es-ES" sz="1600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19 </a:t>
            </a:r>
            <a:r>
              <a:rPr lang="es-ES" sz="1600" dirty="0">
                <a:solidFill>
                  <a:srgbClr val="4C531E"/>
                </a:solidFill>
              </a:rPr>
              <a:t>En ejecución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2938779" y="2689095"/>
            <a:ext cx="1848009" cy="339305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b="1" dirty="0" smtClean="0">
                <a:solidFill>
                  <a:srgbClr val="4C531E"/>
                </a:solidFill>
              </a:rPr>
              <a:t>11 </a:t>
            </a:r>
            <a:r>
              <a:rPr lang="es-ES" b="1" dirty="0">
                <a:solidFill>
                  <a:srgbClr val="4C531E"/>
                </a:solidFill>
              </a:rPr>
              <a:t>Acciones              </a:t>
            </a:r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2 </a:t>
            </a:r>
            <a:r>
              <a:rPr lang="es-ES" sz="1600" dirty="0">
                <a:solidFill>
                  <a:srgbClr val="4C531E"/>
                </a:solidFill>
              </a:rPr>
              <a:t>En planeación        </a:t>
            </a:r>
            <a:endParaRPr lang="es-ES" sz="1600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9 </a:t>
            </a:r>
            <a:r>
              <a:rPr lang="es-ES" sz="1600" dirty="0">
                <a:solidFill>
                  <a:srgbClr val="4C531E"/>
                </a:solidFill>
              </a:rPr>
              <a:t>En ejecución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5099325" y="2689095"/>
            <a:ext cx="1861864" cy="339305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b="1" dirty="0" smtClean="0">
                <a:solidFill>
                  <a:srgbClr val="4C531E"/>
                </a:solidFill>
              </a:rPr>
              <a:t>15 </a:t>
            </a:r>
            <a:r>
              <a:rPr lang="es-ES" b="1" dirty="0">
                <a:solidFill>
                  <a:srgbClr val="4C531E"/>
                </a:solidFill>
              </a:rPr>
              <a:t>Acciones              </a:t>
            </a:r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2 </a:t>
            </a:r>
            <a:r>
              <a:rPr lang="es-ES" sz="1600" dirty="0">
                <a:solidFill>
                  <a:srgbClr val="4C531E"/>
                </a:solidFill>
              </a:rPr>
              <a:t>Culminadas            </a:t>
            </a:r>
            <a:endParaRPr lang="es-ES" sz="1600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2 </a:t>
            </a:r>
            <a:r>
              <a:rPr lang="es-ES" sz="1600" dirty="0">
                <a:solidFill>
                  <a:srgbClr val="4C531E"/>
                </a:solidFill>
              </a:rPr>
              <a:t>En planeación        </a:t>
            </a:r>
            <a:endParaRPr lang="es-ES" sz="1600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11 </a:t>
            </a:r>
            <a:r>
              <a:rPr lang="es-ES" sz="1600" dirty="0">
                <a:solidFill>
                  <a:srgbClr val="4C531E"/>
                </a:solidFill>
              </a:rPr>
              <a:t>En ejecución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7270875" y="2689883"/>
            <a:ext cx="1848009" cy="339305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b="1" dirty="0" smtClean="0">
                <a:solidFill>
                  <a:srgbClr val="4C531E"/>
                </a:solidFill>
              </a:rPr>
              <a:t>19 </a:t>
            </a:r>
            <a:r>
              <a:rPr lang="es-ES" b="1" dirty="0">
                <a:solidFill>
                  <a:srgbClr val="4C531E"/>
                </a:solidFill>
              </a:rPr>
              <a:t>Acciones              </a:t>
            </a:r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19 </a:t>
            </a:r>
            <a:r>
              <a:rPr lang="es-ES" sz="1600" dirty="0">
                <a:solidFill>
                  <a:srgbClr val="4C531E"/>
                </a:solidFill>
              </a:rPr>
              <a:t>En ejecución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9428570" y="2703738"/>
            <a:ext cx="1856149" cy="339305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endParaRPr lang="es-ES" b="1" dirty="0">
              <a:solidFill>
                <a:srgbClr val="4C531E"/>
              </a:solidFill>
            </a:endParaRPr>
          </a:p>
          <a:p>
            <a:pPr lvl="0" algn="ctr"/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b="1" dirty="0" smtClean="0">
                <a:solidFill>
                  <a:srgbClr val="4C531E"/>
                </a:solidFill>
              </a:rPr>
              <a:t>13 </a:t>
            </a:r>
            <a:r>
              <a:rPr lang="es-ES" b="1" dirty="0">
                <a:solidFill>
                  <a:srgbClr val="4C531E"/>
                </a:solidFill>
              </a:rPr>
              <a:t>Acciones              </a:t>
            </a:r>
            <a:endParaRPr lang="es-ES" b="1" dirty="0" smtClean="0">
              <a:solidFill>
                <a:srgbClr val="4C531E"/>
              </a:solidFill>
            </a:endParaRPr>
          </a:p>
          <a:p>
            <a:pPr lvl="0" algn="ctr"/>
            <a:r>
              <a:rPr lang="es-ES" sz="1600" dirty="0" smtClean="0">
                <a:solidFill>
                  <a:srgbClr val="4C531E"/>
                </a:solidFill>
              </a:rPr>
              <a:t>13 </a:t>
            </a:r>
            <a:r>
              <a:rPr lang="es-ES" sz="1600" dirty="0">
                <a:solidFill>
                  <a:srgbClr val="4C531E"/>
                </a:solidFill>
              </a:rPr>
              <a:t>En ejecución</a:t>
            </a:r>
          </a:p>
        </p:txBody>
      </p:sp>
      <p:pic>
        <p:nvPicPr>
          <p:cNvPr id="22532" name="Imagen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5" y="6030626"/>
            <a:ext cx="3471863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Diagrama 8"/>
          <p:cNvGraphicFramePr/>
          <p:nvPr/>
        </p:nvGraphicFramePr>
        <p:xfrm>
          <a:off x="684575" y="800554"/>
          <a:ext cx="10665857" cy="727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536" name="object 5"/>
          <p:cNvSpPr>
            <a:spLocks noChangeArrowheads="1"/>
          </p:cNvSpPr>
          <p:nvPr/>
        </p:nvSpPr>
        <p:spPr bwMode="auto">
          <a:xfrm>
            <a:off x="918273" y="2858855"/>
            <a:ext cx="1567930" cy="1319802"/>
          </a:xfrm>
          <a:prstGeom prst="rect">
            <a:avLst/>
          </a:prstGeom>
          <a:blipFill dpi="0"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s-CO" altLang="es-CO"/>
          </a:p>
        </p:txBody>
      </p:sp>
      <p:sp>
        <p:nvSpPr>
          <p:cNvPr id="22537" name="object 5"/>
          <p:cNvSpPr>
            <a:spLocks noChangeArrowheads="1"/>
          </p:cNvSpPr>
          <p:nvPr/>
        </p:nvSpPr>
        <p:spPr bwMode="auto">
          <a:xfrm>
            <a:off x="3076537" y="2929441"/>
            <a:ext cx="1621831" cy="1249216"/>
          </a:xfrm>
          <a:prstGeom prst="rect">
            <a:avLst/>
          </a:prstGeom>
          <a:blipFill dpi="0" rotWithShape="1">
            <a:blip r:embed="rId11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s-CO" altLang="es-CO"/>
          </a:p>
        </p:txBody>
      </p:sp>
      <p:pic>
        <p:nvPicPr>
          <p:cNvPr id="13" name="Picture 25"/>
          <p:cNvPicPr>
            <a:picLocks noChangeAspect="1"/>
          </p:cNvPicPr>
          <p:nvPr/>
        </p:nvPicPr>
        <p:blipFill>
          <a:blip r:embed="rId1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027" y="2765340"/>
            <a:ext cx="1708870" cy="1577418"/>
          </a:xfrm>
          <a:prstGeom prst="rect">
            <a:avLst/>
          </a:prstGeom>
        </p:spPr>
      </p:pic>
      <p:sp>
        <p:nvSpPr>
          <p:cNvPr id="22539" name="object 5"/>
          <p:cNvSpPr>
            <a:spLocks noChangeArrowheads="1"/>
          </p:cNvSpPr>
          <p:nvPr/>
        </p:nvSpPr>
        <p:spPr bwMode="auto">
          <a:xfrm>
            <a:off x="7340008" y="2929441"/>
            <a:ext cx="1707367" cy="1167313"/>
          </a:xfrm>
          <a:prstGeom prst="rect">
            <a:avLst/>
          </a:prstGeom>
          <a:blipFill dpi="0" rotWithShape="1">
            <a:blip r:embed="rId15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s-CO" altLang="es-CO"/>
          </a:p>
        </p:txBody>
      </p:sp>
      <p:sp>
        <p:nvSpPr>
          <p:cNvPr id="22540" name="object 5"/>
          <p:cNvSpPr>
            <a:spLocks noChangeArrowheads="1"/>
          </p:cNvSpPr>
          <p:nvPr/>
        </p:nvSpPr>
        <p:spPr bwMode="auto">
          <a:xfrm>
            <a:off x="9767455" y="2894128"/>
            <a:ext cx="1225604" cy="1232436"/>
          </a:xfrm>
          <a:prstGeom prst="rect">
            <a:avLst/>
          </a:prstGeom>
          <a:blipFill dpi="0" rotWithShape="1">
            <a:blip r:embed="rId17">
              <a:extLst>
                <a:ext uri="{BEBA8EAE-BF5A-486C-A8C5-ECC9F3942E4B}">
                  <a14:imgProps xmlns:a14="http://schemas.microsoft.com/office/drawing/2010/main">
                    <a14:imgLayer r:embed="rId18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endParaRPr lang="es-CO" altLang="es-CO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FBD0101-6C04-4346-9237-6F02F56E1F5D}"/>
              </a:ext>
            </a:extLst>
          </p:cNvPr>
          <p:cNvSpPr/>
          <p:nvPr/>
        </p:nvSpPr>
        <p:spPr>
          <a:xfrm>
            <a:off x="1076666" y="171236"/>
            <a:ext cx="95780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2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Implementación del PDSV 2017-2026 </a:t>
            </a:r>
            <a:endParaRPr lang="es-ES_tradnl" sz="3200" b="1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78234" y="1774695"/>
            <a:ext cx="1848009" cy="9144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CO" sz="1200" b="1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 1: INSTITUCIONALIDAD Y GESTIÓN DE LA SEGURIDAD VIAL</a:t>
            </a:r>
            <a:endParaRPr lang="es-ES" sz="1200" b="1" dirty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2938779" y="1774695"/>
            <a:ext cx="1848009" cy="9144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CO" sz="1200" b="1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 1: INSTITUCIONALIDAD Y GESTIÓN DE LA SEGURIDAD VIAL</a:t>
            </a:r>
            <a:endParaRPr lang="es-ES" sz="1200" b="1" dirty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5104756" y="1774695"/>
            <a:ext cx="1848009" cy="9144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CO" sz="1200" b="1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 1: INSTITUCIONALIDAD Y GESTIÓN DE LA SEGURIDAD VIAL</a:t>
            </a:r>
            <a:endParaRPr lang="es-ES" sz="1200" b="1" dirty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7270733" y="1774695"/>
            <a:ext cx="1848009" cy="9144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CO" sz="1200" b="1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 1: INSTITUCIONALIDAD Y GESTIÓN DE LA SEGURIDAD VIAL</a:t>
            </a:r>
            <a:endParaRPr lang="es-ES" sz="1200" b="1" dirty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9436710" y="1789338"/>
            <a:ext cx="1848009" cy="9144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CO" sz="1200" b="1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 1: INSTITUCIONALIDAD Y GESTIÓN DE LA SEGURIDAD VIAL</a:t>
            </a:r>
            <a:endParaRPr lang="es-ES" sz="1200" b="1" dirty="0">
              <a:solidFill>
                <a:srgbClr val="4C5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20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FBD0101-6C04-4346-9237-6F02F56E1F5D}"/>
              </a:ext>
            </a:extLst>
          </p:cNvPr>
          <p:cNvSpPr/>
          <p:nvPr/>
        </p:nvSpPr>
        <p:spPr>
          <a:xfrm>
            <a:off x="0" y="47249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2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Implementación del PDSV 2017-2026: SECTOR TRANSPORTE </a:t>
            </a:r>
            <a:endParaRPr lang="es-ES_tradnl" sz="3200" b="1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395966" y="1211357"/>
            <a:ext cx="1340006" cy="1914295"/>
            <a:chOff x="1" y="671951"/>
            <a:chExt cx="1340006" cy="1914295"/>
          </a:xfrm>
        </p:grpSpPr>
        <p:sp>
          <p:nvSpPr>
            <p:cNvPr id="10" name="Cheurón 9"/>
            <p:cNvSpPr/>
            <p:nvPr/>
          </p:nvSpPr>
          <p:spPr>
            <a:xfrm rot="5400000">
              <a:off x="-287144" y="959096"/>
              <a:ext cx="1914295" cy="1340006"/>
            </a:xfrm>
            <a:prstGeom prst="chevron">
              <a:avLst/>
            </a:prstGeom>
            <a:solidFill>
              <a:srgbClr val="C8D42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Cheurón 4"/>
            <p:cNvSpPr txBox="1"/>
            <p:nvPr/>
          </p:nvSpPr>
          <p:spPr>
            <a:xfrm>
              <a:off x="1" y="1341954"/>
              <a:ext cx="1340006" cy="57428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O" sz="1200" b="1" i="0" kern="1200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200" b="1" i="0" kern="1200" dirty="0" smtClean="0">
                  <a:solidFill>
                    <a:srgbClr val="4C531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IDU</a:t>
              </a:r>
              <a:endParaRPr lang="es-ES" sz="1200" b="1" kern="1200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395966" y="4020774"/>
            <a:ext cx="1342052" cy="1723756"/>
            <a:chOff x="-4127" y="1273546"/>
            <a:chExt cx="2708274" cy="3868962"/>
          </a:xfrm>
        </p:grpSpPr>
        <p:sp>
          <p:nvSpPr>
            <p:cNvPr id="16" name="Cheurón 15"/>
            <p:cNvSpPr/>
            <p:nvPr/>
          </p:nvSpPr>
          <p:spPr>
            <a:xfrm rot="5400000">
              <a:off x="-584471" y="1853890"/>
              <a:ext cx="3868962" cy="2708274"/>
            </a:xfrm>
            <a:prstGeom prst="chevron">
              <a:avLst/>
            </a:prstGeom>
            <a:solidFill>
              <a:srgbClr val="C8D423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Cheurón 4"/>
            <p:cNvSpPr txBox="1"/>
            <p:nvPr/>
          </p:nvSpPr>
          <p:spPr>
            <a:xfrm>
              <a:off x="-4125" y="2702055"/>
              <a:ext cx="2708272" cy="116068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200" b="1" kern="1200" dirty="0" smtClean="0">
                  <a:solidFill>
                    <a:srgbClr val="4C531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TRANMSILENIO S.A.</a:t>
              </a:r>
              <a:endParaRPr lang="es-ES" sz="1200" b="1" kern="1200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CuadroTexto 1"/>
          <p:cNvSpPr txBox="1"/>
          <p:nvPr/>
        </p:nvSpPr>
        <p:spPr>
          <a:xfrm>
            <a:off x="1985989" y="4020774"/>
            <a:ext cx="9795820" cy="171277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Generar el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protocolo para el uso del carril exclusivo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del sistema Transmilenio por parte de vehículos de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emergencia</a:t>
            </a:r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Capacitar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en este programa a conductores del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SITP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Realizar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inspecciones de seguridad vial a 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paraderos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Aportar en la definición de la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localización de futuros paraderos y en la reubicación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de paraderos de transporte público existentes, con criterios de seguridad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vial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983944" y="1211357"/>
            <a:ext cx="9795820" cy="246067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Realizar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Auditorías de Seguridad Vial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a los proyectos viales a partir de la etapa de diseño, construcción y operación</a:t>
            </a:r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Desarrollar el sistema de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reporte de huecos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y evidenciar oportunidades de mejora de la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infraestructura,</a:t>
            </a:r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Incorporar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seguridad vial como criterio prioritario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en el modelo de mantenimiento vial y en la priorización de intervenciones viales</a:t>
            </a:r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Generar el procedimiento de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control en la entrega de las obras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 de empresas de servicios públicos en coordinación con el comité operativo de obras de infraestructura de servicios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públicos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787241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FBD0101-6C04-4346-9237-6F02F56E1F5D}"/>
              </a:ext>
            </a:extLst>
          </p:cNvPr>
          <p:cNvSpPr/>
          <p:nvPr/>
        </p:nvSpPr>
        <p:spPr>
          <a:xfrm>
            <a:off x="0" y="47249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2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Implementación del PDSV 2017-2026: SECTOR TRANSPORTE </a:t>
            </a:r>
            <a:endParaRPr lang="es-ES_tradnl" sz="3200" b="1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393921" y="852868"/>
            <a:ext cx="1342052" cy="1670042"/>
            <a:chOff x="50240" y="-1693935"/>
            <a:chExt cx="2708274" cy="3868962"/>
          </a:xfrm>
        </p:grpSpPr>
        <p:sp>
          <p:nvSpPr>
            <p:cNvPr id="16" name="Cheurón 15"/>
            <p:cNvSpPr/>
            <p:nvPr/>
          </p:nvSpPr>
          <p:spPr>
            <a:xfrm rot="5400000">
              <a:off x="-530104" y="-1113591"/>
              <a:ext cx="3868962" cy="2708274"/>
            </a:xfrm>
            <a:prstGeom prst="chevron">
              <a:avLst/>
            </a:prstGeom>
            <a:solidFill>
              <a:srgbClr val="C8D423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Cheurón 4"/>
            <p:cNvSpPr txBox="1"/>
            <p:nvPr/>
          </p:nvSpPr>
          <p:spPr>
            <a:xfrm>
              <a:off x="50240" y="-186317"/>
              <a:ext cx="2708274" cy="116069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/>
              <a:r>
                <a:rPr lang="es-ES" sz="1200" b="1" dirty="0">
                  <a:solidFill>
                    <a:srgbClr val="4C531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TERMINAL DE TRANSPORTE</a:t>
              </a:r>
            </a:p>
          </p:txBody>
        </p:sp>
      </p:grpSp>
      <p:sp>
        <p:nvSpPr>
          <p:cNvPr id="21" name="CuadroTexto 20"/>
          <p:cNvSpPr txBox="1"/>
          <p:nvPr/>
        </p:nvSpPr>
        <p:spPr>
          <a:xfrm>
            <a:off x="13851" y="4190242"/>
            <a:ext cx="12178149" cy="26677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s-CO" sz="3600" b="1" u="sng" dirty="0" smtClean="0">
                <a:solidFill>
                  <a:schemeClr val="accent6">
                    <a:lumMod val="50000"/>
                  </a:schemeClr>
                </a:solidFill>
              </a:rPr>
              <a:t>COMISIÓN INTERSECTORIAL DE SEGURIDAD VIAL </a:t>
            </a:r>
          </a:p>
          <a:p>
            <a:pPr algn="ctr"/>
            <a:r>
              <a:rPr lang="es-CO" sz="3600" dirty="0" smtClean="0">
                <a:solidFill>
                  <a:schemeClr val="accent6">
                    <a:lumMod val="50000"/>
                  </a:schemeClr>
                </a:solidFill>
              </a:rPr>
              <a:t>1RA SESIÓN: 5 DE FEBRERO </a:t>
            </a:r>
          </a:p>
          <a:p>
            <a:pPr algn="ctr"/>
            <a:r>
              <a:rPr lang="es-CO" sz="3600" dirty="0" smtClean="0">
                <a:solidFill>
                  <a:schemeClr val="accent6">
                    <a:lumMod val="50000"/>
                  </a:schemeClr>
                </a:solidFill>
              </a:rPr>
              <a:t>ENVÍO DE PLAN DE ACCIÓN </a:t>
            </a:r>
            <a:r>
              <a:rPr lang="es-CO" sz="3600" dirty="0">
                <a:solidFill>
                  <a:schemeClr val="accent6">
                    <a:lumMod val="50000"/>
                  </a:schemeClr>
                </a:solidFill>
              </a:rPr>
              <a:t>2020: 28 DE </a:t>
            </a:r>
            <a:r>
              <a:rPr lang="es-CO" sz="3600" dirty="0" smtClean="0">
                <a:solidFill>
                  <a:schemeClr val="accent6">
                    <a:lumMod val="50000"/>
                  </a:schemeClr>
                </a:solidFill>
              </a:rPr>
              <a:t>MARZO</a:t>
            </a:r>
            <a:endParaRPr lang="es-CO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983944" y="951236"/>
            <a:ext cx="9795820" cy="1214179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Garantizar el desarrollo de este programa en el marco del Acuerdo 633 de diciembre de 2015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Fortalecer la estrategia de control de velocidad y embriaguez</a:t>
            </a:r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Identificar comportamientos generadores de riesgo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just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Garantizar que los vehículos cuenten con sistemas mínimos de seguridad pasiva y activa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upo 25"/>
          <p:cNvGrpSpPr/>
          <p:nvPr/>
        </p:nvGrpSpPr>
        <p:grpSpPr>
          <a:xfrm>
            <a:off x="395967" y="2481188"/>
            <a:ext cx="1340006" cy="1572706"/>
            <a:chOff x="1" y="671951"/>
            <a:chExt cx="1340006" cy="1914295"/>
          </a:xfrm>
        </p:grpSpPr>
        <p:sp>
          <p:nvSpPr>
            <p:cNvPr id="27" name="Cheurón 26"/>
            <p:cNvSpPr/>
            <p:nvPr/>
          </p:nvSpPr>
          <p:spPr>
            <a:xfrm rot="5400000">
              <a:off x="-287144" y="959096"/>
              <a:ext cx="1914295" cy="1340006"/>
            </a:xfrm>
            <a:prstGeom prst="chevron">
              <a:avLst/>
            </a:prstGeom>
            <a:solidFill>
              <a:srgbClr val="C8D42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Cheurón 4"/>
            <p:cNvSpPr txBox="1"/>
            <p:nvPr/>
          </p:nvSpPr>
          <p:spPr>
            <a:xfrm>
              <a:off x="1" y="1341954"/>
              <a:ext cx="1340006" cy="574289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O" sz="1200" b="1" i="0" kern="1200" dirty="0" smtClean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r>
                <a:rPr lang="es-CO" sz="1200" b="1" dirty="0">
                  <a:solidFill>
                    <a:srgbClr val="4C531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UMV</a:t>
              </a:r>
              <a:endParaRPr lang="es-ES" sz="1200" b="1" dirty="0">
                <a:solidFill>
                  <a:srgbClr val="4C531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CuadroTexto 28"/>
          <p:cNvSpPr txBox="1"/>
          <p:nvPr/>
        </p:nvSpPr>
        <p:spPr>
          <a:xfrm>
            <a:off x="1983944" y="2481188"/>
            <a:ext cx="9795820" cy="120032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Desarrollar el sistema de reporte de huecos y evidenciar oportunidades de mejora de la infraestructura, de la señalización horizontal y vertical.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Incorporar la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seguridad vial como criterio prioritario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en el modelo de mantenimiento vial y en la priorización de intervenciones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viales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63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ángulo 38">
            <a:extLst>
              <a:ext uri="{FF2B5EF4-FFF2-40B4-BE49-F238E27FC236}">
                <a16:creationId xmlns:a16="http://schemas.microsoft.com/office/drawing/2014/main" id="{7FBD0101-6C04-4346-9237-6F02F56E1F5D}"/>
              </a:ext>
            </a:extLst>
          </p:cNvPr>
          <p:cNvSpPr/>
          <p:nvPr/>
        </p:nvSpPr>
        <p:spPr>
          <a:xfrm>
            <a:off x="0" y="47249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2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Evolución muertes 2010-2019  por mes </a:t>
            </a:r>
          </a:p>
          <a:p>
            <a:pPr algn="ctr"/>
            <a:r>
              <a:rPr lang="es-ES_tradnl" sz="32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y límite de muertes por mes 2020</a:t>
            </a:r>
            <a:endParaRPr lang="es-ES_tradnl" sz="3200" b="1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CuadroTexto 8">
            <a:extLst>
              <a:ext uri="{FF2B5EF4-FFF2-40B4-BE49-F238E27FC236}">
                <a16:creationId xmlns:a16="http://schemas.microsoft.com/office/drawing/2014/main" id="{AE4159CE-5985-401C-BBB1-A29AE2B4A502}"/>
              </a:ext>
            </a:extLst>
          </p:cNvPr>
          <p:cNvSpPr txBox="1"/>
          <p:nvPr/>
        </p:nvSpPr>
        <p:spPr>
          <a:xfrm>
            <a:off x="8303073" y="6286666"/>
            <a:ext cx="2978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Fuente: SIGAT, Secretaría de Movilidad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434949"/>
              </p:ext>
            </p:extLst>
          </p:nvPr>
        </p:nvGraphicFramePr>
        <p:xfrm>
          <a:off x="1165406" y="5412660"/>
          <a:ext cx="10046448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37204">
                  <a:extLst>
                    <a:ext uri="{9D8B030D-6E8A-4147-A177-3AD203B41FA5}">
                      <a16:colId xmlns:a16="http://schemas.microsoft.com/office/drawing/2014/main" val="2357944689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4186547860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4187417784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1413066826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2302620101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3194802932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1288053339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391217357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324525740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1443440177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1389510037"/>
                    </a:ext>
                  </a:extLst>
                </a:gridCol>
                <a:gridCol w="837204">
                  <a:extLst>
                    <a:ext uri="{9D8B030D-6E8A-4147-A177-3AD203B41FA5}">
                      <a16:colId xmlns:a16="http://schemas.microsoft.com/office/drawing/2014/main" val="2860512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837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39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36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38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40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38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42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647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ctr">
                        <a:buFont typeface="Wingdings" panose="05000000000000000000" pitchFamily="2" charset="2"/>
                        <a:buChar char="ü"/>
                      </a:pPr>
                      <a:r>
                        <a:rPr lang="es-CO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28</a:t>
                      </a:r>
                      <a:endParaRPr lang="es-CO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rgbClr val="FF0000"/>
                          </a:solidFill>
                        </a:rPr>
                        <a:t>37*</a:t>
                      </a:r>
                      <a:endParaRPr lang="es-CO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683786"/>
                  </a:ext>
                </a:extLst>
              </a:tr>
            </a:tbl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9" name="Gráfico 8">
                <a:extLst>
                  <a:ext uri="{FF2B5EF4-FFF2-40B4-BE49-F238E27FC236}">
                    <a16:creationId xmlns:a16="http://schemas.microsoft.com/office/drawing/2014/main" id="{EBC1F933-C9C1-4B0E-8A81-97F486A958B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959920101"/>
                  </p:ext>
                </p:extLst>
              </p:nvPr>
            </p:nvGraphicFramePr>
            <p:xfrm>
              <a:off x="811299" y="1186459"/>
              <a:ext cx="10470696" cy="464898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9" name="Gráfico 8">
                <a:extLst>
                  <a:ext uri="{FF2B5EF4-FFF2-40B4-BE49-F238E27FC236}">
                    <a16:creationId xmlns:a16="http://schemas.microsoft.com/office/drawing/2014/main" id="{EBC1F933-C9C1-4B0E-8A81-97F486A958B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1299" y="1186459"/>
                <a:ext cx="10470696" cy="464898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087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17787</TotalTime>
  <Words>518</Words>
  <Application>Microsoft Office PowerPoint</Application>
  <PresentationFormat>Panorámica</PresentationFormat>
  <Paragraphs>127</Paragraphs>
  <Slides>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Times New Roman</vt:lpstr>
      <vt:lpstr>Tw Cen MT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Carolina Pedreros Rojas</dc:creator>
  <cp:lastModifiedBy>Sonia Aleyzandra Gaona Uscategui</cp:lastModifiedBy>
  <cp:revision>549</cp:revision>
  <dcterms:created xsi:type="dcterms:W3CDTF">2018-10-12T13:40:11Z</dcterms:created>
  <dcterms:modified xsi:type="dcterms:W3CDTF">2020-02-25T14:24:26Z</dcterms:modified>
</cp:coreProperties>
</file>