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Aleyzandra Gaona Uscategui" initials="SAGU" lastIdx="1" clrIdx="0">
    <p:extLst>
      <p:ext uri="{19B8F6BF-5375-455C-9EA6-DF929625EA0E}">
        <p15:presenceInfo xmlns:p15="http://schemas.microsoft.com/office/powerpoint/2012/main" userId="S-1-5-21-439117212-1955670072-1948912948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25"/>
    <a:srgbClr val="BED000"/>
    <a:srgbClr val="FFB718"/>
    <a:srgbClr val="4C531E"/>
    <a:srgbClr val="2BA496"/>
    <a:srgbClr val="C8D423"/>
    <a:srgbClr val="E2C200"/>
    <a:srgbClr val="E2B40B"/>
    <a:srgbClr val="E2D200"/>
    <a:srgbClr val="E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1062" y="10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7D1C9-E842-4F78-9351-8A0149C0497C}" type="datetimeFigureOut">
              <a:rPr lang="es-MX" smtClean="0"/>
              <a:t>03/04/2020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D442D-6244-47E9-9CAE-5627A9AE68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40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59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7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138B8-3143-7042-8D7B-523B271EE3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32140" y="1061350"/>
            <a:ext cx="3461646" cy="4924794"/>
          </a:xfrm>
        </p:spPr>
        <p:txBody>
          <a:bodyPr/>
          <a:lstStyle>
            <a:lvl1pPr>
              <a:defRPr sz="1514"/>
            </a:lvl1pPr>
            <a:lvl2pPr marL="0" indent="0">
              <a:lnSpc>
                <a:spcPct val="70000"/>
              </a:lnSpc>
              <a:spcAft>
                <a:spcPts val="771"/>
              </a:spcAft>
              <a:tabLst>
                <a:tab pos="321019" algn="l"/>
              </a:tabLst>
              <a:defRPr sz="1514"/>
            </a:lvl2pPr>
            <a:lvl3pPr>
              <a:lnSpc>
                <a:spcPct val="70000"/>
              </a:lnSpc>
              <a:spcAft>
                <a:spcPts val="771"/>
              </a:spcAft>
              <a:defRPr sz="1514"/>
            </a:lvl3pPr>
            <a:lvl4pPr>
              <a:lnSpc>
                <a:spcPct val="70000"/>
              </a:lnSpc>
              <a:spcAft>
                <a:spcPts val="771"/>
              </a:spcAft>
              <a:defRPr sz="1514"/>
            </a:lvl4pPr>
            <a:lvl5pPr>
              <a:lnSpc>
                <a:spcPct val="70000"/>
              </a:lnSpc>
              <a:spcAft>
                <a:spcPts val="771"/>
              </a:spcAft>
              <a:defRPr sz="1514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EF01186-9B98-D544-A477-BD0F8A158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6832" y="6479808"/>
            <a:ext cx="2743201" cy="11163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smtClean="0">
                <a:effectLst/>
              </a:defRPr>
            </a:lvl1pPr>
          </a:lstStyle>
          <a:p>
            <a:endParaRPr lang="es-E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DA331CF-68D2-9344-8A95-E174AF622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704" y="6479808"/>
            <a:ext cx="349091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725" b="0" i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fld id="{91D568E7-61F5-D04E-995D-81EF41C01A2A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5" name="Footer Placeholder 20">
            <a:extLst>
              <a:ext uri="{FF2B5EF4-FFF2-40B4-BE49-F238E27FC236}">
                <a16:creationId xmlns:a16="http://schemas.microsoft.com/office/drawing/2014/main" id="{C5630E1C-6462-D341-933A-661462E0C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100" y="6479808"/>
            <a:ext cx="4353119" cy="11163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spc="0" baseline="0">
                <a:cs typeface="Calibri Light" panose="020F0302020204030204" pitchFamily="34" charset="0"/>
              </a:defRPr>
            </a:lvl1pPr>
          </a:lstStyle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4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07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7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38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44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A42E1C-3B29-324D-90BC-A77F7C1D7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157" y="5918730"/>
            <a:ext cx="3472774" cy="8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9BA9-44D2-40C5-8099-27842EE4CB2A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1021A-0689-49A7-A3E2-CC71E7134BF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2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325991-F2B0-9846-8FB0-6C0439781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6" t="34568"/>
          <a:stretch/>
        </p:blipFill>
        <p:spPr>
          <a:xfrm>
            <a:off x="29182" y="2662470"/>
            <a:ext cx="7097949" cy="44873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9209" y="492136"/>
            <a:ext cx="9144000" cy="1544322"/>
          </a:xfrm>
        </p:spPr>
        <p:txBody>
          <a:bodyPr>
            <a:noAutofit/>
          </a:bodyPr>
          <a:lstStyle/>
          <a:p>
            <a: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4C5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Sectorial de Desarrollo Administrativo de Movilidad</a:t>
            </a:r>
            <a:endParaRPr lang="es-CO" sz="2000" b="1" dirty="0">
              <a:solidFill>
                <a:srgbClr val="4C531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685" y="1887944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Secretaría Distrital de </a:t>
            </a:r>
            <a:r>
              <a:rPr lang="es-MX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Movilidad</a:t>
            </a:r>
          </a:p>
          <a:p>
            <a:pPr algn="ctr"/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Marzo 2020</a:t>
            </a:r>
            <a:endParaRPr lang="es-MX" sz="24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E4BB30-270E-EE4D-AE52-960D69EA5621}"/>
              </a:ext>
            </a:extLst>
          </p:cNvPr>
          <p:cNvSpPr/>
          <p:nvPr/>
        </p:nvSpPr>
        <p:spPr>
          <a:xfrm>
            <a:off x="6567623" y="2652743"/>
            <a:ext cx="5295539" cy="4351172"/>
          </a:xfrm>
          <a:prstGeom prst="rect">
            <a:avLst/>
          </a:prstGeom>
          <a:solidFill>
            <a:srgbClr val="879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ortar rectángulo de una esquina 3">
            <a:extLst>
              <a:ext uri="{FF2B5EF4-FFF2-40B4-BE49-F238E27FC236}">
                <a16:creationId xmlns:a16="http://schemas.microsoft.com/office/drawing/2014/main" id="{346EA250-0C3C-944B-AB77-DFE49921FE4B}"/>
              </a:ext>
            </a:extLst>
          </p:cNvPr>
          <p:cNvSpPr/>
          <p:nvPr/>
        </p:nvSpPr>
        <p:spPr>
          <a:xfrm flipH="1">
            <a:off x="8005862" y="2643015"/>
            <a:ext cx="4260716" cy="4351172"/>
          </a:xfrm>
          <a:custGeom>
            <a:avLst/>
            <a:gdLst>
              <a:gd name="connsiteX0" fmla="*/ 0 w 3446834"/>
              <a:gd name="connsiteY0" fmla="*/ 0 h 4214985"/>
              <a:gd name="connsiteX1" fmla="*/ 1723417 w 3446834"/>
              <a:gd name="connsiteY1" fmla="*/ 0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3446834"/>
              <a:gd name="connsiteY0" fmla="*/ 0 h 4214985"/>
              <a:gd name="connsiteX1" fmla="*/ 770107 w 3446834"/>
              <a:gd name="connsiteY1" fmla="*/ 9728 h 4214985"/>
              <a:gd name="connsiteX2" fmla="*/ 3446834 w 3446834"/>
              <a:gd name="connsiteY2" fmla="*/ 1723417 h 4214985"/>
              <a:gd name="connsiteX3" fmla="*/ 3446834 w 3446834"/>
              <a:gd name="connsiteY3" fmla="*/ 4214985 h 4214985"/>
              <a:gd name="connsiteX4" fmla="*/ 0 w 3446834"/>
              <a:gd name="connsiteY4" fmla="*/ 4214985 h 4214985"/>
              <a:gd name="connsiteX5" fmla="*/ 0 w 3446834"/>
              <a:gd name="connsiteY5" fmla="*/ 0 h 4214985"/>
              <a:gd name="connsiteX0" fmla="*/ 0 w 4049949"/>
              <a:gd name="connsiteY0" fmla="*/ 0 h 4214985"/>
              <a:gd name="connsiteX1" fmla="*/ 770107 w 4049949"/>
              <a:gd name="connsiteY1" fmla="*/ 9728 h 4214985"/>
              <a:gd name="connsiteX2" fmla="*/ 4049949 w 4049949"/>
              <a:gd name="connsiteY2" fmla="*/ 4106693 h 4214985"/>
              <a:gd name="connsiteX3" fmla="*/ 3446834 w 4049949"/>
              <a:gd name="connsiteY3" fmla="*/ 4214985 h 4214985"/>
              <a:gd name="connsiteX4" fmla="*/ 0 w 4049949"/>
              <a:gd name="connsiteY4" fmla="*/ 4214985 h 4214985"/>
              <a:gd name="connsiteX5" fmla="*/ 0 w 4049949"/>
              <a:gd name="connsiteY5" fmla="*/ 0 h 4214985"/>
              <a:gd name="connsiteX0" fmla="*/ 0 w 4156953"/>
              <a:gd name="connsiteY0" fmla="*/ 0 h 4223425"/>
              <a:gd name="connsiteX1" fmla="*/ 770107 w 4156953"/>
              <a:gd name="connsiteY1" fmla="*/ 9728 h 4223425"/>
              <a:gd name="connsiteX2" fmla="*/ 4156953 w 4156953"/>
              <a:gd name="connsiteY2" fmla="*/ 4223425 h 4223425"/>
              <a:gd name="connsiteX3" fmla="*/ 3446834 w 4156953"/>
              <a:gd name="connsiteY3" fmla="*/ 4214985 h 4223425"/>
              <a:gd name="connsiteX4" fmla="*/ 0 w 4156953"/>
              <a:gd name="connsiteY4" fmla="*/ 4214985 h 4223425"/>
              <a:gd name="connsiteX5" fmla="*/ 0 w 4156953"/>
              <a:gd name="connsiteY5" fmla="*/ 0 h 42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953" h="4223425">
                <a:moveTo>
                  <a:pt x="0" y="0"/>
                </a:moveTo>
                <a:lnTo>
                  <a:pt x="770107" y="9728"/>
                </a:lnTo>
                <a:lnTo>
                  <a:pt x="4156953" y="4223425"/>
                </a:lnTo>
                <a:lnTo>
                  <a:pt x="3446834" y="4214985"/>
                </a:lnTo>
                <a:lnTo>
                  <a:pt x="0" y="4214985"/>
                </a:lnTo>
                <a:lnTo>
                  <a:pt x="0" y="0"/>
                </a:lnTo>
                <a:close/>
              </a:path>
            </a:pathLst>
          </a:custGeom>
          <a:solidFill>
            <a:srgbClr val="4C5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4C531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2BC60A-5390-BB48-B346-860FADB8BCE3}"/>
              </a:ext>
            </a:extLst>
          </p:cNvPr>
          <p:cNvSpPr/>
          <p:nvPr/>
        </p:nvSpPr>
        <p:spPr>
          <a:xfrm>
            <a:off x="3793675" y="2652742"/>
            <a:ext cx="4614021" cy="4332455"/>
          </a:xfrm>
          <a:custGeom>
            <a:avLst/>
            <a:gdLst>
              <a:gd name="connsiteX0" fmla="*/ 0 w 3120326"/>
              <a:gd name="connsiteY0" fmla="*/ 0 h 4214985"/>
              <a:gd name="connsiteX1" fmla="*/ 3120326 w 3120326"/>
              <a:gd name="connsiteY1" fmla="*/ 0 h 4214985"/>
              <a:gd name="connsiteX2" fmla="*/ 3120326 w 3120326"/>
              <a:gd name="connsiteY2" fmla="*/ 4214985 h 4214985"/>
              <a:gd name="connsiteX3" fmla="*/ 0 w 3120326"/>
              <a:gd name="connsiteY3" fmla="*/ 4214985 h 4214985"/>
              <a:gd name="connsiteX4" fmla="*/ 0 w 3120326"/>
              <a:gd name="connsiteY4" fmla="*/ 0 h 4214985"/>
              <a:gd name="connsiteX0" fmla="*/ 0 w 4316828"/>
              <a:gd name="connsiteY0" fmla="*/ 9728 h 4214985"/>
              <a:gd name="connsiteX1" fmla="*/ 4316828 w 4316828"/>
              <a:gd name="connsiteY1" fmla="*/ 0 h 4214985"/>
              <a:gd name="connsiteX2" fmla="*/ 4316828 w 4316828"/>
              <a:gd name="connsiteY2" fmla="*/ 4214985 h 4214985"/>
              <a:gd name="connsiteX3" fmla="*/ 1196502 w 4316828"/>
              <a:gd name="connsiteY3" fmla="*/ 4214985 h 4214985"/>
              <a:gd name="connsiteX4" fmla="*/ 0 w 4316828"/>
              <a:gd name="connsiteY4" fmla="*/ 9728 h 4214985"/>
              <a:gd name="connsiteX0" fmla="*/ 0 w 4316828"/>
              <a:gd name="connsiteY0" fmla="*/ 1 h 4205258"/>
              <a:gd name="connsiteX1" fmla="*/ 2799313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316828"/>
              <a:gd name="connsiteY0" fmla="*/ 1 h 4205258"/>
              <a:gd name="connsiteX1" fmla="*/ 2916044 w 4316828"/>
              <a:gd name="connsiteY1" fmla="*/ 0 h 4205258"/>
              <a:gd name="connsiteX2" fmla="*/ 4316828 w 4316828"/>
              <a:gd name="connsiteY2" fmla="*/ 4205258 h 4205258"/>
              <a:gd name="connsiteX3" fmla="*/ 1196502 w 4316828"/>
              <a:gd name="connsiteY3" fmla="*/ 4205258 h 4205258"/>
              <a:gd name="connsiteX4" fmla="*/ 0 w 4316828"/>
              <a:gd name="connsiteY4" fmla="*/ 1 h 4205258"/>
              <a:gd name="connsiteX0" fmla="*/ 0 w 4501654"/>
              <a:gd name="connsiteY0" fmla="*/ 9728 h 4205258"/>
              <a:gd name="connsiteX1" fmla="*/ 3100870 w 4501654"/>
              <a:gd name="connsiteY1" fmla="*/ 0 h 4205258"/>
              <a:gd name="connsiteX2" fmla="*/ 4501654 w 4501654"/>
              <a:gd name="connsiteY2" fmla="*/ 4205258 h 4205258"/>
              <a:gd name="connsiteX3" fmla="*/ 1381328 w 4501654"/>
              <a:gd name="connsiteY3" fmla="*/ 4205258 h 4205258"/>
              <a:gd name="connsiteX4" fmla="*/ 0 w 4501654"/>
              <a:gd name="connsiteY4" fmla="*/ 9728 h 42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54" h="4205258">
                <a:moveTo>
                  <a:pt x="0" y="9728"/>
                </a:moveTo>
                <a:lnTo>
                  <a:pt x="3100870" y="0"/>
                </a:lnTo>
                <a:lnTo>
                  <a:pt x="4501654" y="4205258"/>
                </a:lnTo>
                <a:lnTo>
                  <a:pt x="1381328" y="4205258"/>
                </a:lnTo>
                <a:lnTo>
                  <a:pt x="0" y="9728"/>
                </a:lnTo>
                <a:close/>
              </a:path>
            </a:pathLst>
          </a:custGeom>
          <a:solidFill>
            <a:srgbClr val="C8D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1F0D6-BD06-9441-AEAB-01F449022F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78" y="4231532"/>
            <a:ext cx="5462859" cy="11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641374B-EAFA-034A-8FF2-F0649B05E3D7}"/>
              </a:ext>
            </a:extLst>
          </p:cNvPr>
          <p:cNvSpPr txBox="1">
            <a:spLocks/>
          </p:cNvSpPr>
          <p:nvPr/>
        </p:nvSpPr>
        <p:spPr>
          <a:xfrm>
            <a:off x="857060" y="155591"/>
            <a:ext cx="9794047" cy="9541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4534" indent="-194327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956" indent="-321253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3408" indent="-203956" algn="l" defTabSz="100835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System Font Regular"/>
              <a:buChar char="•"/>
              <a:tabLst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083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764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96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3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312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87" indent="-252087" algn="l" defTabSz="100835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44"/>
              </a:spcBef>
              <a:spcAft>
                <a:spcPts val="544"/>
              </a:spcAft>
            </a:pPr>
            <a:endParaRPr lang="es-CO" sz="3899" b="1" dirty="0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3E8FFB1-B2A8-644C-97B3-4FD96B955ABD}"/>
              </a:ext>
            </a:extLst>
          </p:cNvPr>
          <p:cNvSpPr/>
          <p:nvPr/>
        </p:nvSpPr>
        <p:spPr>
          <a:xfrm>
            <a:off x="0" y="382691"/>
            <a:ext cx="12192000" cy="566215"/>
          </a:xfrm>
          <a:prstGeom prst="rect">
            <a:avLst/>
          </a:prstGeom>
          <a:solidFill>
            <a:srgbClr val="C8D4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bg1"/>
                </a:solidFill>
                <a:cs typeface="Arial" panose="020B0604020202020204" pitchFamily="34" charset="0"/>
              </a:rPr>
              <a:t> 	</a:t>
            </a:r>
            <a:r>
              <a:rPr lang="es-ES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CONTENIDO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0" name="Google Shape;347;p12"/>
          <p:cNvSpPr txBox="1">
            <a:spLocks/>
          </p:cNvSpPr>
          <p:nvPr/>
        </p:nvSpPr>
        <p:spPr>
          <a:xfrm>
            <a:off x="1167835" y="1109713"/>
            <a:ext cx="2737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MX" sz="3200" b="1" dirty="0" smtClean="0">
                <a:solidFill>
                  <a:schemeClr val="accent6">
                    <a:lumMod val="50000"/>
                  </a:schemeClr>
                </a:solidFill>
              </a:rPr>
              <a:t>AGENDA</a:t>
            </a:r>
            <a:endParaRPr lang="es-MX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Google Shape;348;p12"/>
          <p:cNvSpPr txBox="1">
            <a:spLocks/>
          </p:cNvSpPr>
          <p:nvPr/>
        </p:nvSpPr>
        <p:spPr>
          <a:xfrm>
            <a:off x="2820113" y="1921790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s-MX" sz="3000" dirty="0"/>
          </a:p>
        </p:txBody>
      </p:sp>
      <p:sp>
        <p:nvSpPr>
          <p:cNvPr id="17" name="Google Shape;350;p12"/>
          <p:cNvSpPr txBox="1">
            <a:spLocks/>
          </p:cNvSpPr>
          <p:nvPr/>
        </p:nvSpPr>
        <p:spPr>
          <a:xfrm>
            <a:off x="4155425" y="3823766"/>
            <a:ext cx="6807600" cy="577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defPPr>
              <a:defRPr lang="es-CO"/>
            </a:defPPr>
            <a:lvl1pPr marL="0" marR="0" indent="0" algn="l" defTabSz="7943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725" b="0" i="0" kern="1200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857060" y="1109713"/>
            <a:ext cx="60385" cy="5227608"/>
          </a:xfrm>
          <a:prstGeom prst="line">
            <a:avLst/>
          </a:prstGeom>
          <a:ln w="38100">
            <a:solidFill>
              <a:srgbClr val="8792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348;p12"/>
          <p:cNvSpPr txBox="1">
            <a:spLocks/>
          </p:cNvSpPr>
          <p:nvPr/>
        </p:nvSpPr>
        <p:spPr>
          <a:xfrm>
            <a:off x="1035169" y="2112874"/>
            <a:ext cx="9264770" cy="32026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r>
              <a:rPr lang="es-ES" altLang="es-CO" sz="2400" dirty="0" smtClean="0">
                <a:ea typeface="ＭＳ Ｐゴシック" pitchFamily="34" charset="-128"/>
              </a:rPr>
              <a:t>Verificación </a:t>
            </a:r>
            <a:r>
              <a:rPr lang="es-ES" altLang="es-CO" sz="2400" dirty="0">
                <a:ea typeface="ＭＳ Ｐゴシック" pitchFamily="34" charset="-128"/>
              </a:rPr>
              <a:t>de quórum y declaración de la instalación de la sesión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orden del día</a:t>
            </a:r>
            <a:endParaRPr lang="es-CO" altLang="es-CO" sz="2400" dirty="0">
              <a:ea typeface="ＭＳ Ｐゴシック" pitchFamily="34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altLang="es-CO" sz="2400" dirty="0">
                <a:ea typeface="ＭＳ Ｐゴシック" pitchFamily="34" charset="-128"/>
              </a:rPr>
              <a:t>Aprobación del acta </a:t>
            </a:r>
            <a:r>
              <a:rPr lang="es-ES" altLang="es-CO" sz="2400" dirty="0" smtClean="0">
                <a:ea typeface="ＭＳ Ｐゴシック" pitchFamily="34" charset="-128"/>
              </a:rPr>
              <a:t>anterior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Replanteamiento </a:t>
            </a:r>
            <a:r>
              <a:rPr lang="es-MX" altLang="es-CO" sz="2400" dirty="0">
                <a:ea typeface="ＭＳ Ｐゴシック" pitchFamily="34" charset="-128"/>
              </a:rPr>
              <a:t>del plan de desarrollo (</a:t>
            </a:r>
            <a:r>
              <a:rPr lang="es-MX" altLang="es-CO" sz="2400" dirty="0" smtClean="0">
                <a:ea typeface="ＭＳ Ｐゴシック" pitchFamily="34" charset="-128"/>
              </a:rPr>
              <a:t>SDM)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Aprobación </a:t>
            </a:r>
            <a:r>
              <a:rPr lang="es-MX" altLang="es-CO" sz="2400" dirty="0">
                <a:ea typeface="ＭＳ Ｐゴシック" pitchFamily="34" charset="-128"/>
              </a:rPr>
              <a:t>plan de acción de la política pública de la bicicleta (SDM - SBP)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Presentación </a:t>
            </a:r>
            <a:r>
              <a:rPr lang="es-MX" altLang="es-CO" sz="2400" dirty="0">
                <a:ea typeface="ＭＳ Ｐゴシック" pitchFamily="34" charset="-128"/>
              </a:rPr>
              <a:t>fase preparatoria de la política pública de movilidad de cero y bajas emisiones (SDM-DIM)</a:t>
            </a:r>
          </a:p>
          <a:p>
            <a:pPr marL="514350" indent="-514350">
              <a:buFont typeface="+mj-lt"/>
              <a:buAutoNum type="arabicPeriod"/>
            </a:pPr>
            <a:r>
              <a:rPr lang="es-MX" altLang="es-CO" sz="2400" dirty="0" smtClean="0">
                <a:ea typeface="ＭＳ Ｐゴシック" pitchFamily="34" charset="-128"/>
              </a:rPr>
              <a:t>Varios</a:t>
            </a:r>
            <a:endParaRPr lang="es-ES" altLang="es-CO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7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70</Words>
  <Application>Microsoft Office PowerPoint</Application>
  <PresentationFormat>Panorámica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Arial Black</vt:lpstr>
      <vt:lpstr>Calibri</vt:lpstr>
      <vt:lpstr>Calibri Light</vt:lpstr>
      <vt:lpstr>Tema de Office</vt:lpstr>
      <vt:lpstr> Comité Sectorial de Desarrollo Administrativo de Movilidad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COMUNICACIÓN INTERNA</dc:title>
  <dc:creator>Karen Andrea Cortés Gutierrez</dc:creator>
  <cp:lastModifiedBy>Sonia Aleyzandra Gaona Uscategui</cp:lastModifiedBy>
  <cp:revision>67</cp:revision>
  <dcterms:created xsi:type="dcterms:W3CDTF">2020-01-07T17:00:58Z</dcterms:created>
  <dcterms:modified xsi:type="dcterms:W3CDTF">2020-04-03T13:21:28Z</dcterms:modified>
</cp:coreProperties>
</file>