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68" r:id="rId2"/>
    <p:sldId id="267" r:id="rId3"/>
    <p:sldId id="261" r:id="rId4"/>
    <p:sldId id="269" r:id="rId5"/>
    <p:sldId id="270" r:id="rId6"/>
    <p:sldId id="271" r:id="rId7"/>
    <p:sldId id="272" r:id="rId8"/>
    <p:sldId id="273" r:id="rId9"/>
    <p:sldId id="274" r:id="rId10"/>
    <p:sldId id="275" r:id="rId11"/>
  </p:sldIdLst>
  <p:sldSz cx="9144000" cy="5143500" type="screen16x9"/>
  <p:notesSz cx="6858000" cy="9144000"/>
  <p:embeddedFontLst>
    <p:embeddedFont>
      <p:font typeface="Arial Black" panose="020B0604020202020204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90">
          <p15:clr>
            <a:srgbClr val="747775"/>
          </p15:clr>
        </p15:guide>
        <p15:guide id="2" orient="horz" pos="1953">
          <p15:clr>
            <a:srgbClr val="747775"/>
          </p15:clr>
        </p15:guide>
        <p15:guide id="3" orient="horz" pos="1652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qFn3hftqnm8qz3+BuRP+QPnGo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62E"/>
    <a:srgbClr val="E40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/>
    <p:restoredTop sz="94536"/>
  </p:normalViewPr>
  <p:slideViewPr>
    <p:cSldViewPr snapToGrid="0">
      <p:cViewPr>
        <p:scale>
          <a:sx n="97" d="100"/>
          <a:sy n="97" d="100"/>
        </p:scale>
        <p:origin x="1336" y="632"/>
      </p:cViewPr>
      <p:guideLst>
        <p:guide orient="horz" pos="2190"/>
        <p:guide orient="horz" pos="1953"/>
        <p:guide orient="horz" pos="16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871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cfc3f71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36cfc3f71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AC343F-CE40-E00B-3F6F-C8F3A2927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56;p1">
            <a:extLst>
              <a:ext uri="{FF2B5EF4-FFF2-40B4-BE49-F238E27FC236}">
                <a16:creationId xmlns:a16="http://schemas.microsoft.com/office/drawing/2014/main" id="{AB0AE981-3517-9926-1C21-ECD43D7D903C}"/>
              </a:ext>
            </a:extLst>
          </p:cNvPr>
          <p:cNvSpPr/>
          <p:nvPr userDrawn="1"/>
        </p:nvSpPr>
        <p:spPr>
          <a:xfrm>
            <a:off x="8040334" y="-167384"/>
            <a:ext cx="1100100" cy="10185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78FBB1B-1FFD-7C4B-C300-81E66EE5D5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2229" y="19261"/>
            <a:ext cx="936310" cy="635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">
            <a:extLst>
              <a:ext uri="{FF2B5EF4-FFF2-40B4-BE49-F238E27FC236}">
                <a16:creationId xmlns:a16="http://schemas.microsoft.com/office/drawing/2014/main" id="{6F16FC18-844C-5BEE-F3B5-46D869C077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19555" y="4375550"/>
            <a:ext cx="871869" cy="4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F6E6F8-807B-D89F-380B-D98431A7ED6F}"/>
              </a:ext>
            </a:extLst>
          </p:cNvPr>
          <p:cNvSpPr txBox="1"/>
          <p:nvPr/>
        </p:nvSpPr>
        <p:spPr>
          <a:xfrm>
            <a:off x="1689218" y="443205"/>
            <a:ext cx="5594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dk1"/>
                </a:solidFill>
                <a:latin typeface="Arial Black"/>
                <a:cs typeface="Arial Black"/>
              </a:rPr>
              <a:t>Procesos Automatizados del Sistema Tecnológico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CBE0E0-795F-02C0-9D0F-B71F3E67F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60" b="10574"/>
          <a:stretch/>
        </p:blipFill>
        <p:spPr>
          <a:xfrm>
            <a:off x="311700" y="1505468"/>
            <a:ext cx="7772400" cy="29782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B12DC0-DAEE-525A-C5FA-7AEDD119F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95" y="340420"/>
            <a:ext cx="936310" cy="635400"/>
          </a:xfrm>
          <a:prstGeom prst="rect">
            <a:avLst/>
          </a:prstGeom>
        </p:spPr>
      </p:pic>
      <p:sp>
        <p:nvSpPr>
          <p:cNvPr id="7" name="Google Shape;56;p1">
            <a:extLst>
              <a:ext uri="{FF2B5EF4-FFF2-40B4-BE49-F238E27FC236}">
                <a16:creationId xmlns:a16="http://schemas.microsoft.com/office/drawing/2014/main" id="{91CF65F6-C513-6878-7F2B-64D3464C30BE}"/>
              </a:ext>
            </a:extLst>
          </p:cNvPr>
          <p:cNvSpPr/>
          <p:nvPr/>
        </p:nvSpPr>
        <p:spPr>
          <a:xfrm>
            <a:off x="311700" y="1375"/>
            <a:ext cx="1100100" cy="10185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621C9D8-0585-49CA-C9C5-650683382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95" y="188020"/>
            <a:ext cx="936310" cy="6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81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7;p8" title="AUTONORTE.JPG">
            <a:extLst>
              <a:ext uri="{FF2B5EF4-FFF2-40B4-BE49-F238E27FC236}">
                <a16:creationId xmlns:a16="http://schemas.microsoft.com/office/drawing/2014/main" id="{10484B6B-FAE5-9127-88D6-74155CEDEB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9659" b="30184"/>
          <a:stretch/>
        </p:blipFill>
        <p:spPr>
          <a:xfrm>
            <a:off x="311700" y="1571175"/>
            <a:ext cx="8520602" cy="25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8;p8">
            <a:extLst>
              <a:ext uri="{FF2B5EF4-FFF2-40B4-BE49-F238E27FC236}">
                <a16:creationId xmlns:a16="http://schemas.microsoft.com/office/drawing/2014/main" id="{FAFCD57C-FECD-C7A7-0FCD-0952EC2FA9DE}"/>
              </a:ext>
            </a:extLst>
          </p:cNvPr>
          <p:cNvSpPr/>
          <p:nvPr/>
        </p:nvSpPr>
        <p:spPr>
          <a:xfrm>
            <a:off x="311700" y="-4525"/>
            <a:ext cx="1100100" cy="10185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89;p8" title="01 Aquí si pasa portada.png">
            <a:extLst>
              <a:ext uri="{FF2B5EF4-FFF2-40B4-BE49-F238E27FC236}">
                <a16:creationId xmlns:a16="http://schemas.microsoft.com/office/drawing/2014/main" id="{06FE38C1-E513-5663-7FEC-EBE3BFE288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900" y="242675"/>
            <a:ext cx="761700" cy="6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0;p8">
            <a:extLst>
              <a:ext uri="{FF2B5EF4-FFF2-40B4-BE49-F238E27FC236}">
                <a16:creationId xmlns:a16="http://schemas.microsoft.com/office/drawing/2014/main" id="{A7C23C0C-4DB2-A110-A85E-69E950F3F282}"/>
              </a:ext>
            </a:extLst>
          </p:cNvPr>
          <p:cNvSpPr/>
          <p:nvPr/>
        </p:nvSpPr>
        <p:spPr>
          <a:xfrm>
            <a:off x="311700" y="1571176"/>
            <a:ext cx="8520600" cy="2564400"/>
          </a:xfrm>
          <a:prstGeom prst="rect">
            <a:avLst/>
          </a:prstGeom>
          <a:gradFill>
            <a:gsLst>
              <a:gs pos="0">
                <a:srgbClr val="E4032E"/>
              </a:gs>
              <a:gs pos="100000">
                <a:srgbClr val="BED0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91;p8">
            <a:extLst>
              <a:ext uri="{FF2B5EF4-FFF2-40B4-BE49-F238E27FC236}">
                <a16:creationId xmlns:a16="http://schemas.microsoft.com/office/drawing/2014/main" id="{72D60E04-DD45-1101-FCF2-5583143F5EE4}"/>
              </a:ext>
            </a:extLst>
          </p:cNvPr>
          <p:cNvSpPr txBox="1"/>
          <p:nvPr/>
        </p:nvSpPr>
        <p:spPr>
          <a:xfrm>
            <a:off x="2720399" y="2403226"/>
            <a:ext cx="3703200" cy="900300"/>
          </a:xfrm>
          <a:prstGeom prst="rect">
            <a:avLst/>
          </a:prstGeom>
          <a:noFill/>
          <a:ln>
            <a:noFill/>
          </a:ln>
          <a:effectLst>
            <a:outerShdw blurRad="50800" dist="57150" dir="7080000" algn="tl" rotWithShape="0">
              <a:srgbClr val="000000">
                <a:alpha val="26274"/>
              </a:srgbClr>
            </a:outerShdw>
          </a:effectLst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" sz="54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54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" name="Google Shape;192;p8">
            <a:extLst>
              <a:ext uri="{FF2B5EF4-FFF2-40B4-BE49-F238E27FC236}">
                <a16:creationId xmlns:a16="http://schemas.microsoft.com/office/drawing/2014/main" id="{641AD285-F087-9259-D6E2-D4ADF39434C4}"/>
              </a:ext>
            </a:extLst>
          </p:cNvPr>
          <p:cNvSpPr/>
          <p:nvPr/>
        </p:nvSpPr>
        <p:spPr>
          <a:xfrm>
            <a:off x="4343411" y="1257419"/>
            <a:ext cx="95250" cy="201613"/>
          </a:xfrm>
          <a:custGeom>
            <a:avLst/>
            <a:gdLst/>
            <a:ahLst/>
            <a:cxnLst/>
            <a:rect l="l" t="t" r="r" b="b"/>
            <a:pathLst>
              <a:path w="249" h="531" extrusionOk="0">
                <a:moveTo>
                  <a:pt x="239" y="265"/>
                </a:moveTo>
                <a:lnTo>
                  <a:pt x="166" y="265"/>
                </a:lnTo>
                <a:lnTo>
                  <a:pt x="166" y="531"/>
                </a:lnTo>
                <a:lnTo>
                  <a:pt x="67" y="531"/>
                </a:lnTo>
                <a:lnTo>
                  <a:pt x="67" y="265"/>
                </a:lnTo>
                <a:lnTo>
                  <a:pt x="0" y="265"/>
                </a:lnTo>
                <a:lnTo>
                  <a:pt x="0" y="174"/>
                </a:lnTo>
                <a:lnTo>
                  <a:pt x="67" y="174"/>
                </a:lnTo>
                <a:lnTo>
                  <a:pt x="67" y="120"/>
                </a:lnTo>
                <a:cubicBezTo>
                  <a:pt x="67" y="45"/>
                  <a:pt x="87" y="0"/>
                  <a:pt x="175" y="0"/>
                </a:cubicBezTo>
                <a:lnTo>
                  <a:pt x="248" y="0"/>
                </a:lnTo>
                <a:lnTo>
                  <a:pt x="248" y="91"/>
                </a:lnTo>
                <a:lnTo>
                  <a:pt x="202" y="91"/>
                </a:lnTo>
                <a:cubicBezTo>
                  <a:pt x="168" y="91"/>
                  <a:pt x="166" y="104"/>
                  <a:pt x="166" y="128"/>
                </a:cubicBezTo>
                <a:lnTo>
                  <a:pt x="166" y="174"/>
                </a:lnTo>
                <a:lnTo>
                  <a:pt x="249" y="174"/>
                </a:lnTo>
                <a:lnTo>
                  <a:pt x="239" y="265"/>
                </a:lnTo>
              </a:path>
            </a:pathLst>
          </a:custGeom>
          <a:solidFill>
            <a:srgbClr val="E4032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93;p8">
            <a:extLst>
              <a:ext uri="{FF2B5EF4-FFF2-40B4-BE49-F238E27FC236}">
                <a16:creationId xmlns:a16="http://schemas.microsoft.com/office/drawing/2014/main" id="{C12AEE16-64B6-1257-09D3-B8F48B1DD020}"/>
              </a:ext>
            </a:extLst>
          </p:cNvPr>
          <p:cNvGrpSpPr/>
          <p:nvPr/>
        </p:nvGrpSpPr>
        <p:grpSpPr>
          <a:xfrm>
            <a:off x="2373386" y="1257419"/>
            <a:ext cx="203200" cy="201613"/>
            <a:chOff x="13054861" y="3429913"/>
            <a:chExt cx="203200" cy="201613"/>
          </a:xfrm>
        </p:grpSpPr>
        <p:sp>
          <p:nvSpPr>
            <p:cNvPr id="9" name="Google Shape;194;p8">
              <a:extLst>
                <a:ext uri="{FF2B5EF4-FFF2-40B4-BE49-F238E27FC236}">
                  <a16:creationId xmlns:a16="http://schemas.microsoft.com/office/drawing/2014/main" id="{E90B2B2B-C17A-9927-0EF2-103223A56909}"/>
                </a:ext>
              </a:extLst>
            </p:cNvPr>
            <p:cNvSpPr/>
            <p:nvPr/>
          </p:nvSpPr>
          <p:spPr>
            <a:xfrm>
              <a:off x="13197736" y="3463251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35" y="0"/>
                  </a:moveTo>
                  <a:cubicBezTo>
                    <a:pt x="26" y="0"/>
                    <a:pt x="17" y="4"/>
                    <a:pt x="11" y="10"/>
                  </a:cubicBezTo>
                  <a:cubicBezTo>
                    <a:pt x="4" y="17"/>
                    <a:pt x="0" y="26"/>
                    <a:pt x="0" y="35"/>
                  </a:cubicBezTo>
                  <a:cubicBezTo>
                    <a:pt x="0" y="44"/>
                    <a:pt x="4" y="53"/>
                    <a:pt x="11" y="59"/>
                  </a:cubicBezTo>
                  <a:cubicBezTo>
                    <a:pt x="17" y="65"/>
                    <a:pt x="26" y="69"/>
                    <a:pt x="35" y="69"/>
                  </a:cubicBezTo>
                  <a:cubicBezTo>
                    <a:pt x="44" y="69"/>
                    <a:pt x="53" y="65"/>
                    <a:pt x="59" y="59"/>
                  </a:cubicBezTo>
                  <a:cubicBezTo>
                    <a:pt x="66" y="53"/>
                    <a:pt x="70" y="44"/>
                    <a:pt x="70" y="35"/>
                  </a:cubicBezTo>
                  <a:cubicBezTo>
                    <a:pt x="70" y="26"/>
                    <a:pt x="66" y="17"/>
                    <a:pt x="59" y="10"/>
                  </a:cubicBezTo>
                  <a:cubicBezTo>
                    <a:pt x="53" y="4"/>
                    <a:pt x="44" y="0"/>
                    <a:pt x="35" y="0"/>
                  </a:cubicBezTo>
                  <a:close/>
                </a:path>
              </a:pathLst>
            </a:custGeom>
            <a:solidFill>
              <a:srgbClr val="E4032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" name="Google Shape;195;p8">
              <a:extLst>
                <a:ext uri="{FF2B5EF4-FFF2-40B4-BE49-F238E27FC236}">
                  <a16:creationId xmlns:a16="http://schemas.microsoft.com/office/drawing/2014/main" id="{5C968D9E-3563-65B7-90E4-AFD6FE91C782}"/>
                </a:ext>
              </a:extLst>
            </p:cNvPr>
            <p:cNvGrpSpPr/>
            <p:nvPr/>
          </p:nvGrpSpPr>
          <p:grpSpPr>
            <a:xfrm>
              <a:off x="13054861" y="3429913"/>
              <a:ext cx="203200" cy="201613"/>
              <a:chOff x="13054861" y="3429913"/>
              <a:chExt cx="203200" cy="201613"/>
            </a:xfrm>
          </p:grpSpPr>
          <p:sp>
            <p:nvSpPr>
              <p:cNvPr id="11" name="Google Shape;196;p8">
                <a:extLst>
                  <a:ext uri="{FF2B5EF4-FFF2-40B4-BE49-F238E27FC236}">
                    <a16:creationId xmlns:a16="http://schemas.microsoft.com/office/drawing/2014/main" id="{2773EB85-2FF7-6D63-5191-56F8623454AF}"/>
                  </a:ext>
                </a:extLst>
              </p:cNvPr>
              <p:cNvSpPr/>
              <p:nvPr/>
            </p:nvSpPr>
            <p:spPr>
              <a:xfrm>
                <a:off x="13104073" y="3479126"/>
                <a:ext cx="104775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74" extrusionOk="0">
                    <a:moveTo>
                      <a:pt x="137" y="226"/>
                    </a:moveTo>
                    <a:cubicBezTo>
                      <a:pt x="87" y="226"/>
                      <a:pt x="47" y="186"/>
                      <a:pt x="47" y="137"/>
                    </a:cubicBezTo>
                    <a:cubicBezTo>
                      <a:pt x="47" y="87"/>
                      <a:pt x="87" y="47"/>
                      <a:pt x="137" y="47"/>
                    </a:cubicBezTo>
                    <a:cubicBezTo>
                      <a:pt x="186" y="47"/>
                      <a:pt x="226" y="87"/>
                      <a:pt x="226" y="137"/>
                    </a:cubicBezTo>
                    <a:cubicBezTo>
                      <a:pt x="226" y="186"/>
                      <a:pt x="186" y="226"/>
                      <a:pt x="137" y="226"/>
                    </a:cubicBezTo>
                    <a:close/>
                    <a:moveTo>
                      <a:pt x="137" y="0"/>
                    </a:moveTo>
                    <a:cubicBezTo>
                      <a:pt x="61" y="0"/>
                      <a:pt x="0" y="61"/>
                      <a:pt x="0" y="137"/>
                    </a:cubicBezTo>
                    <a:cubicBezTo>
                      <a:pt x="0" y="212"/>
                      <a:pt x="61" y="274"/>
                      <a:pt x="137" y="274"/>
                    </a:cubicBezTo>
                    <a:cubicBezTo>
                      <a:pt x="212" y="274"/>
                      <a:pt x="273" y="212"/>
                      <a:pt x="273" y="137"/>
                    </a:cubicBezTo>
                    <a:cubicBezTo>
                      <a:pt x="273" y="61"/>
                      <a:pt x="212" y="0"/>
                      <a:pt x="137" y="0"/>
                    </a:cubicBezTo>
                    <a:close/>
                  </a:path>
                </a:pathLst>
              </a:custGeom>
              <a:solidFill>
                <a:srgbClr val="E4032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00" b="0" i="0" u="none" strike="noStrike" cap="none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97;p8">
                <a:extLst>
                  <a:ext uri="{FF2B5EF4-FFF2-40B4-BE49-F238E27FC236}">
                    <a16:creationId xmlns:a16="http://schemas.microsoft.com/office/drawing/2014/main" id="{5A388D26-46D3-AF99-0B79-380ECA5FB15A}"/>
                  </a:ext>
                </a:extLst>
              </p:cNvPr>
              <p:cNvSpPr/>
              <p:nvPr/>
            </p:nvSpPr>
            <p:spPr>
              <a:xfrm>
                <a:off x="13054861" y="3429913"/>
                <a:ext cx="203200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484" y="385"/>
                    </a:moveTo>
                    <a:cubicBezTo>
                      <a:pt x="484" y="439"/>
                      <a:pt x="439" y="484"/>
                      <a:pt x="384" y="484"/>
                    </a:cubicBezTo>
                    <a:lnTo>
                      <a:pt x="147" y="484"/>
                    </a:lnTo>
                    <a:cubicBezTo>
                      <a:pt x="92" y="484"/>
                      <a:pt x="47" y="439"/>
                      <a:pt x="47" y="385"/>
                    </a:cubicBezTo>
                    <a:lnTo>
                      <a:pt x="47" y="147"/>
                    </a:lnTo>
                    <a:cubicBezTo>
                      <a:pt x="47" y="92"/>
                      <a:pt x="92" y="48"/>
                      <a:pt x="147" y="48"/>
                    </a:cubicBezTo>
                    <a:lnTo>
                      <a:pt x="384" y="48"/>
                    </a:lnTo>
                    <a:cubicBezTo>
                      <a:pt x="439" y="48"/>
                      <a:pt x="484" y="92"/>
                      <a:pt x="484" y="147"/>
                    </a:cubicBezTo>
                    <a:lnTo>
                      <a:pt x="484" y="385"/>
                    </a:lnTo>
                    <a:close/>
                    <a:moveTo>
                      <a:pt x="384" y="0"/>
                    </a:moveTo>
                    <a:lnTo>
                      <a:pt x="147" y="0"/>
                    </a:lnTo>
                    <a:cubicBezTo>
                      <a:pt x="66" y="0"/>
                      <a:pt x="0" y="66"/>
                      <a:pt x="0" y="147"/>
                    </a:cubicBezTo>
                    <a:lnTo>
                      <a:pt x="0" y="385"/>
                    </a:lnTo>
                    <a:cubicBezTo>
                      <a:pt x="0" y="465"/>
                      <a:pt x="66" y="531"/>
                      <a:pt x="147" y="531"/>
                    </a:cubicBezTo>
                    <a:lnTo>
                      <a:pt x="384" y="531"/>
                    </a:lnTo>
                    <a:cubicBezTo>
                      <a:pt x="465" y="531"/>
                      <a:pt x="531" y="465"/>
                      <a:pt x="531" y="385"/>
                    </a:cubicBezTo>
                    <a:lnTo>
                      <a:pt x="531" y="147"/>
                    </a:lnTo>
                    <a:cubicBezTo>
                      <a:pt x="531" y="66"/>
                      <a:pt x="465" y="0"/>
                      <a:pt x="384" y="0"/>
                    </a:cubicBezTo>
                    <a:close/>
                  </a:path>
                </a:pathLst>
              </a:custGeom>
              <a:solidFill>
                <a:srgbClr val="E4032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00" b="0" i="0" u="none" strike="noStrike" cap="none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" name="Google Shape;198;p8">
            <a:extLst>
              <a:ext uri="{FF2B5EF4-FFF2-40B4-BE49-F238E27FC236}">
                <a16:creationId xmlns:a16="http://schemas.microsoft.com/office/drawing/2014/main" id="{C165498C-AB7D-5A1A-65A1-79A400B76A9E}"/>
              </a:ext>
            </a:extLst>
          </p:cNvPr>
          <p:cNvSpPr/>
          <p:nvPr/>
        </p:nvSpPr>
        <p:spPr>
          <a:xfrm>
            <a:off x="2667273" y="127250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447" h="453" extrusionOk="0">
                <a:moveTo>
                  <a:pt x="331" y="423"/>
                </a:moveTo>
                <a:lnTo>
                  <a:pt x="59" y="30"/>
                </a:lnTo>
                <a:lnTo>
                  <a:pt x="116" y="30"/>
                </a:lnTo>
                <a:lnTo>
                  <a:pt x="386" y="423"/>
                </a:lnTo>
                <a:lnTo>
                  <a:pt x="331" y="423"/>
                </a:lnTo>
                <a:close/>
                <a:moveTo>
                  <a:pt x="265" y="190"/>
                </a:moveTo>
                <a:lnTo>
                  <a:pt x="429" y="0"/>
                </a:lnTo>
                <a:lnTo>
                  <a:pt x="391" y="0"/>
                </a:lnTo>
                <a:lnTo>
                  <a:pt x="248" y="165"/>
                </a:lnTo>
                <a:lnTo>
                  <a:pt x="133" y="0"/>
                </a:lnTo>
                <a:lnTo>
                  <a:pt x="0" y="0"/>
                </a:lnTo>
                <a:lnTo>
                  <a:pt x="173" y="252"/>
                </a:lnTo>
                <a:lnTo>
                  <a:pt x="0" y="453"/>
                </a:lnTo>
                <a:lnTo>
                  <a:pt x="40" y="453"/>
                </a:lnTo>
                <a:lnTo>
                  <a:pt x="191" y="278"/>
                </a:lnTo>
                <a:lnTo>
                  <a:pt x="311" y="453"/>
                </a:lnTo>
                <a:lnTo>
                  <a:pt x="447" y="453"/>
                </a:lnTo>
                <a:lnTo>
                  <a:pt x="265" y="190"/>
                </a:lnTo>
                <a:close/>
              </a:path>
            </a:pathLst>
          </a:custGeom>
          <a:solidFill>
            <a:srgbClr val="E4032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9;p8">
            <a:extLst>
              <a:ext uri="{FF2B5EF4-FFF2-40B4-BE49-F238E27FC236}">
                <a16:creationId xmlns:a16="http://schemas.microsoft.com/office/drawing/2014/main" id="{421CB057-F508-4592-4FFE-37C25DCF3781}"/>
              </a:ext>
            </a:extLst>
          </p:cNvPr>
          <p:cNvSpPr/>
          <p:nvPr/>
        </p:nvSpPr>
        <p:spPr>
          <a:xfrm>
            <a:off x="2929398" y="1235194"/>
            <a:ext cx="212725" cy="246063"/>
          </a:xfrm>
          <a:custGeom>
            <a:avLst/>
            <a:gdLst/>
            <a:ahLst/>
            <a:cxnLst/>
            <a:rect l="l" t="t" r="r" b="b"/>
            <a:pathLst>
              <a:path w="555" h="645" extrusionOk="0">
                <a:moveTo>
                  <a:pt x="287" y="435"/>
                </a:moveTo>
                <a:cubicBezTo>
                  <a:pt x="252" y="437"/>
                  <a:pt x="216" y="421"/>
                  <a:pt x="214" y="387"/>
                </a:cubicBezTo>
                <a:cubicBezTo>
                  <a:pt x="212" y="362"/>
                  <a:pt x="232" y="335"/>
                  <a:pt x="289" y="331"/>
                </a:cubicBezTo>
                <a:cubicBezTo>
                  <a:pt x="296" y="331"/>
                  <a:pt x="302" y="331"/>
                  <a:pt x="309" y="331"/>
                </a:cubicBezTo>
                <a:cubicBezTo>
                  <a:pt x="330" y="331"/>
                  <a:pt x="349" y="333"/>
                  <a:pt x="367" y="337"/>
                </a:cubicBezTo>
                <a:cubicBezTo>
                  <a:pt x="360" y="420"/>
                  <a:pt x="321" y="433"/>
                  <a:pt x="287" y="435"/>
                </a:cubicBezTo>
                <a:close/>
                <a:moveTo>
                  <a:pt x="432" y="299"/>
                </a:moveTo>
                <a:cubicBezTo>
                  <a:pt x="429" y="297"/>
                  <a:pt x="426" y="296"/>
                  <a:pt x="423" y="295"/>
                </a:cubicBezTo>
                <a:cubicBezTo>
                  <a:pt x="418" y="203"/>
                  <a:pt x="368" y="151"/>
                  <a:pt x="284" y="150"/>
                </a:cubicBezTo>
                <a:lnTo>
                  <a:pt x="283" y="150"/>
                </a:lnTo>
                <a:cubicBezTo>
                  <a:pt x="233" y="150"/>
                  <a:pt x="191" y="172"/>
                  <a:pt x="165" y="211"/>
                </a:cubicBezTo>
                <a:lnTo>
                  <a:pt x="211" y="243"/>
                </a:lnTo>
                <a:cubicBezTo>
                  <a:pt x="231" y="213"/>
                  <a:pt x="261" y="207"/>
                  <a:pt x="283" y="207"/>
                </a:cubicBezTo>
                <a:lnTo>
                  <a:pt x="284" y="207"/>
                </a:lnTo>
                <a:cubicBezTo>
                  <a:pt x="311" y="207"/>
                  <a:pt x="332" y="215"/>
                  <a:pt x="346" y="231"/>
                </a:cubicBezTo>
                <a:cubicBezTo>
                  <a:pt x="356" y="243"/>
                  <a:pt x="362" y="258"/>
                  <a:pt x="366" y="278"/>
                </a:cubicBezTo>
                <a:cubicBezTo>
                  <a:pt x="341" y="274"/>
                  <a:pt x="314" y="273"/>
                  <a:pt x="286" y="274"/>
                </a:cubicBezTo>
                <a:cubicBezTo>
                  <a:pt x="206" y="279"/>
                  <a:pt x="155" y="326"/>
                  <a:pt x="158" y="390"/>
                </a:cubicBezTo>
                <a:cubicBezTo>
                  <a:pt x="160" y="423"/>
                  <a:pt x="176" y="452"/>
                  <a:pt x="204" y="470"/>
                </a:cubicBezTo>
                <a:cubicBezTo>
                  <a:pt x="228" y="486"/>
                  <a:pt x="258" y="493"/>
                  <a:pt x="290" y="492"/>
                </a:cubicBezTo>
                <a:cubicBezTo>
                  <a:pt x="332" y="489"/>
                  <a:pt x="365" y="473"/>
                  <a:pt x="388" y="444"/>
                </a:cubicBezTo>
                <a:cubicBezTo>
                  <a:pt x="405" y="422"/>
                  <a:pt x="416" y="393"/>
                  <a:pt x="421" y="357"/>
                </a:cubicBezTo>
                <a:cubicBezTo>
                  <a:pt x="441" y="369"/>
                  <a:pt x="456" y="385"/>
                  <a:pt x="464" y="404"/>
                </a:cubicBezTo>
                <a:cubicBezTo>
                  <a:pt x="478" y="436"/>
                  <a:pt x="478" y="490"/>
                  <a:pt x="435" y="533"/>
                </a:cubicBezTo>
                <a:cubicBezTo>
                  <a:pt x="397" y="571"/>
                  <a:pt x="351" y="587"/>
                  <a:pt x="282" y="588"/>
                </a:cubicBezTo>
                <a:cubicBezTo>
                  <a:pt x="206" y="587"/>
                  <a:pt x="148" y="563"/>
                  <a:pt x="110" y="515"/>
                </a:cubicBezTo>
                <a:cubicBezTo>
                  <a:pt x="75" y="470"/>
                  <a:pt x="57" y="405"/>
                  <a:pt x="56" y="322"/>
                </a:cubicBezTo>
                <a:cubicBezTo>
                  <a:pt x="57" y="239"/>
                  <a:pt x="75" y="175"/>
                  <a:pt x="110" y="130"/>
                </a:cubicBezTo>
                <a:cubicBezTo>
                  <a:pt x="148" y="82"/>
                  <a:pt x="206" y="57"/>
                  <a:pt x="282" y="57"/>
                </a:cubicBezTo>
                <a:cubicBezTo>
                  <a:pt x="359" y="57"/>
                  <a:pt x="418" y="82"/>
                  <a:pt x="457" y="130"/>
                </a:cubicBezTo>
                <a:cubicBezTo>
                  <a:pt x="477" y="154"/>
                  <a:pt x="491" y="184"/>
                  <a:pt x="501" y="218"/>
                </a:cubicBezTo>
                <a:lnTo>
                  <a:pt x="555" y="204"/>
                </a:lnTo>
                <a:cubicBezTo>
                  <a:pt x="543" y="161"/>
                  <a:pt x="525" y="124"/>
                  <a:pt x="500" y="94"/>
                </a:cubicBezTo>
                <a:cubicBezTo>
                  <a:pt x="450" y="32"/>
                  <a:pt x="377" y="1"/>
                  <a:pt x="282" y="0"/>
                </a:cubicBezTo>
                <a:lnTo>
                  <a:pt x="282" y="0"/>
                </a:lnTo>
                <a:cubicBezTo>
                  <a:pt x="188" y="1"/>
                  <a:pt x="115" y="32"/>
                  <a:pt x="67" y="94"/>
                </a:cubicBezTo>
                <a:cubicBezTo>
                  <a:pt x="23" y="149"/>
                  <a:pt x="1" y="226"/>
                  <a:pt x="0" y="322"/>
                </a:cubicBezTo>
                <a:lnTo>
                  <a:pt x="0" y="322"/>
                </a:lnTo>
                <a:lnTo>
                  <a:pt x="0" y="323"/>
                </a:lnTo>
                <a:cubicBezTo>
                  <a:pt x="1" y="419"/>
                  <a:pt x="23" y="495"/>
                  <a:pt x="67" y="550"/>
                </a:cubicBezTo>
                <a:cubicBezTo>
                  <a:pt x="115" y="612"/>
                  <a:pt x="188" y="644"/>
                  <a:pt x="282" y="645"/>
                </a:cubicBezTo>
                <a:lnTo>
                  <a:pt x="282" y="645"/>
                </a:lnTo>
                <a:cubicBezTo>
                  <a:pt x="366" y="644"/>
                  <a:pt x="425" y="622"/>
                  <a:pt x="474" y="574"/>
                </a:cubicBezTo>
                <a:cubicBezTo>
                  <a:pt x="538" y="510"/>
                  <a:pt x="536" y="430"/>
                  <a:pt x="515" y="381"/>
                </a:cubicBezTo>
                <a:cubicBezTo>
                  <a:pt x="500" y="346"/>
                  <a:pt x="471" y="318"/>
                  <a:pt x="432" y="299"/>
                </a:cubicBezTo>
              </a:path>
            </a:pathLst>
          </a:custGeom>
          <a:solidFill>
            <a:srgbClr val="E4032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0;p8">
            <a:extLst>
              <a:ext uri="{FF2B5EF4-FFF2-40B4-BE49-F238E27FC236}">
                <a16:creationId xmlns:a16="http://schemas.microsoft.com/office/drawing/2014/main" id="{06962400-26CC-31FE-82CA-EFD89B8C3452}"/>
              </a:ext>
            </a:extLst>
          </p:cNvPr>
          <p:cNvSpPr/>
          <p:nvPr/>
        </p:nvSpPr>
        <p:spPr>
          <a:xfrm>
            <a:off x="311698" y="1238369"/>
            <a:ext cx="238125" cy="239713"/>
          </a:xfrm>
          <a:custGeom>
            <a:avLst/>
            <a:gdLst/>
            <a:ahLst/>
            <a:cxnLst/>
            <a:rect l="l" t="t" r="r" b="b"/>
            <a:pathLst>
              <a:path w="627" h="626" extrusionOk="0">
                <a:moveTo>
                  <a:pt x="459" y="536"/>
                </a:moveTo>
                <a:cubicBezTo>
                  <a:pt x="446" y="467"/>
                  <a:pt x="426" y="402"/>
                  <a:pt x="404" y="344"/>
                </a:cubicBezTo>
                <a:cubicBezTo>
                  <a:pt x="464" y="334"/>
                  <a:pt x="524" y="338"/>
                  <a:pt x="576" y="356"/>
                </a:cubicBezTo>
                <a:cubicBezTo>
                  <a:pt x="564" y="431"/>
                  <a:pt x="520" y="496"/>
                  <a:pt x="459" y="536"/>
                </a:cubicBezTo>
                <a:close/>
                <a:moveTo>
                  <a:pt x="147" y="521"/>
                </a:moveTo>
                <a:cubicBezTo>
                  <a:pt x="176" y="460"/>
                  <a:pt x="233" y="407"/>
                  <a:pt x="306" y="374"/>
                </a:cubicBezTo>
                <a:cubicBezTo>
                  <a:pt x="323" y="367"/>
                  <a:pt x="340" y="361"/>
                  <a:pt x="358" y="355"/>
                </a:cubicBezTo>
                <a:cubicBezTo>
                  <a:pt x="382" y="416"/>
                  <a:pt x="403" y="485"/>
                  <a:pt x="416" y="559"/>
                </a:cubicBezTo>
                <a:cubicBezTo>
                  <a:pt x="384" y="572"/>
                  <a:pt x="350" y="579"/>
                  <a:pt x="313" y="579"/>
                </a:cubicBezTo>
                <a:cubicBezTo>
                  <a:pt x="251" y="579"/>
                  <a:pt x="193" y="557"/>
                  <a:pt x="147" y="521"/>
                </a:cubicBezTo>
                <a:close/>
                <a:moveTo>
                  <a:pt x="47" y="313"/>
                </a:moveTo>
                <a:cubicBezTo>
                  <a:pt x="47" y="310"/>
                  <a:pt x="47" y="307"/>
                  <a:pt x="47" y="303"/>
                </a:cubicBezTo>
                <a:cubicBezTo>
                  <a:pt x="55" y="304"/>
                  <a:pt x="63" y="304"/>
                  <a:pt x="73" y="304"/>
                </a:cubicBezTo>
                <a:cubicBezTo>
                  <a:pt x="129" y="304"/>
                  <a:pt x="221" y="299"/>
                  <a:pt x="321" y="272"/>
                </a:cubicBezTo>
                <a:cubicBezTo>
                  <a:pt x="327" y="285"/>
                  <a:pt x="333" y="298"/>
                  <a:pt x="340" y="312"/>
                </a:cubicBezTo>
                <a:cubicBezTo>
                  <a:pt x="322" y="318"/>
                  <a:pt x="304" y="324"/>
                  <a:pt x="287" y="332"/>
                </a:cubicBezTo>
                <a:cubicBezTo>
                  <a:pt x="208" y="368"/>
                  <a:pt x="147" y="422"/>
                  <a:pt x="112" y="487"/>
                </a:cubicBezTo>
                <a:cubicBezTo>
                  <a:pt x="72" y="440"/>
                  <a:pt x="47" y="379"/>
                  <a:pt x="47" y="313"/>
                </a:cubicBezTo>
                <a:close/>
                <a:moveTo>
                  <a:pt x="198" y="73"/>
                </a:moveTo>
                <a:cubicBezTo>
                  <a:pt x="216" y="96"/>
                  <a:pt x="257" y="151"/>
                  <a:pt x="299" y="229"/>
                </a:cubicBezTo>
                <a:cubicBezTo>
                  <a:pt x="195" y="256"/>
                  <a:pt x="101" y="258"/>
                  <a:pt x="53" y="257"/>
                </a:cubicBezTo>
                <a:cubicBezTo>
                  <a:pt x="70" y="176"/>
                  <a:pt x="125" y="108"/>
                  <a:pt x="198" y="73"/>
                </a:cubicBezTo>
                <a:close/>
                <a:moveTo>
                  <a:pt x="483" y="108"/>
                </a:moveTo>
                <a:cubicBezTo>
                  <a:pt x="460" y="139"/>
                  <a:pt x="414" y="190"/>
                  <a:pt x="345" y="216"/>
                </a:cubicBezTo>
                <a:cubicBezTo>
                  <a:pt x="306" y="141"/>
                  <a:pt x="267" y="86"/>
                  <a:pt x="244" y="56"/>
                </a:cubicBezTo>
                <a:cubicBezTo>
                  <a:pt x="266" y="49"/>
                  <a:pt x="289" y="46"/>
                  <a:pt x="313" y="46"/>
                </a:cubicBezTo>
                <a:cubicBezTo>
                  <a:pt x="378" y="46"/>
                  <a:pt x="437" y="69"/>
                  <a:pt x="483" y="108"/>
                </a:cubicBezTo>
                <a:close/>
                <a:moveTo>
                  <a:pt x="366" y="258"/>
                </a:moveTo>
                <a:cubicBezTo>
                  <a:pt x="440" y="229"/>
                  <a:pt x="490" y="177"/>
                  <a:pt x="517" y="141"/>
                </a:cubicBezTo>
                <a:cubicBezTo>
                  <a:pt x="555" y="186"/>
                  <a:pt x="579" y="244"/>
                  <a:pt x="580" y="308"/>
                </a:cubicBezTo>
                <a:cubicBezTo>
                  <a:pt x="520" y="290"/>
                  <a:pt x="453" y="287"/>
                  <a:pt x="386" y="300"/>
                </a:cubicBezTo>
                <a:cubicBezTo>
                  <a:pt x="379" y="286"/>
                  <a:pt x="373" y="271"/>
                  <a:pt x="366" y="258"/>
                </a:cubicBezTo>
                <a:close/>
                <a:moveTo>
                  <a:pt x="313" y="0"/>
                </a:moveTo>
                <a:cubicBezTo>
                  <a:pt x="141" y="0"/>
                  <a:pt x="0" y="140"/>
                  <a:pt x="0" y="313"/>
                </a:cubicBezTo>
                <a:cubicBezTo>
                  <a:pt x="0" y="486"/>
                  <a:pt x="141" y="626"/>
                  <a:pt x="313" y="626"/>
                </a:cubicBezTo>
                <a:cubicBezTo>
                  <a:pt x="486" y="626"/>
                  <a:pt x="627" y="486"/>
                  <a:pt x="627" y="313"/>
                </a:cubicBezTo>
                <a:cubicBezTo>
                  <a:pt x="627" y="140"/>
                  <a:pt x="486" y="0"/>
                  <a:pt x="313" y="0"/>
                </a:cubicBezTo>
                <a:close/>
              </a:path>
            </a:pathLst>
          </a:custGeom>
          <a:solidFill>
            <a:srgbClr val="E4032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01;p8">
            <a:extLst>
              <a:ext uri="{FF2B5EF4-FFF2-40B4-BE49-F238E27FC236}">
                <a16:creationId xmlns:a16="http://schemas.microsoft.com/office/drawing/2014/main" id="{918BADB3-AF91-C713-DE77-DF34DE1EA1E8}"/>
              </a:ext>
            </a:extLst>
          </p:cNvPr>
          <p:cNvSpPr/>
          <p:nvPr/>
        </p:nvSpPr>
        <p:spPr>
          <a:xfrm>
            <a:off x="7446461" y="1285200"/>
            <a:ext cx="217488" cy="146050"/>
          </a:xfrm>
          <a:custGeom>
            <a:avLst/>
            <a:gdLst/>
            <a:ahLst/>
            <a:cxnLst/>
            <a:rect l="l" t="t" r="r" b="b"/>
            <a:pathLst>
              <a:path w="571" h="384" extrusionOk="0">
                <a:moveTo>
                  <a:pt x="232" y="274"/>
                </a:moveTo>
                <a:lnTo>
                  <a:pt x="232" y="110"/>
                </a:lnTo>
                <a:lnTo>
                  <a:pt x="367" y="192"/>
                </a:lnTo>
                <a:lnTo>
                  <a:pt x="232" y="274"/>
                </a:lnTo>
                <a:close/>
                <a:moveTo>
                  <a:pt x="475" y="0"/>
                </a:moveTo>
                <a:lnTo>
                  <a:pt x="96" y="0"/>
                </a:lnTo>
                <a:cubicBezTo>
                  <a:pt x="43" y="0"/>
                  <a:pt x="0" y="43"/>
                  <a:pt x="0" y="95"/>
                </a:cubicBezTo>
                <a:lnTo>
                  <a:pt x="0" y="288"/>
                </a:lnTo>
                <a:cubicBezTo>
                  <a:pt x="0" y="341"/>
                  <a:pt x="43" y="384"/>
                  <a:pt x="96" y="384"/>
                </a:cubicBezTo>
                <a:lnTo>
                  <a:pt x="475" y="384"/>
                </a:lnTo>
                <a:cubicBezTo>
                  <a:pt x="528" y="384"/>
                  <a:pt x="571" y="341"/>
                  <a:pt x="571" y="288"/>
                </a:cubicBezTo>
                <a:lnTo>
                  <a:pt x="571" y="95"/>
                </a:lnTo>
                <a:cubicBezTo>
                  <a:pt x="571" y="43"/>
                  <a:pt x="528" y="0"/>
                  <a:pt x="475" y="0"/>
                </a:cubicBezTo>
                <a:close/>
              </a:path>
            </a:pathLst>
          </a:custGeom>
          <a:solidFill>
            <a:srgbClr val="E4032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02;p8">
            <a:extLst>
              <a:ext uri="{FF2B5EF4-FFF2-40B4-BE49-F238E27FC236}">
                <a16:creationId xmlns:a16="http://schemas.microsoft.com/office/drawing/2014/main" id="{D2141167-7C08-AC77-6144-8B360DC5A74C}"/>
              </a:ext>
            </a:extLst>
          </p:cNvPr>
          <p:cNvSpPr/>
          <p:nvPr/>
        </p:nvSpPr>
        <p:spPr>
          <a:xfrm>
            <a:off x="6010998" y="1250275"/>
            <a:ext cx="187325" cy="215900"/>
          </a:xfrm>
          <a:custGeom>
            <a:avLst/>
            <a:gdLst/>
            <a:ahLst/>
            <a:cxnLst/>
            <a:rect l="l" t="t" r="r" b="b"/>
            <a:pathLst>
              <a:path w="491" h="568" extrusionOk="0">
                <a:moveTo>
                  <a:pt x="202" y="209"/>
                </a:moveTo>
                <a:lnTo>
                  <a:pt x="202" y="307"/>
                </a:lnTo>
                <a:cubicBezTo>
                  <a:pt x="202" y="307"/>
                  <a:pt x="99" y="299"/>
                  <a:pt x="99" y="399"/>
                </a:cubicBezTo>
                <a:cubicBezTo>
                  <a:pt x="99" y="493"/>
                  <a:pt x="254" y="478"/>
                  <a:pt x="254" y="395"/>
                </a:cubicBezTo>
                <a:lnTo>
                  <a:pt x="254" y="0"/>
                </a:lnTo>
                <a:lnTo>
                  <a:pt x="356" y="0"/>
                </a:lnTo>
                <a:cubicBezTo>
                  <a:pt x="356" y="0"/>
                  <a:pt x="348" y="136"/>
                  <a:pt x="491" y="133"/>
                </a:cubicBezTo>
                <a:lnTo>
                  <a:pt x="491" y="238"/>
                </a:lnTo>
                <a:cubicBezTo>
                  <a:pt x="491" y="238"/>
                  <a:pt x="405" y="238"/>
                  <a:pt x="358" y="195"/>
                </a:cubicBezTo>
                <a:lnTo>
                  <a:pt x="358" y="426"/>
                </a:lnTo>
                <a:cubicBezTo>
                  <a:pt x="358" y="426"/>
                  <a:pt x="336" y="568"/>
                  <a:pt x="180" y="568"/>
                </a:cubicBezTo>
                <a:cubicBezTo>
                  <a:pt x="25" y="568"/>
                  <a:pt x="0" y="450"/>
                  <a:pt x="0" y="387"/>
                </a:cubicBezTo>
                <a:cubicBezTo>
                  <a:pt x="0" y="324"/>
                  <a:pt x="42" y="209"/>
                  <a:pt x="202" y="209"/>
                </a:cubicBezTo>
              </a:path>
            </a:pathLst>
          </a:custGeom>
          <a:solidFill>
            <a:srgbClr val="E4032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03;p8">
            <a:extLst>
              <a:ext uri="{FF2B5EF4-FFF2-40B4-BE49-F238E27FC236}">
                <a16:creationId xmlns:a16="http://schemas.microsoft.com/office/drawing/2014/main" id="{5930E9FF-0253-B2FF-887A-60F29E5389C7}"/>
              </a:ext>
            </a:extLst>
          </p:cNvPr>
          <p:cNvSpPr txBox="1"/>
          <p:nvPr/>
        </p:nvSpPr>
        <p:spPr>
          <a:xfrm>
            <a:off x="506700" y="1196675"/>
            <a:ext cx="1866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www.movilidadbogota.gov.co</a:t>
            </a:r>
            <a:endParaRPr sz="900" b="1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04;p8">
            <a:extLst>
              <a:ext uri="{FF2B5EF4-FFF2-40B4-BE49-F238E27FC236}">
                <a16:creationId xmlns:a16="http://schemas.microsoft.com/office/drawing/2014/main" id="{8A4C6389-C97C-AE6C-F69D-D686D7B03CAB}"/>
              </a:ext>
            </a:extLst>
          </p:cNvPr>
          <p:cNvSpPr txBox="1"/>
          <p:nvPr/>
        </p:nvSpPr>
        <p:spPr>
          <a:xfrm>
            <a:off x="3164475" y="1196675"/>
            <a:ext cx="110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@sectormovilidad</a:t>
            </a:r>
            <a:endParaRPr sz="9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5;p8">
            <a:extLst>
              <a:ext uri="{FF2B5EF4-FFF2-40B4-BE49-F238E27FC236}">
                <a16:creationId xmlns:a16="http://schemas.microsoft.com/office/drawing/2014/main" id="{99E0C359-5E4C-DA00-0DF2-BF1438F25C1F}"/>
              </a:ext>
            </a:extLst>
          </p:cNvPr>
          <p:cNvSpPr txBox="1"/>
          <p:nvPr/>
        </p:nvSpPr>
        <p:spPr>
          <a:xfrm>
            <a:off x="4415900" y="1196675"/>
            <a:ext cx="1518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@secretariamovilidadbogota</a:t>
            </a:r>
            <a:endParaRPr sz="8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06;p8">
            <a:extLst>
              <a:ext uri="{FF2B5EF4-FFF2-40B4-BE49-F238E27FC236}">
                <a16:creationId xmlns:a16="http://schemas.microsoft.com/office/drawing/2014/main" id="{60FC8F0B-6D01-E295-370F-EEA5718BA907}"/>
              </a:ext>
            </a:extLst>
          </p:cNvPr>
          <p:cNvSpPr txBox="1"/>
          <p:nvPr/>
        </p:nvSpPr>
        <p:spPr>
          <a:xfrm>
            <a:off x="7649900" y="1196675"/>
            <a:ext cx="1375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Secretaria Movilidad</a:t>
            </a:r>
            <a:endParaRPr sz="9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07;p8">
            <a:extLst>
              <a:ext uri="{FF2B5EF4-FFF2-40B4-BE49-F238E27FC236}">
                <a16:creationId xmlns:a16="http://schemas.microsoft.com/office/drawing/2014/main" id="{C39DE2AB-1A11-0551-F9B7-19B1778EC8EB}"/>
              </a:ext>
            </a:extLst>
          </p:cNvPr>
          <p:cNvSpPr txBox="1"/>
          <p:nvPr/>
        </p:nvSpPr>
        <p:spPr>
          <a:xfrm>
            <a:off x="6182600" y="1196675"/>
            <a:ext cx="1219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@rmovilidadbogota</a:t>
            </a:r>
            <a:endParaRPr sz="9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08;p8">
            <a:extLst>
              <a:ext uri="{FF2B5EF4-FFF2-40B4-BE49-F238E27FC236}">
                <a16:creationId xmlns:a16="http://schemas.microsoft.com/office/drawing/2014/main" id="{A239256B-D944-D168-53F9-CEB68EF031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9555" y="4375550"/>
            <a:ext cx="871869" cy="4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436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>
            <a:spLocks noGrp="1"/>
          </p:cNvSpPr>
          <p:nvPr>
            <p:ph type="subTitle" idx="4294967295"/>
          </p:nvPr>
        </p:nvSpPr>
        <p:spPr>
          <a:xfrm>
            <a:off x="-2937972" y="2571750"/>
            <a:ext cx="32214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2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+CIFRAB</a:t>
            </a:r>
            <a:endParaRPr sz="26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8DA1D1-D2CA-2670-D479-CDB7731779A1}"/>
              </a:ext>
            </a:extLst>
          </p:cNvPr>
          <p:cNvSpPr txBox="1"/>
          <p:nvPr/>
        </p:nvSpPr>
        <p:spPr>
          <a:xfrm>
            <a:off x="2274536" y="-444545"/>
            <a:ext cx="5279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Automatización de Consultas y Validación de Información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E642157-43DB-512A-64A5-AB637801046A}"/>
              </a:ext>
            </a:extLst>
          </p:cNvPr>
          <p:cNvSpPr txBox="1"/>
          <p:nvPr/>
        </p:nvSpPr>
        <p:spPr>
          <a:xfrm>
            <a:off x="657288" y="601046"/>
            <a:ext cx="527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Arial Black"/>
                <a:cs typeface="Arial Black"/>
              </a:rPr>
              <a:t>Automatización de Consultas y Validación de Información en Plataformas Públicas 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BD49157B-C2B0-ADA2-9357-8D4179219BFA}"/>
              </a:ext>
            </a:extLst>
          </p:cNvPr>
          <p:cNvSpPr/>
          <p:nvPr/>
        </p:nvSpPr>
        <p:spPr>
          <a:xfrm>
            <a:off x="5067300" y="4278343"/>
            <a:ext cx="8015295" cy="374461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5392E03-CE17-C6BC-0C44-8081F8B2B159}"/>
              </a:ext>
            </a:extLst>
          </p:cNvPr>
          <p:cNvGrpSpPr/>
          <p:nvPr/>
        </p:nvGrpSpPr>
        <p:grpSpPr>
          <a:xfrm>
            <a:off x="9931155" y="1889875"/>
            <a:ext cx="632100" cy="635400"/>
            <a:chOff x="460050" y="3759655"/>
            <a:chExt cx="632100" cy="635400"/>
          </a:xfrm>
          <a:solidFill>
            <a:srgbClr val="FBB62E"/>
          </a:solidFill>
        </p:grpSpPr>
        <p:sp>
          <p:nvSpPr>
            <p:cNvPr id="25" name="Google Shape;66;p2">
              <a:extLst>
                <a:ext uri="{FF2B5EF4-FFF2-40B4-BE49-F238E27FC236}">
                  <a16:creationId xmlns:a16="http://schemas.microsoft.com/office/drawing/2014/main" id="{DCF14F63-B529-8787-D81A-6E7A7CE4C5E6}"/>
                </a:ext>
              </a:extLst>
            </p:cNvPr>
            <p:cNvSpPr/>
            <p:nvPr/>
          </p:nvSpPr>
          <p:spPr>
            <a:xfrm>
              <a:off x="460050" y="3759655"/>
              <a:ext cx="632100" cy="6354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" name="Google Shape;73;p2">
              <a:extLst>
                <a:ext uri="{FF2B5EF4-FFF2-40B4-BE49-F238E27FC236}">
                  <a16:creationId xmlns:a16="http://schemas.microsoft.com/office/drawing/2014/main" id="{C48694AF-3831-4DA9-8A8E-005A1102BC7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4427" y="3928001"/>
              <a:ext cx="383349" cy="298676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DFDAE36-B36F-B286-1441-01634950F899}"/>
              </a:ext>
            </a:extLst>
          </p:cNvPr>
          <p:cNvSpPr txBox="1"/>
          <p:nvPr/>
        </p:nvSpPr>
        <p:spPr>
          <a:xfrm>
            <a:off x="5182696" y="4296360"/>
            <a:ext cx="3961304" cy="362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250</a:t>
            </a:r>
            <a:r>
              <a:rPr lang="es-CO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manuales,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12.000</a:t>
            </a:r>
            <a:r>
              <a:rPr lang="es-CO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robot</a:t>
            </a:r>
          </a:p>
        </p:txBody>
      </p:sp>
      <p:cxnSp>
        <p:nvCxnSpPr>
          <p:cNvPr id="30" name="Google Shape;109;p5">
            <a:extLst>
              <a:ext uri="{FF2B5EF4-FFF2-40B4-BE49-F238E27FC236}">
                <a16:creationId xmlns:a16="http://schemas.microsoft.com/office/drawing/2014/main" id="{9B3CD394-1176-A443-9DD2-08BF3F1E44DC}"/>
              </a:ext>
            </a:extLst>
          </p:cNvPr>
          <p:cNvCxnSpPr/>
          <p:nvPr/>
        </p:nvCxnSpPr>
        <p:spPr>
          <a:xfrm>
            <a:off x="-4029626" y="-577031"/>
            <a:ext cx="326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8075B02-BC9D-B60A-E076-21149F5DD4A1}"/>
              </a:ext>
            </a:extLst>
          </p:cNvPr>
          <p:cNvSpPr txBox="1"/>
          <p:nvPr/>
        </p:nvSpPr>
        <p:spPr>
          <a:xfrm>
            <a:off x="657288" y="1810384"/>
            <a:ext cx="3261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Qué hace</a:t>
            </a:r>
            <a:endParaRPr lang="es-CO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Automatiza consultas masivas y validaciones de ciudadanos en plataformas institucionales.</a:t>
            </a:r>
          </a:p>
          <a:p>
            <a:endParaRPr lang="es-CO" sz="7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Plataformas integradas</a:t>
            </a:r>
            <a:endParaRPr lang="es-CO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Migración Colombia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Registraduría Nacional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ADRES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SICON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FÉNIX 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s-CO" sz="7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Funcionalidades principales</a:t>
            </a:r>
            <a:endParaRPr lang="es-CO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Validación masiva de identidad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Consulta de cartera y comparendos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Verificación de acuerdos de pago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Descarga automática de soportes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ts val="1240"/>
              </a:lnSpc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Generación de evidencias y reportes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F7E21EB-633B-4905-2348-7DB390D57C06}"/>
              </a:ext>
            </a:extLst>
          </p:cNvPr>
          <p:cNvSpPr txBox="1"/>
          <p:nvPr/>
        </p:nvSpPr>
        <p:spPr>
          <a:xfrm>
            <a:off x="-768626" y="54333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C6E8F77D-F133-9ACF-2F9B-CD7DD694E3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29" r="20160"/>
          <a:stretch/>
        </p:blipFill>
        <p:spPr>
          <a:xfrm>
            <a:off x="5693781" y="1356576"/>
            <a:ext cx="2437608" cy="24303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686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0C5C3C21-1C94-3F51-470A-1F36D5555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1" r="11875"/>
          <a:stretch/>
        </p:blipFill>
        <p:spPr>
          <a:xfrm>
            <a:off x="5736675" y="1358550"/>
            <a:ext cx="2412933" cy="2405068"/>
          </a:xfrm>
          <a:prstGeom prst="ellipse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170194-A0A6-30AA-13F9-950571C91FB4}"/>
              </a:ext>
            </a:extLst>
          </p:cNvPr>
          <p:cNvSpPr txBox="1"/>
          <p:nvPr/>
        </p:nvSpPr>
        <p:spPr>
          <a:xfrm>
            <a:off x="823105" y="995779"/>
            <a:ext cx="33684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20"/>
              </a:lnSpc>
            </a:pPr>
            <a:r>
              <a:rPr lang="es-CO" sz="2400" dirty="0">
                <a:solidFill>
                  <a:schemeClr val="bg1"/>
                </a:solidFill>
                <a:latin typeface="Arial Black"/>
                <a:cs typeface="Arial Black"/>
              </a:rPr>
              <a:t>Automatización de Gestión Financiera y Banco Agrario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0F1B4DE-E1F9-6051-4E2E-FBB94567998D}"/>
              </a:ext>
            </a:extLst>
          </p:cNvPr>
          <p:cNvSpPr txBox="1"/>
          <p:nvPr/>
        </p:nvSpPr>
        <p:spPr>
          <a:xfrm>
            <a:off x="823105" y="2117549"/>
            <a:ext cx="3121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Qué automatiza</a:t>
            </a:r>
            <a:endParaRPr lang="es-CO" sz="18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2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Procesos financieros y operativos dentro del portal Banco Agrario.</a:t>
            </a:r>
            <a:endParaRPr lang="es-CO" sz="1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9C4228-CAFB-0FC7-5545-837C56293E8C}"/>
              </a:ext>
            </a:extLst>
          </p:cNvPr>
          <p:cNvSpPr txBox="1"/>
          <p:nvPr/>
        </p:nvSpPr>
        <p:spPr>
          <a:xfrm>
            <a:off x="808699" y="2962321"/>
            <a:ext cx="312136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Funciones principales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Cambio masivo de nombres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Generación de autorizaciones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Validación y firma de títulos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Gestión masiva de devoluciones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Verificación de información financiera </a:t>
            </a:r>
            <a:endParaRPr lang="es-CO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EF4A8981-9FE4-D821-D6B4-7142C27767C3}"/>
              </a:ext>
            </a:extLst>
          </p:cNvPr>
          <p:cNvSpPr/>
          <p:nvPr/>
        </p:nvSpPr>
        <p:spPr>
          <a:xfrm>
            <a:off x="4370338" y="4295246"/>
            <a:ext cx="9143997" cy="660090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61B187F-4D11-6DD6-7FCC-D927003B1674}"/>
              </a:ext>
            </a:extLst>
          </p:cNvPr>
          <p:cNvSpPr txBox="1"/>
          <p:nvPr/>
        </p:nvSpPr>
        <p:spPr>
          <a:xfrm>
            <a:off x="4410094" y="4320948"/>
            <a:ext cx="464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 MIL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gestiones automatizadas en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 día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mismas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 MIL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en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días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B2D03DA-9327-39D9-ABC1-F76E22B6CD1F}"/>
              </a:ext>
            </a:extLst>
          </p:cNvPr>
          <p:cNvSpPr txBox="1"/>
          <p:nvPr/>
        </p:nvSpPr>
        <p:spPr>
          <a:xfrm>
            <a:off x="755373" y="781876"/>
            <a:ext cx="442622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Arial Black"/>
                <a:cs typeface="Arial Black"/>
              </a:rPr>
              <a:t>Automatización Documental y Procesamiento Inteligente de PDF</a:t>
            </a:r>
          </a:p>
          <a:p>
            <a:endParaRPr lang="es-CO" sz="15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Conversión automática a PDF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Lectura y extracción de información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División de documentos masivos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Organización de expedientes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Eliminación de duplicados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Actualización automática de bases de datos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Carga automática a Google Drive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8B64DFB5-92A4-512D-29C4-BADC85946B17}"/>
              </a:ext>
            </a:extLst>
          </p:cNvPr>
          <p:cNvSpPr/>
          <p:nvPr/>
        </p:nvSpPr>
        <p:spPr>
          <a:xfrm>
            <a:off x="5874548" y="4278343"/>
            <a:ext cx="7843017" cy="374461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1EFA7AF-5FBE-5DD2-C6E2-9E203ED24AD2}"/>
              </a:ext>
            </a:extLst>
          </p:cNvPr>
          <p:cNvSpPr txBox="1"/>
          <p:nvPr/>
        </p:nvSpPr>
        <p:spPr>
          <a:xfrm>
            <a:off x="5874548" y="4296360"/>
            <a:ext cx="306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 mil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hora manual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40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2293E91-0BAF-DD28-359E-0457B6297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5" r="26692"/>
          <a:stretch/>
        </p:blipFill>
        <p:spPr>
          <a:xfrm>
            <a:off x="5764695" y="1378640"/>
            <a:ext cx="2385391" cy="23862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596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2624BF-3A28-46C8-AE88-BACD660F86A3}"/>
              </a:ext>
            </a:extLst>
          </p:cNvPr>
          <p:cNvSpPr txBox="1"/>
          <p:nvPr/>
        </p:nvSpPr>
        <p:spPr>
          <a:xfrm>
            <a:off x="715299" y="1073427"/>
            <a:ext cx="38567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Arial Black"/>
                <a:cs typeface="Arial Black"/>
              </a:rPr>
              <a:t>Automatización de Gestión Documental, Radicados y Correspondencia</a:t>
            </a:r>
          </a:p>
          <a:p>
            <a:endParaRPr lang="es-CO" sz="12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34290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Extracción automática de información de radicados </a:t>
            </a:r>
          </a:p>
          <a:p>
            <a:pPr marL="34290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Captura de datos de contacto </a:t>
            </a:r>
          </a:p>
          <a:p>
            <a:pPr marL="34290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de históricos documentales </a:t>
            </a:r>
          </a:p>
          <a:p>
            <a:pPr marL="34290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respuestas masivas </a:t>
            </a:r>
          </a:p>
          <a:p>
            <a:pPr marL="34290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 de documentación postal </a:t>
            </a:r>
          </a:p>
          <a:p>
            <a:pPr marL="34290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Copias de seguridad automáticas </a:t>
            </a:r>
          </a:p>
          <a:p>
            <a:endParaRPr lang="es-CO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0A3FB6A8-B0B1-AE1E-CF83-16C854BA931F}"/>
              </a:ext>
            </a:extLst>
          </p:cNvPr>
          <p:cNvSpPr/>
          <p:nvPr/>
        </p:nvSpPr>
        <p:spPr>
          <a:xfrm>
            <a:off x="4399722" y="4278343"/>
            <a:ext cx="8682873" cy="374461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C1B336-41B6-F75B-F75C-ABDFE402C653}"/>
              </a:ext>
            </a:extLst>
          </p:cNvPr>
          <p:cNvSpPr txBox="1"/>
          <p:nvPr/>
        </p:nvSpPr>
        <p:spPr>
          <a:xfrm>
            <a:off x="4399722" y="4296360"/>
            <a:ext cx="46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Masivas en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 minutos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manual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</a:t>
            </a:r>
            <a:r>
              <a:rPr lang="es-CO" sz="18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dias</a:t>
            </a:r>
            <a:endParaRPr lang="es-CO" sz="1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931B4C9-0820-DAB7-2C48-EEB599F58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55" r="3020"/>
          <a:stretch/>
        </p:blipFill>
        <p:spPr>
          <a:xfrm>
            <a:off x="5764695" y="1384946"/>
            <a:ext cx="2345635" cy="23471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179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64EE070-8AD3-426A-1E1C-BE41D3B0EEF1}"/>
              </a:ext>
            </a:extLst>
          </p:cNvPr>
          <p:cNvSpPr txBox="1"/>
          <p:nvPr/>
        </p:nvSpPr>
        <p:spPr>
          <a:xfrm>
            <a:off x="688712" y="625136"/>
            <a:ext cx="4969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Automatización de Desembargos y Actos Administrativos</a:t>
            </a:r>
          </a:p>
          <a:p>
            <a:endParaRPr lang="es-CO" sz="12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Embargos activos 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Deudas pendientes 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Desembargos previos 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jurídico del ciudadano </a:t>
            </a:r>
          </a:p>
          <a:p>
            <a:pPr marL="34290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Automatizaciones principales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 automática de oficios 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masiva de documentos PDF 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de respuestas 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documental para envíos 4/72 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Prevención de duplicidad de actuaciones 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68A3E3ED-D679-13E2-75D8-C5AD0124D705}"/>
              </a:ext>
            </a:extLst>
          </p:cNvPr>
          <p:cNvSpPr/>
          <p:nvPr/>
        </p:nvSpPr>
        <p:spPr>
          <a:xfrm>
            <a:off x="1908313" y="4278343"/>
            <a:ext cx="8682873" cy="374461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054F9F-4CCB-D8C3-B169-3E3A49187DB8}"/>
              </a:ext>
            </a:extLst>
          </p:cNvPr>
          <p:cNvSpPr txBox="1"/>
          <p:nvPr/>
        </p:nvSpPr>
        <p:spPr>
          <a:xfrm>
            <a:off x="1908313" y="4296360"/>
            <a:ext cx="868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 segundo 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gestión, manual por registro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 minutos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D14F8B0-B844-E195-8F1D-9FE3AE795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4" r="16668"/>
          <a:stretch/>
        </p:blipFill>
        <p:spPr>
          <a:xfrm>
            <a:off x="5797826" y="1402087"/>
            <a:ext cx="2299252" cy="2319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449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D1BC2D5-7C07-F463-C4CC-A08C3C5191F1}"/>
              </a:ext>
            </a:extLst>
          </p:cNvPr>
          <p:cNvSpPr txBox="1"/>
          <p:nvPr/>
        </p:nvSpPr>
        <p:spPr>
          <a:xfrm>
            <a:off x="649357" y="2400013"/>
            <a:ext cx="53141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Generación de estructuras documentales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Elaboración de documentos jurídicos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Análisis de comparendos y cartera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Generación de prescripciones automáticas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Consulta de históricos institucionales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Alertas y reportes automáticos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Indicadores gráficos de productividad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9CE6D4-6A50-9984-4568-0321B29AF86C}"/>
              </a:ext>
            </a:extLst>
          </p:cNvPr>
          <p:cNvSpPr txBox="1"/>
          <p:nvPr/>
        </p:nvSpPr>
        <p:spPr>
          <a:xfrm>
            <a:off x="649357" y="826956"/>
            <a:ext cx="4956313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80"/>
              </a:lnSpc>
            </a:pPr>
            <a:r>
              <a:rPr lang="es-CO" sz="24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Inteligencia Artificial y Automatización Inteligente de Expedientes – </a:t>
            </a:r>
            <a:r>
              <a:rPr lang="es-CO" sz="24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Creación automática de expedientes </a:t>
            </a:r>
            <a:endParaRPr lang="es-CO" sz="2400" b="1" dirty="0">
              <a:solidFill>
                <a:schemeClr val="bg1"/>
              </a:solidFill>
              <a:effectLst/>
              <a:latin typeface="Arial Black" panose="020B0604020202020204" pitchFamily="34" charset="0"/>
              <a:ea typeface="Calibri" panose="020F050202020403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FF7D9AB-8975-B615-D55E-7C04FCC0001A}"/>
              </a:ext>
            </a:extLst>
          </p:cNvPr>
          <p:cNvSpPr/>
          <p:nvPr/>
        </p:nvSpPr>
        <p:spPr>
          <a:xfrm>
            <a:off x="3021495" y="4278343"/>
            <a:ext cx="8007013" cy="374461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14FE8E-F597-198C-9D93-9DF4A6A4E51A}"/>
              </a:ext>
            </a:extLst>
          </p:cNvPr>
          <p:cNvSpPr txBox="1"/>
          <p:nvPr/>
        </p:nvSpPr>
        <p:spPr>
          <a:xfrm>
            <a:off x="3021495" y="4296360"/>
            <a:ext cx="690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meses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personas para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50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expedientes en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días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1DBBDD1-8309-6A3F-AF84-040F71A90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4" t="10390" r="11848" b="10783"/>
          <a:stretch/>
        </p:blipFill>
        <p:spPr>
          <a:xfrm>
            <a:off x="5771321" y="1388865"/>
            <a:ext cx="2335415" cy="23349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05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ABF2877-4749-F474-ADC6-E98650CE401C}"/>
              </a:ext>
            </a:extLst>
          </p:cNvPr>
          <p:cNvSpPr txBox="1"/>
          <p:nvPr/>
        </p:nvSpPr>
        <p:spPr>
          <a:xfrm>
            <a:off x="908263" y="1063645"/>
            <a:ext cx="366373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kern="1800" dirty="0">
                <a:solidFill>
                  <a:schemeClr val="bg1"/>
                </a:solidFill>
                <a:effectLst/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Validación Inteligente y Depuración de Bases de Datos</a:t>
            </a:r>
            <a:endParaRPr lang="es-CO" sz="2400" b="1" dirty="0">
              <a:solidFill>
                <a:schemeClr val="bg1"/>
              </a:solidFill>
              <a:effectLst/>
              <a:latin typeface="Arial Black" panose="020B0604020202020204" pitchFamily="34" charset="0"/>
              <a:ea typeface="Calibri" panose="020F0502020204030204" pitchFamily="34" charset="0"/>
              <a:cs typeface="Arial Black" panose="020B0604020202020204" pitchFamily="34" charset="0"/>
            </a:endParaRPr>
          </a:p>
          <a:p>
            <a:endParaRPr lang="es-CO" sz="1000" b="1" dirty="0">
              <a:solidFill>
                <a:schemeClr val="bg1"/>
              </a:solidFill>
              <a:effectLst/>
              <a:latin typeface="Arial Black" panose="020B0604020202020204" pitchFamily="34" charset="0"/>
              <a:ea typeface="Calibri" panose="020F0502020204030204" pitchFamily="34" charset="0"/>
              <a:cs typeface="Arial Black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Validación de números celulares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Verificación de direcciones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Actualización de información ciudadana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Eliminación de registros duplicados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Organización de históricos por campañas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1EE3FCD6-0998-80DA-7434-C084CD138C1F}"/>
              </a:ext>
            </a:extLst>
          </p:cNvPr>
          <p:cNvSpPr/>
          <p:nvPr/>
        </p:nvSpPr>
        <p:spPr>
          <a:xfrm>
            <a:off x="3234880" y="4278343"/>
            <a:ext cx="7793628" cy="374461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F929F5-E345-EA39-0AC6-A7E2B21B6875}"/>
              </a:ext>
            </a:extLst>
          </p:cNvPr>
          <p:cNvSpPr txBox="1"/>
          <p:nvPr/>
        </p:nvSpPr>
        <p:spPr>
          <a:xfrm>
            <a:off x="3234880" y="4296360"/>
            <a:ext cx="690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Manualmente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</a:t>
            </a:r>
            <a:r>
              <a:rPr lang="es-CO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minutos por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100.000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registros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0C1AFD9-1BC0-A06E-8CC8-EE3F48A00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3" r="15133"/>
          <a:stretch/>
        </p:blipFill>
        <p:spPr>
          <a:xfrm>
            <a:off x="5772067" y="1424609"/>
            <a:ext cx="2311759" cy="23125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059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95EAE8-6CDF-258B-069C-A25B3CD5CF9F}"/>
              </a:ext>
            </a:extLst>
          </p:cNvPr>
          <p:cNvSpPr txBox="1"/>
          <p:nvPr/>
        </p:nvSpPr>
        <p:spPr>
          <a:xfrm>
            <a:off x="666696" y="1155978"/>
            <a:ext cx="43161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ea typeface="Times New Roman" panose="02020603050405020304" pitchFamily="18" charset="0"/>
                <a:cs typeface="Arial Black" panose="020B0604020202020204" pitchFamily="34" charset="0"/>
              </a:rPr>
              <a:t>Buscadores Inteligentes y Consulta Avanzada de Información</a:t>
            </a:r>
          </a:p>
          <a:p>
            <a:endParaRPr lang="es-C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CO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búsquedas en</a:t>
            </a: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Documentos PDF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Expedientes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Títulos judiciales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Bases de datos masivas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bg1"/>
              </a:buClr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Archivos documentales </a:t>
            </a:r>
            <a:endParaRPr lang="es-CO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D3C2C236-A737-446E-9A20-8DAEA0221940}"/>
              </a:ext>
            </a:extLst>
          </p:cNvPr>
          <p:cNvSpPr/>
          <p:nvPr/>
        </p:nvSpPr>
        <p:spPr>
          <a:xfrm>
            <a:off x="4175786" y="4278343"/>
            <a:ext cx="7475574" cy="374461"/>
          </a:xfrm>
          <a:prstGeom prst="roundRect">
            <a:avLst/>
          </a:prstGeom>
          <a:solidFill>
            <a:srgbClr val="FBB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339D95-8153-1497-5E46-82DE3B2D6F9C}"/>
              </a:ext>
            </a:extLst>
          </p:cNvPr>
          <p:cNvSpPr txBox="1"/>
          <p:nvPr/>
        </p:nvSpPr>
        <p:spPr>
          <a:xfrm>
            <a:off x="4175786" y="4296360"/>
            <a:ext cx="475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segundos por registro, manual </a:t>
            </a:r>
            <a:r>
              <a:rPr lang="es-CO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15</a:t>
            </a:r>
            <a:r>
              <a:rPr lang="es-C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F05178-34A1-9A42-7050-B25FE1BA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3" r="14672"/>
          <a:stretch/>
        </p:blipFill>
        <p:spPr>
          <a:xfrm>
            <a:off x="5786320" y="1417982"/>
            <a:ext cx="2308576" cy="23058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704295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404</Words>
  <Application>Microsoft Macintosh PowerPoint</Application>
  <PresentationFormat>Presentación en pantalla (16:9)</PresentationFormat>
  <Paragraphs>95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 Black</vt:lpstr>
      <vt:lpstr>Calibri</vt:lpstr>
      <vt:lpstr>Arial</vt:lpstr>
      <vt:lpstr>Symbol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Diana Gissella Velasquez Jimenez</cp:lastModifiedBy>
  <cp:revision>32</cp:revision>
  <dcterms:modified xsi:type="dcterms:W3CDTF">2026-05-27T00:53:36Z</dcterms:modified>
</cp:coreProperties>
</file>