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6"/>
  </p:normalViewPr>
  <p:slideViewPr>
    <p:cSldViewPr snapToGrid="0" snapToObjects="1">
      <p:cViewPr>
        <p:scale>
          <a:sx n="60" d="100"/>
          <a:sy n="60" d="100"/>
        </p:scale>
        <p:origin x="193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prstGeom prst="rect">
            <a:avLst/>
          </a:prstGeom>
        </p:spPr>
        <p:txBody>
          <a:bodyPr/>
          <a:lstStyle/>
          <a:p>
            <a:r>
              <a:t>Texto del título</a:t>
            </a:r>
          </a:p>
        </p:txBody>
      </p:sp>
      <p:sp>
        <p:nvSpPr>
          <p:cNvPr id="12" name="Nivel de texto 1…"/>
          <p:cNvSpPr txBox="1">
            <a:spLocks noGrp="1"/>
          </p:cNvSpPr>
          <p:nvPr>
            <p:ph type="body" sz="quarter"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Pérez"/>
          <p:cNvSpPr txBox="1">
            <a:spLocks noGrp="1"/>
          </p:cNvSpPr>
          <p:nvPr>
            <p:ph type="body" sz="quarter" idx="13"/>
          </p:nvPr>
        </p:nvSpPr>
        <p:spPr>
          <a:xfrm>
            <a:off x="759023" y="5917257"/>
            <a:ext cx="6254354" cy="420488"/>
          </a:xfrm>
          <a:prstGeom prst="rect">
            <a:avLst/>
          </a:prstGeom>
        </p:spPr>
        <p:txBody>
          <a:bodyPr>
            <a:spAutoFit/>
          </a:bodyPr>
          <a:lstStyle>
            <a:lvl1pPr>
              <a:defRPr sz="2400" i="1"/>
            </a:lvl1pPr>
          </a:lstStyle>
          <a:p>
            <a:r>
              <a:t>– Juan Pérez</a:t>
            </a:r>
          </a:p>
        </p:txBody>
      </p:sp>
      <p:sp>
        <p:nvSpPr>
          <p:cNvPr id="94" name="“Escribe una cita aquí”"/>
          <p:cNvSpPr txBox="1">
            <a:spLocks noGrp="1"/>
          </p:cNvSpPr>
          <p:nvPr>
            <p:ph type="body" sz="quarter" idx="14"/>
          </p:nvPr>
        </p:nvSpPr>
        <p:spPr>
          <a:xfrm>
            <a:off x="759023" y="4562586"/>
            <a:ext cx="6254354" cy="568897"/>
          </a:xfrm>
          <a:prstGeom prst="rect">
            <a:avLst/>
          </a:prstGeom>
        </p:spPr>
        <p:txBody>
          <a:bodyPr anchor="ctr">
            <a:spAutoFit/>
          </a:bodyPr>
          <a:lstStyle>
            <a:lvl1pPr>
              <a:defRPr sz="3400">
                <a:latin typeface="+mn-lt"/>
                <a:ea typeface="+mn-ea"/>
                <a:cs typeface="+mn-cs"/>
                <a:sym typeface="Helvetica Neue Medium"/>
              </a:defRPr>
            </a:lvl1pPr>
          </a:lstStyle>
          <a:p>
            <a:r>
              <a:t>“Escribe una cita aquí” </a:t>
            </a:r>
          </a:p>
        </p:txBody>
      </p:sp>
      <p:sp>
        <p:nvSpPr>
          <p:cNvPr id="95"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2114550"/>
            <a:ext cx="7772400" cy="5829300"/>
          </a:xfrm>
          <a:prstGeom prst="rect">
            <a:avLst/>
          </a:prstGeom>
        </p:spPr>
        <p:txBody>
          <a:bodyPr lIns="91439" tIns="45719" rIns="91439" bIns="45719">
            <a:noAutofit/>
          </a:bodyPr>
          <a:lstStyle/>
          <a:p>
            <a:endParaRPr/>
          </a:p>
        </p:txBody>
      </p:sp>
      <p:sp>
        <p:nvSpPr>
          <p:cNvPr id="103"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sz="half" idx="13"/>
          </p:nvPr>
        </p:nvSpPr>
        <p:spPr>
          <a:xfrm>
            <a:off x="971550" y="2516832"/>
            <a:ext cx="5829300" cy="3529460"/>
          </a:xfrm>
          <a:prstGeom prst="rect">
            <a:avLst/>
          </a:prstGeom>
        </p:spPr>
        <p:txBody>
          <a:bodyPr lIns="91439" tIns="45719" rIns="91439" bIns="45719">
            <a:noAutofit/>
          </a:bodyPr>
          <a:lstStyle/>
          <a:p>
            <a:endParaRPr/>
          </a:p>
        </p:txBody>
      </p:sp>
      <p:sp>
        <p:nvSpPr>
          <p:cNvPr id="21" name="Texto del título"/>
          <p:cNvSpPr txBox="1">
            <a:spLocks noGrp="1"/>
          </p:cNvSpPr>
          <p:nvPr>
            <p:ph type="title"/>
          </p:nvPr>
        </p:nvSpPr>
        <p:spPr>
          <a:xfrm>
            <a:off x="759023" y="6129783"/>
            <a:ext cx="6254354" cy="850108"/>
          </a:xfrm>
          <a:prstGeom prst="rect">
            <a:avLst/>
          </a:prstGeom>
        </p:spPr>
        <p:txBody>
          <a:bodyPr/>
          <a:lstStyle/>
          <a:p>
            <a:r>
              <a:t>Texto del título</a:t>
            </a:r>
          </a:p>
        </p:txBody>
      </p:sp>
      <p:sp>
        <p:nvSpPr>
          <p:cNvPr id="22" name="Nivel de texto 1…"/>
          <p:cNvSpPr txBox="1">
            <a:spLocks noGrp="1"/>
          </p:cNvSpPr>
          <p:nvPr>
            <p:ph type="body" sz="quarter" idx="1"/>
          </p:nvPr>
        </p:nvSpPr>
        <p:spPr>
          <a:xfrm>
            <a:off x="759023" y="6987480"/>
            <a:ext cx="6254354" cy="67553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759023" y="4042469"/>
            <a:ext cx="6254354" cy="1973462"/>
          </a:xfrm>
          <a:prstGeom prst="rect">
            <a:avLst/>
          </a:prstGeom>
        </p:spPr>
        <p:txBody>
          <a:bodyPr anchor="ctr"/>
          <a:lstStyle/>
          <a:p>
            <a:r>
              <a:t>Texto del título</a:t>
            </a:r>
          </a:p>
        </p:txBody>
      </p:sp>
      <p:sp>
        <p:nvSpPr>
          <p:cNvPr id="31"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4015233" y="2494061"/>
            <a:ext cx="3187900" cy="4910883"/>
          </a:xfrm>
          <a:prstGeom prst="rect">
            <a:avLst/>
          </a:prstGeom>
        </p:spPr>
        <p:txBody>
          <a:bodyPr lIns="91439" tIns="45719" rIns="91439" bIns="45719">
            <a:noAutofit/>
          </a:bodyPr>
          <a:lstStyle/>
          <a:p>
            <a:endParaRPr/>
          </a:p>
        </p:txBody>
      </p:sp>
      <p:sp>
        <p:nvSpPr>
          <p:cNvPr id="39" name="Texto del título"/>
          <p:cNvSpPr txBox="1">
            <a:spLocks noGrp="1"/>
          </p:cNvSpPr>
          <p:nvPr>
            <p:ph type="title"/>
          </p:nvPr>
        </p:nvSpPr>
        <p:spPr>
          <a:xfrm>
            <a:off x="569267" y="2494061"/>
            <a:ext cx="3187900" cy="2383335"/>
          </a:xfrm>
          <a:prstGeom prst="rect">
            <a:avLst/>
          </a:prstGeom>
        </p:spPr>
        <p:txBody>
          <a:bodyPr/>
          <a:lstStyle>
            <a:lvl1pPr>
              <a:defRPr sz="6000"/>
            </a:lvl1pPr>
          </a:lstStyle>
          <a:p>
            <a:r>
              <a:t>Texto del título</a:t>
            </a:r>
          </a:p>
        </p:txBody>
      </p:sp>
      <p:sp>
        <p:nvSpPr>
          <p:cNvPr id="40" name="Nivel de texto 1…"/>
          <p:cNvSpPr txBox="1">
            <a:spLocks noGrp="1"/>
          </p:cNvSpPr>
          <p:nvPr>
            <p:ph type="body" sz="quarter" idx="1"/>
          </p:nvPr>
        </p:nvSpPr>
        <p:spPr>
          <a:xfrm>
            <a:off x="569267" y="4938117"/>
            <a:ext cx="3187900" cy="2459237"/>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xfrm>
            <a:off x="569267" y="2266354"/>
            <a:ext cx="6633866" cy="1290341"/>
          </a:xfrm>
          <a:prstGeom prst="rect">
            <a:avLst/>
          </a:prstGeom>
        </p:spPr>
        <p:txBody>
          <a:bodyPr anchor="ctr"/>
          <a:lstStyle/>
          <a:p>
            <a:r>
              <a:t>Texto del título</a:t>
            </a:r>
          </a:p>
        </p:txBody>
      </p:sp>
      <p:sp>
        <p:nvSpPr>
          <p:cNvPr id="49"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xfrm>
            <a:off x="569267" y="2266354"/>
            <a:ext cx="6633866" cy="1290341"/>
          </a:xfrm>
          <a:prstGeom prst="rect">
            <a:avLst/>
          </a:prstGeom>
        </p:spPr>
        <p:txBody>
          <a:bodyPr anchor="ctr"/>
          <a:lstStyle/>
          <a:p>
            <a:r>
              <a:t>Texto del título</a:t>
            </a:r>
          </a:p>
        </p:txBody>
      </p:sp>
      <p:sp>
        <p:nvSpPr>
          <p:cNvPr id="57" name="Nivel de texto 1…"/>
          <p:cNvSpPr txBox="1">
            <a:spLocks noGrp="1"/>
          </p:cNvSpPr>
          <p:nvPr>
            <p:ph type="body" sz="half" idx="1"/>
          </p:nvPr>
        </p:nvSpPr>
        <p:spPr>
          <a:xfrm>
            <a:off x="569267" y="3662957"/>
            <a:ext cx="6633866" cy="3757167"/>
          </a:xfrm>
          <a:prstGeom prst="rect">
            <a:avLst/>
          </a:prstGeom>
        </p:spPr>
        <p:txBody>
          <a:bodyPr anchor="ctr"/>
          <a:lstStyle>
            <a:lvl1pPr marL="444500" indent="-444500" algn="l">
              <a:spcBef>
                <a:spcPts val="4300"/>
              </a:spcBef>
              <a:buSzPct val="145000"/>
              <a:buChar char="•"/>
              <a:defRPr sz="3200"/>
            </a:lvl1pPr>
            <a:lvl2pPr marL="889000" indent="-444500" algn="l">
              <a:spcBef>
                <a:spcPts val="4300"/>
              </a:spcBef>
              <a:buSzPct val="145000"/>
              <a:buChar char="•"/>
              <a:defRPr sz="3200"/>
            </a:lvl2pPr>
            <a:lvl3pPr marL="1333500" indent="-444500" algn="l">
              <a:spcBef>
                <a:spcPts val="4300"/>
              </a:spcBef>
              <a:buSzPct val="145000"/>
              <a:buChar char="•"/>
              <a:defRPr sz="3200"/>
            </a:lvl3pPr>
            <a:lvl4pPr marL="1778000" indent="-444500" algn="l">
              <a:spcBef>
                <a:spcPts val="4300"/>
              </a:spcBef>
              <a:buSzPct val="145000"/>
              <a:buChar char="•"/>
              <a:defRPr sz="3200"/>
            </a:lvl4pPr>
            <a:lvl5pPr marL="2222500" indent="-444500" algn="l">
              <a:spcBef>
                <a:spcPts val="4300"/>
              </a:spcBef>
              <a:buSzPct val="145000"/>
              <a:buChar char="•"/>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quarter" idx="13"/>
          </p:nvPr>
        </p:nvSpPr>
        <p:spPr>
          <a:xfrm>
            <a:off x="4015233" y="3662957"/>
            <a:ext cx="3187900" cy="3757167"/>
          </a:xfrm>
          <a:prstGeom prst="rect">
            <a:avLst/>
          </a:prstGeom>
        </p:spPr>
        <p:txBody>
          <a:bodyPr lIns="91439" tIns="45719" rIns="91439" bIns="45719">
            <a:noAutofit/>
          </a:bodyPr>
          <a:lstStyle/>
          <a:p>
            <a:endParaRPr/>
          </a:p>
        </p:txBody>
      </p:sp>
      <p:sp>
        <p:nvSpPr>
          <p:cNvPr id="66" name="Texto del título"/>
          <p:cNvSpPr txBox="1">
            <a:spLocks noGrp="1"/>
          </p:cNvSpPr>
          <p:nvPr>
            <p:ph type="title"/>
          </p:nvPr>
        </p:nvSpPr>
        <p:spPr>
          <a:xfrm>
            <a:off x="569267" y="2266354"/>
            <a:ext cx="6633866" cy="1290341"/>
          </a:xfrm>
          <a:prstGeom prst="rect">
            <a:avLst/>
          </a:prstGeom>
        </p:spPr>
        <p:txBody>
          <a:bodyPr anchor="ctr"/>
          <a:lstStyle/>
          <a:p>
            <a:r>
              <a:t>Texto del título</a:t>
            </a:r>
          </a:p>
        </p:txBody>
      </p:sp>
      <p:sp>
        <p:nvSpPr>
          <p:cNvPr id="67" name="Nivel de texto 1…"/>
          <p:cNvSpPr txBox="1">
            <a:spLocks noGrp="1"/>
          </p:cNvSpPr>
          <p:nvPr>
            <p:ph type="body" sz="quarter" idx="1"/>
          </p:nvPr>
        </p:nvSpPr>
        <p:spPr>
          <a:xfrm>
            <a:off x="569267" y="3662957"/>
            <a:ext cx="3187900" cy="3757167"/>
          </a:xfrm>
          <a:prstGeom prst="rect">
            <a:avLst/>
          </a:prstGeom>
        </p:spPr>
        <p:txBody>
          <a:bodyPr anchor="ctr"/>
          <a:lstStyle>
            <a:lvl1pPr marL="342900" indent="-342900" algn="l">
              <a:spcBef>
                <a:spcPts val="3300"/>
              </a:spcBef>
              <a:buSzPct val="145000"/>
              <a:buChar char="•"/>
              <a:defRPr sz="2800"/>
            </a:lvl1pPr>
            <a:lvl2pPr marL="685800" indent="-342900" algn="l">
              <a:spcBef>
                <a:spcPts val="3300"/>
              </a:spcBef>
              <a:buSzPct val="145000"/>
              <a:buChar char="•"/>
              <a:defRPr sz="2800"/>
            </a:lvl2pPr>
            <a:lvl3pPr marL="1028700" indent="-342900" algn="l">
              <a:spcBef>
                <a:spcPts val="3300"/>
              </a:spcBef>
              <a:buSzPct val="145000"/>
              <a:buChar char="•"/>
              <a:defRPr sz="2800"/>
            </a:lvl3pPr>
            <a:lvl4pPr marL="1371600" indent="-342900" algn="l">
              <a:spcBef>
                <a:spcPts val="3300"/>
              </a:spcBef>
              <a:buSzPct val="145000"/>
              <a:buChar char="•"/>
              <a:defRPr sz="2800"/>
            </a:lvl4pPr>
            <a:lvl5pPr marL="1714500" indent="-342900" algn="l">
              <a:spcBef>
                <a:spcPts val="3300"/>
              </a:spcBef>
              <a:buSzPct val="145000"/>
              <a:buChar char="•"/>
              <a:defRPr sz="28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xfrm>
            <a:off x="3734485" y="7670601"/>
            <a:ext cx="299382" cy="30202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sz="half" idx="1"/>
          </p:nvPr>
        </p:nvSpPr>
        <p:spPr>
          <a:xfrm>
            <a:off x="569267" y="2873573"/>
            <a:ext cx="6633866" cy="4311254"/>
          </a:xfrm>
          <a:prstGeom prst="rect">
            <a:avLst/>
          </a:prstGeom>
        </p:spPr>
        <p:txBody>
          <a:bodyPr anchor="ctr"/>
          <a:lstStyle>
            <a:lvl1pPr marL="444500" indent="-444500" algn="l">
              <a:spcBef>
                <a:spcPts val="4300"/>
              </a:spcBef>
              <a:buSzPct val="145000"/>
              <a:buChar char="•"/>
              <a:defRPr sz="3200"/>
            </a:lvl1pPr>
            <a:lvl2pPr marL="889000" indent="-444500" algn="l">
              <a:spcBef>
                <a:spcPts val="4300"/>
              </a:spcBef>
              <a:buSzPct val="145000"/>
              <a:buChar char="•"/>
              <a:defRPr sz="3200"/>
            </a:lvl2pPr>
            <a:lvl3pPr marL="1333500" indent="-444500" algn="l">
              <a:spcBef>
                <a:spcPts val="4300"/>
              </a:spcBef>
              <a:buSzPct val="145000"/>
              <a:buChar char="•"/>
              <a:defRPr sz="3200"/>
            </a:lvl3pPr>
            <a:lvl4pPr marL="1778000" indent="-444500" algn="l">
              <a:spcBef>
                <a:spcPts val="4300"/>
              </a:spcBef>
              <a:buSzPct val="145000"/>
              <a:buChar char="•"/>
              <a:defRPr sz="3200"/>
            </a:lvl4pPr>
            <a:lvl5pPr marL="2222500" indent="-444500" algn="l">
              <a:spcBef>
                <a:spcPts val="4300"/>
              </a:spcBef>
              <a:buSzPct val="145000"/>
              <a:buChar char="•"/>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4015233" y="5158233"/>
            <a:ext cx="3187900" cy="2254301"/>
          </a:xfrm>
          <a:prstGeom prst="rect">
            <a:avLst/>
          </a:prstGeom>
        </p:spPr>
        <p:txBody>
          <a:bodyPr lIns="91439" tIns="45719" rIns="91439" bIns="45719">
            <a:noAutofit/>
          </a:bodyPr>
          <a:lstStyle/>
          <a:p>
            <a:endParaRPr/>
          </a:p>
        </p:txBody>
      </p:sp>
      <p:sp>
        <p:nvSpPr>
          <p:cNvPr id="84" name="Imagen"/>
          <p:cNvSpPr>
            <a:spLocks noGrp="1"/>
          </p:cNvSpPr>
          <p:nvPr>
            <p:ph type="pic" sz="quarter" idx="14"/>
          </p:nvPr>
        </p:nvSpPr>
        <p:spPr>
          <a:xfrm>
            <a:off x="4015233" y="2645866"/>
            <a:ext cx="3187900" cy="2254301"/>
          </a:xfrm>
          <a:prstGeom prst="rect">
            <a:avLst/>
          </a:prstGeom>
        </p:spPr>
        <p:txBody>
          <a:bodyPr lIns="91439" tIns="45719" rIns="91439" bIns="45719">
            <a:noAutofit/>
          </a:bodyPr>
          <a:lstStyle/>
          <a:p>
            <a:endParaRPr/>
          </a:p>
        </p:txBody>
      </p:sp>
      <p:sp>
        <p:nvSpPr>
          <p:cNvPr id="85" name="Imagen"/>
          <p:cNvSpPr>
            <a:spLocks noGrp="1"/>
          </p:cNvSpPr>
          <p:nvPr>
            <p:ph type="pic" sz="quarter" idx="15"/>
          </p:nvPr>
        </p:nvSpPr>
        <p:spPr>
          <a:xfrm>
            <a:off x="569267" y="2645866"/>
            <a:ext cx="3187900" cy="4766668"/>
          </a:xfrm>
          <a:prstGeom prst="rect">
            <a:avLst/>
          </a:prstGeom>
        </p:spPr>
        <p:txBody>
          <a:bodyPr lIns="91439" tIns="45719" rIns="91439" bIns="45719">
            <a:noAutofit/>
          </a:bodyPr>
          <a:lstStyle/>
          <a:p>
            <a:endParaRPr/>
          </a:p>
        </p:txBody>
      </p:sp>
      <p:sp>
        <p:nvSpPr>
          <p:cNvPr id="86"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759023" y="3093690"/>
            <a:ext cx="6254354" cy="19734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360" tIns="30360" rIns="30360" bIns="30360" anchor="b">
            <a:normAutofit/>
          </a:bodyPr>
          <a:lstStyle/>
          <a:p>
            <a:r>
              <a:t>Texto del título</a:t>
            </a:r>
          </a:p>
        </p:txBody>
      </p:sp>
      <p:sp>
        <p:nvSpPr>
          <p:cNvPr id="3" name="Nivel de texto 1…"/>
          <p:cNvSpPr txBox="1">
            <a:spLocks noGrp="1"/>
          </p:cNvSpPr>
          <p:nvPr>
            <p:ph type="body" idx="1"/>
          </p:nvPr>
        </p:nvSpPr>
        <p:spPr>
          <a:xfrm>
            <a:off x="759023" y="5127873"/>
            <a:ext cx="6254354" cy="6755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360" tIns="30360" rIns="30360" bIns="30360">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3734485" y="7670601"/>
            <a:ext cx="299382" cy="283429"/>
          </a:xfrm>
          <a:prstGeom prst="rect">
            <a:avLst/>
          </a:prstGeom>
          <a:ln w="3175">
            <a:miter lim="400000"/>
          </a:ln>
        </p:spPr>
        <p:txBody>
          <a:bodyPr wrap="none" lIns="30360" tIns="30360" rIns="30360" bIns="30360">
            <a:spAutoFit/>
          </a:bodyPr>
          <a:lstStyle>
            <a:lvl1pPr>
              <a:defRPr sz="1600" b="0">
                <a:latin typeface="Helvetica Neue Thin"/>
                <a:ea typeface="Helvetica Neue Thin"/>
                <a:cs typeface="Helvetica Neue Thin"/>
                <a:sym typeface="Helvetica Neue Thin"/>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1pPr>
      <a:lvl2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2pPr>
      <a:lvl3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3pPr>
      <a:lvl4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4pPr>
      <a:lvl5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5pPr>
      <a:lvl6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6pPr>
      <a:lvl7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7pPr>
      <a:lvl8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8pPr>
      <a:lvl9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5pPr>
      <a:lvl6pPr marL="0" marR="0" indent="3556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6pPr>
      <a:lvl7pPr marL="0" marR="0" indent="7112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7pPr>
      <a:lvl8pPr marL="0" marR="0" indent="10668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8pPr>
      <a:lvl9pPr marL="0" marR="0" indent="14224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1pPr>
      <a:lvl2pPr marL="0" marR="0" indent="228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2pPr>
      <a:lvl3pPr marL="0" marR="0" indent="457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3pPr>
      <a:lvl4pPr marL="0" marR="0" indent="685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4pPr>
      <a:lvl5pPr marL="0" marR="0" indent="9144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5pPr>
      <a:lvl6pPr marL="0" marR="0" indent="11430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6pPr>
      <a:lvl7pPr marL="0" marR="0" indent="1371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7pPr>
      <a:lvl8pPr marL="0" marR="0" indent="1600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8pPr>
      <a:lvl9pPr marL="0" marR="0" indent="1828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2"/>
          <a:srcRect l="21725" r="16473" b="25929"/>
          <a:stretch>
            <a:fillRect/>
          </a:stretch>
        </p:blipFill>
        <p:spPr>
          <a:xfrm>
            <a:off x="-470446" y="-111324"/>
            <a:ext cx="8316261" cy="10280878"/>
          </a:xfrm>
          <a:prstGeom prst="rect">
            <a:avLst/>
          </a:prstGeom>
          <a:ln w="3175">
            <a:miter lim="400000"/>
          </a:ln>
        </p:spPr>
      </p:pic>
      <p:pic>
        <p:nvPicPr>
          <p:cNvPr id="126" name="Imagen" descr="Imagen"/>
          <p:cNvPicPr>
            <a:picLocks noChangeAspect="1"/>
          </p:cNvPicPr>
          <p:nvPr/>
        </p:nvPicPr>
        <p:blipFill>
          <a:blip r:embed="rId3"/>
          <a:stretch>
            <a:fillRect/>
          </a:stretch>
        </p:blipFill>
        <p:spPr>
          <a:xfrm>
            <a:off x="2259019" y="4866323"/>
            <a:ext cx="3254362" cy="655954"/>
          </a:xfrm>
          <a:prstGeom prst="rect">
            <a:avLst/>
          </a:prstGeom>
          <a:ln w="3175">
            <a:miter lim="400000"/>
          </a:ln>
        </p:spPr>
      </p:pic>
      <p:sp>
        <p:nvSpPr>
          <p:cNvPr id="125" name="Rectángulo"/>
          <p:cNvSpPr/>
          <p:nvPr/>
        </p:nvSpPr>
        <p:spPr>
          <a:xfrm>
            <a:off x="1501328" y="3737757"/>
            <a:ext cx="4769744" cy="42813"/>
          </a:xfrm>
          <a:prstGeom prst="rect">
            <a:avLst/>
          </a:pr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27" name="2022"/>
          <p:cNvSpPr txBox="1"/>
          <p:nvPr/>
        </p:nvSpPr>
        <p:spPr>
          <a:xfrm>
            <a:off x="3205717" y="8765952"/>
            <a:ext cx="1157768" cy="5537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3200" b="0">
                <a:solidFill>
                  <a:srgbClr val="20233C"/>
                </a:solidFill>
                <a:latin typeface="Arial Black"/>
                <a:ea typeface="Arial Black"/>
                <a:cs typeface="Arial Black"/>
                <a:sym typeface="Arial Black"/>
              </a:defRPr>
            </a:lvl1pPr>
          </a:lstStyle>
          <a:p>
            <a:r>
              <a:rPr dirty="0"/>
              <a:t>202</a:t>
            </a:r>
            <a:r>
              <a:rPr lang="es-CO" dirty="0"/>
              <a:t>6</a:t>
            </a:r>
            <a:endParaRPr dirty="0"/>
          </a:p>
        </p:txBody>
      </p:sp>
      <p:sp>
        <p:nvSpPr>
          <p:cNvPr id="120" name="FERIA DE SERVICIO MÓVIL"/>
          <p:cNvSpPr txBox="1"/>
          <p:nvPr/>
        </p:nvSpPr>
        <p:spPr>
          <a:xfrm>
            <a:off x="2018940" y="1372559"/>
            <a:ext cx="3734520" cy="2893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spc="450">
                <a:solidFill>
                  <a:srgbClr val="FFFFFF"/>
                </a:solidFill>
                <a:latin typeface="Century Gothic"/>
                <a:ea typeface="Century Gothic"/>
                <a:cs typeface="Century Gothic"/>
                <a:sym typeface="Century Gothic"/>
              </a:defRPr>
            </a:lvl1pPr>
          </a:lstStyle>
          <a:p>
            <a:r>
              <a:rPr lang="es-CO" dirty="0"/>
              <a:t>FERIA DE SERVICIO MÓVIL</a:t>
            </a:r>
          </a:p>
        </p:txBody>
      </p:sp>
      <p:sp>
        <p:nvSpPr>
          <p:cNvPr id="121" name="LOCALIDAD"/>
          <p:cNvSpPr txBox="1"/>
          <p:nvPr/>
        </p:nvSpPr>
        <p:spPr>
          <a:xfrm>
            <a:off x="1491916" y="1648209"/>
            <a:ext cx="4788569" cy="67686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5400" b="0">
                <a:solidFill>
                  <a:srgbClr val="FFFFFF"/>
                </a:solidFill>
                <a:latin typeface="Arial Black"/>
                <a:ea typeface="Arial Black"/>
                <a:cs typeface="Arial Black"/>
                <a:sym typeface="Arial Black"/>
              </a:defRPr>
            </a:lvl1pPr>
          </a:lstStyle>
          <a:p>
            <a:r>
              <a:rPr lang="es-CO" sz="4000" dirty="0"/>
              <a:t>Feria de Servicio</a:t>
            </a:r>
          </a:p>
        </p:txBody>
      </p:sp>
      <p:sp>
        <p:nvSpPr>
          <p:cNvPr id="122" name="RAFAEL URIBE URIBE"/>
          <p:cNvSpPr txBox="1"/>
          <p:nvPr/>
        </p:nvSpPr>
        <p:spPr>
          <a:xfrm>
            <a:off x="1322807" y="2377717"/>
            <a:ext cx="5126803" cy="5537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3200" b="0">
                <a:solidFill>
                  <a:srgbClr val="BCCB41"/>
                </a:solidFill>
                <a:latin typeface="Arial Black"/>
                <a:ea typeface="Arial Black"/>
                <a:cs typeface="Arial Black"/>
                <a:sym typeface="Arial Black"/>
              </a:defRPr>
            </a:lvl1pPr>
          </a:lstStyle>
          <a:p>
            <a:r>
              <a:rPr lang="es-CO" dirty="0"/>
              <a:t>Jornada Especializada</a:t>
            </a:r>
          </a:p>
        </p:txBody>
      </p:sp>
      <p:sp>
        <p:nvSpPr>
          <p:cNvPr id="123" name="Parque Marruecos"/>
          <p:cNvSpPr txBox="1"/>
          <p:nvPr/>
        </p:nvSpPr>
        <p:spPr>
          <a:xfrm>
            <a:off x="2070610" y="2803776"/>
            <a:ext cx="3631201" cy="5537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3200" b="0">
                <a:solidFill>
                  <a:srgbClr val="FFFFFF"/>
                </a:solidFill>
                <a:latin typeface="Century Gothic"/>
                <a:ea typeface="Century Gothic"/>
                <a:cs typeface="Century Gothic"/>
                <a:sym typeface="Century Gothic"/>
              </a:defRPr>
            </a:lvl1pPr>
          </a:lstStyle>
          <a:p>
            <a:r>
              <a:rPr lang="es-CO" dirty="0"/>
              <a:t>Hacienda Bogotá</a:t>
            </a:r>
          </a:p>
        </p:txBody>
      </p:sp>
      <p:sp>
        <p:nvSpPr>
          <p:cNvPr id="124" name="Secretaría Distrital de Movilidad"/>
          <p:cNvSpPr txBox="1"/>
          <p:nvPr/>
        </p:nvSpPr>
        <p:spPr>
          <a:xfrm>
            <a:off x="1907716" y="4159662"/>
            <a:ext cx="3956968" cy="3655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2000" b="0">
                <a:solidFill>
                  <a:srgbClr val="FFFFFF"/>
                </a:solidFill>
                <a:latin typeface="Century Gothic"/>
                <a:ea typeface="Century Gothic"/>
                <a:cs typeface="Century Gothic"/>
                <a:sym typeface="Century Gothic"/>
              </a:defRPr>
            </a:lvl1pPr>
          </a:lstStyle>
          <a:p>
            <a:r>
              <a:rPr dirty="0" err="1"/>
              <a:t>Secretaría</a:t>
            </a:r>
            <a:r>
              <a:rPr dirty="0"/>
              <a:t> </a:t>
            </a:r>
            <a:r>
              <a:rPr dirty="0" err="1"/>
              <a:t>Distrital</a:t>
            </a:r>
            <a:r>
              <a:rPr dirty="0"/>
              <a:t> de </a:t>
            </a:r>
            <a:r>
              <a:rPr dirty="0" err="1"/>
              <a:t>Movilidad</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n" descr="Imagen"/>
          <p:cNvPicPr>
            <a:picLocks noChangeAspect="1"/>
          </p:cNvPicPr>
          <p:nvPr/>
        </p:nvPicPr>
        <p:blipFill>
          <a:blip r:embed="rId2"/>
          <a:srcRect l="19615" t="15500"/>
          <a:stretch>
            <a:fillRect/>
          </a:stretch>
        </p:blipFill>
        <p:spPr>
          <a:xfrm>
            <a:off x="0" y="-3406"/>
            <a:ext cx="7772426" cy="9519564"/>
          </a:xfrm>
          <a:prstGeom prst="rect">
            <a:avLst/>
          </a:prstGeom>
          <a:ln w="3175">
            <a:miter lim="400000"/>
          </a:ln>
        </p:spPr>
      </p:pic>
      <p:pic>
        <p:nvPicPr>
          <p:cNvPr id="131" name="Imagen" descr="Imagen"/>
          <p:cNvPicPr>
            <a:picLocks noChangeAspect="1"/>
          </p:cNvPicPr>
          <p:nvPr/>
        </p:nvPicPr>
        <p:blipFill>
          <a:blip r:embed="rId3"/>
          <a:stretch>
            <a:fillRect/>
          </a:stretch>
        </p:blipFill>
        <p:spPr>
          <a:xfrm>
            <a:off x="2577687" y="8947292"/>
            <a:ext cx="2660087" cy="536172"/>
          </a:xfrm>
          <a:prstGeom prst="rect">
            <a:avLst/>
          </a:prstGeom>
          <a:ln w="3175">
            <a:miter lim="400000"/>
          </a:ln>
        </p:spPr>
      </p:pic>
      <p:sp>
        <p:nvSpPr>
          <p:cNvPr id="134" name="Rectángulo"/>
          <p:cNvSpPr/>
          <p:nvPr/>
        </p:nvSpPr>
        <p:spPr>
          <a:xfrm>
            <a:off x="2013693" y="3437508"/>
            <a:ext cx="3788074" cy="28625"/>
          </a:xfrm>
          <a:prstGeom prst="rect">
            <a:avLst/>
          </a:prstGeom>
          <a:solidFill>
            <a:srgbClr val="20233C"/>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29" name="INTRODUCCIÓN"/>
          <p:cNvSpPr txBox="1"/>
          <p:nvPr/>
        </p:nvSpPr>
        <p:spPr>
          <a:xfrm>
            <a:off x="1902631" y="2451582"/>
            <a:ext cx="3967138" cy="69572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3500" b="0">
                <a:solidFill>
                  <a:srgbClr val="20233C"/>
                </a:solidFill>
                <a:latin typeface="Arial Black"/>
                <a:ea typeface="Arial Black"/>
                <a:cs typeface="Arial Black"/>
                <a:sym typeface="Arial Black"/>
              </a:defRPr>
            </a:lvl1pPr>
          </a:lstStyle>
          <a:p>
            <a:r>
              <a:t>INTRODUCCIÓN</a:t>
            </a:r>
          </a:p>
        </p:txBody>
      </p:sp>
      <p:sp>
        <p:nvSpPr>
          <p:cNvPr id="133" name="FERIA DE SERVICIO MÓVIL"/>
          <p:cNvSpPr txBox="1"/>
          <p:nvPr/>
        </p:nvSpPr>
        <p:spPr>
          <a:xfrm>
            <a:off x="2018940" y="3074359"/>
            <a:ext cx="3734520" cy="2893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spc="450">
                <a:solidFill>
                  <a:srgbClr val="C1CF42"/>
                </a:solidFill>
                <a:latin typeface="Century Gothic"/>
                <a:ea typeface="Century Gothic"/>
                <a:cs typeface="Century Gothic"/>
                <a:sym typeface="Century Gothic"/>
              </a:defRPr>
            </a:lvl1pPr>
          </a:lstStyle>
          <a:p>
            <a:r>
              <a:t>FERIA DE SERVICIO MÓVIL</a:t>
            </a:r>
          </a:p>
        </p:txBody>
      </p:sp>
      <p:sp>
        <p:nvSpPr>
          <p:cNvPr id="130" name="Es la estrategia de atención móvil que articula a las diferentes entidades, del orden distrital, nacional y privado que ejercen funciones públicas para la prestación de un servicio integral en el ámbito local, donde se ofrece a la ciudadanía información y acceso a programas y trámites, prestando un servicio más amable y efectivo, en diferentes zonas de la ciudad.…"/>
          <p:cNvSpPr txBox="1"/>
          <p:nvPr/>
        </p:nvSpPr>
        <p:spPr>
          <a:xfrm>
            <a:off x="1105209" y="3716017"/>
            <a:ext cx="5605042" cy="46625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360" tIns="30360" rIns="30360" bIns="30360" anchor="ctr">
            <a:spAutoFit/>
          </a:bodyPr>
          <a:lstStyle/>
          <a:p>
            <a:pPr algn="just">
              <a:defRPr sz="1300" b="0">
                <a:solidFill>
                  <a:srgbClr val="20233C"/>
                </a:solidFill>
                <a:latin typeface="Century Gothic"/>
                <a:ea typeface="Century Gothic"/>
                <a:cs typeface="Century Gothic"/>
                <a:sym typeface="Century Gothic"/>
              </a:defRPr>
            </a:pPr>
            <a:r>
              <a:rPr lang="es-ES" sz="1300" b="0" dirty="0">
                <a:sym typeface="Century Gothic"/>
              </a:rPr>
              <a:t>Esta Feria de Servicios de la Secretaría Distrital de Hacienda de Bogotá se realizó con gran cantidad de participación ciudadanía, la Feria se difundió a través de múltiples plataformas digitales, con el fin de facilitar el cumplimiento tributario y no tributario de los contribuyentes, promover la cultura de pago responsable y mejorar la relación entre la ciudadanía y la administración pública.</a:t>
            </a:r>
            <a:endParaRPr lang="es-CO" sz="1300" b="0" dirty="0">
              <a:sym typeface="Century Gothic"/>
            </a:endParaRPr>
          </a:p>
          <a:p>
            <a:pPr algn="just">
              <a:defRPr sz="1300" b="0">
                <a:solidFill>
                  <a:srgbClr val="20233C"/>
                </a:solidFill>
                <a:latin typeface="Century Gothic"/>
                <a:ea typeface="Century Gothic"/>
                <a:cs typeface="Century Gothic"/>
                <a:sym typeface="Century Gothic"/>
              </a:defRPr>
            </a:pPr>
            <a:endParaRPr lang="es-MX" dirty="0"/>
          </a:p>
          <a:p>
            <a:pPr algn="just">
              <a:defRPr sz="1300" b="0">
                <a:solidFill>
                  <a:srgbClr val="20233C"/>
                </a:solidFill>
                <a:latin typeface="Century Gothic"/>
                <a:ea typeface="Century Gothic"/>
                <a:cs typeface="Century Gothic"/>
                <a:sym typeface="Century Gothic"/>
              </a:defRPr>
            </a:pPr>
            <a:r>
              <a:rPr lang="es-ES" sz="1300" b="0" dirty="0">
                <a:sym typeface="Century Gothic"/>
              </a:rPr>
              <a:t>La Secretaría Distrital de Movilidad estuvo presente ofreciendo información sobre los acuerdos de pagos e información de comparendos dado que está sujeto con los impuestos de vehículos matriculados en la Ciudad de Bogotá.</a:t>
            </a:r>
          </a:p>
          <a:p>
            <a:pPr algn="just">
              <a:defRPr sz="1300" b="0">
                <a:solidFill>
                  <a:srgbClr val="20233C"/>
                </a:solidFill>
                <a:latin typeface="Century Gothic"/>
                <a:ea typeface="Century Gothic"/>
                <a:cs typeface="Century Gothic"/>
                <a:sym typeface="Century Gothic"/>
              </a:defRPr>
            </a:pPr>
            <a:endParaRPr lang="es-ES" sz="1300" b="0" dirty="0">
              <a:sym typeface="Century Gothic"/>
            </a:endParaRPr>
          </a:p>
          <a:p>
            <a:pPr algn="just">
              <a:defRPr sz="1300" b="0">
                <a:solidFill>
                  <a:srgbClr val="20233C"/>
                </a:solidFill>
                <a:latin typeface="Century Gothic"/>
                <a:ea typeface="Century Gothic"/>
                <a:cs typeface="Century Gothic"/>
                <a:sym typeface="Century Gothic"/>
              </a:defRPr>
            </a:pPr>
            <a:r>
              <a:rPr lang="es-ES" sz="1300" b="0" dirty="0">
                <a:sym typeface="Century Gothic"/>
              </a:rPr>
              <a:t>SERVICIOS OFRECIDOS POR LA DOS SECRETARIAS Y LA DIAN</a:t>
            </a:r>
          </a:p>
          <a:p>
            <a:pPr algn="just">
              <a:defRPr sz="1300" b="0">
                <a:solidFill>
                  <a:srgbClr val="20233C"/>
                </a:solidFill>
                <a:latin typeface="Century Gothic"/>
                <a:ea typeface="Century Gothic"/>
                <a:cs typeface="Century Gothic"/>
                <a:sym typeface="Century Gothic"/>
              </a:defRPr>
            </a:pPr>
            <a:endParaRPr lang="es-CO" sz="1300" b="0" dirty="0">
              <a:sym typeface="Century Gothic"/>
            </a:endParaRP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Liquidación y pago del impuesto vehicular.</a:t>
            </a: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Presentación de declaración para vehículos híbridos o eléctricos.</a:t>
            </a: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Presentación de declaración para el pago del Impuesto Predial </a:t>
            </a: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Solicitud de acuerdos de pago</a:t>
            </a: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Liquidación de deudas de vigencias anteriores.</a:t>
            </a: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Ventanilla de la DIAN.</a:t>
            </a: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Terminal bancaria para la recepción de pagos</a:t>
            </a:r>
          </a:p>
          <a:p>
            <a:pPr marL="285750" indent="-285750" algn="just">
              <a:buFont typeface="Arial" panose="020B0604020202020204" pitchFamily="34" charset="0"/>
              <a:buChar char="•"/>
              <a:defRPr sz="1300" b="0">
                <a:solidFill>
                  <a:srgbClr val="20233C"/>
                </a:solidFill>
                <a:latin typeface="Century Gothic"/>
                <a:ea typeface="Century Gothic"/>
                <a:cs typeface="Century Gothic"/>
                <a:sym typeface="Century Gothic"/>
              </a:defRPr>
            </a:pPr>
            <a:r>
              <a:rPr lang="es-CO" sz="1300" b="0" dirty="0">
                <a:sym typeface="Century Gothic"/>
              </a:rPr>
              <a:t>Atención en la Ventanilla Única de Servicios de la Secretaría de Movilidad.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upo"/>
          <p:cNvGrpSpPr/>
          <p:nvPr/>
        </p:nvGrpSpPr>
        <p:grpSpPr>
          <a:xfrm>
            <a:off x="-574693" y="68980"/>
            <a:ext cx="8499580" cy="10712348"/>
            <a:chOff x="134258" y="180975"/>
            <a:chExt cx="8499579" cy="10712346"/>
          </a:xfrm>
        </p:grpSpPr>
        <p:pic>
          <p:nvPicPr>
            <p:cNvPr id="149" name="Imagen" descr="Imagen"/>
            <p:cNvPicPr>
              <a:picLocks noChangeAspect="1"/>
            </p:cNvPicPr>
            <p:nvPr/>
          </p:nvPicPr>
          <p:blipFill>
            <a:blip r:embed="rId2"/>
            <a:srcRect l="525" t="35713" r="29854" b="342"/>
            <a:stretch>
              <a:fillRect/>
            </a:stretch>
          </p:blipFill>
          <p:spPr>
            <a:xfrm>
              <a:off x="2052907" y="180975"/>
              <a:ext cx="6580930" cy="8844578"/>
            </a:xfrm>
            <a:prstGeom prst="rect">
              <a:avLst/>
            </a:prstGeom>
            <a:ln w="3175" cap="flat">
              <a:noFill/>
              <a:miter lim="400000"/>
            </a:ln>
            <a:effectLst/>
          </p:spPr>
        </p:pic>
        <p:pic>
          <p:nvPicPr>
            <p:cNvPr id="150" name="Imagen" descr="Imagen"/>
            <p:cNvPicPr>
              <a:picLocks/>
            </p:cNvPicPr>
            <p:nvPr/>
          </p:nvPicPr>
          <p:blipFill>
            <a:blip r:embed="rId3"/>
            <a:srcRect t="8766" b="21866"/>
            <a:stretch>
              <a:fillRect/>
            </a:stretch>
          </p:blipFill>
          <p:spPr>
            <a:xfrm rot="17597913" flipH="1">
              <a:off x="1219224" y="8389588"/>
              <a:ext cx="1418767" cy="3588699"/>
            </a:xfrm>
            <a:prstGeom prst="rect">
              <a:avLst/>
            </a:prstGeom>
            <a:ln w="3175" cap="flat">
              <a:noFill/>
              <a:miter lim="400000"/>
            </a:ln>
            <a:effectLst/>
          </p:spPr>
        </p:pic>
      </p:grpSp>
      <p:pic>
        <p:nvPicPr>
          <p:cNvPr id="138" name="Imagen" descr="Imagen"/>
          <p:cNvPicPr>
            <a:picLocks noChangeAspect="1"/>
          </p:cNvPicPr>
          <p:nvPr/>
        </p:nvPicPr>
        <p:blipFill>
          <a:blip r:embed="rId4"/>
          <a:stretch>
            <a:fillRect/>
          </a:stretch>
        </p:blipFill>
        <p:spPr>
          <a:xfrm>
            <a:off x="4469987" y="9125092"/>
            <a:ext cx="2660087" cy="536172"/>
          </a:xfrm>
          <a:prstGeom prst="rect">
            <a:avLst/>
          </a:prstGeom>
          <a:ln w="3175">
            <a:miter lim="400000"/>
          </a:ln>
        </p:spPr>
      </p:pic>
      <p:sp>
        <p:nvSpPr>
          <p:cNvPr id="140" name="Rectángulo"/>
          <p:cNvSpPr/>
          <p:nvPr/>
        </p:nvSpPr>
        <p:spPr>
          <a:xfrm>
            <a:off x="790835" y="1986979"/>
            <a:ext cx="3788074" cy="28626"/>
          </a:xfrm>
          <a:prstGeom prst="rect">
            <a:avLst/>
          </a:prstGeom>
          <a:solidFill>
            <a:srgbClr val="20233C"/>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pic>
        <p:nvPicPr>
          <p:cNvPr id="152" name="Imagen" descr="Imagen"/>
          <p:cNvPicPr>
            <a:picLocks noChangeAspect="1"/>
          </p:cNvPicPr>
          <p:nvPr/>
        </p:nvPicPr>
        <p:blipFill>
          <a:blip r:embed="rId5"/>
          <a:stretch>
            <a:fillRect/>
          </a:stretch>
        </p:blipFill>
        <p:spPr>
          <a:xfrm>
            <a:off x="814291" y="2745836"/>
            <a:ext cx="888350" cy="866530"/>
          </a:xfrm>
          <a:prstGeom prst="rect">
            <a:avLst/>
          </a:prstGeom>
          <a:ln w="3175">
            <a:miter lim="400000"/>
          </a:ln>
        </p:spPr>
      </p:pic>
      <p:pic>
        <p:nvPicPr>
          <p:cNvPr id="153" name="Imagen" descr="Imagen"/>
          <p:cNvPicPr>
            <a:picLocks noChangeAspect="1"/>
          </p:cNvPicPr>
          <p:nvPr/>
        </p:nvPicPr>
        <p:blipFill>
          <a:blip r:embed="rId6"/>
          <a:stretch>
            <a:fillRect/>
          </a:stretch>
        </p:blipFill>
        <p:spPr>
          <a:xfrm>
            <a:off x="806198" y="3952911"/>
            <a:ext cx="904535" cy="880354"/>
          </a:xfrm>
          <a:prstGeom prst="rect">
            <a:avLst/>
          </a:prstGeom>
          <a:ln w="3175">
            <a:miter lim="400000"/>
          </a:ln>
        </p:spPr>
      </p:pic>
      <p:pic>
        <p:nvPicPr>
          <p:cNvPr id="154" name="Imagen" descr="Imagen"/>
          <p:cNvPicPr>
            <a:picLocks noChangeAspect="1"/>
          </p:cNvPicPr>
          <p:nvPr/>
        </p:nvPicPr>
        <p:blipFill>
          <a:blip r:embed="rId7"/>
          <a:stretch>
            <a:fillRect/>
          </a:stretch>
        </p:blipFill>
        <p:spPr>
          <a:xfrm>
            <a:off x="816100" y="5371378"/>
            <a:ext cx="884732" cy="861080"/>
          </a:xfrm>
          <a:prstGeom prst="rect">
            <a:avLst/>
          </a:prstGeom>
          <a:ln w="3175">
            <a:miter lim="400000"/>
          </a:ln>
        </p:spPr>
      </p:pic>
      <p:pic>
        <p:nvPicPr>
          <p:cNvPr id="136" name="Imagen" descr="Imagen"/>
          <p:cNvPicPr>
            <a:picLocks noChangeAspect="1"/>
          </p:cNvPicPr>
          <p:nvPr/>
        </p:nvPicPr>
        <p:blipFill>
          <a:blip r:embed="rId8"/>
          <a:stretch>
            <a:fillRect/>
          </a:stretch>
        </p:blipFill>
        <p:spPr>
          <a:xfrm>
            <a:off x="824200" y="6770572"/>
            <a:ext cx="868531" cy="849290"/>
          </a:xfrm>
          <a:prstGeom prst="rect">
            <a:avLst/>
          </a:prstGeom>
          <a:ln w="3175">
            <a:miter lim="400000"/>
          </a:ln>
        </p:spPr>
      </p:pic>
      <p:sp>
        <p:nvSpPr>
          <p:cNvPr id="137" name="FICHA TÉCNICA"/>
          <p:cNvSpPr txBox="1"/>
          <p:nvPr/>
        </p:nvSpPr>
        <p:spPr>
          <a:xfrm>
            <a:off x="752921" y="937553"/>
            <a:ext cx="3863902" cy="6703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p>
            <a:pPr>
              <a:defRPr sz="3400" b="0">
                <a:solidFill>
                  <a:srgbClr val="20233C"/>
                </a:solidFill>
                <a:latin typeface="Arial Black"/>
                <a:ea typeface="Arial Black"/>
                <a:cs typeface="Arial Black"/>
                <a:sym typeface="Arial Black"/>
              </a:defRPr>
            </a:pPr>
            <a:r>
              <a:t>FICHA </a:t>
            </a:r>
            <a:r>
              <a:rPr>
                <a:solidFill>
                  <a:srgbClr val="C1D042"/>
                </a:solidFill>
              </a:rPr>
              <a:t>TÉCNICA</a:t>
            </a:r>
          </a:p>
        </p:txBody>
      </p:sp>
      <p:sp>
        <p:nvSpPr>
          <p:cNvPr id="144" name="FECHA"/>
          <p:cNvSpPr txBox="1"/>
          <p:nvPr/>
        </p:nvSpPr>
        <p:spPr>
          <a:xfrm>
            <a:off x="1992081" y="4102222"/>
            <a:ext cx="888350" cy="3401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b="0" spc="150">
                <a:solidFill>
                  <a:srgbClr val="C0D042"/>
                </a:solidFill>
                <a:latin typeface="Arial Black"/>
                <a:ea typeface="Arial Black"/>
                <a:cs typeface="Arial Black"/>
                <a:sym typeface="Arial Black"/>
              </a:defRPr>
            </a:lvl1pPr>
          </a:lstStyle>
          <a:p>
            <a:r>
              <a:t>FECHA</a:t>
            </a:r>
          </a:p>
        </p:txBody>
      </p:sp>
      <p:sp>
        <p:nvSpPr>
          <p:cNvPr id="142" name="LUGAR"/>
          <p:cNvSpPr txBox="1"/>
          <p:nvPr/>
        </p:nvSpPr>
        <p:spPr>
          <a:xfrm>
            <a:off x="1996688" y="2643923"/>
            <a:ext cx="904535" cy="3401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b="0" spc="150">
                <a:solidFill>
                  <a:srgbClr val="C1D041"/>
                </a:solidFill>
                <a:latin typeface="Arial Black"/>
                <a:ea typeface="Arial Black"/>
                <a:cs typeface="Arial Black"/>
                <a:sym typeface="Arial Black"/>
              </a:defRPr>
            </a:lvl1pPr>
          </a:lstStyle>
          <a:p>
            <a:r>
              <a:t>LUGAR</a:t>
            </a:r>
          </a:p>
        </p:txBody>
      </p:sp>
      <p:sp>
        <p:nvSpPr>
          <p:cNvPr id="139" name="FERIA DE SERVICIO MÓVIL"/>
          <p:cNvSpPr txBox="1"/>
          <p:nvPr/>
        </p:nvSpPr>
        <p:spPr>
          <a:xfrm>
            <a:off x="521422" y="1418103"/>
            <a:ext cx="4326904" cy="52297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spc="450">
                <a:solidFill>
                  <a:srgbClr val="20233C"/>
                </a:solidFill>
                <a:latin typeface="Century Gothic"/>
                <a:ea typeface="Century Gothic"/>
                <a:cs typeface="Century Gothic"/>
                <a:sym typeface="Century Gothic"/>
              </a:defRPr>
            </a:lvl1pPr>
          </a:lstStyle>
          <a:p>
            <a:r>
              <a:rPr dirty="0"/>
              <a:t>FERIA DE SERVICIO</a:t>
            </a:r>
            <a:r>
              <a:rPr lang="es-CO" dirty="0"/>
              <a:t>HACIENDA </a:t>
            </a:r>
          </a:p>
          <a:p>
            <a:r>
              <a:rPr lang="es-CO" dirty="0"/>
              <a:t>BOGOTÁ</a:t>
            </a:r>
            <a:endParaRPr dirty="0"/>
          </a:p>
        </p:txBody>
      </p:sp>
      <p:sp>
        <p:nvSpPr>
          <p:cNvPr id="146" name="PARTICIPACIÓN CIUDADANA"/>
          <p:cNvSpPr txBox="1"/>
          <p:nvPr/>
        </p:nvSpPr>
        <p:spPr>
          <a:xfrm>
            <a:off x="1999047" y="5406211"/>
            <a:ext cx="3493344" cy="3401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b="0" spc="150">
                <a:solidFill>
                  <a:srgbClr val="20233C"/>
                </a:solidFill>
                <a:latin typeface="Arial Black"/>
                <a:ea typeface="Arial Black"/>
                <a:cs typeface="Arial Black"/>
                <a:sym typeface="Arial Black"/>
              </a:defRPr>
            </a:lvl1pPr>
          </a:lstStyle>
          <a:p>
            <a:r>
              <a:rPr dirty="0"/>
              <a:t>PARTICIPACIÓN CIUDADANA</a:t>
            </a:r>
          </a:p>
        </p:txBody>
      </p:sp>
      <p:sp>
        <p:nvSpPr>
          <p:cNvPr id="148" name="OFERTA DE SERVICIOS"/>
          <p:cNvSpPr txBox="1"/>
          <p:nvPr/>
        </p:nvSpPr>
        <p:spPr>
          <a:xfrm>
            <a:off x="1989627" y="6710200"/>
            <a:ext cx="2851784" cy="3401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b="0" spc="150">
                <a:solidFill>
                  <a:srgbClr val="20233C"/>
                </a:solidFill>
                <a:latin typeface="Arial Black"/>
                <a:ea typeface="Arial Black"/>
                <a:cs typeface="Arial Black"/>
                <a:sym typeface="Arial Black"/>
              </a:defRPr>
            </a:lvl1pPr>
          </a:lstStyle>
          <a:p>
            <a:r>
              <a:rPr dirty="0"/>
              <a:t>OFERTA DE SERVICIOS</a:t>
            </a:r>
          </a:p>
        </p:txBody>
      </p:sp>
      <p:sp>
        <p:nvSpPr>
          <p:cNvPr id="141" name="La feria de servicio móvil se llevó a cabo en la localidad de Rafaél Uribe Uribe en el Parque Marruecos."/>
          <p:cNvSpPr txBox="1"/>
          <p:nvPr/>
        </p:nvSpPr>
        <p:spPr>
          <a:xfrm>
            <a:off x="1967712" y="2994453"/>
            <a:ext cx="3352814" cy="66147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360" tIns="30360" rIns="30360" bIns="30360" anchor="ctr">
            <a:spAutoFit/>
          </a:bodyPr>
          <a:lstStyle/>
          <a:p>
            <a:pPr algn="l">
              <a:defRPr sz="1300" b="0">
                <a:solidFill>
                  <a:srgbClr val="20233C"/>
                </a:solidFill>
                <a:latin typeface="Century Gothic"/>
                <a:ea typeface="Century Gothic"/>
                <a:cs typeface="Century Gothic"/>
                <a:sym typeface="Century Gothic"/>
              </a:defRPr>
            </a:pPr>
            <a:r>
              <a:rPr dirty="0"/>
              <a:t>La feria de servicio </a:t>
            </a:r>
            <a:r>
              <a:rPr lang="es-CO" dirty="0"/>
              <a:t>de la Secretaría de Hacienda en el Centro Comercial Mall Plaza, piso 2 local B99 y B99A</a:t>
            </a:r>
            <a:endParaRPr dirty="0"/>
          </a:p>
        </p:txBody>
      </p:sp>
      <p:sp>
        <p:nvSpPr>
          <p:cNvPr id="143" name="Los días 18 y 19 de junio de 2021 en el horario de 8:00 am a 3:00 pm."/>
          <p:cNvSpPr txBox="1"/>
          <p:nvPr/>
        </p:nvSpPr>
        <p:spPr>
          <a:xfrm>
            <a:off x="1985796" y="4396327"/>
            <a:ext cx="3857219" cy="461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360" tIns="30360" rIns="30360" bIns="30360" anchor="ctr">
            <a:spAutoFit/>
          </a:bodyPr>
          <a:lstStyle/>
          <a:p>
            <a:pPr algn="l">
              <a:defRPr sz="1300" b="0">
                <a:solidFill>
                  <a:srgbClr val="20233C"/>
                </a:solidFill>
                <a:latin typeface="Century Gothic"/>
                <a:ea typeface="Century Gothic"/>
                <a:cs typeface="Century Gothic"/>
                <a:sym typeface="Century Gothic"/>
              </a:defRPr>
            </a:pPr>
            <a:r>
              <a:rPr lang="es-CO" dirty="0"/>
              <a:t>Los días 9, 10, 11, 2, 13, 14, 15, 16 y 17 de abril de 2026, en horario de 8:00 am – 4:00 pm</a:t>
            </a:r>
            <a:endParaRPr dirty="0"/>
          </a:p>
        </p:txBody>
      </p:sp>
      <p:sp>
        <p:nvSpPr>
          <p:cNvPr id="145" name="Se tuvo la asistencia de 24 ciudadanos, con mayor participación en el trámite de Registro Bici."/>
          <p:cNvSpPr txBox="1"/>
          <p:nvPr/>
        </p:nvSpPr>
        <p:spPr>
          <a:xfrm>
            <a:off x="2005812" y="5817315"/>
            <a:ext cx="4264188" cy="461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360" tIns="30360" rIns="30360" bIns="30360" anchor="ctr">
            <a:spAutoFit/>
          </a:bodyPr>
          <a:lstStyle/>
          <a:p>
            <a:pPr algn="l">
              <a:defRPr sz="1300" b="0">
                <a:solidFill>
                  <a:srgbClr val="20233C"/>
                </a:solidFill>
                <a:latin typeface="Century Gothic"/>
                <a:ea typeface="Century Gothic"/>
                <a:cs typeface="Century Gothic"/>
                <a:sym typeface="Century Gothic"/>
              </a:defRPr>
            </a:pPr>
            <a:r>
              <a:rPr dirty="0"/>
              <a:t>Se </a:t>
            </a:r>
            <a:r>
              <a:rPr lang="es-CO" dirty="0"/>
              <a:t>contó con</a:t>
            </a:r>
            <a:r>
              <a:rPr dirty="0"/>
              <a:t> la Asistencia de </a:t>
            </a:r>
            <a:r>
              <a:rPr lang="es-CO" dirty="0"/>
              <a:t>73</a:t>
            </a:r>
            <a:r>
              <a:rPr b="1" dirty="0"/>
              <a:t> </a:t>
            </a:r>
            <a:r>
              <a:rPr b="0" dirty="0"/>
              <a:t>ciudadano</a:t>
            </a:r>
            <a:r>
              <a:rPr lang="es-CO" b="0" dirty="0"/>
              <a:t>s, con mayor participación en trámites y servicios. </a:t>
            </a:r>
          </a:p>
        </p:txBody>
      </p:sp>
      <p:sp>
        <p:nvSpPr>
          <p:cNvPr id="147" name="Información general - Guía de trámites y servicios Secretaría de Movilidad.…"/>
          <p:cNvSpPr txBox="1"/>
          <p:nvPr/>
        </p:nvSpPr>
        <p:spPr>
          <a:xfrm>
            <a:off x="2005812" y="7244594"/>
            <a:ext cx="4264188" cy="126164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360" tIns="30360" rIns="30360" bIns="30360" anchor="ctr">
            <a:spAutoFit/>
          </a:bodyPr>
          <a:lstStyle/>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r>
              <a:rPr dirty="0"/>
              <a:t>Información general - Guía de trámites y servicios Secretaría de Movilidad.</a:t>
            </a:r>
            <a:endParaRPr lang="es-CO" dirty="0"/>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endParaRPr lang="es-CO" dirty="0"/>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r>
              <a:rPr lang="es-CO" dirty="0"/>
              <a:t>Facilidades de pago</a:t>
            </a:r>
            <a:endParaRPr dirty="0"/>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endParaRPr dirty="0"/>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r>
              <a:rPr lang="es-CO" dirty="0"/>
              <a:t>Ventanilla Única de Servicio</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n" descr="Imagen"/>
          <p:cNvPicPr>
            <a:picLocks noChangeAspect="1"/>
          </p:cNvPicPr>
          <p:nvPr/>
        </p:nvPicPr>
        <p:blipFill>
          <a:blip r:embed="rId2"/>
          <a:srcRect l="9505" t="6806" r="9505" b="7575"/>
          <a:stretch>
            <a:fillRect/>
          </a:stretch>
        </p:blipFill>
        <p:spPr>
          <a:xfrm flipH="1">
            <a:off x="-48618" y="1190"/>
            <a:ext cx="7869552" cy="10189376"/>
          </a:xfrm>
          <a:prstGeom prst="rect">
            <a:avLst/>
          </a:prstGeom>
          <a:ln w="3175">
            <a:miter lim="400000"/>
          </a:ln>
        </p:spPr>
      </p:pic>
      <p:pic>
        <p:nvPicPr>
          <p:cNvPr id="162" name="Imagen" descr="Imagen"/>
          <p:cNvPicPr>
            <a:picLocks noChangeAspect="1"/>
          </p:cNvPicPr>
          <p:nvPr/>
        </p:nvPicPr>
        <p:blipFill>
          <a:blip r:embed="rId3"/>
          <a:stretch>
            <a:fillRect/>
          </a:stretch>
        </p:blipFill>
        <p:spPr>
          <a:xfrm>
            <a:off x="4469987" y="9125092"/>
            <a:ext cx="2660087" cy="536172"/>
          </a:xfrm>
          <a:prstGeom prst="rect">
            <a:avLst/>
          </a:prstGeom>
          <a:ln w="3175">
            <a:miter lim="400000"/>
          </a:ln>
        </p:spPr>
      </p:pic>
      <p:sp>
        <p:nvSpPr>
          <p:cNvPr id="158" name="LOCALIDAD RAFAEL URIBE URIBE"/>
          <p:cNvSpPr txBox="1"/>
          <p:nvPr/>
        </p:nvSpPr>
        <p:spPr>
          <a:xfrm>
            <a:off x="277667" y="783103"/>
            <a:ext cx="6171259" cy="52297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360" tIns="30360" rIns="30360" bIns="30360" anchor="ctr">
            <a:spAutoFit/>
          </a:bodyPr>
          <a:lstStyle>
            <a:lvl1pPr>
              <a:defRPr sz="1500" spc="450">
                <a:solidFill>
                  <a:srgbClr val="20233C"/>
                </a:solidFill>
                <a:latin typeface="Century Gothic"/>
                <a:ea typeface="Century Gothic"/>
                <a:cs typeface="Century Gothic"/>
                <a:sym typeface="Century Gothic"/>
              </a:defRPr>
            </a:lvl1pPr>
          </a:lstStyle>
          <a:p>
            <a:r>
              <a:rPr lang="es-CO" dirty="0"/>
              <a:t>Jornada Especializada en Vehículos</a:t>
            </a:r>
          </a:p>
          <a:p>
            <a:r>
              <a:rPr lang="es-CO" dirty="0"/>
              <a:t> Hacienda - Movilidad</a:t>
            </a:r>
            <a:endParaRPr dirty="0"/>
          </a:p>
        </p:txBody>
      </p:sp>
      <p:sp>
        <p:nvSpPr>
          <p:cNvPr id="157" name="REGISTRO FOTOGRÁFICO"/>
          <p:cNvSpPr txBox="1"/>
          <p:nvPr/>
        </p:nvSpPr>
        <p:spPr>
          <a:xfrm>
            <a:off x="659443" y="524803"/>
            <a:ext cx="4384676" cy="4798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p>
            <a:pPr>
              <a:defRPr b="0">
                <a:solidFill>
                  <a:srgbClr val="20233C"/>
                </a:solidFill>
                <a:latin typeface="Arial Black"/>
                <a:ea typeface="Arial Black"/>
                <a:cs typeface="Arial Black"/>
                <a:sym typeface="Arial Black"/>
              </a:defRPr>
            </a:pPr>
            <a:r>
              <a:rPr dirty="0"/>
              <a:t>REGISTRO </a:t>
            </a:r>
            <a:r>
              <a:rPr dirty="0">
                <a:solidFill>
                  <a:srgbClr val="C1D042"/>
                </a:solidFill>
              </a:rPr>
              <a:t>FOTOGRÁFICO</a:t>
            </a:r>
          </a:p>
        </p:txBody>
      </p:sp>
      <p:pic>
        <p:nvPicPr>
          <p:cNvPr id="6" name="Imagen 5">
            <a:extLst>
              <a:ext uri="{FF2B5EF4-FFF2-40B4-BE49-F238E27FC236}">
                <a16:creationId xmlns:a16="http://schemas.microsoft.com/office/drawing/2014/main" id="{194A6291-11E1-164B-F189-09DB47782EA6}"/>
              </a:ext>
            </a:extLst>
          </p:cNvPr>
          <p:cNvPicPr>
            <a:picLocks noChangeAspect="1"/>
          </p:cNvPicPr>
          <p:nvPr/>
        </p:nvPicPr>
        <p:blipFill>
          <a:blip r:embed="rId4"/>
          <a:stretch>
            <a:fillRect/>
          </a:stretch>
        </p:blipFill>
        <p:spPr>
          <a:xfrm>
            <a:off x="126094" y="1471937"/>
            <a:ext cx="7597688" cy="3504434"/>
          </a:xfrm>
          <a:prstGeom prst="rect">
            <a:avLst/>
          </a:prstGeom>
        </p:spPr>
      </p:pic>
      <p:pic>
        <p:nvPicPr>
          <p:cNvPr id="10" name="Imagen 9">
            <a:extLst>
              <a:ext uri="{FF2B5EF4-FFF2-40B4-BE49-F238E27FC236}">
                <a16:creationId xmlns:a16="http://schemas.microsoft.com/office/drawing/2014/main" id="{502F0E8D-B87D-902E-6D6A-EA24C5DAD7AA}"/>
              </a:ext>
            </a:extLst>
          </p:cNvPr>
          <p:cNvPicPr>
            <a:picLocks noChangeAspect="1"/>
          </p:cNvPicPr>
          <p:nvPr/>
        </p:nvPicPr>
        <p:blipFill>
          <a:blip r:embed="rId5"/>
          <a:stretch>
            <a:fillRect/>
          </a:stretch>
        </p:blipFill>
        <p:spPr>
          <a:xfrm>
            <a:off x="277667" y="5210287"/>
            <a:ext cx="3396502" cy="3243901"/>
          </a:xfrm>
          <a:prstGeom prst="rect">
            <a:avLst/>
          </a:prstGeom>
        </p:spPr>
      </p:pic>
      <p:pic>
        <p:nvPicPr>
          <p:cNvPr id="12" name="Imagen 11">
            <a:extLst>
              <a:ext uri="{FF2B5EF4-FFF2-40B4-BE49-F238E27FC236}">
                <a16:creationId xmlns:a16="http://schemas.microsoft.com/office/drawing/2014/main" id="{9EDD2583-FD40-F076-CEF7-B8FD28F43EF1}"/>
              </a:ext>
            </a:extLst>
          </p:cNvPr>
          <p:cNvPicPr>
            <a:picLocks noChangeAspect="1"/>
          </p:cNvPicPr>
          <p:nvPr/>
        </p:nvPicPr>
        <p:blipFill>
          <a:blip r:embed="rId6"/>
          <a:stretch>
            <a:fillRect/>
          </a:stretch>
        </p:blipFill>
        <p:spPr>
          <a:xfrm>
            <a:off x="3886200" y="5210287"/>
            <a:ext cx="3615823" cy="324390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n" descr="Imagen"/>
          <p:cNvPicPr>
            <a:picLocks noChangeAspect="1"/>
          </p:cNvPicPr>
          <p:nvPr/>
        </p:nvPicPr>
        <p:blipFill>
          <a:blip r:embed="rId2"/>
          <a:srcRect l="19615" t="15500" b="23584"/>
          <a:stretch>
            <a:fillRect/>
          </a:stretch>
        </p:blipFill>
        <p:spPr>
          <a:xfrm rot="16165426">
            <a:off x="-1081631" y="1311092"/>
            <a:ext cx="9483234" cy="8373059"/>
          </a:xfrm>
          <a:prstGeom prst="rect">
            <a:avLst/>
          </a:prstGeom>
          <a:ln w="3175">
            <a:miter lim="400000"/>
          </a:ln>
        </p:spPr>
      </p:pic>
      <p:pic>
        <p:nvPicPr>
          <p:cNvPr id="175" name="Imagen" descr="Imagen"/>
          <p:cNvPicPr>
            <a:picLocks noChangeAspect="1"/>
          </p:cNvPicPr>
          <p:nvPr/>
        </p:nvPicPr>
        <p:blipFill>
          <a:blip r:embed="rId3"/>
          <a:stretch>
            <a:fillRect/>
          </a:stretch>
        </p:blipFill>
        <p:spPr>
          <a:xfrm>
            <a:off x="4469987" y="9125092"/>
            <a:ext cx="2660087" cy="536172"/>
          </a:xfrm>
          <a:prstGeom prst="rect">
            <a:avLst/>
          </a:prstGeom>
          <a:ln w="3175">
            <a:miter lim="400000"/>
          </a:ln>
        </p:spPr>
      </p:pic>
      <p:pic>
        <p:nvPicPr>
          <p:cNvPr id="183" name="Imagen" descr="Imagen"/>
          <p:cNvPicPr>
            <a:picLocks noChangeAspect="1"/>
          </p:cNvPicPr>
          <p:nvPr/>
        </p:nvPicPr>
        <p:blipFill>
          <a:blip r:embed="rId4"/>
          <a:stretch>
            <a:fillRect/>
          </a:stretch>
        </p:blipFill>
        <p:spPr>
          <a:xfrm>
            <a:off x="1034053" y="1034790"/>
            <a:ext cx="1005294" cy="978420"/>
          </a:xfrm>
          <a:prstGeom prst="rect">
            <a:avLst/>
          </a:prstGeom>
          <a:ln w="3175">
            <a:miter lim="400000"/>
          </a:ln>
        </p:spPr>
      </p:pic>
      <p:pic>
        <p:nvPicPr>
          <p:cNvPr id="182" name="Google Shape;478;p21" descr="Google Shape;478;p21"/>
          <p:cNvPicPr>
            <a:picLocks noChangeAspect="1"/>
          </p:cNvPicPr>
          <p:nvPr/>
        </p:nvPicPr>
        <p:blipFill>
          <a:blip r:embed="rId5"/>
          <a:stretch>
            <a:fillRect/>
          </a:stretch>
        </p:blipFill>
        <p:spPr>
          <a:xfrm>
            <a:off x="2435448" y="7123645"/>
            <a:ext cx="699611" cy="699611"/>
          </a:xfrm>
          <a:prstGeom prst="rect">
            <a:avLst/>
          </a:prstGeom>
          <a:ln w="3175">
            <a:miter lim="400000"/>
          </a:ln>
        </p:spPr>
      </p:pic>
      <p:pic>
        <p:nvPicPr>
          <p:cNvPr id="181" name="Google Shape;443;p20" descr="Google Shape;443;p20"/>
          <p:cNvPicPr>
            <a:picLocks noChangeAspect="1"/>
          </p:cNvPicPr>
          <p:nvPr/>
        </p:nvPicPr>
        <p:blipFill>
          <a:blip r:embed="rId6"/>
          <a:stretch>
            <a:fillRect/>
          </a:stretch>
        </p:blipFill>
        <p:spPr>
          <a:xfrm>
            <a:off x="2410092" y="5586218"/>
            <a:ext cx="750323" cy="750323"/>
          </a:xfrm>
          <a:prstGeom prst="rect">
            <a:avLst/>
          </a:prstGeom>
          <a:ln w="3175">
            <a:miter lim="400000"/>
          </a:ln>
        </p:spPr>
      </p:pic>
      <p:pic>
        <p:nvPicPr>
          <p:cNvPr id="180" name="Google Shape;468;p21" descr="Google Shape;468;p21"/>
          <p:cNvPicPr>
            <a:picLocks noChangeAspect="1"/>
          </p:cNvPicPr>
          <p:nvPr/>
        </p:nvPicPr>
        <p:blipFill>
          <a:blip r:embed="rId7"/>
          <a:stretch>
            <a:fillRect/>
          </a:stretch>
        </p:blipFill>
        <p:spPr>
          <a:xfrm>
            <a:off x="2372565" y="4184923"/>
            <a:ext cx="825377" cy="463567"/>
          </a:xfrm>
          <a:prstGeom prst="rect">
            <a:avLst/>
          </a:prstGeom>
          <a:ln w="3175">
            <a:miter lim="400000"/>
          </a:ln>
        </p:spPr>
      </p:pic>
      <p:pic>
        <p:nvPicPr>
          <p:cNvPr id="179" name="Google Shape;447;p20" descr="Google Shape;447;p20"/>
          <p:cNvPicPr>
            <a:picLocks noChangeAspect="1"/>
          </p:cNvPicPr>
          <p:nvPr/>
        </p:nvPicPr>
        <p:blipFill>
          <a:blip r:embed="rId8"/>
          <a:stretch>
            <a:fillRect/>
          </a:stretch>
        </p:blipFill>
        <p:spPr>
          <a:xfrm>
            <a:off x="2292667" y="2728420"/>
            <a:ext cx="803732" cy="517603"/>
          </a:xfrm>
          <a:prstGeom prst="rect">
            <a:avLst/>
          </a:prstGeom>
          <a:ln w="3175">
            <a:miter lim="400000"/>
          </a:ln>
        </p:spPr>
      </p:pic>
      <p:sp>
        <p:nvSpPr>
          <p:cNvPr id="178" name="Línea"/>
          <p:cNvSpPr/>
          <p:nvPr/>
        </p:nvSpPr>
        <p:spPr>
          <a:xfrm>
            <a:off x="2293961" y="6730092"/>
            <a:ext cx="4765493" cy="1"/>
          </a:xfrm>
          <a:prstGeom prst="line">
            <a:avLst/>
          </a:prstGeom>
          <a:ln w="12700">
            <a:solidFill>
              <a:srgbClr val="C6D452"/>
            </a:solidFill>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77" name="Línea"/>
          <p:cNvSpPr/>
          <p:nvPr/>
        </p:nvSpPr>
        <p:spPr>
          <a:xfrm>
            <a:off x="2293961" y="5170714"/>
            <a:ext cx="4765493" cy="1"/>
          </a:xfrm>
          <a:prstGeom prst="line">
            <a:avLst/>
          </a:prstGeom>
          <a:ln w="12700">
            <a:solidFill>
              <a:srgbClr val="C6D452"/>
            </a:solidFill>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76" name="Línea"/>
          <p:cNvSpPr/>
          <p:nvPr/>
        </p:nvSpPr>
        <p:spPr>
          <a:xfrm>
            <a:off x="2293962" y="3624195"/>
            <a:ext cx="4765492" cy="1"/>
          </a:xfrm>
          <a:prstGeom prst="line">
            <a:avLst/>
          </a:prstGeom>
          <a:ln w="12700">
            <a:solidFill>
              <a:srgbClr val="C6D452"/>
            </a:solidFill>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65" name="LOGROS"/>
          <p:cNvSpPr txBox="1"/>
          <p:nvPr/>
        </p:nvSpPr>
        <p:spPr>
          <a:xfrm>
            <a:off x="2334855" y="991934"/>
            <a:ext cx="2426396" cy="77192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4000" b="0">
                <a:solidFill>
                  <a:srgbClr val="20233C"/>
                </a:solidFill>
                <a:latin typeface="Arial Black"/>
                <a:ea typeface="Arial Black"/>
                <a:cs typeface="Arial Black"/>
                <a:sym typeface="Arial Black"/>
              </a:defRPr>
            </a:lvl1pPr>
          </a:lstStyle>
          <a:p>
            <a:r>
              <a:t>LOGROS</a:t>
            </a:r>
          </a:p>
        </p:txBody>
      </p:sp>
      <p:sp>
        <p:nvSpPr>
          <p:cNvPr id="166" name="FERIA DE SERVICIO MÓVIL"/>
          <p:cNvSpPr txBox="1"/>
          <p:nvPr/>
        </p:nvSpPr>
        <p:spPr>
          <a:xfrm>
            <a:off x="2338024" y="1627411"/>
            <a:ext cx="3734521" cy="2893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spc="450">
                <a:solidFill>
                  <a:srgbClr val="C1CF42"/>
                </a:solidFill>
                <a:latin typeface="Century Gothic"/>
                <a:ea typeface="Century Gothic"/>
                <a:cs typeface="Century Gothic"/>
                <a:sym typeface="Century Gothic"/>
              </a:defRPr>
            </a:lvl1pPr>
          </a:lstStyle>
          <a:p>
            <a:r>
              <a:t>FERIA DE SERVICIO MÓVIL</a:t>
            </a:r>
          </a:p>
        </p:txBody>
      </p:sp>
      <p:sp>
        <p:nvSpPr>
          <p:cNvPr id="167" name="24"/>
          <p:cNvSpPr txBox="1"/>
          <p:nvPr/>
        </p:nvSpPr>
        <p:spPr>
          <a:xfrm>
            <a:off x="3356095" y="2418541"/>
            <a:ext cx="917317" cy="98464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6000">
                <a:solidFill>
                  <a:srgbClr val="808080"/>
                </a:solidFill>
              </a:defRPr>
            </a:lvl1pPr>
          </a:lstStyle>
          <a:p>
            <a:r>
              <a:rPr lang="es-CO" dirty="0"/>
              <a:t>43</a:t>
            </a:r>
            <a:endParaRPr dirty="0"/>
          </a:p>
        </p:txBody>
      </p:sp>
      <p:sp>
        <p:nvSpPr>
          <p:cNvPr id="168" name="Ciudadanos"/>
          <p:cNvSpPr txBox="1"/>
          <p:nvPr/>
        </p:nvSpPr>
        <p:spPr>
          <a:xfrm>
            <a:off x="4533107" y="2804460"/>
            <a:ext cx="1582292" cy="3655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2000">
                <a:solidFill>
                  <a:srgbClr val="20233C"/>
                </a:solidFill>
                <a:latin typeface="Century Gothic"/>
                <a:ea typeface="Century Gothic"/>
                <a:cs typeface="Century Gothic"/>
                <a:sym typeface="Century Gothic"/>
              </a:defRPr>
            </a:lvl1pPr>
          </a:lstStyle>
          <a:p>
            <a:r>
              <a:t>Ciudadanos</a:t>
            </a:r>
          </a:p>
        </p:txBody>
      </p:sp>
      <p:sp>
        <p:nvSpPr>
          <p:cNvPr id="169" name="18"/>
          <p:cNvSpPr txBox="1"/>
          <p:nvPr/>
        </p:nvSpPr>
        <p:spPr>
          <a:xfrm>
            <a:off x="3570096" y="3901879"/>
            <a:ext cx="489315" cy="98464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6000">
                <a:solidFill>
                  <a:srgbClr val="808080"/>
                </a:solidFill>
              </a:defRPr>
            </a:lvl1pPr>
          </a:lstStyle>
          <a:p>
            <a:r>
              <a:rPr lang="es-CO" dirty="0"/>
              <a:t>0</a:t>
            </a:r>
            <a:endParaRPr dirty="0"/>
          </a:p>
        </p:txBody>
      </p:sp>
      <p:sp>
        <p:nvSpPr>
          <p:cNvPr id="170" name="Registros…"/>
          <p:cNvSpPr txBox="1"/>
          <p:nvPr/>
        </p:nvSpPr>
        <p:spPr>
          <a:xfrm>
            <a:off x="4556052" y="4059039"/>
            <a:ext cx="1536403" cy="67032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p>
            <a:pPr algn="l">
              <a:defRPr sz="2000">
                <a:solidFill>
                  <a:srgbClr val="20233C"/>
                </a:solidFill>
                <a:latin typeface="Century Gothic"/>
                <a:ea typeface="Century Gothic"/>
                <a:cs typeface="Century Gothic"/>
                <a:sym typeface="Century Gothic"/>
              </a:defRPr>
            </a:pPr>
            <a:r>
              <a:rPr dirty="0"/>
              <a:t>Registro</a:t>
            </a:r>
          </a:p>
          <a:p>
            <a:pPr algn="l">
              <a:defRPr sz="2000">
                <a:solidFill>
                  <a:srgbClr val="20233C"/>
                </a:solidFill>
                <a:latin typeface="Century Gothic"/>
                <a:ea typeface="Century Gothic"/>
                <a:cs typeface="Century Gothic"/>
                <a:sym typeface="Century Gothic"/>
              </a:defRPr>
            </a:pPr>
            <a:r>
              <a:rPr dirty="0"/>
              <a:t>de Bicicleta</a:t>
            </a:r>
          </a:p>
        </p:txBody>
      </p:sp>
      <p:sp>
        <p:nvSpPr>
          <p:cNvPr id="171" name="09"/>
          <p:cNvSpPr txBox="1"/>
          <p:nvPr/>
        </p:nvSpPr>
        <p:spPr>
          <a:xfrm>
            <a:off x="3658996" y="5454907"/>
            <a:ext cx="489315" cy="98464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6000">
                <a:solidFill>
                  <a:srgbClr val="808080"/>
                </a:solidFill>
              </a:defRPr>
            </a:lvl1pPr>
          </a:lstStyle>
          <a:p>
            <a:r>
              <a:rPr lang="es-CO" dirty="0"/>
              <a:t>7</a:t>
            </a:r>
            <a:endParaRPr dirty="0"/>
          </a:p>
        </p:txBody>
      </p:sp>
      <p:sp>
        <p:nvSpPr>
          <p:cNvPr id="172" name="Pagos"/>
          <p:cNvSpPr txBox="1"/>
          <p:nvPr/>
        </p:nvSpPr>
        <p:spPr>
          <a:xfrm>
            <a:off x="4657652" y="5764467"/>
            <a:ext cx="825377" cy="3655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lgn="l">
              <a:defRPr sz="2000">
                <a:solidFill>
                  <a:srgbClr val="20233C"/>
                </a:solidFill>
                <a:latin typeface="Century Gothic"/>
                <a:ea typeface="Century Gothic"/>
                <a:cs typeface="Century Gothic"/>
                <a:sym typeface="Century Gothic"/>
              </a:defRPr>
            </a:lvl1pPr>
          </a:lstStyle>
          <a:p>
            <a:r>
              <a:t>Pagos</a:t>
            </a:r>
          </a:p>
        </p:txBody>
      </p:sp>
      <p:sp>
        <p:nvSpPr>
          <p:cNvPr id="173" name="12"/>
          <p:cNvSpPr txBox="1"/>
          <p:nvPr/>
        </p:nvSpPr>
        <p:spPr>
          <a:xfrm>
            <a:off x="3444995" y="7007936"/>
            <a:ext cx="917317" cy="98464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6000">
                <a:solidFill>
                  <a:srgbClr val="808080"/>
                </a:solidFill>
              </a:defRPr>
            </a:lvl1pPr>
          </a:lstStyle>
          <a:p>
            <a:r>
              <a:rPr lang="es-CO" dirty="0"/>
              <a:t>23</a:t>
            </a:r>
            <a:endParaRPr dirty="0"/>
          </a:p>
        </p:txBody>
      </p:sp>
      <p:sp>
        <p:nvSpPr>
          <p:cNvPr id="174" name="Asistencia de…"/>
          <p:cNvSpPr txBox="1"/>
          <p:nvPr/>
        </p:nvSpPr>
        <p:spPr>
          <a:xfrm>
            <a:off x="4665254" y="7165095"/>
            <a:ext cx="2445495" cy="6703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p>
            <a:pPr algn="l">
              <a:defRPr sz="2000">
                <a:solidFill>
                  <a:srgbClr val="20233C"/>
                </a:solidFill>
                <a:latin typeface="Century Gothic"/>
                <a:ea typeface="Century Gothic"/>
                <a:cs typeface="Century Gothic"/>
                <a:sym typeface="Century Gothic"/>
              </a:defRPr>
            </a:pPr>
            <a:r>
              <a:rPr dirty="0"/>
              <a:t>Asistencia de</a:t>
            </a:r>
          </a:p>
          <a:p>
            <a:pPr algn="l">
              <a:defRPr sz="2000">
                <a:solidFill>
                  <a:srgbClr val="20233C"/>
                </a:solidFill>
                <a:latin typeface="Century Gothic"/>
                <a:ea typeface="Century Gothic"/>
                <a:cs typeface="Century Gothic"/>
                <a:sym typeface="Century Gothic"/>
              </a:defRPr>
            </a:pPr>
            <a:r>
              <a:rPr dirty="0"/>
              <a:t>Trámites y Servicios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n" descr="Imagen"/>
          <p:cNvPicPr>
            <a:picLocks noChangeAspect="1"/>
          </p:cNvPicPr>
          <p:nvPr/>
        </p:nvPicPr>
        <p:blipFill>
          <a:blip r:embed="rId2"/>
          <a:srcRect l="19615" t="15500"/>
          <a:stretch>
            <a:fillRect/>
          </a:stretch>
        </p:blipFill>
        <p:spPr>
          <a:xfrm>
            <a:off x="0" y="-63566"/>
            <a:ext cx="7772426" cy="9519564"/>
          </a:xfrm>
          <a:prstGeom prst="rect">
            <a:avLst/>
          </a:prstGeom>
          <a:ln w="3175">
            <a:miter lim="400000"/>
          </a:ln>
        </p:spPr>
      </p:pic>
      <p:pic>
        <p:nvPicPr>
          <p:cNvPr id="187" name="Imagen" descr="Imagen"/>
          <p:cNvPicPr>
            <a:picLocks noChangeAspect="1"/>
          </p:cNvPicPr>
          <p:nvPr/>
        </p:nvPicPr>
        <p:blipFill>
          <a:blip r:embed="rId3"/>
          <a:stretch>
            <a:fillRect/>
          </a:stretch>
        </p:blipFill>
        <p:spPr>
          <a:xfrm>
            <a:off x="2577687" y="8947292"/>
            <a:ext cx="2660087" cy="536172"/>
          </a:xfrm>
          <a:prstGeom prst="rect">
            <a:avLst/>
          </a:prstGeom>
          <a:ln w="3175">
            <a:miter lim="400000"/>
          </a:ln>
        </p:spPr>
      </p:pic>
      <p:sp>
        <p:nvSpPr>
          <p:cNvPr id="190" name="Rectángulo"/>
          <p:cNvSpPr/>
          <p:nvPr/>
        </p:nvSpPr>
        <p:spPr>
          <a:xfrm>
            <a:off x="2013693" y="3437508"/>
            <a:ext cx="3788074" cy="28626"/>
          </a:xfrm>
          <a:prstGeom prst="rect">
            <a:avLst/>
          </a:prstGeom>
          <a:solidFill>
            <a:srgbClr val="20233C"/>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85" name="CONCLUSIONES"/>
          <p:cNvSpPr txBox="1"/>
          <p:nvPr/>
        </p:nvSpPr>
        <p:spPr>
          <a:xfrm>
            <a:off x="1867578" y="2451582"/>
            <a:ext cx="4037243" cy="6957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3500" b="0">
                <a:solidFill>
                  <a:srgbClr val="20233C"/>
                </a:solidFill>
                <a:latin typeface="Arial Black"/>
                <a:ea typeface="Arial Black"/>
                <a:cs typeface="Arial Black"/>
                <a:sym typeface="Arial Black"/>
              </a:defRPr>
            </a:lvl1pPr>
          </a:lstStyle>
          <a:p>
            <a:r>
              <a:t>CONCLUSIONES</a:t>
            </a:r>
          </a:p>
        </p:txBody>
      </p:sp>
      <p:sp>
        <p:nvSpPr>
          <p:cNvPr id="189" name="FERIA DE SERVICIO MÓVIL"/>
          <p:cNvSpPr txBox="1"/>
          <p:nvPr/>
        </p:nvSpPr>
        <p:spPr>
          <a:xfrm>
            <a:off x="2018940" y="3074359"/>
            <a:ext cx="3734520" cy="2893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defRPr sz="1500" spc="450">
                <a:solidFill>
                  <a:srgbClr val="C1CF42"/>
                </a:solidFill>
                <a:latin typeface="Century Gothic"/>
                <a:ea typeface="Century Gothic"/>
                <a:cs typeface="Century Gothic"/>
                <a:sym typeface="Century Gothic"/>
              </a:defRPr>
            </a:lvl1pPr>
          </a:lstStyle>
          <a:p>
            <a:r>
              <a:t>FERIA DE SERVICIO MÓVIL</a:t>
            </a:r>
          </a:p>
        </p:txBody>
      </p:sp>
      <p:sp>
        <p:nvSpPr>
          <p:cNvPr id="186" name="Lorem ipsum dolor sit amet, consectetur adipiscing elit. Nulla ut rhoncus nibh. Aliquam metus dolor, viverra sit amet semper nec, dapibus facilisis mi. Donec placerat, orci sit amet euismod pharetra, ipsum enim finibus purus, imperdiet gravida nibh velit sit amet libero. Proin porttitor risus eu velit pharetra, ac vehicula eros molestie. Vivamus ut nisi quis metus rutrum accumsan vel sit amet mauris. Nam consectetur ultricies justo a sagittis. Nullam sit amet justo sed nunc malesuada pellentesque et vitae lacus. Aenean nec arcu finibus, maximus ex sit amet, imperdiet nulla. Etiam at tempus mauris. Etiam scelerisque bibendum augue, quis eleifend lectus convallis in.…"/>
          <p:cNvSpPr txBox="1"/>
          <p:nvPr/>
        </p:nvSpPr>
        <p:spPr>
          <a:xfrm>
            <a:off x="1015248" y="3610355"/>
            <a:ext cx="5741904" cy="44932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360" tIns="30360" rIns="30360" bIns="30360" anchor="ctr">
            <a:spAutoFit/>
          </a:bodyPr>
          <a:lstStyle/>
          <a:p>
            <a:pPr algn="just"/>
            <a:r>
              <a:rPr lang="es-ES" b="0" dirty="0"/>
              <a:t>La Secretaría de Hacienda llevo a cabo esta Feria de Servicios, con el ánimo de ofrecer soluciones ágiles y personalizadas para la realización de trámites tributarios y el pago de impuestos, junto con la Secretaria Distrital de Movilidad, donde se ofrecieron servicios de información de acuerdos de pagos por comparendos, tramites y servicios, registro de ante de la Ventanilla Única de Servicios.</a:t>
            </a:r>
            <a:endParaRPr lang="es-CO" b="0" dirty="0"/>
          </a:p>
          <a:p>
            <a:pPr algn="just"/>
            <a:endParaRPr lang="es-CO" b="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n" descr="Imagen"/>
          <p:cNvPicPr>
            <a:picLocks noChangeAspect="1"/>
          </p:cNvPicPr>
          <p:nvPr/>
        </p:nvPicPr>
        <p:blipFill>
          <a:blip r:embed="rId2"/>
          <a:srcRect l="19515" t="31097" r="26255" b="4341"/>
          <a:stretch>
            <a:fillRect/>
          </a:stretch>
        </p:blipFill>
        <p:spPr>
          <a:xfrm>
            <a:off x="-108347" y="-25599"/>
            <a:ext cx="7989187" cy="10109467"/>
          </a:xfrm>
          <a:prstGeom prst="rect">
            <a:avLst/>
          </a:prstGeom>
          <a:ln w="3175">
            <a:miter lim="400000"/>
          </a:ln>
        </p:spPr>
      </p:pic>
      <p:pic>
        <p:nvPicPr>
          <p:cNvPr id="193" name="Imagen" descr="Imagen"/>
          <p:cNvPicPr>
            <a:picLocks noChangeAspect="1"/>
          </p:cNvPicPr>
          <p:nvPr/>
        </p:nvPicPr>
        <p:blipFill>
          <a:blip r:embed="rId3"/>
          <a:stretch>
            <a:fillRect/>
          </a:stretch>
        </p:blipFill>
        <p:spPr>
          <a:xfrm>
            <a:off x="1052934" y="8467541"/>
            <a:ext cx="3649937" cy="735688"/>
          </a:xfrm>
          <a:prstGeom prst="rect">
            <a:avLst/>
          </a:prstGeom>
          <a:ln w="3175">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383</TotalTime>
  <Words>399</Words>
  <Application>Microsoft Office PowerPoint</Application>
  <PresentationFormat>Personalizado</PresentationFormat>
  <Paragraphs>55</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Century Gothic</vt:lpstr>
      <vt:lpstr>Helvetica Light</vt:lpstr>
      <vt:lpstr>Helvetica Neue</vt:lpstr>
      <vt:lpstr>Helvetica Neue Light</vt:lpstr>
      <vt:lpstr>Helvetica Neue Medium</vt:lpstr>
      <vt:lpstr>Helvetica Neue Thin</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amira medina</dc:creator>
  <cp:lastModifiedBy>Luciana Peñaranda Medina</cp:lastModifiedBy>
  <cp:revision>25</cp:revision>
  <dcterms:modified xsi:type="dcterms:W3CDTF">2026-05-05T21:08:01Z</dcterms:modified>
</cp:coreProperties>
</file>