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6"/>
  </p:normalViewPr>
  <p:slideViewPr>
    <p:cSldViewPr snapToGrid="0" snapToObjects="1">
      <p:cViewPr varScale="1">
        <p:scale>
          <a:sx n="44" d="100"/>
          <a:sy n="44" d="100"/>
        </p:scale>
        <p:origin x="23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prstGeom prst="rect">
            <a:avLst/>
          </a:prstGeom>
        </p:spPr>
        <p:txBody>
          <a:bodyPr/>
          <a:lstStyle/>
          <a:p>
            <a:r>
              <a:t>Texto del título</a:t>
            </a:r>
          </a:p>
        </p:txBody>
      </p:sp>
      <p:sp>
        <p:nvSpPr>
          <p:cNvPr id="12" name="Nivel de texto 1…"/>
          <p:cNvSpPr txBox="1">
            <a:spLocks noGrp="1"/>
          </p:cNvSpPr>
          <p:nvPr>
            <p:ph type="body" sz="quarter"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Pérez"/>
          <p:cNvSpPr txBox="1">
            <a:spLocks noGrp="1"/>
          </p:cNvSpPr>
          <p:nvPr>
            <p:ph type="body" sz="quarter" idx="13"/>
          </p:nvPr>
        </p:nvSpPr>
        <p:spPr>
          <a:xfrm>
            <a:off x="759023" y="5917257"/>
            <a:ext cx="6254354" cy="420488"/>
          </a:xfrm>
          <a:prstGeom prst="rect">
            <a:avLst/>
          </a:prstGeom>
        </p:spPr>
        <p:txBody>
          <a:bodyPr>
            <a:spAutoFit/>
          </a:bodyPr>
          <a:lstStyle>
            <a:lvl1pPr>
              <a:defRPr sz="2400" i="1"/>
            </a:lvl1pPr>
          </a:lstStyle>
          <a:p>
            <a:r>
              <a:t>– Juan Pérez</a:t>
            </a:r>
          </a:p>
        </p:txBody>
      </p:sp>
      <p:sp>
        <p:nvSpPr>
          <p:cNvPr id="94" name="“Escribe una cita aquí”"/>
          <p:cNvSpPr txBox="1">
            <a:spLocks noGrp="1"/>
          </p:cNvSpPr>
          <p:nvPr>
            <p:ph type="body" sz="quarter" idx="14"/>
          </p:nvPr>
        </p:nvSpPr>
        <p:spPr>
          <a:xfrm>
            <a:off x="759023" y="4562586"/>
            <a:ext cx="6254354" cy="568897"/>
          </a:xfrm>
          <a:prstGeom prst="rect">
            <a:avLst/>
          </a:prstGeom>
        </p:spPr>
        <p:txBody>
          <a:bodyPr anchor="ctr">
            <a:spAutoFit/>
          </a:bodyPr>
          <a:lstStyle>
            <a:lvl1pPr>
              <a:defRPr sz="3400">
                <a:latin typeface="+mn-lt"/>
                <a:ea typeface="+mn-ea"/>
                <a:cs typeface="+mn-cs"/>
                <a:sym typeface="Helvetica Neue Medium"/>
              </a:defRPr>
            </a:lvl1pPr>
          </a:lstStyle>
          <a:p>
            <a:r>
              <a:t>“Escribe una cita aquí” </a:t>
            </a:r>
          </a:p>
        </p:txBody>
      </p:sp>
      <p:sp>
        <p:nvSpPr>
          <p:cNvPr id="95"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2114550"/>
            <a:ext cx="7772400" cy="5829300"/>
          </a:xfrm>
          <a:prstGeom prst="rect">
            <a:avLst/>
          </a:prstGeom>
        </p:spPr>
        <p:txBody>
          <a:bodyPr lIns="91439" tIns="45719" rIns="91439" bIns="45719">
            <a:noAutofit/>
          </a:bodyPr>
          <a:lstStyle/>
          <a:p>
            <a:endParaRPr/>
          </a:p>
        </p:txBody>
      </p:sp>
      <p:sp>
        <p:nvSpPr>
          <p:cNvPr id="103"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sz="half" idx="13"/>
          </p:nvPr>
        </p:nvSpPr>
        <p:spPr>
          <a:xfrm>
            <a:off x="971550" y="2516832"/>
            <a:ext cx="5829300" cy="3529460"/>
          </a:xfrm>
          <a:prstGeom prst="rect">
            <a:avLst/>
          </a:prstGeom>
        </p:spPr>
        <p:txBody>
          <a:bodyPr lIns="91439" tIns="45719" rIns="91439" bIns="45719">
            <a:noAutofit/>
          </a:bodyPr>
          <a:lstStyle/>
          <a:p>
            <a:endParaRPr/>
          </a:p>
        </p:txBody>
      </p:sp>
      <p:sp>
        <p:nvSpPr>
          <p:cNvPr id="21" name="Texto del título"/>
          <p:cNvSpPr txBox="1">
            <a:spLocks noGrp="1"/>
          </p:cNvSpPr>
          <p:nvPr>
            <p:ph type="title"/>
          </p:nvPr>
        </p:nvSpPr>
        <p:spPr>
          <a:xfrm>
            <a:off x="759023" y="6129783"/>
            <a:ext cx="6254354" cy="850108"/>
          </a:xfrm>
          <a:prstGeom prst="rect">
            <a:avLst/>
          </a:prstGeom>
        </p:spPr>
        <p:txBody>
          <a:bodyPr/>
          <a:lstStyle/>
          <a:p>
            <a:r>
              <a:t>Texto del título</a:t>
            </a:r>
          </a:p>
        </p:txBody>
      </p:sp>
      <p:sp>
        <p:nvSpPr>
          <p:cNvPr id="22" name="Nivel de texto 1…"/>
          <p:cNvSpPr txBox="1">
            <a:spLocks noGrp="1"/>
          </p:cNvSpPr>
          <p:nvPr>
            <p:ph type="body" sz="quarter" idx="1"/>
          </p:nvPr>
        </p:nvSpPr>
        <p:spPr>
          <a:xfrm>
            <a:off x="759023" y="6987480"/>
            <a:ext cx="6254354" cy="67553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759023" y="4042469"/>
            <a:ext cx="6254354" cy="1973462"/>
          </a:xfrm>
          <a:prstGeom prst="rect">
            <a:avLst/>
          </a:prstGeom>
        </p:spPr>
        <p:txBody>
          <a:bodyPr anchor="ctr"/>
          <a:lstStyle/>
          <a:p>
            <a:r>
              <a:t>Texto del título</a:t>
            </a:r>
          </a:p>
        </p:txBody>
      </p:sp>
      <p:sp>
        <p:nvSpPr>
          <p:cNvPr id="31"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4015233" y="2494061"/>
            <a:ext cx="3187900" cy="4910883"/>
          </a:xfrm>
          <a:prstGeom prst="rect">
            <a:avLst/>
          </a:prstGeom>
        </p:spPr>
        <p:txBody>
          <a:bodyPr lIns="91439" tIns="45719" rIns="91439" bIns="45719">
            <a:noAutofit/>
          </a:bodyPr>
          <a:lstStyle/>
          <a:p>
            <a:endParaRPr/>
          </a:p>
        </p:txBody>
      </p:sp>
      <p:sp>
        <p:nvSpPr>
          <p:cNvPr id="39" name="Texto del título"/>
          <p:cNvSpPr txBox="1">
            <a:spLocks noGrp="1"/>
          </p:cNvSpPr>
          <p:nvPr>
            <p:ph type="title"/>
          </p:nvPr>
        </p:nvSpPr>
        <p:spPr>
          <a:xfrm>
            <a:off x="569267" y="2494061"/>
            <a:ext cx="3187900" cy="2383335"/>
          </a:xfrm>
          <a:prstGeom prst="rect">
            <a:avLst/>
          </a:prstGeom>
        </p:spPr>
        <p:txBody>
          <a:bodyPr/>
          <a:lstStyle>
            <a:lvl1pPr>
              <a:defRPr sz="6000"/>
            </a:lvl1pPr>
          </a:lstStyle>
          <a:p>
            <a:r>
              <a:t>Texto del título</a:t>
            </a:r>
          </a:p>
        </p:txBody>
      </p:sp>
      <p:sp>
        <p:nvSpPr>
          <p:cNvPr id="40" name="Nivel de texto 1…"/>
          <p:cNvSpPr txBox="1">
            <a:spLocks noGrp="1"/>
          </p:cNvSpPr>
          <p:nvPr>
            <p:ph type="body" sz="quarter" idx="1"/>
          </p:nvPr>
        </p:nvSpPr>
        <p:spPr>
          <a:xfrm>
            <a:off x="569267" y="4938117"/>
            <a:ext cx="3187900" cy="2459237"/>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xfrm>
            <a:off x="569267" y="2266354"/>
            <a:ext cx="6633866" cy="1290341"/>
          </a:xfrm>
          <a:prstGeom prst="rect">
            <a:avLst/>
          </a:prstGeom>
        </p:spPr>
        <p:txBody>
          <a:bodyPr anchor="ctr"/>
          <a:lstStyle/>
          <a:p>
            <a:r>
              <a:t>Texto del título</a:t>
            </a:r>
          </a:p>
        </p:txBody>
      </p:sp>
      <p:sp>
        <p:nvSpPr>
          <p:cNvPr id="49"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xfrm>
            <a:off x="569267" y="2266354"/>
            <a:ext cx="6633866" cy="1290341"/>
          </a:xfrm>
          <a:prstGeom prst="rect">
            <a:avLst/>
          </a:prstGeom>
        </p:spPr>
        <p:txBody>
          <a:bodyPr anchor="ctr"/>
          <a:lstStyle/>
          <a:p>
            <a:r>
              <a:t>Texto del título</a:t>
            </a:r>
          </a:p>
        </p:txBody>
      </p:sp>
      <p:sp>
        <p:nvSpPr>
          <p:cNvPr id="57" name="Nivel de texto 1…"/>
          <p:cNvSpPr txBox="1">
            <a:spLocks noGrp="1"/>
          </p:cNvSpPr>
          <p:nvPr>
            <p:ph type="body" sz="half" idx="1"/>
          </p:nvPr>
        </p:nvSpPr>
        <p:spPr>
          <a:xfrm>
            <a:off x="569267" y="3662957"/>
            <a:ext cx="6633866" cy="3757167"/>
          </a:xfrm>
          <a:prstGeom prst="rect">
            <a:avLst/>
          </a:prstGeom>
        </p:spPr>
        <p:txBody>
          <a:bodyPr anchor="ctr"/>
          <a:lstStyle>
            <a:lvl1pPr marL="444500" indent="-444500" algn="l">
              <a:spcBef>
                <a:spcPts val="4300"/>
              </a:spcBef>
              <a:buSzPct val="145000"/>
              <a:buChar char="•"/>
              <a:defRPr sz="3200"/>
            </a:lvl1pPr>
            <a:lvl2pPr marL="889000" indent="-444500" algn="l">
              <a:spcBef>
                <a:spcPts val="4300"/>
              </a:spcBef>
              <a:buSzPct val="145000"/>
              <a:buChar char="•"/>
              <a:defRPr sz="3200"/>
            </a:lvl2pPr>
            <a:lvl3pPr marL="1333500" indent="-444500" algn="l">
              <a:spcBef>
                <a:spcPts val="4300"/>
              </a:spcBef>
              <a:buSzPct val="145000"/>
              <a:buChar char="•"/>
              <a:defRPr sz="3200"/>
            </a:lvl3pPr>
            <a:lvl4pPr marL="1778000" indent="-444500" algn="l">
              <a:spcBef>
                <a:spcPts val="4300"/>
              </a:spcBef>
              <a:buSzPct val="145000"/>
              <a:buChar char="•"/>
              <a:defRPr sz="3200"/>
            </a:lvl4pPr>
            <a:lvl5pPr marL="2222500" indent="-444500" algn="l">
              <a:spcBef>
                <a:spcPts val="4300"/>
              </a:spcBef>
              <a:buSzPct val="145000"/>
              <a:buChar char="•"/>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quarter" idx="13"/>
          </p:nvPr>
        </p:nvSpPr>
        <p:spPr>
          <a:xfrm>
            <a:off x="4015233" y="3662957"/>
            <a:ext cx="3187900" cy="3757167"/>
          </a:xfrm>
          <a:prstGeom prst="rect">
            <a:avLst/>
          </a:prstGeom>
        </p:spPr>
        <p:txBody>
          <a:bodyPr lIns="91439" tIns="45719" rIns="91439" bIns="45719">
            <a:noAutofit/>
          </a:bodyPr>
          <a:lstStyle/>
          <a:p>
            <a:endParaRPr/>
          </a:p>
        </p:txBody>
      </p:sp>
      <p:sp>
        <p:nvSpPr>
          <p:cNvPr id="66" name="Texto del título"/>
          <p:cNvSpPr txBox="1">
            <a:spLocks noGrp="1"/>
          </p:cNvSpPr>
          <p:nvPr>
            <p:ph type="title"/>
          </p:nvPr>
        </p:nvSpPr>
        <p:spPr>
          <a:xfrm>
            <a:off x="569267" y="2266354"/>
            <a:ext cx="6633866" cy="1290341"/>
          </a:xfrm>
          <a:prstGeom prst="rect">
            <a:avLst/>
          </a:prstGeom>
        </p:spPr>
        <p:txBody>
          <a:bodyPr anchor="ctr"/>
          <a:lstStyle/>
          <a:p>
            <a:r>
              <a:t>Texto del título</a:t>
            </a:r>
          </a:p>
        </p:txBody>
      </p:sp>
      <p:sp>
        <p:nvSpPr>
          <p:cNvPr id="67" name="Nivel de texto 1…"/>
          <p:cNvSpPr txBox="1">
            <a:spLocks noGrp="1"/>
          </p:cNvSpPr>
          <p:nvPr>
            <p:ph type="body" sz="quarter" idx="1"/>
          </p:nvPr>
        </p:nvSpPr>
        <p:spPr>
          <a:xfrm>
            <a:off x="569267" y="3662957"/>
            <a:ext cx="3187900" cy="3757167"/>
          </a:xfrm>
          <a:prstGeom prst="rect">
            <a:avLst/>
          </a:prstGeom>
        </p:spPr>
        <p:txBody>
          <a:bodyPr anchor="ctr"/>
          <a:lstStyle>
            <a:lvl1pPr marL="342900" indent="-342900" algn="l">
              <a:spcBef>
                <a:spcPts val="3300"/>
              </a:spcBef>
              <a:buSzPct val="145000"/>
              <a:buChar char="•"/>
              <a:defRPr sz="2800"/>
            </a:lvl1pPr>
            <a:lvl2pPr marL="685800" indent="-342900" algn="l">
              <a:spcBef>
                <a:spcPts val="3300"/>
              </a:spcBef>
              <a:buSzPct val="145000"/>
              <a:buChar char="•"/>
              <a:defRPr sz="2800"/>
            </a:lvl2pPr>
            <a:lvl3pPr marL="1028700" indent="-342900" algn="l">
              <a:spcBef>
                <a:spcPts val="3300"/>
              </a:spcBef>
              <a:buSzPct val="145000"/>
              <a:buChar char="•"/>
              <a:defRPr sz="2800"/>
            </a:lvl3pPr>
            <a:lvl4pPr marL="1371600" indent="-342900" algn="l">
              <a:spcBef>
                <a:spcPts val="3300"/>
              </a:spcBef>
              <a:buSzPct val="145000"/>
              <a:buChar char="•"/>
              <a:defRPr sz="2800"/>
            </a:lvl4pPr>
            <a:lvl5pPr marL="1714500" indent="-342900" algn="l">
              <a:spcBef>
                <a:spcPts val="3300"/>
              </a:spcBef>
              <a:buSzPct val="145000"/>
              <a:buChar char="•"/>
              <a:defRPr sz="2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3734485" y="7670601"/>
            <a:ext cx="299382" cy="3020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sz="half" idx="1"/>
          </p:nvPr>
        </p:nvSpPr>
        <p:spPr>
          <a:xfrm>
            <a:off x="569267" y="2873573"/>
            <a:ext cx="6633866" cy="4311254"/>
          </a:xfrm>
          <a:prstGeom prst="rect">
            <a:avLst/>
          </a:prstGeom>
        </p:spPr>
        <p:txBody>
          <a:bodyPr anchor="ctr"/>
          <a:lstStyle>
            <a:lvl1pPr marL="444500" indent="-444500" algn="l">
              <a:spcBef>
                <a:spcPts val="4300"/>
              </a:spcBef>
              <a:buSzPct val="145000"/>
              <a:buChar char="•"/>
              <a:defRPr sz="3200"/>
            </a:lvl1pPr>
            <a:lvl2pPr marL="889000" indent="-444500" algn="l">
              <a:spcBef>
                <a:spcPts val="4300"/>
              </a:spcBef>
              <a:buSzPct val="145000"/>
              <a:buChar char="•"/>
              <a:defRPr sz="3200"/>
            </a:lvl2pPr>
            <a:lvl3pPr marL="1333500" indent="-444500" algn="l">
              <a:spcBef>
                <a:spcPts val="4300"/>
              </a:spcBef>
              <a:buSzPct val="145000"/>
              <a:buChar char="•"/>
              <a:defRPr sz="3200"/>
            </a:lvl3pPr>
            <a:lvl4pPr marL="1778000" indent="-444500" algn="l">
              <a:spcBef>
                <a:spcPts val="4300"/>
              </a:spcBef>
              <a:buSzPct val="145000"/>
              <a:buChar char="•"/>
              <a:defRPr sz="3200"/>
            </a:lvl4pPr>
            <a:lvl5pPr marL="2222500" indent="-444500" algn="l">
              <a:spcBef>
                <a:spcPts val="4300"/>
              </a:spcBef>
              <a:buSzPct val="145000"/>
              <a:buChar char="•"/>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4015233" y="5158233"/>
            <a:ext cx="3187900" cy="2254301"/>
          </a:xfrm>
          <a:prstGeom prst="rect">
            <a:avLst/>
          </a:prstGeom>
        </p:spPr>
        <p:txBody>
          <a:bodyPr lIns="91439" tIns="45719" rIns="91439" bIns="45719">
            <a:noAutofit/>
          </a:bodyPr>
          <a:lstStyle/>
          <a:p>
            <a:endParaRPr/>
          </a:p>
        </p:txBody>
      </p:sp>
      <p:sp>
        <p:nvSpPr>
          <p:cNvPr id="84" name="Imagen"/>
          <p:cNvSpPr>
            <a:spLocks noGrp="1"/>
          </p:cNvSpPr>
          <p:nvPr>
            <p:ph type="pic" sz="quarter" idx="14"/>
          </p:nvPr>
        </p:nvSpPr>
        <p:spPr>
          <a:xfrm>
            <a:off x="4015233" y="2645866"/>
            <a:ext cx="3187900" cy="2254301"/>
          </a:xfrm>
          <a:prstGeom prst="rect">
            <a:avLst/>
          </a:prstGeom>
        </p:spPr>
        <p:txBody>
          <a:bodyPr lIns="91439" tIns="45719" rIns="91439" bIns="45719">
            <a:noAutofit/>
          </a:bodyPr>
          <a:lstStyle/>
          <a:p>
            <a:endParaRPr/>
          </a:p>
        </p:txBody>
      </p:sp>
      <p:sp>
        <p:nvSpPr>
          <p:cNvPr id="85" name="Imagen"/>
          <p:cNvSpPr>
            <a:spLocks noGrp="1"/>
          </p:cNvSpPr>
          <p:nvPr>
            <p:ph type="pic" sz="quarter" idx="15"/>
          </p:nvPr>
        </p:nvSpPr>
        <p:spPr>
          <a:xfrm>
            <a:off x="569267" y="2645866"/>
            <a:ext cx="3187900" cy="4766668"/>
          </a:xfrm>
          <a:prstGeom prst="rect">
            <a:avLst/>
          </a:prstGeom>
        </p:spPr>
        <p:txBody>
          <a:bodyPr lIns="91439" tIns="45719" rIns="91439" bIns="45719">
            <a:noAutofit/>
          </a:bodyPr>
          <a:lstStyle/>
          <a:p>
            <a:endParaRPr/>
          </a:p>
        </p:txBody>
      </p:sp>
      <p:sp>
        <p:nvSpPr>
          <p:cNvPr id="86" name="Número de diapositiva"/>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759023" y="3093690"/>
            <a:ext cx="6254354" cy="19734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360" tIns="30360" rIns="30360" bIns="30360" anchor="b">
            <a:normAutofit/>
          </a:bodyPr>
          <a:lstStyle/>
          <a:p>
            <a:r>
              <a:t>Texto del título</a:t>
            </a:r>
          </a:p>
        </p:txBody>
      </p:sp>
      <p:sp>
        <p:nvSpPr>
          <p:cNvPr id="3" name="Nivel de texto 1…"/>
          <p:cNvSpPr txBox="1">
            <a:spLocks noGrp="1"/>
          </p:cNvSpPr>
          <p:nvPr>
            <p:ph type="body" idx="1"/>
          </p:nvPr>
        </p:nvSpPr>
        <p:spPr>
          <a:xfrm>
            <a:off x="759023" y="5127873"/>
            <a:ext cx="6254354" cy="6755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360" tIns="30360" rIns="30360" bIns="30360">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3734485" y="7670601"/>
            <a:ext cx="299382" cy="283429"/>
          </a:xfrm>
          <a:prstGeom prst="rect">
            <a:avLst/>
          </a:prstGeom>
          <a:ln w="3175">
            <a:miter lim="400000"/>
          </a:ln>
        </p:spPr>
        <p:txBody>
          <a:bodyPr wrap="none" lIns="30360" tIns="30360" rIns="30360" bIns="30360">
            <a:spAutoFit/>
          </a:bodyPr>
          <a:lstStyle>
            <a:lvl1pPr>
              <a:defRPr sz="1600" b="0">
                <a:latin typeface="Helvetica Neue Thin"/>
                <a:ea typeface="Helvetica Neue Thin"/>
                <a:cs typeface="Helvetica Neue Thin"/>
                <a:sym typeface="Helvetica Neue Thin"/>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1pPr>
      <a:lvl2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2pPr>
      <a:lvl3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3pPr>
      <a:lvl4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4pPr>
      <a:lvl5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5pPr>
      <a:lvl6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6pPr>
      <a:lvl7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7pPr>
      <a:lvl8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8pPr>
      <a:lvl9pPr marL="0" marR="0" indent="0" algn="ctr" defTabSz="60245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5pPr>
      <a:lvl6pPr marL="0" marR="0" indent="3556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6pPr>
      <a:lvl7pPr marL="0" marR="0" indent="7112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7pPr>
      <a:lvl8pPr marL="0" marR="0" indent="10668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8pPr>
      <a:lvl9pPr marL="0" marR="0" indent="1422400" algn="ctr" defTabSz="60245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1pPr>
      <a:lvl2pPr marL="0" marR="0" indent="228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2pPr>
      <a:lvl3pPr marL="0" marR="0" indent="457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3pPr>
      <a:lvl4pPr marL="0" marR="0" indent="685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4pPr>
      <a:lvl5pPr marL="0" marR="0" indent="9144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5pPr>
      <a:lvl6pPr marL="0" marR="0" indent="11430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6pPr>
      <a:lvl7pPr marL="0" marR="0" indent="1371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7pPr>
      <a:lvl8pPr marL="0" marR="0" indent="1600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8pPr>
      <a:lvl9pPr marL="0" marR="0" indent="1828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rcRect l="21725" r="16473" b="25929"/>
          <a:stretch>
            <a:fillRect/>
          </a:stretch>
        </p:blipFill>
        <p:spPr>
          <a:xfrm>
            <a:off x="-470446" y="-111324"/>
            <a:ext cx="8316261" cy="10280878"/>
          </a:xfrm>
          <a:prstGeom prst="rect">
            <a:avLst/>
          </a:prstGeom>
          <a:ln w="3175">
            <a:miter lim="400000"/>
          </a:ln>
        </p:spPr>
      </p:pic>
      <p:pic>
        <p:nvPicPr>
          <p:cNvPr id="126" name="Imagen" descr="Imagen"/>
          <p:cNvPicPr>
            <a:picLocks noChangeAspect="1"/>
          </p:cNvPicPr>
          <p:nvPr/>
        </p:nvPicPr>
        <p:blipFill>
          <a:blip r:embed="rId3"/>
          <a:stretch>
            <a:fillRect/>
          </a:stretch>
        </p:blipFill>
        <p:spPr>
          <a:xfrm>
            <a:off x="2259019" y="4866323"/>
            <a:ext cx="3254362" cy="655954"/>
          </a:xfrm>
          <a:prstGeom prst="rect">
            <a:avLst/>
          </a:prstGeom>
          <a:ln w="3175">
            <a:miter lim="400000"/>
          </a:ln>
        </p:spPr>
      </p:pic>
      <p:sp>
        <p:nvSpPr>
          <p:cNvPr id="125" name="Rectángulo"/>
          <p:cNvSpPr/>
          <p:nvPr/>
        </p:nvSpPr>
        <p:spPr>
          <a:xfrm>
            <a:off x="1501328" y="3737757"/>
            <a:ext cx="4769744" cy="42813"/>
          </a:xfrm>
          <a:prstGeom prst="rect">
            <a:avLst/>
          </a:pr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27" name="2022"/>
          <p:cNvSpPr txBox="1"/>
          <p:nvPr/>
        </p:nvSpPr>
        <p:spPr>
          <a:xfrm>
            <a:off x="3205717" y="8765952"/>
            <a:ext cx="1157768" cy="5537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3200" b="0">
                <a:solidFill>
                  <a:srgbClr val="20233C"/>
                </a:solidFill>
                <a:latin typeface="Arial Black"/>
                <a:ea typeface="Arial Black"/>
                <a:cs typeface="Arial Black"/>
                <a:sym typeface="Arial Black"/>
              </a:defRPr>
            </a:lvl1pPr>
          </a:lstStyle>
          <a:p>
            <a:r>
              <a:rPr dirty="0"/>
              <a:t>202</a:t>
            </a:r>
            <a:r>
              <a:rPr lang="es-CO" dirty="0"/>
              <a:t>5</a:t>
            </a:r>
            <a:endParaRPr dirty="0"/>
          </a:p>
        </p:txBody>
      </p:sp>
      <p:sp>
        <p:nvSpPr>
          <p:cNvPr id="120" name="FERIA DE SERVICIO MÓVIL"/>
          <p:cNvSpPr txBox="1"/>
          <p:nvPr/>
        </p:nvSpPr>
        <p:spPr>
          <a:xfrm>
            <a:off x="2018940" y="1372559"/>
            <a:ext cx="3734520" cy="289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spc="450">
                <a:solidFill>
                  <a:srgbClr val="FFFFFF"/>
                </a:solidFill>
                <a:latin typeface="Century Gothic"/>
                <a:ea typeface="Century Gothic"/>
                <a:cs typeface="Century Gothic"/>
                <a:sym typeface="Century Gothic"/>
              </a:defRPr>
            </a:lvl1pPr>
          </a:lstStyle>
          <a:p>
            <a:r>
              <a:t>FERIA DE SERVICIO MÓVIL</a:t>
            </a:r>
          </a:p>
        </p:txBody>
      </p:sp>
      <p:sp>
        <p:nvSpPr>
          <p:cNvPr id="121" name="LOCALIDAD"/>
          <p:cNvSpPr txBox="1"/>
          <p:nvPr/>
        </p:nvSpPr>
        <p:spPr>
          <a:xfrm>
            <a:off x="662358" y="1540487"/>
            <a:ext cx="6447677" cy="89231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5400" b="0">
                <a:solidFill>
                  <a:srgbClr val="FFFFFF"/>
                </a:solidFill>
                <a:latin typeface="Arial Black"/>
                <a:ea typeface="Arial Black"/>
                <a:cs typeface="Arial Black"/>
                <a:sym typeface="Arial Black"/>
              </a:defRPr>
            </a:lvl1pPr>
          </a:lstStyle>
          <a:p>
            <a:r>
              <a:rPr lang="es-CO" dirty="0"/>
              <a:t>Feria de Servicio</a:t>
            </a:r>
            <a:endParaRPr dirty="0"/>
          </a:p>
        </p:txBody>
      </p:sp>
      <p:sp>
        <p:nvSpPr>
          <p:cNvPr id="122" name="RAFAEL URIBE URIBE"/>
          <p:cNvSpPr txBox="1"/>
          <p:nvPr/>
        </p:nvSpPr>
        <p:spPr>
          <a:xfrm>
            <a:off x="1322807" y="2377717"/>
            <a:ext cx="5126803" cy="5537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3200" b="0">
                <a:solidFill>
                  <a:srgbClr val="BCCB41"/>
                </a:solidFill>
                <a:latin typeface="Arial Black"/>
                <a:ea typeface="Arial Black"/>
                <a:cs typeface="Arial Black"/>
                <a:sym typeface="Arial Black"/>
              </a:defRPr>
            </a:lvl1pPr>
          </a:lstStyle>
          <a:p>
            <a:r>
              <a:rPr lang="es-CO" dirty="0"/>
              <a:t>Jornada Especializada</a:t>
            </a:r>
            <a:endParaRPr dirty="0"/>
          </a:p>
        </p:txBody>
      </p:sp>
      <p:sp>
        <p:nvSpPr>
          <p:cNvPr id="123" name="Parque Marruecos"/>
          <p:cNvSpPr txBox="1"/>
          <p:nvPr/>
        </p:nvSpPr>
        <p:spPr>
          <a:xfrm>
            <a:off x="809848" y="2803776"/>
            <a:ext cx="6152725" cy="5537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3200" b="0">
                <a:solidFill>
                  <a:srgbClr val="FFFFFF"/>
                </a:solidFill>
                <a:latin typeface="Century Gothic"/>
                <a:ea typeface="Century Gothic"/>
                <a:cs typeface="Century Gothic"/>
                <a:sym typeface="Century Gothic"/>
              </a:defRPr>
            </a:lvl1pPr>
          </a:lstStyle>
          <a:p>
            <a:r>
              <a:rPr lang="es-CO" dirty="0"/>
              <a:t>Hacienda y Movilidad Bogotá </a:t>
            </a:r>
            <a:endParaRPr dirty="0"/>
          </a:p>
        </p:txBody>
      </p:sp>
      <p:sp>
        <p:nvSpPr>
          <p:cNvPr id="124" name="Secretaría Distrital de Movilidad"/>
          <p:cNvSpPr txBox="1"/>
          <p:nvPr/>
        </p:nvSpPr>
        <p:spPr>
          <a:xfrm>
            <a:off x="1907716" y="4159662"/>
            <a:ext cx="3956968" cy="3655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2000" b="0">
                <a:solidFill>
                  <a:srgbClr val="FFFFFF"/>
                </a:solidFill>
                <a:latin typeface="Century Gothic"/>
                <a:ea typeface="Century Gothic"/>
                <a:cs typeface="Century Gothic"/>
                <a:sym typeface="Century Gothic"/>
              </a:defRPr>
            </a:lvl1pPr>
          </a:lstStyle>
          <a:p>
            <a:r>
              <a:rPr dirty="0" err="1"/>
              <a:t>Secretaría</a:t>
            </a:r>
            <a:r>
              <a:rPr dirty="0"/>
              <a:t> </a:t>
            </a:r>
            <a:r>
              <a:rPr dirty="0" err="1"/>
              <a:t>Distrital</a:t>
            </a:r>
            <a:r>
              <a:rPr dirty="0"/>
              <a:t> de </a:t>
            </a:r>
            <a:r>
              <a:rPr dirty="0" err="1"/>
              <a:t>Movilidad</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n" descr="Imagen"/>
          <p:cNvPicPr>
            <a:picLocks noChangeAspect="1"/>
          </p:cNvPicPr>
          <p:nvPr/>
        </p:nvPicPr>
        <p:blipFill>
          <a:blip r:embed="rId2"/>
          <a:srcRect l="19615" t="15500"/>
          <a:stretch>
            <a:fillRect/>
          </a:stretch>
        </p:blipFill>
        <p:spPr>
          <a:xfrm>
            <a:off x="0" y="-63566"/>
            <a:ext cx="7772426" cy="9519564"/>
          </a:xfrm>
          <a:prstGeom prst="rect">
            <a:avLst/>
          </a:prstGeom>
          <a:ln w="3175">
            <a:miter lim="400000"/>
          </a:ln>
        </p:spPr>
      </p:pic>
      <p:pic>
        <p:nvPicPr>
          <p:cNvPr id="131" name="Imagen" descr="Imagen"/>
          <p:cNvPicPr>
            <a:picLocks noChangeAspect="1"/>
          </p:cNvPicPr>
          <p:nvPr/>
        </p:nvPicPr>
        <p:blipFill>
          <a:blip r:embed="rId3"/>
          <a:stretch>
            <a:fillRect/>
          </a:stretch>
        </p:blipFill>
        <p:spPr>
          <a:xfrm>
            <a:off x="2577687" y="8947292"/>
            <a:ext cx="2660087" cy="536172"/>
          </a:xfrm>
          <a:prstGeom prst="rect">
            <a:avLst/>
          </a:prstGeom>
          <a:ln w="3175">
            <a:miter lim="400000"/>
          </a:ln>
        </p:spPr>
      </p:pic>
      <p:sp>
        <p:nvSpPr>
          <p:cNvPr id="134" name="Rectángulo"/>
          <p:cNvSpPr/>
          <p:nvPr/>
        </p:nvSpPr>
        <p:spPr>
          <a:xfrm>
            <a:off x="2013693" y="3437508"/>
            <a:ext cx="3788074" cy="28625"/>
          </a:xfrm>
          <a:prstGeom prst="rect">
            <a:avLst/>
          </a:prstGeom>
          <a:solidFill>
            <a:srgbClr val="20233C"/>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29" name="INTRODUCCIÓN"/>
          <p:cNvSpPr txBox="1"/>
          <p:nvPr/>
        </p:nvSpPr>
        <p:spPr>
          <a:xfrm>
            <a:off x="1902631" y="2451582"/>
            <a:ext cx="3967138" cy="6957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3500" b="0">
                <a:solidFill>
                  <a:srgbClr val="20233C"/>
                </a:solidFill>
                <a:latin typeface="Arial Black"/>
                <a:ea typeface="Arial Black"/>
                <a:cs typeface="Arial Black"/>
                <a:sym typeface="Arial Black"/>
              </a:defRPr>
            </a:lvl1pPr>
          </a:lstStyle>
          <a:p>
            <a:r>
              <a:t>INTRODUCCIÓN</a:t>
            </a:r>
          </a:p>
        </p:txBody>
      </p:sp>
      <p:sp>
        <p:nvSpPr>
          <p:cNvPr id="133" name="FERIA DE SERVICIO MÓVIL"/>
          <p:cNvSpPr txBox="1"/>
          <p:nvPr/>
        </p:nvSpPr>
        <p:spPr>
          <a:xfrm>
            <a:off x="2018940" y="3074359"/>
            <a:ext cx="3734520" cy="289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spc="450">
                <a:solidFill>
                  <a:srgbClr val="C1CF42"/>
                </a:solidFill>
                <a:latin typeface="Century Gothic"/>
                <a:ea typeface="Century Gothic"/>
                <a:cs typeface="Century Gothic"/>
                <a:sym typeface="Century Gothic"/>
              </a:defRPr>
            </a:lvl1pPr>
          </a:lstStyle>
          <a:p>
            <a:r>
              <a:rPr dirty="0"/>
              <a:t>FERIA DE SERVICIO MÓVIL</a:t>
            </a:r>
          </a:p>
        </p:txBody>
      </p:sp>
      <p:sp>
        <p:nvSpPr>
          <p:cNvPr id="130" name="Es la estrategia de atención móvil que articula a las diferentes entidades, del orden distrital, nacional y privado que ejercen funciones públicas para la prestación de un servicio integral en el ámbito local, donde se ofrece a la ciudadanía información y acceso a programas y trámites, prestando un servicio más amable y efectivo, en diferentes zonas de la ciudad.…"/>
          <p:cNvSpPr txBox="1"/>
          <p:nvPr/>
        </p:nvSpPr>
        <p:spPr>
          <a:xfrm>
            <a:off x="1105209" y="3226665"/>
            <a:ext cx="5686116" cy="58629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360" tIns="30360" rIns="30360" bIns="30360" anchor="ctr">
            <a:spAutoFit/>
          </a:bodyPr>
          <a:lstStyle/>
          <a:p>
            <a:pPr algn="just">
              <a:defRPr sz="1300" b="0">
                <a:solidFill>
                  <a:srgbClr val="20233C"/>
                </a:solidFill>
                <a:latin typeface="Century Gothic"/>
                <a:ea typeface="Century Gothic"/>
                <a:cs typeface="Century Gothic"/>
                <a:sym typeface="Century Gothic"/>
              </a:defRPr>
            </a:pPr>
            <a:endParaRPr lang="es-CO" sz="1300" b="0" dirty="0">
              <a:latin typeface="Arial" panose="020B0604020202020204" pitchFamily="34" charset="0"/>
              <a:cs typeface="Arial" panose="020B0604020202020204" pitchFamily="34" charset="0"/>
              <a:sym typeface="Century Gothic"/>
            </a:endParaRPr>
          </a:p>
          <a:p>
            <a:pPr algn="just">
              <a:defRPr sz="1300" b="0">
                <a:solidFill>
                  <a:srgbClr val="20233C"/>
                </a:solidFill>
                <a:latin typeface="Century Gothic"/>
                <a:ea typeface="Century Gothic"/>
                <a:cs typeface="Century Gothic"/>
                <a:sym typeface="Century Gothic"/>
              </a:defRPr>
            </a:pPr>
            <a:r>
              <a:rPr lang="es-CO" sz="1300" b="0" dirty="0">
                <a:latin typeface="Arial" panose="020B0604020202020204" pitchFamily="34" charset="0"/>
                <a:cs typeface="Arial" panose="020B0604020202020204" pitchFamily="34" charset="0"/>
                <a:sym typeface="Century Gothic"/>
              </a:rPr>
              <a:t>La Feria de Servicios de la Secretaría Distrital de Hacienda y la Secretaría de Movilidad de Bogotá se llevó a cabo con éxito en el Salón del Automóvil en Corferias. El evento contó con la participación ciudadana y se difundió a través de plataformas digitales, con el objetivo de facilitar el cumplimiento tributario y no tributario de los contribuyentes, promover la cultura de pago responsable y mejorar la relación entre la ciudadanía y la administración pública.</a:t>
            </a:r>
          </a:p>
          <a:p>
            <a:pPr algn="just">
              <a:defRPr sz="1300" b="0">
                <a:solidFill>
                  <a:srgbClr val="20233C"/>
                </a:solidFill>
                <a:latin typeface="Century Gothic"/>
                <a:ea typeface="Century Gothic"/>
                <a:cs typeface="Century Gothic"/>
                <a:sym typeface="Century Gothic"/>
              </a:defRPr>
            </a:pPr>
            <a:endParaRPr lang="es-MX" dirty="0">
              <a:latin typeface="Arial" panose="020B0604020202020204" pitchFamily="34" charset="0"/>
              <a:cs typeface="Arial" panose="020B0604020202020204" pitchFamily="34" charset="0"/>
            </a:endParaRPr>
          </a:p>
          <a:p>
            <a:pPr algn="just">
              <a:defRPr sz="1300" b="0">
                <a:solidFill>
                  <a:srgbClr val="20233C"/>
                </a:solidFill>
                <a:latin typeface="Century Gothic"/>
                <a:ea typeface="Century Gothic"/>
                <a:cs typeface="Century Gothic"/>
                <a:sym typeface="Century Gothic"/>
              </a:defRPr>
            </a:pPr>
            <a:r>
              <a:rPr lang="es-ES" sz="1300" b="0" dirty="0">
                <a:latin typeface="Arial" panose="020B0604020202020204" pitchFamily="34" charset="0"/>
                <a:cs typeface="Arial" panose="020B0604020202020204" pitchFamily="34" charset="0"/>
                <a:sym typeface="Century Gothic"/>
              </a:rPr>
              <a:t>Durante la feria la Secretaría Distrital de Movilidad estuvo presente ofreciendo información sobre los acuerdos de pagos e información de comparendos dado que está sujeto con los impuestos de vehículos matriculados en la Ciudad de Bogotá.</a:t>
            </a:r>
            <a:endParaRPr lang="es-CO" sz="1300" b="0" dirty="0">
              <a:latin typeface="Arial" panose="020B0604020202020204" pitchFamily="34" charset="0"/>
              <a:cs typeface="Arial" panose="020B0604020202020204" pitchFamily="34" charset="0"/>
              <a:sym typeface="Century Gothic"/>
            </a:endParaRPr>
          </a:p>
          <a:p>
            <a:pPr algn="just">
              <a:defRPr sz="1300" b="0">
                <a:solidFill>
                  <a:srgbClr val="20233C"/>
                </a:solidFill>
                <a:latin typeface="Century Gothic"/>
                <a:ea typeface="Century Gothic"/>
                <a:cs typeface="Century Gothic"/>
                <a:sym typeface="Century Gothic"/>
              </a:defRPr>
            </a:pPr>
            <a:endParaRPr lang="es-MX" dirty="0">
              <a:latin typeface="Arial" panose="020B0604020202020204" pitchFamily="34" charset="0"/>
              <a:cs typeface="Arial" panose="020B0604020202020204" pitchFamily="34" charset="0"/>
            </a:endParaRPr>
          </a:p>
          <a:p>
            <a:pPr algn="just">
              <a:defRPr sz="1300" b="0">
                <a:solidFill>
                  <a:srgbClr val="20233C"/>
                </a:solidFill>
                <a:latin typeface="Century Gothic"/>
                <a:ea typeface="Century Gothic"/>
                <a:cs typeface="Century Gothic"/>
                <a:sym typeface="Century Gothic"/>
              </a:defRPr>
            </a:pPr>
            <a:r>
              <a:rPr lang="es-ES" sz="1300" b="0" dirty="0">
                <a:latin typeface="Arial" panose="020B0604020202020204" pitchFamily="34" charset="0"/>
                <a:cs typeface="Arial" panose="020B0604020202020204" pitchFamily="34" charset="0"/>
                <a:sym typeface="Century Gothic"/>
              </a:rPr>
              <a:t>SERVICIOS OFRECIDOS POR LA DOS SECRETARIAS.</a:t>
            </a:r>
            <a:endParaRPr lang="es-CO" sz="1300" b="0" dirty="0">
              <a:latin typeface="Arial" panose="020B0604020202020204" pitchFamily="34" charset="0"/>
              <a:cs typeface="Arial" panose="020B0604020202020204" pitchFamily="34" charset="0"/>
              <a:sym typeface="Century Gothic"/>
            </a:endParaRPr>
          </a:p>
          <a:p>
            <a:pPr algn="just">
              <a:defRPr sz="1300" b="0">
                <a:solidFill>
                  <a:srgbClr val="20233C"/>
                </a:solidFill>
                <a:latin typeface="Century Gothic"/>
                <a:ea typeface="Century Gothic"/>
                <a:cs typeface="Century Gothic"/>
                <a:sym typeface="Century Gothic"/>
              </a:defRPr>
            </a:pPr>
            <a:endParaRPr lang="es-MX" dirty="0">
              <a:latin typeface="Arial" panose="020B0604020202020204" pitchFamily="34" charset="0"/>
              <a:cs typeface="Arial" panose="020B0604020202020204" pitchFamily="34" charset="0"/>
            </a:endParaRP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Matriculación de vehículos híbridos o eléctricos en Bogotá</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Acuerdos de pago para deudas de impuestos vehiculares</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Información sobre comparendos y sanciones</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Liquidación y pago del impuesto vehicular para vehículos                       matriculados en la Ciudad de Bogotá</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Liquidación y pago del impuesto vehicular</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Presentación de declaración para vehículos híbridos o eléctricos</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Solicitud de acuerdos de pago.</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Liquidación de deudas de vigencias anteriores</a:t>
            </a:r>
          </a:p>
          <a:p>
            <a:pPr algn="just">
              <a:defRPr sz="1300" b="0">
                <a:solidFill>
                  <a:srgbClr val="20233C"/>
                </a:solidFill>
                <a:latin typeface="Century Gothic"/>
                <a:ea typeface="Century Gothic"/>
                <a:cs typeface="Century Gothic"/>
                <a:sym typeface="Century Gothic"/>
              </a:defRPr>
            </a:pPr>
            <a:r>
              <a:rPr lang="es-MX" dirty="0">
                <a:latin typeface="Arial" panose="020B0604020202020204" pitchFamily="34" charset="0"/>
                <a:cs typeface="Arial" panose="020B0604020202020204" pitchFamily="34" charset="0"/>
              </a:rPr>
              <a:t>•	Atención en la Ventanilla Única de Servicios de la Secretaría de       Movilidad.</a:t>
            </a:r>
          </a:p>
          <a:p>
            <a:pPr algn="just">
              <a:defRPr sz="1300" b="0">
                <a:solidFill>
                  <a:srgbClr val="20233C"/>
                </a:solidFill>
                <a:latin typeface="Century Gothic"/>
                <a:ea typeface="Century Gothic"/>
                <a:cs typeface="Century Gothic"/>
                <a:sym typeface="Century Gothic"/>
              </a:defRPr>
            </a:pPr>
            <a:endParaRPr lang="es-MX" dirty="0"/>
          </a:p>
          <a:p>
            <a:pPr algn="just">
              <a:defRPr sz="1300" b="0">
                <a:solidFill>
                  <a:srgbClr val="20233C"/>
                </a:solidFill>
                <a:latin typeface="Century Gothic"/>
                <a:ea typeface="Century Gothic"/>
                <a:cs typeface="Century Gothic"/>
                <a:sym typeface="Century Gothic"/>
              </a:defRPr>
            </a:pPr>
            <a:endParaRPr lang="es-MX"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upo"/>
          <p:cNvGrpSpPr/>
          <p:nvPr/>
        </p:nvGrpSpPr>
        <p:grpSpPr>
          <a:xfrm>
            <a:off x="-27644" y="-1379503"/>
            <a:ext cx="8633837" cy="11545181"/>
            <a:chOff x="0" y="0"/>
            <a:chExt cx="8633836" cy="11545179"/>
          </a:xfrm>
        </p:grpSpPr>
        <p:pic>
          <p:nvPicPr>
            <p:cNvPr id="149" name="Imagen" descr="Imagen"/>
            <p:cNvPicPr>
              <a:picLocks noChangeAspect="1"/>
            </p:cNvPicPr>
            <p:nvPr/>
          </p:nvPicPr>
          <p:blipFill>
            <a:blip r:embed="rId2"/>
            <a:srcRect l="525" t="35713" r="29854" b="342"/>
            <a:stretch>
              <a:fillRect/>
            </a:stretch>
          </p:blipFill>
          <p:spPr>
            <a:xfrm>
              <a:off x="2052907" y="0"/>
              <a:ext cx="6580930" cy="8844578"/>
            </a:xfrm>
            <a:prstGeom prst="rect">
              <a:avLst/>
            </a:prstGeom>
            <a:ln w="3175" cap="flat">
              <a:noFill/>
              <a:miter lim="400000"/>
            </a:ln>
            <a:effectLst/>
          </p:spPr>
        </p:pic>
        <p:pic>
          <p:nvPicPr>
            <p:cNvPr id="150" name="Imagen" descr="Imagen"/>
            <p:cNvPicPr>
              <a:picLocks/>
            </p:cNvPicPr>
            <p:nvPr/>
          </p:nvPicPr>
          <p:blipFill>
            <a:blip r:embed="rId3"/>
            <a:srcRect t="8766" b="21866"/>
            <a:stretch>
              <a:fillRect/>
            </a:stretch>
          </p:blipFill>
          <p:spPr>
            <a:xfrm rot="17597913" flipH="1">
              <a:off x="1219224" y="8389588"/>
              <a:ext cx="1418767" cy="3588699"/>
            </a:xfrm>
            <a:prstGeom prst="rect">
              <a:avLst/>
            </a:prstGeom>
            <a:ln w="3175" cap="flat">
              <a:noFill/>
              <a:miter lim="400000"/>
            </a:ln>
            <a:effectLst/>
          </p:spPr>
        </p:pic>
      </p:grpSp>
      <p:pic>
        <p:nvPicPr>
          <p:cNvPr id="138" name="Imagen" descr="Imagen"/>
          <p:cNvPicPr>
            <a:picLocks noChangeAspect="1"/>
          </p:cNvPicPr>
          <p:nvPr/>
        </p:nvPicPr>
        <p:blipFill>
          <a:blip r:embed="rId4"/>
          <a:stretch>
            <a:fillRect/>
          </a:stretch>
        </p:blipFill>
        <p:spPr>
          <a:xfrm>
            <a:off x="4469987" y="9125092"/>
            <a:ext cx="2660087" cy="536172"/>
          </a:xfrm>
          <a:prstGeom prst="rect">
            <a:avLst/>
          </a:prstGeom>
          <a:ln w="3175">
            <a:miter lim="400000"/>
          </a:ln>
        </p:spPr>
      </p:pic>
      <p:sp>
        <p:nvSpPr>
          <p:cNvPr id="140" name="Rectángulo"/>
          <p:cNvSpPr/>
          <p:nvPr/>
        </p:nvSpPr>
        <p:spPr>
          <a:xfrm>
            <a:off x="790835" y="1986979"/>
            <a:ext cx="3788074" cy="28626"/>
          </a:xfrm>
          <a:prstGeom prst="rect">
            <a:avLst/>
          </a:prstGeom>
          <a:solidFill>
            <a:srgbClr val="20233C"/>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pic>
        <p:nvPicPr>
          <p:cNvPr id="152" name="Imagen" descr="Imagen"/>
          <p:cNvPicPr>
            <a:picLocks noChangeAspect="1"/>
          </p:cNvPicPr>
          <p:nvPr/>
        </p:nvPicPr>
        <p:blipFill>
          <a:blip r:embed="rId5"/>
          <a:stretch>
            <a:fillRect/>
          </a:stretch>
        </p:blipFill>
        <p:spPr>
          <a:xfrm>
            <a:off x="814291" y="2745836"/>
            <a:ext cx="888350" cy="866530"/>
          </a:xfrm>
          <a:prstGeom prst="rect">
            <a:avLst/>
          </a:prstGeom>
          <a:ln w="3175">
            <a:miter lim="400000"/>
          </a:ln>
        </p:spPr>
      </p:pic>
      <p:pic>
        <p:nvPicPr>
          <p:cNvPr id="153" name="Imagen" descr="Imagen"/>
          <p:cNvPicPr>
            <a:picLocks noChangeAspect="1"/>
          </p:cNvPicPr>
          <p:nvPr/>
        </p:nvPicPr>
        <p:blipFill>
          <a:blip r:embed="rId6"/>
          <a:stretch>
            <a:fillRect/>
          </a:stretch>
        </p:blipFill>
        <p:spPr>
          <a:xfrm>
            <a:off x="806198" y="3952911"/>
            <a:ext cx="904535" cy="880354"/>
          </a:xfrm>
          <a:prstGeom prst="rect">
            <a:avLst/>
          </a:prstGeom>
          <a:ln w="3175">
            <a:miter lim="400000"/>
          </a:ln>
        </p:spPr>
      </p:pic>
      <p:pic>
        <p:nvPicPr>
          <p:cNvPr id="154" name="Imagen" descr="Imagen"/>
          <p:cNvPicPr>
            <a:picLocks noChangeAspect="1"/>
          </p:cNvPicPr>
          <p:nvPr/>
        </p:nvPicPr>
        <p:blipFill>
          <a:blip r:embed="rId7"/>
          <a:stretch>
            <a:fillRect/>
          </a:stretch>
        </p:blipFill>
        <p:spPr>
          <a:xfrm>
            <a:off x="816100" y="5371378"/>
            <a:ext cx="884732" cy="861080"/>
          </a:xfrm>
          <a:prstGeom prst="rect">
            <a:avLst/>
          </a:prstGeom>
          <a:ln w="3175">
            <a:miter lim="400000"/>
          </a:ln>
        </p:spPr>
      </p:pic>
      <p:pic>
        <p:nvPicPr>
          <p:cNvPr id="136" name="Imagen" descr="Imagen"/>
          <p:cNvPicPr>
            <a:picLocks noChangeAspect="1"/>
          </p:cNvPicPr>
          <p:nvPr/>
        </p:nvPicPr>
        <p:blipFill>
          <a:blip r:embed="rId8"/>
          <a:stretch>
            <a:fillRect/>
          </a:stretch>
        </p:blipFill>
        <p:spPr>
          <a:xfrm>
            <a:off x="824200" y="6770572"/>
            <a:ext cx="868531" cy="849290"/>
          </a:xfrm>
          <a:prstGeom prst="rect">
            <a:avLst/>
          </a:prstGeom>
          <a:ln w="3175">
            <a:miter lim="400000"/>
          </a:ln>
        </p:spPr>
      </p:pic>
      <p:sp>
        <p:nvSpPr>
          <p:cNvPr id="137" name="FICHA TÉCNICA"/>
          <p:cNvSpPr txBox="1"/>
          <p:nvPr/>
        </p:nvSpPr>
        <p:spPr>
          <a:xfrm>
            <a:off x="752921" y="937553"/>
            <a:ext cx="3863902" cy="670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p>
            <a:pPr>
              <a:defRPr sz="3400" b="0">
                <a:solidFill>
                  <a:srgbClr val="20233C"/>
                </a:solidFill>
                <a:latin typeface="Arial Black"/>
                <a:ea typeface="Arial Black"/>
                <a:cs typeface="Arial Black"/>
                <a:sym typeface="Arial Black"/>
              </a:defRPr>
            </a:pPr>
            <a:r>
              <a:t>FICHA </a:t>
            </a:r>
            <a:r>
              <a:rPr>
                <a:solidFill>
                  <a:srgbClr val="C1D042"/>
                </a:solidFill>
              </a:rPr>
              <a:t>TÉCNICA</a:t>
            </a:r>
          </a:p>
        </p:txBody>
      </p:sp>
      <p:sp>
        <p:nvSpPr>
          <p:cNvPr id="144" name="FECHA"/>
          <p:cNvSpPr txBox="1"/>
          <p:nvPr/>
        </p:nvSpPr>
        <p:spPr>
          <a:xfrm>
            <a:off x="1992081" y="4102222"/>
            <a:ext cx="888350" cy="3401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b="0" spc="150">
                <a:solidFill>
                  <a:srgbClr val="C0D042"/>
                </a:solidFill>
                <a:latin typeface="Arial Black"/>
                <a:ea typeface="Arial Black"/>
                <a:cs typeface="Arial Black"/>
                <a:sym typeface="Arial Black"/>
              </a:defRPr>
            </a:lvl1pPr>
          </a:lstStyle>
          <a:p>
            <a:r>
              <a:t>FECHA</a:t>
            </a:r>
          </a:p>
        </p:txBody>
      </p:sp>
      <p:sp>
        <p:nvSpPr>
          <p:cNvPr id="142" name="LUGAR"/>
          <p:cNvSpPr txBox="1"/>
          <p:nvPr/>
        </p:nvSpPr>
        <p:spPr>
          <a:xfrm>
            <a:off x="1996688" y="2643923"/>
            <a:ext cx="904535" cy="3401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b="0" spc="150">
                <a:solidFill>
                  <a:srgbClr val="C1D041"/>
                </a:solidFill>
                <a:latin typeface="Arial Black"/>
                <a:ea typeface="Arial Black"/>
                <a:cs typeface="Arial Black"/>
                <a:sym typeface="Arial Black"/>
              </a:defRPr>
            </a:lvl1pPr>
          </a:lstStyle>
          <a:p>
            <a:r>
              <a:t>LUGAR</a:t>
            </a:r>
          </a:p>
        </p:txBody>
      </p:sp>
      <p:sp>
        <p:nvSpPr>
          <p:cNvPr id="139" name="FERIA DE SERVICIO MÓVIL"/>
          <p:cNvSpPr txBox="1"/>
          <p:nvPr/>
        </p:nvSpPr>
        <p:spPr>
          <a:xfrm>
            <a:off x="817612" y="1534930"/>
            <a:ext cx="3734520" cy="289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spc="450">
                <a:solidFill>
                  <a:srgbClr val="20233C"/>
                </a:solidFill>
                <a:latin typeface="Century Gothic"/>
                <a:ea typeface="Century Gothic"/>
                <a:cs typeface="Century Gothic"/>
                <a:sym typeface="Century Gothic"/>
              </a:defRPr>
            </a:lvl1pPr>
          </a:lstStyle>
          <a:p>
            <a:r>
              <a:t>FERIA DE SERVICIO MÓVIL</a:t>
            </a:r>
          </a:p>
        </p:txBody>
      </p:sp>
      <p:sp>
        <p:nvSpPr>
          <p:cNvPr id="146" name="PARTICIPACIÓN CIUDADANA"/>
          <p:cNvSpPr txBox="1"/>
          <p:nvPr/>
        </p:nvSpPr>
        <p:spPr>
          <a:xfrm>
            <a:off x="1999047" y="5406211"/>
            <a:ext cx="3493344" cy="3401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b="0" spc="150">
                <a:solidFill>
                  <a:srgbClr val="20233C"/>
                </a:solidFill>
                <a:latin typeface="Arial Black"/>
                <a:ea typeface="Arial Black"/>
                <a:cs typeface="Arial Black"/>
                <a:sym typeface="Arial Black"/>
              </a:defRPr>
            </a:lvl1pPr>
          </a:lstStyle>
          <a:p>
            <a:r>
              <a:rPr dirty="0"/>
              <a:t>PARTICIPACIÓN CIUDADANA</a:t>
            </a:r>
          </a:p>
        </p:txBody>
      </p:sp>
      <p:sp>
        <p:nvSpPr>
          <p:cNvPr id="148" name="OFERTA DE SERVICIOS"/>
          <p:cNvSpPr txBox="1"/>
          <p:nvPr/>
        </p:nvSpPr>
        <p:spPr>
          <a:xfrm>
            <a:off x="1989627" y="6710200"/>
            <a:ext cx="2851784" cy="3401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b="0" spc="150">
                <a:solidFill>
                  <a:srgbClr val="20233C"/>
                </a:solidFill>
                <a:latin typeface="Arial Black"/>
                <a:ea typeface="Arial Black"/>
                <a:cs typeface="Arial Black"/>
                <a:sym typeface="Arial Black"/>
              </a:defRPr>
            </a:lvl1pPr>
          </a:lstStyle>
          <a:p>
            <a:r>
              <a:rPr dirty="0"/>
              <a:t>OFERTA DE SERVICIOS</a:t>
            </a:r>
          </a:p>
        </p:txBody>
      </p:sp>
      <p:sp>
        <p:nvSpPr>
          <p:cNvPr id="141" name="La feria de servicio móvil se llevó a cabo en la localidad de Rafaél Uribe Uribe en el Parque Marruecos."/>
          <p:cNvSpPr txBox="1"/>
          <p:nvPr/>
        </p:nvSpPr>
        <p:spPr>
          <a:xfrm>
            <a:off x="1967712" y="2994453"/>
            <a:ext cx="3352814" cy="66147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360" tIns="30360" rIns="30360" bIns="30360" anchor="ctr">
            <a:spAutoFit/>
          </a:bodyPr>
          <a:lstStyle/>
          <a:p>
            <a:pPr algn="l">
              <a:defRPr sz="1300" b="0">
                <a:solidFill>
                  <a:srgbClr val="20233C"/>
                </a:solidFill>
                <a:latin typeface="Century Gothic"/>
                <a:ea typeface="Century Gothic"/>
                <a:cs typeface="Century Gothic"/>
                <a:sym typeface="Century Gothic"/>
              </a:defRPr>
            </a:pPr>
            <a:r>
              <a:rPr dirty="0"/>
              <a:t>La feria de servicio</a:t>
            </a:r>
            <a:r>
              <a:rPr lang="es-CO" dirty="0"/>
              <a:t> Secretaria Hacienda y Secretaria Movilidad </a:t>
            </a:r>
            <a:r>
              <a:rPr lang="es-CO" sz="1300" dirty="0">
                <a:sym typeface="Century Gothic"/>
              </a:rPr>
              <a:t>Carrera 37#24-67.</a:t>
            </a:r>
          </a:p>
          <a:p>
            <a:pPr algn="l">
              <a:defRPr sz="1300" b="0">
                <a:solidFill>
                  <a:srgbClr val="20233C"/>
                </a:solidFill>
                <a:latin typeface="Century Gothic"/>
                <a:ea typeface="Century Gothic"/>
                <a:cs typeface="Century Gothic"/>
                <a:sym typeface="Century Gothic"/>
              </a:defRPr>
            </a:pPr>
            <a:r>
              <a:rPr lang="es-CO" sz="1300" dirty="0">
                <a:sym typeface="Century Gothic"/>
              </a:rPr>
              <a:t>CORFERIAS.</a:t>
            </a:r>
            <a:endParaRPr dirty="0"/>
          </a:p>
        </p:txBody>
      </p:sp>
      <p:sp>
        <p:nvSpPr>
          <p:cNvPr id="143" name="Los días 18 y 19 de junio de 2021 en el horario de 8:00 am a 3:00 pm."/>
          <p:cNvSpPr txBox="1"/>
          <p:nvPr/>
        </p:nvSpPr>
        <p:spPr>
          <a:xfrm>
            <a:off x="1985796" y="4296300"/>
            <a:ext cx="3734521" cy="66147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360" tIns="30360" rIns="30360" bIns="30360" anchor="ctr">
            <a:spAutoFit/>
          </a:bodyPr>
          <a:lstStyle/>
          <a:p>
            <a:pPr algn="l">
              <a:defRPr sz="1300" b="0">
                <a:solidFill>
                  <a:srgbClr val="20233C"/>
                </a:solidFill>
                <a:latin typeface="Century Gothic"/>
                <a:ea typeface="Century Gothic"/>
                <a:cs typeface="Century Gothic"/>
                <a:sym typeface="Century Gothic"/>
              </a:defRPr>
            </a:pPr>
            <a:r>
              <a:rPr lang="es-CO" dirty="0"/>
              <a:t>Los días 14,15,16,17,18,19,20,21,22 y23</a:t>
            </a:r>
            <a:r>
              <a:rPr b="1" dirty="0"/>
              <a:t> </a:t>
            </a:r>
            <a:r>
              <a:rPr lang="es-CO" b="0" dirty="0"/>
              <a:t>de</a:t>
            </a:r>
            <a:r>
              <a:rPr b="1" dirty="0"/>
              <a:t> </a:t>
            </a:r>
            <a:r>
              <a:rPr lang="es-CO" b="0" dirty="0"/>
              <a:t>noviem</a:t>
            </a:r>
            <a:r>
              <a:rPr lang="es-CO" dirty="0"/>
              <a:t>bre</a:t>
            </a:r>
            <a:r>
              <a:rPr dirty="0"/>
              <a:t> de 202</a:t>
            </a:r>
            <a:r>
              <a:rPr lang="es-CO" dirty="0"/>
              <a:t>5</a:t>
            </a:r>
            <a:r>
              <a:rPr dirty="0"/>
              <a:t> en el </a:t>
            </a:r>
            <a:r>
              <a:rPr dirty="0" err="1"/>
              <a:t>horario</a:t>
            </a:r>
            <a:r>
              <a:rPr dirty="0"/>
              <a:t> de </a:t>
            </a:r>
            <a:r>
              <a:rPr lang="es-CO" dirty="0"/>
              <a:t>10</a:t>
            </a:r>
            <a:r>
              <a:rPr dirty="0"/>
              <a:t>:00 am a </a:t>
            </a:r>
            <a:r>
              <a:rPr lang="es-CO" dirty="0"/>
              <a:t>6</a:t>
            </a:r>
            <a:r>
              <a:rPr dirty="0"/>
              <a:t>:00 pm.</a:t>
            </a:r>
          </a:p>
        </p:txBody>
      </p:sp>
      <p:sp>
        <p:nvSpPr>
          <p:cNvPr id="145" name="Se tuvo la asistencia de 24 ciudadanos, con mayor participación en el trámite de Registro Bici."/>
          <p:cNvSpPr txBox="1"/>
          <p:nvPr/>
        </p:nvSpPr>
        <p:spPr>
          <a:xfrm>
            <a:off x="2005812" y="5917342"/>
            <a:ext cx="4264188" cy="2613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360" tIns="30360" rIns="30360" bIns="30360" anchor="ctr">
            <a:spAutoFit/>
          </a:bodyPr>
          <a:lstStyle/>
          <a:p>
            <a:pPr algn="l">
              <a:defRPr sz="1300" b="0">
                <a:solidFill>
                  <a:srgbClr val="20233C"/>
                </a:solidFill>
                <a:latin typeface="Century Gothic"/>
                <a:ea typeface="Century Gothic"/>
                <a:cs typeface="Century Gothic"/>
                <a:sym typeface="Century Gothic"/>
              </a:defRPr>
            </a:pPr>
            <a:r>
              <a:rPr dirty="0"/>
              <a:t>Se </a:t>
            </a:r>
            <a:r>
              <a:rPr lang="es-CO" dirty="0"/>
              <a:t>contó con</a:t>
            </a:r>
            <a:r>
              <a:rPr dirty="0"/>
              <a:t> la </a:t>
            </a:r>
            <a:r>
              <a:rPr dirty="0" err="1"/>
              <a:t>asistencia</a:t>
            </a:r>
            <a:r>
              <a:rPr dirty="0"/>
              <a:t> de </a:t>
            </a:r>
            <a:r>
              <a:rPr lang="es-CO" dirty="0"/>
              <a:t>96</a:t>
            </a:r>
            <a:r>
              <a:rPr b="1" dirty="0"/>
              <a:t> </a:t>
            </a:r>
            <a:r>
              <a:rPr b="0" dirty="0" err="1"/>
              <a:t>ciudadanos</a:t>
            </a:r>
            <a:r>
              <a:rPr lang="es-CO" b="0" dirty="0"/>
              <a:t>.</a:t>
            </a:r>
            <a:endParaRPr b="0" dirty="0"/>
          </a:p>
        </p:txBody>
      </p:sp>
      <p:sp>
        <p:nvSpPr>
          <p:cNvPr id="147" name="Información general - Guía de trámites y servicios Secretaría de Movilidad.…"/>
          <p:cNvSpPr txBox="1"/>
          <p:nvPr/>
        </p:nvSpPr>
        <p:spPr>
          <a:xfrm>
            <a:off x="2005812" y="7235453"/>
            <a:ext cx="4264188" cy="12799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360" tIns="30360" rIns="30360" bIns="30360" anchor="ctr">
            <a:spAutoFit/>
          </a:bodyPr>
          <a:lstStyle/>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r>
              <a:rPr lang="es-MX" dirty="0"/>
              <a:t>Información general - Guía de trámites y servicios Secretaría de Movilidad.</a:t>
            </a:r>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endParaRPr lang="es-MX" dirty="0"/>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r>
              <a:rPr lang="es-MX" dirty="0"/>
              <a:t>Facilidades de Pago</a:t>
            </a:r>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endParaRPr lang="es-MX" dirty="0"/>
          </a:p>
          <a:p>
            <a:pPr marL="180578" indent="-180578" algn="l">
              <a:buClr>
                <a:srgbClr val="C1D042"/>
              </a:buClr>
              <a:buSzPct val="110000"/>
              <a:buChar char="•"/>
              <a:defRPr sz="1300" b="0">
                <a:solidFill>
                  <a:srgbClr val="20233C"/>
                </a:solidFill>
                <a:latin typeface="Century Gothic"/>
                <a:ea typeface="Century Gothic"/>
                <a:cs typeface="Century Gothic"/>
                <a:sym typeface="Century Gothic"/>
              </a:defRPr>
            </a:pPr>
            <a:r>
              <a:rPr lang="es-MX" dirty="0"/>
              <a:t>Ventanilla Única de Servicio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n" descr="Imagen"/>
          <p:cNvPicPr>
            <a:picLocks noChangeAspect="1"/>
          </p:cNvPicPr>
          <p:nvPr/>
        </p:nvPicPr>
        <p:blipFill>
          <a:blip r:embed="rId2"/>
          <a:srcRect l="9505" t="6806" r="9505" b="7575"/>
          <a:stretch>
            <a:fillRect/>
          </a:stretch>
        </p:blipFill>
        <p:spPr>
          <a:xfrm flipH="1">
            <a:off x="-48618" y="-65485"/>
            <a:ext cx="7869552" cy="10189376"/>
          </a:xfrm>
          <a:prstGeom prst="rect">
            <a:avLst/>
          </a:prstGeom>
          <a:ln w="3175">
            <a:miter lim="400000"/>
          </a:ln>
        </p:spPr>
      </p:pic>
      <p:pic>
        <p:nvPicPr>
          <p:cNvPr id="162" name="Imagen" descr="Imagen"/>
          <p:cNvPicPr>
            <a:picLocks noChangeAspect="1"/>
          </p:cNvPicPr>
          <p:nvPr/>
        </p:nvPicPr>
        <p:blipFill>
          <a:blip r:embed="rId3"/>
          <a:stretch>
            <a:fillRect/>
          </a:stretch>
        </p:blipFill>
        <p:spPr>
          <a:xfrm>
            <a:off x="4469987" y="9125092"/>
            <a:ext cx="2660087" cy="536172"/>
          </a:xfrm>
          <a:prstGeom prst="rect">
            <a:avLst/>
          </a:prstGeom>
          <a:ln w="3175">
            <a:miter lim="400000"/>
          </a:ln>
        </p:spPr>
      </p:pic>
      <p:sp>
        <p:nvSpPr>
          <p:cNvPr id="158" name="LOCALIDAD RAFAEL URIBE URIBE"/>
          <p:cNvSpPr txBox="1"/>
          <p:nvPr/>
        </p:nvSpPr>
        <p:spPr>
          <a:xfrm>
            <a:off x="277660" y="898519"/>
            <a:ext cx="5376871" cy="29214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spc="450">
                <a:solidFill>
                  <a:srgbClr val="20233C"/>
                </a:solidFill>
                <a:latin typeface="Century Gothic"/>
                <a:ea typeface="Century Gothic"/>
                <a:cs typeface="Century Gothic"/>
                <a:sym typeface="Century Gothic"/>
              </a:defRPr>
            </a:lvl1pPr>
          </a:lstStyle>
          <a:p>
            <a:r>
              <a:rPr lang="es-CO" dirty="0"/>
              <a:t>Jornada Especializada en vehículos</a:t>
            </a:r>
            <a:endParaRPr dirty="0"/>
          </a:p>
        </p:txBody>
      </p:sp>
      <p:sp>
        <p:nvSpPr>
          <p:cNvPr id="157" name="REGISTRO FOTOGRÁFICO"/>
          <p:cNvSpPr txBox="1"/>
          <p:nvPr/>
        </p:nvSpPr>
        <p:spPr>
          <a:xfrm>
            <a:off x="659443" y="524803"/>
            <a:ext cx="4384676" cy="4798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p>
            <a:pPr>
              <a:defRPr b="0">
                <a:solidFill>
                  <a:srgbClr val="20233C"/>
                </a:solidFill>
                <a:latin typeface="Arial Black"/>
                <a:ea typeface="Arial Black"/>
                <a:cs typeface="Arial Black"/>
                <a:sym typeface="Arial Black"/>
              </a:defRPr>
            </a:pPr>
            <a:r>
              <a:rPr dirty="0"/>
              <a:t>REGISTRO </a:t>
            </a:r>
            <a:r>
              <a:rPr dirty="0">
                <a:solidFill>
                  <a:srgbClr val="C1D042"/>
                </a:solidFill>
              </a:rPr>
              <a:t>FOTOGRÁFICO</a:t>
            </a:r>
          </a:p>
        </p:txBody>
      </p:sp>
      <p:pic>
        <p:nvPicPr>
          <p:cNvPr id="2" name="Imagen 1">
            <a:extLst>
              <a:ext uri="{FF2B5EF4-FFF2-40B4-BE49-F238E27FC236}">
                <a16:creationId xmlns:a16="http://schemas.microsoft.com/office/drawing/2014/main" id="{0636E3B8-7FBC-5F32-8B3E-533267DA52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30" y="1670764"/>
            <a:ext cx="3520286" cy="2710370"/>
          </a:xfrm>
          <a:prstGeom prst="rect">
            <a:avLst/>
          </a:prstGeom>
          <a:noFill/>
          <a:ln>
            <a:noFill/>
          </a:ln>
        </p:spPr>
      </p:pic>
      <p:pic>
        <p:nvPicPr>
          <p:cNvPr id="7" name="Imagen 6">
            <a:extLst>
              <a:ext uri="{FF2B5EF4-FFF2-40B4-BE49-F238E27FC236}">
                <a16:creationId xmlns:a16="http://schemas.microsoft.com/office/drawing/2014/main" id="{E15D3A16-6B2B-C16F-23F1-8569751D634D}"/>
              </a:ext>
            </a:extLst>
          </p:cNvPr>
          <p:cNvPicPr>
            <a:picLocks noChangeAspect="1"/>
          </p:cNvPicPr>
          <p:nvPr/>
        </p:nvPicPr>
        <p:blipFill>
          <a:blip r:embed="rId5"/>
          <a:stretch>
            <a:fillRect/>
          </a:stretch>
        </p:blipFill>
        <p:spPr>
          <a:xfrm>
            <a:off x="4209532" y="1670764"/>
            <a:ext cx="3249450" cy="2710370"/>
          </a:xfrm>
          <a:prstGeom prst="rect">
            <a:avLst/>
          </a:prstGeom>
        </p:spPr>
      </p:pic>
      <p:pic>
        <p:nvPicPr>
          <p:cNvPr id="9" name="Imagen 8">
            <a:extLst>
              <a:ext uri="{FF2B5EF4-FFF2-40B4-BE49-F238E27FC236}">
                <a16:creationId xmlns:a16="http://schemas.microsoft.com/office/drawing/2014/main" id="{5F797E8D-56DA-8688-91AB-2CCA77A8F249}"/>
              </a:ext>
            </a:extLst>
          </p:cNvPr>
          <p:cNvPicPr>
            <a:picLocks noChangeAspect="1"/>
          </p:cNvPicPr>
          <p:nvPr/>
        </p:nvPicPr>
        <p:blipFill>
          <a:blip r:embed="rId6"/>
          <a:stretch>
            <a:fillRect/>
          </a:stretch>
        </p:blipFill>
        <p:spPr>
          <a:xfrm>
            <a:off x="567829" y="4638675"/>
            <a:ext cx="3520286" cy="2640214"/>
          </a:xfrm>
          <a:prstGeom prst="rect">
            <a:avLst/>
          </a:prstGeom>
        </p:spPr>
      </p:pic>
      <p:pic>
        <p:nvPicPr>
          <p:cNvPr id="10" name="Imagen 9">
            <a:extLst>
              <a:ext uri="{FF2B5EF4-FFF2-40B4-BE49-F238E27FC236}">
                <a16:creationId xmlns:a16="http://schemas.microsoft.com/office/drawing/2014/main" id="{150AEA21-C76C-5899-7263-AE08A18CD200}"/>
              </a:ext>
            </a:extLst>
          </p:cNvPr>
          <p:cNvPicPr>
            <a:picLocks noChangeAspect="1"/>
          </p:cNvPicPr>
          <p:nvPr/>
        </p:nvPicPr>
        <p:blipFill>
          <a:blip r:embed="rId7"/>
          <a:stretch>
            <a:fillRect/>
          </a:stretch>
        </p:blipFill>
        <p:spPr>
          <a:xfrm>
            <a:off x="4175304" y="4610865"/>
            <a:ext cx="3283677" cy="266802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n" descr="Imagen"/>
          <p:cNvPicPr>
            <a:picLocks noChangeAspect="1"/>
          </p:cNvPicPr>
          <p:nvPr/>
        </p:nvPicPr>
        <p:blipFill>
          <a:blip r:embed="rId2"/>
          <a:srcRect l="19615" t="15500" b="23584"/>
          <a:stretch>
            <a:fillRect/>
          </a:stretch>
        </p:blipFill>
        <p:spPr>
          <a:xfrm rot="16165426">
            <a:off x="-1081631" y="1311092"/>
            <a:ext cx="9483234" cy="8373059"/>
          </a:xfrm>
          <a:prstGeom prst="rect">
            <a:avLst/>
          </a:prstGeom>
          <a:ln w="3175">
            <a:miter lim="400000"/>
          </a:ln>
        </p:spPr>
      </p:pic>
      <p:pic>
        <p:nvPicPr>
          <p:cNvPr id="175" name="Imagen" descr="Imagen"/>
          <p:cNvPicPr>
            <a:picLocks noChangeAspect="1"/>
          </p:cNvPicPr>
          <p:nvPr/>
        </p:nvPicPr>
        <p:blipFill>
          <a:blip r:embed="rId3"/>
          <a:stretch>
            <a:fillRect/>
          </a:stretch>
        </p:blipFill>
        <p:spPr>
          <a:xfrm>
            <a:off x="4469987" y="9125092"/>
            <a:ext cx="2660087" cy="536172"/>
          </a:xfrm>
          <a:prstGeom prst="rect">
            <a:avLst/>
          </a:prstGeom>
          <a:ln w="3175">
            <a:miter lim="400000"/>
          </a:ln>
        </p:spPr>
      </p:pic>
      <p:pic>
        <p:nvPicPr>
          <p:cNvPr id="183" name="Imagen" descr="Imagen"/>
          <p:cNvPicPr>
            <a:picLocks noChangeAspect="1"/>
          </p:cNvPicPr>
          <p:nvPr/>
        </p:nvPicPr>
        <p:blipFill>
          <a:blip r:embed="rId4"/>
          <a:stretch>
            <a:fillRect/>
          </a:stretch>
        </p:blipFill>
        <p:spPr>
          <a:xfrm>
            <a:off x="1034053" y="1034790"/>
            <a:ext cx="1005294" cy="978420"/>
          </a:xfrm>
          <a:prstGeom prst="rect">
            <a:avLst/>
          </a:prstGeom>
          <a:ln w="3175">
            <a:miter lim="400000"/>
          </a:ln>
        </p:spPr>
      </p:pic>
      <p:pic>
        <p:nvPicPr>
          <p:cNvPr id="182" name="Google Shape;478;p21" descr="Google Shape;478;p21"/>
          <p:cNvPicPr>
            <a:picLocks noChangeAspect="1"/>
          </p:cNvPicPr>
          <p:nvPr/>
        </p:nvPicPr>
        <p:blipFill>
          <a:blip r:embed="rId5"/>
          <a:stretch>
            <a:fillRect/>
          </a:stretch>
        </p:blipFill>
        <p:spPr>
          <a:xfrm>
            <a:off x="2435448" y="7123645"/>
            <a:ext cx="699611" cy="699611"/>
          </a:xfrm>
          <a:prstGeom prst="rect">
            <a:avLst/>
          </a:prstGeom>
          <a:ln w="3175">
            <a:miter lim="400000"/>
          </a:ln>
        </p:spPr>
      </p:pic>
      <p:pic>
        <p:nvPicPr>
          <p:cNvPr id="181" name="Google Shape;443;p20" descr="Google Shape;443;p20"/>
          <p:cNvPicPr>
            <a:picLocks noChangeAspect="1"/>
          </p:cNvPicPr>
          <p:nvPr/>
        </p:nvPicPr>
        <p:blipFill>
          <a:blip r:embed="rId6"/>
          <a:stretch>
            <a:fillRect/>
          </a:stretch>
        </p:blipFill>
        <p:spPr>
          <a:xfrm>
            <a:off x="2410092" y="5586218"/>
            <a:ext cx="750323" cy="750323"/>
          </a:xfrm>
          <a:prstGeom prst="rect">
            <a:avLst/>
          </a:prstGeom>
          <a:ln w="3175">
            <a:miter lim="400000"/>
          </a:ln>
        </p:spPr>
      </p:pic>
      <p:pic>
        <p:nvPicPr>
          <p:cNvPr id="180" name="Google Shape;468;p21" descr="Google Shape;468;p21"/>
          <p:cNvPicPr>
            <a:picLocks noChangeAspect="1"/>
          </p:cNvPicPr>
          <p:nvPr/>
        </p:nvPicPr>
        <p:blipFill>
          <a:blip r:embed="rId7"/>
          <a:stretch>
            <a:fillRect/>
          </a:stretch>
        </p:blipFill>
        <p:spPr>
          <a:xfrm>
            <a:off x="2372565" y="4184923"/>
            <a:ext cx="825377" cy="463567"/>
          </a:xfrm>
          <a:prstGeom prst="rect">
            <a:avLst/>
          </a:prstGeom>
          <a:ln w="3175">
            <a:miter lim="400000"/>
          </a:ln>
        </p:spPr>
      </p:pic>
      <p:pic>
        <p:nvPicPr>
          <p:cNvPr id="179" name="Google Shape;447;p20" descr="Google Shape;447;p20"/>
          <p:cNvPicPr>
            <a:picLocks noChangeAspect="1"/>
          </p:cNvPicPr>
          <p:nvPr/>
        </p:nvPicPr>
        <p:blipFill>
          <a:blip r:embed="rId8"/>
          <a:stretch>
            <a:fillRect/>
          </a:stretch>
        </p:blipFill>
        <p:spPr>
          <a:xfrm>
            <a:off x="2292667" y="2728420"/>
            <a:ext cx="803732" cy="517603"/>
          </a:xfrm>
          <a:prstGeom prst="rect">
            <a:avLst/>
          </a:prstGeom>
          <a:ln w="3175">
            <a:miter lim="400000"/>
          </a:ln>
        </p:spPr>
      </p:pic>
      <p:sp>
        <p:nvSpPr>
          <p:cNvPr id="178" name="Línea"/>
          <p:cNvSpPr/>
          <p:nvPr/>
        </p:nvSpPr>
        <p:spPr>
          <a:xfrm>
            <a:off x="2293961" y="6730092"/>
            <a:ext cx="4765493" cy="1"/>
          </a:xfrm>
          <a:prstGeom prst="line">
            <a:avLst/>
          </a:prstGeom>
          <a:ln w="12700">
            <a:solidFill>
              <a:srgbClr val="C6D452"/>
            </a:solidFill>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77" name="Línea"/>
          <p:cNvSpPr/>
          <p:nvPr/>
        </p:nvSpPr>
        <p:spPr>
          <a:xfrm>
            <a:off x="2293961" y="5170714"/>
            <a:ext cx="4765493" cy="1"/>
          </a:xfrm>
          <a:prstGeom prst="line">
            <a:avLst/>
          </a:prstGeom>
          <a:ln w="12700">
            <a:solidFill>
              <a:srgbClr val="C6D452"/>
            </a:solidFill>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76" name="Línea"/>
          <p:cNvSpPr/>
          <p:nvPr/>
        </p:nvSpPr>
        <p:spPr>
          <a:xfrm>
            <a:off x="2293962" y="3624195"/>
            <a:ext cx="4765492" cy="1"/>
          </a:xfrm>
          <a:prstGeom prst="line">
            <a:avLst/>
          </a:prstGeom>
          <a:ln w="12700">
            <a:solidFill>
              <a:srgbClr val="C6D452"/>
            </a:solidFill>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65" name="LOGROS"/>
          <p:cNvSpPr txBox="1"/>
          <p:nvPr/>
        </p:nvSpPr>
        <p:spPr>
          <a:xfrm>
            <a:off x="2334855" y="991934"/>
            <a:ext cx="2426396" cy="7719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4000" b="0">
                <a:solidFill>
                  <a:srgbClr val="20233C"/>
                </a:solidFill>
                <a:latin typeface="Arial Black"/>
                <a:ea typeface="Arial Black"/>
                <a:cs typeface="Arial Black"/>
                <a:sym typeface="Arial Black"/>
              </a:defRPr>
            </a:lvl1pPr>
          </a:lstStyle>
          <a:p>
            <a:r>
              <a:t>LOGROS</a:t>
            </a:r>
          </a:p>
        </p:txBody>
      </p:sp>
      <p:sp>
        <p:nvSpPr>
          <p:cNvPr id="166" name="FERIA DE SERVICIO MÓVIL"/>
          <p:cNvSpPr txBox="1"/>
          <p:nvPr/>
        </p:nvSpPr>
        <p:spPr>
          <a:xfrm>
            <a:off x="2338024" y="1627411"/>
            <a:ext cx="3734521" cy="289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spc="450">
                <a:solidFill>
                  <a:srgbClr val="C1CF42"/>
                </a:solidFill>
                <a:latin typeface="Century Gothic"/>
                <a:ea typeface="Century Gothic"/>
                <a:cs typeface="Century Gothic"/>
                <a:sym typeface="Century Gothic"/>
              </a:defRPr>
            </a:lvl1pPr>
          </a:lstStyle>
          <a:p>
            <a:r>
              <a:t>FERIA DE SERVICIO MÓVIL</a:t>
            </a:r>
          </a:p>
        </p:txBody>
      </p:sp>
      <p:sp>
        <p:nvSpPr>
          <p:cNvPr id="167" name="24"/>
          <p:cNvSpPr txBox="1"/>
          <p:nvPr/>
        </p:nvSpPr>
        <p:spPr>
          <a:xfrm>
            <a:off x="3356095" y="2418541"/>
            <a:ext cx="917317" cy="98464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6000">
                <a:solidFill>
                  <a:srgbClr val="808080"/>
                </a:solidFill>
              </a:defRPr>
            </a:lvl1pPr>
          </a:lstStyle>
          <a:p>
            <a:r>
              <a:rPr lang="es-CO" dirty="0"/>
              <a:t>96</a:t>
            </a:r>
            <a:endParaRPr dirty="0"/>
          </a:p>
        </p:txBody>
      </p:sp>
      <p:sp>
        <p:nvSpPr>
          <p:cNvPr id="168" name="Ciudadanos"/>
          <p:cNvSpPr txBox="1"/>
          <p:nvPr/>
        </p:nvSpPr>
        <p:spPr>
          <a:xfrm>
            <a:off x="4533107" y="2804460"/>
            <a:ext cx="1582292" cy="3655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2000">
                <a:solidFill>
                  <a:srgbClr val="20233C"/>
                </a:solidFill>
                <a:latin typeface="Century Gothic"/>
                <a:ea typeface="Century Gothic"/>
                <a:cs typeface="Century Gothic"/>
                <a:sym typeface="Century Gothic"/>
              </a:defRPr>
            </a:lvl1pPr>
          </a:lstStyle>
          <a:p>
            <a:r>
              <a:t>Ciudadanos</a:t>
            </a:r>
          </a:p>
        </p:txBody>
      </p:sp>
      <p:sp>
        <p:nvSpPr>
          <p:cNvPr id="169" name="18"/>
          <p:cNvSpPr txBox="1"/>
          <p:nvPr/>
        </p:nvSpPr>
        <p:spPr>
          <a:xfrm>
            <a:off x="3570096" y="3901879"/>
            <a:ext cx="489315" cy="98464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6000">
                <a:solidFill>
                  <a:srgbClr val="808080"/>
                </a:solidFill>
              </a:defRPr>
            </a:lvl1pPr>
          </a:lstStyle>
          <a:p>
            <a:r>
              <a:rPr lang="es-CO" dirty="0"/>
              <a:t>0</a:t>
            </a:r>
            <a:endParaRPr dirty="0"/>
          </a:p>
        </p:txBody>
      </p:sp>
      <p:sp>
        <p:nvSpPr>
          <p:cNvPr id="170" name="Registros…"/>
          <p:cNvSpPr txBox="1"/>
          <p:nvPr/>
        </p:nvSpPr>
        <p:spPr>
          <a:xfrm>
            <a:off x="4556052" y="4059039"/>
            <a:ext cx="1536403" cy="6703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p>
            <a:pPr algn="l">
              <a:defRPr sz="2000">
                <a:solidFill>
                  <a:srgbClr val="20233C"/>
                </a:solidFill>
                <a:latin typeface="Century Gothic"/>
                <a:ea typeface="Century Gothic"/>
                <a:cs typeface="Century Gothic"/>
                <a:sym typeface="Century Gothic"/>
              </a:defRPr>
            </a:pPr>
            <a:r>
              <a:rPr dirty="0" err="1"/>
              <a:t>Registro</a:t>
            </a:r>
            <a:r>
              <a:rPr lang="es-CO" dirty="0"/>
              <a:t>s</a:t>
            </a:r>
            <a:endParaRPr dirty="0"/>
          </a:p>
          <a:p>
            <a:pPr algn="l">
              <a:defRPr sz="2000">
                <a:solidFill>
                  <a:srgbClr val="20233C"/>
                </a:solidFill>
                <a:latin typeface="Century Gothic"/>
                <a:ea typeface="Century Gothic"/>
                <a:cs typeface="Century Gothic"/>
                <a:sym typeface="Century Gothic"/>
              </a:defRPr>
            </a:pPr>
            <a:r>
              <a:rPr dirty="0"/>
              <a:t>de Bicicleta</a:t>
            </a:r>
          </a:p>
        </p:txBody>
      </p:sp>
      <p:sp>
        <p:nvSpPr>
          <p:cNvPr id="171" name="09"/>
          <p:cNvSpPr txBox="1"/>
          <p:nvPr/>
        </p:nvSpPr>
        <p:spPr>
          <a:xfrm>
            <a:off x="3658996" y="5454907"/>
            <a:ext cx="489315" cy="98464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6000">
                <a:solidFill>
                  <a:srgbClr val="808080"/>
                </a:solidFill>
              </a:defRPr>
            </a:lvl1pPr>
          </a:lstStyle>
          <a:p>
            <a:r>
              <a:rPr lang="es-CO" dirty="0"/>
              <a:t>0</a:t>
            </a:r>
            <a:endParaRPr dirty="0"/>
          </a:p>
        </p:txBody>
      </p:sp>
      <p:sp>
        <p:nvSpPr>
          <p:cNvPr id="172" name="Pagos"/>
          <p:cNvSpPr txBox="1"/>
          <p:nvPr/>
        </p:nvSpPr>
        <p:spPr>
          <a:xfrm>
            <a:off x="4657652" y="5764467"/>
            <a:ext cx="825377" cy="3655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lgn="l">
              <a:defRPr sz="2000">
                <a:solidFill>
                  <a:srgbClr val="20233C"/>
                </a:solidFill>
                <a:latin typeface="Century Gothic"/>
                <a:ea typeface="Century Gothic"/>
                <a:cs typeface="Century Gothic"/>
                <a:sym typeface="Century Gothic"/>
              </a:defRPr>
            </a:lvl1pPr>
          </a:lstStyle>
          <a:p>
            <a:r>
              <a:rPr dirty="0"/>
              <a:t>Pagos</a:t>
            </a:r>
          </a:p>
        </p:txBody>
      </p:sp>
      <p:sp>
        <p:nvSpPr>
          <p:cNvPr id="173" name="12"/>
          <p:cNvSpPr txBox="1"/>
          <p:nvPr/>
        </p:nvSpPr>
        <p:spPr>
          <a:xfrm>
            <a:off x="3658996" y="7007936"/>
            <a:ext cx="489315" cy="98464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6000">
                <a:solidFill>
                  <a:srgbClr val="808080"/>
                </a:solidFill>
              </a:defRPr>
            </a:lvl1pPr>
          </a:lstStyle>
          <a:p>
            <a:r>
              <a:rPr lang="es-CO" dirty="0"/>
              <a:t>0</a:t>
            </a:r>
            <a:endParaRPr dirty="0"/>
          </a:p>
        </p:txBody>
      </p:sp>
      <p:sp>
        <p:nvSpPr>
          <p:cNvPr id="174" name="Asistencia de…"/>
          <p:cNvSpPr txBox="1"/>
          <p:nvPr/>
        </p:nvSpPr>
        <p:spPr>
          <a:xfrm>
            <a:off x="4665254" y="7165095"/>
            <a:ext cx="2445495" cy="670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p>
            <a:pPr algn="l">
              <a:defRPr sz="2000">
                <a:solidFill>
                  <a:srgbClr val="20233C"/>
                </a:solidFill>
                <a:latin typeface="Century Gothic"/>
                <a:ea typeface="Century Gothic"/>
                <a:cs typeface="Century Gothic"/>
                <a:sym typeface="Century Gothic"/>
              </a:defRPr>
            </a:pPr>
            <a:r>
              <a:rPr dirty="0"/>
              <a:t>Asistencia de</a:t>
            </a:r>
          </a:p>
          <a:p>
            <a:pPr algn="l">
              <a:defRPr sz="2000">
                <a:solidFill>
                  <a:srgbClr val="20233C"/>
                </a:solidFill>
                <a:latin typeface="Century Gothic"/>
                <a:ea typeface="Century Gothic"/>
                <a:cs typeface="Century Gothic"/>
                <a:sym typeface="Century Gothic"/>
              </a:defRPr>
            </a:pPr>
            <a:r>
              <a:rPr dirty="0" err="1"/>
              <a:t>Trámites</a:t>
            </a:r>
            <a:r>
              <a:rPr dirty="0"/>
              <a:t> y </a:t>
            </a:r>
            <a:r>
              <a:rPr dirty="0" err="1"/>
              <a:t>Servicios</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n" descr="Imagen"/>
          <p:cNvPicPr>
            <a:picLocks noChangeAspect="1"/>
          </p:cNvPicPr>
          <p:nvPr/>
        </p:nvPicPr>
        <p:blipFill>
          <a:blip r:embed="rId2"/>
          <a:srcRect l="19615" t="15500"/>
          <a:stretch>
            <a:fillRect/>
          </a:stretch>
        </p:blipFill>
        <p:spPr>
          <a:xfrm>
            <a:off x="0" y="-63566"/>
            <a:ext cx="7772426" cy="9519564"/>
          </a:xfrm>
          <a:prstGeom prst="rect">
            <a:avLst/>
          </a:prstGeom>
          <a:ln w="3175">
            <a:miter lim="400000"/>
          </a:ln>
        </p:spPr>
      </p:pic>
      <p:pic>
        <p:nvPicPr>
          <p:cNvPr id="187" name="Imagen" descr="Imagen"/>
          <p:cNvPicPr>
            <a:picLocks noChangeAspect="1"/>
          </p:cNvPicPr>
          <p:nvPr/>
        </p:nvPicPr>
        <p:blipFill>
          <a:blip r:embed="rId3"/>
          <a:stretch>
            <a:fillRect/>
          </a:stretch>
        </p:blipFill>
        <p:spPr>
          <a:xfrm>
            <a:off x="2577687" y="8947292"/>
            <a:ext cx="2660087" cy="536172"/>
          </a:xfrm>
          <a:prstGeom prst="rect">
            <a:avLst/>
          </a:prstGeom>
          <a:ln w="3175">
            <a:miter lim="400000"/>
          </a:ln>
        </p:spPr>
      </p:pic>
      <p:sp>
        <p:nvSpPr>
          <p:cNvPr id="190" name="Rectángulo"/>
          <p:cNvSpPr/>
          <p:nvPr/>
        </p:nvSpPr>
        <p:spPr>
          <a:xfrm>
            <a:off x="2013693" y="3437508"/>
            <a:ext cx="3788074" cy="28626"/>
          </a:xfrm>
          <a:prstGeom prst="rect">
            <a:avLst/>
          </a:prstGeom>
          <a:solidFill>
            <a:srgbClr val="20233C"/>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p>
        </p:txBody>
      </p:sp>
      <p:sp>
        <p:nvSpPr>
          <p:cNvPr id="185" name="CONCLUSIONES"/>
          <p:cNvSpPr txBox="1"/>
          <p:nvPr/>
        </p:nvSpPr>
        <p:spPr>
          <a:xfrm>
            <a:off x="1867578" y="2451582"/>
            <a:ext cx="4037243" cy="6957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3500" b="0">
                <a:solidFill>
                  <a:srgbClr val="20233C"/>
                </a:solidFill>
                <a:latin typeface="Arial Black"/>
                <a:ea typeface="Arial Black"/>
                <a:cs typeface="Arial Black"/>
                <a:sym typeface="Arial Black"/>
              </a:defRPr>
            </a:lvl1pPr>
          </a:lstStyle>
          <a:p>
            <a:r>
              <a:t>CONCLUSIONES</a:t>
            </a:r>
          </a:p>
        </p:txBody>
      </p:sp>
      <p:sp>
        <p:nvSpPr>
          <p:cNvPr id="189" name="FERIA DE SERVICIO MÓVIL"/>
          <p:cNvSpPr txBox="1"/>
          <p:nvPr/>
        </p:nvSpPr>
        <p:spPr>
          <a:xfrm>
            <a:off x="2018940" y="3074359"/>
            <a:ext cx="3734520" cy="2893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0360" tIns="30360" rIns="30360" bIns="30360" anchor="ctr">
            <a:spAutoFit/>
          </a:bodyPr>
          <a:lstStyle>
            <a:lvl1pPr>
              <a:defRPr sz="1500" spc="450">
                <a:solidFill>
                  <a:srgbClr val="C1CF42"/>
                </a:solidFill>
                <a:latin typeface="Century Gothic"/>
                <a:ea typeface="Century Gothic"/>
                <a:cs typeface="Century Gothic"/>
                <a:sym typeface="Century Gothic"/>
              </a:defRPr>
            </a:lvl1pPr>
          </a:lstStyle>
          <a:p>
            <a:r>
              <a:t>FERIA DE SERVICIO MÓVIL</a:t>
            </a:r>
          </a:p>
        </p:txBody>
      </p:sp>
      <p:sp>
        <p:nvSpPr>
          <p:cNvPr id="186" name="Lorem ipsum dolor sit amet, consectetur adipiscing elit. Nulla ut rhoncus nibh. Aliquam metus dolor, viverra sit amet semper nec, dapibus facilisis mi. Donec placerat, orci sit amet euismod pharetra, ipsum enim finibus purus, imperdiet gravida nibh velit sit amet libero. Proin porttitor risus eu velit pharetra, ac vehicula eros molestie. Vivamus ut nisi quis metus rutrum accumsan vel sit amet mauris. Nam consectetur ultricies justo a sagittis. Nullam sit amet justo sed nunc malesuada pellentesque et vitae lacus. Aenean nec arcu finibus, maximus ex sit amet, imperdiet nulla. Etiam at tempus mauris. Etiam scelerisque bibendum augue, quis eleifend lectus convallis in.…"/>
          <p:cNvSpPr txBox="1"/>
          <p:nvPr/>
        </p:nvSpPr>
        <p:spPr>
          <a:xfrm>
            <a:off x="1015248" y="3725771"/>
            <a:ext cx="5741904" cy="426246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360" tIns="30360" rIns="30360" bIns="30360" anchor="ctr">
            <a:spAutoFit/>
          </a:bodyPr>
          <a:lstStyle/>
          <a:p>
            <a:pPr algn="just"/>
            <a:r>
              <a:rPr lang="es-CO" sz="1300" b="0" dirty="0">
                <a:latin typeface="Century Gothic" panose="020B0502020202020204" pitchFamily="34" charset="0"/>
              </a:rPr>
              <a:t>Beneficiando así a la comunidad del sector, abriendo un espacio de participación e integración ciudadana y generando un acercamiento de la Administración Distrital a los habitantes del sector.</a:t>
            </a:r>
          </a:p>
          <a:p>
            <a:pPr algn="just"/>
            <a:r>
              <a:rPr lang="es-CO" sz="1300" b="0" dirty="0">
                <a:latin typeface="Century Gothic" panose="020B0502020202020204" pitchFamily="34" charset="0"/>
              </a:rPr>
              <a:t>El SuperCADE Móvil tiene como propósito, prestar Servicio de la Ciudadanía, que garantice la calidad y oportunidad en la atención de los servicios y trámites para los ciudadanos y ciudadanas.</a:t>
            </a:r>
          </a:p>
          <a:p>
            <a:pPr algn="just"/>
            <a:endParaRPr lang="es-CO" sz="1300" b="0" dirty="0">
              <a:latin typeface="Century Gothic" panose="020B0502020202020204" pitchFamily="34" charset="0"/>
            </a:endParaRPr>
          </a:p>
          <a:p>
            <a:pPr algn="just"/>
            <a:r>
              <a:rPr lang="es-CO" sz="1300" b="0" dirty="0">
                <a:latin typeface="Century Gothic" panose="020B0502020202020204" pitchFamily="34" charset="0"/>
              </a:rPr>
              <a:t>Es la estrategia de atención móvil que articula a las diferentes entidades, del orden distrital, nacional y privado que ejercen funciones públicas para la prestación de un servicio integral en el ámbito local, donde se ofrece a la ciudadanía información y acceso a programas y trámites, prestando un servicio más amable y efectivo, en diferentes zonas de la ciudad. </a:t>
            </a:r>
          </a:p>
          <a:p>
            <a:pPr algn="just"/>
            <a:endParaRPr lang="es-CO" sz="1300" b="0" dirty="0">
              <a:latin typeface="Century Gothic" panose="020B0502020202020204" pitchFamily="34" charset="0"/>
            </a:endParaRPr>
          </a:p>
          <a:p>
            <a:pPr algn="just"/>
            <a:r>
              <a:rPr lang="es-CO" sz="1300" b="0" dirty="0">
                <a:latin typeface="Century Gothic" panose="020B0502020202020204" pitchFamily="34" charset="0"/>
              </a:rPr>
              <a:t>Estos espacios son liderados por la Secretaría General de la Alcaldía Mayor de Bogotá y aprovechados por las Entidades presentes, para prestar información acerca de Trámites, Servicios, campañas, Trámites en línea, así como jornadas pedagógicas, culturales, recreativas, artísticas y de sensibilización, que constituye una alternativa para llegar a los sectores más deprimidos de la ciudad con una oferta institucional,</a:t>
            </a:r>
            <a:endParaRPr lang="es-CO"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n" descr="Imagen"/>
          <p:cNvPicPr>
            <a:picLocks noChangeAspect="1"/>
          </p:cNvPicPr>
          <p:nvPr/>
        </p:nvPicPr>
        <p:blipFill>
          <a:blip r:embed="rId2"/>
          <a:srcRect l="19515" t="31097" r="26255" b="4341"/>
          <a:stretch>
            <a:fillRect/>
          </a:stretch>
        </p:blipFill>
        <p:spPr>
          <a:xfrm>
            <a:off x="-108347" y="-25599"/>
            <a:ext cx="7989187" cy="10109467"/>
          </a:xfrm>
          <a:prstGeom prst="rect">
            <a:avLst/>
          </a:prstGeom>
          <a:ln w="3175">
            <a:miter lim="400000"/>
          </a:ln>
        </p:spPr>
      </p:pic>
      <p:pic>
        <p:nvPicPr>
          <p:cNvPr id="193" name="Imagen" descr="Imagen"/>
          <p:cNvPicPr>
            <a:picLocks noChangeAspect="1"/>
          </p:cNvPicPr>
          <p:nvPr/>
        </p:nvPicPr>
        <p:blipFill>
          <a:blip r:embed="rId3"/>
          <a:stretch>
            <a:fillRect/>
          </a:stretch>
        </p:blipFill>
        <p:spPr>
          <a:xfrm>
            <a:off x="1052934" y="8467541"/>
            <a:ext cx="3649937" cy="735688"/>
          </a:xfrm>
          <a:prstGeom prst="rect">
            <a:avLst/>
          </a:prstGeom>
          <a:ln w="3175">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893</TotalTime>
  <Words>544</Words>
  <Application>Microsoft Office PowerPoint</Application>
  <PresentationFormat>Personalizado</PresentationFormat>
  <Paragraphs>61</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Century Gothic</vt:lpstr>
      <vt:lpstr>Helvetica Light</vt:lpstr>
      <vt:lpstr>Helvetica Neue</vt:lpstr>
      <vt:lpstr>Helvetica Neue Light</vt:lpstr>
      <vt:lpstr>Helvetica Neue Medium</vt:lpstr>
      <vt:lpstr>Helvetica Neue Thin</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amira medina</dc:creator>
  <cp:lastModifiedBy>amira medina</cp:lastModifiedBy>
  <cp:revision>17</cp:revision>
  <dcterms:modified xsi:type="dcterms:W3CDTF">2025-12-01T12:45:46Z</dcterms:modified>
</cp:coreProperties>
</file>