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15" r:id="rId2"/>
    <p:sldId id="343" r:id="rId3"/>
    <p:sldId id="344" r:id="rId4"/>
    <p:sldId id="345" r:id="rId5"/>
    <p:sldId id="347" r:id="rId6"/>
    <p:sldId id="348" r:id="rId7"/>
    <p:sldId id="330" r:id="rId8"/>
    <p:sldId id="323" r:id="rId9"/>
    <p:sldId id="298" r:id="rId10"/>
    <p:sldId id="311" r:id="rId11"/>
    <p:sldId id="312" r:id="rId12"/>
    <p:sldId id="309" r:id="rId13"/>
    <p:sldId id="331" r:id="rId14"/>
    <p:sldId id="332" r:id="rId15"/>
    <p:sldId id="333" r:id="rId16"/>
    <p:sldId id="334" r:id="rId17"/>
    <p:sldId id="335" r:id="rId18"/>
    <p:sldId id="310" r:id="rId19"/>
    <p:sldId id="302" r:id="rId20"/>
    <p:sldId id="276" r:id="rId21"/>
    <p:sldId id="303" r:id="rId22"/>
    <p:sldId id="326" r:id="rId23"/>
    <p:sldId id="329" r:id="rId24"/>
    <p:sldId id="328" r:id="rId25"/>
    <p:sldId id="314" r:id="rId26"/>
    <p:sldId id="304" r:id="rId27"/>
    <p:sldId id="274" r:id="rId28"/>
    <p:sldId id="270" r:id="rId29"/>
    <p:sldId id="264" r:id="rId30"/>
    <p:sldId id="307" r:id="rId31"/>
    <p:sldId id="272" r:id="rId32"/>
    <p:sldId id="271" r:id="rId33"/>
    <p:sldId id="342" r:id="rId34"/>
    <p:sldId id="299" r:id="rId35"/>
    <p:sldId id="346" r:id="rId36"/>
    <p:sldId id="340" r:id="rId37"/>
    <p:sldId id="273" r:id="rId38"/>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4" autoAdjust="0"/>
    <p:restoredTop sz="94343" autoAdjust="0"/>
  </p:normalViewPr>
  <p:slideViewPr>
    <p:cSldViewPr snapToGrid="0" showGuides="1">
      <p:cViewPr>
        <p:scale>
          <a:sx n="70" d="100"/>
          <a:sy n="70" d="100"/>
        </p:scale>
        <p:origin x="2424" y="99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sanchez\Desktop\OAPI\CALCULO%20PRESENTACION%20SECTORIA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sanchez\Desktop\OAPI\CALCULO%20PRESENTACION%20SECTORIA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Hoja1!$A$2</c:f>
              <c:strCache>
                <c:ptCount val="1"/>
                <c:pt idx="0">
                  <c:v>Apropiación</c:v>
                </c:pt>
              </c:strCache>
            </c:strRef>
          </c:tx>
          <c:spPr>
            <a:solidFill>
              <a:schemeClr val="accent1"/>
            </a:solidFill>
            <a:ln>
              <a:noFill/>
            </a:ln>
            <a:effectLst/>
          </c:spPr>
          <c:invertIfNegative val="0"/>
          <c:cat>
            <c:strRef>
              <c:f>Hoja1!$B$1:$E$1</c:f>
              <c:strCache>
                <c:ptCount val="4"/>
                <c:pt idx="0">
                  <c:v>Vigencia</c:v>
                </c:pt>
                <c:pt idx="1">
                  <c:v>Pasivos</c:v>
                </c:pt>
                <c:pt idx="2">
                  <c:v>Funcionamiento</c:v>
                </c:pt>
                <c:pt idx="3">
                  <c:v>Reservas</c:v>
                </c:pt>
              </c:strCache>
            </c:strRef>
          </c:cat>
          <c:val>
            <c:numRef>
              <c:f>Hoja1!$B$2:$E$2</c:f>
              <c:numCache>
                <c:formatCode>_-* #,##0\ _€_-;\-* #,##0\ _€_-;_-* "-"??\ _€_-;_-@_-</c:formatCode>
                <c:ptCount val="4"/>
                <c:pt idx="0">
                  <c:v>386941</c:v>
                </c:pt>
                <c:pt idx="1">
                  <c:v>40923</c:v>
                </c:pt>
                <c:pt idx="2">
                  <c:v>71619</c:v>
                </c:pt>
                <c:pt idx="3">
                  <c:v>81300</c:v>
                </c:pt>
              </c:numCache>
            </c:numRef>
          </c:val>
          <c:extLst>
            <c:ext xmlns:c16="http://schemas.microsoft.com/office/drawing/2014/chart" uri="{C3380CC4-5D6E-409C-BE32-E72D297353CC}">
              <c16:uniqueId val="{00000000-40A0-4A3F-9779-C9C7CCCD9C85}"/>
            </c:ext>
          </c:extLst>
        </c:ser>
        <c:ser>
          <c:idx val="1"/>
          <c:order val="1"/>
          <c:tx>
            <c:strRef>
              <c:f>Hoja1!$A$3</c:f>
              <c:strCache>
                <c:ptCount val="1"/>
                <c:pt idx="0">
                  <c:v>Ejecución </c:v>
                </c:pt>
              </c:strCache>
            </c:strRef>
          </c:tx>
          <c:spPr>
            <a:solidFill>
              <a:schemeClr val="accent2"/>
            </a:solidFill>
            <a:ln>
              <a:noFill/>
            </a:ln>
            <a:effectLst/>
          </c:spPr>
          <c:invertIfNegative val="0"/>
          <c:cat>
            <c:strRef>
              <c:f>Hoja1!$B$1:$E$1</c:f>
              <c:strCache>
                <c:ptCount val="4"/>
                <c:pt idx="0">
                  <c:v>Vigencia</c:v>
                </c:pt>
                <c:pt idx="1">
                  <c:v>Pasivos</c:v>
                </c:pt>
                <c:pt idx="2">
                  <c:v>Funcionamiento</c:v>
                </c:pt>
                <c:pt idx="3">
                  <c:v>Reservas</c:v>
                </c:pt>
              </c:strCache>
            </c:strRef>
          </c:cat>
          <c:val>
            <c:numRef>
              <c:f>Hoja1!$B$3:$E$3</c:f>
              <c:numCache>
                <c:formatCode>_-* #,##0\ _€_-;\-* #,##0\ _€_-;_-* "-"??\ _€_-;_-@_-</c:formatCode>
                <c:ptCount val="4"/>
                <c:pt idx="0">
                  <c:v>240837</c:v>
                </c:pt>
                <c:pt idx="1">
                  <c:v>35862</c:v>
                </c:pt>
                <c:pt idx="2">
                  <c:v>49018</c:v>
                </c:pt>
                <c:pt idx="3">
                  <c:v>54833</c:v>
                </c:pt>
              </c:numCache>
            </c:numRef>
          </c:val>
          <c:extLst>
            <c:ext xmlns:c16="http://schemas.microsoft.com/office/drawing/2014/chart" uri="{C3380CC4-5D6E-409C-BE32-E72D297353CC}">
              <c16:uniqueId val="{00000001-40A0-4A3F-9779-C9C7CCCD9C85}"/>
            </c:ext>
          </c:extLst>
        </c:ser>
        <c:ser>
          <c:idx val="2"/>
          <c:order val="2"/>
          <c:tx>
            <c:strRef>
              <c:f>Hoja1!$A$4</c:f>
              <c:strCache>
                <c:ptCount val="1"/>
                <c:pt idx="0">
                  <c:v>Giros</c:v>
                </c:pt>
              </c:strCache>
            </c:strRef>
          </c:tx>
          <c:spPr>
            <a:solidFill>
              <a:schemeClr val="accent3"/>
            </a:solidFill>
            <a:ln>
              <a:noFill/>
            </a:ln>
            <a:effectLst/>
          </c:spPr>
          <c:invertIfNegative val="0"/>
          <c:cat>
            <c:strRef>
              <c:f>Hoja1!$B$1:$E$1</c:f>
              <c:strCache>
                <c:ptCount val="4"/>
                <c:pt idx="0">
                  <c:v>Vigencia</c:v>
                </c:pt>
                <c:pt idx="1">
                  <c:v>Pasivos</c:v>
                </c:pt>
                <c:pt idx="2">
                  <c:v>Funcionamiento</c:v>
                </c:pt>
                <c:pt idx="3">
                  <c:v>Reservas</c:v>
                </c:pt>
              </c:strCache>
            </c:strRef>
          </c:cat>
          <c:val>
            <c:numRef>
              <c:f>Hoja1!$B$4:$E$4</c:f>
              <c:numCache>
                <c:formatCode>_-* #,##0\ _€_-;\-* #,##0\ _€_-;_-* "-"??\ _€_-;_-@_-</c:formatCode>
                <c:ptCount val="4"/>
                <c:pt idx="0">
                  <c:v>70409</c:v>
                </c:pt>
                <c:pt idx="1">
                  <c:v>35521</c:v>
                </c:pt>
                <c:pt idx="2">
                  <c:v>38152</c:v>
                </c:pt>
                <c:pt idx="3">
                  <c:v>54833</c:v>
                </c:pt>
              </c:numCache>
            </c:numRef>
          </c:val>
          <c:extLst>
            <c:ext xmlns:c16="http://schemas.microsoft.com/office/drawing/2014/chart" uri="{C3380CC4-5D6E-409C-BE32-E72D297353CC}">
              <c16:uniqueId val="{00000002-40A0-4A3F-9779-C9C7CCCD9C85}"/>
            </c:ext>
          </c:extLst>
        </c:ser>
        <c:dLbls>
          <c:showLegendKey val="0"/>
          <c:showVal val="0"/>
          <c:showCatName val="0"/>
          <c:showSerName val="0"/>
          <c:showPercent val="0"/>
          <c:showBubbleSize val="0"/>
        </c:dLbls>
        <c:gapWidth val="150"/>
        <c:axId val="1107452096"/>
        <c:axId val="1107452928"/>
      </c:barChart>
      <c:catAx>
        <c:axId val="110745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107452928"/>
        <c:crosses val="autoZero"/>
        <c:auto val="1"/>
        <c:lblAlgn val="ctr"/>
        <c:lblOffset val="100"/>
        <c:noMultiLvlLbl val="0"/>
      </c:catAx>
      <c:valAx>
        <c:axId val="1107452928"/>
        <c:scaling>
          <c:orientation val="minMax"/>
        </c:scaling>
        <c:delete val="0"/>
        <c:axPos val="l"/>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1074520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sz="1200"/>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Hoja1!$A$36</c:f>
              <c:strCache>
                <c:ptCount val="1"/>
                <c:pt idx="0">
                  <c:v>Apropiación</c:v>
                </c:pt>
              </c:strCache>
            </c:strRef>
          </c:tx>
          <c:spPr>
            <a:solidFill>
              <a:schemeClr val="accent1"/>
            </a:solidFill>
            <a:ln>
              <a:noFill/>
            </a:ln>
            <a:effectLst/>
          </c:spPr>
          <c:invertIfNegative val="0"/>
          <c:cat>
            <c:strRef>
              <c:f>Hoja1!$B$35:$C$35</c:f>
              <c:strCache>
                <c:ptCount val="2"/>
                <c:pt idx="0">
                  <c:v>Vigencia sin reduccion</c:v>
                </c:pt>
                <c:pt idx="1">
                  <c:v>Vigencia con reduccion</c:v>
                </c:pt>
              </c:strCache>
            </c:strRef>
          </c:cat>
          <c:val>
            <c:numRef>
              <c:f>Hoja1!$B$36:$C$36</c:f>
              <c:numCache>
                <c:formatCode>_-* #,##0\ _€_-;\-* #,##0\ _€_-;_-* "-"??\ _€_-;_-@_-</c:formatCode>
                <c:ptCount val="2"/>
                <c:pt idx="0">
                  <c:v>386941</c:v>
                </c:pt>
                <c:pt idx="1">
                  <c:v>323091</c:v>
                </c:pt>
              </c:numCache>
            </c:numRef>
          </c:val>
          <c:extLst>
            <c:ext xmlns:c16="http://schemas.microsoft.com/office/drawing/2014/chart" uri="{C3380CC4-5D6E-409C-BE32-E72D297353CC}">
              <c16:uniqueId val="{00000000-27E6-410F-9A5C-0B38DD32738F}"/>
            </c:ext>
          </c:extLst>
        </c:ser>
        <c:ser>
          <c:idx val="1"/>
          <c:order val="1"/>
          <c:tx>
            <c:strRef>
              <c:f>Hoja1!$A$37</c:f>
              <c:strCache>
                <c:ptCount val="1"/>
                <c:pt idx="0">
                  <c:v>Ejecución </c:v>
                </c:pt>
              </c:strCache>
            </c:strRef>
          </c:tx>
          <c:spPr>
            <a:solidFill>
              <a:schemeClr val="accent2"/>
            </a:solidFill>
            <a:ln>
              <a:noFill/>
            </a:ln>
            <a:effectLst/>
          </c:spPr>
          <c:invertIfNegative val="0"/>
          <c:cat>
            <c:strRef>
              <c:f>Hoja1!$B$35:$C$35</c:f>
              <c:strCache>
                <c:ptCount val="2"/>
                <c:pt idx="0">
                  <c:v>Vigencia sin reduccion</c:v>
                </c:pt>
                <c:pt idx="1">
                  <c:v>Vigencia con reduccion</c:v>
                </c:pt>
              </c:strCache>
            </c:strRef>
          </c:cat>
          <c:val>
            <c:numRef>
              <c:f>Hoja1!$B$37:$C$37</c:f>
              <c:numCache>
                <c:formatCode>_-* #,##0\ _€_-;\-* #,##0\ _€_-;_-* "-"??\ _€_-;_-@_-</c:formatCode>
                <c:ptCount val="2"/>
                <c:pt idx="0">
                  <c:v>240837</c:v>
                </c:pt>
                <c:pt idx="1">
                  <c:v>240837</c:v>
                </c:pt>
              </c:numCache>
            </c:numRef>
          </c:val>
          <c:extLst>
            <c:ext xmlns:c16="http://schemas.microsoft.com/office/drawing/2014/chart" uri="{C3380CC4-5D6E-409C-BE32-E72D297353CC}">
              <c16:uniqueId val="{00000001-27E6-410F-9A5C-0B38DD32738F}"/>
            </c:ext>
          </c:extLst>
        </c:ser>
        <c:ser>
          <c:idx val="2"/>
          <c:order val="2"/>
          <c:tx>
            <c:strRef>
              <c:f>Hoja1!$A$38</c:f>
              <c:strCache>
                <c:ptCount val="1"/>
                <c:pt idx="0">
                  <c:v>Giros</c:v>
                </c:pt>
              </c:strCache>
            </c:strRef>
          </c:tx>
          <c:spPr>
            <a:solidFill>
              <a:schemeClr val="accent3"/>
            </a:solidFill>
            <a:ln>
              <a:noFill/>
            </a:ln>
            <a:effectLst/>
          </c:spPr>
          <c:invertIfNegative val="0"/>
          <c:cat>
            <c:strRef>
              <c:f>Hoja1!$B$35:$C$35</c:f>
              <c:strCache>
                <c:ptCount val="2"/>
                <c:pt idx="0">
                  <c:v>Vigencia sin reduccion</c:v>
                </c:pt>
                <c:pt idx="1">
                  <c:v>Vigencia con reduccion</c:v>
                </c:pt>
              </c:strCache>
            </c:strRef>
          </c:cat>
          <c:val>
            <c:numRef>
              <c:f>Hoja1!$B$38:$C$38</c:f>
              <c:numCache>
                <c:formatCode>_-* #,##0\ _€_-;\-* #,##0\ _€_-;_-* "-"??\ _€_-;_-@_-</c:formatCode>
                <c:ptCount val="2"/>
                <c:pt idx="0">
                  <c:v>70409</c:v>
                </c:pt>
                <c:pt idx="1">
                  <c:v>70409</c:v>
                </c:pt>
              </c:numCache>
            </c:numRef>
          </c:val>
          <c:extLst>
            <c:ext xmlns:c16="http://schemas.microsoft.com/office/drawing/2014/chart" uri="{C3380CC4-5D6E-409C-BE32-E72D297353CC}">
              <c16:uniqueId val="{00000002-27E6-410F-9A5C-0B38DD32738F}"/>
            </c:ext>
          </c:extLst>
        </c:ser>
        <c:dLbls>
          <c:showLegendKey val="0"/>
          <c:showVal val="0"/>
          <c:showCatName val="0"/>
          <c:showSerName val="0"/>
          <c:showPercent val="0"/>
          <c:showBubbleSize val="0"/>
        </c:dLbls>
        <c:gapWidth val="150"/>
        <c:axId val="1240009680"/>
        <c:axId val="1240010096"/>
      </c:barChart>
      <c:catAx>
        <c:axId val="124000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240010096"/>
        <c:crosses val="autoZero"/>
        <c:auto val="1"/>
        <c:lblAlgn val="ctr"/>
        <c:lblOffset val="100"/>
        <c:noMultiLvlLbl val="0"/>
      </c:catAx>
      <c:valAx>
        <c:axId val="1240010096"/>
        <c:scaling>
          <c:orientation val="minMax"/>
        </c:scaling>
        <c:delete val="0"/>
        <c:axPos val="l"/>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240009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sz="1200"/>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0.62459</cdr:x>
      <cdr:y>0.58597</cdr:y>
    </cdr:from>
    <cdr:to>
      <cdr:x>0.75042</cdr:x>
      <cdr:y>0.66085</cdr:y>
    </cdr:to>
    <cdr:sp macro="" textlink="">
      <cdr:nvSpPr>
        <cdr:cNvPr id="2" name="CuadroTexto 2"/>
        <cdr:cNvSpPr txBox="1"/>
      </cdr:nvSpPr>
      <cdr:spPr>
        <a:xfrm xmlns:a="http://schemas.openxmlformats.org/drawingml/2006/main">
          <a:off x="5339976" y="2890243"/>
          <a:ext cx="107576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b="1" dirty="0" smtClean="0"/>
            <a:t>68,44</a:t>
          </a:r>
          <a:r>
            <a:rPr lang="es-CO" dirty="0" smtClean="0"/>
            <a:t>%</a:t>
          </a:r>
          <a:endParaRPr lang="es-ES" dirty="0"/>
        </a:p>
      </cdr:txBody>
    </cdr:sp>
  </cdr:relSizeAnchor>
  <cdr:relSizeAnchor xmlns:cdr="http://schemas.openxmlformats.org/drawingml/2006/chartDrawing">
    <cdr:from>
      <cdr:x>0.23663</cdr:x>
      <cdr:y>0.275</cdr:y>
    </cdr:from>
    <cdr:to>
      <cdr:x>0.36245</cdr:x>
      <cdr:y>0.34988</cdr:y>
    </cdr:to>
    <cdr:sp macro="" textlink="">
      <cdr:nvSpPr>
        <cdr:cNvPr id="3" name="CuadroTexto 2"/>
        <cdr:cNvSpPr txBox="1"/>
      </cdr:nvSpPr>
      <cdr:spPr>
        <a:xfrm xmlns:a="http://schemas.openxmlformats.org/drawingml/2006/main">
          <a:off x="2023037" y="1356392"/>
          <a:ext cx="107576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b="1" dirty="0" smtClean="0"/>
            <a:t>62,24%</a:t>
          </a:r>
          <a:endParaRPr lang="es-ES" b="1" dirty="0"/>
        </a:p>
      </cdr:txBody>
    </cdr:sp>
  </cdr:relSizeAnchor>
  <cdr:relSizeAnchor xmlns:cdr="http://schemas.openxmlformats.org/drawingml/2006/chartDrawing">
    <cdr:from>
      <cdr:x>0.83819</cdr:x>
      <cdr:y>0.58597</cdr:y>
    </cdr:from>
    <cdr:to>
      <cdr:x>0.96402</cdr:x>
      <cdr:y>0.66085</cdr:y>
    </cdr:to>
    <cdr:sp macro="" textlink="">
      <cdr:nvSpPr>
        <cdr:cNvPr id="5" name="CuadroTexto 1"/>
        <cdr:cNvSpPr txBox="1"/>
      </cdr:nvSpPr>
      <cdr:spPr>
        <a:xfrm xmlns:a="http://schemas.openxmlformats.org/drawingml/2006/main">
          <a:off x="7166141" y="2890238"/>
          <a:ext cx="1075787" cy="3693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800" b="1" dirty="0" smtClean="0"/>
            <a:t>67,44%</a:t>
          </a:r>
          <a:endParaRPr lang="es-E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0.46524</cdr:x>
      <cdr:y>0.2789</cdr:y>
    </cdr:from>
    <cdr:to>
      <cdr:x>0.60728</cdr:x>
      <cdr:y>0.35739</cdr:y>
    </cdr:to>
    <cdr:sp macro="" textlink="">
      <cdr:nvSpPr>
        <cdr:cNvPr id="2" name="Flecha derecha 1"/>
        <cdr:cNvSpPr/>
      </cdr:nvSpPr>
      <cdr:spPr>
        <a:xfrm xmlns:a="http://schemas.openxmlformats.org/drawingml/2006/main" rot="20484018">
          <a:off x="3791214" y="1453420"/>
          <a:ext cx="1157434" cy="409006"/>
        </a:xfrm>
        <a:prstGeom xmlns:a="http://schemas.openxmlformats.org/drawingml/2006/main" prst="rightArrow">
          <a:avLst/>
        </a:prstGeom>
        <a:solidFill xmlns:a="http://schemas.openxmlformats.org/drawingml/2006/main">
          <a:schemeClr val="accent4">
            <a:lumMod val="60000"/>
            <a:lumOff val="40000"/>
          </a:schemeClr>
        </a:solidFill>
        <a:ln xmlns:a="http://schemas.openxmlformats.org/drawingml/2006/main">
          <a:solidFill>
            <a:schemeClr val="accent4">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0.73047</cdr:x>
      <cdr:y>0.22329</cdr:y>
    </cdr:from>
    <cdr:to>
      <cdr:x>0.85809</cdr:x>
      <cdr:y>0.29416</cdr:y>
    </cdr:to>
    <cdr:sp macro="" textlink="">
      <cdr:nvSpPr>
        <cdr:cNvPr id="3" name="CuadroTexto 1"/>
        <cdr:cNvSpPr txBox="1"/>
      </cdr:nvSpPr>
      <cdr:spPr>
        <a:xfrm xmlns:a="http://schemas.openxmlformats.org/drawingml/2006/main">
          <a:off x="5952537" y="1163594"/>
          <a:ext cx="1039965" cy="3693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O" b="1" dirty="0" smtClean="0"/>
            <a:t>74,54%</a:t>
          </a:r>
          <a:endParaRPr lang="es-ES"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7F13AC-D46F-4632-B074-FAFF2067B078}" type="datetimeFigureOut">
              <a:rPr lang="es-CO" smtClean="0"/>
              <a:t>13/09/2021</a:t>
            </a:fld>
            <a:endParaRPr lang="es-CO"/>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68498C-5B4A-4263-9CA8-3720A73605D4}" type="slidenum">
              <a:rPr lang="es-CO" smtClean="0"/>
              <a:t>‹Nº›</a:t>
            </a:fld>
            <a:endParaRPr lang="es-CO"/>
          </a:p>
        </p:txBody>
      </p:sp>
    </p:spTree>
    <p:extLst>
      <p:ext uri="{BB962C8B-B14F-4D97-AF65-F5344CB8AC3E}">
        <p14:creationId xmlns:p14="http://schemas.microsoft.com/office/powerpoint/2010/main" val="3873984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1667BF-72AC-4210-B20D-72C697719E02}" type="datetimeFigureOut">
              <a:rPr lang="es-CO" smtClean="0"/>
              <a:t>13/09/2021</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DA6FB3-E5C5-4C2E-8D94-ABEBB39AFA43}" type="slidenum">
              <a:rPr lang="es-CO" smtClean="0"/>
              <a:t>‹Nº›</a:t>
            </a:fld>
            <a:endParaRPr lang="es-CO"/>
          </a:p>
        </p:txBody>
      </p:sp>
    </p:spTree>
    <p:extLst>
      <p:ext uri="{BB962C8B-B14F-4D97-AF65-F5344CB8AC3E}">
        <p14:creationId xmlns:p14="http://schemas.microsoft.com/office/powerpoint/2010/main" val="157918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708E-BB9B-4008-8944-3436F983FEE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481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20</a:t>
            </a:fld>
            <a:endParaRPr lang="es-CO" dirty="0"/>
          </a:p>
        </p:txBody>
      </p:sp>
    </p:spTree>
    <p:extLst>
      <p:ext uri="{BB962C8B-B14F-4D97-AF65-F5344CB8AC3E}">
        <p14:creationId xmlns:p14="http://schemas.microsoft.com/office/powerpoint/2010/main" val="307523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21</a:t>
            </a:fld>
            <a:endParaRPr lang="es-CO" dirty="0"/>
          </a:p>
        </p:txBody>
      </p:sp>
    </p:spTree>
    <p:extLst>
      <p:ext uri="{BB962C8B-B14F-4D97-AF65-F5344CB8AC3E}">
        <p14:creationId xmlns:p14="http://schemas.microsoft.com/office/powerpoint/2010/main" val="5686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22</a:t>
            </a:fld>
            <a:endParaRPr lang="es-CO" dirty="0"/>
          </a:p>
        </p:txBody>
      </p:sp>
    </p:spTree>
    <p:extLst>
      <p:ext uri="{BB962C8B-B14F-4D97-AF65-F5344CB8AC3E}">
        <p14:creationId xmlns:p14="http://schemas.microsoft.com/office/powerpoint/2010/main" val="372985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23</a:t>
            </a:fld>
            <a:endParaRPr lang="es-CO" dirty="0"/>
          </a:p>
        </p:txBody>
      </p:sp>
    </p:spTree>
    <p:extLst>
      <p:ext uri="{BB962C8B-B14F-4D97-AF65-F5344CB8AC3E}">
        <p14:creationId xmlns:p14="http://schemas.microsoft.com/office/powerpoint/2010/main" val="3737831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24</a:t>
            </a:fld>
            <a:endParaRPr lang="es-CO" dirty="0"/>
          </a:p>
        </p:txBody>
      </p:sp>
    </p:spTree>
    <p:extLst>
      <p:ext uri="{BB962C8B-B14F-4D97-AF65-F5344CB8AC3E}">
        <p14:creationId xmlns:p14="http://schemas.microsoft.com/office/powerpoint/2010/main" val="11278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25</a:t>
            </a:fld>
            <a:endParaRPr lang="es-CO" dirty="0"/>
          </a:p>
        </p:txBody>
      </p:sp>
    </p:spTree>
    <p:extLst>
      <p:ext uri="{BB962C8B-B14F-4D97-AF65-F5344CB8AC3E}">
        <p14:creationId xmlns:p14="http://schemas.microsoft.com/office/powerpoint/2010/main" val="190435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26</a:t>
            </a:fld>
            <a:endParaRPr lang="es-CO" dirty="0"/>
          </a:p>
        </p:txBody>
      </p:sp>
    </p:spTree>
    <p:extLst>
      <p:ext uri="{BB962C8B-B14F-4D97-AF65-F5344CB8AC3E}">
        <p14:creationId xmlns:p14="http://schemas.microsoft.com/office/powerpoint/2010/main" val="298276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27</a:t>
            </a:fld>
            <a:endParaRPr lang="es-CO" dirty="0"/>
          </a:p>
        </p:txBody>
      </p:sp>
    </p:spTree>
    <p:extLst>
      <p:ext uri="{BB962C8B-B14F-4D97-AF65-F5344CB8AC3E}">
        <p14:creationId xmlns:p14="http://schemas.microsoft.com/office/powerpoint/2010/main" val="12606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28</a:t>
            </a:fld>
            <a:endParaRPr lang="es-CO" dirty="0"/>
          </a:p>
        </p:txBody>
      </p:sp>
    </p:spTree>
    <p:extLst>
      <p:ext uri="{BB962C8B-B14F-4D97-AF65-F5344CB8AC3E}">
        <p14:creationId xmlns:p14="http://schemas.microsoft.com/office/powerpoint/2010/main" val="2936485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29</a:t>
            </a:fld>
            <a:endParaRPr lang="es-CO" dirty="0"/>
          </a:p>
        </p:txBody>
      </p:sp>
    </p:spTree>
    <p:extLst>
      <p:ext uri="{BB962C8B-B14F-4D97-AF65-F5344CB8AC3E}">
        <p14:creationId xmlns:p14="http://schemas.microsoft.com/office/powerpoint/2010/main" val="300783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708E-BB9B-4008-8944-3436F983FEE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010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30</a:t>
            </a:fld>
            <a:endParaRPr lang="es-CO" dirty="0"/>
          </a:p>
        </p:txBody>
      </p:sp>
    </p:spTree>
    <p:extLst>
      <p:ext uri="{BB962C8B-B14F-4D97-AF65-F5344CB8AC3E}">
        <p14:creationId xmlns:p14="http://schemas.microsoft.com/office/powerpoint/2010/main" val="124053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31</a:t>
            </a:fld>
            <a:endParaRPr lang="es-CO" dirty="0"/>
          </a:p>
        </p:txBody>
      </p:sp>
    </p:spTree>
    <p:extLst>
      <p:ext uri="{BB962C8B-B14F-4D97-AF65-F5344CB8AC3E}">
        <p14:creationId xmlns:p14="http://schemas.microsoft.com/office/powerpoint/2010/main" val="3339063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32</a:t>
            </a:fld>
            <a:endParaRPr lang="es-CO" dirty="0"/>
          </a:p>
        </p:txBody>
      </p:sp>
    </p:spTree>
    <p:extLst>
      <p:ext uri="{BB962C8B-B14F-4D97-AF65-F5344CB8AC3E}">
        <p14:creationId xmlns:p14="http://schemas.microsoft.com/office/powerpoint/2010/main" val="5246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34</a:t>
            </a:fld>
            <a:endParaRPr lang="es-CO" dirty="0"/>
          </a:p>
        </p:txBody>
      </p:sp>
    </p:spTree>
    <p:extLst>
      <p:ext uri="{BB962C8B-B14F-4D97-AF65-F5344CB8AC3E}">
        <p14:creationId xmlns:p14="http://schemas.microsoft.com/office/powerpoint/2010/main" val="1684665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1708E-BB9B-4008-8944-3436F983FEE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28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36</a:t>
            </a:fld>
            <a:endParaRPr lang="es-CO" dirty="0"/>
          </a:p>
        </p:txBody>
      </p:sp>
    </p:spTree>
    <p:extLst>
      <p:ext uri="{BB962C8B-B14F-4D97-AF65-F5344CB8AC3E}">
        <p14:creationId xmlns:p14="http://schemas.microsoft.com/office/powerpoint/2010/main" val="172788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8</a:t>
            </a:fld>
            <a:endParaRPr lang="es-CO" dirty="0"/>
          </a:p>
        </p:txBody>
      </p:sp>
    </p:spTree>
    <p:extLst>
      <p:ext uri="{BB962C8B-B14F-4D97-AF65-F5344CB8AC3E}">
        <p14:creationId xmlns:p14="http://schemas.microsoft.com/office/powerpoint/2010/main" val="32142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9</a:t>
            </a:fld>
            <a:endParaRPr lang="es-CO" dirty="0"/>
          </a:p>
        </p:txBody>
      </p:sp>
    </p:spTree>
    <p:extLst>
      <p:ext uri="{BB962C8B-B14F-4D97-AF65-F5344CB8AC3E}">
        <p14:creationId xmlns:p14="http://schemas.microsoft.com/office/powerpoint/2010/main" val="89147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10</a:t>
            </a:fld>
            <a:endParaRPr lang="es-CO" dirty="0"/>
          </a:p>
        </p:txBody>
      </p:sp>
    </p:spTree>
    <p:extLst>
      <p:ext uri="{BB962C8B-B14F-4D97-AF65-F5344CB8AC3E}">
        <p14:creationId xmlns:p14="http://schemas.microsoft.com/office/powerpoint/2010/main" val="1505268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11</a:t>
            </a:fld>
            <a:endParaRPr lang="es-CO" dirty="0"/>
          </a:p>
        </p:txBody>
      </p:sp>
    </p:spTree>
    <p:extLst>
      <p:ext uri="{BB962C8B-B14F-4D97-AF65-F5344CB8AC3E}">
        <p14:creationId xmlns:p14="http://schemas.microsoft.com/office/powerpoint/2010/main" val="102842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12</a:t>
            </a:fld>
            <a:endParaRPr lang="es-CO" dirty="0"/>
          </a:p>
        </p:txBody>
      </p:sp>
    </p:spTree>
    <p:extLst>
      <p:ext uri="{BB962C8B-B14F-4D97-AF65-F5344CB8AC3E}">
        <p14:creationId xmlns:p14="http://schemas.microsoft.com/office/powerpoint/2010/main" val="148205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18</a:t>
            </a:fld>
            <a:endParaRPr lang="es-CO" dirty="0"/>
          </a:p>
        </p:txBody>
      </p:sp>
    </p:spTree>
    <p:extLst>
      <p:ext uri="{BB962C8B-B14F-4D97-AF65-F5344CB8AC3E}">
        <p14:creationId xmlns:p14="http://schemas.microsoft.com/office/powerpoint/2010/main" val="371407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3B1708E-BB9B-4008-8944-3436F983FEE2}" type="slidenum">
              <a:rPr lang="es-CO" smtClean="0"/>
              <a:t>19</a:t>
            </a:fld>
            <a:endParaRPr lang="es-CO" dirty="0"/>
          </a:p>
        </p:txBody>
      </p:sp>
    </p:spTree>
    <p:extLst>
      <p:ext uri="{BB962C8B-B14F-4D97-AF65-F5344CB8AC3E}">
        <p14:creationId xmlns:p14="http://schemas.microsoft.com/office/powerpoint/2010/main" val="143826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CEA5C871-FC7D-494D-B54C-2D7F1D1034E4}" type="datetimeFigureOut">
              <a:rPr lang="es-CO" smtClean="0"/>
              <a:t>13/09/2021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162220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EA5C871-FC7D-494D-B54C-2D7F1D1034E4}" type="datetimeFigureOut">
              <a:rPr lang="es-CO" smtClean="0"/>
              <a:t>13/09/2021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286097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EA5C871-FC7D-494D-B54C-2D7F1D1034E4}" type="datetimeFigureOut">
              <a:rPr lang="es-CO" smtClean="0"/>
              <a:t>13/09/2021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9421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6_Diapositiva de título">
    <p:spTree>
      <p:nvGrpSpPr>
        <p:cNvPr id="1" name=""/>
        <p:cNvGrpSpPr/>
        <p:nvPr/>
      </p:nvGrpSpPr>
      <p:grpSpPr>
        <a:xfrm>
          <a:off x="0" y="0"/>
          <a:ext cx="0" cy="0"/>
          <a:chOff x="0" y="0"/>
          <a:chExt cx="0" cy="0"/>
        </a:xfrm>
      </p:grpSpPr>
      <p:sp>
        <p:nvSpPr>
          <p:cNvPr id="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4791638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extLst>
      <p:ext uri="{BB962C8B-B14F-4D97-AF65-F5344CB8AC3E}">
        <p14:creationId xmlns:p14="http://schemas.microsoft.com/office/powerpoint/2010/main" val="364024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CEA5C871-FC7D-494D-B54C-2D7F1D1034E4}" type="datetimeFigureOut">
              <a:rPr lang="es-CO" smtClean="0"/>
              <a:t>13/09/2021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270483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EA5C871-FC7D-494D-B54C-2D7F1D1034E4}" type="datetimeFigureOut">
              <a:rPr lang="es-CO" smtClean="0"/>
              <a:t>13/09/2021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182905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CEA5C871-FC7D-494D-B54C-2D7F1D1034E4}" type="datetimeFigureOut">
              <a:rPr lang="es-CO" smtClean="0"/>
              <a:t>13/09/2021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312955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CEA5C871-FC7D-494D-B54C-2D7F1D1034E4}" type="datetimeFigureOut">
              <a:rPr lang="es-CO" smtClean="0"/>
              <a:t>13/09/2021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251321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CEA5C871-FC7D-494D-B54C-2D7F1D1034E4}" type="datetimeFigureOut">
              <a:rPr lang="es-CO" smtClean="0"/>
              <a:t>13/09/2021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132980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EA5C871-FC7D-494D-B54C-2D7F1D1034E4}" type="datetimeFigureOut">
              <a:rPr lang="es-CO" smtClean="0"/>
              <a:t>13/09/2021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67847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EA5C871-FC7D-494D-B54C-2D7F1D1034E4}" type="datetimeFigureOut">
              <a:rPr lang="es-CO" smtClean="0"/>
              <a:t>13/09/2021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347664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EA5C871-FC7D-494D-B54C-2D7F1D1034E4}" type="datetimeFigureOut">
              <a:rPr lang="es-CO" smtClean="0"/>
              <a:t>13/09/2021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FF12BCF-9E6F-4E85-9916-5A03442FDAB7}" type="slidenum">
              <a:rPr lang="es-CO" smtClean="0"/>
              <a:t>‹Nº›</a:t>
            </a:fld>
            <a:endParaRPr lang="es-CO"/>
          </a:p>
        </p:txBody>
      </p:sp>
    </p:spTree>
    <p:extLst>
      <p:ext uri="{BB962C8B-B14F-4D97-AF65-F5344CB8AC3E}">
        <p14:creationId xmlns:p14="http://schemas.microsoft.com/office/powerpoint/2010/main" val="60733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5C871-FC7D-494D-B54C-2D7F1D1034E4}" type="datetimeFigureOut">
              <a:rPr lang="es-CO" smtClean="0"/>
              <a:t>13/09/2021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12BCF-9E6F-4E85-9916-5A03442FDAB7}" type="slidenum">
              <a:rPr lang="es-CO" smtClean="0"/>
              <a:t>‹Nº›</a:t>
            </a:fld>
            <a:endParaRPr lang="es-CO"/>
          </a:p>
        </p:txBody>
      </p:sp>
    </p:spTree>
    <p:extLst>
      <p:ext uri="{BB962C8B-B14F-4D97-AF65-F5344CB8AC3E}">
        <p14:creationId xmlns:p14="http://schemas.microsoft.com/office/powerpoint/2010/main" val="39325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Un grupo de personas en una montaña&#10;&#10;Descripción generada automáticamente">
            <a:extLst>
              <a:ext uri="{FF2B5EF4-FFF2-40B4-BE49-F238E27FC236}">
                <a16:creationId xmlns:a16="http://schemas.microsoft.com/office/drawing/2014/main" id="{3B072A8B-F725-E348-ABE1-4EFB6B8F83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240"/>
          <a:stretch/>
        </p:blipFill>
        <p:spPr>
          <a:xfrm>
            <a:off x="0" y="-32558"/>
            <a:ext cx="12192000" cy="6337396"/>
          </a:xfrm>
          <a:prstGeom prst="rect">
            <a:avLst/>
          </a:prstGeom>
        </p:spPr>
      </p:pic>
      <p:sp>
        <p:nvSpPr>
          <p:cNvPr id="33" name="Rectángulo 32">
            <a:extLst>
              <a:ext uri="{FF2B5EF4-FFF2-40B4-BE49-F238E27FC236}">
                <a16:creationId xmlns:a16="http://schemas.microsoft.com/office/drawing/2014/main" id="{945FCF77-0B3A-7845-B7C9-E0CA93CC66FB}"/>
              </a:ext>
            </a:extLst>
          </p:cNvPr>
          <p:cNvSpPr/>
          <p:nvPr/>
        </p:nvSpPr>
        <p:spPr>
          <a:xfrm>
            <a:off x="333948" y="514470"/>
            <a:ext cx="11277600" cy="267040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sp>
        <p:nvSpPr>
          <p:cNvPr id="2" name="object 2"/>
          <p:cNvSpPr/>
          <p:nvPr/>
        </p:nvSpPr>
        <p:spPr>
          <a:xfrm>
            <a:off x="9012835" y="6271201"/>
            <a:ext cx="3179233" cy="582567"/>
          </a:xfrm>
          <a:custGeom>
            <a:avLst/>
            <a:gdLst/>
            <a:ahLst/>
            <a:cxnLst/>
            <a:rect l="l" t="t" r="r" b="b"/>
            <a:pathLst>
              <a:path w="4768850" h="281940">
                <a:moveTo>
                  <a:pt x="0" y="281937"/>
                </a:moveTo>
                <a:lnTo>
                  <a:pt x="4768748" y="281937"/>
                </a:lnTo>
                <a:lnTo>
                  <a:pt x="4768748" y="0"/>
                </a:lnTo>
                <a:lnTo>
                  <a:pt x="0" y="0"/>
                </a:lnTo>
                <a:lnTo>
                  <a:pt x="0" y="281937"/>
                </a:lnTo>
                <a:close/>
              </a:path>
            </a:pathLst>
          </a:custGeom>
          <a:solidFill>
            <a:srgbClr val="1C2046"/>
          </a:solidFill>
        </p:spPr>
        <p:txBody>
          <a:bodyPr wrap="square" lIns="0" tIns="0" rIns="0" bIns="0" rtlCol="0"/>
          <a:lstStyle/>
          <a:p>
            <a:endParaRPr sz="1200" dirty="0"/>
          </a:p>
        </p:txBody>
      </p:sp>
      <p:sp>
        <p:nvSpPr>
          <p:cNvPr id="3" name="object 3"/>
          <p:cNvSpPr/>
          <p:nvPr/>
        </p:nvSpPr>
        <p:spPr>
          <a:xfrm>
            <a:off x="5707384" y="6273800"/>
            <a:ext cx="3305810" cy="580034"/>
          </a:xfrm>
          <a:custGeom>
            <a:avLst/>
            <a:gdLst/>
            <a:ahLst/>
            <a:cxnLst/>
            <a:rect l="l" t="t" r="r" b="b"/>
            <a:pathLst>
              <a:path w="4958715" h="290829">
                <a:moveTo>
                  <a:pt x="0" y="290728"/>
                </a:moveTo>
                <a:lnTo>
                  <a:pt x="4958176" y="290728"/>
                </a:lnTo>
                <a:lnTo>
                  <a:pt x="4958176" y="0"/>
                </a:lnTo>
                <a:lnTo>
                  <a:pt x="0" y="0"/>
                </a:lnTo>
                <a:lnTo>
                  <a:pt x="0" y="290728"/>
                </a:lnTo>
                <a:close/>
              </a:path>
            </a:pathLst>
          </a:custGeom>
          <a:solidFill>
            <a:srgbClr val="DDDDDD"/>
          </a:solidFill>
        </p:spPr>
        <p:txBody>
          <a:bodyPr wrap="square" lIns="0" tIns="0" rIns="0" bIns="0" rtlCol="0"/>
          <a:lstStyle/>
          <a:p>
            <a:endParaRPr sz="1200" dirty="0"/>
          </a:p>
        </p:txBody>
      </p:sp>
      <p:sp>
        <p:nvSpPr>
          <p:cNvPr id="4" name="object 4"/>
          <p:cNvSpPr/>
          <p:nvPr/>
        </p:nvSpPr>
        <p:spPr>
          <a:xfrm>
            <a:off x="0" y="6271315"/>
            <a:ext cx="5707380" cy="582567"/>
          </a:xfrm>
          <a:custGeom>
            <a:avLst/>
            <a:gdLst/>
            <a:ahLst/>
            <a:cxnLst/>
            <a:rect l="l" t="t" r="r" b="b"/>
            <a:pathLst>
              <a:path w="8561070" h="292100">
                <a:moveTo>
                  <a:pt x="0" y="291927"/>
                </a:moveTo>
                <a:lnTo>
                  <a:pt x="8561075" y="291927"/>
                </a:lnTo>
                <a:lnTo>
                  <a:pt x="8561075" y="0"/>
                </a:lnTo>
                <a:lnTo>
                  <a:pt x="0" y="0"/>
                </a:lnTo>
                <a:lnTo>
                  <a:pt x="0" y="291927"/>
                </a:lnTo>
                <a:close/>
              </a:path>
            </a:pathLst>
          </a:custGeom>
          <a:solidFill>
            <a:srgbClr val="31CE39"/>
          </a:solidFill>
        </p:spPr>
        <p:txBody>
          <a:bodyPr wrap="square" lIns="0" tIns="0" rIns="0" bIns="0" rtlCol="0"/>
          <a:lstStyle/>
          <a:p>
            <a:endParaRPr sz="1200" dirty="0"/>
          </a:p>
        </p:txBody>
      </p:sp>
      <p:sp>
        <p:nvSpPr>
          <p:cNvPr id="9" name="Rectángulo 8"/>
          <p:cNvSpPr/>
          <p:nvPr/>
        </p:nvSpPr>
        <p:spPr>
          <a:xfrm>
            <a:off x="234835" y="602932"/>
            <a:ext cx="11455925" cy="850605"/>
          </a:xfrm>
          <a:prstGeom prst="rect">
            <a:avLst/>
          </a:prstGeom>
          <a:noFill/>
        </p:spPr>
        <p:txBody>
          <a:bodyPr wrap="square" lIns="0" tIns="0" rIns="0" bIns="0" rtlCol="0"/>
          <a:lstStyle/>
          <a:p>
            <a:pPr algn="ctr"/>
            <a:r>
              <a:rPr lang="es-CO" sz="2300" spc="-3" dirty="0" smtClean="0">
                <a:solidFill>
                  <a:srgbClr val="31CE39"/>
                </a:solidFill>
                <a:latin typeface="Arial Black"/>
                <a:ea typeface="+mj-ea"/>
                <a:cs typeface="Arial Black"/>
              </a:rPr>
              <a:t>Un Nuevo Contrato Social y Ambiental para la Bogotá del Siglo XXI</a:t>
            </a:r>
            <a:endParaRPr lang="es-CO" sz="2300" spc="-3" dirty="0">
              <a:solidFill>
                <a:srgbClr val="31CE39"/>
              </a:solidFill>
              <a:latin typeface="Arial Black"/>
              <a:ea typeface="+mj-ea"/>
              <a:cs typeface="Arial Black"/>
            </a:endParaRPr>
          </a:p>
        </p:txBody>
      </p:sp>
      <p:sp>
        <p:nvSpPr>
          <p:cNvPr id="10" name="Rectángulo 9">
            <a:extLst>
              <a:ext uri="{FF2B5EF4-FFF2-40B4-BE49-F238E27FC236}">
                <a16:creationId xmlns:a16="http://schemas.microsoft.com/office/drawing/2014/main" id="{D16B204E-2508-0B4A-8611-483BC0492A13}"/>
              </a:ext>
            </a:extLst>
          </p:cNvPr>
          <p:cNvSpPr/>
          <p:nvPr/>
        </p:nvSpPr>
        <p:spPr>
          <a:xfrm>
            <a:off x="0" y="3632994"/>
            <a:ext cx="12192000" cy="3220773"/>
          </a:xfrm>
          <a:prstGeom prst="rect">
            <a:avLst/>
          </a:prstGeom>
          <a:solidFill>
            <a:srgbClr val="1C2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pic>
        <p:nvPicPr>
          <p:cNvPr id="6" name="Imagen 5" descr="Imagen que contiene dibujo&#10;&#10;Descripción generada automáticamente">
            <a:extLst>
              <a:ext uri="{FF2B5EF4-FFF2-40B4-BE49-F238E27FC236}">
                <a16:creationId xmlns:a16="http://schemas.microsoft.com/office/drawing/2014/main" id="{22F3949A-F2DE-C546-9CA1-A6A649C9D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468" y="5407650"/>
            <a:ext cx="5990356" cy="1442773"/>
          </a:xfrm>
          <a:prstGeom prst="rect">
            <a:avLst/>
          </a:prstGeom>
        </p:spPr>
      </p:pic>
      <p:pic>
        <p:nvPicPr>
          <p:cNvPr id="19" name="Imagen 18" descr="Un grupo de personas en moto en una calle&#10;&#10;Descripción generada automáticamente">
            <a:extLst>
              <a:ext uri="{FF2B5EF4-FFF2-40B4-BE49-F238E27FC236}">
                <a16:creationId xmlns:a16="http://schemas.microsoft.com/office/drawing/2014/main" id="{6324EF5B-F21E-8746-B69F-E8E490504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6032" y="3733801"/>
            <a:ext cx="2317031" cy="1546293"/>
          </a:xfrm>
          <a:prstGeom prst="rect">
            <a:avLst/>
          </a:prstGeom>
        </p:spPr>
      </p:pic>
      <p:pic>
        <p:nvPicPr>
          <p:cNvPr id="20" name="Imagen 19" descr="Una persona con una bicicleta&#10;&#10;Descripción generada automáticamente">
            <a:extLst>
              <a:ext uri="{FF2B5EF4-FFF2-40B4-BE49-F238E27FC236}">
                <a16:creationId xmlns:a16="http://schemas.microsoft.com/office/drawing/2014/main" id="{AF76A8F8-DC82-FD44-B69C-DAD7E1394F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3369" y="3733801"/>
            <a:ext cx="2317031" cy="1546293"/>
          </a:xfrm>
          <a:prstGeom prst="rect">
            <a:avLst/>
          </a:prstGeom>
        </p:spPr>
      </p:pic>
      <p:pic>
        <p:nvPicPr>
          <p:cNvPr id="21" name="Imagen 20" descr="Una carretera con coches&#10;&#10;Descripción generada automáticamente">
            <a:extLst>
              <a:ext uri="{FF2B5EF4-FFF2-40B4-BE49-F238E27FC236}">
                <a16:creationId xmlns:a16="http://schemas.microsoft.com/office/drawing/2014/main" id="{C894EB51-5C2A-744A-A643-CCB46E6AE0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9849" y="3733800"/>
            <a:ext cx="2317031" cy="1546293"/>
          </a:xfrm>
          <a:prstGeom prst="rect">
            <a:avLst/>
          </a:prstGeom>
        </p:spPr>
      </p:pic>
      <p:pic>
        <p:nvPicPr>
          <p:cNvPr id="23" name="Imagen 22" descr="Un grupo de personas en una estación de tren&#10;&#10;Descripción generada automáticamente">
            <a:extLst>
              <a:ext uri="{FF2B5EF4-FFF2-40B4-BE49-F238E27FC236}">
                <a16:creationId xmlns:a16="http://schemas.microsoft.com/office/drawing/2014/main" id="{137C2260-66CB-8545-AE83-98D7D2A9F5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7468" y="3733800"/>
            <a:ext cx="2325892" cy="1552121"/>
          </a:xfrm>
          <a:prstGeom prst="rect">
            <a:avLst/>
          </a:prstGeom>
        </p:spPr>
      </p:pic>
      <p:sp>
        <p:nvSpPr>
          <p:cNvPr id="16" name="Rectángulo 15">
            <a:extLst>
              <a:ext uri="{FF2B5EF4-FFF2-40B4-BE49-F238E27FC236}">
                <a16:creationId xmlns:a16="http://schemas.microsoft.com/office/drawing/2014/main" id="{7C317436-E883-944C-80C3-DC940040F89B}"/>
              </a:ext>
            </a:extLst>
          </p:cNvPr>
          <p:cNvSpPr/>
          <p:nvPr/>
        </p:nvSpPr>
        <p:spPr>
          <a:xfrm>
            <a:off x="567762" y="1458212"/>
            <a:ext cx="10790070" cy="1200329"/>
          </a:xfrm>
          <a:prstGeom prst="rect">
            <a:avLst/>
          </a:prstGeom>
        </p:spPr>
        <p:txBody>
          <a:bodyPr wrap="square">
            <a:spAutoFit/>
          </a:bodyPr>
          <a:lstStyle/>
          <a:p>
            <a:pPr algn="ctr"/>
            <a:r>
              <a:rPr lang="es-CO" sz="3600" spc="-3" dirty="0" smtClean="0">
                <a:solidFill>
                  <a:srgbClr val="1C2046"/>
                </a:solidFill>
                <a:latin typeface="Arial Black"/>
                <a:cs typeface="Arial Black"/>
              </a:rPr>
              <a:t>Anteproyecto Presupuesto de Inversión 2022</a:t>
            </a:r>
            <a:endParaRPr lang="es-CO" sz="3600" spc="-3" dirty="0">
              <a:solidFill>
                <a:srgbClr val="1C2046"/>
              </a:solidFill>
              <a:latin typeface="Arial Black"/>
              <a:cs typeface="Arial Black"/>
            </a:endParaRPr>
          </a:p>
        </p:txBody>
      </p:sp>
      <p:pic>
        <p:nvPicPr>
          <p:cNvPr id="7" name="Imagen 6"/>
          <p:cNvPicPr>
            <a:picLocks noChangeAspect="1"/>
          </p:cNvPicPr>
          <p:nvPr/>
        </p:nvPicPr>
        <p:blipFill rotWithShape="1">
          <a:blip r:embed="rId8"/>
          <a:srcRect l="52342" t="36971" r="27440" b="40144"/>
          <a:stretch/>
        </p:blipFill>
        <p:spPr>
          <a:xfrm>
            <a:off x="10263" y="3679316"/>
            <a:ext cx="2515507" cy="1600777"/>
          </a:xfrm>
          <a:prstGeom prst="rect">
            <a:avLst/>
          </a:prstGeom>
        </p:spPr>
      </p:pic>
    </p:spTree>
    <p:extLst>
      <p:ext uri="{BB962C8B-B14F-4D97-AF65-F5344CB8AC3E}">
        <p14:creationId xmlns:p14="http://schemas.microsoft.com/office/powerpoint/2010/main" val="57674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418224" y="6273522"/>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 name="CuadroTexto 1">
            <a:extLst>
              <a:ext uri="{FF2B5EF4-FFF2-40B4-BE49-F238E27FC236}">
                <a16:creationId xmlns:a16="http://schemas.microsoft.com/office/drawing/2014/main" id="{6C2CA285-69CA-40FC-9474-CB0B509E4751}"/>
              </a:ext>
            </a:extLst>
          </p:cNvPr>
          <p:cNvSpPr txBox="1"/>
          <p:nvPr/>
        </p:nvSpPr>
        <p:spPr>
          <a:xfrm>
            <a:off x="1734206" y="1321794"/>
            <a:ext cx="10297351" cy="1015663"/>
          </a:xfrm>
          <a:prstGeom prst="rect">
            <a:avLst/>
          </a:prstGeom>
          <a:noFill/>
        </p:spPr>
        <p:txBody>
          <a:bodyPr wrap="square" rtlCol="0">
            <a:spAutoFit/>
          </a:bodyPr>
          <a:lstStyle/>
          <a:p>
            <a:r>
              <a:rPr lang="es-MX" sz="1500" b="1" dirty="0">
                <a:latin typeface="Century Gothic" panose="020B0502020202020204" pitchFamily="34" charset="0"/>
              </a:rPr>
              <a:t>META PDD</a:t>
            </a:r>
          </a:p>
          <a:p>
            <a:pPr marL="285750" indent="-285750">
              <a:buFontTx/>
              <a:buChar char="-"/>
            </a:pPr>
            <a:r>
              <a:rPr lang="es-MX" sz="1500" dirty="0">
                <a:latin typeface="Century Gothic" panose="020B0502020202020204" pitchFamily="34" charset="0"/>
              </a:rPr>
              <a:t>Mantener el tiempo promedio de viaje en los 14 corredores principales de la ciudad para todos los usuarios de la vía</a:t>
            </a:r>
          </a:p>
          <a:p>
            <a:pPr marL="285750" indent="-285750">
              <a:buFontTx/>
              <a:buChar char="-"/>
            </a:pPr>
            <a:r>
              <a:rPr lang="es-MX" sz="1500" dirty="0">
                <a:latin typeface="Century Gothic" panose="020B0502020202020204" pitchFamily="34" charset="0"/>
              </a:rPr>
              <a:t>Reducir en 20% el número de víctimas fatales por siniestros viales para cada uno de los actores de la vía</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786524" y="1387147"/>
            <a:ext cx="732612" cy="790272"/>
          </a:xfrm>
          <a:prstGeom prst="rect">
            <a:avLst/>
          </a:prstGeom>
        </p:spPr>
      </p:pic>
      <p:sp>
        <p:nvSpPr>
          <p:cNvPr id="12" name="91 Rectángulo redondeado">
            <a:extLst>
              <a:ext uri="{FF2B5EF4-FFF2-40B4-BE49-F238E27FC236}">
                <a16:creationId xmlns:a16="http://schemas.microsoft.com/office/drawing/2014/main" id="{C61BF174-C321-48F3-A427-B0258D472164}"/>
              </a:ext>
            </a:extLst>
          </p:cNvPr>
          <p:cNvSpPr/>
          <p:nvPr/>
        </p:nvSpPr>
        <p:spPr>
          <a:xfrm>
            <a:off x="8461457" y="4735538"/>
            <a:ext cx="3382150" cy="92272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MODELACIÓN PMTS</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$460</a:t>
            </a:r>
          </a:p>
        </p:txBody>
      </p:sp>
      <p:sp>
        <p:nvSpPr>
          <p:cNvPr id="6" name="91 Rectángulo redondeado">
            <a:extLst>
              <a:ext uri="{FF2B5EF4-FFF2-40B4-BE49-F238E27FC236}">
                <a16:creationId xmlns:a16="http://schemas.microsoft.com/office/drawing/2014/main" id="{2EDE08DB-EBD4-4AA7-B521-BDF1BA9EBB0A}"/>
              </a:ext>
            </a:extLst>
          </p:cNvPr>
          <p:cNvSpPr/>
          <p:nvPr/>
        </p:nvSpPr>
        <p:spPr>
          <a:xfrm>
            <a:off x="398188" y="2554337"/>
            <a:ext cx="3898605" cy="98527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CENTRO DE GESTIÓN DE TRÁNSITO </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$34.560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1" name="91 Rectángulo redondeado">
            <a:extLst>
              <a:ext uri="{FF2B5EF4-FFF2-40B4-BE49-F238E27FC236}">
                <a16:creationId xmlns:a16="http://schemas.microsoft.com/office/drawing/2014/main" id="{26A50B64-1598-4D4E-A067-088180CB4DBE}"/>
              </a:ext>
            </a:extLst>
          </p:cNvPr>
          <p:cNvSpPr/>
          <p:nvPr/>
        </p:nvSpPr>
        <p:spPr>
          <a:xfrm>
            <a:off x="398188" y="5150681"/>
            <a:ext cx="3898605" cy="132764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ELEMENTOS, REPUESTOS, SOPORTES SEMÁFOROS</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$10.305</a:t>
            </a:r>
            <a:endParaRPr lang="es-CO" b="1" dirty="0">
              <a:solidFill>
                <a:schemeClr val="accent5">
                  <a:lumMod val="50000"/>
                </a:schemeClr>
              </a:solidFill>
              <a:latin typeface="Arial" panose="020B0604020202020204" pitchFamily="34" charset="0"/>
              <a:cs typeface="Arial" panose="020B0604020202020204" pitchFamily="34" charset="0"/>
            </a:endParaRPr>
          </a:p>
        </p:txBody>
      </p:sp>
      <p:pic>
        <p:nvPicPr>
          <p:cNvPr id="19" name="Imagen 18"/>
          <p:cNvPicPr>
            <a:picLocks noChangeAspect="1"/>
          </p:cNvPicPr>
          <p:nvPr/>
        </p:nvPicPr>
        <p:blipFill>
          <a:blip r:embed="rId5"/>
          <a:stretch>
            <a:fillRect/>
          </a:stretch>
        </p:blipFill>
        <p:spPr>
          <a:xfrm flipV="1">
            <a:off x="1" y="6649669"/>
            <a:ext cx="12191999" cy="191008"/>
          </a:xfrm>
          <a:prstGeom prst="rect">
            <a:avLst/>
          </a:prstGeom>
        </p:spPr>
      </p:pic>
      <p:sp>
        <p:nvSpPr>
          <p:cNvPr id="20" name="object 2"/>
          <p:cNvSpPr/>
          <p:nvPr/>
        </p:nvSpPr>
        <p:spPr>
          <a:xfrm>
            <a:off x="1" y="0"/>
            <a:ext cx="12192000" cy="1170267"/>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1" name="object 4"/>
          <p:cNvSpPr txBox="1"/>
          <p:nvPr/>
        </p:nvSpPr>
        <p:spPr>
          <a:xfrm>
            <a:off x="9472930" y="182362"/>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124.978</a:t>
            </a:r>
            <a:endParaRPr sz="3600" dirty="0">
              <a:latin typeface="Arial Black"/>
              <a:cs typeface="Arial Black"/>
            </a:endParaRPr>
          </a:p>
        </p:txBody>
      </p:sp>
      <p:sp>
        <p:nvSpPr>
          <p:cNvPr id="22" name="object 3"/>
          <p:cNvSpPr txBox="1">
            <a:spLocks noGrp="1"/>
          </p:cNvSpPr>
          <p:nvPr>
            <p:ph type="title"/>
          </p:nvPr>
        </p:nvSpPr>
        <p:spPr>
          <a:xfrm>
            <a:off x="125381" y="205338"/>
            <a:ext cx="8633608"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7578</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Fortalecimiento de la gestión y control de la movilidad en Bogotá</a:t>
            </a:r>
          </a:p>
        </p:txBody>
      </p:sp>
      <p:sp>
        <p:nvSpPr>
          <p:cNvPr id="18" name="91 Rectángulo redondeado">
            <a:extLst>
              <a:ext uri="{FF2B5EF4-FFF2-40B4-BE49-F238E27FC236}">
                <a16:creationId xmlns:a16="http://schemas.microsoft.com/office/drawing/2014/main" id="{C61BF174-C321-48F3-A427-B0258D472164}"/>
              </a:ext>
            </a:extLst>
          </p:cNvPr>
          <p:cNvSpPr/>
          <p:nvPr/>
        </p:nvSpPr>
        <p:spPr>
          <a:xfrm>
            <a:off x="8461456" y="3627571"/>
            <a:ext cx="3382150" cy="92272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smtClean="0">
                <a:solidFill>
                  <a:schemeClr val="accent5">
                    <a:lumMod val="50000"/>
                  </a:schemeClr>
                </a:solidFill>
                <a:latin typeface="Arial" panose="020B0604020202020204" pitchFamily="34" charset="0"/>
                <a:cs typeface="Arial" panose="020B0604020202020204" pitchFamily="34" charset="0"/>
              </a:rPr>
              <a:t>PÁNELES DE SEÑALIZACIÓN VARIABLE </a:t>
            </a:r>
            <a:r>
              <a:rPr lang="es-CO" b="1" dirty="0" smtClean="0">
                <a:solidFill>
                  <a:schemeClr val="accent5">
                    <a:lumMod val="50000"/>
                  </a:schemeClr>
                </a:solidFill>
                <a:latin typeface="Arial" panose="020B0604020202020204" pitchFamily="34" charset="0"/>
                <a:cs typeface="Arial" panose="020B0604020202020204" pitchFamily="34" charset="0"/>
              </a:rPr>
              <a:t>$5.000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3" name="91 Rectángulo redondeado">
            <a:extLst>
              <a:ext uri="{FF2B5EF4-FFF2-40B4-BE49-F238E27FC236}">
                <a16:creationId xmlns:a16="http://schemas.microsoft.com/office/drawing/2014/main" id="{C61BF174-C321-48F3-A427-B0258D472164}"/>
              </a:ext>
            </a:extLst>
          </p:cNvPr>
          <p:cNvSpPr/>
          <p:nvPr/>
        </p:nvSpPr>
        <p:spPr>
          <a:xfrm>
            <a:off x="8461456" y="2554337"/>
            <a:ext cx="3382150" cy="92272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PROFESIONALES Y PERSONAL DE APOYO</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$13.249</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5" name="91 Rectángulo redondeado">
            <a:extLst>
              <a:ext uri="{FF2B5EF4-FFF2-40B4-BE49-F238E27FC236}">
                <a16:creationId xmlns:a16="http://schemas.microsoft.com/office/drawing/2014/main" id="{26A50B64-1598-4D4E-A067-088180CB4DBE}"/>
              </a:ext>
            </a:extLst>
          </p:cNvPr>
          <p:cNvSpPr/>
          <p:nvPr/>
        </p:nvSpPr>
        <p:spPr>
          <a:xfrm>
            <a:off x="398188" y="3676579"/>
            <a:ext cx="3898605" cy="132764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SEMAFORIZACIÓN E INTERVENTORÍA</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$30.372</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6" name="91 Rectángulo redondeado"/>
          <p:cNvSpPr/>
          <p:nvPr/>
        </p:nvSpPr>
        <p:spPr>
          <a:xfrm>
            <a:off x="4553083" y="2547158"/>
            <a:ext cx="3736615" cy="156623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SOLUCIÓN TECNOLÓGICA </a:t>
            </a: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11.343</a:t>
            </a:r>
            <a:endParaRPr lang="es-MX" b="1"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GRUPO GUÍA </a:t>
            </a: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7.591</a:t>
            </a:r>
            <a:endParaRPr lang="es-MX" b="1"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SEGUROS </a:t>
            </a:r>
            <a:r>
              <a:rPr lang="es-MX" b="1" dirty="0" smtClean="0">
                <a:solidFill>
                  <a:schemeClr val="accent5">
                    <a:lumMod val="50000"/>
                  </a:schemeClr>
                </a:solidFill>
                <a:latin typeface="Arial" panose="020B0604020202020204" pitchFamily="34" charset="0"/>
                <a:cs typeface="Arial" panose="020B0604020202020204" pitchFamily="34" charset="0"/>
              </a:rPr>
              <a:t>$6.261</a:t>
            </a: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TRANSPORTE </a:t>
            </a: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4.492</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7" name="Elipse 26"/>
          <p:cNvSpPr/>
          <p:nvPr/>
        </p:nvSpPr>
        <p:spPr>
          <a:xfrm>
            <a:off x="5606068" y="4016522"/>
            <a:ext cx="1520091"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aprobadas</a:t>
            </a:r>
            <a:endParaRPr lang="es-CO" sz="1200" b="1" dirty="0">
              <a:latin typeface="Arial Black" panose="020B0A04020102020204" pitchFamily="34" charset="0"/>
            </a:endParaRPr>
          </a:p>
        </p:txBody>
      </p:sp>
      <p:sp>
        <p:nvSpPr>
          <p:cNvPr id="28" name="91 Rectángulo redondeado">
            <a:extLst>
              <a:ext uri="{FF2B5EF4-FFF2-40B4-BE49-F238E27FC236}">
                <a16:creationId xmlns:a16="http://schemas.microsoft.com/office/drawing/2014/main" id="{C61BF174-C321-48F3-A427-B0258D472164}"/>
              </a:ext>
            </a:extLst>
          </p:cNvPr>
          <p:cNvSpPr/>
          <p:nvPr/>
        </p:nvSpPr>
        <p:spPr>
          <a:xfrm>
            <a:off x="4553082" y="4727984"/>
            <a:ext cx="3736615" cy="815598"/>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LOGÍSTICA </a:t>
            </a:r>
            <a:r>
              <a:rPr lang="es-CO" dirty="0" smtClean="0">
                <a:solidFill>
                  <a:schemeClr val="accent5">
                    <a:lumMod val="50000"/>
                  </a:schemeClr>
                </a:solidFill>
                <a:latin typeface="Arial" panose="020B0604020202020204" pitchFamily="34" charset="0"/>
                <a:cs typeface="Arial" panose="020B0604020202020204" pitchFamily="34" charset="0"/>
              </a:rPr>
              <a:t>GESTIÓN </a:t>
            </a:r>
            <a:r>
              <a:rPr lang="es-CO" dirty="0" smtClean="0">
                <a:solidFill>
                  <a:schemeClr val="accent5">
                    <a:lumMod val="50000"/>
                  </a:schemeClr>
                </a:solidFill>
                <a:latin typeface="Arial" panose="020B0604020202020204" pitchFamily="34" charset="0"/>
                <a:cs typeface="Arial" panose="020B0604020202020204" pitchFamily="34" charset="0"/>
              </a:rPr>
              <a:t>EN VÍA</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$679</a:t>
            </a:r>
          </a:p>
        </p:txBody>
      </p:sp>
      <p:sp>
        <p:nvSpPr>
          <p:cNvPr id="29" name="Elipse 28"/>
          <p:cNvSpPr/>
          <p:nvPr/>
        </p:nvSpPr>
        <p:spPr>
          <a:xfrm>
            <a:off x="11288970" y="5287544"/>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0" name="Elipse 29"/>
          <p:cNvSpPr/>
          <p:nvPr/>
        </p:nvSpPr>
        <p:spPr>
          <a:xfrm>
            <a:off x="11288970" y="4210357"/>
            <a:ext cx="554636" cy="44706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1" name="Elipse 30"/>
          <p:cNvSpPr/>
          <p:nvPr/>
        </p:nvSpPr>
        <p:spPr>
          <a:xfrm>
            <a:off x="3742157" y="3054832"/>
            <a:ext cx="554636" cy="447062"/>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2" name="Elipse 31"/>
          <p:cNvSpPr/>
          <p:nvPr/>
        </p:nvSpPr>
        <p:spPr>
          <a:xfrm>
            <a:off x="141899" y="4525709"/>
            <a:ext cx="1592307" cy="53765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Aporte para nueva VF</a:t>
            </a:r>
            <a:endParaRPr lang="es-CO" sz="1200" b="1" dirty="0">
              <a:latin typeface="Arial Black" panose="020B0A04020102020204" pitchFamily="34" charset="0"/>
            </a:endParaRPr>
          </a:p>
        </p:txBody>
      </p:sp>
      <p:sp>
        <p:nvSpPr>
          <p:cNvPr id="33" name="91 Rectángulo redondeado">
            <a:extLst>
              <a:ext uri="{FF2B5EF4-FFF2-40B4-BE49-F238E27FC236}">
                <a16:creationId xmlns:a16="http://schemas.microsoft.com/office/drawing/2014/main" id="{C61BF174-C321-48F3-A427-B0258D472164}"/>
              </a:ext>
            </a:extLst>
          </p:cNvPr>
          <p:cNvSpPr/>
          <p:nvPr/>
        </p:nvSpPr>
        <p:spPr>
          <a:xfrm>
            <a:off x="4553081" y="5758842"/>
            <a:ext cx="3736615" cy="71948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CEPOS</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$666</a:t>
            </a:r>
            <a:endParaRPr lang="es-CO" b="1" dirty="0" smtClean="0">
              <a:solidFill>
                <a:schemeClr val="accent5">
                  <a:lumMod val="50000"/>
                </a:schemeClr>
              </a:solidFill>
              <a:latin typeface="Arial" panose="020B0604020202020204" pitchFamily="34" charset="0"/>
              <a:cs typeface="Arial" panose="020B0604020202020204" pitchFamily="34" charset="0"/>
            </a:endParaRPr>
          </a:p>
        </p:txBody>
      </p:sp>
      <p:sp>
        <p:nvSpPr>
          <p:cNvPr id="34" name="Elipse 33"/>
          <p:cNvSpPr/>
          <p:nvPr/>
        </p:nvSpPr>
        <p:spPr>
          <a:xfrm>
            <a:off x="7896127" y="6031262"/>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5" name="Flecha arriba 4"/>
          <p:cNvSpPr/>
          <p:nvPr/>
        </p:nvSpPr>
        <p:spPr>
          <a:xfrm>
            <a:off x="10435225" y="772106"/>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object 4"/>
          <p:cNvSpPr txBox="1"/>
          <p:nvPr/>
        </p:nvSpPr>
        <p:spPr>
          <a:xfrm>
            <a:off x="10601869" y="791914"/>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23%</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1201480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71653"/>
            <a:ext cx="2719070" cy="758825"/>
          </a:xfrm>
          <a:prstGeom prst="rect">
            <a:avLst/>
          </a:prstGeom>
        </p:spPr>
      </p:pic>
      <p:sp>
        <p:nvSpPr>
          <p:cNvPr id="10" name="CuadroTexto 9"/>
          <p:cNvSpPr txBox="1"/>
          <p:nvPr/>
        </p:nvSpPr>
        <p:spPr>
          <a:xfrm>
            <a:off x="1" y="6276328"/>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 name="CuadroTexto 1">
            <a:extLst>
              <a:ext uri="{FF2B5EF4-FFF2-40B4-BE49-F238E27FC236}">
                <a16:creationId xmlns:a16="http://schemas.microsoft.com/office/drawing/2014/main" id="{6C2CA285-69CA-40FC-9474-CB0B509E4751}"/>
              </a:ext>
            </a:extLst>
          </p:cNvPr>
          <p:cNvSpPr txBox="1"/>
          <p:nvPr/>
        </p:nvSpPr>
        <p:spPr>
          <a:xfrm>
            <a:off x="1734207" y="1439982"/>
            <a:ext cx="9934328" cy="1246495"/>
          </a:xfrm>
          <a:prstGeom prst="rect">
            <a:avLst/>
          </a:prstGeom>
          <a:noFill/>
        </p:spPr>
        <p:txBody>
          <a:bodyPr wrap="square" rtlCol="0">
            <a:spAutoFit/>
          </a:bodyPr>
          <a:lstStyle/>
          <a:p>
            <a:r>
              <a:rPr lang="es-MX" sz="1500" b="1" dirty="0">
                <a:latin typeface="Century Gothic" panose="020B0502020202020204" pitchFamily="34" charset="0"/>
              </a:rPr>
              <a:t>META PDD</a:t>
            </a:r>
          </a:p>
          <a:p>
            <a:pPr marL="285750" indent="-285750">
              <a:buFontTx/>
              <a:buChar char="-"/>
            </a:pPr>
            <a:r>
              <a:rPr lang="pt-BR" sz="1500" dirty="0">
                <a:latin typeface="Century Gothic" panose="020B0502020202020204" pitchFamily="34" charset="0"/>
              </a:rPr>
              <a:t>Conservar 190 km de </a:t>
            </a:r>
            <a:r>
              <a:rPr lang="pt-BR" sz="1500" dirty="0" err="1">
                <a:latin typeface="Century Gothic" panose="020B0502020202020204" pitchFamily="34" charset="0"/>
              </a:rPr>
              <a:t>ciclorrutas</a:t>
            </a:r>
            <a:endParaRPr lang="pt-BR" sz="1500" dirty="0">
              <a:latin typeface="Century Gothic" panose="020B0502020202020204" pitchFamily="34" charset="0"/>
            </a:endParaRPr>
          </a:p>
          <a:p>
            <a:pPr marL="285750" indent="-285750">
              <a:buFontTx/>
              <a:buChar char="-"/>
            </a:pPr>
            <a:r>
              <a:rPr lang="pt-BR" sz="1500" dirty="0">
                <a:latin typeface="Century Gothic" panose="020B0502020202020204" pitchFamily="34" charset="0"/>
              </a:rPr>
              <a:t>Construir 280 km de </a:t>
            </a:r>
            <a:r>
              <a:rPr lang="pt-BR" sz="1500" dirty="0" err="1">
                <a:latin typeface="Century Gothic" panose="020B0502020202020204" pitchFamily="34" charset="0"/>
              </a:rPr>
              <a:t>ciclorrutas</a:t>
            </a:r>
            <a:endParaRPr lang="pt-BR" sz="1500" dirty="0">
              <a:latin typeface="Century Gothic" panose="020B0502020202020204" pitchFamily="34" charset="0"/>
            </a:endParaRPr>
          </a:p>
          <a:p>
            <a:pPr marL="285750" indent="-285750">
              <a:buFontTx/>
              <a:buChar char="-"/>
            </a:pPr>
            <a:r>
              <a:rPr lang="es-MX" sz="1500" dirty="0">
                <a:latin typeface="Century Gothic" panose="020B0502020202020204" pitchFamily="34" charset="0"/>
              </a:rPr>
              <a:t>Mantener el tiempo promedio de viaje en los 14 corredores </a:t>
            </a:r>
            <a:r>
              <a:rPr lang="es-MX" sz="1500" dirty="0" smtClean="0">
                <a:latin typeface="Century Gothic" panose="020B0502020202020204" pitchFamily="34" charset="0"/>
              </a:rPr>
              <a:t>principales</a:t>
            </a:r>
            <a:endParaRPr lang="pt-BR" sz="1500" dirty="0">
              <a:latin typeface="Century Gothic" panose="020B0502020202020204" pitchFamily="34" charset="0"/>
            </a:endParaRPr>
          </a:p>
          <a:p>
            <a:pPr marL="285750" indent="-285750">
              <a:buFontTx/>
              <a:buChar char="-"/>
            </a:pPr>
            <a:r>
              <a:rPr lang="es-MX" sz="1500" dirty="0">
                <a:latin typeface="Century Gothic" panose="020B0502020202020204" pitchFamily="34" charset="0"/>
              </a:rPr>
              <a:t>Reducir en 20% el número de víctimas fatales por siniestros </a:t>
            </a:r>
            <a:r>
              <a:rPr lang="es-MX" sz="1500" dirty="0" smtClean="0">
                <a:latin typeface="Century Gothic" panose="020B0502020202020204" pitchFamily="34" charset="0"/>
              </a:rPr>
              <a:t>viales</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583324" y="1229125"/>
            <a:ext cx="1028700" cy="1109663"/>
          </a:xfrm>
          <a:prstGeom prst="rect">
            <a:avLst/>
          </a:prstGeom>
        </p:spPr>
      </p:pic>
      <p:sp>
        <p:nvSpPr>
          <p:cNvPr id="12" name="91 Rectángulo redondeado">
            <a:extLst>
              <a:ext uri="{FF2B5EF4-FFF2-40B4-BE49-F238E27FC236}">
                <a16:creationId xmlns:a16="http://schemas.microsoft.com/office/drawing/2014/main" id="{C61BF174-C321-48F3-A427-B0258D472164}"/>
              </a:ext>
            </a:extLst>
          </p:cNvPr>
          <p:cNvSpPr/>
          <p:nvPr/>
        </p:nvSpPr>
        <p:spPr>
          <a:xfrm>
            <a:off x="7091493" y="4940988"/>
            <a:ext cx="3471576" cy="89290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PROFESIONALES Y PERSONAL DE APOYO</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$4.594</a:t>
            </a:r>
          </a:p>
        </p:txBody>
      </p:sp>
      <p:sp>
        <p:nvSpPr>
          <p:cNvPr id="13" name="91 Rectángulo redondeado">
            <a:extLst>
              <a:ext uri="{FF2B5EF4-FFF2-40B4-BE49-F238E27FC236}">
                <a16:creationId xmlns:a16="http://schemas.microsoft.com/office/drawing/2014/main" id="{6E8D05AA-04CC-4E5E-A93A-08E1C638AF07}"/>
              </a:ext>
            </a:extLst>
          </p:cNvPr>
          <p:cNvSpPr/>
          <p:nvPr/>
        </p:nvSpPr>
        <p:spPr>
          <a:xfrm>
            <a:off x="7091494" y="3871841"/>
            <a:ext cx="3471576" cy="92104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a:solidFill>
                  <a:schemeClr val="accent5">
                    <a:lumMod val="50000"/>
                  </a:schemeClr>
                </a:solidFill>
                <a:latin typeface="Arial" panose="020B0604020202020204" pitchFamily="34" charset="0"/>
                <a:cs typeface="Arial" panose="020B0604020202020204" pitchFamily="34" charset="0"/>
              </a:rPr>
              <a:t>SISTEMAS DE </a:t>
            </a:r>
            <a:r>
              <a:rPr lang="es-MX" dirty="0" smtClean="0">
                <a:solidFill>
                  <a:schemeClr val="accent5">
                    <a:lumMod val="50000"/>
                  </a:schemeClr>
                </a:solidFill>
                <a:latin typeface="Arial" panose="020B0604020202020204" pitchFamily="34" charset="0"/>
                <a:cs typeface="Arial" panose="020B0604020202020204" pitchFamily="34" charset="0"/>
              </a:rPr>
              <a:t>CONTENCIÓN CON INTERVENTORIA</a:t>
            </a:r>
            <a:endParaRPr lang="es-MX"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6.463</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7" name="91 Rectángulo redondeado">
            <a:extLst>
              <a:ext uri="{FF2B5EF4-FFF2-40B4-BE49-F238E27FC236}">
                <a16:creationId xmlns:a16="http://schemas.microsoft.com/office/drawing/2014/main" id="{384555F8-9C55-4E45-A738-5C995BF23C22}"/>
              </a:ext>
            </a:extLst>
          </p:cNvPr>
          <p:cNvSpPr/>
          <p:nvPr/>
        </p:nvSpPr>
        <p:spPr>
          <a:xfrm>
            <a:off x="7091494" y="2857214"/>
            <a:ext cx="3471576" cy="87803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MANTENIMIENTO ELEVADAS CON INTERVENTORIA </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$5.940</a:t>
            </a:r>
          </a:p>
        </p:txBody>
      </p:sp>
      <p:pic>
        <p:nvPicPr>
          <p:cNvPr id="19" name="Imagen 18"/>
          <p:cNvPicPr>
            <a:picLocks noChangeAspect="1"/>
          </p:cNvPicPr>
          <p:nvPr/>
        </p:nvPicPr>
        <p:blipFill>
          <a:blip r:embed="rId5"/>
          <a:stretch>
            <a:fillRect/>
          </a:stretch>
        </p:blipFill>
        <p:spPr>
          <a:xfrm flipV="1">
            <a:off x="1" y="6649669"/>
            <a:ext cx="12191999" cy="191008"/>
          </a:xfrm>
          <a:prstGeom prst="rect">
            <a:avLst/>
          </a:prstGeom>
        </p:spPr>
      </p:pic>
      <p:sp>
        <p:nvSpPr>
          <p:cNvPr id="20" name="object 2"/>
          <p:cNvSpPr/>
          <p:nvPr/>
        </p:nvSpPr>
        <p:spPr>
          <a:xfrm>
            <a:off x="1" y="0"/>
            <a:ext cx="12192000" cy="1442218"/>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1" name="object 4"/>
          <p:cNvSpPr txBox="1"/>
          <p:nvPr/>
        </p:nvSpPr>
        <p:spPr>
          <a:xfrm>
            <a:off x="9472930" y="249945"/>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88.202</a:t>
            </a:r>
            <a:endParaRPr sz="3600" dirty="0">
              <a:latin typeface="Arial Black"/>
              <a:cs typeface="Arial Black"/>
            </a:endParaRPr>
          </a:p>
        </p:txBody>
      </p:sp>
      <p:sp>
        <p:nvSpPr>
          <p:cNvPr id="22" name="object 3"/>
          <p:cNvSpPr txBox="1">
            <a:spLocks noGrp="1"/>
          </p:cNvSpPr>
          <p:nvPr>
            <p:ph type="title"/>
          </p:nvPr>
        </p:nvSpPr>
        <p:spPr>
          <a:xfrm>
            <a:off x="125381" y="39139"/>
            <a:ext cx="8701900" cy="1259319"/>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7587</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Implementación de señalización para mejorar las condiciones de seguridad vial, movilidad y accesibilidad en Bogotá</a:t>
            </a:r>
          </a:p>
        </p:txBody>
      </p:sp>
      <p:sp>
        <p:nvSpPr>
          <p:cNvPr id="24" name="91 Rectángulo redondeado"/>
          <p:cNvSpPr/>
          <p:nvPr/>
        </p:nvSpPr>
        <p:spPr>
          <a:xfrm>
            <a:off x="1414888" y="3365548"/>
            <a:ext cx="3736615" cy="1957339"/>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IMPLEMENTOS DE SEÑALIZACIÓN </a:t>
            </a:r>
            <a:r>
              <a:rPr lang="es-MX" b="1" dirty="0" smtClean="0">
                <a:solidFill>
                  <a:schemeClr val="accent5">
                    <a:lumMod val="50000"/>
                  </a:schemeClr>
                </a:solidFill>
                <a:latin typeface="Arial" panose="020B0604020202020204" pitchFamily="34" charset="0"/>
                <a:cs typeface="Arial" panose="020B0604020202020204" pitchFamily="34" charset="0"/>
              </a:rPr>
              <a:t>$52.497</a:t>
            </a:r>
            <a:endParaRPr lang="es-MX" b="1"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INTERVENTORÍA </a:t>
            </a:r>
            <a:r>
              <a:rPr lang="es-MX" b="1" dirty="0" smtClean="0">
                <a:solidFill>
                  <a:schemeClr val="accent5">
                    <a:lumMod val="50000"/>
                  </a:schemeClr>
                </a:solidFill>
                <a:latin typeface="Arial" panose="020B0604020202020204" pitchFamily="34" charset="0"/>
                <a:cs typeface="Arial" panose="020B0604020202020204" pitchFamily="34" charset="0"/>
              </a:rPr>
              <a:t>$10.662</a:t>
            </a:r>
            <a:endParaRPr lang="es-MX" b="1"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NUEVOS ELEMENTOS </a:t>
            </a:r>
            <a:r>
              <a:rPr lang="es-MX" b="1" dirty="0" smtClean="0">
                <a:solidFill>
                  <a:schemeClr val="accent5">
                    <a:lumMod val="50000"/>
                  </a:schemeClr>
                </a:solidFill>
                <a:latin typeface="Arial" panose="020B0604020202020204" pitchFamily="34" charset="0"/>
                <a:cs typeface="Arial" panose="020B0604020202020204" pitchFamily="34" charset="0"/>
              </a:rPr>
              <a:t>$5.046</a:t>
            </a: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MANTENIMIENTO </a:t>
            </a:r>
            <a:r>
              <a:rPr lang="es-MX" b="1" dirty="0" smtClean="0">
                <a:solidFill>
                  <a:schemeClr val="accent5">
                    <a:lumMod val="50000"/>
                  </a:schemeClr>
                </a:solidFill>
                <a:latin typeface="Arial" panose="020B0604020202020204" pitchFamily="34" charset="0"/>
                <a:cs typeface="Arial" panose="020B0604020202020204" pitchFamily="34" charset="0"/>
              </a:rPr>
              <a:t>$3.000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5" name="Elipse 24"/>
          <p:cNvSpPr/>
          <p:nvPr/>
        </p:nvSpPr>
        <p:spPr>
          <a:xfrm>
            <a:off x="2391673" y="5189507"/>
            <a:ext cx="1520091"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aprobadas</a:t>
            </a:r>
            <a:endParaRPr lang="es-CO" sz="1200" b="1" dirty="0">
              <a:latin typeface="Arial Black" panose="020B0A04020102020204" pitchFamily="34" charset="0"/>
            </a:endParaRPr>
          </a:p>
        </p:txBody>
      </p:sp>
      <p:sp>
        <p:nvSpPr>
          <p:cNvPr id="18" name="Flecha arriba 17"/>
          <p:cNvSpPr/>
          <p:nvPr/>
        </p:nvSpPr>
        <p:spPr>
          <a:xfrm>
            <a:off x="10563069" y="860306"/>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object 4"/>
          <p:cNvSpPr txBox="1"/>
          <p:nvPr/>
        </p:nvSpPr>
        <p:spPr>
          <a:xfrm>
            <a:off x="10729713" y="880114"/>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74%</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3807924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95327" y="6296329"/>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14" name="91 Rectángulo redondeado"/>
          <p:cNvSpPr/>
          <p:nvPr/>
        </p:nvSpPr>
        <p:spPr>
          <a:xfrm>
            <a:off x="3884882" y="4614143"/>
            <a:ext cx="3718480" cy="124423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ADQUISICION Y MANTENIMIENTO DE VEHÍCULOS,MOTOS Y BICICLETAS </a:t>
            </a:r>
            <a:r>
              <a:rPr lang="es-CO" b="1" dirty="0" smtClean="0">
                <a:solidFill>
                  <a:schemeClr val="accent5">
                    <a:lumMod val="50000"/>
                  </a:schemeClr>
                </a:solidFill>
                <a:latin typeface="Arial" panose="020B0604020202020204" pitchFamily="34" charset="0"/>
                <a:cs typeface="Arial" panose="020B0604020202020204" pitchFamily="34" charset="0"/>
              </a:rPr>
              <a:t>$4.160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 name="CuadroTexto 1">
            <a:extLst>
              <a:ext uri="{FF2B5EF4-FFF2-40B4-BE49-F238E27FC236}">
                <a16:creationId xmlns:a16="http://schemas.microsoft.com/office/drawing/2014/main" id="{6C2CA285-69CA-40FC-9474-CB0B509E4751}"/>
              </a:ext>
            </a:extLst>
          </p:cNvPr>
          <p:cNvSpPr txBox="1"/>
          <p:nvPr/>
        </p:nvSpPr>
        <p:spPr>
          <a:xfrm>
            <a:off x="1734207" y="1321794"/>
            <a:ext cx="9934328" cy="784830"/>
          </a:xfrm>
          <a:prstGeom prst="rect">
            <a:avLst/>
          </a:prstGeom>
          <a:noFill/>
        </p:spPr>
        <p:txBody>
          <a:bodyPr wrap="square" rtlCol="0">
            <a:spAutoFit/>
          </a:bodyPr>
          <a:lstStyle/>
          <a:p>
            <a:r>
              <a:rPr lang="es-MX" sz="1500" b="1" dirty="0">
                <a:latin typeface="Century Gothic" panose="020B0502020202020204" pitchFamily="34" charset="0"/>
              </a:rPr>
              <a:t>META PDD</a:t>
            </a:r>
          </a:p>
          <a:p>
            <a:pPr marL="285750" indent="-285750">
              <a:buFontTx/>
              <a:buChar char="-"/>
            </a:pPr>
            <a:r>
              <a:rPr lang="es-MX" sz="1500" dirty="0">
                <a:latin typeface="Century Gothic" panose="020B0502020202020204" pitchFamily="34" charset="0"/>
              </a:rPr>
              <a:t>Reducir en 20% el número de víctimas fatales por siniestros </a:t>
            </a:r>
            <a:r>
              <a:rPr lang="es-MX" sz="1500" dirty="0" smtClean="0">
                <a:latin typeface="Century Gothic" panose="020B0502020202020204" pitchFamily="34" charset="0"/>
              </a:rPr>
              <a:t>viales</a:t>
            </a:r>
            <a:endParaRPr lang="es-MX" sz="1500" dirty="0">
              <a:latin typeface="Century Gothic" panose="020B0502020202020204" pitchFamily="34" charset="0"/>
            </a:endParaRPr>
          </a:p>
          <a:p>
            <a:pPr marL="285750" indent="-285750">
              <a:buFontTx/>
              <a:buChar char="-"/>
            </a:pPr>
            <a:r>
              <a:rPr lang="es-MX" sz="1500" dirty="0">
                <a:latin typeface="Century Gothic" panose="020B0502020202020204" pitchFamily="34" charset="0"/>
              </a:rPr>
              <a:t>Mantener el tiempo promedio de viaje en los 14 corredores principales de la </a:t>
            </a:r>
            <a:r>
              <a:rPr lang="es-MX" sz="1500" dirty="0" smtClean="0">
                <a:latin typeface="Century Gothic" panose="020B0502020202020204" pitchFamily="34" charset="0"/>
              </a:rPr>
              <a:t>ciudad</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773824" y="1292185"/>
            <a:ext cx="699376" cy="754420"/>
          </a:xfrm>
          <a:prstGeom prst="rect">
            <a:avLst/>
          </a:prstGeom>
        </p:spPr>
      </p:pic>
      <p:sp>
        <p:nvSpPr>
          <p:cNvPr id="6" name="91 Rectángulo redondeado">
            <a:extLst>
              <a:ext uri="{FF2B5EF4-FFF2-40B4-BE49-F238E27FC236}">
                <a16:creationId xmlns:a16="http://schemas.microsoft.com/office/drawing/2014/main" id="{D5645D37-AE28-469D-BF04-5DAD80A38446}"/>
              </a:ext>
            </a:extLst>
          </p:cNvPr>
          <p:cNvSpPr/>
          <p:nvPr/>
        </p:nvSpPr>
        <p:spPr>
          <a:xfrm>
            <a:off x="8118033" y="2493541"/>
            <a:ext cx="3713153" cy="1099851"/>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NECESIDADES PARA LA ESTACIÓN METROPOLITANA DE TRÁNSITO</a:t>
            </a:r>
            <a:endParaRPr lang="es-MX"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$5.157</a:t>
            </a:r>
          </a:p>
        </p:txBody>
      </p:sp>
      <p:sp>
        <p:nvSpPr>
          <p:cNvPr id="11" name="91 Rectángulo redondeado">
            <a:extLst>
              <a:ext uri="{FF2B5EF4-FFF2-40B4-BE49-F238E27FC236}">
                <a16:creationId xmlns:a16="http://schemas.microsoft.com/office/drawing/2014/main" id="{14B3CCD3-4BF9-4304-9CA6-297D45C6BDE7}"/>
              </a:ext>
            </a:extLst>
          </p:cNvPr>
          <p:cNvSpPr/>
          <p:nvPr/>
        </p:nvSpPr>
        <p:spPr>
          <a:xfrm>
            <a:off x="3884881" y="2512408"/>
            <a:ext cx="3718480" cy="755639"/>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CONVENIO POLICIA</a:t>
            </a:r>
          </a:p>
          <a:p>
            <a:pPr algn="ctr">
              <a:defRPr/>
            </a:pPr>
            <a:r>
              <a:rPr lang="es-CO" b="1" dirty="0">
                <a:solidFill>
                  <a:schemeClr val="accent5">
                    <a:lumMod val="50000"/>
                  </a:schemeClr>
                </a:solidFill>
                <a:latin typeface="Arial" panose="020B0604020202020204" pitchFamily="34" charset="0"/>
                <a:cs typeface="Arial" panose="020B0604020202020204" pitchFamily="34" charset="0"/>
              </a:rPr>
              <a:t>$13.390</a:t>
            </a:r>
          </a:p>
        </p:txBody>
      </p:sp>
      <p:sp>
        <p:nvSpPr>
          <p:cNvPr id="16" name="91 Rectángulo redondeado">
            <a:extLst>
              <a:ext uri="{FF2B5EF4-FFF2-40B4-BE49-F238E27FC236}">
                <a16:creationId xmlns:a16="http://schemas.microsoft.com/office/drawing/2014/main" id="{2E1E4D48-CB23-4EEB-AA27-EE36678C3731}"/>
              </a:ext>
            </a:extLst>
          </p:cNvPr>
          <p:cNvSpPr/>
          <p:nvPr/>
        </p:nvSpPr>
        <p:spPr>
          <a:xfrm>
            <a:off x="8118032" y="3736136"/>
            <a:ext cx="3713153" cy="110045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ADQUISICIÓN Y MANTENIMIENTO DE EQUIPOS PARA OPERATIVOS </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$3.915</a:t>
            </a:r>
            <a:endParaRPr lang="es-CO" b="1" dirty="0">
              <a:solidFill>
                <a:schemeClr val="accent5">
                  <a:lumMod val="50000"/>
                </a:schemeClr>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5"/>
          <a:stretch>
            <a:fillRect/>
          </a:stretch>
        </p:blipFill>
        <p:spPr>
          <a:xfrm flipV="1">
            <a:off x="1" y="6649669"/>
            <a:ext cx="12191999" cy="191008"/>
          </a:xfrm>
          <a:prstGeom prst="rect">
            <a:avLst/>
          </a:prstGeom>
        </p:spPr>
      </p:pic>
      <p:sp>
        <p:nvSpPr>
          <p:cNvPr id="19" name="object 2"/>
          <p:cNvSpPr/>
          <p:nvPr/>
        </p:nvSpPr>
        <p:spPr>
          <a:xfrm>
            <a:off x="1" y="0"/>
            <a:ext cx="12192000" cy="1152784"/>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0" name="object 4"/>
          <p:cNvSpPr txBox="1"/>
          <p:nvPr/>
        </p:nvSpPr>
        <p:spPr>
          <a:xfrm>
            <a:off x="9472930" y="144655"/>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38.044</a:t>
            </a:r>
            <a:endParaRPr sz="3600" dirty="0">
              <a:latin typeface="Arial Black"/>
              <a:cs typeface="Arial Black"/>
            </a:endParaRPr>
          </a:p>
        </p:txBody>
      </p:sp>
      <p:sp>
        <p:nvSpPr>
          <p:cNvPr id="21" name="object 3"/>
          <p:cNvSpPr txBox="1">
            <a:spLocks noGrp="1"/>
          </p:cNvSpPr>
          <p:nvPr>
            <p:ph type="title"/>
          </p:nvPr>
        </p:nvSpPr>
        <p:spPr>
          <a:xfrm>
            <a:off x="61213" y="93044"/>
            <a:ext cx="7603958"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7573</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Apoyo a las acciones de regulación y control de tránsito y </a:t>
            </a: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transporte en Bogotá</a:t>
            </a:r>
            <a:endPar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endParaRPr>
          </a:p>
        </p:txBody>
      </p:sp>
      <p:sp>
        <p:nvSpPr>
          <p:cNvPr id="24" name="91 Rectángulo redondeado"/>
          <p:cNvSpPr/>
          <p:nvPr/>
        </p:nvSpPr>
        <p:spPr>
          <a:xfrm>
            <a:off x="8118032" y="4968411"/>
            <a:ext cx="3713153" cy="84609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PROFESIONALES Y PERSONAL </a:t>
            </a:r>
            <a:r>
              <a:rPr lang="es-CO" dirty="0">
                <a:solidFill>
                  <a:schemeClr val="accent5">
                    <a:lumMod val="50000"/>
                  </a:schemeClr>
                </a:solidFill>
                <a:latin typeface="Arial" panose="020B0604020202020204" pitchFamily="34" charset="0"/>
                <a:cs typeface="Arial" panose="020B0604020202020204" pitchFamily="34" charset="0"/>
              </a:rPr>
              <a:t>DE APOYO</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$165</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2" name="91 Rectángulo redondeado"/>
          <p:cNvSpPr/>
          <p:nvPr/>
        </p:nvSpPr>
        <p:spPr>
          <a:xfrm>
            <a:off x="239651" y="2555647"/>
            <a:ext cx="3148073" cy="1370298"/>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6">
                    <a:lumMod val="50000"/>
                  </a:schemeClr>
                </a:solidFill>
                <a:latin typeface="Arial" panose="020B0604020202020204" pitchFamily="34" charset="0"/>
                <a:cs typeface="Arial" panose="020B0604020202020204" pitchFamily="34" charset="0"/>
              </a:rPr>
              <a:t>ELEMENTOS </a:t>
            </a:r>
            <a:r>
              <a:rPr lang="es-CO" dirty="0">
                <a:solidFill>
                  <a:schemeClr val="accent6">
                    <a:lumMod val="50000"/>
                  </a:schemeClr>
                </a:solidFill>
                <a:latin typeface="Arial" panose="020B0604020202020204" pitchFamily="34" charset="0"/>
                <a:cs typeface="Arial" panose="020B0604020202020204" pitchFamily="34" charset="0"/>
              </a:rPr>
              <a:t>VARIOS PARA </a:t>
            </a:r>
            <a:r>
              <a:rPr lang="es-CO" dirty="0" smtClean="0">
                <a:solidFill>
                  <a:schemeClr val="accent6">
                    <a:lumMod val="50000"/>
                  </a:schemeClr>
                </a:solidFill>
                <a:latin typeface="Arial" panose="020B0604020202020204" pitchFamily="34" charset="0"/>
                <a:cs typeface="Arial" panose="020B0604020202020204" pitchFamily="34" charset="0"/>
              </a:rPr>
              <a:t>AGENTES </a:t>
            </a:r>
            <a:r>
              <a:rPr lang="es-CO" dirty="0">
                <a:solidFill>
                  <a:schemeClr val="accent6">
                    <a:lumMod val="50000"/>
                  </a:schemeClr>
                </a:solidFill>
                <a:latin typeface="Arial" panose="020B0604020202020204" pitchFamily="34" charset="0"/>
                <a:cs typeface="Arial" panose="020B0604020202020204" pitchFamily="34" charset="0"/>
              </a:rPr>
              <a:t>CIVILES </a:t>
            </a:r>
            <a:endParaRPr lang="es-CO" dirty="0" smtClean="0">
              <a:solidFill>
                <a:schemeClr val="accent6">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6">
                    <a:lumMod val="50000"/>
                  </a:schemeClr>
                </a:solidFill>
                <a:latin typeface="Arial" panose="020B0604020202020204" pitchFamily="34" charset="0"/>
                <a:cs typeface="Arial" panose="020B0604020202020204" pitchFamily="34" charset="0"/>
              </a:rPr>
              <a:t>$5.468</a:t>
            </a:r>
            <a:endParaRPr lang="es-CO" b="1" dirty="0">
              <a:solidFill>
                <a:schemeClr val="accent6">
                  <a:lumMod val="50000"/>
                </a:schemeClr>
              </a:solidFill>
              <a:latin typeface="Arial" panose="020B0604020202020204" pitchFamily="34" charset="0"/>
              <a:cs typeface="Arial" panose="020B0604020202020204" pitchFamily="34" charset="0"/>
            </a:endParaRPr>
          </a:p>
        </p:txBody>
      </p:sp>
      <p:sp>
        <p:nvSpPr>
          <p:cNvPr id="23" name="91 Rectángulo redondeado"/>
          <p:cNvSpPr/>
          <p:nvPr/>
        </p:nvSpPr>
        <p:spPr>
          <a:xfrm>
            <a:off x="3890208" y="3460042"/>
            <a:ext cx="3713153" cy="105224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DOTACIÓN Y ELEMENTOS VARIOS PARA POLICÍAS</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$3.163</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5" name="91 Rectángulo redondeado"/>
          <p:cNvSpPr/>
          <p:nvPr/>
        </p:nvSpPr>
        <p:spPr>
          <a:xfrm>
            <a:off x="239652" y="4155412"/>
            <a:ext cx="3148072" cy="117512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SEGUROS </a:t>
            </a:r>
            <a:r>
              <a:rPr lang="es-MX" b="1" dirty="0" smtClean="0">
                <a:solidFill>
                  <a:schemeClr val="accent5">
                    <a:lumMod val="50000"/>
                  </a:schemeClr>
                </a:solidFill>
                <a:latin typeface="Arial" panose="020B0604020202020204" pitchFamily="34" charset="0"/>
                <a:cs typeface="Arial" panose="020B0604020202020204" pitchFamily="34" charset="0"/>
              </a:rPr>
              <a:t>$1.590</a:t>
            </a: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ASEO Y CAFE </a:t>
            </a:r>
            <a:r>
              <a:rPr lang="es-MX" b="1" dirty="0" smtClean="0">
                <a:solidFill>
                  <a:schemeClr val="accent5">
                    <a:lumMod val="50000"/>
                  </a:schemeClr>
                </a:solidFill>
                <a:latin typeface="Arial" panose="020B0604020202020204" pitchFamily="34" charset="0"/>
                <a:cs typeface="Arial" panose="020B0604020202020204" pitchFamily="34" charset="0"/>
              </a:rPr>
              <a:t>$770</a:t>
            </a:r>
            <a:endParaRPr lang="es-MX" b="1"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IMPRESIÓN </a:t>
            </a:r>
            <a:r>
              <a:rPr lang="es-MX" b="1" dirty="0" smtClean="0">
                <a:solidFill>
                  <a:schemeClr val="accent5">
                    <a:lumMod val="50000"/>
                  </a:schemeClr>
                </a:solidFill>
                <a:latin typeface="Arial" panose="020B0604020202020204" pitchFamily="34" charset="0"/>
                <a:cs typeface="Arial" panose="020B0604020202020204" pitchFamily="34" charset="0"/>
              </a:rPr>
              <a:t>$213</a:t>
            </a: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PAPELERÍA </a:t>
            </a:r>
            <a:r>
              <a:rPr lang="es-MX" b="1" dirty="0" smtClean="0">
                <a:solidFill>
                  <a:schemeClr val="accent5">
                    <a:lumMod val="50000"/>
                  </a:schemeClr>
                </a:solidFill>
                <a:latin typeface="Arial" panose="020B0604020202020204" pitchFamily="34" charset="0"/>
                <a:cs typeface="Arial" panose="020B0604020202020204" pitchFamily="34" charset="0"/>
              </a:rPr>
              <a:t>$53</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6" name="Elipse 25"/>
          <p:cNvSpPr/>
          <p:nvPr/>
        </p:nvSpPr>
        <p:spPr>
          <a:xfrm>
            <a:off x="1021786" y="5254650"/>
            <a:ext cx="1520091"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aprobadas</a:t>
            </a:r>
            <a:endParaRPr lang="es-CO" sz="1200" b="1" dirty="0">
              <a:latin typeface="Arial Black" panose="020B0A04020102020204" pitchFamily="34" charset="0"/>
            </a:endParaRPr>
          </a:p>
        </p:txBody>
      </p:sp>
      <p:sp>
        <p:nvSpPr>
          <p:cNvPr id="27" name="Elipse 26"/>
          <p:cNvSpPr/>
          <p:nvPr/>
        </p:nvSpPr>
        <p:spPr>
          <a:xfrm>
            <a:off x="2651892" y="3396920"/>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8" name="Elipse 27"/>
          <p:cNvSpPr/>
          <p:nvPr/>
        </p:nvSpPr>
        <p:spPr>
          <a:xfrm>
            <a:off x="11396579" y="5405612"/>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9" name="Flecha arriba 28"/>
          <p:cNvSpPr/>
          <p:nvPr/>
        </p:nvSpPr>
        <p:spPr>
          <a:xfrm rot="10800000">
            <a:off x="10495582" y="758863"/>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object 4"/>
          <p:cNvSpPr txBox="1"/>
          <p:nvPr/>
        </p:nvSpPr>
        <p:spPr>
          <a:xfrm>
            <a:off x="10752244" y="701035"/>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-44%</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1726040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3CE2856-34D2-534E-A8C9-DEBFBB9DBB8A}"/>
              </a:ext>
            </a:extLst>
          </p:cNvPr>
          <p:cNvSpPr/>
          <p:nvPr/>
        </p:nvSpPr>
        <p:spPr>
          <a:xfrm>
            <a:off x="0" y="202576"/>
            <a:ext cx="12192000" cy="1057606"/>
          </a:xfrm>
          <a:prstGeom prst="rect">
            <a:avLst/>
          </a:prstGeom>
          <a:solidFill>
            <a:srgbClr val="BED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ítulo 1">
            <a:extLst>
              <a:ext uri="{FF2B5EF4-FFF2-40B4-BE49-F238E27FC236}">
                <a16:creationId xmlns:a16="http://schemas.microsoft.com/office/drawing/2014/main" id="{9A5BFD39-A286-0A41-85B0-96AE5B1FD291}"/>
              </a:ext>
            </a:extLst>
          </p:cNvPr>
          <p:cNvSpPr txBox="1">
            <a:spLocks/>
          </p:cNvSpPr>
          <p:nvPr/>
        </p:nvSpPr>
        <p:spPr>
          <a:xfrm>
            <a:off x="1621279" y="68597"/>
            <a:ext cx="89494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JUSTIFICACIÓN</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 AGENTES DE TRÁNSITO</a:t>
            </a:r>
          </a:p>
        </p:txBody>
      </p:sp>
      <p:pic>
        <p:nvPicPr>
          <p:cNvPr id="8" name="Imagen 7">
            <a:extLst>
              <a:ext uri="{FF2B5EF4-FFF2-40B4-BE49-F238E27FC236}">
                <a16:creationId xmlns:a16="http://schemas.microsoft.com/office/drawing/2014/main" id="{885B9278-4A3F-A345-A349-FC31A7B8A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4" name="CuadroTexto 3">
            <a:extLst>
              <a:ext uri="{FF2B5EF4-FFF2-40B4-BE49-F238E27FC236}">
                <a16:creationId xmlns:a16="http://schemas.microsoft.com/office/drawing/2014/main" id="{50361C99-3A10-473F-AE8B-DC80F014DE8E}"/>
              </a:ext>
            </a:extLst>
          </p:cNvPr>
          <p:cNvSpPr txBox="1"/>
          <p:nvPr/>
        </p:nvSpPr>
        <p:spPr>
          <a:xfrm>
            <a:off x="203101" y="1463435"/>
            <a:ext cx="11505167" cy="47993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creación del cuerpo de agentes está soportada en las siguientes situaciones: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La Política marco de convivencia y seguridad ciudadana del Ministerio de Defensa Nacional. - diciembre de 2019 que en uno de sus apartes contempla:</a:t>
            </a:r>
          </a:p>
          <a:p>
            <a:pPr marL="623888" marR="0" lvl="0" indent="0" algn="just" defTabSz="889000" rtl="0" eaLnBrk="1" fontAlgn="auto" latinLnBrk="0" hangingPunct="1">
              <a:lnSpc>
                <a:spcPct val="107000"/>
              </a:lnSpc>
              <a:spcBef>
                <a:spcPts val="0"/>
              </a:spcBef>
              <a:spcAft>
                <a:spcPts val="800"/>
              </a:spcAft>
              <a:buClrTx/>
              <a:buSzTx/>
              <a:buFontTx/>
              <a:buNone/>
              <a:tabLst/>
              <a:defRPr/>
            </a:pPr>
            <a:r>
              <a:rPr kumimoji="0" lang="es-CO" sz="14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7. Líneas de política</a:t>
            </a:r>
            <a:r>
              <a:rPr kumimoji="0" lang="es-CO" sz="14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 7.8. Más recurso humano para el control de las calles “7.8.1 Más pie de fuerza de la Policía Nacional: </a:t>
            </a:r>
            <a:r>
              <a:rPr kumimoji="0" lang="es-CO" sz="14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Las funciones de tránsito desarrolladas por la Policía Nacional en los distritos y ciudades capitales, serán desmontadas gradualmente para reubicar el servicio de estos uniformados en la modalidad de vigilancia. Los entes territoriales, deberán planificar la conformación de un nuevo esquema de tránsito civil que garantice el cumplimiento de las normas de tránsito.”</a:t>
            </a:r>
          </a:p>
          <a:p>
            <a:pPr marL="623888" marR="0" lvl="0" indent="0" algn="just" defTabSz="889000" rtl="0" eaLnBrk="1" fontAlgn="auto" latinLnBrk="0" hangingPunct="1">
              <a:lnSpc>
                <a:spcPct val="100000"/>
              </a:lnSpc>
              <a:spcBef>
                <a:spcPts val="0"/>
              </a:spcBef>
              <a:spcAft>
                <a:spcPts val="800"/>
              </a:spcAft>
              <a:buClrTx/>
              <a:buSzTx/>
              <a:buFontTx/>
              <a:buNone/>
              <a:tabLst/>
              <a:defRPr/>
            </a:pPr>
            <a:endParaRPr kumimoji="0" lang="es-CO" sz="1400" b="0" i="1"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Crecimiento del parque automotor en la ciudad sin aumento de personal en el convenio con la Policía Nacional – Seccional Tránsito y Transporte para la vigilancia y control de las normas de tránsito.</a:t>
            </a: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Proyecto de </a:t>
            </a:r>
            <a:r>
              <a:rPr kumimoji="0" lang="es-E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regulación del estacionamiento en vía y espacio público, los Agentes de Tránsito y Transporte Civiles se </a:t>
            </a:r>
            <a:r>
              <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encargarán de la aplicación de la ley por medio de sanciones a los usuarios que desobedezcan las reglamentaciones realizando la imposición de comparendos o inmovilizando el vehículo de ser necesario.</a:t>
            </a: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graphicFrame>
        <p:nvGraphicFramePr>
          <p:cNvPr id="7" name="Tabla 6">
            <a:extLst>
              <a:ext uri="{FF2B5EF4-FFF2-40B4-BE49-F238E27FC236}">
                <a16:creationId xmlns:a16="http://schemas.microsoft.com/office/drawing/2014/main" id="{60BF8362-A738-4999-B097-5BB4ABFFE830}"/>
              </a:ext>
            </a:extLst>
          </p:cNvPr>
          <p:cNvGraphicFramePr>
            <a:graphicFrameLocks noGrp="1"/>
          </p:cNvGraphicFramePr>
          <p:nvPr>
            <p:extLst/>
          </p:nvPr>
        </p:nvGraphicFramePr>
        <p:xfrm>
          <a:off x="203101" y="4447231"/>
          <a:ext cx="11773123" cy="571500"/>
        </p:xfrm>
        <a:graphic>
          <a:graphicData uri="http://schemas.openxmlformats.org/drawingml/2006/table">
            <a:tbl>
              <a:tblPr>
                <a:tableStyleId>{5C22544A-7EE6-4342-B048-85BDC9FD1C3A}</a:tableStyleId>
              </a:tblPr>
              <a:tblGrid>
                <a:gridCol w="1916645">
                  <a:extLst>
                    <a:ext uri="{9D8B030D-6E8A-4147-A177-3AD203B41FA5}">
                      <a16:colId xmlns:a16="http://schemas.microsoft.com/office/drawing/2014/main" val="3618629914"/>
                    </a:ext>
                  </a:extLst>
                </a:gridCol>
                <a:gridCol w="574699">
                  <a:extLst>
                    <a:ext uri="{9D8B030D-6E8A-4147-A177-3AD203B41FA5}">
                      <a16:colId xmlns:a16="http://schemas.microsoft.com/office/drawing/2014/main" val="5660144"/>
                    </a:ext>
                  </a:extLst>
                </a:gridCol>
                <a:gridCol w="713983">
                  <a:extLst>
                    <a:ext uri="{9D8B030D-6E8A-4147-A177-3AD203B41FA5}">
                      <a16:colId xmlns:a16="http://schemas.microsoft.com/office/drawing/2014/main" val="3300816108"/>
                    </a:ext>
                  </a:extLst>
                </a:gridCol>
                <a:gridCol w="713983">
                  <a:extLst>
                    <a:ext uri="{9D8B030D-6E8A-4147-A177-3AD203B41FA5}">
                      <a16:colId xmlns:a16="http://schemas.microsoft.com/office/drawing/2014/main" val="1728261819"/>
                    </a:ext>
                  </a:extLst>
                </a:gridCol>
                <a:gridCol w="713983">
                  <a:extLst>
                    <a:ext uri="{9D8B030D-6E8A-4147-A177-3AD203B41FA5}">
                      <a16:colId xmlns:a16="http://schemas.microsoft.com/office/drawing/2014/main" val="2655012739"/>
                    </a:ext>
                  </a:extLst>
                </a:gridCol>
                <a:gridCol w="713983">
                  <a:extLst>
                    <a:ext uri="{9D8B030D-6E8A-4147-A177-3AD203B41FA5}">
                      <a16:colId xmlns:a16="http://schemas.microsoft.com/office/drawing/2014/main" val="709607283"/>
                    </a:ext>
                  </a:extLst>
                </a:gridCol>
                <a:gridCol w="713983">
                  <a:extLst>
                    <a:ext uri="{9D8B030D-6E8A-4147-A177-3AD203B41FA5}">
                      <a16:colId xmlns:a16="http://schemas.microsoft.com/office/drawing/2014/main" val="820359940"/>
                    </a:ext>
                  </a:extLst>
                </a:gridCol>
                <a:gridCol w="713983">
                  <a:extLst>
                    <a:ext uri="{9D8B030D-6E8A-4147-A177-3AD203B41FA5}">
                      <a16:colId xmlns:a16="http://schemas.microsoft.com/office/drawing/2014/main" val="3258506733"/>
                    </a:ext>
                  </a:extLst>
                </a:gridCol>
                <a:gridCol w="713983">
                  <a:extLst>
                    <a:ext uri="{9D8B030D-6E8A-4147-A177-3AD203B41FA5}">
                      <a16:colId xmlns:a16="http://schemas.microsoft.com/office/drawing/2014/main" val="582621842"/>
                    </a:ext>
                  </a:extLst>
                </a:gridCol>
                <a:gridCol w="713983">
                  <a:extLst>
                    <a:ext uri="{9D8B030D-6E8A-4147-A177-3AD203B41FA5}">
                      <a16:colId xmlns:a16="http://schemas.microsoft.com/office/drawing/2014/main" val="2726999715"/>
                    </a:ext>
                  </a:extLst>
                </a:gridCol>
                <a:gridCol w="713983">
                  <a:extLst>
                    <a:ext uri="{9D8B030D-6E8A-4147-A177-3AD203B41FA5}">
                      <a16:colId xmlns:a16="http://schemas.microsoft.com/office/drawing/2014/main" val="732769653"/>
                    </a:ext>
                  </a:extLst>
                </a:gridCol>
                <a:gridCol w="713983">
                  <a:extLst>
                    <a:ext uri="{9D8B030D-6E8A-4147-A177-3AD203B41FA5}">
                      <a16:colId xmlns:a16="http://schemas.microsoft.com/office/drawing/2014/main" val="282039647"/>
                    </a:ext>
                  </a:extLst>
                </a:gridCol>
                <a:gridCol w="713983">
                  <a:extLst>
                    <a:ext uri="{9D8B030D-6E8A-4147-A177-3AD203B41FA5}">
                      <a16:colId xmlns:a16="http://schemas.microsoft.com/office/drawing/2014/main" val="458101886"/>
                    </a:ext>
                  </a:extLst>
                </a:gridCol>
                <a:gridCol w="713983">
                  <a:extLst>
                    <a:ext uri="{9D8B030D-6E8A-4147-A177-3AD203B41FA5}">
                      <a16:colId xmlns:a16="http://schemas.microsoft.com/office/drawing/2014/main" val="3969570325"/>
                    </a:ext>
                  </a:extLst>
                </a:gridCol>
                <a:gridCol w="713983">
                  <a:extLst>
                    <a:ext uri="{9D8B030D-6E8A-4147-A177-3AD203B41FA5}">
                      <a16:colId xmlns:a16="http://schemas.microsoft.com/office/drawing/2014/main" val="3387835799"/>
                    </a:ext>
                  </a:extLst>
                </a:gridCol>
              </a:tblGrid>
              <a:tr h="190500">
                <a:tc>
                  <a:txBody>
                    <a:bodyPr/>
                    <a:lstStyle/>
                    <a:p>
                      <a:pPr algn="l" fontAlgn="b"/>
                      <a:r>
                        <a:rPr lang="es-CO" sz="1000" b="1" u="none" strike="noStrike" dirty="0">
                          <a:effectLst/>
                        </a:rPr>
                        <a:t>Año</a:t>
                      </a:r>
                      <a:endParaRPr lang="es-CO"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423"/>
                    </a:solidFill>
                  </a:tcPr>
                </a:tc>
                <a:tc>
                  <a:txBody>
                    <a:bodyPr/>
                    <a:lstStyle/>
                    <a:p>
                      <a:pPr algn="ctr" fontAlgn="ctr"/>
                      <a:r>
                        <a:rPr lang="es-CO" sz="1000" u="none" strike="noStrike" dirty="0">
                          <a:effectLst/>
                        </a:rPr>
                        <a:t>2007</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2008</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2009</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2011</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2012</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2013</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2014</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2015</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2016</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2017</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2018</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2019</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2020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4139268"/>
                  </a:ext>
                </a:extLst>
              </a:tr>
              <a:tr h="190500">
                <a:tc>
                  <a:txBody>
                    <a:bodyPr/>
                    <a:lstStyle/>
                    <a:p>
                      <a:pPr algn="l" fontAlgn="b"/>
                      <a:r>
                        <a:rPr lang="es-CO" sz="1000" b="1" u="none" strike="noStrike" dirty="0">
                          <a:effectLst/>
                        </a:rPr>
                        <a:t>N. Profesionales de Policía</a:t>
                      </a:r>
                      <a:endParaRPr lang="es-CO"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423"/>
                    </a:solidFill>
                  </a:tcPr>
                </a:tc>
                <a:tc>
                  <a:txBody>
                    <a:bodyPr/>
                    <a:lstStyle/>
                    <a:p>
                      <a:pPr algn="ctr" fontAlgn="ctr"/>
                      <a:r>
                        <a:rPr lang="es-CO" sz="1000" u="none" strike="noStrike">
                          <a:effectLst/>
                        </a:rPr>
                        <a:t>1.300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1.300</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1.300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1.300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1.300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1.300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1.200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1.000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1.000</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1.000</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1.000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1.000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1.000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1.000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854830"/>
                  </a:ext>
                </a:extLst>
              </a:tr>
              <a:tr h="190500">
                <a:tc>
                  <a:txBody>
                    <a:bodyPr/>
                    <a:lstStyle/>
                    <a:p>
                      <a:pPr algn="l" fontAlgn="ctr"/>
                      <a:r>
                        <a:rPr lang="es-CO" sz="1000" b="1" u="none" strike="noStrike" dirty="0">
                          <a:effectLst/>
                        </a:rPr>
                        <a:t>Parque automotor - </a:t>
                      </a:r>
                      <a:r>
                        <a:rPr lang="es-CO" sz="1000" b="1" u="none" strike="noStrike" dirty="0" err="1">
                          <a:effectLst/>
                        </a:rPr>
                        <a:t>Cant</a:t>
                      </a:r>
                      <a:r>
                        <a:rPr lang="es-CO" sz="1000" b="1" u="none" strike="noStrike" dirty="0">
                          <a:effectLst/>
                        </a:rPr>
                        <a:t>. vehículos </a:t>
                      </a:r>
                      <a:endParaRPr lang="es-CO"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423"/>
                    </a:solidFill>
                  </a:tcPr>
                </a:tc>
                <a:tc>
                  <a:txBody>
                    <a:bodyPr/>
                    <a:lstStyle/>
                    <a:p>
                      <a:pPr algn="ctr" fontAlgn="ctr"/>
                      <a:r>
                        <a:rPr lang="es-CO" sz="1000" u="none" strike="noStrike">
                          <a:effectLst/>
                        </a:rPr>
                        <a:t>1.062.698</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1.168.685</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1.254.857</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1.392.931</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1.572.711</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1.737.962</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1.894.674</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2.042.890</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2.148.541</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a:effectLst/>
                        </a:rPr>
                        <a:t>2.246.003</a:t>
                      </a:r>
                      <a:endParaRPr lang="es-CO" sz="1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2.333.847</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2.423.079</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2.504.843</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000" u="none" strike="noStrike" dirty="0">
                          <a:effectLst/>
                        </a:rPr>
                        <a:t>2.554.599</a:t>
                      </a:r>
                      <a:endParaRPr lang="es-CO" sz="10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4396799"/>
                  </a:ext>
                </a:extLst>
              </a:tr>
            </a:tbl>
          </a:graphicData>
        </a:graphic>
      </p:graphicFrame>
    </p:spTree>
    <p:extLst>
      <p:ext uri="{BB962C8B-B14F-4D97-AF65-F5344CB8AC3E}">
        <p14:creationId xmlns:p14="http://schemas.microsoft.com/office/powerpoint/2010/main" val="3499643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3CE2856-34D2-534E-A8C9-DEBFBB9DBB8A}"/>
              </a:ext>
            </a:extLst>
          </p:cNvPr>
          <p:cNvSpPr/>
          <p:nvPr/>
        </p:nvSpPr>
        <p:spPr>
          <a:xfrm>
            <a:off x="0" y="382691"/>
            <a:ext cx="12192000" cy="1057606"/>
          </a:xfrm>
          <a:prstGeom prst="rect">
            <a:avLst/>
          </a:prstGeom>
          <a:solidFill>
            <a:srgbClr val="BED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ítulo 1">
            <a:extLst>
              <a:ext uri="{FF2B5EF4-FFF2-40B4-BE49-F238E27FC236}">
                <a16:creationId xmlns:a16="http://schemas.microsoft.com/office/drawing/2014/main" id="{9A5BFD39-A286-0A41-85B0-96AE5B1FD291}"/>
              </a:ext>
            </a:extLst>
          </p:cNvPr>
          <p:cNvSpPr txBox="1">
            <a:spLocks/>
          </p:cNvSpPr>
          <p:nvPr/>
        </p:nvSpPr>
        <p:spPr>
          <a:xfrm>
            <a:off x="1621279" y="248712"/>
            <a:ext cx="89494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ACTIVIDADES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 AGENTES DE TRÁNSITO</a:t>
            </a:r>
          </a:p>
        </p:txBody>
      </p:sp>
      <p:pic>
        <p:nvPicPr>
          <p:cNvPr id="8" name="Imagen 7">
            <a:extLst>
              <a:ext uri="{FF2B5EF4-FFF2-40B4-BE49-F238E27FC236}">
                <a16:creationId xmlns:a16="http://schemas.microsoft.com/office/drawing/2014/main" id="{885B9278-4A3F-A345-A349-FC31A7B8A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sp>
        <p:nvSpPr>
          <p:cNvPr id="4" name="CuadroTexto 3">
            <a:extLst>
              <a:ext uri="{FF2B5EF4-FFF2-40B4-BE49-F238E27FC236}">
                <a16:creationId xmlns:a16="http://schemas.microsoft.com/office/drawing/2014/main" id="{50361C99-3A10-473F-AE8B-DC80F014DE8E}"/>
              </a:ext>
            </a:extLst>
          </p:cNvPr>
          <p:cNvSpPr txBox="1"/>
          <p:nvPr/>
        </p:nvSpPr>
        <p:spPr>
          <a:xfrm>
            <a:off x="418877" y="1703177"/>
            <a:ext cx="1150516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actividades principales del cuerpo de agentes estarán enfocadas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Vigilancia y control del cumplimiento de las normas de tránsito en las zonas de </a:t>
            </a: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estacionamiento en vía y espacio público.</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Validación de las evidencias capturadas por las cámaras de detección electrónica de infracciones y la imposición de los comparendos correspondientes.</a:t>
            </a:r>
            <a:r>
              <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Por otra parte, los agentes civiles apoyarán, de ser necesario, operativos </a:t>
            </a:r>
            <a:r>
              <a:rPr kumimoji="0" lang="es-CO" sz="16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mn-cs"/>
              </a:rPr>
              <a:t>de</a:t>
            </a:r>
            <a:r>
              <a:rPr kumimoji="0" lang="es-CO"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bajo y moderado impacto como:</a:t>
            </a:r>
          </a:p>
        </p:txBody>
      </p:sp>
      <p:graphicFrame>
        <p:nvGraphicFramePr>
          <p:cNvPr id="7" name="Tabla 6">
            <a:extLst>
              <a:ext uri="{FF2B5EF4-FFF2-40B4-BE49-F238E27FC236}">
                <a16:creationId xmlns:a16="http://schemas.microsoft.com/office/drawing/2014/main" id="{1C08F6CE-12CC-418B-A923-B9FE9992E4DA}"/>
              </a:ext>
            </a:extLst>
          </p:cNvPr>
          <p:cNvGraphicFramePr>
            <a:graphicFrameLocks noGrp="1"/>
          </p:cNvGraphicFramePr>
          <p:nvPr>
            <p:extLst/>
          </p:nvPr>
        </p:nvGraphicFramePr>
        <p:xfrm>
          <a:off x="2838575" y="3647961"/>
          <a:ext cx="6000625" cy="2511432"/>
        </p:xfrm>
        <a:graphic>
          <a:graphicData uri="http://schemas.openxmlformats.org/drawingml/2006/table">
            <a:tbl>
              <a:tblPr firstRow="1" firstCol="1" bandRow="1">
                <a:tableStyleId>{93296810-A885-4BE3-A3E7-6D5BEEA58F35}</a:tableStyleId>
              </a:tblPr>
              <a:tblGrid>
                <a:gridCol w="1865982">
                  <a:extLst>
                    <a:ext uri="{9D8B030D-6E8A-4147-A177-3AD203B41FA5}">
                      <a16:colId xmlns:a16="http://schemas.microsoft.com/office/drawing/2014/main" val="3054716252"/>
                    </a:ext>
                  </a:extLst>
                </a:gridCol>
                <a:gridCol w="4134643">
                  <a:extLst>
                    <a:ext uri="{9D8B030D-6E8A-4147-A177-3AD203B41FA5}">
                      <a16:colId xmlns:a16="http://schemas.microsoft.com/office/drawing/2014/main" val="1724172756"/>
                    </a:ext>
                  </a:extLst>
                </a:gridCol>
              </a:tblGrid>
              <a:tr h="0">
                <a:tc>
                  <a:txBody>
                    <a:bodyPr/>
                    <a:lstStyle/>
                    <a:p>
                      <a:pPr algn="ctr">
                        <a:lnSpc>
                          <a:spcPct val="107000"/>
                        </a:lnSpc>
                        <a:spcAft>
                          <a:spcPts val="800"/>
                        </a:spcAft>
                      </a:pPr>
                      <a:r>
                        <a:rPr lang="es-CO" sz="1100">
                          <a:effectLst/>
                          <a:latin typeface="Arial" panose="020B0604020202020204" pitchFamily="34" charset="0"/>
                          <a:cs typeface="Arial" panose="020B0604020202020204" pitchFamily="34" charset="0"/>
                        </a:rPr>
                        <a:t>Enfoque operativo</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800"/>
                        </a:spcAft>
                      </a:pPr>
                      <a:r>
                        <a:rPr lang="es-CO" sz="1100">
                          <a:effectLst/>
                          <a:latin typeface="Arial" panose="020B0604020202020204" pitchFamily="34" charset="0"/>
                          <a:cs typeface="Arial" panose="020B0604020202020204" pitchFamily="34" charset="0"/>
                        </a:rPr>
                        <a:t>Tipo de plan</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743598762"/>
                  </a:ext>
                </a:extLst>
              </a:tr>
              <a:tr h="0">
                <a:tc rowSpan="3">
                  <a:txBody>
                    <a:bodyPr/>
                    <a:lstStyle/>
                    <a:p>
                      <a:pPr algn="ctr">
                        <a:lnSpc>
                          <a:spcPct val="107000"/>
                        </a:lnSpc>
                        <a:spcAft>
                          <a:spcPts val="800"/>
                        </a:spcAft>
                      </a:pPr>
                      <a:r>
                        <a:rPr lang="es-CO" sz="1100" dirty="0">
                          <a:effectLst/>
                          <a:latin typeface="Arial" panose="020B0604020202020204" pitchFamily="34" charset="0"/>
                          <a:cs typeface="Arial" panose="020B0604020202020204" pitchFamily="34" charset="0"/>
                        </a:rPr>
                        <a:t>Seguridad vial</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CO" sz="1100">
                          <a:effectLst/>
                          <a:latin typeface="Arial" panose="020B0604020202020204" pitchFamily="34" charset="0"/>
                          <a:cs typeface="Arial" panose="020B0604020202020204" pitchFamily="34" charset="0"/>
                        </a:rPr>
                        <a:t>Peatones</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53981906"/>
                  </a:ext>
                </a:extLst>
              </a:tr>
              <a:tr h="0">
                <a:tc vMerge="1">
                  <a:txBody>
                    <a:bodyPr/>
                    <a:lstStyle/>
                    <a:p>
                      <a:endParaRPr lang="es-CO"/>
                    </a:p>
                  </a:txBody>
                  <a:tcPr/>
                </a:tc>
                <a:tc>
                  <a:txBody>
                    <a:bodyPr/>
                    <a:lstStyle/>
                    <a:p>
                      <a:pPr>
                        <a:lnSpc>
                          <a:spcPct val="107000"/>
                        </a:lnSpc>
                        <a:spcAft>
                          <a:spcPts val="800"/>
                        </a:spcAft>
                      </a:pPr>
                      <a:r>
                        <a:rPr lang="es-CO" sz="1100">
                          <a:effectLst/>
                          <a:latin typeface="Arial" panose="020B0604020202020204" pitchFamily="34" charset="0"/>
                          <a:cs typeface="Arial" panose="020B0604020202020204" pitchFamily="34" charset="0"/>
                        </a:rPr>
                        <a:t>Ciclistas</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77764863"/>
                  </a:ext>
                </a:extLst>
              </a:tr>
              <a:tr h="0">
                <a:tc vMerge="1">
                  <a:txBody>
                    <a:bodyPr/>
                    <a:lstStyle/>
                    <a:p>
                      <a:endParaRPr lang="es-CO"/>
                    </a:p>
                  </a:txBody>
                  <a:tcP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Planes de control preventivos a fin de evitar accidentalidad</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81566710"/>
                  </a:ext>
                </a:extLst>
              </a:tr>
              <a:tr h="0">
                <a:tc rowSpan="2">
                  <a:txBody>
                    <a:bodyPr/>
                    <a:lstStyle/>
                    <a:p>
                      <a:pPr algn="ctr">
                        <a:lnSpc>
                          <a:spcPct val="107000"/>
                        </a:lnSpc>
                        <a:spcAft>
                          <a:spcPts val="800"/>
                        </a:spcAft>
                      </a:pPr>
                      <a:r>
                        <a:rPr lang="es-CO" sz="1100">
                          <a:effectLst/>
                          <a:latin typeface="Arial" panose="020B0604020202020204" pitchFamily="34" charset="0"/>
                          <a:cs typeface="Arial" panose="020B0604020202020204" pitchFamily="34" charset="0"/>
                        </a:rPr>
                        <a:t>Congestión Vehicular</a:t>
                      </a:r>
                      <a:endParaRPr lang="es-CO" sz="11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Espacio público</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52502339"/>
                  </a:ext>
                </a:extLst>
              </a:tr>
              <a:tr h="0">
                <a:tc vMerge="1">
                  <a:txBody>
                    <a:bodyPr/>
                    <a:lstStyle/>
                    <a:p>
                      <a:endParaRPr lang="es-CO"/>
                    </a:p>
                  </a:txBody>
                  <a:tcP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Pico y placa</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73030"/>
                  </a:ext>
                </a:extLst>
              </a:tr>
              <a:tr h="0">
                <a:tc rowSpan="3">
                  <a:txBody>
                    <a:bodyPr/>
                    <a:lstStyle/>
                    <a:p>
                      <a:pPr algn="ctr">
                        <a:lnSpc>
                          <a:spcPct val="107000"/>
                        </a:lnSpc>
                        <a:spcAft>
                          <a:spcPts val="800"/>
                        </a:spcAft>
                      </a:pPr>
                      <a:r>
                        <a:rPr lang="es-CO" sz="1100" dirty="0">
                          <a:effectLst/>
                          <a:latin typeface="Arial" panose="020B0604020202020204" pitchFamily="34" charset="0"/>
                          <a:cs typeface="Arial" panose="020B0604020202020204" pitchFamily="34" charset="0"/>
                        </a:rPr>
                        <a:t>Control al transporte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Intermunicipal</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656493669"/>
                  </a:ext>
                </a:extLst>
              </a:tr>
              <a:tr h="0">
                <a:tc vMerge="1">
                  <a:txBody>
                    <a:bodyPr/>
                    <a:lstStyle/>
                    <a:p>
                      <a:endParaRPr lang="es-CO"/>
                    </a:p>
                  </a:txBody>
                  <a:tcP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Ruta Pila</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87564044"/>
                  </a:ext>
                </a:extLst>
              </a:tr>
              <a:tr h="0">
                <a:tc vMerge="1">
                  <a:txBody>
                    <a:bodyPr/>
                    <a:lstStyle/>
                    <a:p>
                      <a:endParaRPr lang="es-CO"/>
                    </a:p>
                  </a:txBody>
                  <a:tcP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Ambiente</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73862822"/>
                  </a:ext>
                </a:extLst>
              </a:tr>
              <a:tr h="0">
                <a:tc rowSpan="4">
                  <a:txBody>
                    <a:bodyPr/>
                    <a:lstStyle/>
                    <a:p>
                      <a:pPr algn="ctr">
                        <a:lnSpc>
                          <a:spcPct val="107000"/>
                        </a:lnSpc>
                        <a:spcAft>
                          <a:spcPts val="800"/>
                        </a:spcAft>
                      </a:pPr>
                      <a:r>
                        <a:rPr lang="es-CO" sz="1100" dirty="0">
                          <a:effectLst/>
                          <a:latin typeface="Arial" panose="020B0604020202020204" pitchFamily="34" charset="0"/>
                          <a:cs typeface="Arial" panose="020B0604020202020204" pitchFamily="34" charset="0"/>
                        </a:rPr>
                        <a:t>Otros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SDQS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801595318"/>
                  </a:ext>
                </a:extLst>
              </a:tr>
              <a:tr h="0">
                <a:tc vMerge="1">
                  <a:txBody>
                    <a:bodyPr/>
                    <a:lstStyle/>
                    <a:p>
                      <a:endParaRPr lang="es-CO"/>
                    </a:p>
                  </a:txBody>
                  <a:tcP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Regulación en semáforos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310733117"/>
                  </a:ext>
                </a:extLst>
              </a:tr>
              <a:tr h="0">
                <a:tc vMerge="1">
                  <a:txBody>
                    <a:bodyPr/>
                    <a:lstStyle/>
                    <a:p>
                      <a:endParaRPr lang="es-CO"/>
                    </a:p>
                  </a:txBody>
                  <a:tcP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Accidentes de tránsito solo daños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49941941"/>
                  </a:ext>
                </a:extLst>
              </a:tr>
              <a:tr h="0">
                <a:tc vMerge="1">
                  <a:txBody>
                    <a:bodyPr/>
                    <a:lstStyle/>
                    <a:p>
                      <a:pPr algn="ctr">
                        <a:lnSpc>
                          <a:spcPct val="107000"/>
                        </a:lnSpc>
                        <a:spcAft>
                          <a:spcPts val="800"/>
                        </a:spcAft>
                      </a:pP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7000"/>
                        </a:lnSpc>
                        <a:spcAft>
                          <a:spcPts val="800"/>
                        </a:spcAft>
                      </a:pPr>
                      <a:r>
                        <a:rPr lang="es-CO" sz="1100" dirty="0">
                          <a:effectLst/>
                          <a:latin typeface="Arial" panose="020B0604020202020204" pitchFamily="34" charset="0"/>
                          <a:cs typeface="Arial" panose="020B0604020202020204" pitchFamily="34" charset="0"/>
                        </a:rPr>
                        <a:t>Detección electrónica – Cámaras salvavidas</a:t>
                      </a:r>
                      <a:endParaRPr lang="es-CO" sz="11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74983865"/>
                  </a:ext>
                </a:extLst>
              </a:tr>
              <a:tr h="0">
                <a:tc>
                  <a:txBody>
                    <a:bodyPr/>
                    <a:lstStyle/>
                    <a:p>
                      <a:pPr algn="ctr">
                        <a:lnSpc>
                          <a:spcPct val="107000"/>
                        </a:lnSpc>
                        <a:spcAft>
                          <a:spcPts val="800"/>
                        </a:spcAft>
                      </a:pPr>
                      <a:r>
                        <a:rPr lang="es-CO" sz="1100" dirty="0">
                          <a:effectLst/>
                          <a:latin typeface="Arial" panose="020B0604020202020204" pitchFamily="34" charset="0"/>
                          <a:ea typeface="Calibri" panose="020F0502020204030204" pitchFamily="34" charset="0"/>
                          <a:cs typeface="Arial" panose="020B0604020202020204" pitchFamily="34" charset="0"/>
                        </a:rPr>
                        <a:t>Parqueo en vía</a:t>
                      </a:r>
                    </a:p>
                  </a:txBody>
                  <a:tcPr marL="44450" marR="44450" marT="0" marB="0" anchor="ctr"/>
                </a:tc>
                <a:tc>
                  <a:txBody>
                    <a:bodyPr/>
                    <a:lstStyle/>
                    <a:p>
                      <a:pPr>
                        <a:lnSpc>
                          <a:spcPct val="107000"/>
                        </a:lnSpc>
                        <a:spcAft>
                          <a:spcPts val="800"/>
                        </a:spcAft>
                      </a:pPr>
                      <a:r>
                        <a:rPr lang="es-CO" sz="1100" dirty="0">
                          <a:effectLst/>
                          <a:latin typeface="Arial" panose="020B0604020202020204" pitchFamily="34" charset="0"/>
                          <a:ea typeface="Calibri" panose="020F0502020204030204" pitchFamily="34" charset="0"/>
                          <a:cs typeface="Arial" panose="020B0604020202020204" pitchFamily="34" charset="0"/>
                        </a:rPr>
                        <a:t>Comparendos e inmovilizaciones</a:t>
                      </a:r>
                    </a:p>
                  </a:txBody>
                  <a:tcPr marL="44450" marR="44450" marT="0" marB="0" anchor="b"/>
                </a:tc>
                <a:extLst>
                  <a:ext uri="{0D108BD9-81ED-4DB2-BD59-A6C34878D82A}">
                    <a16:rowId xmlns:a16="http://schemas.microsoft.com/office/drawing/2014/main" val="2152065930"/>
                  </a:ext>
                </a:extLst>
              </a:tr>
            </a:tbl>
          </a:graphicData>
        </a:graphic>
      </p:graphicFrame>
    </p:spTree>
    <p:extLst>
      <p:ext uri="{BB962C8B-B14F-4D97-AF65-F5344CB8AC3E}">
        <p14:creationId xmlns:p14="http://schemas.microsoft.com/office/powerpoint/2010/main" val="1943134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3CE2856-34D2-534E-A8C9-DEBFBB9DBB8A}"/>
              </a:ext>
            </a:extLst>
          </p:cNvPr>
          <p:cNvSpPr/>
          <p:nvPr/>
        </p:nvSpPr>
        <p:spPr>
          <a:xfrm>
            <a:off x="0" y="382691"/>
            <a:ext cx="12192000" cy="762527"/>
          </a:xfrm>
          <a:prstGeom prst="rect">
            <a:avLst/>
          </a:prstGeom>
          <a:solidFill>
            <a:srgbClr val="BED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ítulo 1">
            <a:extLst>
              <a:ext uri="{FF2B5EF4-FFF2-40B4-BE49-F238E27FC236}">
                <a16:creationId xmlns:a16="http://schemas.microsoft.com/office/drawing/2014/main" id="{9A5BFD39-A286-0A41-85B0-96AE5B1FD291}"/>
              </a:ext>
            </a:extLst>
          </p:cNvPr>
          <p:cNvSpPr txBox="1">
            <a:spLocks/>
          </p:cNvSpPr>
          <p:nvPr/>
        </p:nvSpPr>
        <p:spPr>
          <a:xfrm>
            <a:off x="1137138" y="114734"/>
            <a:ext cx="94335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PROYECCIÓN COSTOS GASTOS PERSONALES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 43 EMPLEOS</a:t>
            </a:r>
          </a:p>
        </p:txBody>
      </p:sp>
      <p:pic>
        <p:nvPicPr>
          <p:cNvPr id="8" name="Imagen 7">
            <a:extLst>
              <a:ext uri="{FF2B5EF4-FFF2-40B4-BE49-F238E27FC236}">
                <a16:creationId xmlns:a16="http://schemas.microsoft.com/office/drawing/2014/main" id="{885B9278-4A3F-A345-A349-FC31A7B8A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graphicFrame>
        <p:nvGraphicFramePr>
          <p:cNvPr id="7" name="Tabla 6">
            <a:extLst>
              <a:ext uri="{FF2B5EF4-FFF2-40B4-BE49-F238E27FC236}">
                <a16:creationId xmlns:a16="http://schemas.microsoft.com/office/drawing/2014/main" id="{CA1D4C47-9A73-4BAB-9F20-0E4AEB3059EA}"/>
              </a:ext>
            </a:extLst>
          </p:cNvPr>
          <p:cNvGraphicFramePr>
            <a:graphicFrameLocks noGrp="1"/>
          </p:cNvGraphicFramePr>
          <p:nvPr>
            <p:extLst/>
          </p:nvPr>
        </p:nvGraphicFramePr>
        <p:xfrm>
          <a:off x="857657" y="4109581"/>
          <a:ext cx="10008011" cy="1956689"/>
        </p:xfrm>
        <a:graphic>
          <a:graphicData uri="http://schemas.openxmlformats.org/drawingml/2006/table">
            <a:tbl>
              <a:tblPr firstRow="1" firstCol="1" bandRow="1">
                <a:tableStyleId>{912C8C85-51F0-491E-9774-3900AFEF0FD7}</a:tableStyleId>
              </a:tblPr>
              <a:tblGrid>
                <a:gridCol w="3949950">
                  <a:extLst>
                    <a:ext uri="{9D8B030D-6E8A-4147-A177-3AD203B41FA5}">
                      <a16:colId xmlns:a16="http://schemas.microsoft.com/office/drawing/2014/main" val="3989508469"/>
                    </a:ext>
                  </a:extLst>
                </a:gridCol>
                <a:gridCol w="1354988">
                  <a:extLst>
                    <a:ext uri="{9D8B030D-6E8A-4147-A177-3AD203B41FA5}">
                      <a16:colId xmlns:a16="http://schemas.microsoft.com/office/drawing/2014/main" val="347315947"/>
                    </a:ext>
                  </a:extLst>
                </a:gridCol>
                <a:gridCol w="1214763">
                  <a:extLst>
                    <a:ext uri="{9D8B030D-6E8A-4147-A177-3AD203B41FA5}">
                      <a16:colId xmlns:a16="http://schemas.microsoft.com/office/drawing/2014/main" val="544394757"/>
                    </a:ext>
                  </a:extLst>
                </a:gridCol>
                <a:gridCol w="1744155">
                  <a:extLst>
                    <a:ext uri="{9D8B030D-6E8A-4147-A177-3AD203B41FA5}">
                      <a16:colId xmlns:a16="http://schemas.microsoft.com/office/drawing/2014/main" val="3757489230"/>
                    </a:ext>
                  </a:extLst>
                </a:gridCol>
                <a:gridCol w="1744155">
                  <a:extLst>
                    <a:ext uri="{9D8B030D-6E8A-4147-A177-3AD203B41FA5}">
                      <a16:colId xmlns:a16="http://schemas.microsoft.com/office/drawing/2014/main" val="1881854644"/>
                    </a:ext>
                  </a:extLst>
                </a:gridCol>
              </a:tblGrid>
              <a:tr h="240590">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Denominación</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Código</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Grado</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N. Cargos</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0" algn="ctr" defTabSz="914400" rtl="0" eaLnBrk="1" latinLnBrk="0" hangingPunct="1">
                        <a:lnSpc>
                          <a:spcPct val="107000"/>
                        </a:lnSpc>
                        <a:spcAft>
                          <a:spcPts val="0"/>
                        </a:spcAft>
                      </a:pPr>
                      <a:r>
                        <a:rPr lang="es-CO" sz="1800" b="1" kern="1200" dirty="0">
                          <a:solidFill>
                            <a:schemeClr val="bg1"/>
                          </a:solidFill>
                          <a:effectLst/>
                          <a:latin typeface="Arial" panose="020B0604020202020204" pitchFamily="34" charset="0"/>
                          <a:ea typeface="+mn-ea"/>
                          <a:cs typeface="Arial" panose="020B0604020202020204" pitchFamily="34" charset="0"/>
                        </a:rPr>
                        <a:t>Costos</a:t>
                      </a:r>
                    </a:p>
                  </a:txBody>
                  <a:tcPr marL="44450" marR="44450" marT="0" marB="0" anchor="ctr"/>
                </a:tc>
                <a:extLst>
                  <a:ext uri="{0D108BD9-81ED-4DB2-BD59-A6C34878D82A}">
                    <a16:rowId xmlns:a16="http://schemas.microsoft.com/office/drawing/2014/main" val="299480175"/>
                  </a:ext>
                </a:extLst>
              </a:tr>
              <a:tr h="241100">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Comandante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222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27</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1</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145.258.065</a:t>
                      </a:r>
                    </a:p>
                  </a:txBody>
                  <a:tcPr marL="9525" marR="9525" marT="9525" marB="0" anchor="b"/>
                </a:tc>
                <a:extLst>
                  <a:ext uri="{0D108BD9-81ED-4DB2-BD59-A6C34878D82A}">
                    <a16:rowId xmlns:a16="http://schemas.microsoft.com/office/drawing/2014/main" val="91699133"/>
                  </a:ext>
                </a:extLst>
              </a:tr>
              <a:tr h="241100">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Subcomandante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338</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22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132.940.688</a:t>
                      </a:r>
                    </a:p>
                  </a:txBody>
                  <a:tcPr marL="9525" marR="9525" marT="9525" marB="0" anchor="b"/>
                </a:tc>
                <a:extLst>
                  <a:ext uri="{0D108BD9-81ED-4DB2-BD59-A6C34878D82A}">
                    <a16:rowId xmlns:a16="http://schemas.microsoft.com/office/drawing/2014/main" val="705694090"/>
                  </a:ext>
                </a:extLst>
              </a:tr>
              <a:tr h="235995">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Técnico Operativo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339</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15</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2000" dirty="0">
                          <a:effectLst/>
                          <a:latin typeface="Arial" panose="020B0604020202020204" pitchFamily="34" charset="0"/>
                          <a:ea typeface="Calibri" panose="020F0502020204030204" pitchFamily="34" charset="0"/>
                          <a:cs typeface="Arial" panose="020B0604020202020204" pitchFamily="34" charset="0"/>
                        </a:rPr>
                        <a:t>4</a:t>
                      </a: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272.881.164</a:t>
                      </a:r>
                    </a:p>
                  </a:txBody>
                  <a:tcPr marL="9525" marR="9525" marT="9525" marB="0" anchor="b"/>
                </a:tc>
                <a:extLst>
                  <a:ext uri="{0D108BD9-81ED-4DB2-BD59-A6C34878D82A}">
                    <a16:rowId xmlns:a16="http://schemas.microsoft.com/office/drawing/2014/main" val="2819125256"/>
                  </a:ext>
                </a:extLst>
              </a:tr>
              <a:tr h="235995">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Agentes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340</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13</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36</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2.453.728.751</a:t>
                      </a:r>
                    </a:p>
                  </a:txBody>
                  <a:tcPr marL="9525" marR="9525" marT="9525" marB="0" anchor="b"/>
                </a:tc>
                <a:extLst>
                  <a:ext uri="{0D108BD9-81ED-4DB2-BD59-A6C34878D82A}">
                    <a16:rowId xmlns:a16="http://schemas.microsoft.com/office/drawing/2014/main" val="3347166242"/>
                  </a:ext>
                </a:extLst>
              </a:tr>
              <a:tr h="324000">
                <a:tc gridSpan="3">
                  <a:txBody>
                    <a:bodyPr/>
                    <a:lstStyle/>
                    <a:p>
                      <a:pPr algn="ctr">
                        <a:lnSpc>
                          <a:spcPct val="107000"/>
                        </a:lnSpc>
                        <a:spcAft>
                          <a:spcPts val="0"/>
                        </a:spcAft>
                      </a:pP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a:txBody>
                    <a:bodyPr/>
                    <a:lstStyle/>
                    <a:p>
                      <a:pPr algn="ctr">
                        <a:lnSpc>
                          <a:spcPct val="107000"/>
                        </a:lnSpc>
                        <a:spcAft>
                          <a:spcPts val="0"/>
                        </a:spcAft>
                      </a:pPr>
                      <a:r>
                        <a:rPr lang="es-CO" sz="1800" b="1" dirty="0">
                          <a:effectLst/>
                          <a:latin typeface="Arial" panose="020B0604020202020204" pitchFamily="34" charset="0"/>
                          <a:ea typeface="+mn-ea"/>
                          <a:cs typeface="Arial" panose="020B0604020202020204" pitchFamily="34" charset="0"/>
                        </a:rPr>
                        <a:t>43</a:t>
                      </a:r>
                      <a:endParaRPr lang="es-CO" sz="2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1800" b="1" i="0" u="none" strike="noStrike" kern="1200" dirty="0">
                          <a:solidFill>
                            <a:srgbClr val="000000"/>
                          </a:solidFill>
                          <a:effectLst/>
                          <a:latin typeface="Arial" panose="020B0604020202020204" pitchFamily="34" charset="0"/>
                          <a:ea typeface="+mn-ea"/>
                          <a:cs typeface="+mn-cs"/>
                        </a:rPr>
                        <a:t>3.004.808.668</a:t>
                      </a:r>
                    </a:p>
                  </a:txBody>
                  <a:tcPr marL="44450" marR="44450" marT="0" marB="0" anchor="ctr"/>
                </a:tc>
                <a:extLst>
                  <a:ext uri="{0D108BD9-81ED-4DB2-BD59-A6C34878D82A}">
                    <a16:rowId xmlns:a16="http://schemas.microsoft.com/office/drawing/2014/main" val="1428001055"/>
                  </a:ext>
                </a:extLst>
              </a:tr>
            </a:tbl>
          </a:graphicData>
        </a:graphic>
      </p:graphicFrame>
      <p:sp>
        <p:nvSpPr>
          <p:cNvPr id="3" name="Rectángulo 2"/>
          <p:cNvSpPr/>
          <p:nvPr/>
        </p:nvSpPr>
        <p:spPr>
          <a:xfrm>
            <a:off x="4052046" y="1209464"/>
            <a:ext cx="447911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OCTUBRE - DICIEMBRE 2021</a:t>
            </a:r>
          </a:p>
        </p:txBody>
      </p:sp>
      <p:sp>
        <p:nvSpPr>
          <p:cNvPr id="11" name="Rectángulo 10"/>
          <p:cNvSpPr/>
          <p:nvPr/>
        </p:nvSpPr>
        <p:spPr>
          <a:xfrm>
            <a:off x="5420850" y="3589945"/>
            <a:ext cx="8707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p:txBody>
      </p:sp>
      <p:graphicFrame>
        <p:nvGraphicFramePr>
          <p:cNvPr id="9" name="Tabla 8">
            <a:extLst>
              <a:ext uri="{FF2B5EF4-FFF2-40B4-BE49-F238E27FC236}">
                <a16:creationId xmlns:a16="http://schemas.microsoft.com/office/drawing/2014/main" id="{CA1D4C47-9A73-4BAB-9F20-0E4AEB3059EA}"/>
              </a:ext>
            </a:extLst>
          </p:cNvPr>
          <p:cNvGraphicFramePr>
            <a:graphicFrameLocks noGrp="1"/>
          </p:cNvGraphicFramePr>
          <p:nvPr>
            <p:extLst/>
          </p:nvPr>
        </p:nvGraphicFramePr>
        <p:xfrm>
          <a:off x="857657" y="1707850"/>
          <a:ext cx="10008011" cy="1956689"/>
        </p:xfrm>
        <a:graphic>
          <a:graphicData uri="http://schemas.openxmlformats.org/drawingml/2006/table">
            <a:tbl>
              <a:tblPr firstRow="1" firstCol="1" bandRow="1">
                <a:tableStyleId>{912C8C85-51F0-491E-9774-3900AFEF0FD7}</a:tableStyleId>
              </a:tblPr>
              <a:tblGrid>
                <a:gridCol w="3949950">
                  <a:extLst>
                    <a:ext uri="{9D8B030D-6E8A-4147-A177-3AD203B41FA5}">
                      <a16:colId xmlns:a16="http://schemas.microsoft.com/office/drawing/2014/main" val="3989508469"/>
                    </a:ext>
                  </a:extLst>
                </a:gridCol>
                <a:gridCol w="1354988">
                  <a:extLst>
                    <a:ext uri="{9D8B030D-6E8A-4147-A177-3AD203B41FA5}">
                      <a16:colId xmlns:a16="http://schemas.microsoft.com/office/drawing/2014/main" val="347315947"/>
                    </a:ext>
                  </a:extLst>
                </a:gridCol>
                <a:gridCol w="1214763">
                  <a:extLst>
                    <a:ext uri="{9D8B030D-6E8A-4147-A177-3AD203B41FA5}">
                      <a16:colId xmlns:a16="http://schemas.microsoft.com/office/drawing/2014/main" val="544394757"/>
                    </a:ext>
                  </a:extLst>
                </a:gridCol>
                <a:gridCol w="1744155">
                  <a:extLst>
                    <a:ext uri="{9D8B030D-6E8A-4147-A177-3AD203B41FA5}">
                      <a16:colId xmlns:a16="http://schemas.microsoft.com/office/drawing/2014/main" val="3757489230"/>
                    </a:ext>
                  </a:extLst>
                </a:gridCol>
                <a:gridCol w="1744155">
                  <a:extLst>
                    <a:ext uri="{9D8B030D-6E8A-4147-A177-3AD203B41FA5}">
                      <a16:colId xmlns:a16="http://schemas.microsoft.com/office/drawing/2014/main" val="1881854644"/>
                    </a:ext>
                  </a:extLst>
                </a:gridCol>
              </a:tblGrid>
              <a:tr h="240590">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Denominación</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Código</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Grado</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N. Cargos</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0" algn="ctr" defTabSz="914400" rtl="0" eaLnBrk="1" latinLnBrk="0" hangingPunct="1">
                        <a:lnSpc>
                          <a:spcPct val="107000"/>
                        </a:lnSpc>
                        <a:spcAft>
                          <a:spcPts val="0"/>
                        </a:spcAft>
                      </a:pPr>
                      <a:r>
                        <a:rPr lang="es-CO" sz="1800" b="1" kern="1200" dirty="0">
                          <a:solidFill>
                            <a:schemeClr val="bg1"/>
                          </a:solidFill>
                          <a:effectLst/>
                          <a:latin typeface="Arial" panose="020B0604020202020204" pitchFamily="34" charset="0"/>
                          <a:ea typeface="+mn-ea"/>
                          <a:cs typeface="Arial" panose="020B0604020202020204" pitchFamily="34" charset="0"/>
                        </a:rPr>
                        <a:t>Costos</a:t>
                      </a:r>
                    </a:p>
                  </a:txBody>
                  <a:tcPr marL="44450" marR="44450" marT="0" marB="0" anchor="ctr"/>
                </a:tc>
                <a:extLst>
                  <a:ext uri="{0D108BD9-81ED-4DB2-BD59-A6C34878D82A}">
                    <a16:rowId xmlns:a16="http://schemas.microsoft.com/office/drawing/2014/main" val="299480175"/>
                  </a:ext>
                </a:extLst>
              </a:tr>
              <a:tr h="241100">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Comandante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222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27</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1</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31.902.845</a:t>
                      </a:r>
                    </a:p>
                  </a:txBody>
                  <a:tcPr marL="9525" marR="9525" marT="9525" marB="0" anchor="b"/>
                </a:tc>
                <a:extLst>
                  <a:ext uri="{0D108BD9-81ED-4DB2-BD59-A6C34878D82A}">
                    <a16:rowId xmlns:a16="http://schemas.microsoft.com/office/drawing/2014/main" val="91699133"/>
                  </a:ext>
                </a:extLst>
              </a:tr>
              <a:tr h="241100">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Subcomandante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338</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22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28.989.685</a:t>
                      </a:r>
                    </a:p>
                  </a:txBody>
                  <a:tcPr marL="9525" marR="9525" marT="9525" marB="0" anchor="b"/>
                </a:tc>
                <a:extLst>
                  <a:ext uri="{0D108BD9-81ED-4DB2-BD59-A6C34878D82A}">
                    <a16:rowId xmlns:a16="http://schemas.microsoft.com/office/drawing/2014/main" val="705694090"/>
                  </a:ext>
                </a:extLst>
              </a:tr>
              <a:tr h="235995">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Técnico Operativo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339</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15</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2000" dirty="0">
                          <a:effectLst/>
                          <a:latin typeface="Arial" panose="020B0604020202020204" pitchFamily="34" charset="0"/>
                          <a:ea typeface="Calibri" panose="020F0502020204030204" pitchFamily="34" charset="0"/>
                          <a:cs typeface="Arial" panose="020B0604020202020204" pitchFamily="34" charset="0"/>
                        </a:rPr>
                        <a:t>4</a:t>
                      </a: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52.406.659</a:t>
                      </a:r>
                    </a:p>
                  </a:txBody>
                  <a:tcPr marL="9525" marR="9525" marT="9525" marB="0" anchor="b"/>
                </a:tc>
                <a:extLst>
                  <a:ext uri="{0D108BD9-81ED-4DB2-BD59-A6C34878D82A}">
                    <a16:rowId xmlns:a16="http://schemas.microsoft.com/office/drawing/2014/main" val="2819125256"/>
                  </a:ext>
                </a:extLst>
              </a:tr>
              <a:tr h="235995">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Agentes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340</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13</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36</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455.175.828</a:t>
                      </a:r>
                    </a:p>
                  </a:txBody>
                  <a:tcPr marL="9525" marR="9525" marT="9525" marB="0" anchor="b"/>
                </a:tc>
                <a:extLst>
                  <a:ext uri="{0D108BD9-81ED-4DB2-BD59-A6C34878D82A}">
                    <a16:rowId xmlns:a16="http://schemas.microsoft.com/office/drawing/2014/main" val="3347166242"/>
                  </a:ext>
                </a:extLst>
              </a:tr>
              <a:tr h="324000">
                <a:tc gridSpan="3">
                  <a:txBody>
                    <a:bodyPr/>
                    <a:lstStyle/>
                    <a:p>
                      <a:pPr algn="ctr">
                        <a:lnSpc>
                          <a:spcPct val="107000"/>
                        </a:lnSpc>
                        <a:spcAft>
                          <a:spcPts val="0"/>
                        </a:spcAft>
                      </a:pP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a:txBody>
                    <a:bodyPr/>
                    <a:lstStyle/>
                    <a:p>
                      <a:pPr algn="ctr">
                        <a:lnSpc>
                          <a:spcPct val="107000"/>
                        </a:lnSpc>
                        <a:spcAft>
                          <a:spcPts val="0"/>
                        </a:spcAft>
                      </a:pPr>
                      <a:r>
                        <a:rPr lang="es-CO" sz="1800" b="1" dirty="0">
                          <a:effectLst/>
                          <a:latin typeface="Arial" panose="020B0604020202020204" pitchFamily="34" charset="0"/>
                          <a:ea typeface="+mn-ea"/>
                          <a:cs typeface="Arial" panose="020B0604020202020204" pitchFamily="34" charset="0"/>
                        </a:rPr>
                        <a:t>43</a:t>
                      </a:r>
                      <a:endParaRPr lang="es-CO" sz="2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1800" b="1" i="0" u="none" strike="noStrike" kern="1200" dirty="0">
                          <a:solidFill>
                            <a:srgbClr val="000000"/>
                          </a:solidFill>
                          <a:effectLst/>
                          <a:latin typeface="Arial" panose="020B0604020202020204" pitchFamily="34" charset="0"/>
                          <a:ea typeface="+mn-ea"/>
                          <a:cs typeface="+mn-cs"/>
                        </a:rPr>
                        <a:t>568.475.017</a:t>
                      </a:r>
                    </a:p>
                  </a:txBody>
                  <a:tcPr marL="44450" marR="44450" marT="0" marB="0" anchor="ctr"/>
                </a:tc>
                <a:extLst>
                  <a:ext uri="{0D108BD9-81ED-4DB2-BD59-A6C34878D82A}">
                    <a16:rowId xmlns:a16="http://schemas.microsoft.com/office/drawing/2014/main" val="1428001055"/>
                  </a:ext>
                </a:extLst>
              </a:tr>
            </a:tbl>
          </a:graphicData>
        </a:graphic>
      </p:graphicFrame>
    </p:spTree>
    <p:extLst>
      <p:ext uri="{BB962C8B-B14F-4D97-AF65-F5344CB8AC3E}">
        <p14:creationId xmlns:p14="http://schemas.microsoft.com/office/powerpoint/2010/main" val="21992911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3CE2856-34D2-534E-A8C9-DEBFBB9DBB8A}"/>
              </a:ext>
            </a:extLst>
          </p:cNvPr>
          <p:cNvSpPr/>
          <p:nvPr/>
        </p:nvSpPr>
        <p:spPr>
          <a:xfrm>
            <a:off x="0" y="382691"/>
            <a:ext cx="12192000" cy="762527"/>
          </a:xfrm>
          <a:prstGeom prst="rect">
            <a:avLst/>
          </a:prstGeom>
          <a:solidFill>
            <a:srgbClr val="BED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ítulo 1">
            <a:extLst>
              <a:ext uri="{FF2B5EF4-FFF2-40B4-BE49-F238E27FC236}">
                <a16:creationId xmlns:a16="http://schemas.microsoft.com/office/drawing/2014/main" id="{9A5BFD39-A286-0A41-85B0-96AE5B1FD291}"/>
              </a:ext>
            </a:extLst>
          </p:cNvPr>
          <p:cNvSpPr txBox="1">
            <a:spLocks/>
          </p:cNvSpPr>
          <p:nvPr/>
        </p:nvSpPr>
        <p:spPr>
          <a:xfrm>
            <a:off x="1332441" y="142886"/>
            <a:ext cx="97149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PROYECCIÓN COSTOS GASTOS PERSONALES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107 EMPLEOS</a:t>
            </a:r>
          </a:p>
        </p:txBody>
      </p:sp>
      <p:pic>
        <p:nvPicPr>
          <p:cNvPr id="8" name="Imagen 7">
            <a:extLst>
              <a:ext uri="{FF2B5EF4-FFF2-40B4-BE49-F238E27FC236}">
                <a16:creationId xmlns:a16="http://schemas.microsoft.com/office/drawing/2014/main" id="{885B9278-4A3F-A345-A349-FC31A7B8A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graphicFrame>
        <p:nvGraphicFramePr>
          <p:cNvPr id="7" name="Tabla 6">
            <a:extLst>
              <a:ext uri="{FF2B5EF4-FFF2-40B4-BE49-F238E27FC236}">
                <a16:creationId xmlns:a16="http://schemas.microsoft.com/office/drawing/2014/main" id="{CA1D4C47-9A73-4BAB-9F20-0E4AEB3059EA}"/>
              </a:ext>
            </a:extLst>
          </p:cNvPr>
          <p:cNvGraphicFramePr>
            <a:graphicFrameLocks noGrp="1"/>
          </p:cNvGraphicFramePr>
          <p:nvPr>
            <p:extLst/>
          </p:nvPr>
        </p:nvGraphicFramePr>
        <p:xfrm>
          <a:off x="939593" y="1936711"/>
          <a:ext cx="10008011" cy="1630553"/>
        </p:xfrm>
        <a:graphic>
          <a:graphicData uri="http://schemas.openxmlformats.org/drawingml/2006/table">
            <a:tbl>
              <a:tblPr firstRow="1" firstCol="1" bandRow="1">
                <a:tableStyleId>{912C8C85-51F0-491E-9774-3900AFEF0FD7}</a:tableStyleId>
              </a:tblPr>
              <a:tblGrid>
                <a:gridCol w="3949950">
                  <a:extLst>
                    <a:ext uri="{9D8B030D-6E8A-4147-A177-3AD203B41FA5}">
                      <a16:colId xmlns:a16="http://schemas.microsoft.com/office/drawing/2014/main" val="3989508469"/>
                    </a:ext>
                  </a:extLst>
                </a:gridCol>
                <a:gridCol w="1354988">
                  <a:extLst>
                    <a:ext uri="{9D8B030D-6E8A-4147-A177-3AD203B41FA5}">
                      <a16:colId xmlns:a16="http://schemas.microsoft.com/office/drawing/2014/main" val="347315947"/>
                    </a:ext>
                  </a:extLst>
                </a:gridCol>
                <a:gridCol w="1214763">
                  <a:extLst>
                    <a:ext uri="{9D8B030D-6E8A-4147-A177-3AD203B41FA5}">
                      <a16:colId xmlns:a16="http://schemas.microsoft.com/office/drawing/2014/main" val="544394757"/>
                    </a:ext>
                  </a:extLst>
                </a:gridCol>
                <a:gridCol w="1744155">
                  <a:extLst>
                    <a:ext uri="{9D8B030D-6E8A-4147-A177-3AD203B41FA5}">
                      <a16:colId xmlns:a16="http://schemas.microsoft.com/office/drawing/2014/main" val="3757489230"/>
                    </a:ext>
                  </a:extLst>
                </a:gridCol>
                <a:gridCol w="1744155">
                  <a:extLst>
                    <a:ext uri="{9D8B030D-6E8A-4147-A177-3AD203B41FA5}">
                      <a16:colId xmlns:a16="http://schemas.microsoft.com/office/drawing/2014/main" val="1881854644"/>
                    </a:ext>
                  </a:extLst>
                </a:gridCol>
              </a:tblGrid>
              <a:tr h="240590">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Denominación</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Código</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Grado</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N. Cargos</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0" algn="ctr" defTabSz="914400" rtl="0" eaLnBrk="1" latinLnBrk="0" hangingPunct="1">
                        <a:lnSpc>
                          <a:spcPct val="107000"/>
                        </a:lnSpc>
                        <a:spcAft>
                          <a:spcPts val="0"/>
                        </a:spcAft>
                      </a:pPr>
                      <a:r>
                        <a:rPr lang="es-CO" sz="1800" b="1" kern="1200" dirty="0">
                          <a:solidFill>
                            <a:schemeClr val="bg1"/>
                          </a:solidFill>
                          <a:effectLst/>
                          <a:latin typeface="Arial" panose="020B0604020202020204" pitchFamily="34" charset="0"/>
                          <a:ea typeface="+mn-ea"/>
                          <a:cs typeface="Arial" panose="020B0604020202020204" pitchFamily="34" charset="0"/>
                        </a:rPr>
                        <a:t>Costos</a:t>
                      </a:r>
                    </a:p>
                  </a:txBody>
                  <a:tcPr marL="44450" marR="44450" marT="0" marB="0" anchor="ctr"/>
                </a:tc>
                <a:extLst>
                  <a:ext uri="{0D108BD9-81ED-4DB2-BD59-A6C34878D82A}">
                    <a16:rowId xmlns:a16="http://schemas.microsoft.com/office/drawing/2014/main" val="299480175"/>
                  </a:ext>
                </a:extLst>
              </a:tr>
              <a:tr h="241100">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Subcomandante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338</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22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3</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24.641.232</a:t>
                      </a:r>
                    </a:p>
                  </a:txBody>
                  <a:tcPr marL="9525" marR="9525" marT="9525" marB="0" anchor="b"/>
                </a:tc>
                <a:extLst>
                  <a:ext uri="{0D108BD9-81ED-4DB2-BD59-A6C34878D82A}">
                    <a16:rowId xmlns:a16="http://schemas.microsoft.com/office/drawing/2014/main" val="705694090"/>
                  </a:ext>
                </a:extLst>
              </a:tr>
              <a:tr h="235995">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Técnico Operativo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339</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15</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4</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29.697.107</a:t>
                      </a:r>
                    </a:p>
                  </a:txBody>
                  <a:tcPr marL="9525" marR="9525" marT="9525" marB="0" anchor="b"/>
                </a:tc>
                <a:extLst>
                  <a:ext uri="{0D108BD9-81ED-4DB2-BD59-A6C34878D82A}">
                    <a16:rowId xmlns:a16="http://schemas.microsoft.com/office/drawing/2014/main" val="2819125256"/>
                  </a:ext>
                </a:extLst>
              </a:tr>
              <a:tr h="235995">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Agentes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340</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13</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100</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fontAlgn="b"/>
                      <a:r>
                        <a:rPr lang="es-CO" sz="1800" b="0" i="0" u="none" strike="noStrike" dirty="0">
                          <a:solidFill>
                            <a:srgbClr val="000000"/>
                          </a:solidFill>
                          <a:effectLst/>
                          <a:latin typeface="Arial" panose="020B0604020202020204" pitchFamily="34" charset="0"/>
                        </a:rPr>
                        <a:t>716.480.470</a:t>
                      </a:r>
                    </a:p>
                  </a:txBody>
                  <a:tcPr marL="9525" marR="9525" marT="9525" marB="0" anchor="b"/>
                </a:tc>
                <a:extLst>
                  <a:ext uri="{0D108BD9-81ED-4DB2-BD59-A6C34878D82A}">
                    <a16:rowId xmlns:a16="http://schemas.microsoft.com/office/drawing/2014/main" val="3347166242"/>
                  </a:ext>
                </a:extLst>
              </a:tr>
              <a:tr h="324000">
                <a:tc gridSpan="3">
                  <a:txBody>
                    <a:bodyPr/>
                    <a:lstStyle/>
                    <a:p>
                      <a:pPr algn="ctr">
                        <a:lnSpc>
                          <a:spcPct val="107000"/>
                        </a:lnSpc>
                        <a:spcAft>
                          <a:spcPts val="0"/>
                        </a:spcAft>
                      </a:pP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a:txBody>
                    <a:bodyPr/>
                    <a:lstStyle/>
                    <a:p>
                      <a:pPr algn="ctr">
                        <a:lnSpc>
                          <a:spcPct val="107000"/>
                        </a:lnSpc>
                        <a:spcAft>
                          <a:spcPts val="0"/>
                        </a:spcAft>
                      </a:pPr>
                      <a:r>
                        <a:rPr lang="es-CO" sz="1800" b="1" dirty="0">
                          <a:effectLst/>
                          <a:latin typeface="Arial" panose="020B0604020202020204" pitchFamily="34" charset="0"/>
                          <a:ea typeface="+mn-ea"/>
                          <a:cs typeface="Arial" panose="020B0604020202020204" pitchFamily="34" charset="0"/>
                        </a:rPr>
                        <a:t>107</a:t>
                      </a:r>
                      <a:endParaRPr lang="es-CO" sz="2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7000"/>
                        </a:lnSpc>
                        <a:spcAft>
                          <a:spcPts val="0"/>
                        </a:spcAft>
                      </a:pPr>
                      <a:r>
                        <a:rPr lang="es-CO" sz="1800" b="1" i="0" u="none" strike="noStrike" kern="1200" dirty="0">
                          <a:solidFill>
                            <a:srgbClr val="000000"/>
                          </a:solidFill>
                          <a:effectLst/>
                          <a:latin typeface="Arial" panose="020B0604020202020204" pitchFamily="34" charset="0"/>
                          <a:ea typeface="+mn-ea"/>
                          <a:cs typeface="+mn-cs"/>
                        </a:rPr>
                        <a:t>770.818.809</a:t>
                      </a:r>
                    </a:p>
                  </a:txBody>
                  <a:tcPr marL="44450" marR="44450" marT="0" marB="0" anchor="ctr"/>
                </a:tc>
                <a:extLst>
                  <a:ext uri="{0D108BD9-81ED-4DB2-BD59-A6C34878D82A}">
                    <a16:rowId xmlns:a16="http://schemas.microsoft.com/office/drawing/2014/main" val="1428001055"/>
                  </a:ext>
                </a:extLst>
              </a:tr>
            </a:tbl>
          </a:graphicData>
        </a:graphic>
      </p:graphicFrame>
      <p:sp>
        <p:nvSpPr>
          <p:cNvPr id="3" name="Rectángulo 2"/>
          <p:cNvSpPr/>
          <p:nvPr/>
        </p:nvSpPr>
        <p:spPr>
          <a:xfrm>
            <a:off x="3378578" y="1247422"/>
            <a:ext cx="626928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DE NOVIEMBRE A 31 DICIEMBRE 2021</a:t>
            </a:r>
          </a:p>
        </p:txBody>
      </p:sp>
      <p:graphicFrame>
        <p:nvGraphicFramePr>
          <p:cNvPr id="10" name="Tabla 9">
            <a:extLst>
              <a:ext uri="{FF2B5EF4-FFF2-40B4-BE49-F238E27FC236}">
                <a16:creationId xmlns:a16="http://schemas.microsoft.com/office/drawing/2014/main" id="{CA1D4C47-9A73-4BAB-9F20-0E4AEB3059EA}"/>
              </a:ext>
            </a:extLst>
          </p:cNvPr>
          <p:cNvGraphicFramePr>
            <a:graphicFrameLocks noGrp="1"/>
          </p:cNvGraphicFramePr>
          <p:nvPr>
            <p:extLst/>
          </p:nvPr>
        </p:nvGraphicFramePr>
        <p:xfrm>
          <a:off x="939593" y="4177532"/>
          <a:ext cx="10008011" cy="1659128"/>
        </p:xfrm>
        <a:graphic>
          <a:graphicData uri="http://schemas.openxmlformats.org/drawingml/2006/table">
            <a:tbl>
              <a:tblPr firstRow="1" firstCol="1" bandRow="1">
                <a:tableStyleId>{912C8C85-51F0-491E-9774-3900AFEF0FD7}</a:tableStyleId>
              </a:tblPr>
              <a:tblGrid>
                <a:gridCol w="3949950">
                  <a:extLst>
                    <a:ext uri="{9D8B030D-6E8A-4147-A177-3AD203B41FA5}">
                      <a16:colId xmlns:a16="http://schemas.microsoft.com/office/drawing/2014/main" val="3989508469"/>
                    </a:ext>
                  </a:extLst>
                </a:gridCol>
                <a:gridCol w="1354988">
                  <a:extLst>
                    <a:ext uri="{9D8B030D-6E8A-4147-A177-3AD203B41FA5}">
                      <a16:colId xmlns:a16="http://schemas.microsoft.com/office/drawing/2014/main" val="347315947"/>
                    </a:ext>
                  </a:extLst>
                </a:gridCol>
                <a:gridCol w="1214763">
                  <a:extLst>
                    <a:ext uri="{9D8B030D-6E8A-4147-A177-3AD203B41FA5}">
                      <a16:colId xmlns:a16="http://schemas.microsoft.com/office/drawing/2014/main" val="544394757"/>
                    </a:ext>
                  </a:extLst>
                </a:gridCol>
                <a:gridCol w="1744155">
                  <a:extLst>
                    <a:ext uri="{9D8B030D-6E8A-4147-A177-3AD203B41FA5}">
                      <a16:colId xmlns:a16="http://schemas.microsoft.com/office/drawing/2014/main" val="3757489230"/>
                    </a:ext>
                  </a:extLst>
                </a:gridCol>
                <a:gridCol w="1744155">
                  <a:extLst>
                    <a:ext uri="{9D8B030D-6E8A-4147-A177-3AD203B41FA5}">
                      <a16:colId xmlns:a16="http://schemas.microsoft.com/office/drawing/2014/main" val="1881854644"/>
                    </a:ext>
                  </a:extLst>
                </a:gridCol>
              </a:tblGrid>
              <a:tr h="240590">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Denominación</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Código</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Grado</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N. Cargos</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0" algn="ctr" defTabSz="914400" rtl="0" eaLnBrk="1" latinLnBrk="0" hangingPunct="1">
                        <a:lnSpc>
                          <a:spcPct val="107000"/>
                        </a:lnSpc>
                        <a:spcAft>
                          <a:spcPts val="0"/>
                        </a:spcAft>
                      </a:pPr>
                      <a:r>
                        <a:rPr lang="es-CO" sz="1800" b="1" kern="1200" dirty="0">
                          <a:solidFill>
                            <a:schemeClr val="bg1"/>
                          </a:solidFill>
                          <a:effectLst/>
                          <a:latin typeface="Arial" panose="020B0604020202020204" pitchFamily="34" charset="0"/>
                          <a:ea typeface="+mn-ea"/>
                          <a:cs typeface="Arial" panose="020B0604020202020204" pitchFamily="34" charset="0"/>
                        </a:rPr>
                        <a:t>Costos</a:t>
                      </a:r>
                    </a:p>
                  </a:txBody>
                  <a:tcPr marL="44450" marR="44450" marT="0" marB="0" anchor="ctr"/>
                </a:tc>
                <a:extLst>
                  <a:ext uri="{0D108BD9-81ED-4DB2-BD59-A6C34878D82A}">
                    <a16:rowId xmlns:a16="http://schemas.microsoft.com/office/drawing/2014/main" val="299480175"/>
                  </a:ext>
                </a:extLst>
              </a:tr>
              <a:tr h="241100">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Subcomandante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338</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22</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3</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0" algn="r" defTabSz="914400" rtl="0" eaLnBrk="1" fontAlgn="b" latinLnBrk="0" hangingPunct="1">
                        <a:lnSpc>
                          <a:spcPct val="107000"/>
                        </a:lnSpc>
                        <a:spcAft>
                          <a:spcPts val="0"/>
                        </a:spcAft>
                      </a:pPr>
                      <a:r>
                        <a:rPr lang="es-CO" sz="1800" b="0" i="0" u="none" strike="noStrike" kern="1200" dirty="0">
                          <a:solidFill>
                            <a:srgbClr val="000000"/>
                          </a:solidFill>
                          <a:effectLst/>
                          <a:latin typeface="Arial" panose="020B0604020202020204" pitchFamily="34" charset="0"/>
                          <a:ea typeface="+mn-ea"/>
                          <a:cs typeface="+mn-cs"/>
                        </a:rPr>
                        <a:t>199.411.032</a:t>
                      </a:r>
                    </a:p>
                  </a:txBody>
                  <a:tcPr marL="9525" marR="9525" marT="9525" marB="0" anchor="b"/>
                </a:tc>
                <a:extLst>
                  <a:ext uri="{0D108BD9-81ED-4DB2-BD59-A6C34878D82A}">
                    <a16:rowId xmlns:a16="http://schemas.microsoft.com/office/drawing/2014/main" val="705694090"/>
                  </a:ext>
                </a:extLst>
              </a:tr>
              <a:tr h="235995">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Técnico Operativo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339</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15</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4</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0" algn="r" defTabSz="914400" rtl="0" eaLnBrk="1" fontAlgn="b" latinLnBrk="0" hangingPunct="1">
                        <a:lnSpc>
                          <a:spcPct val="107000"/>
                        </a:lnSpc>
                        <a:spcAft>
                          <a:spcPts val="0"/>
                        </a:spcAft>
                      </a:pPr>
                      <a:r>
                        <a:rPr lang="es-CO" sz="1800" b="0" i="0" u="none" strike="noStrike" kern="1200" dirty="0">
                          <a:solidFill>
                            <a:srgbClr val="000000"/>
                          </a:solidFill>
                          <a:effectLst/>
                          <a:latin typeface="Arial" panose="020B0604020202020204" pitchFamily="34" charset="0"/>
                          <a:ea typeface="+mn-ea"/>
                          <a:cs typeface="+mn-cs"/>
                        </a:rPr>
                        <a:t>272.881.164</a:t>
                      </a:r>
                    </a:p>
                  </a:txBody>
                  <a:tcPr marL="9525" marR="9525" marT="9525" marB="0" anchor="b"/>
                </a:tc>
                <a:extLst>
                  <a:ext uri="{0D108BD9-81ED-4DB2-BD59-A6C34878D82A}">
                    <a16:rowId xmlns:a16="http://schemas.microsoft.com/office/drawing/2014/main" val="2819125256"/>
                  </a:ext>
                </a:extLst>
              </a:tr>
              <a:tr h="235995">
                <a:tc>
                  <a:txBody>
                    <a:bodyPr/>
                    <a:lstStyle/>
                    <a:p>
                      <a:pPr algn="just">
                        <a:lnSpc>
                          <a:spcPct val="107000"/>
                        </a:lnSpc>
                        <a:spcAft>
                          <a:spcPts val="0"/>
                        </a:spcAft>
                      </a:pPr>
                      <a:r>
                        <a:rPr lang="es-CO" sz="1800" dirty="0">
                          <a:effectLst/>
                          <a:latin typeface="Arial" panose="020B0604020202020204" pitchFamily="34" charset="0"/>
                          <a:cs typeface="Arial" panose="020B0604020202020204" pitchFamily="34" charset="0"/>
                        </a:rPr>
                        <a:t>Agentes de Tránsito</a:t>
                      </a:r>
                      <a:endParaRPr lang="es-CO" sz="28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340</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cs typeface="Arial" panose="020B0604020202020204" pitchFamily="34" charset="0"/>
                        </a:rPr>
                        <a:t>13</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es-CO" sz="1800" dirty="0">
                          <a:effectLst/>
                          <a:latin typeface="Arial" panose="020B0604020202020204" pitchFamily="34" charset="0"/>
                          <a:ea typeface="+mn-ea"/>
                          <a:cs typeface="Arial" panose="020B0604020202020204" pitchFamily="34" charset="0"/>
                        </a:rPr>
                        <a:t>100</a:t>
                      </a: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0" algn="r" defTabSz="914400" rtl="0" eaLnBrk="1" fontAlgn="b" latinLnBrk="0" hangingPunct="1">
                        <a:lnSpc>
                          <a:spcPct val="107000"/>
                        </a:lnSpc>
                        <a:spcAft>
                          <a:spcPts val="0"/>
                        </a:spcAft>
                      </a:pPr>
                      <a:r>
                        <a:rPr lang="es-CO" sz="1800" b="0" i="0" u="none" strike="noStrike" kern="1200" dirty="0">
                          <a:solidFill>
                            <a:srgbClr val="000000"/>
                          </a:solidFill>
                          <a:effectLst/>
                          <a:latin typeface="Arial" panose="020B0604020202020204" pitchFamily="34" charset="0"/>
                          <a:ea typeface="+mn-ea"/>
                          <a:cs typeface="+mn-cs"/>
                        </a:rPr>
                        <a:t>6.815.913.196</a:t>
                      </a:r>
                    </a:p>
                  </a:txBody>
                  <a:tcPr marL="9525" marR="9525" marT="9525" marB="0" anchor="b"/>
                </a:tc>
                <a:extLst>
                  <a:ext uri="{0D108BD9-81ED-4DB2-BD59-A6C34878D82A}">
                    <a16:rowId xmlns:a16="http://schemas.microsoft.com/office/drawing/2014/main" val="3347166242"/>
                  </a:ext>
                </a:extLst>
              </a:tr>
              <a:tr h="324000">
                <a:tc gridSpan="3">
                  <a:txBody>
                    <a:bodyPr/>
                    <a:lstStyle/>
                    <a:p>
                      <a:pPr algn="ctr">
                        <a:lnSpc>
                          <a:spcPct val="107000"/>
                        </a:lnSpc>
                        <a:spcAft>
                          <a:spcPts val="0"/>
                        </a:spcAft>
                      </a:pPr>
                      <a:endParaRPr lang="es-CO" sz="28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CO"/>
                    </a:p>
                  </a:txBody>
                  <a:tcPr/>
                </a:tc>
                <a:tc hMerge="1">
                  <a:txBody>
                    <a:bodyPr/>
                    <a:lstStyle/>
                    <a:p>
                      <a:endParaRPr lang="es-CO"/>
                    </a:p>
                  </a:txBody>
                  <a:tcPr/>
                </a:tc>
                <a:tc>
                  <a:txBody>
                    <a:bodyPr/>
                    <a:lstStyle/>
                    <a:p>
                      <a:pPr algn="ctr">
                        <a:lnSpc>
                          <a:spcPct val="107000"/>
                        </a:lnSpc>
                        <a:spcAft>
                          <a:spcPts val="0"/>
                        </a:spcAft>
                      </a:pPr>
                      <a:r>
                        <a:rPr lang="es-CO" sz="1800" b="1" dirty="0">
                          <a:effectLst/>
                          <a:latin typeface="Arial" panose="020B0604020202020204" pitchFamily="34" charset="0"/>
                          <a:ea typeface="+mn-ea"/>
                          <a:cs typeface="Arial" panose="020B0604020202020204" pitchFamily="34" charset="0"/>
                        </a:rPr>
                        <a:t>107</a:t>
                      </a:r>
                      <a:endParaRPr lang="es-CO" sz="28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marL="0" algn="r" defTabSz="914400" rtl="0" eaLnBrk="1" fontAlgn="b" latinLnBrk="0" hangingPunct="1">
                        <a:lnSpc>
                          <a:spcPct val="107000"/>
                        </a:lnSpc>
                        <a:spcAft>
                          <a:spcPts val="0"/>
                        </a:spcAft>
                      </a:pPr>
                      <a:r>
                        <a:rPr lang="es-CO" sz="1800" b="1" i="0" u="none" strike="noStrike" kern="1200" dirty="0">
                          <a:solidFill>
                            <a:srgbClr val="000000"/>
                          </a:solidFill>
                          <a:effectLst/>
                          <a:latin typeface="Arial" panose="020B0604020202020204" pitchFamily="34" charset="0"/>
                          <a:ea typeface="+mn-ea"/>
                          <a:cs typeface="+mn-cs"/>
                        </a:rPr>
                        <a:t>7.288.205.392</a:t>
                      </a:r>
                    </a:p>
                  </a:txBody>
                  <a:tcPr marL="9525" marR="9525" marT="9525" marB="0" anchor="b"/>
                </a:tc>
                <a:extLst>
                  <a:ext uri="{0D108BD9-81ED-4DB2-BD59-A6C34878D82A}">
                    <a16:rowId xmlns:a16="http://schemas.microsoft.com/office/drawing/2014/main" val="1428001055"/>
                  </a:ext>
                </a:extLst>
              </a:tr>
            </a:tbl>
          </a:graphicData>
        </a:graphic>
      </p:graphicFrame>
      <p:sp>
        <p:nvSpPr>
          <p:cNvPr id="11" name="Rectángulo 10"/>
          <p:cNvSpPr/>
          <p:nvPr/>
        </p:nvSpPr>
        <p:spPr>
          <a:xfrm>
            <a:off x="5754536" y="3488243"/>
            <a:ext cx="8707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p:txBody>
      </p:sp>
    </p:spTree>
    <p:extLst>
      <p:ext uri="{BB962C8B-B14F-4D97-AF65-F5344CB8AC3E}">
        <p14:creationId xmlns:p14="http://schemas.microsoft.com/office/powerpoint/2010/main" val="137718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3CE2856-34D2-534E-A8C9-DEBFBB9DBB8A}"/>
              </a:ext>
            </a:extLst>
          </p:cNvPr>
          <p:cNvSpPr/>
          <p:nvPr/>
        </p:nvSpPr>
        <p:spPr>
          <a:xfrm>
            <a:off x="0" y="382691"/>
            <a:ext cx="12192000" cy="1057606"/>
          </a:xfrm>
          <a:prstGeom prst="rect">
            <a:avLst/>
          </a:prstGeom>
          <a:solidFill>
            <a:srgbClr val="BED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ítulo 1">
            <a:extLst>
              <a:ext uri="{FF2B5EF4-FFF2-40B4-BE49-F238E27FC236}">
                <a16:creationId xmlns:a16="http://schemas.microsoft.com/office/drawing/2014/main" id="{9A5BFD39-A286-0A41-85B0-96AE5B1FD291}"/>
              </a:ext>
            </a:extLst>
          </p:cNvPr>
          <p:cNvSpPr txBox="1">
            <a:spLocks/>
          </p:cNvSpPr>
          <p:nvPr/>
        </p:nvSpPr>
        <p:spPr>
          <a:xfrm>
            <a:off x="1621279" y="248712"/>
            <a:ext cx="89494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Proyección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prstClr val="white"/>
                </a:solidFill>
                <a:effectLst/>
                <a:uLnTx/>
                <a:uFillTx/>
                <a:latin typeface="Arial Black" panose="020B0604020202020204" pitchFamily="34" charset="0"/>
                <a:ea typeface="+mj-ea"/>
                <a:cs typeface="Arial Black" panose="020B0604020202020204" pitchFamily="34" charset="0"/>
              </a:rPr>
              <a:t>NUEVOS AGENTES DE TRÁNSITO</a:t>
            </a:r>
          </a:p>
        </p:txBody>
      </p:sp>
      <p:pic>
        <p:nvPicPr>
          <p:cNvPr id="8" name="Imagen 7">
            <a:extLst>
              <a:ext uri="{FF2B5EF4-FFF2-40B4-BE49-F238E27FC236}">
                <a16:creationId xmlns:a16="http://schemas.microsoft.com/office/drawing/2014/main" id="{885B9278-4A3F-A345-A349-FC31A7B8A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1157" y="5918730"/>
            <a:ext cx="3472774" cy="816102"/>
          </a:xfrm>
          <a:prstGeom prst="rect">
            <a:avLst/>
          </a:prstGeom>
        </p:spPr>
      </p:pic>
      <p:graphicFrame>
        <p:nvGraphicFramePr>
          <p:cNvPr id="2" name="Tabla 1"/>
          <p:cNvGraphicFramePr>
            <a:graphicFrameLocks noGrp="1"/>
          </p:cNvGraphicFramePr>
          <p:nvPr>
            <p:extLst/>
          </p:nvPr>
        </p:nvGraphicFramePr>
        <p:xfrm>
          <a:off x="463550" y="1930400"/>
          <a:ext cx="11264900" cy="2527300"/>
        </p:xfrm>
        <a:graphic>
          <a:graphicData uri="http://schemas.openxmlformats.org/drawingml/2006/table">
            <a:tbl>
              <a:tblPr firstRow="1" firstCol="1" bandRow="1"/>
              <a:tblGrid>
                <a:gridCol w="3152505">
                  <a:extLst>
                    <a:ext uri="{9D8B030D-6E8A-4147-A177-3AD203B41FA5}">
                      <a16:colId xmlns:a16="http://schemas.microsoft.com/office/drawing/2014/main" val="3073404542"/>
                    </a:ext>
                  </a:extLst>
                </a:gridCol>
                <a:gridCol w="1736995">
                  <a:extLst>
                    <a:ext uri="{9D8B030D-6E8A-4147-A177-3AD203B41FA5}">
                      <a16:colId xmlns:a16="http://schemas.microsoft.com/office/drawing/2014/main" val="3204570279"/>
                    </a:ext>
                  </a:extLst>
                </a:gridCol>
                <a:gridCol w="2016466">
                  <a:extLst>
                    <a:ext uri="{9D8B030D-6E8A-4147-A177-3AD203B41FA5}">
                      <a16:colId xmlns:a16="http://schemas.microsoft.com/office/drawing/2014/main" val="4099331543"/>
                    </a:ext>
                  </a:extLst>
                </a:gridCol>
                <a:gridCol w="2149134">
                  <a:extLst>
                    <a:ext uri="{9D8B030D-6E8A-4147-A177-3AD203B41FA5}">
                      <a16:colId xmlns:a16="http://schemas.microsoft.com/office/drawing/2014/main" val="3445648730"/>
                    </a:ext>
                  </a:extLst>
                </a:gridCol>
                <a:gridCol w="2209800">
                  <a:extLst>
                    <a:ext uri="{9D8B030D-6E8A-4147-A177-3AD203B41FA5}">
                      <a16:colId xmlns:a16="http://schemas.microsoft.com/office/drawing/2014/main" val="591576198"/>
                    </a:ext>
                  </a:extLst>
                </a:gridCol>
              </a:tblGrid>
              <a:tr h="846498">
                <a:tc>
                  <a:txBody>
                    <a:bodyPr/>
                    <a:lstStyle/>
                    <a:p>
                      <a:pPr algn="ctr" rtl="0" fontAlgn="b"/>
                      <a:r>
                        <a:rPr lang="es-CO" sz="2800" b="1" i="0" u="none" strike="noStrike" dirty="0">
                          <a:solidFill>
                            <a:srgbClr val="FFFFFF"/>
                          </a:solidFill>
                          <a:effectLst/>
                          <a:latin typeface="Arial" panose="020B0604020202020204" pitchFamily="34" charset="0"/>
                          <a:cs typeface="Arial" panose="020B0604020202020204" pitchFamily="34" charset="0"/>
                        </a:rPr>
                        <a:t>Rubro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2800" b="1" i="0" u="none" strike="noStrike" dirty="0">
                          <a:solidFill>
                            <a:srgbClr val="FFFFFF"/>
                          </a:solidFill>
                          <a:effectLst/>
                          <a:latin typeface="Arial" panose="020B0604020202020204" pitchFamily="34" charset="0"/>
                          <a:cs typeface="Arial" panose="020B0604020202020204" pitchFamily="34" charset="0"/>
                        </a:rPr>
                        <a:t>Agentes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2800" b="1" i="0" u="none" strike="noStrike" dirty="0">
                          <a:solidFill>
                            <a:srgbClr val="FFFFFF"/>
                          </a:solidFill>
                          <a:effectLst/>
                          <a:latin typeface="Arial" panose="020B0604020202020204" pitchFamily="34" charset="0"/>
                          <a:cs typeface="Arial" panose="020B060402020202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r>
                        <a:rPr lang="es-CO" sz="2800" b="1" i="0" u="none" strike="noStrike" dirty="0">
                          <a:solidFill>
                            <a:srgbClr val="FFFFFF"/>
                          </a:solidFill>
                          <a:effectLst/>
                          <a:latin typeface="Arial" panose="020B0604020202020204" pitchFamily="34" charset="0"/>
                          <a:cs typeface="Arial" panose="020B060402020202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rtl="0" fontAlgn="b"/>
                      <a:endParaRPr lang="es-CO" sz="2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454739893"/>
                  </a:ext>
                </a:extLst>
              </a:tr>
              <a:tr h="550502">
                <a:tc rowSpan="3">
                  <a:txBody>
                    <a:bodyPr/>
                    <a:lstStyle/>
                    <a:p>
                      <a:pPr algn="ctr" fontAlgn="b"/>
                      <a:r>
                        <a:rPr lang="es-CO" sz="2000" b="1" i="0" u="none" strike="noStrike" dirty="0">
                          <a:solidFill>
                            <a:schemeClr val="accent6">
                              <a:lumMod val="50000"/>
                            </a:schemeClr>
                          </a:solidFill>
                          <a:effectLst/>
                          <a:latin typeface="Arial Black" panose="020B0A04020102020204" pitchFamily="34" charset="0"/>
                          <a:cs typeface="Arial" panose="020B0604020202020204" pitchFamily="34" charset="0"/>
                        </a:rPr>
                        <a:t>Funcionamiento</a:t>
                      </a:r>
                      <a:endParaRPr lang="es-CO" sz="2000" b="0" i="0" u="none" strike="noStrike" dirty="0">
                        <a:solidFill>
                          <a:schemeClr val="accent6">
                            <a:lumMod val="50000"/>
                          </a:schemeClr>
                        </a:solidFill>
                        <a:effectLst/>
                        <a:latin typeface="Arial Black" panose="020B0A040201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1" i="0" u="none" strike="noStrike">
                          <a:solidFill>
                            <a:srgbClr val="000000"/>
                          </a:solidFill>
                          <a:effectLst/>
                          <a:latin typeface="Arial" panose="020B0604020202020204" pitchFamily="34" charset="0"/>
                          <a:cs typeface="Arial" panose="020B0604020202020204" pitchFamily="34" charset="0"/>
                        </a:rPr>
                        <a:t>43 Agentes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Arial" panose="020B0604020202020204" pitchFamily="34" charset="0"/>
                          <a:cs typeface="Arial" panose="020B0604020202020204" pitchFamily="34" charset="0"/>
                        </a:rPr>
                        <a:t>568.475.017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Arial" panose="020B0604020202020204" pitchFamily="34" charset="0"/>
                          <a:cs typeface="Arial" panose="020B0604020202020204" pitchFamily="34" charset="0"/>
                        </a:rPr>
                        <a:t>3.004.808.668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a:solidFill>
                            <a:srgbClr val="000000"/>
                          </a:solidFill>
                          <a:effectLst/>
                          <a:latin typeface="Arial" panose="020B0604020202020204" pitchFamily="34" charset="0"/>
                          <a:cs typeface="Arial" panose="020B0604020202020204" pitchFamily="34" charset="0"/>
                        </a:rPr>
                        <a:t>3.573.283.685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705481"/>
                  </a:ext>
                </a:extLst>
              </a:tr>
              <a:tr h="508000">
                <a:tc vMerge="1">
                  <a:txBody>
                    <a:bodyPr/>
                    <a:lstStyle/>
                    <a:p>
                      <a:pPr algn="ctr" fontAlgn="b"/>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1" i="0" u="none" strike="noStrike">
                          <a:solidFill>
                            <a:srgbClr val="000000"/>
                          </a:solidFill>
                          <a:effectLst/>
                          <a:latin typeface="Arial" panose="020B0604020202020204" pitchFamily="34" charset="0"/>
                          <a:cs typeface="Arial" panose="020B0604020202020204" pitchFamily="34" charset="0"/>
                        </a:rPr>
                        <a:t>107 Agentes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a:solidFill>
                            <a:srgbClr val="000000"/>
                          </a:solidFill>
                          <a:effectLst/>
                          <a:latin typeface="Arial" panose="020B0604020202020204" pitchFamily="34" charset="0"/>
                          <a:cs typeface="Arial" panose="020B0604020202020204" pitchFamily="34" charset="0"/>
                        </a:rPr>
                        <a:t>770.818.809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Arial" panose="020B0604020202020204" pitchFamily="34" charset="0"/>
                          <a:cs typeface="Arial" panose="020B0604020202020204" pitchFamily="34" charset="0"/>
                        </a:rPr>
                        <a:t>7.288.205.392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a:solidFill>
                            <a:srgbClr val="000000"/>
                          </a:solidFill>
                          <a:effectLst/>
                          <a:latin typeface="Arial" panose="020B0604020202020204" pitchFamily="34" charset="0"/>
                          <a:cs typeface="Arial" panose="020B0604020202020204" pitchFamily="34" charset="0"/>
                        </a:rPr>
                        <a:t>8.059.024.201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175266"/>
                  </a:ext>
                </a:extLst>
              </a:tr>
              <a:tr h="622300">
                <a:tc vMerge="1">
                  <a:txBody>
                    <a:bodyPr/>
                    <a:lstStyle/>
                    <a:p>
                      <a:pPr algn="ctr" fontAlgn="b"/>
                      <a:endParaRPr lang="es-CO"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Arial" panose="020B0604020202020204" pitchFamily="34" charset="0"/>
                          <a:cs typeface="Arial" panose="020B0604020202020204" pitchFamily="34" charset="0"/>
                        </a:rPr>
                        <a:t>1.339.293.826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Arial" panose="020B0604020202020204" pitchFamily="34" charset="0"/>
                          <a:cs typeface="Arial" panose="020B0604020202020204" pitchFamily="34" charset="0"/>
                        </a:rPr>
                        <a:t>10.293.014.060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Arial" panose="020B0604020202020204" pitchFamily="34" charset="0"/>
                          <a:cs typeface="Arial" panose="020B0604020202020204" pitchFamily="34" charset="0"/>
                        </a:rPr>
                        <a:t>11.632.307.886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072035"/>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853599265"/>
              </p:ext>
            </p:extLst>
          </p:nvPr>
        </p:nvGraphicFramePr>
        <p:xfrm>
          <a:off x="463550" y="4747444"/>
          <a:ext cx="11258550" cy="693801"/>
        </p:xfrm>
        <a:graphic>
          <a:graphicData uri="http://schemas.openxmlformats.org/drawingml/2006/table">
            <a:tbl>
              <a:tblPr firstRow="1" firstCol="1" bandRow="1"/>
              <a:tblGrid>
                <a:gridCol w="3177905">
                  <a:extLst>
                    <a:ext uri="{9D8B030D-6E8A-4147-A177-3AD203B41FA5}">
                      <a16:colId xmlns:a16="http://schemas.microsoft.com/office/drawing/2014/main" val="3117216459"/>
                    </a:ext>
                  </a:extLst>
                </a:gridCol>
                <a:gridCol w="1736995">
                  <a:extLst>
                    <a:ext uri="{9D8B030D-6E8A-4147-A177-3AD203B41FA5}">
                      <a16:colId xmlns:a16="http://schemas.microsoft.com/office/drawing/2014/main" val="4097111815"/>
                    </a:ext>
                  </a:extLst>
                </a:gridCol>
                <a:gridCol w="2016466">
                  <a:extLst>
                    <a:ext uri="{9D8B030D-6E8A-4147-A177-3AD203B41FA5}">
                      <a16:colId xmlns:a16="http://schemas.microsoft.com/office/drawing/2014/main" val="1856501498"/>
                    </a:ext>
                  </a:extLst>
                </a:gridCol>
                <a:gridCol w="2130084">
                  <a:extLst>
                    <a:ext uri="{9D8B030D-6E8A-4147-A177-3AD203B41FA5}">
                      <a16:colId xmlns:a16="http://schemas.microsoft.com/office/drawing/2014/main" val="3011904505"/>
                    </a:ext>
                  </a:extLst>
                </a:gridCol>
                <a:gridCol w="2197100">
                  <a:extLst>
                    <a:ext uri="{9D8B030D-6E8A-4147-A177-3AD203B41FA5}">
                      <a16:colId xmlns:a16="http://schemas.microsoft.com/office/drawing/2014/main" val="4050652543"/>
                    </a:ext>
                  </a:extLst>
                </a:gridCol>
              </a:tblGrid>
              <a:tr h="693801">
                <a:tc>
                  <a:txBody>
                    <a:bodyPr/>
                    <a:lstStyle/>
                    <a:p>
                      <a:pPr algn="ctr" fontAlgn="b"/>
                      <a:r>
                        <a:rPr lang="es-CO" sz="2000" b="1" i="0" u="none" strike="noStrike" dirty="0">
                          <a:solidFill>
                            <a:schemeClr val="accent6">
                              <a:lumMod val="50000"/>
                            </a:schemeClr>
                          </a:solidFill>
                          <a:effectLst/>
                          <a:latin typeface="Arial Black" panose="020B0A04020102020204" pitchFamily="34" charset="0"/>
                          <a:cs typeface="Arial" panose="020B0604020202020204" pitchFamily="34" charset="0"/>
                        </a:rPr>
                        <a:t>Inversión/operación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O"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Arial" panose="020B0604020202020204" pitchFamily="34" charset="0"/>
                          <a:cs typeface="Arial" panose="020B0604020202020204" pitchFamily="34" charset="0"/>
                        </a:rPr>
                        <a:t>228.000.000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smtClean="0">
                          <a:solidFill>
                            <a:srgbClr val="000000"/>
                          </a:solidFill>
                          <a:effectLst/>
                          <a:latin typeface="Arial" panose="020B0604020202020204" pitchFamily="34" charset="0"/>
                          <a:cs typeface="Arial" panose="020B0604020202020204" pitchFamily="34" charset="0"/>
                        </a:rPr>
                        <a:t>5.468.000.000</a:t>
                      </a:r>
                    </a:p>
                    <a:p>
                      <a:pPr algn="ctr" fontAlgn="b"/>
                      <a:r>
                        <a:rPr lang="es-CO" sz="1400" b="1" i="0" u="none" strike="noStrike" dirty="0" smtClean="0">
                          <a:solidFill>
                            <a:srgbClr val="C00000"/>
                          </a:solidFill>
                          <a:effectLst/>
                          <a:latin typeface="Arial" panose="020B0604020202020204" pitchFamily="34" charset="0"/>
                          <a:cs typeface="Arial" panose="020B0604020202020204" pitchFamily="34" charset="0"/>
                        </a:rPr>
                        <a:t>$ Inversión</a:t>
                      </a:r>
                      <a:endParaRPr lang="es-CO" sz="14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400" b="1" i="0" u="none" strike="noStrike" dirty="0">
                          <a:solidFill>
                            <a:srgbClr val="000000"/>
                          </a:solidFill>
                          <a:effectLst/>
                          <a:latin typeface="Arial" panose="020B0604020202020204" pitchFamily="34" charset="0"/>
                          <a:cs typeface="Arial" panose="020B0604020202020204" pitchFamily="34" charset="0"/>
                        </a:rPr>
                        <a:t>5.696.000.000 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761744"/>
                  </a:ext>
                </a:extLst>
              </a:tr>
            </a:tbl>
          </a:graphicData>
        </a:graphic>
      </p:graphicFrame>
    </p:spTree>
    <p:extLst>
      <p:ext uri="{BB962C8B-B14F-4D97-AF65-F5344CB8AC3E}">
        <p14:creationId xmlns:p14="http://schemas.microsoft.com/office/powerpoint/2010/main" val="2871283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715499" y="5994400"/>
            <a:ext cx="2221865" cy="562431"/>
          </a:xfrm>
          <a:prstGeom prst="rect">
            <a:avLst/>
          </a:prstGeom>
        </p:spPr>
      </p:pic>
      <p:sp>
        <p:nvSpPr>
          <p:cNvPr id="10" name="CuadroTexto 9"/>
          <p:cNvSpPr txBox="1"/>
          <p:nvPr/>
        </p:nvSpPr>
        <p:spPr>
          <a:xfrm>
            <a:off x="1142124" y="5962098"/>
            <a:ext cx="2301766" cy="276999"/>
          </a:xfrm>
          <a:prstGeom prst="rect">
            <a:avLst/>
          </a:prstGeom>
          <a:noFill/>
        </p:spPr>
        <p:txBody>
          <a:bodyPr wrap="square" rtlCol="0">
            <a:spAutoFit/>
          </a:bodyPr>
          <a:lstStyle/>
          <a:p>
            <a:pPr algn="ctr"/>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 name="CuadroTexto 1">
            <a:extLst>
              <a:ext uri="{FF2B5EF4-FFF2-40B4-BE49-F238E27FC236}">
                <a16:creationId xmlns:a16="http://schemas.microsoft.com/office/drawing/2014/main" id="{6C2CA285-69CA-40FC-9474-CB0B509E4751}"/>
              </a:ext>
            </a:extLst>
          </p:cNvPr>
          <p:cNvSpPr txBox="1"/>
          <p:nvPr/>
        </p:nvSpPr>
        <p:spPr>
          <a:xfrm>
            <a:off x="1734207" y="1466172"/>
            <a:ext cx="9934328" cy="784830"/>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smtClean="0">
                <a:latin typeface="Century Gothic" panose="020B0502020202020204" pitchFamily="34" charset="0"/>
              </a:rPr>
              <a:t>Consolidar </a:t>
            </a:r>
            <a:r>
              <a:rPr lang="es-MX" sz="1500" dirty="0">
                <a:latin typeface="Century Gothic" panose="020B0502020202020204" pitchFamily="34" charset="0"/>
              </a:rPr>
              <a:t>y reforzar el programa de movilidad Niños y Niñas Primero con el fin de aumentar el número de beneficiados y facilitar el acceso a la educación de niñas, niños y adolescentes</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918798" y="1525602"/>
            <a:ext cx="630602" cy="680233"/>
          </a:xfrm>
          <a:prstGeom prst="rect">
            <a:avLst/>
          </a:prstGeom>
        </p:spPr>
      </p:pic>
      <p:sp>
        <p:nvSpPr>
          <p:cNvPr id="5" name="91 Rectángulo redondeado">
            <a:extLst>
              <a:ext uri="{FF2B5EF4-FFF2-40B4-BE49-F238E27FC236}">
                <a16:creationId xmlns:a16="http://schemas.microsoft.com/office/drawing/2014/main" id="{72760B14-7C7D-42B1-9C4F-4FD8A82F9137}"/>
              </a:ext>
            </a:extLst>
          </p:cNvPr>
          <p:cNvSpPr/>
          <p:nvPr/>
        </p:nvSpPr>
        <p:spPr>
          <a:xfrm>
            <a:off x="886548" y="4436977"/>
            <a:ext cx="2812918" cy="116138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LOGÍSTICA, </a:t>
            </a:r>
            <a:r>
              <a:rPr lang="es-MX" dirty="0">
                <a:solidFill>
                  <a:schemeClr val="accent5">
                    <a:lumMod val="50000"/>
                  </a:schemeClr>
                </a:solidFill>
                <a:latin typeface="Arial" panose="020B0604020202020204" pitchFamily="34" charset="0"/>
                <a:cs typeface="Arial" panose="020B0604020202020204" pitchFamily="34" charset="0"/>
              </a:rPr>
              <a:t>IMAGEN </a:t>
            </a:r>
            <a:r>
              <a:rPr lang="es-MX" dirty="0" smtClean="0">
                <a:solidFill>
                  <a:schemeClr val="accent5">
                    <a:lumMod val="50000"/>
                  </a:schemeClr>
                </a:solidFill>
                <a:latin typeface="Arial" panose="020B0604020202020204" pitchFamily="34" charset="0"/>
                <a:cs typeface="Arial" panose="020B0604020202020204" pitchFamily="34" charset="0"/>
              </a:rPr>
              <a:t>INSTITUCIONAL Y ARL</a:t>
            </a:r>
            <a:endParaRPr lang="es-MX"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749</a:t>
            </a:r>
            <a:endParaRPr lang="es-CO" b="1" dirty="0">
              <a:solidFill>
                <a:schemeClr val="accent5">
                  <a:lumMod val="50000"/>
                </a:schemeClr>
              </a:solidFill>
              <a:latin typeface="Arial" panose="020B0604020202020204" pitchFamily="34" charset="0"/>
              <a:cs typeface="Arial" panose="020B0604020202020204" pitchFamily="34" charset="0"/>
            </a:endParaRPr>
          </a:p>
        </p:txBody>
      </p:sp>
      <p:pic>
        <p:nvPicPr>
          <p:cNvPr id="15" name="Imagen 14"/>
          <p:cNvPicPr>
            <a:picLocks noChangeAspect="1"/>
          </p:cNvPicPr>
          <p:nvPr/>
        </p:nvPicPr>
        <p:blipFill>
          <a:blip r:embed="rId5"/>
          <a:stretch>
            <a:fillRect/>
          </a:stretch>
        </p:blipFill>
        <p:spPr>
          <a:xfrm flipV="1">
            <a:off x="1" y="6649669"/>
            <a:ext cx="12191999" cy="191008"/>
          </a:xfrm>
          <a:prstGeom prst="rect">
            <a:avLst/>
          </a:prstGeom>
        </p:spPr>
      </p:pic>
      <p:sp>
        <p:nvSpPr>
          <p:cNvPr id="16" name="object 2"/>
          <p:cNvSpPr/>
          <p:nvPr/>
        </p:nvSpPr>
        <p:spPr>
          <a:xfrm>
            <a:off x="1" y="0"/>
            <a:ext cx="12192000" cy="1428324"/>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17" name="object 4"/>
          <p:cNvSpPr txBox="1"/>
          <p:nvPr/>
        </p:nvSpPr>
        <p:spPr>
          <a:xfrm>
            <a:off x="9472930" y="143610"/>
            <a:ext cx="2558628" cy="887422"/>
          </a:xfrm>
          <a:prstGeom prst="rect">
            <a:avLst/>
          </a:prstGeom>
        </p:spPr>
        <p:txBody>
          <a:bodyPr vert="horz" wrap="square" lIns="0" tIns="12700" rIns="0" bIns="0" rtlCol="0">
            <a:spAutoFit/>
          </a:bodyPr>
          <a:lstStyle/>
          <a:p>
            <a:pPr marL="12700" algn="r">
              <a:lnSpc>
                <a:spcPct val="100000"/>
              </a:lnSpc>
              <a:spcBef>
                <a:spcPts val="100"/>
              </a:spcBef>
            </a:pPr>
            <a:r>
              <a:rPr lang="es-CO" dirty="0" smtClean="0">
                <a:solidFill>
                  <a:srgbClr val="31CE39"/>
                </a:solidFill>
                <a:latin typeface="Arial Black"/>
                <a:cs typeface="Arial Black"/>
              </a:rPr>
              <a:t>Valor SDM</a:t>
            </a:r>
          </a:p>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3.439</a:t>
            </a:r>
            <a:endParaRPr sz="3600" dirty="0">
              <a:latin typeface="Arial Black"/>
              <a:cs typeface="Arial Black"/>
            </a:endParaRPr>
          </a:p>
        </p:txBody>
      </p:sp>
      <p:sp>
        <p:nvSpPr>
          <p:cNvPr id="18" name="object 3"/>
          <p:cNvSpPr txBox="1">
            <a:spLocks noGrp="1"/>
          </p:cNvSpPr>
          <p:nvPr>
            <p:ph type="title"/>
          </p:nvPr>
        </p:nvSpPr>
        <p:spPr>
          <a:xfrm>
            <a:off x="125381" y="39139"/>
            <a:ext cx="8633608" cy="1259319"/>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7576</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Consolidación del programa niñas y niños primero para mejorar las experiencias de viaje de la población estudiantil en Bogotá</a:t>
            </a:r>
          </a:p>
        </p:txBody>
      </p:sp>
      <p:sp>
        <p:nvSpPr>
          <p:cNvPr id="26" name="91 Rectángulo redondeado"/>
          <p:cNvSpPr/>
          <p:nvPr/>
        </p:nvSpPr>
        <p:spPr>
          <a:xfrm>
            <a:off x="886549" y="2883070"/>
            <a:ext cx="2812918" cy="114299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COORDINADORES</a:t>
            </a:r>
            <a:r>
              <a:rPr lang="es-CO" dirty="0">
                <a:solidFill>
                  <a:schemeClr val="accent5">
                    <a:lumMod val="50000"/>
                  </a:schemeClr>
                </a:solidFill>
                <a:latin typeface="Arial" panose="020B0604020202020204" pitchFamily="34" charset="0"/>
                <a:cs typeface="Arial" panose="020B0604020202020204" pitchFamily="34" charset="0"/>
              </a:rPr>
              <a:t> </a:t>
            </a:r>
            <a:r>
              <a:rPr lang="es-CO" dirty="0" smtClean="0">
                <a:solidFill>
                  <a:schemeClr val="accent5">
                    <a:lumMod val="50000"/>
                  </a:schemeClr>
                </a:solidFill>
                <a:latin typeface="Arial" panose="020B0604020202020204" pitchFamily="34" charset="0"/>
                <a:cs typeface="Arial" panose="020B0604020202020204" pitchFamily="34" charset="0"/>
              </a:rPr>
              <a:t>Y GUÍAS: ACB + CIEMPIES</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$2.690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5159832" y="2515193"/>
            <a:ext cx="6001563" cy="523220"/>
          </a:xfrm>
          <a:prstGeom prst="rect">
            <a:avLst/>
          </a:prstGeom>
        </p:spPr>
        <p:txBody>
          <a:bodyPr wrap="square">
            <a:spAutoFit/>
          </a:bodyPr>
          <a:lstStyle/>
          <a:p>
            <a:pPr algn="ctr"/>
            <a:r>
              <a:rPr lang="es-CO" sz="1400" dirty="0">
                <a:solidFill>
                  <a:schemeClr val="accent6">
                    <a:lumMod val="50000"/>
                  </a:schemeClr>
                </a:solidFill>
                <a:latin typeface="Arial Black" panose="020B0A04020102020204" pitchFamily="34" charset="0"/>
              </a:rPr>
              <a:t>RECURSOS ADICIONALES </a:t>
            </a:r>
            <a:r>
              <a:rPr lang="es-CO" sz="1400" dirty="0" smtClean="0">
                <a:solidFill>
                  <a:schemeClr val="accent6">
                    <a:lumMod val="50000"/>
                  </a:schemeClr>
                </a:solidFill>
                <a:latin typeface="Arial Black" panose="020B0A04020102020204" pitchFamily="34" charset="0"/>
              </a:rPr>
              <a:t>2022 CONVENIO </a:t>
            </a:r>
            <a:r>
              <a:rPr lang="es-CO" sz="1400" dirty="0">
                <a:solidFill>
                  <a:schemeClr val="accent6">
                    <a:lumMod val="50000"/>
                  </a:schemeClr>
                </a:solidFill>
                <a:latin typeface="Arial Black" panose="020B0A04020102020204" pitchFamily="34" charset="0"/>
              </a:rPr>
              <a:t>SED</a:t>
            </a:r>
            <a:r>
              <a:rPr lang="es-CO" sz="1400" dirty="0" smtClean="0">
                <a:solidFill>
                  <a:schemeClr val="accent6">
                    <a:lumMod val="50000"/>
                  </a:schemeClr>
                </a:solidFill>
                <a:latin typeface="Arial Black" panose="020B0A04020102020204" pitchFamily="34" charset="0"/>
              </a:rPr>
              <a:t>: </a:t>
            </a:r>
            <a:r>
              <a:rPr lang="es-CO" sz="1400" u="sng" dirty="0">
                <a:solidFill>
                  <a:schemeClr val="accent6">
                    <a:lumMod val="50000"/>
                  </a:schemeClr>
                </a:solidFill>
                <a:latin typeface="Arial Black" panose="020B0A04020102020204" pitchFamily="34" charset="0"/>
              </a:rPr>
              <a:t>$</a:t>
            </a:r>
            <a:r>
              <a:rPr lang="es-CO" sz="1400" u="sng" dirty="0" smtClean="0">
                <a:solidFill>
                  <a:schemeClr val="accent6">
                    <a:lumMod val="50000"/>
                  </a:schemeClr>
                </a:solidFill>
                <a:latin typeface="Arial Black" panose="020B0A04020102020204" pitchFamily="34" charset="0"/>
              </a:rPr>
              <a:t>2.854.130.000</a:t>
            </a:r>
            <a:endParaRPr lang="es-CO" sz="1400" u="sng" dirty="0">
              <a:solidFill>
                <a:schemeClr val="accent6">
                  <a:lumMod val="50000"/>
                </a:schemeClr>
              </a:solidFill>
              <a:latin typeface="Arial Black" panose="020B0A0402010202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018168033"/>
              </p:ext>
            </p:extLst>
          </p:nvPr>
        </p:nvGraphicFramePr>
        <p:xfrm>
          <a:off x="5065395" y="3092805"/>
          <a:ext cx="6096000" cy="2458720"/>
        </p:xfrm>
        <a:graphic>
          <a:graphicData uri="http://schemas.openxmlformats.org/drawingml/2006/table">
            <a:tbl>
              <a:tblPr firstRow="1" bandRow="1">
                <a:tableStyleId>{5C22544A-7EE6-4342-B048-85BDC9FD1C3A}</a:tableStyleId>
              </a:tblPr>
              <a:tblGrid>
                <a:gridCol w="2747429">
                  <a:extLst>
                    <a:ext uri="{9D8B030D-6E8A-4147-A177-3AD203B41FA5}">
                      <a16:colId xmlns:a16="http://schemas.microsoft.com/office/drawing/2014/main" val="1596118965"/>
                    </a:ext>
                  </a:extLst>
                </a:gridCol>
                <a:gridCol w="1638300">
                  <a:extLst>
                    <a:ext uri="{9D8B030D-6E8A-4147-A177-3AD203B41FA5}">
                      <a16:colId xmlns:a16="http://schemas.microsoft.com/office/drawing/2014/main" val="1345001002"/>
                    </a:ext>
                  </a:extLst>
                </a:gridCol>
                <a:gridCol w="1710271">
                  <a:extLst>
                    <a:ext uri="{9D8B030D-6E8A-4147-A177-3AD203B41FA5}">
                      <a16:colId xmlns:a16="http://schemas.microsoft.com/office/drawing/2014/main" val="2576667242"/>
                    </a:ext>
                  </a:extLst>
                </a:gridCol>
              </a:tblGrid>
              <a:tr h="370840">
                <a:tc gridSpan="2">
                  <a:txBody>
                    <a:bodyPr/>
                    <a:lstStyle/>
                    <a:p>
                      <a:pPr algn="ctr"/>
                      <a:r>
                        <a:rPr lang="es-CO" sz="1400" dirty="0" smtClean="0"/>
                        <a:t>Recursos para firma de Nuevo</a:t>
                      </a:r>
                      <a:r>
                        <a:rPr lang="es-CO" sz="1400" baseline="0" dirty="0" smtClean="0"/>
                        <a:t> Convenio en noviembre/21</a:t>
                      </a:r>
                      <a:endParaRPr lang="es-CO" sz="1400" dirty="0"/>
                    </a:p>
                  </a:txBody>
                  <a:tcPr anchor="ctr">
                    <a:solidFill>
                      <a:schemeClr val="accent6">
                        <a:lumMod val="75000"/>
                      </a:schemeClr>
                    </a:solidFill>
                  </a:tcPr>
                </a:tc>
                <a:tc hMerge="1">
                  <a:txBody>
                    <a:bodyPr/>
                    <a:lstStyle/>
                    <a:p>
                      <a:endParaRPr lang="es-CO" dirty="0"/>
                    </a:p>
                  </a:txBody>
                  <a:tcPr/>
                </a:tc>
                <a:tc>
                  <a:txBody>
                    <a:bodyPr/>
                    <a:lstStyle/>
                    <a:p>
                      <a:pPr algn="ctr"/>
                      <a:r>
                        <a:rPr lang="es-CO" sz="1400" dirty="0" smtClean="0"/>
                        <a:t>Recursos para adición del</a:t>
                      </a:r>
                      <a:r>
                        <a:rPr lang="es-CO" sz="1400" baseline="0" dirty="0" smtClean="0"/>
                        <a:t> Convenio en Jun/22</a:t>
                      </a:r>
                      <a:endParaRPr lang="es-CO" sz="1400" dirty="0"/>
                    </a:p>
                  </a:txBody>
                  <a:tcPr anchor="ctr">
                    <a:solidFill>
                      <a:schemeClr val="accent6">
                        <a:lumMod val="75000"/>
                      </a:schemeClr>
                    </a:solidFill>
                  </a:tcPr>
                </a:tc>
                <a:extLst>
                  <a:ext uri="{0D108BD9-81ED-4DB2-BD59-A6C34878D82A}">
                    <a16:rowId xmlns:a16="http://schemas.microsoft.com/office/drawing/2014/main" val="3529599424"/>
                  </a:ext>
                </a:extLst>
              </a:tr>
              <a:tr h="370840">
                <a:tc>
                  <a:txBody>
                    <a:bodyPr/>
                    <a:lstStyle/>
                    <a:p>
                      <a:pPr algn="ctr"/>
                      <a:r>
                        <a:rPr lang="es-CO" sz="1400" dirty="0" smtClean="0"/>
                        <a:t>Asignados</a:t>
                      </a:r>
                      <a:r>
                        <a:rPr lang="es-CO" sz="1400" baseline="0" dirty="0" smtClean="0"/>
                        <a:t> en el </a:t>
                      </a:r>
                      <a:r>
                        <a:rPr lang="es-CO" sz="1400" baseline="0" dirty="0" err="1" smtClean="0"/>
                        <a:t>ppto</a:t>
                      </a:r>
                      <a:r>
                        <a:rPr lang="es-CO" sz="1400" baseline="0" dirty="0" smtClean="0"/>
                        <a:t> 2021 de la SDM (Fuente Convenios)</a:t>
                      </a:r>
                      <a:endParaRPr lang="es-CO" sz="1400" dirty="0"/>
                    </a:p>
                  </a:txBody>
                  <a:tcPr anchor="ctr">
                    <a:solidFill>
                      <a:schemeClr val="accent3">
                        <a:lumMod val="20000"/>
                        <a:lumOff val="80000"/>
                      </a:schemeClr>
                    </a:solidFill>
                  </a:tcPr>
                </a:tc>
                <a:tc>
                  <a:txBody>
                    <a:bodyPr/>
                    <a:lstStyle/>
                    <a:p>
                      <a:pPr algn="ctr"/>
                      <a:r>
                        <a:rPr lang="es-CO" sz="1400" dirty="0" smtClean="0"/>
                        <a:t>$4.655.323.000</a:t>
                      </a:r>
                      <a:endParaRPr lang="es-CO" sz="1400" dirty="0"/>
                    </a:p>
                  </a:txBody>
                  <a:tcPr anchor="ctr">
                    <a:solidFill>
                      <a:schemeClr val="accent3">
                        <a:lumMod val="20000"/>
                        <a:lumOff val="80000"/>
                      </a:schemeClr>
                    </a:solidFill>
                  </a:tcPr>
                </a:tc>
                <a:tc rowSpan="2">
                  <a:txBody>
                    <a:bodyPr/>
                    <a:lstStyle/>
                    <a:p>
                      <a:pPr algn="ctr"/>
                      <a:r>
                        <a:rPr lang="es-CO" sz="1400" dirty="0" smtClean="0"/>
                        <a:t>$2.854.130.000</a:t>
                      </a:r>
                      <a:endParaRPr lang="es-CO" sz="1400" dirty="0"/>
                    </a:p>
                  </a:txBody>
                  <a:tcPr anchor="ctr">
                    <a:solidFill>
                      <a:schemeClr val="accent3">
                        <a:lumMod val="20000"/>
                        <a:lumOff val="80000"/>
                      </a:schemeClr>
                    </a:solidFill>
                  </a:tcPr>
                </a:tc>
                <a:extLst>
                  <a:ext uri="{0D108BD9-81ED-4DB2-BD59-A6C34878D82A}">
                    <a16:rowId xmlns:a16="http://schemas.microsoft.com/office/drawing/2014/main" val="2006279650"/>
                  </a:ext>
                </a:extLst>
              </a:tr>
              <a:tr h="370840">
                <a:tc>
                  <a:txBody>
                    <a:bodyPr/>
                    <a:lstStyle/>
                    <a:p>
                      <a:pPr algn="ctr"/>
                      <a:r>
                        <a:rPr lang="es-CO" sz="1400" dirty="0" smtClean="0"/>
                        <a:t>Pendientes para hacer Adición por Convenio en</a:t>
                      </a:r>
                      <a:r>
                        <a:rPr lang="es-CO" sz="1400" baseline="0" dirty="0" smtClean="0"/>
                        <a:t> diciembre/21</a:t>
                      </a:r>
                      <a:endParaRPr lang="es-CO" sz="1400" dirty="0"/>
                    </a:p>
                  </a:txBody>
                  <a:tcPr anchor="ctr">
                    <a:solidFill>
                      <a:schemeClr val="accent3">
                        <a:lumMod val="20000"/>
                        <a:lumOff val="80000"/>
                      </a:schemeClr>
                    </a:solidFill>
                  </a:tcPr>
                </a:tc>
                <a:tc>
                  <a:txBody>
                    <a:bodyPr/>
                    <a:lstStyle/>
                    <a:p>
                      <a:pPr algn="ctr"/>
                      <a:r>
                        <a:rPr lang="es-CO" sz="1400" dirty="0" smtClean="0"/>
                        <a:t>$2.389.372.000</a:t>
                      </a:r>
                      <a:endParaRPr lang="es-CO" sz="1400" dirty="0"/>
                    </a:p>
                  </a:txBody>
                  <a:tcPr anchor="ctr">
                    <a:solidFill>
                      <a:schemeClr val="accent3">
                        <a:lumMod val="20000"/>
                        <a:lumOff val="80000"/>
                      </a:schemeClr>
                    </a:solidFill>
                  </a:tcPr>
                </a:tc>
                <a:tc vMerge="1">
                  <a:txBody>
                    <a:bodyPr/>
                    <a:lstStyle/>
                    <a:p>
                      <a:endParaRPr lang="es-CO" dirty="0"/>
                    </a:p>
                  </a:txBody>
                  <a:tcPr/>
                </a:tc>
                <a:extLst>
                  <a:ext uri="{0D108BD9-81ED-4DB2-BD59-A6C34878D82A}">
                    <a16:rowId xmlns:a16="http://schemas.microsoft.com/office/drawing/2014/main" val="1859323838"/>
                  </a:ext>
                </a:extLst>
              </a:tr>
              <a:tr h="325120">
                <a:tc>
                  <a:txBody>
                    <a:bodyPr/>
                    <a:lstStyle/>
                    <a:p>
                      <a:pPr algn="ctr"/>
                      <a:r>
                        <a:rPr lang="es-CO" sz="1400" b="1" dirty="0" smtClean="0"/>
                        <a:t> compromisos por año</a:t>
                      </a:r>
                      <a:endParaRPr lang="es-CO" sz="1400" b="1" dirty="0"/>
                    </a:p>
                  </a:txBody>
                  <a:tcPr anchor="ctr">
                    <a:solidFill>
                      <a:schemeClr val="accent6">
                        <a:lumMod val="40000"/>
                        <a:lumOff val="60000"/>
                      </a:schemeClr>
                    </a:solidFill>
                  </a:tcPr>
                </a:tc>
                <a:tc>
                  <a:txBody>
                    <a:bodyPr/>
                    <a:lstStyle/>
                    <a:p>
                      <a:pPr algn="ctr"/>
                      <a:r>
                        <a:rPr lang="es-CO" sz="1400" b="1" dirty="0" smtClean="0"/>
                        <a:t>$7.044.695.000</a:t>
                      </a:r>
                      <a:endParaRPr lang="es-CO" sz="1400" b="1" dirty="0"/>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dirty="0" smtClean="0"/>
                        <a:t>$2.854.130.000</a:t>
                      </a:r>
                      <a:endParaRPr lang="es-CO" sz="1400" b="1" dirty="0"/>
                    </a:p>
                  </a:txBody>
                  <a:tcPr anchor="ctr">
                    <a:solidFill>
                      <a:schemeClr val="accent6">
                        <a:lumMod val="40000"/>
                        <a:lumOff val="60000"/>
                      </a:schemeClr>
                    </a:solidFill>
                  </a:tcPr>
                </a:tc>
                <a:extLst>
                  <a:ext uri="{0D108BD9-81ED-4DB2-BD59-A6C34878D82A}">
                    <a16:rowId xmlns:a16="http://schemas.microsoft.com/office/drawing/2014/main" val="2417107737"/>
                  </a:ext>
                </a:extLst>
              </a:tr>
              <a:tr h="3562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dirty="0" smtClean="0"/>
                        <a:t> a ejecutar en 2022</a:t>
                      </a:r>
                      <a:endParaRPr lang="es-CO" sz="1800" b="1" dirty="0"/>
                    </a:p>
                  </a:txBody>
                  <a:tcPr anchor="ctr">
                    <a:solidFill>
                      <a:schemeClr val="accent6">
                        <a:lumMod val="20000"/>
                        <a:lumOff val="80000"/>
                      </a:schemeClr>
                    </a:solidFill>
                  </a:tcPr>
                </a:tc>
                <a:tc gridSpan="2">
                  <a:txBody>
                    <a:bodyPr/>
                    <a:lstStyle/>
                    <a:p>
                      <a:pPr algn="ctr"/>
                      <a:r>
                        <a:rPr lang="es-CO" sz="1800" b="1" dirty="0" smtClean="0"/>
                        <a:t>$9.898.825.000</a:t>
                      </a:r>
                      <a:endParaRPr lang="es-CO" sz="1800" b="1" dirty="0"/>
                    </a:p>
                  </a:txBody>
                  <a:tcPr anchor="ctr">
                    <a:solidFill>
                      <a:schemeClr val="accent6">
                        <a:lumMod val="20000"/>
                        <a:lumOff val="80000"/>
                      </a:schemeClr>
                    </a:solidFill>
                  </a:tcPr>
                </a:tc>
                <a:tc hMerge="1">
                  <a:txBody>
                    <a:bodyPr/>
                    <a:lstStyle/>
                    <a:p>
                      <a:endParaRPr lang="es-CO" dirty="0"/>
                    </a:p>
                  </a:txBody>
                  <a:tcPr/>
                </a:tc>
                <a:extLst>
                  <a:ext uri="{0D108BD9-81ED-4DB2-BD59-A6C34878D82A}">
                    <a16:rowId xmlns:a16="http://schemas.microsoft.com/office/drawing/2014/main" val="1885453315"/>
                  </a:ext>
                </a:extLst>
              </a:tr>
            </a:tbl>
          </a:graphicData>
        </a:graphic>
      </p:graphicFrame>
      <p:sp>
        <p:nvSpPr>
          <p:cNvPr id="20" name="Flecha arriba 19"/>
          <p:cNvSpPr/>
          <p:nvPr/>
        </p:nvSpPr>
        <p:spPr>
          <a:xfrm>
            <a:off x="10548875" y="957082"/>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object 4"/>
          <p:cNvSpPr txBox="1"/>
          <p:nvPr/>
        </p:nvSpPr>
        <p:spPr>
          <a:xfrm>
            <a:off x="10715519" y="976890"/>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35%</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3152415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1" y="6220170"/>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15" name="91 Rectángulo redondeado"/>
          <p:cNvSpPr/>
          <p:nvPr/>
        </p:nvSpPr>
        <p:spPr>
          <a:xfrm>
            <a:off x="5082691" y="2342174"/>
            <a:ext cx="3789615" cy="102318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ADMINISTRACION EFICIENTE DE LA GESTION </a:t>
            </a:r>
            <a:r>
              <a:rPr lang="es-ES" dirty="0" smtClean="0">
                <a:solidFill>
                  <a:schemeClr val="accent5">
                    <a:lumMod val="50000"/>
                  </a:schemeClr>
                </a:solidFill>
                <a:latin typeface="Arial" panose="020B0604020202020204" pitchFamily="34" charset="0"/>
                <a:cs typeface="Arial" panose="020B0604020202020204" pitchFamily="34" charset="0"/>
              </a:rPr>
              <a:t>DOCUMENTAL</a:t>
            </a:r>
          </a:p>
          <a:p>
            <a:pPr algn="ctr">
              <a:defRPr/>
            </a:pPr>
            <a:r>
              <a:rPr lang="es-ES" dirty="0" smtClean="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$2.000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1" name="91 Rectángulo redondeado"/>
          <p:cNvSpPr/>
          <p:nvPr/>
        </p:nvSpPr>
        <p:spPr>
          <a:xfrm>
            <a:off x="316624" y="3641749"/>
            <a:ext cx="4404642" cy="67328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CONSULTAS RUNT</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1.400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4" name="91 Rectángulo redondeado"/>
          <p:cNvSpPr/>
          <p:nvPr/>
        </p:nvSpPr>
        <p:spPr>
          <a:xfrm>
            <a:off x="316624" y="2390438"/>
            <a:ext cx="4404642" cy="114070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SISTEMA DE INFORMACION CONTRAVENCIONAL CON INTERVENTORIA</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$6.884</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 name="CuadroTexto 2">
            <a:extLst>
              <a:ext uri="{FF2B5EF4-FFF2-40B4-BE49-F238E27FC236}">
                <a16:creationId xmlns:a16="http://schemas.microsoft.com/office/drawing/2014/main" id="{BC8741B5-8AEB-470D-A0FD-C1446680388A}"/>
              </a:ext>
            </a:extLst>
          </p:cNvPr>
          <p:cNvSpPr txBox="1"/>
          <p:nvPr/>
        </p:nvSpPr>
        <p:spPr>
          <a:xfrm>
            <a:off x="1626405" y="1398438"/>
            <a:ext cx="10406062" cy="553998"/>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smtClean="0">
                <a:latin typeface="Century Gothic" panose="020B0502020202020204" pitchFamily="34" charset="0"/>
              </a:rPr>
              <a:t>Aumentar </a:t>
            </a:r>
            <a:r>
              <a:rPr lang="es-MX" sz="1500" dirty="0">
                <a:latin typeface="Century Gothic" panose="020B0502020202020204" pitchFamily="34" charset="0"/>
              </a:rPr>
              <a:t>el índice de satisfacción al usuario de las entidades del Sector Movilidad en 5 puntos porcentuales</a:t>
            </a:r>
            <a:endParaRPr lang="es-CO" sz="1500" dirty="0">
              <a:latin typeface="Century Gothic" panose="020B0502020202020204" pitchFamily="34" charset="0"/>
            </a:endParaRPr>
          </a:p>
        </p:txBody>
      </p:sp>
      <p:pic>
        <p:nvPicPr>
          <p:cNvPr id="5" name="Imagen 4">
            <a:extLst>
              <a:ext uri="{FF2B5EF4-FFF2-40B4-BE49-F238E27FC236}">
                <a16:creationId xmlns:a16="http://schemas.microsoft.com/office/drawing/2014/main" id="{127026C0-20FC-419E-AD94-BFE2D5AFB445}"/>
              </a:ext>
            </a:extLst>
          </p:cNvPr>
          <p:cNvPicPr>
            <a:picLocks noChangeAspect="1"/>
          </p:cNvPicPr>
          <p:nvPr/>
        </p:nvPicPr>
        <p:blipFill>
          <a:blip r:embed="rId4"/>
          <a:stretch>
            <a:fillRect/>
          </a:stretch>
        </p:blipFill>
        <p:spPr>
          <a:xfrm>
            <a:off x="748424" y="1229125"/>
            <a:ext cx="635876" cy="685922"/>
          </a:xfrm>
          <a:prstGeom prst="rect">
            <a:avLst/>
          </a:prstGeom>
        </p:spPr>
      </p:pic>
      <p:pic>
        <p:nvPicPr>
          <p:cNvPr id="22" name="Imagen 21"/>
          <p:cNvPicPr>
            <a:picLocks noChangeAspect="1"/>
          </p:cNvPicPr>
          <p:nvPr/>
        </p:nvPicPr>
        <p:blipFill>
          <a:blip r:embed="rId5"/>
          <a:stretch>
            <a:fillRect/>
          </a:stretch>
        </p:blipFill>
        <p:spPr>
          <a:xfrm flipV="1">
            <a:off x="1" y="6649669"/>
            <a:ext cx="12191999" cy="191008"/>
          </a:xfrm>
          <a:prstGeom prst="rect">
            <a:avLst/>
          </a:prstGeom>
        </p:spPr>
      </p:pic>
      <p:sp>
        <p:nvSpPr>
          <p:cNvPr id="27" name="object 2"/>
          <p:cNvSpPr/>
          <p:nvPr/>
        </p:nvSpPr>
        <p:spPr>
          <a:xfrm>
            <a:off x="1" y="0"/>
            <a:ext cx="12192000" cy="1152784"/>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8" name="object 4"/>
          <p:cNvSpPr txBox="1"/>
          <p:nvPr/>
        </p:nvSpPr>
        <p:spPr>
          <a:xfrm>
            <a:off x="9472930" y="167114"/>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30.111</a:t>
            </a:r>
            <a:endParaRPr sz="3600" dirty="0">
              <a:latin typeface="Arial Black"/>
              <a:cs typeface="Arial Black"/>
            </a:endParaRPr>
          </a:p>
        </p:txBody>
      </p:sp>
      <p:sp>
        <p:nvSpPr>
          <p:cNvPr id="29" name="object 3"/>
          <p:cNvSpPr txBox="1">
            <a:spLocks noGrp="1"/>
          </p:cNvSpPr>
          <p:nvPr>
            <p:ph type="title"/>
          </p:nvPr>
        </p:nvSpPr>
        <p:spPr>
          <a:xfrm>
            <a:off x="61213" y="93044"/>
            <a:ext cx="7603958"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7593</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Investigación por infracción a las normas de tránsito y transporte público en Bogotá</a:t>
            </a:r>
          </a:p>
        </p:txBody>
      </p:sp>
      <p:sp>
        <p:nvSpPr>
          <p:cNvPr id="20" name="Elipse 19"/>
          <p:cNvSpPr/>
          <p:nvPr/>
        </p:nvSpPr>
        <p:spPr>
          <a:xfrm>
            <a:off x="4793595" y="2185155"/>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0" name="91 Rectángulo redondeado">
            <a:extLst>
              <a:ext uri="{FF2B5EF4-FFF2-40B4-BE49-F238E27FC236}">
                <a16:creationId xmlns:a16="http://schemas.microsoft.com/office/drawing/2014/main" id="{C61BF174-C321-48F3-A427-B0258D472164}"/>
              </a:ext>
            </a:extLst>
          </p:cNvPr>
          <p:cNvSpPr/>
          <p:nvPr/>
        </p:nvSpPr>
        <p:spPr>
          <a:xfrm>
            <a:off x="5082690" y="5370653"/>
            <a:ext cx="3789616" cy="77272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PROFESIONALES Y PERSONAL DE APOYO</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$14.761</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1" name="91 Rectángulo redondeado"/>
          <p:cNvSpPr/>
          <p:nvPr/>
        </p:nvSpPr>
        <p:spPr>
          <a:xfrm>
            <a:off x="316624" y="4420297"/>
            <a:ext cx="4404642" cy="815768"/>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INTEGRACION DE LOS TRAMITES Y SERVICIOS AL CIUDADANO POR CANALES DIGITALES</a:t>
            </a:r>
            <a:r>
              <a:rPr lang="es-CO" dirty="0" smtClean="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$750</a:t>
            </a:r>
          </a:p>
        </p:txBody>
      </p:sp>
      <p:sp>
        <p:nvSpPr>
          <p:cNvPr id="32" name="91 Rectángulo redondeado"/>
          <p:cNvSpPr/>
          <p:nvPr/>
        </p:nvSpPr>
        <p:spPr>
          <a:xfrm>
            <a:off x="5082691" y="3493843"/>
            <a:ext cx="3789615" cy="163268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DESARROLLO DEL </a:t>
            </a:r>
            <a:r>
              <a:rPr lang="es-ES" dirty="0" smtClean="0">
                <a:solidFill>
                  <a:schemeClr val="accent5">
                    <a:lumMod val="50000"/>
                  </a:schemeClr>
                </a:solidFill>
                <a:latin typeface="Arial" panose="020B0604020202020204" pitchFamily="34" charset="0"/>
                <a:cs typeface="Arial" panose="020B0604020202020204" pitchFamily="34" charset="0"/>
              </a:rPr>
              <a:t>OBJETO Y DESCONGESTION  </a:t>
            </a:r>
            <a:r>
              <a:rPr lang="es-ES" dirty="0">
                <a:solidFill>
                  <a:schemeClr val="accent5">
                    <a:lumMod val="50000"/>
                  </a:schemeClr>
                </a:solidFill>
                <a:latin typeface="Arial" panose="020B0604020202020204" pitchFamily="34" charset="0"/>
                <a:cs typeface="Arial" panose="020B0604020202020204" pitchFamily="34" charset="0"/>
              </a:rPr>
              <a:t>DE LA DIRECCIÓN DE INVESTIGACIONES ADMINISTRATIVAS </a:t>
            </a:r>
            <a:r>
              <a:rPr lang="es-CO" b="1" dirty="0" smtClean="0">
                <a:solidFill>
                  <a:schemeClr val="accent5">
                    <a:lumMod val="50000"/>
                  </a:schemeClr>
                </a:solidFill>
                <a:latin typeface="Arial" panose="020B0604020202020204" pitchFamily="34" charset="0"/>
                <a:cs typeface="Arial" panose="020B0604020202020204" pitchFamily="34" charset="0"/>
              </a:rPr>
              <a:t>$905</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3" name="Elipse 32"/>
          <p:cNvSpPr/>
          <p:nvPr/>
        </p:nvSpPr>
        <p:spPr>
          <a:xfrm>
            <a:off x="8353952" y="4742546"/>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4" name="Elipse 33"/>
          <p:cNvSpPr/>
          <p:nvPr/>
        </p:nvSpPr>
        <p:spPr>
          <a:xfrm>
            <a:off x="25736" y="4343878"/>
            <a:ext cx="495114"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5" name="91 Rectángulo redondeado"/>
          <p:cNvSpPr/>
          <p:nvPr/>
        </p:nvSpPr>
        <p:spPr>
          <a:xfrm>
            <a:off x="316624" y="5327611"/>
            <a:ext cx="4358764" cy="815768"/>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SERVICIO VIRTUAL DE ENTREGA DE VEHÍCULOS </a:t>
            </a:r>
            <a:r>
              <a:rPr lang="es-CO" dirty="0" smtClean="0">
                <a:solidFill>
                  <a:schemeClr val="accent5">
                    <a:lumMod val="50000"/>
                  </a:schemeClr>
                </a:solidFill>
                <a:latin typeface="Arial" panose="020B0604020202020204" pitchFamily="34" charset="0"/>
                <a:cs typeface="Arial" panose="020B0604020202020204" pitchFamily="34" charset="0"/>
              </a:rPr>
              <a:t>INMOVILIZADOS  </a:t>
            </a:r>
            <a:r>
              <a:rPr lang="es-CO" b="1" dirty="0" smtClean="0">
                <a:solidFill>
                  <a:schemeClr val="accent5">
                    <a:lumMod val="50000"/>
                  </a:schemeClr>
                </a:solidFill>
                <a:latin typeface="Arial" panose="020B0604020202020204" pitchFamily="34" charset="0"/>
                <a:cs typeface="Arial" panose="020B0604020202020204" pitchFamily="34" charset="0"/>
              </a:rPr>
              <a:t>$410</a:t>
            </a:r>
          </a:p>
        </p:txBody>
      </p:sp>
      <p:sp>
        <p:nvSpPr>
          <p:cNvPr id="36" name="Elipse 35"/>
          <p:cNvSpPr/>
          <p:nvPr/>
        </p:nvSpPr>
        <p:spPr>
          <a:xfrm>
            <a:off x="4403212" y="5870453"/>
            <a:ext cx="495114"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7" name="91 Rectángulo redondeado"/>
          <p:cNvSpPr/>
          <p:nvPr/>
        </p:nvSpPr>
        <p:spPr>
          <a:xfrm>
            <a:off x="9278710" y="3130088"/>
            <a:ext cx="2632741" cy="116164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CORRESPONDENCIA </a:t>
            </a:r>
            <a:r>
              <a:rPr lang="es-MX" b="1" dirty="0" smtClean="0">
                <a:solidFill>
                  <a:schemeClr val="accent5">
                    <a:lumMod val="50000"/>
                  </a:schemeClr>
                </a:solidFill>
                <a:latin typeface="Arial" panose="020B0604020202020204" pitchFamily="34" charset="0"/>
                <a:cs typeface="Arial" panose="020B0604020202020204" pitchFamily="34" charset="0"/>
              </a:rPr>
              <a:t>$2.433</a:t>
            </a: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TRANSPORTE </a:t>
            </a: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568</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8" name="Elipse 37"/>
          <p:cNvSpPr/>
          <p:nvPr/>
        </p:nvSpPr>
        <p:spPr>
          <a:xfrm>
            <a:off x="9868507" y="4307157"/>
            <a:ext cx="1520091"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aprobadas</a:t>
            </a:r>
            <a:endParaRPr lang="es-CO" sz="1200" b="1" dirty="0">
              <a:latin typeface="Arial Black" panose="020B0A04020102020204" pitchFamily="34" charset="0"/>
            </a:endParaRPr>
          </a:p>
        </p:txBody>
      </p:sp>
      <p:sp>
        <p:nvSpPr>
          <p:cNvPr id="25" name="Flecha arriba 24"/>
          <p:cNvSpPr/>
          <p:nvPr/>
        </p:nvSpPr>
        <p:spPr>
          <a:xfrm rot="10800000">
            <a:off x="10630095" y="772106"/>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object 4"/>
          <p:cNvSpPr txBox="1"/>
          <p:nvPr/>
        </p:nvSpPr>
        <p:spPr>
          <a:xfrm>
            <a:off x="10601869" y="791914"/>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2%</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9426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6573328"/>
            <a:ext cx="12192000" cy="284672"/>
          </a:xfrm>
          <a:prstGeom prst="rect">
            <a:avLst/>
          </a:prstGeom>
          <a:solidFill>
            <a:srgbClr val="B0E40A"/>
          </a:solidFill>
          <a:ln>
            <a:solidFill>
              <a:srgbClr val="B0E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p:cNvPicPr/>
          <p:nvPr/>
        </p:nvPicPr>
        <p:blipFill>
          <a:blip r:embed="rId2" cstate="print">
            <a:extLst>
              <a:ext uri="{28A0092B-C50C-407E-A947-70E740481C1C}">
                <a14:useLocalDpi xmlns:a14="http://schemas.microsoft.com/office/drawing/2010/main" val="0"/>
              </a:ext>
            </a:extLst>
          </a:blip>
          <a:stretch>
            <a:fillRect/>
          </a:stretch>
        </p:blipFill>
        <p:spPr>
          <a:xfrm>
            <a:off x="266700" y="5990897"/>
            <a:ext cx="1805940" cy="582431"/>
          </a:xfrm>
          <a:prstGeom prst="rect">
            <a:avLst/>
          </a:prstGeom>
        </p:spPr>
      </p:pic>
      <p:sp>
        <p:nvSpPr>
          <p:cNvPr id="12" name="object 2"/>
          <p:cNvSpPr/>
          <p:nvPr/>
        </p:nvSpPr>
        <p:spPr>
          <a:xfrm>
            <a:off x="1" y="0"/>
            <a:ext cx="12192000" cy="836244"/>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3"/>
          <p:cNvSpPr txBox="1">
            <a:spLocks/>
          </p:cNvSpPr>
          <p:nvPr/>
        </p:nvSpPr>
        <p:spPr>
          <a:xfrm>
            <a:off x="117475" y="57831"/>
            <a:ext cx="9789795" cy="720582"/>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ct val="90000"/>
              </a:lnSpc>
              <a:spcBef>
                <a:spcPts val="95"/>
              </a:spcBef>
              <a:spcAft>
                <a:spcPts val="0"/>
              </a:spcAft>
              <a:buClrTx/>
              <a:buSzTx/>
              <a:buFontTx/>
              <a:buNone/>
              <a:tabLst>
                <a:tab pos="1028700" algn="l"/>
                <a:tab pos="1841500" algn="l"/>
                <a:tab pos="2491740" algn="l"/>
                <a:tab pos="3433445" algn="l"/>
                <a:tab pos="3710940" algn="l"/>
                <a:tab pos="4450080" algn="l"/>
                <a:tab pos="6245225" algn="l"/>
              </a:tabLst>
              <a:defRPr/>
            </a:pPr>
            <a:r>
              <a:rPr kumimoji="0" lang="es-CO" sz="2800" b="0" i="0" u="none" strike="noStrike" kern="1200" cap="none" spc="50" normalizeH="0" baseline="0" noProof="0" dirty="0" smtClean="0">
                <a:ln>
                  <a:noFill/>
                </a:ln>
                <a:solidFill>
                  <a:prstClr val="white">
                    <a:lumMod val="85000"/>
                  </a:prstClr>
                </a:solidFill>
                <a:effectLst/>
                <a:uLnTx/>
                <a:uFillTx/>
                <a:latin typeface="Arial Black" panose="020B0A04020102020204" pitchFamily="34" charset="0"/>
                <a:ea typeface="+mj-ea"/>
                <a:cs typeface="+mj-cs"/>
              </a:rPr>
              <a:t>Ejecución Presupuestal SDM 2021</a:t>
            </a:r>
          </a:p>
          <a:p>
            <a:pPr marL="12700" marR="5080" lvl="0" indent="0" algn="l" defTabSz="914400" rtl="0" eaLnBrk="1" fontAlgn="auto" latinLnBrk="0" hangingPunct="1">
              <a:lnSpc>
                <a:spcPct val="100000"/>
              </a:lnSpc>
              <a:spcBef>
                <a:spcPts val="100"/>
              </a:spcBef>
              <a:spcAft>
                <a:spcPts val="0"/>
              </a:spcAft>
              <a:buClrTx/>
              <a:buSzTx/>
              <a:buFontTx/>
              <a:buNone/>
              <a:tabLst>
                <a:tab pos="1028700" algn="l"/>
                <a:tab pos="1841500" algn="l"/>
                <a:tab pos="2491740" algn="l"/>
                <a:tab pos="3433445" algn="l"/>
                <a:tab pos="3710940" algn="l"/>
                <a:tab pos="4450080" algn="l"/>
                <a:tab pos="6245225" algn="l"/>
              </a:tabLst>
              <a:defRPr/>
            </a:pPr>
            <a:r>
              <a:rPr kumimoji="0" lang="es-CO" sz="2000" b="0" i="0" u="none" strike="noStrike" kern="1200" cap="none" spc="0" normalizeH="0" baseline="0" noProof="0" dirty="0" smtClean="0">
                <a:ln>
                  <a:noFill/>
                </a:ln>
                <a:solidFill>
                  <a:srgbClr val="31CE39"/>
                </a:solidFill>
                <a:effectLst/>
                <a:uLnTx/>
                <a:uFillTx/>
                <a:latin typeface="Arial Black"/>
                <a:ea typeface="+mj-ea"/>
                <a:cs typeface="Arial Black"/>
              </a:rPr>
              <a:t>31 de agosto de 2021</a:t>
            </a:r>
            <a:endParaRPr kumimoji="0" lang="es-CO" sz="2000" b="0" i="0" u="none" strike="noStrike" kern="1200" cap="none" spc="0" normalizeH="0" baseline="0" noProof="0" dirty="0">
              <a:ln>
                <a:noFill/>
              </a:ln>
              <a:solidFill>
                <a:srgbClr val="31CE39"/>
              </a:solidFill>
              <a:effectLst/>
              <a:uLnTx/>
              <a:uFillTx/>
              <a:latin typeface="Arial Black"/>
              <a:ea typeface="+mj-ea"/>
              <a:cs typeface="Arial Black"/>
            </a:endParaRPr>
          </a:p>
        </p:txBody>
      </p:sp>
      <p:sp>
        <p:nvSpPr>
          <p:cNvPr id="25" name="CuadroTexto 24"/>
          <p:cNvSpPr txBox="1"/>
          <p:nvPr/>
        </p:nvSpPr>
        <p:spPr>
          <a:xfrm>
            <a:off x="81607" y="5706225"/>
            <a:ext cx="2289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Cifras en millones de pesos</a:t>
            </a:r>
            <a:endParaRPr kumimoji="0" lang="es-CO"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uadroTexto 1"/>
          <p:cNvSpPr txBox="1"/>
          <p:nvPr/>
        </p:nvSpPr>
        <p:spPr>
          <a:xfrm>
            <a:off x="190217" y="2402627"/>
            <a:ext cx="2295776" cy="2074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Ejecución Presupuestal de inversión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a:t>
            </a:r>
            <a:r>
              <a:rPr kumimoji="0" lang="es-CO" sz="1800" b="1" i="0" u="none" strike="noStrike" kern="1200" cap="none" spc="0" normalizeH="0" baseline="0" noProof="0" dirty="0" err="1"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Vigencia+Pasivos</a:t>
            </a:r>
            <a:r>
              <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a:p>
            <a:pPr marL="12700" marR="5080" lvl="0" indent="0" algn="l" defTabSz="914400" rtl="0" eaLnBrk="1" fontAlgn="auto" latinLnBrk="0" hangingPunct="1">
              <a:lnSpc>
                <a:spcPct val="100000"/>
              </a:lnSpc>
              <a:spcBef>
                <a:spcPts val="100"/>
              </a:spcBef>
              <a:spcAft>
                <a:spcPts val="0"/>
              </a:spcAft>
              <a:buClrTx/>
              <a:buSzTx/>
              <a:buFontTx/>
              <a:buNone/>
              <a:tabLst>
                <a:tab pos="1028700" algn="l"/>
                <a:tab pos="1841500" algn="l"/>
                <a:tab pos="2491740" algn="l"/>
                <a:tab pos="3433445" algn="l"/>
                <a:tab pos="3710940" algn="l"/>
                <a:tab pos="4450080" algn="l"/>
                <a:tab pos="6245225" algn="l"/>
              </a:tabLst>
              <a:defRPr/>
            </a:pPr>
            <a:r>
              <a:rPr kumimoji="0" lang="es-CO" sz="2000" b="0" i="0" u="none" strike="noStrike" kern="1200" cap="none" spc="0" normalizeH="0" baseline="0" noProof="0" dirty="0" smtClean="0">
                <a:ln>
                  <a:noFill/>
                </a:ln>
                <a:solidFill>
                  <a:srgbClr val="70AD47">
                    <a:lumMod val="50000"/>
                  </a:srgbClr>
                </a:solidFill>
                <a:effectLst/>
                <a:uLnTx/>
                <a:uFillTx/>
                <a:latin typeface="Arial Black"/>
                <a:ea typeface="+mn-ea"/>
                <a:cs typeface="Arial Black"/>
              </a:rPr>
              <a:t>64,67%</a:t>
            </a:r>
            <a:endParaRPr kumimoji="0" lang="es-CO" sz="2000" b="0" i="0" u="none" strike="noStrike" kern="1200" cap="none" spc="0" normalizeH="0" baseline="0" noProof="0" dirty="0">
              <a:ln>
                <a:noFill/>
              </a:ln>
              <a:solidFill>
                <a:srgbClr val="70AD47">
                  <a:lumMod val="50000"/>
                </a:srgbClr>
              </a:solidFill>
              <a:effectLst/>
              <a:uLnTx/>
              <a:uFillTx/>
              <a:latin typeface="Arial Black"/>
              <a:ea typeface="+mn-ea"/>
              <a:cs typeface="Arial Black"/>
            </a:endParaRPr>
          </a:p>
        </p:txBody>
      </p:sp>
      <p:pic>
        <p:nvPicPr>
          <p:cNvPr id="4" name="Imagen 3"/>
          <p:cNvPicPr>
            <a:picLocks noChangeAspect="1"/>
          </p:cNvPicPr>
          <p:nvPr/>
        </p:nvPicPr>
        <p:blipFill>
          <a:blip r:embed="rId3"/>
          <a:stretch>
            <a:fillRect/>
          </a:stretch>
        </p:blipFill>
        <p:spPr>
          <a:xfrm>
            <a:off x="1388868" y="3803020"/>
            <a:ext cx="982598" cy="1265467"/>
          </a:xfrm>
          <a:prstGeom prst="rect">
            <a:avLst/>
          </a:prstGeom>
        </p:spPr>
      </p:pic>
      <p:graphicFrame>
        <p:nvGraphicFramePr>
          <p:cNvPr id="15" name="Gráfico 14"/>
          <p:cNvGraphicFramePr>
            <a:graphicFrameLocks/>
          </p:cNvGraphicFramePr>
          <p:nvPr>
            <p:extLst>
              <p:ext uri="{D42A27DB-BD31-4B8C-83A1-F6EECF244321}">
                <p14:modId xmlns:p14="http://schemas.microsoft.com/office/powerpoint/2010/main" val="7830234"/>
              </p:ext>
            </p:extLst>
          </p:nvPr>
        </p:nvGraphicFramePr>
        <p:xfrm>
          <a:off x="3248025" y="1360844"/>
          <a:ext cx="8549528" cy="4932380"/>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p:cNvSpPr txBox="1"/>
          <p:nvPr/>
        </p:nvSpPr>
        <p:spPr>
          <a:xfrm>
            <a:off x="6831107" y="4435753"/>
            <a:ext cx="10757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prstClr val="black"/>
                </a:solidFill>
                <a:effectLst/>
                <a:uLnTx/>
                <a:uFillTx/>
                <a:latin typeface="Calibri" panose="020F0502020204030204"/>
                <a:ea typeface="+mn-ea"/>
                <a:cs typeface="+mn-cs"/>
              </a:rPr>
              <a:t>86,80%</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951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10144126" y="5870821"/>
            <a:ext cx="2038350" cy="702507"/>
          </a:xfrm>
          <a:prstGeom prst="rect">
            <a:avLst/>
          </a:prstGeom>
        </p:spPr>
      </p:pic>
      <p:sp>
        <p:nvSpPr>
          <p:cNvPr id="10" name="CuadroTexto 9"/>
          <p:cNvSpPr txBox="1"/>
          <p:nvPr/>
        </p:nvSpPr>
        <p:spPr>
          <a:xfrm>
            <a:off x="0" y="6397797"/>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18" name="91 Rectángulo redondeado"/>
          <p:cNvSpPr/>
          <p:nvPr/>
        </p:nvSpPr>
        <p:spPr>
          <a:xfrm>
            <a:off x="8231798" y="4185792"/>
            <a:ext cx="3528216" cy="95428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PLATAFORMA INMOVILIZADOS, INTERPOL, INTERMEDIACIÓN COMERCIAL</a:t>
            </a:r>
            <a:endParaRPr lang="es-CO" sz="1600"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$513</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91 Rectángulo redondeado"/>
          <p:cNvSpPr/>
          <p:nvPr/>
        </p:nvSpPr>
        <p:spPr>
          <a:xfrm>
            <a:off x="440656" y="3229152"/>
            <a:ext cx="3657104" cy="81350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a:solidFill>
                  <a:schemeClr val="accent5">
                    <a:lumMod val="50000"/>
                  </a:schemeClr>
                </a:solidFill>
                <a:latin typeface="Arial" panose="020B0604020202020204" pitchFamily="34" charset="0"/>
                <a:cs typeface="Arial" panose="020B0604020202020204" pitchFamily="34" charset="0"/>
              </a:rPr>
              <a:t>CENTRO DE SERVICIOS DE MOVILIDAD </a:t>
            </a:r>
            <a:r>
              <a:rPr lang="es-CO" sz="1600" dirty="0" smtClean="0">
                <a:solidFill>
                  <a:schemeClr val="accent5">
                    <a:lumMod val="50000"/>
                  </a:schemeClr>
                </a:solidFill>
                <a:latin typeface="Arial" panose="020B0604020202020204" pitchFamily="34" charset="0"/>
                <a:cs typeface="Arial" panose="020B0604020202020204" pitchFamily="34" charset="0"/>
              </a:rPr>
              <a:t>BPO </a:t>
            </a:r>
            <a:r>
              <a:rPr lang="es-CO" sz="1600" b="1" dirty="0" smtClean="0">
                <a:solidFill>
                  <a:schemeClr val="accent5">
                    <a:lumMod val="50000"/>
                  </a:schemeClr>
                </a:solidFill>
                <a:latin typeface="Arial" panose="020B0604020202020204" pitchFamily="34" charset="0"/>
                <a:cs typeface="Arial" panose="020B0604020202020204" pitchFamily="34" charset="0"/>
              </a:rPr>
              <a:t>$ 3.230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pic>
        <p:nvPicPr>
          <p:cNvPr id="21" name="Imagen 20"/>
          <p:cNvPicPr>
            <a:picLocks noChangeAspect="1"/>
          </p:cNvPicPr>
          <p:nvPr/>
        </p:nvPicPr>
        <p:blipFill>
          <a:blip r:embed="rId4"/>
          <a:stretch>
            <a:fillRect/>
          </a:stretch>
        </p:blipFill>
        <p:spPr>
          <a:xfrm flipV="1">
            <a:off x="1" y="6649669"/>
            <a:ext cx="12191999" cy="191008"/>
          </a:xfrm>
          <a:prstGeom prst="rect">
            <a:avLst/>
          </a:prstGeom>
        </p:spPr>
      </p:pic>
      <p:sp>
        <p:nvSpPr>
          <p:cNvPr id="22" name="object 2"/>
          <p:cNvSpPr/>
          <p:nvPr/>
        </p:nvSpPr>
        <p:spPr>
          <a:xfrm>
            <a:off x="1" y="-1"/>
            <a:ext cx="12192000" cy="1086963"/>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5" name="object 4"/>
          <p:cNvSpPr txBox="1"/>
          <p:nvPr/>
        </p:nvSpPr>
        <p:spPr>
          <a:xfrm>
            <a:off x="9388258" y="114630"/>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25.919</a:t>
            </a:r>
            <a:endParaRPr sz="3600" dirty="0">
              <a:latin typeface="Arial Black"/>
              <a:cs typeface="Arial Black"/>
            </a:endParaRPr>
          </a:p>
        </p:txBody>
      </p:sp>
      <p:sp>
        <p:nvSpPr>
          <p:cNvPr id="26" name="object 3"/>
          <p:cNvSpPr txBox="1">
            <a:spLocks noGrp="1"/>
          </p:cNvSpPr>
          <p:nvPr>
            <p:ph type="title"/>
          </p:nvPr>
        </p:nvSpPr>
        <p:spPr>
          <a:xfrm>
            <a:off x="192994" y="91156"/>
            <a:ext cx="7398455"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7653</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Implementación de políticas integrales </a:t>
            </a: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y transparentes al </a:t>
            </a: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servicio </a:t>
            </a: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de la ciudadanía</a:t>
            </a:r>
          </a:p>
        </p:txBody>
      </p:sp>
      <p:pic>
        <p:nvPicPr>
          <p:cNvPr id="34" name="Imagen 33">
            <a:extLst>
              <a:ext uri="{FF2B5EF4-FFF2-40B4-BE49-F238E27FC236}">
                <a16:creationId xmlns:a16="http://schemas.microsoft.com/office/drawing/2014/main" id="{66B6DCD5-01DA-4EB9-91FE-4AE67E887F30}"/>
              </a:ext>
            </a:extLst>
          </p:cNvPr>
          <p:cNvPicPr>
            <a:picLocks noChangeAspect="1"/>
          </p:cNvPicPr>
          <p:nvPr/>
        </p:nvPicPr>
        <p:blipFill>
          <a:blip r:embed="rId5"/>
          <a:stretch>
            <a:fillRect/>
          </a:stretch>
        </p:blipFill>
        <p:spPr>
          <a:xfrm>
            <a:off x="579663" y="1191852"/>
            <a:ext cx="588737" cy="635073"/>
          </a:xfrm>
          <a:prstGeom prst="rect">
            <a:avLst/>
          </a:prstGeom>
        </p:spPr>
      </p:pic>
      <p:sp>
        <p:nvSpPr>
          <p:cNvPr id="35" name="CuadroTexto 34">
            <a:extLst>
              <a:ext uri="{FF2B5EF4-FFF2-40B4-BE49-F238E27FC236}">
                <a16:creationId xmlns:a16="http://schemas.microsoft.com/office/drawing/2014/main" id="{BC8741B5-8AEB-470D-A0FD-C1446680388A}"/>
              </a:ext>
            </a:extLst>
          </p:cNvPr>
          <p:cNvSpPr txBox="1"/>
          <p:nvPr/>
        </p:nvSpPr>
        <p:spPr>
          <a:xfrm>
            <a:off x="1285739" y="1269948"/>
            <a:ext cx="10586133" cy="553998"/>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smtClean="0">
                <a:latin typeface="Century Gothic" panose="020B0502020202020204" pitchFamily="34" charset="0"/>
              </a:rPr>
              <a:t>Aumentar </a:t>
            </a:r>
            <a:r>
              <a:rPr lang="es-MX" sz="1500" dirty="0">
                <a:latin typeface="Century Gothic" panose="020B0502020202020204" pitchFamily="34" charset="0"/>
              </a:rPr>
              <a:t>el índice de satisfacción al usuario de las entidades del Sector Movilidad en 5 puntos porcentuales</a:t>
            </a:r>
            <a:endParaRPr lang="es-CO" sz="1500" dirty="0">
              <a:latin typeface="Century Gothic" panose="020B0502020202020204" pitchFamily="34" charset="0"/>
            </a:endParaRPr>
          </a:p>
        </p:txBody>
      </p:sp>
      <p:sp>
        <p:nvSpPr>
          <p:cNvPr id="15" name="91 Rectángulo redondeado">
            <a:extLst>
              <a:ext uri="{FF2B5EF4-FFF2-40B4-BE49-F238E27FC236}">
                <a16:creationId xmlns:a16="http://schemas.microsoft.com/office/drawing/2014/main" id="{C61BF174-C321-48F3-A427-B0258D472164}"/>
              </a:ext>
            </a:extLst>
          </p:cNvPr>
          <p:cNvSpPr/>
          <p:nvPr/>
        </p:nvSpPr>
        <p:spPr>
          <a:xfrm>
            <a:off x="450590" y="2212573"/>
            <a:ext cx="3647169" cy="92272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a:solidFill>
                  <a:schemeClr val="accent5">
                    <a:lumMod val="50000"/>
                  </a:schemeClr>
                </a:solidFill>
                <a:latin typeface="Arial" panose="020B0604020202020204" pitchFamily="34" charset="0"/>
                <a:cs typeface="Arial" panose="020B0604020202020204" pitchFamily="34" charset="0"/>
              </a:rPr>
              <a:t>PROFESIONALES Y PERSONAL DE APOYO</a:t>
            </a: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$9.464</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16" name="91 Rectángulo redondeado"/>
          <p:cNvSpPr/>
          <p:nvPr/>
        </p:nvSpPr>
        <p:spPr>
          <a:xfrm>
            <a:off x="8231797" y="3285651"/>
            <a:ext cx="3528216" cy="75507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LINEA 195</a:t>
            </a:r>
            <a:endParaRPr lang="es-CO" sz="1600"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$1.705</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19" name="91 Rectángulo redondeado"/>
          <p:cNvSpPr/>
          <p:nvPr/>
        </p:nvSpPr>
        <p:spPr>
          <a:xfrm>
            <a:off x="4400671" y="3652273"/>
            <a:ext cx="3528215" cy="100536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PLAN DE MEDIOS, IMAGEN INST Y CAPACITACIÓN</a:t>
            </a:r>
            <a:endParaRPr lang="es-CO" sz="1600"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$470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20" name="91 Rectángulo redondeado"/>
          <p:cNvSpPr/>
          <p:nvPr/>
        </p:nvSpPr>
        <p:spPr>
          <a:xfrm>
            <a:off x="426272" y="4140482"/>
            <a:ext cx="3671487" cy="102318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sz="1600" dirty="0">
                <a:solidFill>
                  <a:schemeClr val="accent5">
                    <a:lumMod val="50000"/>
                  </a:schemeClr>
                </a:solidFill>
                <a:latin typeface="Arial" panose="020B0604020202020204" pitchFamily="34" charset="0"/>
                <a:cs typeface="Arial" panose="020B0604020202020204" pitchFamily="34" charset="0"/>
              </a:rPr>
              <a:t> </a:t>
            </a:r>
            <a:r>
              <a:rPr lang="es-ES" sz="1600" dirty="0" smtClean="0">
                <a:solidFill>
                  <a:schemeClr val="accent5">
                    <a:lumMod val="50000"/>
                  </a:schemeClr>
                </a:solidFill>
                <a:latin typeface="Arial" panose="020B0604020202020204" pitchFamily="34" charset="0"/>
                <a:cs typeface="Arial" panose="020B0604020202020204" pitchFamily="34" charset="0"/>
              </a:rPr>
              <a:t>ADICIÓN ESTRUCTURACIÓN SIM, ENCUESTA DE SATISFACCIÓN, CERTIFICADO CURSOS</a:t>
            </a: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$460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27" name="91 Rectángulo redondeado"/>
          <p:cNvSpPr/>
          <p:nvPr/>
        </p:nvSpPr>
        <p:spPr>
          <a:xfrm>
            <a:off x="440656" y="5268558"/>
            <a:ext cx="3618011" cy="83738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sz="1600" dirty="0" smtClean="0">
                <a:solidFill>
                  <a:schemeClr val="accent5">
                    <a:lumMod val="50000"/>
                  </a:schemeClr>
                </a:solidFill>
                <a:latin typeface="Arial" panose="020B0604020202020204" pitchFamily="34" charset="0"/>
                <a:cs typeface="Arial" panose="020B0604020202020204" pitchFamily="34" charset="0"/>
              </a:rPr>
              <a:t>VIGILANCIA </a:t>
            </a:r>
            <a:r>
              <a:rPr lang="es-MX" sz="1600" b="1" dirty="0" smtClean="0">
                <a:solidFill>
                  <a:schemeClr val="accent5">
                    <a:lumMod val="50000"/>
                  </a:schemeClr>
                </a:solidFill>
                <a:latin typeface="Arial" panose="020B0604020202020204" pitchFamily="34" charset="0"/>
                <a:cs typeface="Arial" panose="020B0604020202020204" pitchFamily="34" charset="0"/>
              </a:rPr>
              <a:t>$3.319</a:t>
            </a:r>
          </a:p>
          <a:p>
            <a:pPr algn="ctr">
              <a:defRPr/>
            </a:pPr>
            <a:r>
              <a:rPr lang="es-MX" sz="1600" dirty="0" smtClean="0">
                <a:solidFill>
                  <a:schemeClr val="accent5">
                    <a:lumMod val="50000"/>
                  </a:schemeClr>
                </a:solidFill>
                <a:latin typeface="Arial" panose="020B0604020202020204" pitchFamily="34" charset="0"/>
                <a:cs typeface="Arial" panose="020B0604020202020204" pitchFamily="34" charset="0"/>
              </a:rPr>
              <a:t>TRANSPORTE </a:t>
            </a:r>
            <a:r>
              <a:rPr lang="es-MX" sz="1600" b="1" dirty="0" smtClean="0">
                <a:solidFill>
                  <a:schemeClr val="accent5">
                    <a:lumMod val="50000"/>
                  </a:schemeClr>
                </a:solidFill>
                <a:latin typeface="Arial" panose="020B0604020202020204" pitchFamily="34" charset="0"/>
                <a:cs typeface="Arial" panose="020B0604020202020204" pitchFamily="34" charset="0"/>
              </a:rPr>
              <a:t>$</a:t>
            </a:r>
            <a:r>
              <a:rPr lang="es-MX" sz="1600" b="1" dirty="0" smtClean="0">
                <a:solidFill>
                  <a:schemeClr val="accent5">
                    <a:lumMod val="50000"/>
                  </a:schemeClr>
                </a:solidFill>
                <a:latin typeface="Arial" panose="020B0604020202020204" pitchFamily="34" charset="0"/>
                <a:cs typeface="Arial" panose="020B0604020202020204" pitchFamily="34" charset="0"/>
              </a:rPr>
              <a:t>378</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28" name="Elipse 27"/>
          <p:cNvSpPr/>
          <p:nvPr/>
        </p:nvSpPr>
        <p:spPr>
          <a:xfrm>
            <a:off x="3273395" y="5773631"/>
            <a:ext cx="1520091"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aprobadas</a:t>
            </a:r>
            <a:endParaRPr lang="es-CO" sz="1200" b="1" dirty="0">
              <a:latin typeface="Arial Black" panose="020B0A04020102020204" pitchFamily="34" charset="0"/>
            </a:endParaRPr>
          </a:p>
        </p:txBody>
      </p:sp>
      <p:sp>
        <p:nvSpPr>
          <p:cNvPr id="29" name="91 Rectángulo redondeado"/>
          <p:cNvSpPr/>
          <p:nvPr/>
        </p:nvSpPr>
        <p:spPr>
          <a:xfrm>
            <a:off x="8231797" y="5261423"/>
            <a:ext cx="3528216" cy="609398"/>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INTERVENTORÍA PATIOS </a:t>
            </a:r>
            <a:endParaRPr lang="es-CO" sz="1600"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$2.291</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31" name="91 Rectángulo redondeado"/>
          <p:cNvSpPr/>
          <p:nvPr/>
        </p:nvSpPr>
        <p:spPr>
          <a:xfrm>
            <a:off x="8231798" y="2207738"/>
            <a:ext cx="3528215" cy="927561"/>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ADICIÓN INTERVENTORÍA SIM Y ACTUAL DE PATIOS</a:t>
            </a:r>
            <a:endParaRPr lang="es-CO" sz="1600"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$1.989</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32" name="91 Rectángulo redondeado"/>
          <p:cNvSpPr/>
          <p:nvPr/>
        </p:nvSpPr>
        <p:spPr>
          <a:xfrm>
            <a:off x="4400671" y="4830750"/>
            <a:ext cx="3528215" cy="85650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MANTENIMIENTO LOCATIVO Y GESTIÓN DOCUMENTAL</a:t>
            </a:r>
            <a:endParaRPr lang="es-CO" sz="1600"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$1.350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33" name="91 Rectángulo redondeado"/>
          <p:cNvSpPr/>
          <p:nvPr/>
        </p:nvSpPr>
        <p:spPr>
          <a:xfrm>
            <a:off x="4400671" y="2207737"/>
            <a:ext cx="3528215" cy="130087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a:solidFill>
                  <a:schemeClr val="accent5">
                    <a:lumMod val="50000"/>
                  </a:schemeClr>
                </a:solidFill>
                <a:latin typeface="Arial" panose="020B0604020202020204" pitchFamily="34" charset="0"/>
                <a:cs typeface="Arial" panose="020B0604020202020204" pitchFamily="34" charset="0"/>
              </a:rPr>
              <a:t>HERRAMIENTAS TECNOLOGICAS QUE </a:t>
            </a:r>
            <a:r>
              <a:rPr lang="es-CO" sz="1600" dirty="0" smtClean="0">
                <a:solidFill>
                  <a:schemeClr val="accent5">
                    <a:lumMod val="50000"/>
                  </a:schemeClr>
                </a:solidFill>
                <a:latin typeface="Arial" panose="020B0604020202020204" pitchFamily="34" charset="0"/>
                <a:cs typeface="Arial" panose="020B0604020202020204" pitchFamily="34" charset="0"/>
              </a:rPr>
              <a:t>INTEGRACION </a:t>
            </a:r>
            <a:r>
              <a:rPr lang="es-CO" sz="1600" dirty="0">
                <a:solidFill>
                  <a:schemeClr val="accent5">
                    <a:lumMod val="50000"/>
                  </a:schemeClr>
                </a:solidFill>
                <a:latin typeface="Arial" panose="020B0604020202020204" pitchFamily="34" charset="0"/>
                <a:cs typeface="Arial" panose="020B0604020202020204" pitchFamily="34" charset="0"/>
              </a:rPr>
              <a:t>DE </a:t>
            </a:r>
            <a:r>
              <a:rPr lang="es-CO" sz="1600" dirty="0" smtClean="0">
                <a:solidFill>
                  <a:schemeClr val="accent5">
                    <a:lumMod val="50000"/>
                  </a:schemeClr>
                </a:solidFill>
                <a:latin typeface="Arial" panose="020B0604020202020204" pitchFamily="34" charset="0"/>
                <a:cs typeface="Arial" panose="020B0604020202020204" pitchFamily="34" charset="0"/>
              </a:rPr>
              <a:t>TRAMITES </a:t>
            </a:r>
            <a:r>
              <a:rPr lang="es-CO" sz="1600" dirty="0">
                <a:solidFill>
                  <a:schemeClr val="accent5">
                    <a:lumMod val="50000"/>
                  </a:schemeClr>
                </a:solidFill>
                <a:latin typeface="Arial" panose="020B0604020202020204" pitchFamily="34" charset="0"/>
                <a:cs typeface="Arial" panose="020B0604020202020204" pitchFamily="34" charset="0"/>
              </a:rPr>
              <a:t>Y SERVICIOS </a:t>
            </a:r>
            <a:r>
              <a:rPr lang="es-CO" sz="1600" dirty="0" smtClean="0">
                <a:solidFill>
                  <a:schemeClr val="accent5">
                    <a:lumMod val="50000"/>
                  </a:schemeClr>
                </a:solidFill>
                <a:latin typeface="Arial" panose="020B0604020202020204" pitchFamily="34" charset="0"/>
                <a:cs typeface="Arial" panose="020B0604020202020204" pitchFamily="34" charset="0"/>
              </a:rPr>
              <a:t>POR </a:t>
            </a:r>
            <a:r>
              <a:rPr lang="es-CO" sz="1600" dirty="0">
                <a:solidFill>
                  <a:schemeClr val="accent5">
                    <a:lumMod val="50000"/>
                  </a:schemeClr>
                </a:solidFill>
                <a:latin typeface="Arial" panose="020B0604020202020204" pitchFamily="34" charset="0"/>
                <a:cs typeface="Arial" panose="020B0604020202020204" pitchFamily="34" charset="0"/>
              </a:rPr>
              <a:t>CANALES </a:t>
            </a:r>
            <a:r>
              <a:rPr lang="es-CO" sz="1600" dirty="0" smtClean="0">
                <a:solidFill>
                  <a:schemeClr val="accent5">
                    <a:lumMod val="50000"/>
                  </a:schemeClr>
                </a:solidFill>
                <a:latin typeface="Arial" panose="020B0604020202020204" pitchFamily="34" charset="0"/>
                <a:cs typeface="Arial" panose="020B0604020202020204" pitchFamily="34" charset="0"/>
              </a:rPr>
              <a:t>DIGITALES</a:t>
            </a: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$750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36" name="Elipse 35"/>
          <p:cNvSpPr/>
          <p:nvPr/>
        </p:nvSpPr>
        <p:spPr>
          <a:xfrm>
            <a:off x="7130874" y="5467394"/>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4" name="Elipse 23"/>
          <p:cNvSpPr/>
          <p:nvPr/>
        </p:nvSpPr>
        <p:spPr>
          <a:xfrm>
            <a:off x="8272864" y="5771629"/>
            <a:ext cx="1592307" cy="53765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Aporte para nueva VF</a:t>
            </a:r>
            <a:endParaRPr lang="es-CO" sz="1200" b="1" dirty="0">
              <a:latin typeface="Arial Black" panose="020B0A04020102020204" pitchFamily="34" charset="0"/>
            </a:endParaRPr>
          </a:p>
        </p:txBody>
      </p:sp>
      <p:sp>
        <p:nvSpPr>
          <p:cNvPr id="30" name="Flecha arriba 29"/>
          <p:cNvSpPr/>
          <p:nvPr/>
        </p:nvSpPr>
        <p:spPr>
          <a:xfrm>
            <a:off x="10435225" y="682166"/>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object 4"/>
          <p:cNvSpPr txBox="1"/>
          <p:nvPr/>
        </p:nvSpPr>
        <p:spPr>
          <a:xfrm>
            <a:off x="10856699" y="701974"/>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0,09%</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3864546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0" y="6240892"/>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14" name="91 Rectángulo redondeado"/>
          <p:cNvSpPr/>
          <p:nvPr/>
        </p:nvSpPr>
        <p:spPr>
          <a:xfrm>
            <a:off x="6246354" y="3496557"/>
            <a:ext cx="4669295" cy="126716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LOGISTICA, MATERIAL IMPRESO, </a:t>
            </a:r>
            <a:r>
              <a:rPr lang="es-CO" dirty="0">
                <a:solidFill>
                  <a:schemeClr val="accent5">
                    <a:lumMod val="50000"/>
                  </a:schemeClr>
                </a:solidFill>
                <a:latin typeface="Arial" panose="020B0604020202020204" pitchFamily="34" charset="0"/>
                <a:cs typeface="Arial" panose="020B0604020202020204" pitchFamily="34" charset="0"/>
              </a:rPr>
              <a:t>IMAGEN </a:t>
            </a:r>
            <a:r>
              <a:rPr lang="es-CO" dirty="0" smtClean="0">
                <a:solidFill>
                  <a:schemeClr val="accent5">
                    <a:lumMod val="50000"/>
                  </a:schemeClr>
                </a:solidFill>
                <a:latin typeface="Arial" panose="020B0604020202020204" pitchFamily="34" charset="0"/>
                <a:cs typeface="Arial" panose="020B0604020202020204" pitchFamily="34" charset="0"/>
              </a:rPr>
              <a:t>INSTITUCIONAL. VEH.TRACCIÓN ANIMAL</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$417</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8" name="91 Rectángulo redondeado"/>
          <p:cNvSpPr/>
          <p:nvPr/>
        </p:nvSpPr>
        <p:spPr>
          <a:xfrm>
            <a:off x="6246354" y="2554009"/>
            <a:ext cx="4669295" cy="81885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GESTORES Y ORIENTADORES LOCALES DE MOVILIDAD</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$2.869</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4" name="91 Rectángulo redondeado"/>
          <p:cNvSpPr/>
          <p:nvPr/>
        </p:nvSpPr>
        <p:spPr>
          <a:xfrm>
            <a:off x="851541" y="3243676"/>
            <a:ext cx="4952360" cy="1189351"/>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CARACTERIZACION SOCIOECONOMICA PARA LA ESTRATEGIA DE OFICIOS NO CONVENCIONALES PARA MUJERES</a:t>
            </a:r>
            <a:endParaRPr lang="es-ES"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$400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8" name="91 Rectángulo redondeado"/>
          <p:cNvSpPr/>
          <p:nvPr/>
        </p:nvSpPr>
        <p:spPr>
          <a:xfrm>
            <a:off x="851540" y="2552227"/>
            <a:ext cx="4952360" cy="587781"/>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a:t>
            </a:r>
            <a:r>
              <a:rPr lang="es-ES" dirty="0" smtClean="0">
                <a:solidFill>
                  <a:schemeClr val="accent5">
                    <a:lumMod val="50000"/>
                  </a:schemeClr>
                </a:solidFill>
                <a:latin typeface="Arial" panose="020B0604020202020204" pitchFamily="34" charset="0"/>
                <a:cs typeface="Arial" panose="020B0604020202020204" pitchFamily="34" charset="0"/>
              </a:rPr>
              <a:t>CONDUCTORES SITP – RECATEGORIZACIÓN </a:t>
            </a:r>
            <a:r>
              <a:rPr lang="es-CO" b="1" dirty="0" smtClean="0">
                <a:solidFill>
                  <a:schemeClr val="accent5">
                    <a:lumMod val="50000"/>
                  </a:schemeClr>
                </a:solidFill>
                <a:latin typeface="Arial" panose="020B0604020202020204" pitchFamily="34" charset="0"/>
                <a:cs typeface="Arial" panose="020B0604020202020204" pitchFamily="34" charset="0"/>
              </a:rPr>
              <a:t>$1.500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C2CA285-69CA-40FC-9474-CB0B509E4751}"/>
              </a:ext>
            </a:extLst>
          </p:cNvPr>
          <p:cNvSpPr txBox="1"/>
          <p:nvPr/>
        </p:nvSpPr>
        <p:spPr>
          <a:xfrm>
            <a:off x="2252252" y="1559779"/>
            <a:ext cx="9094076" cy="784830"/>
          </a:xfrm>
          <a:prstGeom prst="rect">
            <a:avLst/>
          </a:prstGeom>
          <a:noFill/>
        </p:spPr>
        <p:txBody>
          <a:bodyPr wrap="square" rtlCol="0">
            <a:spAutoFit/>
          </a:bodyPr>
          <a:lstStyle/>
          <a:p>
            <a:r>
              <a:rPr lang="es-MX" sz="1500" b="1" dirty="0">
                <a:latin typeface="Century Gothic" panose="020B0502020202020204" pitchFamily="34" charset="0"/>
              </a:rPr>
              <a:t>META PDD</a:t>
            </a:r>
          </a:p>
          <a:p>
            <a:r>
              <a:rPr lang="es-CO" sz="1500" dirty="0">
                <a:latin typeface="Century Gothic" panose="020B0502020202020204" pitchFamily="34" charset="0"/>
              </a:rPr>
              <a:t>Diseñar y ejecutar una estrategia para la participación ciudadana incidente, orientada a promover dinámicas de movilidad segura, incluyente, sostenible y accesible</a:t>
            </a: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1367946" y="1528151"/>
            <a:ext cx="732522" cy="790175"/>
          </a:xfrm>
          <a:prstGeom prst="rect">
            <a:avLst/>
          </a:prstGeom>
        </p:spPr>
      </p:pic>
      <p:pic>
        <p:nvPicPr>
          <p:cNvPr id="19" name="Imagen 18"/>
          <p:cNvPicPr>
            <a:picLocks noChangeAspect="1"/>
          </p:cNvPicPr>
          <p:nvPr/>
        </p:nvPicPr>
        <p:blipFill>
          <a:blip r:embed="rId5"/>
          <a:stretch>
            <a:fillRect/>
          </a:stretch>
        </p:blipFill>
        <p:spPr>
          <a:xfrm flipV="1">
            <a:off x="1" y="6649669"/>
            <a:ext cx="12191999" cy="191008"/>
          </a:xfrm>
          <a:prstGeom prst="rect">
            <a:avLst/>
          </a:prstGeom>
        </p:spPr>
      </p:pic>
      <p:sp>
        <p:nvSpPr>
          <p:cNvPr id="22" name="object 2"/>
          <p:cNvSpPr/>
          <p:nvPr/>
        </p:nvSpPr>
        <p:spPr>
          <a:xfrm>
            <a:off x="1" y="-1"/>
            <a:ext cx="12192000" cy="1452223"/>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3" name="object 4"/>
          <p:cNvSpPr txBox="1"/>
          <p:nvPr/>
        </p:nvSpPr>
        <p:spPr>
          <a:xfrm>
            <a:off x="9472930" y="294101"/>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5.952</a:t>
            </a:r>
            <a:endParaRPr sz="3600" dirty="0">
              <a:latin typeface="Arial Black"/>
              <a:cs typeface="Arial Black"/>
            </a:endParaRPr>
          </a:p>
        </p:txBody>
      </p:sp>
      <p:sp>
        <p:nvSpPr>
          <p:cNvPr id="29" name="object 3"/>
          <p:cNvSpPr txBox="1">
            <a:spLocks noGrp="1"/>
          </p:cNvSpPr>
          <p:nvPr>
            <p:ph type="title"/>
          </p:nvPr>
        </p:nvSpPr>
        <p:spPr>
          <a:xfrm>
            <a:off x="207722" y="134660"/>
            <a:ext cx="9411717" cy="1259319"/>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7595</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Implementación de estrategias de participación ciudadana para una movilidad segura, incluyente, sostenible y accesible en Bogotá</a:t>
            </a:r>
          </a:p>
        </p:txBody>
      </p:sp>
      <p:sp>
        <p:nvSpPr>
          <p:cNvPr id="17" name="91 Rectángulo redondeado"/>
          <p:cNvSpPr/>
          <p:nvPr/>
        </p:nvSpPr>
        <p:spPr>
          <a:xfrm>
            <a:off x="866012" y="4553106"/>
            <a:ext cx="4952360" cy="114593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CARACTERIZACIÓN SOBRE LOS VIAJES DEL CUIDADO, CON ENFOQUE DIFERENCIAL Y DE </a:t>
            </a:r>
            <a:r>
              <a:rPr lang="es-ES" dirty="0" smtClean="0">
                <a:solidFill>
                  <a:schemeClr val="accent5">
                    <a:lumMod val="50000"/>
                  </a:schemeClr>
                </a:solidFill>
                <a:latin typeface="Arial" panose="020B0604020202020204" pitchFamily="34" charset="0"/>
                <a:cs typeface="Arial" panose="020B0604020202020204" pitchFamily="34" charset="0"/>
              </a:rPr>
              <a:t>GÉNERO</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$400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0" name="Elipse 19"/>
          <p:cNvSpPr/>
          <p:nvPr/>
        </p:nvSpPr>
        <p:spPr>
          <a:xfrm>
            <a:off x="866012" y="2756286"/>
            <a:ext cx="538871" cy="36294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1" name="Elipse 20"/>
          <p:cNvSpPr/>
          <p:nvPr/>
        </p:nvSpPr>
        <p:spPr>
          <a:xfrm>
            <a:off x="829075" y="5332094"/>
            <a:ext cx="538871" cy="36294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7" name="91 Rectángulo redondeado"/>
          <p:cNvSpPr/>
          <p:nvPr/>
        </p:nvSpPr>
        <p:spPr>
          <a:xfrm>
            <a:off x="6246353" y="4895501"/>
            <a:ext cx="4669295" cy="79954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TRANSPORTE</a:t>
            </a: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366</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0" name="Elipse 29"/>
          <p:cNvSpPr/>
          <p:nvPr/>
        </p:nvSpPr>
        <p:spPr>
          <a:xfrm>
            <a:off x="9845141" y="5258810"/>
            <a:ext cx="1369066"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a:t>
            </a:r>
            <a:endParaRPr lang="es-CO" sz="1200" b="1" dirty="0">
              <a:latin typeface="Arial Black" panose="020B0A04020102020204" pitchFamily="34" charset="0"/>
            </a:endParaRPr>
          </a:p>
        </p:txBody>
      </p:sp>
      <p:sp>
        <p:nvSpPr>
          <p:cNvPr id="25" name="Flecha arriba 24"/>
          <p:cNvSpPr/>
          <p:nvPr/>
        </p:nvSpPr>
        <p:spPr>
          <a:xfrm>
            <a:off x="10622899" y="894987"/>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object 4"/>
          <p:cNvSpPr txBox="1"/>
          <p:nvPr/>
        </p:nvSpPr>
        <p:spPr>
          <a:xfrm>
            <a:off x="10789543" y="914795"/>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52</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
        <p:nvSpPr>
          <p:cNvPr id="31" name="Elipse 30"/>
          <p:cNvSpPr/>
          <p:nvPr/>
        </p:nvSpPr>
        <p:spPr>
          <a:xfrm>
            <a:off x="829074" y="4018300"/>
            <a:ext cx="538871" cy="36294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Tree>
    <p:extLst>
      <p:ext uri="{BB962C8B-B14F-4D97-AF65-F5344CB8AC3E}">
        <p14:creationId xmlns:p14="http://schemas.microsoft.com/office/powerpoint/2010/main" val="428199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0" y="6318185"/>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21" name="91 Rectángulo redondeado"/>
          <p:cNvSpPr/>
          <p:nvPr/>
        </p:nvSpPr>
        <p:spPr>
          <a:xfrm>
            <a:off x="2301766" y="3408948"/>
            <a:ext cx="3551710" cy="1463111"/>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IMPLEMENTAR Y OPERAR EL CENTRO DE ORIENTACIÓN A VÍCTIMAS DE SINIESTROS </a:t>
            </a:r>
            <a:r>
              <a:rPr lang="es-ES" dirty="0" smtClean="0">
                <a:solidFill>
                  <a:schemeClr val="accent5">
                    <a:lumMod val="50000"/>
                  </a:schemeClr>
                </a:solidFill>
                <a:latin typeface="Arial" panose="020B0604020202020204" pitchFamily="34" charset="0"/>
                <a:cs typeface="Arial" panose="020B0604020202020204" pitchFamily="34" charset="0"/>
              </a:rPr>
              <a:t>VIALES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$ 1.858</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1D6D21C-8FF5-4BDB-BA00-EA6298F4B731}"/>
              </a:ext>
            </a:extLst>
          </p:cNvPr>
          <p:cNvSpPr txBox="1"/>
          <p:nvPr/>
        </p:nvSpPr>
        <p:spPr>
          <a:xfrm>
            <a:off x="3023631" y="1947290"/>
            <a:ext cx="10406062" cy="553998"/>
          </a:xfrm>
          <a:prstGeom prst="rect">
            <a:avLst/>
          </a:prstGeom>
          <a:noFill/>
        </p:spPr>
        <p:txBody>
          <a:bodyPr wrap="square" rtlCol="0">
            <a:spAutoFit/>
          </a:bodyPr>
          <a:lstStyle/>
          <a:p>
            <a:r>
              <a:rPr lang="es-MX" sz="1500" b="1" dirty="0">
                <a:latin typeface="Century Gothic" panose="020B0502020202020204" pitchFamily="34" charset="0"/>
              </a:rPr>
              <a:t>META PDD</a:t>
            </a:r>
          </a:p>
          <a:p>
            <a:r>
              <a:rPr lang="es-ES" sz="1500" dirty="0" smtClean="0">
                <a:latin typeface="Century Gothic" panose="020B0502020202020204" pitchFamily="34" charset="0"/>
              </a:rPr>
              <a:t>-Implementar </a:t>
            </a:r>
            <a:r>
              <a:rPr lang="es-ES" sz="1500" dirty="0">
                <a:latin typeface="Century Gothic" panose="020B0502020202020204" pitchFamily="34" charset="0"/>
              </a:rPr>
              <a:t>y operar el Centro de Orientación a Víctimas por Siniestros Viales</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DBADE920-F1A5-4F7C-B8F4-EA661B1DF528}"/>
              </a:ext>
            </a:extLst>
          </p:cNvPr>
          <p:cNvPicPr>
            <a:picLocks noChangeAspect="1"/>
          </p:cNvPicPr>
          <p:nvPr/>
        </p:nvPicPr>
        <p:blipFill>
          <a:blip r:embed="rId4"/>
          <a:stretch>
            <a:fillRect/>
          </a:stretch>
        </p:blipFill>
        <p:spPr>
          <a:xfrm>
            <a:off x="2071688" y="1764803"/>
            <a:ext cx="708451" cy="764209"/>
          </a:xfrm>
          <a:prstGeom prst="rect">
            <a:avLst/>
          </a:prstGeom>
        </p:spPr>
      </p:pic>
      <p:pic>
        <p:nvPicPr>
          <p:cNvPr id="20" name="Imagen 19"/>
          <p:cNvPicPr>
            <a:picLocks noChangeAspect="1"/>
          </p:cNvPicPr>
          <p:nvPr/>
        </p:nvPicPr>
        <p:blipFill>
          <a:blip r:embed="rId5"/>
          <a:stretch>
            <a:fillRect/>
          </a:stretch>
        </p:blipFill>
        <p:spPr>
          <a:xfrm flipV="1">
            <a:off x="1" y="6649669"/>
            <a:ext cx="12191999" cy="191008"/>
          </a:xfrm>
          <a:prstGeom prst="rect">
            <a:avLst/>
          </a:prstGeom>
        </p:spPr>
      </p:pic>
      <p:sp>
        <p:nvSpPr>
          <p:cNvPr id="22" name="object 2"/>
          <p:cNvSpPr/>
          <p:nvPr/>
        </p:nvSpPr>
        <p:spPr>
          <a:xfrm>
            <a:off x="0" y="-1"/>
            <a:ext cx="12192001" cy="1504918"/>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3" name="object 4"/>
          <p:cNvSpPr txBox="1"/>
          <p:nvPr/>
        </p:nvSpPr>
        <p:spPr>
          <a:xfrm>
            <a:off x="9327259" y="103205"/>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1.995</a:t>
            </a:r>
            <a:endParaRPr sz="3600" dirty="0">
              <a:latin typeface="Arial Black"/>
              <a:cs typeface="Arial Black"/>
            </a:endParaRPr>
          </a:p>
        </p:txBody>
      </p:sp>
      <p:sp>
        <p:nvSpPr>
          <p:cNvPr id="24" name="object 3"/>
          <p:cNvSpPr txBox="1">
            <a:spLocks noGrp="1"/>
          </p:cNvSpPr>
          <p:nvPr>
            <p:ph type="title"/>
          </p:nvPr>
        </p:nvSpPr>
        <p:spPr>
          <a:xfrm>
            <a:off x="167058" y="243363"/>
            <a:ext cx="9640323"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7907</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ES"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Consolidación del Centro de Orientación a Víctimas de Siniestros Viales de Bogotá</a:t>
            </a:r>
            <a:endPar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endParaRPr>
          </a:p>
        </p:txBody>
      </p:sp>
      <p:sp>
        <p:nvSpPr>
          <p:cNvPr id="13" name="91 Rectángulo redondeado"/>
          <p:cNvSpPr/>
          <p:nvPr/>
        </p:nvSpPr>
        <p:spPr>
          <a:xfrm>
            <a:off x="6873766" y="3408947"/>
            <a:ext cx="3551710" cy="1463111"/>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smtClean="0">
                <a:solidFill>
                  <a:schemeClr val="accent5">
                    <a:lumMod val="50000"/>
                  </a:schemeClr>
                </a:solidFill>
                <a:latin typeface="Arial" panose="020B0604020202020204" pitchFamily="34" charset="0"/>
                <a:cs typeface="Arial" panose="020B0604020202020204" pitchFamily="34" charset="0"/>
              </a:rPr>
              <a:t>PERSONAL DE APOYO PARA CONSOLIDACIÓN EN EL CENTRO DE ORIENTACIÓN</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$ 137</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4" name="Flecha arriba 13"/>
          <p:cNvSpPr/>
          <p:nvPr/>
        </p:nvSpPr>
        <p:spPr>
          <a:xfrm>
            <a:off x="10622899" y="894987"/>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object 4"/>
          <p:cNvSpPr txBox="1"/>
          <p:nvPr/>
        </p:nvSpPr>
        <p:spPr>
          <a:xfrm>
            <a:off x="10789543" y="914795"/>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68</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979597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38431" y="6394639"/>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14" name="91 Rectángulo redondeado"/>
          <p:cNvSpPr/>
          <p:nvPr/>
        </p:nvSpPr>
        <p:spPr>
          <a:xfrm>
            <a:off x="3922122" y="4263110"/>
            <a:ext cx="3027972" cy="1534539"/>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LOGISTICA, MATERIAL IMPRESO, PLAN DE MEDIOS Y VUELTA ACOLOMBIA</a:t>
            </a:r>
            <a:endParaRPr lang="es-MX"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$1.450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8" name="91 Rectángulo redondeado"/>
          <p:cNvSpPr/>
          <p:nvPr/>
        </p:nvSpPr>
        <p:spPr>
          <a:xfrm>
            <a:off x="3922122" y="3264359"/>
            <a:ext cx="3027972" cy="80711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PROFESIONALES Y PERSONAL </a:t>
            </a:r>
            <a:r>
              <a:rPr lang="es-CO" dirty="0">
                <a:solidFill>
                  <a:schemeClr val="accent5">
                    <a:lumMod val="50000"/>
                  </a:schemeClr>
                </a:solidFill>
                <a:latin typeface="Arial" panose="020B0604020202020204" pitchFamily="34" charset="0"/>
                <a:cs typeface="Arial" panose="020B0604020202020204" pitchFamily="34" charset="0"/>
              </a:rPr>
              <a:t>DE APOYO</a:t>
            </a:r>
          </a:p>
          <a:p>
            <a:pPr algn="ctr">
              <a:defRPr/>
            </a:pPr>
            <a:r>
              <a:rPr lang="es-CO" b="1" dirty="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2.803</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1" name="91 Rectángulo redondeado"/>
          <p:cNvSpPr/>
          <p:nvPr/>
        </p:nvSpPr>
        <p:spPr>
          <a:xfrm>
            <a:off x="3922122" y="1979393"/>
            <a:ext cx="3027971" cy="110018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CONVENIO </a:t>
            </a:r>
            <a:r>
              <a:rPr lang="es-CO" dirty="0" smtClean="0">
                <a:solidFill>
                  <a:schemeClr val="accent5">
                    <a:lumMod val="50000"/>
                  </a:schemeClr>
                </a:solidFill>
                <a:latin typeface="Arial" panose="020B0604020202020204" pitchFamily="34" charset="0"/>
                <a:cs typeface="Arial" panose="020B0604020202020204" pitchFamily="34" charset="0"/>
              </a:rPr>
              <a:t>SDCRD-SDM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$ 150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 name="CuadroTexto 1">
            <a:extLst>
              <a:ext uri="{FF2B5EF4-FFF2-40B4-BE49-F238E27FC236}">
                <a16:creationId xmlns:a16="http://schemas.microsoft.com/office/drawing/2014/main" id="{6C2CA285-69CA-40FC-9474-CB0B509E4751}"/>
              </a:ext>
            </a:extLst>
          </p:cNvPr>
          <p:cNvSpPr txBox="1"/>
          <p:nvPr/>
        </p:nvSpPr>
        <p:spPr>
          <a:xfrm>
            <a:off x="7147819" y="1843226"/>
            <a:ext cx="4760378" cy="4308872"/>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METAS </a:t>
            </a:r>
            <a:r>
              <a:rPr lang="es-MX" b="1" dirty="0">
                <a:latin typeface="Arial" panose="020B0604020202020204" pitchFamily="34" charset="0"/>
                <a:cs typeface="Arial" panose="020B0604020202020204" pitchFamily="34" charset="0"/>
              </a:rPr>
              <a:t>PDD</a:t>
            </a:r>
          </a:p>
          <a:p>
            <a:r>
              <a:rPr lang="es-MX" sz="1600" dirty="0">
                <a:latin typeface="Arial" panose="020B0604020202020204" pitchFamily="34" charset="0"/>
                <a:cs typeface="Arial" panose="020B0604020202020204" pitchFamily="34" charset="0"/>
              </a:rPr>
              <a:t>-Aumentar en un 50% los viajes en bicicleta a través de la implementación de la política publica de la </a:t>
            </a:r>
            <a:r>
              <a:rPr lang="es-MX" sz="1600" dirty="0" smtClean="0">
                <a:latin typeface="Arial" panose="020B0604020202020204" pitchFamily="34" charset="0"/>
                <a:cs typeface="Arial" panose="020B0604020202020204" pitchFamily="34" charset="0"/>
              </a:rPr>
              <a:t>bicicleta</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-Generar las condiciones para aumentar a 6.500 los vehículos de cero y bajas emisiones </a:t>
            </a:r>
            <a:r>
              <a:rPr lang="es-MX" sz="1600" dirty="0" smtClean="0">
                <a:latin typeface="Arial" panose="020B0604020202020204" pitchFamily="34" charset="0"/>
                <a:cs typeface="Arial" panose="020B0604020202020204" pitchFamily="34" charset="0"/>
              </a:rPr>
              <a:t>incluyendo </a:t>
            </a:r>
            <a:r>
              <a:rPr lang="es-MX" sz="1600" dirty="0">
                <a:latin typeface="Arial" panose="020B0604020202020204" pitchFamily="34" charset="0"/>
                <a:cs typeface="Arial" panose="020B0604020202020204" pitchFamily="34" charset="0"/>
              </a:rPr>
              <a:t>la implementación de 20 puntos públicos de carga </a:t>
            </a:r>
            <a:r>
              <a:rPr lang="es-MX" sz="1600" dirty="0" smtClean="0">
                <a:latin typeface="Arial" panose="020B0604020202020204" pitchFamily="34" charset="0"/>
                <a:cs typeface="Arial" panose="020B0604020202020204" pitchFamily="34" charset="0"/>
              </a:rPr>
              <a:t>rápida</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-Impulsar un esquema de transporte alternativo y ambientalmente sostenible mediante el fomento de la </a:t>
            </a:r>
            <a:r>
              <a:rPr lang="es-MX" sz="1600" dirty="0" smtClean="0">
                <a:latin typeface="Arial" panose="020B0604020202020204" pitchFamily="34" charset="0"/>
                <a:cs typeface="Arial" panose="020B0604020202020204" pitchFamily="34" charset="0"/>
              </a:rPr>
              <a:t>micromovilidad</a:t>
            </a: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 Reducir en el 10% como promedio ponderado ciudad, la concentración de material particulado PM10 y </a:t>
            </a:r>
            <a:r>
              <a:rPr lang="es-MX" sz="1600" dirty="0" smtClean="0">
                <a:latin typeface="Arial" panose="020B0604020202020204" pitchFamily="34" charset="0"/>
                <a:cs typeface="Arial" panose="020B0604020202020204" pitchFamily="34" charset="0"/>
              </a:rPr>
              <a:t>PM2.5</a:t>
            </a:r>
            <a:endParaRPr lang="es-CO" sz="16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9662301" y="1509524"/>
            <a:ext cx="547938" cy="591063"/>
          </a:xfrm>
          <a:prstGeom prst="rect">
            <a:avLst/>
          </a:prstGeom>
        </p:spPr>
      </p:pic>
      <p:pic>
        <p:nvPicPr>
          <p:cNvPr id="15" name="Imagen 14"/>
          <p:cNvPicPr>
            <a:picLocks noChangeAspect="1"/>
          </p:cNvPicPr>
          <p:nvPr/>
        </p:nvPicPr>
        <p:blipFill>
          <a:blip r:embed="rId5"/>
          <a:stretch>
            <a:fillRect/>
          </a:stretch>
        </p:blipFill>
        <p:spPr>
          <a:xfrm flipV="1">
            <a:off x="1" y="6649669"/>
            <a:ext cx="12191999" cy="191008"/>
          </a:xfrm>
          <a:prstGeom prst="rect">
            <a:avLst/>
          </a:prstGeom>
        </p:spPr>
      </p:pic>
      <p:sp>
        <p:nvSpPr>
          <p:cNvPr id="19" name="object 2"/>
          <p:cNvSpPr/>
          <p:nvPr/>
        </p:nvSpPr>
        <p:spPr>
          <a:xfrm>
            <a:off x="1" y="0"/>
            <a:ext cx="12192000" cy="1173191"/>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0" name="object 4"/>
          <p:cNvSpPr txBox="1"/>
          <p:nvPr/>
        </p:nvSpPr>
        <p:spPr>
          <a:xfrm>
            <a:off x="10053118" y="72327"/>
            <a:ext cx="1989200"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9.633</a:t>
            </a:r>
            <a:endParaRPr sz="3600" dirty="0">
              <a:latin typeface="Arial Black"/>
              <a:cs typeface="Arial Black"/>
            </a:endParaRPr>
          </a:p>
        </p:txBody>
      </p:sp>
      <p:sp>
        <p:nvSpPr>
          <p:cNvPr id="22" name="object 3"/>
          <p:cNvSpPr txBox="1">
            <a:spLocks noGrp="1"/>
          </p:cNvSpPr>
          <p:nvPr>
            <p:ph type="title"/>
          </p:nvPr>
        </p:nvSpPr>
        <p:spPr>
          <a:xfrm>
            <a:off x="83752" y="143455"/>
            <a:ext cx="7539789"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7583</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Implementación del sistema de </a:t>
            </a: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transporte </a:t>
            </a: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de bajas y cero emisiones para </a:t>
            </a: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Bogotá D.C.</a:t>
            </a:r>
            <a:endPar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endParaRPr>
          </a:p>
        </p:txBody>
      </p:sp>
      <p:sp>
        <p:nvSpPr>
          <p:cNvPr id="23" name="91 Rectángulo redondeado"/>
          <p:cNvSpPr/>
          <p:nvPr/>
        </p:nvSpPr>
        <p:spPr>
          <a:xfrm>
            <a:off x="410279" y="4107472"/>
            <a:ext cx="3366214" cy="1662179"/>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POSTULACION DE LA CULTURA BOGOTANA DEL USO Y DISFRUTE DE LA BICICLETA </a:t>
            </a:r>
            <a:r>
              <a:rPr lang="es-ES" dirty="0" smtClean="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$230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4" name="91 Rectángulo redondeado"/>
          <p:cNvSpPr/>
          <p:nvPr/>
        </p:nvSpPr>
        <p:spPr>
          <a:xfrm>
            <a:off x="381309" y="1979394"/>
            <a:ext cx="3366213" cy="202110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smtClean="0">
                <a:solidFill>
                  <a:schemeClr val="accent5">
                    <a:lumMod val="50000"/>
                  </a:schemeClr>
                </a:solidFill>
                <a:latin typeface="Arial" panose="020B0604020202020204" pitchFamily="34" charset="0"/>
                <a:cs typeface="Arial" panose="020B0604020202020204" pitchFamily="34" charset="0"/>
              </a:rPr>
              <a:t>MODERNIZACIÓN </a:t>
            </a:r>
            <a:r>
              <a:rPr lang="es-ES" dirty="0">
                <a:solidFill>
                  <a:schemeClr val="accent5">
                    <a:lumMod val="50000"/>
                  </a:schemeClr>
                </a:solidFill>
                <a:latin typeface="Arial" panose="020B0604020202020204" pitchFamily="34" charset="0"/>
                <a:cs typeface="Arial" panose="020B0604020202020204" pitchFamily="34" charset="0"/>
              </a:rPr>
              <a:t>Y </a:t>
            </a:r>
            <a:r>
              <a:rPr lang="es-ES" dirty="0" smtClean="0">
                <a:solidFill>
                  <a:schemeClr val="accent5">
                    <a:lumMod val="50000"/>
                  </a:schemeClr>
                </a:solidFill>
                <a:latin typeface="Arial" panose="020B0604020202020204" pitchFamily="34" charset="0"/>
                <a:cs typeface="Arial" panose="020B0604020202020204" pitchFamily="34" charset="0"/>
              </a:rPr>
              <a:t>REDUCCIÓN </a:t>
            </a:r>
            <a:r>
              <a:rPr lang="es-ES" dirty="0">
                <a:solidFill>
                  <a:schemeClr val="accent5">
                    <a:lumMod val="50000"/>
                  </a:schemeClr>
                </a:solidFill>
                <a:latin typeface="Arial" panose="020B0604020202020204" pitchFamily="34" charset="0"/>
                <a:cs typeface="Arial" panose="020B0604020202020204" pitchFamily="34" charset="0"/>
              </a:rPr>
              <a:t>DE </a:t>
            </a:r>
            <a:r>
              <a:rPr lang="es-ES" dirty="0" smtClean="0">
                <a:solidFill>
                  <a:schemeClr val="accent5">
                    <a:lumMod val="50000"/>
                  </a:schemeClr>
                </a:solidFill>
                <a:latin typeface="Arial" panose="020B0604020202020204" pitchFamily="34" charset="0"/>
                <a:cs typeface="Arial" panose="020B0604020202020204" pitchFamily="34" charset="0"/>
              </a:rPr>
              <a:t>EMISIONES </a:t>
            </a:r>
            <a:r>
              <a:rPr lang="es-ES" dirty="0">
                <a:solidFill>
                  <a:schemeClr val="accent5">
                    <a:lumMod val="50000"/>
                  </a:schemeClr>
                </a:solidFill>
                <a:latin typeface="Arial" panose="020B0604020202020204" pitchFamily="34" charset="0"/>
                <a:cs typeface="Arial" panose="020B0604020202020204" pitchFamily="34" charset="0"/>
              </a:rPr>
              <a:t>DEL PARQUE AUTOMOTOR DE CARGA CON </a:t>
            </a:r>
            <a:r>
              <a:rPr lang="es-ES" dirty="0" smtClean="0">
                <a:solidFill>
                  <a:schemeClr val="accent5">
                    <a:lumMod val="50000"/>
                  </a:schemeClr>
                </a:solidFill>
                <a:latin typeface="Arial" panose="020B0604020202020204" pitchFamily="34" charset="0"/>
                <a:cs typeface="Arial" panose="020B0604020202020204" pitchFamily="34" charset="0"/>
              </a:rPr>
              <a:t>TECNOLOGÍAS </a:t>
            </a:r>
            <a:r>
              <a:rPr lang="es-ES" dirty="0">
                <a:solidFill>
                  <a:schemeClr val="accent5">
                    <a:lumMod val="50000"/>
                  </a:schemeClr>
                </a:solidFill>
                <a:latin typeface="Arial" panose="020B0604020202020204" pitchFamily="34" charset="0"/>
                <a:cs typeface="Arial" panose="020B0604020202020204" pitchFamily="34" charset="0"/>
              </a:rPr>
              <a:t>DE BAJA O CERO </a:t>
            </a:r>
            <a:r>
              <a:rPr lang="es-ES" dirty="0" smtClean="0">
                <a:solidFill>
                  <a:schemeClr val="accent5">
                    <a:lumMod val="50000"/>
                  </a:schemeClr>
                </a:solidFill>
                <a:latin typeface="Arial" panose="020B0604020202020204" pitchFamily="34" charset="0"/>
                <a:cs typeface="Arial" panose="020B0604020202020204" pitchFamily="34" charset="0"/>
              </a:rPr>
              <a:t>EMISIONES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$5.000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5" name="Elipse 24"/>
          <p:cNvSpPr/>
          <p:nvPr/>
        </p:nvSpPr>
        <p:spPr>
          <a:xfrm>
            <a:off x="381309" y="1960531"/>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9" name="Elipse 28"/>
          <p:cNvSpPr/>
          <p:nvPr/>
        </p:nvSpPr>
        <p:spPr>
          <a:xfrm>
            <a:off x="6395457" y="2646881"/>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6" name="Flecha arriba 25"/>
          <p:cNvSpPr/>
          <p:nvPr/>
        </p:nvSpPr>
        <p:spPr>
          <a:xfrm>
            <a:off x="10687121" y="669977"/>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object 4"/>
          <p:cNvSpPr txBox="1"/>
          <p:nvPr/>
        </p:nvSpPr>
        <p:spPr>
          <a:xfrm>
            <a:off x="10853765" y="689785"/>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70</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3137685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1" y="6296329"/>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18" name="91 Rectángulo redondeado"/>
          <p:cNvSpPr/>
          <p:nvPr/>
        </p:nvSpPr>
        <p:spPr>
          <a:xfrm>
            <a:off x="6268948" y="1319195"/>
            <a:ext cx="3510560" cy="84728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PROFESIONALES Y PERSONAL DE APOYO</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5.803</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1783693" y="2018894"/>
            <a:ext cx="557379" cy="601247"/>
          </a:xfrm>
          <a:prstGeom prst="rect">
            <a:avLst/>
          </a:prstGeom>
        </p:spPr>
      </p:pic>
      <p:sp>
        <p:nvSpPr>
          <p:cNvPr id="13" name="CuadroTexto 12">
            <a:extLst>
              <a:ext uri="{FF2B5EF4-FFF2-40B4-BE49-F238E27FC236}">
                <a16:creationId xmlns:a16="http://schemas.microsoft.com/office/drawing/2014/main" id="{9A47377B-C712-4D8E-83D4-484E2AD18B81}"/>
              </a:ext>
            </a:extLst>
          </p:cNvPr>
          <p:cNvSpPr txBox="1"/>
          <p:nvPr/>
        </p:nvSpPr>
        <p:spPr>
          <a:xfrm>
            <a:off x="56611" y="2652698"/>
            <a:ext cx="4568923" cy="2693045"/>
          </a:xfrm>
          <a:prstGeom prst="rect">
            <a:avLst/>
          </a:prstGeom>
          <a:noFill/>
        </p:spPr>
        <p:txBody>
          <a:bodyPr wrap="square" rtlCol="0">
            <a:spAutoFit/>
          </a:bodyPr>
          <a:lstStyle/>
          <a:p>
            <a:r>
              <a:rPr lang="es-MX" sz="1300" b="1" dirty="0" smtClean="0">
                <a:latin typeface="Arial" panose="020B0604020202020204" pitchFamily="34" charset="0"/>
                <a:cs typeface="Arial" panose="020B0604020202020204" pitchFamily="34" charset="0"/>
              </a:rPr>
              <a:t>METAS </a:t>
            </a:r>
            <a:r>
              <a:rPr lang="es-MX" sz="1300" b="1" dirty="0">
                <a:latin typeface="Arial" panose="020B0604020202020204" pitchFamily="34" charset="0"/>
                <a:cs typeface="Arial" panose="020B0604020202020204" pitchFamily="34" charset="0"/>
              </a:rPr>
              <a:t>PDD</a:t>
            </a:r>
          </a:p>
          <a:p>
            <a:r>
              <a:rPr lang="es-MX" sz="1300" dirty="0">
                <a:latin typeface="Arial" panose="020B0604020202020204" pitchFamily="34" charset="0"/>
                <a:cs typeface="Arial" panose="020B0604020202020204" pitchFamily="34" charset="0"/>
              </a:rPr>
              <a:t>-Aumentar en 20% la oferta de transporte público del SITP</a:t>
            </a:r>
          </a:p>
          <a:p>
            <a:r>
              <a:rPr lang="es-MX" sz="1300" b="1" dirty="0" smtClean="0">
                <a:latin typeface="Arial" panose="020B0604020202020204" pitchFamily="34" charset="0"/>
                <a:cs typeface="Arial" panose="020B0604020202020204" pitchFamily="34" charset="0"/>
              </a:rPr>
              <a:t>-</a:t>
            </a:r>
            <a:r>
              <a:rPr lang="es-MX" sz="1300" dirty="0">
                <a:latin typeface="Arial" panose="020B0604020202020204" pitchFamily="34" charset="0"/>
                <a:cs typeface="Arial" panose="020B0604020202020204" pitchFamily="34" charset="0"/>
              </a:rPr>
              <a:t>Aumentar en 4 puntos porcentuales la confiabilidad del servicio del SITP </a:t>
            </a:r>
            <a:endParaRPr lang="es-MX" sz="1300" dirty="0" smtClean="0">
              <a:latin typeface="Arial" panose="020B0604020202020204" pitchFamily="34" charset="0"/>
              <a:cs typeface="Arial" panose="020B0604020202020204" pitchFamily="34" charset="0"/>
            </a:endParaRPr>
          </a:p>
          <a:p>
            <a:r>
              <a:rPr lang="es-MX" sz="1300" dirty="0" smtClean="0">
                <a:latin typeface="Arial" panose="020B0604020202020204" pitchFamily="34" charset="0"/>
                <a:cs typeface="Arial" panose="020B0604020202020204" pitchFamily="34" charset="0"/>
              </a:rPr>
              <a:t>-</a:t>
            </a:r>
            <a:r>
              <a:rPr lang="es-MX" sz="1300" dirty="0">
                <a:latin typeface="Arial" panose="020B0604020202020204" pitchFamily="34" charset="0"/>
                <a:cs typeface="Arial" panose="020B0604020202020204" pitchFamily="34" charset="0"/>
              </a:rPr>
              <a:t>Definir e implementar un instrumento para la medición y seguimiento de la experiencia del usuario y del prestador del servicio </a:t>
            </a:r>
            <a:r>
              <a:rPr lang="es-MX" sz="1300" dirty="0" smtClean="0">
                <a:latin typeface="Arial" panose="020B0604020202020204" pitchFamily="34" charset="0"/>
                <a:cs typeface="Arial" panose="020B0604020202020204" pitchFamily="34" charset="0"/>
              </a:rPr>
              <a:t>de taxis</a:t>
            </a:r>
            <a:endParaRPr lang="es-MX" sz="1300" dirty="0">
              <a:latin typeface="Arial" panose="020B0604020202020204" pitchFamily="34" charset="0"/>
              <a:cs typeface="Arial" panose="020B0604020202020204" pitchFamily="34" charset="0"/>
            </a:endParaRPr>
          </a:p>
          <a:p>
            <a:r>
              <a:rPr lang="es-MX" sz="1300" dirty="0">
                <a:latin typeface="Arial" panose="020B0604020202020204" pitchFamily="34" charset="0"/>
                <a:cs typeface="Arial" panose="020B0604020202020204" pitchFamily="34" charset="0"/>
              </a:rPr>
              <a:t>-Diseñar, gestionar e implementar una estrategia para aumentar la ocupación promedio del vehículo privado en la ciudad</a:t>
            </a:r>
          </a:p>
          <a:p>
            <a:r>
              <a:rPr lang="es-MX" sz="1300" dirty="0">
                <a:latin typeface="Arial" panose="020B0604020202020204" pitchFamily="34" charset="0"/>
                <a:cs typeface="Arial" panose="020B0604020202020204" pitchFamily="34" charset="0"/>
              </a:rPr>
              <a:t>-Formular e implementar una estrategia integral para mejorar la calidad del transporte público urbano regional</a:t>
            </a:r>
          </a:p>
          <a:p>
            <a:endParaRPr lang="es-CO" sz="1300" dirty="0">
              <a:latin typeface="Arial" panose="020B0604020202020204" pitchFamily="34" charset="0"/>
              <a:cs typeface="Arial" panose="020B0604020202020204" pitchFamily="34" charset="0"/>
            </a:endParaRPr>
          </a:p>
        </p:txBody>
      </p:sp>
      <p:pic>
        <p:nvPicPr>
          <p:cNvPr id="20" name="Imagen 19"/>
          <p:cNvPicPr>
            <a:picLocks noChangeAspect="1"/>
          </p:cNvPicPr>
          <p:nvPr/>
        </p:nvPicPr>
        <p:blipFill>
          <a:blip r:embed="rId5"/>
          <a:stretch>
            <a:fillRect/>
          </a:stretch>
        </p:blipFill>
        <p:spPr>
          <a:xfrm flipV="1">
            <a:off x="1" y="6649669"/>
            <a:ext cx="12191999" cy="191008"/>
          </a:xfrm>
          <a:prstGeom prst="rect">
            <a:avLst/>
          </a:prstGeom>
        </p:spPr>
      </p:pic>
      <p:sp>
        <p:nvSpPr>
          <p:cNvPr id="22" name="object 2"/>
          <p:cNvSpPr/>
          <p:nvPr/>
        </p:nvSpPr>
        <p:spPr>
          <a:xfrm>
            <a:off x="1" y="0"/>
            <a:ext cx="12192000" cy="1173191"/>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3" name="object 3"/>
          <p:cNvSpPr txBox="1">
            <a:spLocks noGrp="1"/>
          </p:cNvSpPr>
          <p:nvPr>
            <p:ph type="title"/>
          </p:nvPr>
        </p:nvSpPr>
        <p:spPr>
          <a:xfrm>
            <a:off x="159756" y="82798"/>
            <a:ext cx="8389089" cy="9546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7588</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MX"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Fortalecimiento de una movilidad sostenible y accesible para Bogotá y su Región</a:t>
            </a:r>
            <a:endParaRPr lang="es-ES" sz="2400" dirty="0">
              <a:solidFill>
                <a:schemeClr val="bg1">
                  <a:lumMod val="85000"/>
                </a:schemeClr>
              </a:solidFill>
              <a:latin typeface="Arial Black" panose="020B0A04020102020204" pitchFamily="34" charset="0"/>
              <a:ea typeface="ＭＳ Ｐゴシック" charset="-128"/>
              <a:cs typeface="Arial" panose="020B0604020202020204" pitchFamily="34" charset="0"/>
            </a:endParaRPr>
          </a:p>
        </p:txBody>
      </p:sp>
      <p:sp>
        <p:nvSpPr>
          <p:cNvPr id="24" name="object 4"/>
          <p:cNvSpPr txBox="1"/>
          <p:nvPr/>
        </p:nvSpPr>
        <p:spPr>
          <a:xfrm>
            <a:off x="10042359" y="82798"/>
            <a:ext cx="1989200"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7.657</a:t>
            </a:r>
            <a:endParaRPr sz="3600" dirty="0">
              <a:latin typeface="Arial Black"/>
              <a:cs typeface="Arial Black"/>
            </a:endParaRPr>
          </a:p>
        </p:txBody>
      </p:sp>
      <p:sp>
        <p:nvSpPr>
          <p:cNvPr id="26" name="91 Rectángulo redondeado"/>
          <p:cNvSpPr/>
          <p:nvPr/>
        </p:nvSpPr>
        <p:spPr>
          <a:xfrm>
            <a:off x="7156921" y="5442358"/>
            <a:ext cx="2885438" cy="65789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TRANSPORTE</a:t>
            </a: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254</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1" name="Elipse 30"/>
          <p:cNvSpPr/>
          <p:nvPr/>
        </p:nvSpPr>
        <p:spPr>
          <a:xfrm>
            <a:off x="6838171" y="5973456"/>
            <a:ext cx="1369066"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a:t>
            </a:r>
            <a:endParaRPr lang="es-CO" sz="1200" b="1" dirty="0">
              <a:latin typeface="Arial Black" panose="020B0A04020102020204" pitchFamily="34" charset="0"/>
            </a:endParaRPr>
          </a:p>
        </p:txBody>
      </p:sp>
      <p:sp>
        <p:nvSpPr>
          <p:cNvPr id="32" name="91 Rectángulo redondeado"/>
          <p:cNvSpPr/>
          <p:nvPr/>
        </p:nvSpPr>
        <p:spPr>
          <a:xfrm>
            <a:off x="5063543" y="3944152"/>
            <a:ext cx="3510561" cy="142186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EVALUACION DE LA IMPLEMENTACION DE TRANSPORTE DE PRIMERA Y ULTIMA </a:t>
            </a:r>
            <a:r>
              <a:rPr lang="es-ES" dirty="0" smtClean="0">
                <a:solidFill>
                  <a:schemeClr val="accent5">
                    <a:lumMod val="50000"/>
                  </a:schemeClr>
                </a:solidFill>
                <a:latin typeface="Arial" panose="020B0604020202020204" pitchFamily="34" charset="0"/>
                <a:cs typeface="Arial" panose="020B0604020202020204" pitchFamily="34" charset="0"/>
              </a:rPr>
              <a:t>MILLA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$300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3" name="91 Rectángulo redondeado"/>
          <p:cNvSpPr/>
          <p:nvPr/>
        </p:nvSpPr>
        <p:spPr>
          <a:xfrm>
            <a:off x="8655041" y="4191123"/>
            <a:ext cx="3401644" cy="1174894"/>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LOGÍSTICA </a:t>
            </a:r>
            <a:r>
              <a:rPr lang="es-CO" dirty="0">
                <a:solidFill>
                  <a:schemeClr val="accent5">
                    <a:lumMod val="50000"/>
                  </a:schemeClr>
                </a:solidFill>
                <a:latin typeface="Arial" panose="020B0604020202020204" pitchFamily="34" charset="0"/>
                <a:cs typeface="Arial" panose="020B0604020202020204" pitchFamily="34" charset="0"/>
              </a:rPr>
              <a:t>, PLAN DE </a:t>
            </a:r>
            <a:r>
              <a:rPr lang="es-CO" dirty="0" smtClean="0">
                <a:solidFill>
                  <a:schemeClr val="accent5">
                    <a:lumMod val="50000"/>
                  </a:schemeClr>
                </a:solidFill>
                <a:latin typeface="Arial" panose="020B0604020202020204" pitchFamily="34" charset="0"/>
                <a:cs typeface="Arial" panose="020B0604020202020204" pitchFamily="34" charset="0"/>
              </a:rPr>
              <a:t>MEDIOS Y </a:t>
            </a:r>
            <a:r>
              <a:rPr lang="es-CO" dirty="0">
                <a:solidFill>
                  <a:schemeClr val="accent5">
                    <a:lumMod val="50000"/>
                  </a:schemeClr>
                </a:solidFill>
                <a:latin typeface="Arial" panose="020B0604020202020204" pitchFamily="34" charset="0"/>
                <a:cs typeface="Arial" panose="020B0604020202020204" pitchFamily="34" charset="0"/>
              </a:rPr>
              <a:t>MATERIAL IMPRESO</a:t>
            </a: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600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4" name="91 Rectángulo redondeado">
            <a:extLst>
              <a:ext uri="{FF2B5EF4-FFF2-40B4-BE49-F238E27FC236}">
                <a16:creationId xmlns:a16="http://schemas.microsoft.com/office/drawing/2014/main" id="{B858940E-FACB-4805-8568-C1DCF4210912}"/>
              </a:ext>
            </a:extLst>
          </p:cNvPr>
          <p:cNvSpPr/>
          <p:nvPr/>
        </p:nvSpPr>
        <p:spPr>
          <a:xfrm>
            <a:off x="5063543" y="2407626"/>
            <a:ext cx="3510561" cy="1395969"/>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ACTUALIZACION DE LA CARACTERIZACION DE LAS PERSONAS CON MOVILIDAD REDUCIDA PERMANENTE</a:t>
            </a:r>
            <a:r>
              <a:rPr lang="es-CO" b="1" dirty="0" smtClean="0">
                <a:solidFill>
                  <a:schemeClr val="accent5">
                    <a:lumMod val="50000"/>
                  </a:schemeClr>
                </a:solidFill>
                <a:latin typeface="Arial" panose="020B0604020202020204" pitchFamily="34" charset="0"/>
                <a:cs typeface="Arial" panose="020B0604020202020204" pitchFamily="34" charset="0"/>
              </a:rPr>
              <a:t>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$450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5" name="91 Rectángulo redondeado"/>
          <p:cNvSpPr/>
          <p:nvPr/>
        </p:nvSpPr>
        <p:spPr>
          <a:xfrm>
            <a:off x="8680804" y="2403128"/>
            <a:ext cx="3350119" cy="173367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FORMULACION INICIAL DEL PLAN DE ORDENAMIENTO </a:t>
            </a:r>
            <a:r>
              <a:rPr lang="es-CO" dirty="0" smtClean="0">
                <a:solidFill>
                  <a:schemeClr val="accent5">
                    <a:lumMod val="50000"/>
                  </a:schemeClr>
                </a:solidFill>
                <a:latin typeface="Arial" panose="020B0604020202020204" pitchFamily="34" charset="0"/>
                <a:cs typeface="Arial" panose="020B0604020202020204" pitchFamily="34" charset="0"/>
              </a:rPr>
              <a:t>LOGISTICO PARA ALIMENTOS, SEGÚN EL POT (SDDE)</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$250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6" name="Elipse 35"/>
          <p:cNvSpPr/>
          <p:nvPr/>
        </p:nvSpPr>
        <p:spPr>
          <a:xfrm>
            <a:off x="4956843" y="4995296"/>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7" name="Elipse 36"/>
          <p:cNvSpPr/>
          <p:nvPr/>
        </p:nvSpPr>
        <p:spPr>
          <a:xfrm>
            <a:off x="11299663" y="3580064"/>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8" name="Elipse 37"/>
          <p:cNvSpPr/>
          <p:nvPr/>
        </p:nvSpPr>
        <p:spPr>
          <a:xfrm>
            <a:off x="4845973" y="2309647"/>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5" name="Flecha arriba 24"/>
          <p:cNvSpPr/>
          <p:nvPr/>
        </p:nvSpPr>
        <p:spPr>
          <a:xfrm rot="10800000">
            <a:off x="10572264" y="739490"/>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object 4"/>
          <p:cNvSpPr txBox="1"/>
          <p:nvPr/>
        </p:nvSpPr>
        <p:spPr>
          <a:xfrm>
            <a:off x="10820591" y="732626"/>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-15</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1667816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11056145" y="6139634"/>
            <a:ext cx="1135854" cy="433694"/>
          </a:xfrm>
          <a:prstGeom prst="rect">
            <a:avLst/>
          </a:prstGeom>
        </p:spPr>
      </p:pic>
      <p:sp>
        <p:nvSpPr>
          <p:cNvPr id="10" name="CuadroTexto 9"/>
          <p:cNvSpPr txBox="1"/>
          <p:nvPr/>
        </p:nvSpPr>
        <p:spPr>
          <a:xfrm>
            <a:off x="61213" y="6250716"/>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14" name="91 Rectángulo redondeado"/>
          <p:cNvSpPr/>
          <p:nvPr/>
        </p:nvSpPr>
        <p:spPr>
          <a:xfrm>
            <a:off x="6734743" y="5130176"/>
            <a:ext cx="4294626" cy="100953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sz="1600" dirty="0">
                <a:solidFill>
                  <a:schemeClr val="accent5">
                    <a:lumMod val="50000"/>
                  </a:schemeClr>
                </a:solidFill>
                <a:latin typeface="Arial" panose="020B0604020202020204" pitchFamily="34" charset="0"/>
                <a:cs typeface="Arial" panose="020B0604020202020204" pitchFamily="34" charset="0"/>
              </a:rPr>
              <a:t>ANALISIS DETALLADO DE SINIESTROS VIALES CON ENFOQUE TECNICO MAS AMPLIO</a:t>
            </a:r>
            <a:r>
              <a:rPr lang="es-CO" sz="1600" dirty="0" smtClean="0">
                <a:solidFill>
                  <a:schemeClr val="accent5">
                    <a:lumMod val="50000"/>
                  </a:schemeClr>
                </a:solidFill>
                <a:latin typeface="Arial" panose="020B0604020202020204" pitchFamily="34" charset="0"/>
                <a:cs typeface="Arial" panose="020B0604020202020204" pitchFamily="34" charset="0"/>
              </a:rPr>
              <a:t> </a:t>
            </a: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$300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21" name="91 Rectángulo redondeado"/>
          <p:cNvSpPr/>
          <p:nvPr/>
        </p:nvSpPr>
        <p:spPr>
          <a:xfrm>
            <a:off x="8358441" y="2469654"/>
            <a:ext cx="3367833" cy="998939"/>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ACTIVIDADES DE LOGÍSTICA Y </a:t>
            </a:r>
            <a:r>
              <a:rPr lang="es-CO" sz="1600" dirty="0">
                <a:solidFill>
                  <a:schemeClr val="accent5">
                    <a:lumMod val="50000"/>
                  </a:schemeClr>
                </a:solidFill>
                <a:latin typeface="Arial" panose="020B0604020202020204" pitchFamily="34" charset="0"/>
                <a:cs typeface="Arial" panose="020B0604020202020204" pitchFamily="34" charset="0"/>
              </a:rPr>
              <a:t>MATERIAL IMPRESO</a:t>
            </a:r>
          </a:p>
          <a:p>
            <a:pPr algn="ctr">
              <a:defRPr/>
            </a:pPr>
            <a:r>
              <a:rPr lang="es-CO" sz="1600" b="1" dirty="0">
                <a:solidFill>
                  <a:schemeClr val="accent5">
                    <a:lumMod val="50000"/>
                  </a:schemeClr>
                </a:solidFill>
                <a:latin typeface="Arial" panose="020B0604020202020204" pitchFamily="34" charset="0"/>
                <a:cs typeface="Arial" panose="020B0604020202020204" pitchFamily="34" charset="0"/>
              </a:rPr>
              <a:t>$ </a:t>
            </a:r>
            <a:r>
              <a:rPr lang="es-CO" sz="1600" b="1" dirty="0" smtClean="0">
                <a:solidFill>
                  <a:schemeClr val="accent5">
                    <a:lumMod val="50000"/>
                  </a:schemeClr>
                </a:solidFill>
                <a:latin typeface="Arial" panose="020B0604020202020204" pitchFamily="34" charset="0"/>
                <a:cs typeface="Arial" panose="020B0604020202020204" pitchFamily="34" charset="0"/>
              </a:rPr>
              <a:t>1.160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 name="CuadroTexto 1">
            <a:extLst>
              <a:ext uri="{FF2B5EF4-FFF2-40B4-BE49-F238E27FC236}">
                <a16:creationId xmlns:a16="http://schemas.microsoft.com/office/drawing/2014/main" id="{6C2CA285-69CA-40FC-9474-CB0B509E4751}"/>
              </a:ext>
            </a:extLst>
          </p:cNvPr>
          <p:cNvSpPr txBox="1"/>
          <p:nvPr/>
        </p:nvSpPr>
        <p:spPr>
          <a:xfrm>
            <a:off x="1734207" y="1321794"/>
            <a:ext cx="9934328" cy="784830"/>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a:latin typeface="Century Gothic" panose="020B0502020202020204" pitchFamily="34" charset="0"/>
              </a:rPr>
              <a:t>- </a:t>
            </a:r>
            <a:r>
              <a:rPr lang="es-MX" sz="1500" dirty="0" smtClean="0">
                <a:latin typeface="Century Gothic" panose="020B0502020202020204" pitchFamily="34" charset="0"/>
              </a:rPr>
              <a:t>Reducir </a:t>
            </a:r>
            <a:r>
              <a:rPr lang="es-MX" sz="1500" dirty="0">
                <a:latin typeface="Century Gothic" panose="020B0502020202020204" pitchFamily="34" charset="0"/>
              </a:rPr>
              <a:t>en 20% el número de víctimas fatales por siniestros viales para cada uno de los actores de la vía </a:t>
            </a:r>
          </a:p>
          <a:p>
            <a:r>
              <a:rPr lang="es-MX" sz="1500" dirty="0" smtClean="0">
                <a:latin typeface="Century Gothic" panose="020B0502020202020204" pitchFamily="34" charset="0"/>
              </a:rPr>
              <a:t>- Reducir </a:t>
            </a:r>
            <a:r>
              <a:rPr lang="es-MX" sz="1500" dirty="0">
                <a:latin typeface="Century Gothic" panose="020B0502020202020204" pitchFamily="34" charset="0"/>
              </a:rPr>
              <a:t>en 20% el número de jóvenes (entre 14 y 28 años) fallecidos por siniestros viales</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764521" y="1378139"/>
            <a:ext cx="648576" cy="699622"/>
          </a:xfrm>
          <a:prstGeom prst="rect">
            <a:avLst/>
          </a:prstGeom>
        </p:spPr>
      </p:pic>
      <p:pic>
        <p:nvPicPr>
          <p:cNvPr id="16" name="Imagen 15"/>
          <p:cNvPicPr>
            <a:picLocks noChangeAspect="1"/>
          </p:cNvPicPr>
          <p:nvPr/>
        </p:nvPicPr>
        <p:blipFill>
          <a:blip r:embed="rId5"/>
          <a:stretch>
            <a:fillRect/>
          </a:stretch>
        </p:blipFill>
        <p:spPr>
          <a:xfrm flipV="1">
            <a:off x="1" y="6649669"/>
            <a:ext cx="12191999" cy="191008"/>
          </a:xfrm>
          <a:prstGeom prst="rect">
            <a:avLst/>
          </a:prstGeom>
        </p:spPr>
      </p:pic>
      <p:sp>
        <p:nvSpPr>
          <p:cNvPr id="17" name="object 2"/>
          <p:cNvSpPr/>
          <p:nvPr/>
        </p:nvSpPr>
        <p:spPr>
          <a:xfrm>
            <a:off x="1" y="0"/>
            <a:ext cx="12192000" cy="1152784"/>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19" name="object 4"/>
          <p:cNvSpPr txBox="1"/>
          <p:nvPr/>
        </p:nvSpPr>
        <p:spPr>
          <a:xfrm>
            <a:off x="10042357" y="72327"/>
            <a:ext cx="1989200"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7.664</a:t>
            </a:r>
            <a:endParaRPr sz="3600" dirty="0">
              <a:latin typeface="Arial Black"/>
              <a:cs typeface="Arial Black"/>
            </a:endParaRPr>
          </a:p>
        </p:txBody>
      </p:sp>
      <p:sp>
        <p:nvSpPr>
          <p:cNvPr id="20" name="object 3"/>
          <p:cNvSpPr txBox="1">
            <a:spLocks noGrp="1"/>
          </p:cNvSpPr>
          <p:nvPr>
            <p:ph type="title"/>
          </p:nvPr>
        </p:nvSpPr>
        <p:spPr>
          <a:xfrm>
            <a:off x="61213" y="93044"/>
            <a:ext cx="7584493"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7579</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Implementación del plan distrital </a:t>
            </a: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de seguridad vial en Bogotá D.C. </a:t>
            </a:r>
            <a:endPar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endParaRPr>
          </a:p>
        </p:txBody>
      </p:sp>
      <p:sp>
        <p:nvSpPr>
          <p:cNvPr id="24" name="91 Rectángulo redondeado"/>
          <p:cNvSpPr/>
          <p:nvPr/>
        </p:nvSpPr>
        <p:spPr>
          <a:xfrm>
            <a:off x="764521" y="2473904"/>
            <a:ext cx="3381294" cy="975738"/>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PLAN </a:t>
            </a:r>
            <a:r>
              <a:rPr lang="es-CO" sz="1600" dirty="0">
                <a:solidFill>
                  <a:schemeClr val="accent5">
                    <a:lumMod val="50000"/>
                  </a:schemeClr>
                </a:solidFill>
                <a:latin typeface="Arial" panose="020B0604020202020204" pitchFamily="34" charset="0"/>
                <a:cs typeface="Arial" panose="020B0604020202020204" pitchFamily="34" charset="0"/>
              </a:rPr>
              <a:t>DE </a:t>
            </a:r>
            <a:r>
              <a:rPr lang="es-CO" sz="1600" dirty="0" smtClean="0">
                <a:solidFill>
                  <a:schemeClr val="accent5">
                    <a:lumMod val="50000"/>
                  </a:schemeClr>
                </a:solidFill>
                <a:latin typeface="Arial" panose="020B0604020202020204" pitchFamily="34" charset="0"/>
                <a:cs typeface="Arial" panose="020B0604020202020204" pitchFamily="34" charset="0"/>
              </a:rPr>
              <a:t>MEDIOS PARA LA SEGURIDAD VIAL</a:t>
            </a:r>
            <a:endParaRPr lang="es-CO" sz="1600"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sz="1600" b="1" dirty="0">
                <a:solidFill>
                  <a:schemeClr val="accent5">
                    <a:lumMod val="50000"/>
                  </a:schemeClr>
                </a:solidFill>
                <a:latin typeface="Arial" panose="020B0604020202020204" pitchFamily="34" charset="0"/>
                <a:cs typeface="Arial" panose="020B0604020202020204" pitchFamily="34" charset="0"/>
              </a:rPr>
              <a:t>$ </a:t>
            </a:r>
            <a:r>
              <a:rPr lang="es-CO" sz="1600" b="1" dirty="0" smtClean="0">
                <a:solidFill>
                  <a:schemeClr val="accent5">
                    <a:lumMod val="50000"/>
                  </a:schemeClr>
                </a:solidFill>
                <a:latin typeface="Arial" panose="020B0604020202020204" pitchFamily="34" charset="0"/>
                <a:cs typeface="Arial" panose="020B0604020202020204" pitchFamily="34" charset="0"/>
              </a:rPr>
              <a:t>4.000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25" name="Elipse 24"/>
          <p:cNvSpPr/>
          <p:nvPr/>
        </p:nvSpPr>
        <p:spPr>
          <a:xfrm>
            <a:off x="6761519" y="5814928"/>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6" name="91 Rectángulo redondeado"/>
          <p:cNvSpPr/>
          <p:nvPr/>
        </p:nvSpPr>
        <p:spPr>
          <a:xfrm>
            <a:off x="4539342" y="2496840"/>
            <a:ext cx="3367833" cy="97631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sz="1600" dirty="0" smtClean="0">
                <a:solidFill>
                  <a:schemeClr val="accent5">
                    <a:lumMod val="50000"/>
                  </a:schemeClr>
                </a:solidFill>
                <a:latin typeface="Arial" panose="020B0604020202020204" pitchFamily="34" charset="0"/>
                <a:cs typeface="Arial" panose="020B0604020202020204" pitchFamily="34" charset="0"/>
              </a:rPr>
              <a:t>PROFESIONALES Y PERSONAL </a:t>
            </a:r>
            <a:r>
              <a:rPr lang="es-CO" sz="1600" dirty="0">
                <a:solidFill>
                  <a:schemeClr val="accent5">
                    <a:lumMod val="50000"/>
                  </a:schemeClr>
                </a:solidFill>
                <a:latin typeface="Arial" panose="020B0604020202020204" pitchFamily="34" charset="0"/>
                <a:cs typeface="Arial" panose="020B0604020202020204" pitchFamily="34" charset="0"/>
              </a:rPr>
              <a:t>DE </a:t>
            </a:r>
            <a:r>
              <a:rPr lang="es-CO" sz="1600" dirty="0" smtClean="0">
                <a:solidFill>
                  <a:schemeClr val="accent5">
                    <a:lumMod val="50000"/>
                  </a:schemeClr>
                </a:solidFill>
                <a:latin typeface="Arial" panose="020B0604020202020204" pitchFamily="34" charset="0"/>
                <a:cs typeface="Arial" panose="020B0604020202020204" pitchFamily="34" charset="0"/>
              </a:rPr>
              <a:t>APOYO Y ARL</a:t>
            </a:r>
            <a:endParaRPr lang="es-CO" sz="1600"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$1.521</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91 Rectángulo redondeado"/>
          <p:cNvSpPr/>
          <p:nvPr/>
        </p:nvSpPr>
        <p:spPr>
          <a:xfrm>
            <a:off x="1413097" y="5158487"/>
            <a:ext cx="3737436" cy="75254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sz="1600" dirty="0" smtClean="0">
                <a:solidFill>
                  <a:schemeClr val="accent5">
                    <a:lumMod val="50000"/>
                  </a:schemeClr>
                </a:solidFill>
                <a:latin typeface="Arial" panose="020B0604020202020204" pitchFamily="34" charset="0"/>
                <a:cs typeface="Arial" panose="020B0604020202020204" pitchFamily="34" charset="0"/>
              </a:rPr>
              <a:t>TRANSPORTE</a:t>
            </a:r>
          </a:p>
          <a:p>
            <a:pPr algn="ctr">
              <a:defRPr/>
            </a:pPr>
            <a:r>
              <a:rPr lang="es-MX" sz="1600" b="1" dirty="0" smtClean="0">
                <a:solidFill>
                  <a:schemeClr val="accent5">
                    <a:lumMod val="50000"/>
                  </a:schemeClr>
                </a:solidFill>
                <a:latin typeface="Arial" panose="020B0604020202020204" pitchFamily="34" charset="0"/>
                <a:cs typeface="Arial" panose="020B0604020202020204" pitchFamily="34" charset="0"/>
              </a:rPr>
              <a:t>$118</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29" name="Elipse 28"/>
          <p:cNvSpPr/>
          <p:nvPr/>
        </p:nvSpPr>
        <p:spPr>
          <a:xfrm>
            <a:off x="4155034" y="5589359"/>
            <a:ext cx="1369066"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a:t>
            </a:r>
            <a:endParaRPr lang="es-CO" sz="1200" b="1" dirty="0">
              <a:latin typeface="Arial Black" panose="020B0A04020102020204" pitchFamily="34" charset="0"/>
            </a:endParaRPr>
          </a:p>
        </p:txBody>
      </p:sp>
      <p:sp>
        <p:nvSpPr>
          <p:cNvPr id="34" name="91 Rectángulo redondeado">
            <a:extLst>
              <a:ext uri="{FF2B5EF4-FFF2-40B4-BE49-F238E27FC236}">
                <a16:creationId xmlns:a16="http://schemas.microsoft.com/office/drawing/2014/main" id="{D5645D37-AE28-469D-BF04-5DAD80A38446}"/>
              </a:ext>
            </a:extLst>
          </p:cNvPr>
          <p:cNvSpPr/>
          <p:nvPr/>
        </p:nvSpPr>
        <p:spPr>
          <a:xfrm>
            <a:off x="6734743" y="3616777"/>
            <a:ext cx="4294626" cy="125457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sz="1600" dirty="0">
                <a:solidFill>
                  <a:schemeClr val="accent5">
                    <a:lumMod val="50000"/>
                  </a:schemeClr>
                </a:solidFill>
                <a:latin typeface="Arial" panose="020B0604020202020204" pitchFamily="34" charset="0"/>
                <a:cs typeface="Arial" panose="020B0604020202020204" pitchFamily="34" charset="0"/>
              </a:rPr>
              <a:t>CONSULTORÍA </a:t>
            </a:r>
            <a:r>
              <a:rPr lang="es-ES" sz="1600" dirty="0" smtClean="0">
                <a:solidFill>
                  <a:schemeClr val="accent5">
                    <a:lumMod val="50000"/>
                  </a:schemeClr>
                </a:solidFill>
                <a:latin typeface="Arial" panose="020B0604020202020204" pitchFamily="34" charset="0"/>
                <a:cs typeface="Arial" panose="020B0604020202020204" pitchFamily="34" charset="0"/>
              </a:rPr>
              <a:t>ESTRATEGIA </a:t>
            </a:r>
            <a:r>
              <a:rPr lang="es-ES" sz="1600" dirty="0">
                <a:solidFill>
                  <a:schemeClr val="accent5">
                    <a:lumMod val="50000"/>
                  </a:schemeClr>
                </a:solidFill>
                <a:latin typeface="Arial" panose="020B0604020202020204" pitchFamily="34" charset="0"/>
                <a:cs typeface="Arial" panose="020B0604020202020204" pitchFamily="34" charset="0"/>
              </a:rPr>
              <a:t>DE SEGURIDAD VIAL, PARA PONER EN MARCHA </a:t>
            </a:r>
            <a:r>
              <a:rPr lang="es-ES" sz="1600" dirty="0" smtClean="0">
                <a:solidFill>
                  <a:schemeClr val="accent5">
                    <a:lumMod val="50000"/>
                  </a:schemeClr>
                </a:solidFill>
                <a:latin typeface="Arial" panose="020B0604020202020204" pitchFamily="34" charset="0"/>
                <a:cs typeface="Arial" panose="020B0604020202020204" pitchFamily="34" charset="0"/>
              </a:rPr>
              <a:t>GRANDES OBRAS</a:t>
            </a: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$315</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35" name="Elipse 34"/>
          <p:cNvSpPr/>
          <p:nvPr/>
        </p:nvSpPr>
        <p:spPr>
          <a:xfrm>
            <a:off x="10642561" y="4402328"/>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6" name="91 Rectángulo redondeado"/>
          <p:cNvSpPr/>
          <p:nvPr/>
        </p:nvSpPr>
        <p:spPr>
          <a:xfrm>
            <a:off x="1356914" y="3614529"/>
            <a:ext cx="3793619" cy="145017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sz="1600" dirty="0">
                <a:solidFill>
                  <a:schemeClr val="accent5">
                    <a:lumMod val="50000"/>
                  </a:schemeClr>
                </a:solidFill>
                <a:latin typeface="Arial" panose="020B0604020202020204" pitchFamily="34" charset="0"/>
                <a:cs typeface="Arial" panose="020B0604020202020204" pitchFamily="34" charset="0"/>
              </a:rPr>
              <a:t>DISENO DE </a:t>
            </a:r>
            <a:r>
              <a:rPr lang="es-ES" sz="1600" dirty="0" smtClean="0">
                <a:solidFill>
                  <a:schemeClr val="accent5">
                    <a:lumMod val="50000"/>
                  </a:schemeClr>
                </a:solidFill>
                <a:latin typeface="Arial" panose="020B0604020202020204" pitchFamily="34" charset="0"/>
                <a:cs typeface="Arial" panose="020B0604020202020204" pitchFamily="34" charset="0"/>
              </a:rPr>
              <a:t>METODOLOGÍA </a:t>
            </a:r>
            <a:r>
              <a:rPr lang="es-ES" sz="1600" dirty="0">
                <a:solidFill>
                  <a:schemeClr val="accent5">
                    <a:lumMod val="50000"/>
                  </a:schemeClr>
                </a:solidFill>
                <a:latin typeface="Arial" panose="020B0604020202020204" pitchFamily="34" charset="0"/>
                <a:cs typeface="Arial" panose="020B0604020202020204" pitchFamily="34" charset="0"/>
              </a:rPr>
              <a:t>PARA LA PRIORIZACION DE LOS PUNTOS CRITICOS DE SINIESTRALIDAD Y </a:t>
            </a:r>
            <a:r>
              <a:rPr lang="es-ES" sz="1600" dirty="0" smtClean="0">
                <a:solidFill>
                  <a:schemeClr val="accent5">
                    <a:lumMod val="50000"/>
                  </a:schemeClr>
                </a:solidFill>
                <a:latin typeface="Arial" panose="020B0604020202020204" pitchFamily="34" charset="0"/>
                <a:cs typeface="Arial" panose="020B0604020202020204" pitchFamily="34" charset="0"/>
              </a:rPr>
              <a:t>ACOMPAÑAMIENTO </a:t>
            </a:r>
            <a:r>
              <a:rPr lang="es-ES" sz="1600" dirty="0">
                <a:solidFill>
                  <a:schemeClr val="accent5">
                    <a:lumMod val="50000"/>
                  </a:schemeClr>
                </a:solidFill>
                <a:latin typeface="Arial" panose="020B0604020202020204" pitchFamily="34" charset="0"/>
                <a:cs typeface="Arial" panose="020B0604020202020204" pitchFamily="34" charset="0"/>
              </a:rPr>
              <a:t>A LA </a:t>
            </a:r>
            <a:r>
              <a:rPr lang="es-ES" sz="1600" dirty="0" smtClean="0">
                <a:solidFill>
                  <a:schemeClr val="accent5">
                    <a:lumMod val="50000"/>
                  </a:schemeClr>
                </a:solidFill>
                <a:latin typeface="Arial" panose="020B0604020202020204" pitchFamily="34" charset="0"/>
                <a:cs typeface="Arial" panose="020B0604020202020204" pitchFamily="34" charset="0"/>
              </a:rPr>
              <a:t>IMPLEMENTACIÓN </a:t>
            </a:r>
          </a:p>
          <a:p>
            <a:pPr algn="ctr">
              <a:defRPr/>
            </a:pPr>
            <a:r>
              <a:rPr lang="es-CO" sz="1600" b="1" dirty="0" smtClean="0">
                <a:solidFill>
                  <a:schemeClr val="accent5">
                    <a:lumMod val="50000"/>
                  </a:schemeClr>
                </a:solidFill>
                <a:latin typeface="Arial" panose="020B0604020202020204" pitchFamily="34" charset="0"/>
                <a:cs typeface="Arial" panose="020B0604020202020204" pitchFamily="34" charset="0"/>
              </a:rPr>
              <a:t>$ 250</a:t>
            </a:r>
            <a:endParaRPr lang="es-CO" sz="1600" b="1" dirty="0">
              <a:solidFill>
                <a:schemeClr val="accent5">
                  <a:lumMod val="50000"/>
                </a:schemeClr>
              </a:solidFill>
              <a:latin typeface="Arial" panose="020B0604020202020204" pitchFamily="34" charset="0"/>
              <a:cs typeface="Arial" panose="020B0604020202020204" pitchFamily="34" charset="0"/>
            </a:endParaRPr>
          </a:p>
        </p:txBody>
      </p:sp>
      <p:sp>
        <p:nvSpPr>
          <p:cNvPr id="37" name="Elipse 36"/>
          <p:cNvSpPr/>
          <p:nvPr/>
        </p:nvSpPr>
        <p:spPr>
          <a:xfrm>
            <a:off x="4679811" y="4517586"/>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7" name="Flecha arriba 26"/>
          <p:cNvSpPr/>
          <p:nvPr/>
        </p:nvSpPr>
        <p:spPr>
          <a:xfrm rot="10800000">
            <a:off x="10567155" y="713664"/>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object 4"/>
          <p:cNvSpPr txBox="1"/>
          <p:nvPr/>
        </p:nvSpPr>
        <p:spPr>
          <a:xfrm>
            <a:off x="10917988" y="687583"/>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-30</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2036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3945" y="6372670"/>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14" name="91 Rectángulo redondeado"/>
          <p:cNvSpPr/>
          <p:nvPr/>
        </p:nvSpPr>
        <p:spPr>
          <a:xfrm>
            <a:off x="896936" y="2648575"/>
            <a:ext cx="4075521" cy="1763108"/>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LEVANTAMIENTO Y </a:t>
            </a:r>
            <a:r>
              <a:rPr lang="es-ES" dirty="0" smtClean="0">
                <a:solidFill>
                  <a:schemeClr val="accent5">
                    <a:lumMod val="50000"/>
                  </a:schemeClr>
                </a:solidFill>
                <a:latin typeface="Arial" panose="020B0604020202020204" pitchFamily="34" charset="0"/>
                <a:cs typeface="Arial" panose="020B0604020202020204" pitchFamily="34" charset="0"/>
              </a:rPr>
              <a:t>ANÁLISIS </a:t>
            </a:r>
            <a:r>
              <a:rPr lang="es-ES" dirty="0">
                <a:solidFill>
                  <a:schemeClr val="accent5">
                    <a:lumMod val="50000"/>
                  </a:schemeClr>
                </a:solidFill>
                <a:latin typeface="Arial" panose="020B0604020202020204" pitchFamily="34" charset="0"/>
                <a:cs typeface="Arial" panose="020B0604020202020204" pitchFamily="34" charset="0"/>
              </a:rPr>
              <a:t>DE LA </a:t>
            </a:r>
            <a:r>
              <a:rPr lang="es-ES" dirty="0" smtClean="0">
                <a:solidFill>
                  <a:schemeClr val="accent5">
                    <a:lumMod val="50000"/>
                  </a:schemeClr>
                </a:solidFill>
                <a:latin typeface="Arial" panose="020B0604020202020204" pitchFamily="34" charset="0"/>
                <a:cs typeface="Arial" panose="020B0604020202020204" pitchFamily="34" charset="0"/>
              </a:rPr>
              <a:t>INFORMACIÓN </a:t>
            </a:r>
            <a:r>
              <a:rPr lang="es-ES" dirty="0">
                <a:solidFill>
                  <a:schemeClr val="accent5">
                    <a:lumMod val="50000"/>
                  </a:schemeClr>
                </a:solidFill>
                <a:latin typeface="Arial" panose="020B0604020202020204" pitchFamily="34" charset="0"/>
                <a:cs typeface="Arial" panose="020B0604020202020204" pitchFamily="34" charset="0"/>
              </a:rPr>
              <a:t>PARA ESTIMAR LOS RESULTADOS E IMPACTO DEL PROYECTO TRANSMICABLE EN SAN </a:t>
            </a:r>
            <a:r>
              <a:rPr lang="es-ES" dirty="0" smtClean="0">
                <a:solidFill>
                  <a:schemeClr val="accent5">
                    <a:lumMod val="50000"/>
                  </a:schemeClr>
                </a:solidFill>
                <a:latin typeface="Arial" panose="020B0604020202020204" pitchFamily="34" charset="0"/>
                <a:cs typeface="Arial" panose="020B0604020202020204" pitchFamily="34" charset="0"/>
              </a:rPr>
              <a:t>CRISTOBAL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$500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8" name="91 Rectángulo redondeado"/>
          <p:cNvSpPr/>
          <p:nvPr/>
        </p:nvSpPr>
        <p:spPr>
          <a:xfrm>
            <a:off x="6409607" y="4655808"/>
            <a:ext cx="4167347" cy="78732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PROFESIONALES Y </a:t>
            </a:r>
            <a:endParaRPr lang="es-CO"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PERSONAL </a:t>
            </a:r>
            <a:r>
              <a:rPr lang="es-CO" dirty="0">
                <a:solidFill>
                  <a:schemeClr val="accent5">
                    <a:lumMod val="50000"/>
                  </a:schemeClr>
                </a:solidFill>
                <a:latin typeface="Arial" panose="020B0604020202020204" pitchFamily="34" charset="0"/>
                <a:cs typeface="Arial" panose="020B0604020202020204" pitchFamily="34" charset="0"/>
              </a:rPr>
              <a:t>DE </a:t>
            </a:r>
            <a:r>
              <a:rPr lang="es-CO" dirty="0" smtClean="0">
                <a:solidFill>
                  <a:schemeClr val="accent5">
                    <a:lumMod val="50000"/>
                  </a:schemeClr>
                </a:solidFill>
                <a:latin typeface="Arial" panose="020B0604020202020204" pitchFamily="34" charset="0"/>
                <a:cs typeface="Arial" panose="020B0604020202020204" pitchFamily="34" charset="0"/>
              </a:rPr>
              <a:t>APOYO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$2.121</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8" name="91 Rectángulo redondeado"/>
          <p:cNvSpPr/>
          <p:nvPr/>
        </p:nvSpPr>
        <p:spPr>
          <a:xfrm>
            <a:off x="6409607" y="2643874"/>
            <a:ext cx="4167347" cy="1758523"/>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a:t>
            </a:r>
            <a:r>
              <a:rPr lang="es-ES" dirty="0" smtClean="0">
                <a:solidFill>
                  <a:schemeClr val="accent5">
                    <a:lumMod val="50000"/>
                  </a:schemeClr>
                </a:solidFill>
                <a:latin typeface="Arial" panose="020B0604020202020204" pitchFamily="34" charset="0"/>
                <a:cs typeface="Arial" panose="020B0604020202020204" pitchFamily="34" charset="0"/>
              </a:rPr>
              <a:t>ENCUESTA (ORIGEN  </a:t>
            </a:r>
            <a:r>
              <a:rPr lang="es-ES" dirty="0">
                <a:solidFill>
                  <a:schemeClr val="accent5">
                    <a:lumMod val="50000"/>
                  </a:schemeClr>
                </a:solidFill>
                <a:latin typeface="Arial" panose="020B0604020202020204" pitchFamily="34" charset="0"/>
                <a:cs typeface="Arial" panose="020B0604020202020204" pitchFamily="34" charset="0"/>
              </a:rPr>
              <a:t>DESTINO </a:t>
            </a:r>
            <a:r>
              <a:rPr lang="es-ES" dirty="0" smtClean="0">
                <a:solidFill>
                  <a:schemeClr val="accent5">
                    <a:lumMod val="50000"/>
                  </a:schemeClr>
                </a:solidFill>
                <a:latin typeface="Arial" panose="020B0604020202020204" pitchFamily="34" charset="0"/>
                <a:cs typeface="Arial" panose="020B0604020202020204" pitchFamily="34" charset="0"/>
              </a:rPr>
              <a:t>HOGARES e INTERCEPTACIÓN) Y SU  INTERVENTORÍA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$975</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6C2CA285-69CA-40FC-9474-CB0B509E4751}"/>
              </a:ext>
            </a:extLst>
          </p:cNvPr>
          <p:cNvSpPr txBox="1"/>
          <p:nvPr/>
        </p:nvSpPr>
        <p:spPr>
          <a:xfrm>
            <a:off x="2443700" y="1257366"/>
            <a:ext cx="9261512" cy="1015663"/>
          </a:xfrm>
          <a:prstGeom prst="rect">
            <a:avLst/>
          </a:prstGeom>
          <a:noFill/>
        </p:spPr>
        <p:txBody>
          <a:bodyPr wrap="square" rtlCol="0">
            <a:spAutoFit/>
          </a:bodyPr>
          <a:lstStyle/>
          <a:p>
            <a:r>
              <a:rPr lang="es-MX" sz="1500" b="1" dirty="0" smtClean="0">
                <a:latin typeface="Century Gothic" panose="020B0502020202020204" pitchFamily="34" charset="0"/>
              </a:rPr>
              <a:t>METAS </a:t>
            </a:r>
            <a:r>
              <a:rPr lang="es-MX" sz="1500" b="1" dirty="0">
                <a:latin typeface="Century Gothic" panose="020B0502020202020204" pitchFamily="34" charset="0"/>
              </a:rPr>
              <a:t>PDD</a:t>
            </a:r>
          </a:p>
          <a:p>
            <a:r>
              <a:rPr lang="es-MX" sz="1500" dirty="0">
                <a:latin typeface="Century Gothic" panose="020B0502020202020204" pitchFamily="34" charset="0"/>
              </a:rPr>
              <a:t>-Diseñar e implementar 4 fuentes de fondeo para el SITP y el Sector Movilidad</a:t>
            </a:r>
          </a:p>
          <a:p>
            <a:r>
              <a:rPr lang="es-MX" sz="1500" dirty="0">
                <a:latin typeface="Century Gothic" panose="020B0502020202020204" pitchFamily="34" charset="0"/>
              </a:rPr>
              <a:t>-Reducir el gasto en transporte público de los hogares de mayor vulnerabilidad económica, con enfoque poblacional, diferencial y de género, para que represente el 15% de sus ingresos</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3"/>
          <a:stretch>
            <a:fillRect/>
          </a:stretch>
        </p:blipFill>
        <p:spPr>
          <a:xfrm>
            <a:off x="1481713" y="1426933"/>
            <a:ext cx="626488" cy="675795"/>
          </a:xfrm>
          <a:prstGeom prst="rect">
            <a:avLst/>
          </a:prstGeom>
        </p:spPr>
      </p:pic>
      <p:pic>
        <p:nvPicPr>
          <p:cNvPr id="19" name="Imagen 18"/>
          <p:cNvPicPr>
            <a:picLocks noChangeAspect="1"/>
          </p:cNvPicPr>
          <p:nvPr/>
        </p:nvPicPr>
        <p:blipFill>
          <a:blip r:embed="rId4"/>
          <a:stretch>
            <a:fillRect/>
          </a:stretch>
        </p:blipFill>
        <p:spPr>
          <a:xfrm flipV="1">
            <a:off x="1" y="6649669"/>
            <a:ext cx="12191999" cy="191008"/>
          </a:xfrm>
          <a:prstGeom prst="rect">
            <a:avLst/>
          </a:prstGeom>
        </p:spPr>
      </p:pic>
      <p:sp>
        <p:nvSpPr>
          <p:cNvPr id="22" name="object 2"/>
          <p:cNvSpPr/>
          <p:nvPr/>
        </p:nvSpPr>
        <p:spPr>
          <a:xfrm>
            <a:off x="1" y="0"/>
            <a:ext cx="12192000" cy="1173191"/>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3" name="object 4"/>
          <p:cNvSpPr txBox="1"/>
          <p:nvPr/>
        </p:nvSpPr>
        <p:spPr>
          <a:xfrm>
            <a:off x="10091150" y="106598"/>
            <a:ext cx="1989200" cy="566822"/>
          </a:xfrm>
          <a:prstGeom prst="rect">
            <a:avLst/>
          </a:prstGeom>
        </p:spPr>
        <p:txBody>
          <a:bodyPr vert="horz" wrap="square" lIns="0" tIns="12700" rIns="0" bIns="0" rtlCol="0">
            <a:spAutoFit/>
          </a:bodyPr>
          <a:lstStyle>
            <a:defPPr>
              <a:defRPr lang="es-CO"/>
            </a:defPPr>
            <a:lvl1pPr marL="12700" algn="r">
              <a:lnSpc>
                <a:spcPct val="100000"/>
              </a:lnSpc>
              <a:spcBef>
                <a:spcPts val="100"/>
              </a:spcBef>
              <a:defRPr sz="3600">
                <a:solidFill>
                  <a:srgbClr val="31CE39"/>
                </a:solidFill>
                <a:latin typeface="Arial Black"/>
                <a:cs typeface="Arial Black"/>
              </a:defRPr>
            </a:lvl1pPr>
          </a:lstStyle>
          <a:p>
            <a:r>
              <a:rPr dirty="0" smtClean="0"/>
              <a:t>$</a:t>
            </a:r>
            <a:r>
              <a:rPr lang="es-CO" dirty="0" smtClean="0"/>
              <a:t>3.712</a:t>
            </a:r>
            <a:endParaRPr dirty="0"/>
          </a:p>
        </p:txBody>
      </p:sp>
      <p:sp>
        <p:nvSpPr>
          <p:cNvPr id="27" name="object 3"/>
          <p:cNvSpPr txBox="1">
            <a:spLocks noGrp="1"/>
          </p:cNvSpPr>
          <p:nvPr>
            <p:ph type="title"/>
          </p:nvPr>
        </p:nvSpPr>
        <p:spPr>
          <a:xfrm>
            <a:off x="32085" y="158480"/>
            <a:ext cx="10059065"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7596</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Desarrollo de Lineamientos estratégicos e insumos con enfoques diferenciales para mejorar la movilidad en Bogotá</a:t>
            </a:r>
          </a:p>
        </p:txBody>
      </p:sp>
      <p:sp>
        <p:nvSpPr>
          <p:cNvPr id="35" name="91 Rectángulo redondeado"/>
          <p:cNvSpPr/>
          <p:nvPr/>
        </p:nvSpPr>
        <p:spPr>
          <a:xfrm>
            <a:off x="859909" y="4656987"/>
            <a:ext cx="4112548" cy="78614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TRANSPORTE</a:t>
            </a: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$116</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1" name="Elipse 30"/>
          <p:cNvSpPr/>
          <p:nvPr/>
        </p:nvSpPr>
        <p:spPr>
          <a:xfrm>
            <a:off x="896936" y="3933702"/>
            <a:ext cx="460004" cy="4732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2" name="Elipse 31"/>
          <p:cNvSpPr/>
          <p:nvPr/>
        </p:nvSpPr>
        <p:spPr>
          <a:xfrm>
            <a:off x="10331469" y="4044029"/>
            <a:ext cx="460004" cy="4732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1" name="Elipse 20"/>
          <p:cNvSpPr/>
          <p:nvPr/>
        </p:nvSpPr>
        <p:spPr>
          <a:xfrm>
            <a:off x="3490910" y="5251328"/>
            <a:ext cx="1369066"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a:t>
            </a:r>
            <a:endParaRPr lang="es-CO" sz="1200" b="1" dirty="0">
              <a:latin typeface="Arial Black" panose="020B0A04020102020204" pitchFamily="34" charset="0"/>
            </a:endParaRPr>
          </a:p>
        </p:txBody>
      </p:sp>
      <p:sp>
        <p:nvSpPr>
          <p:cNvPr id="24" name="Elipse 23"/>
          <p:cNvSpPr/>
          <p:nvPr/>
        </p:nvSpPr>
        <p:spPr>
          <a:xfrm>
            <a:off x="6383310" y="3869324"/>
            <a:ext cx="1592307" cy="53765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Aporte para nueva VF</a:t>
            </a:r>
            <a:endParaRPr lang="es-CO" sz="1200" b="1" dirty="0">
              <a:latin typeface="Arial Black" panose="020B0A04020102020204" pitchFamily="34" charset="0"/>
            </a:endParaRPr>
          </a:p>
        </p:txBody>
      </p:sp>
      <p:pic>
        <p:nvPicPr>
          <p:cNvPr id="25" name="Imagen 24"/>
          <p:cNvPicPr/>
          <p:nvPr/>
        </p:nvPicPr>
        <p:blipFill>
          <a:blip r:embed="rId5"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20" name="Flecha arriba 19"/>
          <p:cNvSpPr/>
          <p:nvPr/>
        </p:nvSpPr>
        <p:spPr>
          <a:xfrm rot="10800000">
            <a:off x="10734433" y="757595"/>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object 4"/>
          <p:cNvSpPr txBox="1"/>
          <p:nvPr/>
        </p:nvSpPr>
        <p:spPr>
          <a:xfrm>
            <a:off x="10966781" y="733184"/>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-60</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1118892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192994" y="6303784"/>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11" name="1 Título"/>
          <p:cNvSpPr txBox="1">
            <a:spLocks/>
          </p:cNvSpPr>
          <p:nvPr/>
        </p:nvSpPr>
        <p:spPr>
          <a:xfrm>
            <a:off x="7119936" y="2848602"/>
            <a:ext cx="7785765" cy="6522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endParaRPr lang="es-CO" sz="2800" dirty="0">
              <a:solidFill>
                <a:schemeClr val="accent6">
                  <a:lumMod val="75000"/>
                </a:schemeClr>
              </a:solidFill>
              <a:latin typeface="Century Gothic" panose="020B0502020202020204" pitchFamily="34" charset="0"/>
              <a:ea typeface="ＭＳ Ｐゴシック" charset="-128"/>
              <a:cs typeface="Arial" panose="020B0604020202020204" pitchFamily="34" charset="0"/>
            </a:endParaRPr>
          </a:p>
        </p:txBody>
      </p:sp>
      <p:sp>
        <p:nvSpPr>
          <p:cNvPr id="13" name="91 Rectángulo redondeado"/>
          <p:cNvSpPr/>
          <p:nvPr/>
        </p:nvSpPr>
        <p:spPr>
          <a:xfrm>
            <a:off x="6367461" y="4020849"/>
            <a:ext cx="4371153" cy="84837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smtClean="0">
                <a:solidFill>
                  <a:schemeClr val="accent5">
                    <a:lumMod val="50000"/>
                  </a:schemeClr>
                </a:solidFill>
                <a:latin typeface="Arial" panose="020B0604020202020204" pitchFamily="34" charset="0"/>
                <a:cs typeface="Arial" panose="020B0604020202020204" pitchFamily="34" charset="0"/>
              </a:rPr>
              <a:t>PLAN </a:t>
            </a:r>
            <a:r>
              <a:rPr lang="es-ES" dirty="0">
                <a:solidFill>
                  <a:schemeClr val="accent5">
                    <a:lumMod val="50000"/>
                  </a:schemeClr>
                </a:solidFill>
                <a:latin typeface="Arial" panose="020B0604020202020204" pitchFamily="34" charset="0"/>
                <a:cs typeface="Arial" panose="020B0604020202020204" pitchFamily="34" charset="0"/>
              </a:rPr>
              <a:t>DE </a:t>
            </a:r>
            <a:r>
              <a:rPr lang="es-ES" dirty="0" smtClean="0">
                <a:solidFill>
                  <a:schemeClr val="accent5">
                    <a:lumMod val="50000"/>
                  </a:schemeClr>
                </a:solidFill>
                <a:latin typeface="Arial" panose="020B0604020202020204" pitchFamily="34" charset="0"/>
                <a:cs typeface="Arial" panose="020B0604020202020204" pitchFamily="34" charset="0"/>
              </a:rPr>
              <a:t>MEDIOS</a:t>
            </a:r>
            <a:endParaRPr lang="es-ES" dirty="0">
              <a:solidFill>
                <a:schemeClr val="accent5">
                  <a:lumMod val="50000"/>
                </a:schemeClr>
              </a:solidFill>
              <a:latin typeface="Arial" panose="020B0604020202020204" pitchFamily="34" charset="0"/>
              <a:cs typeface="Arial" panose="020B0604020202020204" pitchFamily="34" charset="0"/>
            </a:endParaRP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$100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4" name="91 Rectángulo redondeado"/>
          <p:cNvSpPr/>
          <p:nvPr/>
        </p:nvSpPr>
        <p:spPr>
          <a:xfrm>
            <a:off x="6367461" y="4990158"/>
            <a:ext cx="4371153" cy="82434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CENTRALES DE RIESGO</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a:solidFill>
                  <a:schemeClr val="accent5">
                    <a:lumMod val="50000"/>
                  </a:schemeClr>
                </a:solidFill>
                <a:latin typeface="Arial" panose="020B0604020202020204" pitchFamily="34" charset="0"/>
                <a:cs typeface="Arial" panose="020B0604020202020204" pitchFamily="34" charset="0"/>
              </a:rPr>
              <a:t> </a:t>
            </a:r>
            <a:r>
              <a:rPr lang="es-CO" b="1" dirty="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153</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8" name="91 Rectángulo redondeado"/>
          <p:cNvSpPr/>
          <p:nvPr/>
        </p:nvSpPr>
        <p:spPr>
          <a:xfrm>
            <a:off x="6367461" y="2672542"/>
            <a:ext cx="4371153" cy="120853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ABOGADOS DE CONTRATACIÓN, DEFENSA JUDICIAL, GESTIÓN DE COBRO</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$11.448</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0E21AB59-CAFF-49BC-BF85-438CB32AB23A}"/>
              </a:ext>
            </a:extLst>
          </p:cNvPr>
          <p:cNvSpPr txBox="1"/>
          <p:nvPr/>
        </p:nvSpPr>
        <p:spPr>
          <a:xfrm>
            <a:off x="2723263" y="1247055"/>
            <a:ext cx="9308295" cy="784830"/>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a:latin typeface="Century Gothic" panose="020B0502020202020204" pitchFamily="34" charset="0"/>
              </a:rPr>
              <a:t>Aumentar en 5 puntos el Índice de Desempeño Institucional  para las entidades del Sector Movilidad, en el marco de las políticas de MIPG</a:t>
            </a:r>
            <a:endParaRPr lang="es-CO" sz="1500" dirty="0">
              <a:latin typeface="Century Gothic" panose="020B0502020202020204" pitchFamily="34" charset="0"/>
            </a:endParaRPr>
          </a:p>
        </p:txBody>
      </p:sp>
      <p:pic>
        <p:nvPicPr>
          <p:cNvPr id="4" name="Imagen 3">
            <a:extLst>
              <a:ext uri="{FF2B5EF4-FFF2-40B4-BE49-F238E27FC236}">
                <a16:creationId xmlns:a16="http://schemas.microsoft.com/office/drawing/2014/main" id="{F6A39900-39CC-407C-BF49-81DA4606FE39}"/>
              </a:ext>
            </a:extLst>
          </p:cNvPr>
          <p:cNvPicPr>
            <a:picLocks noChangeAspect="1"/>
          </p:cNvPicPr>
          <p:nvPr/>
        </p:nvPicPr>
        <p:blipFill>
          <a:blip r:embed="rId4"/>
          <a:stretch>
            <a:fillRect/>
          </a:stretch>
        </p:blipFill>
        <p:spPr>
          <a:xfrm>
            <a:off x="1547077" y="1291634"/>
            <a:ext cx="557540" cy="601421"/>
          </a:xfrm>
          <a:prstGeom prst="rect">
            <a:avLst/>
          </a:prstGeom>
        </p:spPr>
      </p:pic>
      <p:pic>
        <p:nvPicPr>
          <p:cNvPr id="20" name="Imagen 19"/>
          <p:cNvPicPr>
            <a:picLocks noChangeAspect="1"/>
          </p:cNvPicPr>
          <p:nvPr/>
        </p:nvPicPr>
        <p:blipFill>
          <a:blip r:embed="rId5"/>
          <a:stretch>
            <a:fillRect/>
          </a:stretch>
        </p:blipFill>
        <p:spPr>
          <a:xfrm flipV="1">
            <a:off x="1" y="6649669"/>
            <a:ext cx="12191999" cy="191008"/>
          </a:xfrm>
          <a:prstGeom prst="rect">
            <a:avLst/>
          </a:prstGeom>
        </p:spPr>
      </p:pic>
      <p:sp>
        <p:nvSpPr>
          <p:cNvPr id="22" name="object 2"/>
          <p:cNvSpPr/>
          <p:nvPr/>
        </p:nvSpPr>
        <p:spPr>
          <a:xfrm>
            <a:off x="1" y="-1"/>
            <a:ext cx="12192000" cy="1086963"/>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3" name="object 4"/>
          <p:cNvSpPr txBox="1"/>
          <p:nvPr/>
        </p:nvSpPr>
        <p:spPr>
          <a:xfrm>
            <a:off x="9472930" y="91156"/>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20.017</a:t>
            </a:r>
            <a:endParaRPr sz="3600" dirty="0">
              <a:latin typeface="Arial Black"/>
              <a:cs typeface="Arial Black"/>
            </a:endParaRPr>
          </a:p>
        </p:txBody>
      </p:sp>
      <p:sp>
        <p:nvSpPr>
          <p:cNvPr id="24" name="object 3"/>
          <p:cNvSpPr txBox="1">
            <a:spLocks noGrp="1"/>
          </p:cNvSpPr>
          <p:nvPr>
            <p:ph type="title"/>
          </p:nvPr>
        </p:nvSpPr>
        <p:spPr>
          <a:xfrm>
            <a:off x="192994" y="91156"/>
            <a:ext cx="7398455"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7589</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Desarrollo </a:t>
            </a: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de la gestión jurídica en la Secretaría Distrital de Movilidad en Bogotá</a:t>
            </a:r>
          </a:p>
        </p:txBody>
      </p:sp>
      <p:sp>
        <p:nvSpPr>
          <p:cNvPr id="21" name="91 Rectángulo redondeado"/>
          <p:cNvSpPr/>
          <p:nvPr/>
        </p:nvSpPr>
        <p:spPr>
          <a:xfrm>
            <a:off x="1170600" y="2755719"/>
            <a:ext cx="4267569" cy="79759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TERCERIZACION ARCHIVO </a:t>
            </a:r>
            <a:r>
              <a:rPr lang="es-CO" b="1" dirty="0" smtClean="0">
                <a:solidFill>
                  <a:schemeClr val="accent5">
                    <a:lumMod val="50000"/>
                  </a:schemeClr>
                </a:solidFill>
                <a:latin typeface="Arial" panose="020B0604020202020204" pitchFamily="34" charset="0"/>
                <a:cs typeface="Arial" panose="020B0604020202020204" pitchFamily="34" charset="0"/>
              </a:rPr>
              <a:t>$3.724</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5" name="Elipse 24"/>
          <p:cNvSpPr/>
          <p:nvPr/>
        </p:nvSpPr>
        <p:spPr>
          <a:xfrm>
            <a:off x="1099027" y="2582277"/>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6" name="91 Rectángulo redondeado"/>
          <p:cNvSpPr/>
          <p:nvPr/>
        </p:nvSpPr>
        <p:spPr>
          <a:xfrm>
            <a:off x="1166137" y="3820224"/>
            <a:ext cx="4267569" cy="79759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GESTIÓN ÓPTIMA DE LA </a:t>
            </a:r>
            <a:r>
              <a:rPr lang="es-ES" dirty="0" smtClean="0">
                <a:solidFill>
                  <a:schemeClr val="accent5">
                    <a:lumMod val="50000"/>
                  </a:schemeClr>
                </a:solidFill>
                <a:latin typeface="Arial" panose="020B0604020202020204" pitchFamily="34" charset="0"/>
                <a:cs typeface="Arial" panose="020B0604020202020204" pitchFamily="34" charset="0"/>
              </a:rPr>
              <a:t>CARTERA</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2.624</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7" name="Elipse 26"/>
          <p:cNvSpPr/>
          <p:nvPr/>
        </p:nvSpPr>
        <p:spPr>
          <a:xfrm>
            <a:off x="999587" y="4272781"/>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8" name="91 Rectángulo redondeado"/>
          <p:cNvSpPr/>
          <p:nvPr/>
        </p:nvSpPr>
        <p:spPr>
          <a:xfrm>
            <a:off x="1166137" y="4853966"/>
            <a:ext cx="4267569" cy="837385"/>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CORRESPONDENCIA </a:t>
            </a:r>
            <a:r>
              <a:rPr lang="es-MX" b="1" dirty="0" smtClean="0">
                <a:solidFill>
                  <a:schemeClr val="accent5">
                    <a:lumMod val="50000"/>
                  </a:schemeClr>
                </a:solidFill>
                <a:latin typeface="Arial" panose="020B0604020202020204" pitchFamily="34" charset="0"/>
                <a:cs typeface="Arial" panose="020B0604020202020204" pitchFamily="34" charset="0"/>
              </a:rPr>
              <a:t>$1.850</a:t>
            </a: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TRANSPORTE </a:t>
            </a: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118</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9" name="Elipse 28"/>
          <p:cNvSpPr/>
          <p:nvPr/>
        </p:nvSpPr>
        <p:spPr>
          <a:xfrm>
            <a:off x="3941800" y="5492409"/>
            <a:ext cx="1520091"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aprobadas</a:t>
            </a:r>
            <a:endParaRPr lang="es-CO" sz="1200" b="1" dirty="0">
              <a:latin typeface="Arial Black" panose="020B0A04020102020204" pitchFamily="34" charset="0"/>
            </a:endParaRPr>
          </a:p>
        </p:txBody>
      </p:sp>
      <p:sp>
        <p:nvSpPr>
          <p:cNvPr id="30" name="Flecha arriba 29"/>
          <p:cNvSpPr/>
          <p:nvPr/>
        </p:nvSpPr>
        <p:spPr>
          <a:xfrm>
            <a:off x="10571970" y="638170"/>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object 4"/>
          <p:cNvSpPr txBox="1"/>
          <p:nvPr/>
        </p:nvSpPr>
        <p:spPr>
          <a:xfrm>
            <a:off x="10738614" y="657978"/>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14</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50857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192994" y="6269850"/>
            <a:ext cx="2293527"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11" name="1 Título"/>
          <p:cNvSpPr txBox="1">
            <a:spLocks/>
          </p:cNvSpPr>
          <p:nvPr/>
        </p:nvSpPr>
        <p:spPr>
          <a:xfrm>
            <a:off x="4862381" y="3791709"/>
            <a:ext cx="10297934" cy="876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000" b="1" dirty="0">
                <a:solidFill>
                  <a:srgbClr val="003E66"/>
                </a:solidFill>
                <a:latin typeface="Century Gothic" panose="020B0502020202020204" pitchFamily="34" charset="0"/>
              </a:rPr>
              <a:t/>
            </a:r>
            <a:br>
              <a:rPr lang="es-CO" sz="2000" b="1" dirty="0">
                <a:solidFill>
                  <a:srgbClr val="003E66"/>
                </a:solidFill>
                <a:latin typeface="Century Gothic" panose="020B0502020202020204" pitchFamily="34" charset="0"/>
              </a:rPr>
            </a:br>
            <a:r>
              <a:rPr lang="es-CO" sz="2000" b="1" dirty="0">
                <a:solidFill>
                  <a:srgbClr val="003E66"/>
                </a:solidFill>
                <a:latin typeface="Century Gothic" panose="020B0502020202020204" pitchFamily="34" charset="0"/>
              </a:rPr>
              <a:t/>
            </a:r>
            <a:br>
              <a:rPr lang="es-CO" sz="2000" b="1" dirty="0">
                <a:solidFill>
                  <a:srgbClr val="003E66"/>
                </a:solidFill>
                <a:latin typeface="Century Gothic" panose="020B0502020202020204" pitchFamily="34" charset="0"/>
              </a:rPr>
            </a:br>
            <a:endParaRPr lang="es-CO" sz="2000" dirty="0">
              <a:solidFill>
                <a:schemeClr val="accent6">
                  <a:lumMod val="75000"/>
                </a:schemeClr>
              </a:solidFill>
              <a:latin typeface="Century Gothic" panose="020B0502020202020204" pitchFamily="34" charset="0"/>
              <a:ea typeface="ＭＳ Ｐゴシック" charset="-128"/>
              <a:cs typeface="Arial" panose="020B0604020202020204" pitchFamily="34" charset="0"/>
            </a:endParaRPr>
          </a:p>
        </p:txBody>
      </p:sp>
      <p:sp>
        <p:nvSpPr>
          <p:cNvPr id="18" name="91 Rectángulo redondeado"/>
          <p:cNvSpPr/>
          <p:nvPr/>
        </p:nvSpPr>
        <p:spPr>
          <a:xfrm>
            <a:off x="6424460" y="2446785"/>
            <a:ext cx="4035509" cy="100923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INGENIEROS DE </a:t>
            </a:r>
            <a:r>
              <a:rPr lang="es-CO" dirty="0">
                <a:solidFill>
                  <a:schemeClr val="accent5">
                    <a:lumMod val="50000"/>
                  </a:schemeClr>
                </a:solidFill>
                <a:latin typeface="Arial" panose="020B0604020202020204" pitchFamily="34" charset="0"/>
                <a:cs typeface="Arial" panose="020B0604020202020204" pitchFamily="34" charset="0"/>
              </a:rPr>
              <a:t>APOYO</a:t>
            </a: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1.133</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6" name="91 Rectángulo redondeado"/>
          <p:cNvSpPr/>
          <p:nvPr/>
        </p:nvSpPr>
        <p:spPr>
          <a:xfrm>
            <a:off x="1785938" y="4502055"/>
            <a:ext cx="3981467" cy="813716"/>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 </a:t>
            </a:r>
            <a:r>
              <a:rPr lang="es-ES" dirty="0" smtClean="0">
                <a:solidFill>
                  <a:schemeClr val="accent5">
                    <a:lumMod val="50000"/>
                  </a:schemeClr>
                </a:solidFill>
                <a:latin typeface="Arial" panose="020B0604020202020204" pitchFamily="34" charset="0"/>
                <a:cs typeface="Arial" panose="020B0604020202020204" pitchFamily="34" charset="0"/>
              </a:rPr>
              <a:t>SOPORTE, LICENCIAS,  MANTENIMIENTO</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7.672</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2" name="91 Rectángulo redondeado"/>
          <p:cNvSpPr/>
          <p:nvPr/>
        </p:nvSpPr>
        <p:spPr>
          <a:xfrm>
            <a:off x="6450819" y="3582417"/>
            <a:ext cx="4009150" cy="742432"/>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FÁBRICA DE SOFTWARE </a:t>
            </a: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637</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3" name="91 Rectángulo redondeado"/>
          <p:cNvSpPr/>
          <p:nvPr/>
        </p:nvSpPr>
        <p:spPr>
          <a:xfrm>
            <a:off x="1717798" y="2446785"/>
            <a:ext cx="4049607" cy="1009232"/>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SEGURIDAD INFORMÁTICA</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$ 667</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B15FCFB-12FB-4E18-B87D-C85D12F08540}"/>
              </a:ext>
            </a:extLst>
          </p:cNvPr>
          <p:cNvSpPr txBox="1"/>
          <p:nvPr/>
        </p:nvSpPr>
        <p:spPr>
          <a:xfrm>
            <a:off x="1785938" y="1187324"/>
            <a:ext cx="10406062" cy="784830"/>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a:latin typeface="Century Gothic" panose="020B0502020202020204" pitchFamily="34" charset="0"/>
              </a:rPr>
              <a:t>Aumentar en 5 puntos el Índice de Desempeño Institucional  para las entidades del Sector Movilidad, en el marco de las políticas de MIPG</a:t>
            </a:r>
            <a:endParaRPr lang="es-CO" sz="1500" dirty="0">
              <a:latin typeface="Century Gothic" panose="020B0502020202020204" pitchFamily="34" charset="0"/>
            </a:endParaRPr>
          </a:p>
        </p:txBody>
      </p:sp>
      <p:pic>
        <p:nvPicPr>
          <p:cNvPr id="4" name="Imagen 3">
            <a:extLst>
              <a:ext uri="{FF2B5EF4-FFF2-40B4-BE49-F238E27FC236}">
                <a16:creationId xmlns:a16="http://schemas.microsoft.com/office/drawing/2014/main" id="{1A66146D-D8F6-4AB9-B314-17F7B67380E9}"/>
              </a:ext>
            </a:extLst>
          </p:cNvPr>
          <p:cNvPicPr>
            <a:picLocks noChangeAspect="1"/>
          </p:cNvPicPr>
          <p:nvPr/>
        </p:nvPicPr>
        <p:blipFill>
          <a:blip r:embed="rId4"/>
          <a:stretch>
            <a:fillRect/>
          </a:stretch>
        </p:blipFill>
        <p:spPr>
          <a:xfrm>
            <a:off x="1044149" y="1324340"/>
            <a:ext cx="530652" cy="572417"/>
          </a:xfrm>
          <a:prstGeom prst="rect">
            <a:avLst/>
          </a:prstGeom>
        </p:spPr>
      </p:pic>
      <p:sp>
        <p:nvSpPr>
          <p:cNvPr id="17" name="91 Rectángulo redondeado"/>
          <p:cNvSpPr/>
          <p:nvPr/>
        </p:nvSpPr>
        <p:spPr>
          <a:xfrm>
            <a:off x="1738740" y="3582417"/>
            <a:ext cx="4010088" cy="813071"/>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MESA DE SERVICIOS</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6.344</a:t>
            </a:r>
            <a:endParaRPr lang="es-CO" b="1" dirty="0">
              <a:solidFill>
                <a:schemeClr val="accent5">
                  <a:lumMod val="50000"/>
                </a:schemeClr>
              </a:solidFill>
              <a:latin typeface="Arial" panose="020B0604020202020204" pitchFamily="34" charset="0"/>
              <a:cs typeface="Arial" panose="020B0604020202020204" pitchFamily="34" charset="0"/>
            </a:endParaRPr>
          </a:p>
        </p:txBody>
      </p:sp>
      <p:pic>
        <p:nvPicPr>
          <p:cNvPr id="20" name="Imagen 19"/>
          <p:cNvPicPr>
            <a:picLocks noChangeAspect="1"/>
          </p:cNvPicPr>
          <p:nvPr/>
        </p:nvPicPr>
        <p:blipFill>
          <a:blip r:embed="rId5"/>
          <a:stretch>
            <a:fillRect/>
          </a:stretch>
        </p:blipFill>
        <p:spPr>
          <a:xfrm flipV="1">
            <a:off x="1" y="6649669"/>
            <a:ext cx="12191999" cy="191008"/>
          </a:xfrm>
          <a:prstGeom prst="rect">
            <a:avLst/>
          </a:prstGeom>
        </p:spPr>
      </p:pic>
      <p:sp>
        <p:nvSpPr>
          <p:cNvPr id="21" name="object 2"/>
          <p:cNvSpPr/>
          <p:nvPr/>
        </p:nvSpPr>
        <p:spPr>
          <a:xfrm>
            <a:off x="1" y="-1"/>
            <a:ext cx="12192000" cy="1086963"/>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4" name="object 4"/>
          <p:cNvSpPr txBox="1"/>
          <p:nvPr/>
        </p:nvSpPr>
        <p:spPr>
          <a:xfrm>
            <a:off x="9472930" y="160123"/>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17.907</a:t>
            </a:r>
            <a:endParaRPr sz="3600" dirty="0">
              <a:latin typeface="Arial Black"/>
              <a:cs typeface="Arial Black"/>
            </a:endParaRPr>
          </a:p>
        </p:txBody>
      </p:sp>
      <p:sp>
        <p:nvSpPr>
          <p:cNvPr id="25" name="object 3"/>
          <p:cNvSpPr txBox="1">
            <a:spLocks noGrp="1"/>
          </p:cNvSpPr>
          <p:nvPr>
            <p:ph type="title"/>
          </p:nvPr>
        </p:nvSpPr>
        <p:spPr>
          <a:xfrm>
            <a:off x="192994" y="91155"/>
            <a:ext cx="8838711"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7570</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 </a:t>
            </a: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Actualización mantenimiento y gestión de tecnologías de la información y las </a:t>
            </a: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comunicaciones</a:t>
            </a:r>
            <a:endPar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endParaRPr>
          </a:p>
        </p:txBody>
      </p:sp>
      <p:sp>
        <p:nvSpPr>
          <p:cNvPr id="19" name="91 Rectángulo redondeado"/>
          <p:cNvSpPr/>
          <p:nvPr/>
        </p:nvSpPr>
        <p:spPr>
          <a:xfrm>
            <a:off x="6450819" y="4447556"/>
            <a:ext cx="4009150" cy="868215"/>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NUBE</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$ 1.454</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6" name="Flecha arriba 25"/>
          <p:cNvSpPr/>
          <p:nvPr/>
        </p:nvSpPr>
        <p:spPr>
          <a:xfrm>
            <a:off x="10788316" y="719822"/>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object 4"/>
          <p:cNvSpPr txBox="1"/>
          <p:nvPr/>
        </p:nvSpPr>
        <p:spPr>
          <a:xfrm>
            <a:off x="10744573" y="754060"/>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3</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1255072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0" y="6318185"/>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11" name="1 Título"/>
          <p:cNvSpPr txBox="1">
            <a:spLocks/>
          </p:cNvSpPr>
          <p:nvPr/>
        </p:nvSpPr>
        <p:spPr>
          <a:xfrm>
            <a:off x="5732912" y="1391741"/>
            <a:ext cx="6321727" cy="7147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500" b="1" dirty="0">
                <a:solidFill>
                  <a:srgbClr val="003E66"/>
                </a:solidFill>
                <a:latin typeface="Century Gothic" panose="020B0502020202020204" pitchFamily="34" charset="0"/>
              </a:rPr>
              <a:t/>
            </a:r>
            <a:br>
              <a:rPr lang="es-CO" sz="2500" b="1" dirty="0">
                <a:solidFill>
                  <a:srgbClr val="003E66"/>
                </a:solidFill>
                <a:latin typeface="Century Gothic" panose="020B0502020202020204" pitchFamily="34" charset="0"/>
              </a:rPr>
            </a:br>
            <a:r>
              <a:rPr lang="es-CO" sz="2000" b="1" dirty="0">
                <a:solidFill>
                  <a:srgbClr val="003E66"/>
                </a:solidFill>
                <a:latin typeface="Century Gothic" panose="020B0502020202020204" pitchFamily="34" charset="0"/>
                <a:ea typeface="ＭＳ Ｐゴシック" charset="-128"/>
                <a:cs typeface="Arial" panose="020B0604020202020204" pitchFamily="34" charset="0"/>
              </a:rPr>
              <a:t> </a:t>
            </a:r>
            <a:endParaRPr lang="es-CO" sz="2200" dirty="0">
              <a:solidFill>
                <a:schemeClr val="accent6">
                  <a:lumMod val="75000"/>
                </a:schemeClr>
              </a:solidFill>
              <a:latin typeface="Century Gothic" panose="020B0502020202020204" pitchFamily="34" charset="0"/>
              <a:ea typeface="ＭＳ Ｐゴシック" charset="-128"/>
              <a:cs typeface="Arial" panose="020B0604020202020204" pitchFamily="34" charset="0"/>
            </a:endParaRPr>
          </a:p>
        </p:txBody>
      </p:sp>
      <p:sp>
        <p:nvSpPr>
          <p:cNvPr id="13" name="91 Rectángulo redondeado"/>
          <p:cNvSpPr/>
          <p:nvPr/>
        </p:nvSpPr>
        <p:spPr>
          <a:xfrm>
            <a:off x="2033843" y="3501589"/>
            <a:ext cx="3703900" cy="1055524"/>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SERVICIOS CORPORATIVOS</a:t>
            </a: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$1.814</a:t>
            </a:r>
          </a:p>
        </p:txBody>
      </p:sp>
      <p:sp>
        <p:nvSpPr>
          <p:cNvPr id="14" name="91 Rectángulo redondeado"/>
          <p:cNvSpPr/>
          <p:nvPr/>
        </p:nvSpPr>
        <p:spPr>
          <a:xfrm>
            <a:off x="6566511" y="4206439"/>
            <a:ext cx="3684865" cy="70417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BIOSEGURIDAD</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$417</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5" name="91 Rectángulo redondeado"/>
          <p:cNvSpPr/>
          <p:nvPr/>
        </p:nvSpPr>
        <p:spPr>
          <a:xfrm>
            <a:off x="2052878" y="2173198"/>
            <a:ext cx="3684866" cy="115832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SERVICIO DE MANTENIMIENTO LOCATIVOS E INFRAESTRUCTURA FÍSICA</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$4.006</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7" name="91 Rectángulo redondeado"/>
          <p:cNvSpPr/>
          <p:nvPr/>
        </p:nvSpPr>
        <p:spPr>
          <a:xfrm>
            <a:off x="2033843" y="4758981"/>
            <a:ext cx="3703900" cy="1107121"/>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SISTEMA INTEGRADO DE </a:t>
            </a:r>
            <a:r>
              <a:rPr lang="es-CO" dirty="0" smtClean="0">
                <a:solidFill>
                  <a:schemeClr val="accent5">
                    <a:lumMod val="50000"/>
                  </a:schemeClr>
                </a:solidFill>
                <a:latin typeface="Arial" panose="020B0604020202020204" pitchFamily="34" charset="0"/>
                <a:cs typeface="Arial" panose="020B0604020202020204" pitchFamily="34" charset="0"/>
              </a:rPr>
              <a:t>GESTIÓN: AMBIENTAL, CALIDAD, EFR, S&amp;ST, </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$140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8" name="91 Rectángulo redondeado"/>
          <p:cNvSpPr/>
          <p:nvPr/>
        </p:nvSpPr>
        <p:spPr>
          <a:xfrm>
            <a:off x="6566512" y="2173198"/>
            <a:ext cx="3684865" cy="999444"/>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PROFESIONALES Y TÉCNICOS DE APOYO</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$5.490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1" name="91 Rectángulo redondeado"/>
          <p:cNvSpPr/>
          <p:nvPr/>
        </p:nvSpPr>
        <p:spPr>
          <a:xfrm>
            <a:off x="6566511" y="3309280"/>
            <a:ext cx="3684865" cy="74844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BIENESTAR </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606</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1D6D21C-8FF5-4BDB-BA00-EA6298F4B731}"/>
              </a:ext>
            </a:extLst>
          </p:cNvPr>
          <p:cNvSpPr txBox="1"/>
          <p:nvPr/>
        </p:nvSpPr>
        <p:spPr>
          <a:xfrm>
            <a:off x="2715328" y="1158138"/>
            <a:ext cx="8805444" cy="784830"/>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a:latin typeface="Century Gothic" panose="020B0502020202020204" pitchFamily="34" charset="0"/>
              </a:rPr>
              <a:t>Aumentar en 5 puntos el Índice de Desempeño Institucional  para las entidades del Sector Movilidad, en el marco de las políticas de MIPG</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DBADE920-F1A5-4F7C-B8F4-EA661B1DF528}"/>
              </a:ext>
            </a:extLst>
          </p:cNvPr>
          <p:cNvPicPr>
            <a:picLocks noChangeAspect="1"/>
          </p:cNvPicPr>
          <p:nvPr/>
        </p:nvPicPr>
        <p:blipFill>
          <a:blip r:embed="rId4"/>
          <a:stretch>
            <a:fillRect/>
          </a:stretch>
        </p:blipFill>
        <p:spPr>
          <a:xfrm>
            <a:off x="1707982" y="1301395"/>
            <a:ext cx="519034" cy="559884"/>
          </a:xfrm>
          <a:prstGeom prst="rect">
            <a:avLst/>
          </a:prstGeom>
        </p:spPr>
      </p:pic>
      <p:pic>
        <p:nvPicPr>
          <p:cNvPr id="20" name="Imagen 19"/>
          <p:cNvPicPr>
            <a:picLocks noChangeAspect="1"/>
          </p:cNvPicPr>
          <p:nvPr/>
        </p:nvPicPr>
        <p:blipFill>
          <a:blip r:embed="rId5"/>
          <a:stretch>
            <a:fillRect/>
          </a:stretch>
        </p:blipFill>
        <p:spPr>
          <a:xfrm flipV="1">
            <a:off x="1" y="6649669"/>
            <a:ext cx="12191999" cy="191008"/>
          </a:xfrm>
          <a:prstGeom prst="rect">
            <a:avLst/>
          </a:prstGeom>
        </p:spPr>
      </p:pic>
      <p:sp>
        <p:nvSpPr>
          <p:cNvPr id="22" name="object 2"/>
          <p:cNvSpPr/>
          <p:nvPr/>
        </p:nvSpPr>
        <p:spPr>
          <a:xfrm>
            <a:off x="1" y="-1"/>
            <a:ext cx="12192000" cy="1019235"/>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3" name="object 4"/>
          <p:cNvSpPr txBox="1"/>
          <p:nvPr/>
        </p:nvSpPr>
        <p:spPr>
          <a:xfrm>
            <a:off x="9327259" y="-15366"/>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15.708</a:t>
            </a:r>
            <a:endParaRPr sz="3600" dirty="0">
              <a:latin typeface="Arial Black"/>
              <a:cs typeface="Arial Black"/>
            </a:endParaRPr>
          </a:p>
        </p:txBody>
      </p:sp>
      <p:sp>
        <p:nvSpPr>
          <p:cNvPr id="24" name="object 3"/>
          <p:cNvSpPr txBox="1">
            <a:spLocks noGrp="1"/>
          </p:cNvSpPr>
          <p:nvPr>
            <p:ph type="title"/>
          </p:nvPr>
        </p:nvSpPr>
        <p:spPr>
          <a:xfrm>
            <a:off x="192994" y="145051"/>
            <a:ext cx="9279936" cy="594522"/>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7568</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Fortalecimiento Institucional de la </a:t>
            </a: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SDM</a:t>
            </a:r>
            <a:endPar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endParaRPr>
          </a:p>
        </p:txBody>
      </p:sp>
      <p:sp>
        <p:nvSpPr>
          <p:cNvPr id="19" name="91 Rectángulo redondeado"/>
          <p:cNvSpPr/>
          <p:nvPr/>
        </p:nvSpPr>
        <p:spPr>
          <a:xfrm>
            <a:off x="6566510" y="5067610"/>
            <a:ext cx="3684865" cy="79849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TRANSPORTE </a:t>
            </a: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1.325</a:t>
            </a:r>
            <a:endParaRPr lang="es-MX" b="1"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VIGILANCIA </a:t>
            </a:r>
            <a:r>
              <a:rPr lang="es-MX" b="1" dirty="0" smtClean="0">
                <a:solidFill>
                  <a:schemeClr val="accent5">
                    <a:lumMod val="50000"/>
                  </a:schemeClr>
                </a:solidFill>
                <a:latin typeface="Arial" panose="020B0604020202020204" pitchFamily="34" charset="0"/>
                <a:cs typeface="Arial" panose="020B0604020202020204" pitchFamily="34" charset="0"/>
              </a:rPr>
              <a:t>$ 1.292</a:t>
            </a: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ASEO Y CAFETERÍA </a:t>
            </a: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619</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5" name="Elipse 24"/>
          <p:cNvSpPr/>
          <p:nvPr/>
        </p:nvSpPr>
        <p:spPr>
          <a:xfrm>
            <a:off x="7700586" y="5866102"/>
            <a:ext cx="1520091"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aprobadas</a:t>
            </a:r>
            <a:endParaRPr lang="es-CO" sz="1200" b="1" dirty="0">
              <a:latin typeface="Arial Black" panose="020B0A04020102020204" pitchFamily="34" charset="0"/>
            </a:endParaRPr>
          </a:p>
        </p:txBody>
      </p:sp>
      <p:sp>
        <p:nvSpPr>
          <p:cNvPr id="26" name="Flecha arriba 25"/>
          <p:cNvSpPr/>
          <p:nvPr/>
        </p:nvSpPr>
        <p:spPr>
          <a:xfrm>
            <a:off x="10424738" y="521999"/>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object 4"/>
          <p:cNvSpPr txBox="1"/>
          <p:nvPr/>
        </p:nvSpPr>
        <p:spPr>
          <a:xfrm>
            <a:off x="10591382" y="541807"/>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36%</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3690751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037774" y="0"/>
            <a:ext cx="1154226" cy="4188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0" y="6573328"/>
            <a:ext cx="12192000" cy="284672"/>
          </a:xfrm>
          <a:prstGeom prst="rect">
            <a:avLst/>
          </a:prstGeom>
          <a:solidFill>
            <a:srgbClr val="B0E40A"/>
          </a:solidFill>
          <a:ln>
            <a:solidFill>
              <a:srgbClr val="B0E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p:cNvPicPr/>
          <p:nvPr/>
        </p:nvPicPr>
        <p:blipFill>
          <a:blip r:embed="rId2" cstate="print">
            <a:extLst>
              <a:ext uri="{28A0092B-C50C-407E-A947-70E740481C1C}">
                <a14:useLocalDpi xmlns:a14="http://schemas.microsoft.com/office/drawing/2010/main" val="0"/>
              </a:ext>
            </a:extLst>
          </a:blip>
          <a:stretch>
            <a:fillRect/>
          </a:stretch>
        </p:blipFill>
        <p:spPr>
          <a:xfrm>
            <a:off x="9472930" y="5655983"/>
            <a:ext cx="2719070" cy="758825"/>
          </a:xfrm>
          <a:prstGeom prst="rect">
            <a:avLst/>
          </a:prstGeom>
        </p:spPr>
      </p:pic>
      <p:sp>
        <p:nvSpPr>
          <p:cNvPr id="7" name="object 2"/>
          <p:cNvSpPr/>
          <p:nvPr/>
        </p:nvSpPr>
        <p:spPr>
          <a:xfrm>
            <a:off x="1" y="0"/>
            <a:ext cx="12192000" cy="836244"/>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3"/>
          <p:cNvSpPr txBox="1">
            <a:spLocks/>
          </p:cNvSpPr>
          <p:nvPr/>
        </p:nvSpPr>
        <p:spPr>
          <a:xfrm>
            <a:off x="117475" y="24232"/>
            <a:ext cx="9789795" cy="787780"/>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ct val="90000"/>
              </a:lnSpc>
              <a:spcBef>
                <a:spcPts val="95"/>
              </a:spcBef>
              <a:spcAft>
                <a:spcPts val="0"/>
              </a:spcAft>
              <a:buClrTx/>
              <a:buSzTx/>
              <a:buFontTx/>
              <a:buNone/>
              <a:tabLst>
                <a:tab pos="1028700" algn="l"/>
                <a:tab pos="1841500" algn="l"/>
                <a:tab pos="2491740" algn="l"/>
                <a:tab pos="3433445" algn="l"/>
                <a:tab pos="3710940" algn="l"/>
                <a:tab pos="4450080" algn="l"/>
                <a:tab pos="6245225" algn="l"/>
              </a:tabLst>
              <a:defRPr/>
            </a:pPr>
            <a:r>
              <a:rPr lang="es-CO" sz="2800" spc="50" dirty="0" smtClean="0">
                <a:solidFill>
                  <a:prstClr val="white">
                    <a:lumMod val="85000"/>
                  </a:prstClr>
                </a:solidFill>
                <a:latin typeface="Arial Black" panose="020B0A04020102020204" pitchFamily="34" charset="0"/>
              </a:rPr>
              <a:t>Proceso de r</a:t>
            </a:r>
            <a:r>
              <a:rPr kumimoji="0" lang="es-CO" sz="2800" b="0" i="0" u="none" strike="noStrike" kern="1200" cap="none" spc="50" normalizeH="0" baseline="0" noProof="0" dirty="0" smtClean="0">
                <a:ln>
                  <a:noFill/>
                </a:ln>
                <a:solidFill>
                  <a:prstClr val="white">
                    <a:lumMod val="85000"/>
                  </a:prstClr>
                </a:solidFill>
                <a:effectLst/>
                <a:uLnTx/>
                <a:uFillTx/>
                <a:latin typeface="Arial Black" panose="020B0A04020102020204" pitchFamily="34" charset="0"/>
                <a:ea typeface="+mj-ea"/>
                <a:cs typeface="+mj-cs"/>
              </a:rPr>
              <a:t>educción por ingresos de multas 2021</a:t>
            </a:r>
            <a:endParaRPr kumimoji="0" lang="es-CO" sz="2000" b="0" i="0" u="none" strike="noStrike" kern="1200" cap="none" spc="50" normalizeH="0" baseline="0" noProof="0" dirty="0">
              <a:ln>
                <a:noFill/>
              </a:ln>
              <a:solidFill>
                <a:prstClr val="white">
                  <a:lumMod val="85000"/>
                </a:prstClr>
              </a:solidFill>
              <a:effectLst/>
              <a:uLnTx/>
              <a:uFillTx/>
              <a:latin typeface="Arial Black" panose="020B0A04020102020204" pitchFamily="34" charset="0"/>
              <a:ea typeface="+mj-ea"/>
              <a:cs typeface="+mj-cs"/>
            </a:endParaRPr>
          </a:p>
        </p:txBody>
      </p:sp>
      <p:graphicFrame>
        <p:nvGraphicFramePr>
          <p:cNvPr id="3" name="Tabla 2"/>
          <p:cNvGraphicFramePr>
            <a:graphicFrameLocks noGrp="1"/>
          </p:cNvGraphicFramePr>
          <p:nvPr>
            <p:extLst>
              <p:ext uri="{D42A27DB-BD31-4B8C-83A1-F6EECF244321}">
                <p14:modId xmlns:p14="http://schemas.microsoft.com/office/powerpoint/2010/main" val="2543749822"/>
              </p:ext>
            </p:extLst>
          </p:nvPr>
        </p:nvGraphicFramePr>
        <p:xfrm>
          <a:off x="1910518" y="1825711"/>
          <a:ext cx="7180243" cy="3105430"/>
        </p:xfrm>
        <a:graphic>
          <a:graphicData uri="http://schemas.openxmlformats.org/drawingml/2006/table">
            <a:tbl>
              <a:tblPr/>
              <a:tblGrid>
                <a:gridCol w="3680495">
                  <a:extLst>
                    <a:ext uri="{9D8B030D-6E8A-4147-A177-3AD203B41FA5}">
                      <a16:colId xmlns:a16="http://schemas.microsoft.com/office/drawing/2014/main" val="3730213531"/>
                    </a:ext>
                  </a:extLst>
                </a:gridCol>
                <a:gridCol w="3499748">
                  <a:extLst>
                    <a:ext uri="{9D8B030D-6E8A-4147-A177-3AD203B41FA5}">
                      <a16:colId xmlns:a16="http://schemas.microsoft.com/office/drawing/2014/main" val="976856409"/>
                    </a:ext>
                  </a:extLst>
                </a:gridCol>
              </a:tblGrid>
              <a:tr h="559420">
                <a:tc>
                  <a:txBody>
                    <a:bodyPr/>
                    <a:lstStyle/>
                    <a:p>
                      <a:pPr algn="ctr" fontAlgn="ctr"/>
                      <a:r>
                        <a:rPr lang="es-CO" sz="2800" b="1" i="0" u="none" strike="noStrike">
                          <a:solidFill>
                            <a:srgbClr val="000000"/>
                          </a:solidFill>
                          <a:effectLst/>
                          <a:latin typeface="Calibri" panose="020F0502020204030204" pitchFamily="34" charset="0"/>
                        </a:rPr>
                        <a:t>ÍTEM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2800" b="1" i="0" u="none" strike="noStrike">
                          <a:solidFill>
                            <a:srgbClr val="000000"/>
                          </a:solidFill>
                          <a:effectLst/>
                          <a:latin typeface="Calibri" panose="020F0502020204030204" pitchFamily="34" charset="0"/>
                        </a:rPr>
                        <a:t>VALOR A REDUCIR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4104276"/>
                  </a:ext>
                </a:extLst>
              </a:tr>
              <a:tr h="839130">
                <a:tc>
                  <a:txBody>
                    <a:bodyPr/>
                    <a:lstStyle/>
                    <a:p>
                      <a:pPr algn="ctr" fontAlgn="ctr"/>
                      <a:r>
                        <a:rPr lang="es-CO" sz="2800" b="1" i="0" u="none" strike="noStrike" dirty="0">
                          <a:solidFill>
                            <a:srgbClr val="FFFFFF"/>
                          </a:solidFill>
                          <a:effectLst/>
                          <a:latin typeface="Calibri" panose="020F0502020204030204" pitchFamily="34" charset="0"/>
                        </a:rPr>
                        <a:t>APROPIACIÓN </a:t>
                      </a:r>
                      <a:r>
                        <a:rPr lang="es-CO" sz="2800" b="1" i="0" u="none" strike="noStrike" dirty="0" smtClean="0">
                          <a:solidFill>
                            <a:srgbClr val="FFFFFF"/>
                          </a:solidFill>
                          <a:effectLst/>
                          <a:latin typeface="Calibri" panose="020F0502020204030204" pitchFamily="34" charset="0"/>
                        </a:rPr>
                        <a:t>ACTUAL</a:t>
                      </a:r>
                      <a:endParaRPr lang="es-CO" sz="28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O" sz="2800" b="1" i="0" u="none" strike="noStrike" dirty="0">
                          <a:solidFill>
                            <a:srgbClr val="FFFFFF"/>
                          </a:solidFill>
                          <a:effectLst/>
                          <a:latin typeface="Calibri" panose="020F0502020204030204" pitchFamily="34" charset="0"/>
                        </a:rPr>
                        <a:t>   </a:t>
                      </a:r>
                      <a:r>
                        <a:rPr lang="es-CO" sz="2800" b="1" i="0" u="none" strike="noStrike" dirty="0" smtClean="0">
                          <a:solidFill>
                            <a:srgbClr val="FFFFFF"/>
                          </a:solidFill>
                          <a:effectLst/>
                          <a:latin typeface="Calibri" panose="020F0502020204030204" pitchFamily="34" charset="0"/>
                        </a:rPr>
                        <a:t> 386.941.329.344  </a:t>
                      </a:r>
                      <a:endParaRPr lang="es-CO" sz="28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3517573560"/>
                  </a:ext>
                </a:extLst>
              </a:tr>
              <a:tr h="839130">
                <a:tc>
                  <a:txBody>
                    <a:bodyPr/>
                    <a:lstStyle/>
                    <a:p>
                      <a:pPr algn="ctr" fontAlgn="ctr"/>
                      <a:r>
                        <a:rPr lang="es-CO" sz="2800" b="0" i="0" u="none" strike="noStrike" dirty="0">
                          <a:solidFill>
                            <a:srgbClr val="000000"/>
                          </a:solidFill>
                          <a:effectLst/>
                          <a:latin typeface="Calibri" panose="020F0502020204030204" pitchFamily="34" charset="0"/>
                        </a:rPr>
                        <a:t>(-) Multas </a:t>
                      </a:r>
                      <a:endParaRPr lang="es-CO" sz="2800" b="0" i="0" u="none" strike="noStrike" dirty="0" smtClean="0">
                        <a:solidFill>
                          <a:srgbClr val="000000"/>
                        </a:solidFill>
                        <a:effectLst/>
                        <a:latin typeface="Calibri" panose="020F0502020204030204" pitchFamily="34" charset="0"/>
                      </a:endParaRPr>
                    </a:p>
                    <a:p>
                      <a:pPr algn="ctr" fontAlgn="ctr"/>
                      <a:r>
                        <a:rPr lang="es-CO" sz="2800" b="0" i="0" u="none" strike="noStrike" dirty="0" smtClean="0">
                          <a:solidFill>
                            <a:srgbClr val="000000"/>
                          </a:solidFill>
                          <a:effectLst/>
                          <a:latin typeface="Calibri" panose="020F0502020204030204" pitchFamily="34" charset="0"/>
                        </a:rPr>
                        <a:t>(</a:t>
                      </a:r>
                      <a:r>
                        <a:rPr lang="es-CO" sz="2800" b="0" i="0" u="none" strike="noStrike" dirty="0">
                          <a:solidFill>
                            <a:srgbClr val="000000"/>
                          </a:solidFill>
                          <a:effectLst/>
                          <a:latin typeface="Calibri" panose="020F0502020204030204" pitchFamily="34" charset="0"/>
                        </a:rPr>
                        <a:t>suspensión preventiva)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2800" b="0" i="0" u="none" strike="noStrike" dirty="0">
                          <a:solidFill>
                            <a:srgbClr val="000000"/>
                          </a:solidFill>
                          <a:effectLst/>
                          <a:latin typeface="Calibri" panose="020F0502020204030204" pitchFamily="34" charset="0"/>
                        </a:rPr>
                        <a:t>     </a:t>
                      </a:r>
                      <a:r>
                        <a:rPr lang="es-CO" sz="2800" b="0" i="0" u="none" strike="noStrike" dirty="0" smtClean="0">
                          <a:solidFill>
                            <a:srgbClr val="000000"/>
                          </a:solidFill>
                          <a:effectLst/>
                          <a:latin typeface="Calibri" panose="020F0502020204030204" pitchFamily="34" charset="0"/>
                        </a:rPr>
                        <a:t> 63.849.878.403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93871414"/>
                  </a:ext>
                </a:extLst>
              </a:tr>
              <a:tr h="279710">
                <a:tc>
                  <a:txBody>
                    <a:bodyPr/>
                    <a:lstStyle/>
                    <a:p>
                      <a:pPr algn="ctr" fontAlgn="ctr"/>
                      <a:r>
                        <a:rPr lang="es-CO" sz="2800" b="1" i="0" u="none" strike="noStrike" dirty="0" smtClean="0">
                          <a:solidFill>
                            <a:srgbClr val="FFFFFF"/>
                          </a:solidFill>
                          <a:effectLst/>
                          <a:latin typeface="Calibri" panose="020F0502020204030204" pitchFamily="34" charset="0"/>
                        </a:rPr>
                        <a:t>RECURSOS VIGENCIA PARA EJECUCIÓN</a:t>
                      </a:r>
                      <a:endParaRPr lang="es-CO" sz="28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O" sz="2800" b="1" i="0" u="none" strike="noStrike" dirty="0">
                          <a:solidFill>
                            <a:srgbClr val="FFFFFF"/>
                          </a:solidFill>
                          <a:effectLst/>
                          <a:latin typeface="Calibri" panose="020F0502020204030204" pitchFamily="34" charset="0"/>
                        </a:rPr>
                        <a:t>   </a:t>
                      </a:r>
                      <a:r>
                        <a:rPr lang="es-CO" sz="2800" b="1" i="0" u="none" strike="noStrike" dirty="0" smtClean="0">
                          <a:solidFill>
                            <a:srgbClr val="FFFFFF"/>
                          </a:solidFill>
                          <a:effectLst/>
                          <a:latin typeface="Calibri" panose="020F0502020204030204" pitchFamily="34" charset="0"/>
                        </a:rPr>
                        <a:t>   323.091.450.941</a:t>
                      </a:r>
                      <a:endParaRPr lang="es-CO" sz="2800" b="1" i="0" u="none" strike="noStrike" dirty="0">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98494159"/>
                  </a:ext>
                </a:extLst>
              </a:tr>
            </a:tbl>
          </a:graphicData>
        </a:graphic>
      </p:graphicFrame>
      <p:sp>
        <p:nvSpPr>
          <p:cNvPr id="2" name="CuadroTexto 1"/>
          <p:cNvSpPr txBox="1"/>
          <p:nvPr/>
        </p:nvSpPr>
        <p:spPr>
          <a:xfrm>
            <a:off x="9431323" y="3378426"/>
            <a:ext cx="1760561" cy="584775"/>
          </a:xfrm>
          <a:prstGeom prst="rect">
            <a:avLst/>
          </a:prstGeom>
          <a:noFill/>
        </p:spPr>
        <p:txBody>
          <a:bodyPr wrap="square" rtlCol="0">
            <a:spAutoFit/>
          </a:bodyPr>
          <a:lstStyle/>
          <a:p>
            <a:r>
              <a:rPr lang="es-CO" sz="3200" dirty="0" smtClean="0">
                <a:solidFill>
                  <a:srgbClr val="C00000"/>
                </a:solidFill>
                <a:latin typeface="Arial Black" panose="020B0A04020102020204" pitchFamily="34" charset="0"/>
              </a:rPr>
              <a:t>16,5%</a:t>
            </a:r>
            <a:endParaRPr lang="es-CO" sz="32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522593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44675" y="6382435"/>
            <a:ext cx="2301766"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7" name="CuadroTexto 6"/>
          <p:cNvSpPr txBox="1"/>
          <p:nvPr/>
        </p:nvSpPr>
        <p:spPr>
          <a:xfrm>
            <a:off x="3453245" y="0"/>
            <a:ext cx="5860130" cy="523220"/>
          </a:xfrm>
          <a:prstGeom prst="rect">
            <a:avLst/>
          </a:prstGeom>
          <a:noFill/>
        </p:spPr>
        <p:txBody>
          <a:bodyPr wrap="none" rtlCol="0">
            <a:spAutoFit/>
          </a:bodyPr>
          <a:lstStyle/>
          <a:p>
            <a:r>
              <a:rPr lang="es-ES" sz="2800" b="1" dirty="0">
                <a:solidFill>
                  <a:schemeClr val="accent6">
                    <a:lumMod val="75000"/>
                  </a:schemeClr>
                </a:solidFill>
                <a:latin typeface="Arial Rounded MT Bold"/>
                <a:cs typeface="Arial Rounded MT Bold"/>
              </a:rPr>
              <a:t>PROYECTO DE INVERSIÓN 7595</a:t>
            </a:r>
          </a:p>
        </p:txBody>
      </p:sp>
      <p:sp>
        <p:nvSpPr>
          <p:cNvPr id="21" name="91 Rectángulo redondeado"/>
          <p:cNvSpPr/>
          <p:nvPr/>
        </p:nvSpPr>
        <p:spPr>
          <a:xfrm>
            <a:off x="8366411" y="4372058"/>
            <a:ext cx="3438447" cy="129641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LOGÍSTICA, MATERIAL IMPRESO Y MONITOREO</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436</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3453245" y="38057"/>
            <a:ext cx="6019685" cy="6353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2" name="CuadroTexto 1">
            <a:extLst>
              <a:ext uri="{FF2B5EF4-FFF2-40B4-BE49-F238E27FC236}">
                <a16:creationId xmlns:a16="http://schemas.microsoft.com/office/drawing/2014/main" id="{6C2CA285-69CA-40FC-9474-CB0B509E4751}"/>
              </a:ext>
            </a:extLst>
          </p:cNvPr>
          <p:cNvSpPr txBox="1"/>
          <p:nvPr/>
        </p:nvSpPr>
        <p:spPr>
          <a:xfrm>
            <a:off x="1885950" y="1474666"/>
            <a:ext cx="9963150" cy="1015663"/>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a:latin typeface="Century Gothic" panose="020B0502020202020204" pitchFamily="34" charset="0"/>
              </a:rPr>
              <a:t>Definir e implementar dos estrategias de cultura ciudadana para el sistema de movilidad, con enfoque diferencial, de género y territorial, donde una de ellas incluya la prevención, atención y sanción de la violencia contra la mujer en el transporte</a:t>
            </a:r>
            <a:endParaRPr lang="es-CO" sz="1500" dirty="0">
              <a:latin typeface="Century Gothic" panose="020B0502020202020204" pitchFamily="34" charset="0"/>
            </a:endParaRPr>
          </a:p>
        </p:txBody>
      </p:sp>
      <p:pic>
        <p:nvPicPr>
          <p:cNvPr id="3" name="Imagen 2">
            <a:extLst>
              <a:ext uri="{FF2B5EF4-FFF2-40B4-BE49-F238E27FC236}">
                <a16:creationId xmlns:a16="http://schemas.microsoft.com/office/drawing/2014/main" id="{2DDBF4FD-CAA2-45D1-B4BB-AB95A498A55A}"/>
              </a:ext>
            </a:extLst>
          </p:cNvPr>
          <p:cNvPicPr>
            <a:picLocks noChangeAspect="1"/>
          </p:cNvPicPr>
          <p:nvPr/>
        </p:nvPicPr>
        <p:blipFill>
          <a:blip r:embed="rId4"/>
          <a:stretch>
            <a:fillRect/>
          </a:stretch>
        </p:blipFill>
        <p:spPr>
          <a:xfrm>
            <a:off x="1106208" y="1702549"/>
            <a:ext cx="556841" cy="600666"/>
          </a:xfrm>
          <a:prstGeom prst="rect">
            <a:avLst/>
          </a:prstGeom>
        </p:spPr>
      </p:pic>
      <p:pic>
        <p:nvPicPr>
          <p:cNvPr id="20" name="Imagen 19"/>
          <p:cNvPicPr>
            <a:picLocks noChangeAspect="1"/>
          </p:cNvPicPr>
          <p:nvPr/>
        </p:nvPicPr>
        <p:blipFill>
          <a:blip r:embed="rId5"/>
          <a:stretch>
            <a:fillRect/>
          </a:stretch>
        </p:blipFill>
        <p:spPr>
          <a:xfrm flipV="1">
            <a:off x="1" y="6649669"/>
            <a:ext cx="12191999" cy="191008"/>
          </a:xfrm>
          <a:prstGeom prst="rect">
            <a:avLst/>
          </a:prstGeom>
        </p:spPr>
      </p:pic>
      <p:sp>
        <p:nvSpPr>
          <p:cNvPr id="22" name="object 2"/>
          <p:cNvSpPr/>
          <p:nvPr/>
        </p:nvSpPr>
        <p:spPr>
          <a:xfrm>
            <a:off x="1" y="0"/>
            <a:ext cx="12192000" cy="1432470"/>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3" name="object 4"/>
          <p:cNvSpPr txBox="1"/>
          <p:nvPr/>
        </p:nvSpPr>
        <p:spPr>
          <a:xfrm>
            <a:off x="10042358" y="294101"/>
            <a:ext cx="1989200"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7.095</a:t>
            </a:r>
            <a:endParaRPr sz="3600" dirty="0">
              <a:latin typeface="Arial Black"/>
              <a:cs typeface="Arial Black"/>
            </a:endParaRPr>
          </a:p>
        </p:txBody>
      </p:sp>
      <p:sp>
        <p:nvSpPr>
          <p:cNvPr id="24" name="object 3"/>
          <p:cNvSpPr txBox="1">
            <a:spLocks noGrp="1"/>
          </p:cNvSpPr>
          <p:nvPr>
            <p:ph type="title"/>
          </p:nvPr>
        </p:nvSpPr>
        <p:spPr>
          <a:xfrm>
            <a:off x="32085" y="-7720"/>
            <a:ext cx="9440845" cy="1259319"/>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7581</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Fortalecimiento de la comunicación y la cultura para la movilidad como elementos constructivos y pedagógicos del nuevo contrato social en Bogotá</a:t>
            </a:r>
          </a:p>
        </p:txBody>
      </p:sp>
      <p:sp>
        <p:nvSpPr>
          <p:cNvPr id="27" name="91 Rectángulo redondeado"/>
          <p:cNvSpPr/>
          <p:nvPr/>
        </p:nvSpPr>
        <p:spPr>
          <a:xfrm>
            <a:off x="473696" y="4205104"/>
            <a:ext cx="3479192" cy="86246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PLAN DE MEDIOS</a:t>
            </a:r>
            <a:endParaRPr lang="es-MX"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a:solidFill>
                  <a:schemeClr val="accent5">
                    <a:lumMod val="50000"/>
                  </a:schemeClr>
                </a:solidFill>
                <a:latin typeface="Arial" panose="020B0604020202020204" pitchFamily="34" charset="0"/>
                <a:cs typeface="Arial" panose="020B0604020202020204" pitchFamily="34" charset="0"/>
              </a:rPr>
              <a:t> </a:t>
            </a:r>
            <a:r>
              <a:rPr lang="es-CO" b="1" dirty="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700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8" name="91 Rectángulo redondeado"/>
          <p:cNvSpPr/>
          <p:nvPr/>
        </p:nvSpPr>
        <p:spPr>
          <a:xfrm>
            <a:off x="4439680" y="2976473"/>
            <a:ext cx="3438447" cy="127922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COMUNICADORES, DISEÑADORES, PEDAGOGOS Y ARL</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3.887</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8" name="91 Rectángulo redondeado"/>
          <p:cNvSpPr/>
          <p:nvPr/>
        </p:nvSpPr>
        <p:spPr>
          <a:xfrm>
            <a:off x="8366412" y="2943808"/>
            <a:ext cx="3438447" cy="1318434"/>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MEDICIÓN E IMPACTO DE LAS ACCIONES DE COMUNICACIÓN</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a:t>
            </a:r>
            <a:r>
              <a:rPr lang="es-CO" b="1" dirty="0">
                <a:solidFill>
                  <a:schemeClr val="accent5">
                    <a:lumMod val="50000"/>
                  </a:schemeClr>
                </a:solidFill>
                <a:latin typeface="Arial" panose="020B0604020202020204" pitchFamily="34" charset="0"/>
                <a:cs typeface="Arial" panose="020B0604020202020204" pitchFamily="34" charset="0"/>
              </a:rPr>
              <a:t>2</a:t>
            </a:r>
            <a:r>
              <a:rPr lang="es-CO" b="1" dirty="0" smtClean="0">
                <a:solidFill>
                  <a:schemeClr val="accent5">
                    <a:lumMod val="50000"/>
                  </a:schemeClr>
                </a:solidFill>
                <a:latin typeface="Arial" panose="020B0604020202020204" pitchFamily="34" charset="0"/>
                <a:cs typeface="Arial" panose="020B0604020202020204" pitchFamily="34" charset="0"/>
              </a:rPr>
              <a:t>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6" name="91 Rectángulo redondeado"/>
          <p:cNvSpPr/>
          <p:nvPr/>
        </p:nvSpPr>
        <p:spPr>
          <a:xfrm>
            <a:off x="473990" y="2820124"/>
            <a:ext cx="3478885" cy="1266246"/>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CAPACITACIONES TEÓRICO PRÁCTICAS EN SEGURIDAD VIAL Y ECO CONDUCCION </a:t>
            </a:r>
            <a:r>
              <a:rPr lang="es-ES" dirty="0" smtClean="0">
                <a:solidFill>
                  <a:schemeClr val="accent5">
                    <a:lumMod val="50000"/>
                  </a:schemeClr>
                </a:solidFill>
                <a:latin typeface="Arial" panose="020B0604020202020204" pitchFamily="34" charset="0"/>
                <a:cs typeface="Arial" panose="020B0604020202020204" pitchFamily="34" charset="0"/>
              </a:rPr>
              <a:t>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$1.000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7" name="Elipse 16"/>
          <p:cNvSpPr/>
          <p:nvPr/>
        </p:nvSpPr>
        <p:spPr>
          <a:xfrm>
            <a:off x="267054" y="2601651"/>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9" name="91 Rectángulo redondeado"/>
          <p:cNvSpPr/>
          <p:nvPr/>
        </p:nvSpPr>
        <p:spPr>
          <a:xfrm>
            <a:off x="4439680" y="4372058"/>
            <a:ext cx="3479192" cy="1296410"/>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TRANSPORTE</a:t>
            </a: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a:t>
            </a:r>
            <a:r>
              <a:rPr lang="es-MX" b="1" dirty="0" smtClean="0">
                <a:solidFill>
                  <a:schemeClr val="accent5">
                    <a:lumMod val="50000"/>
                  </a:schemeClr>
                </a:solidFill>
                <a:latin typeface="Arial" panose="020B0604020202020204" pitchFamily="34" charset="0"/>
                <a:cs typeface="Arial" panose="020B0604020202020204" pitchFamily="34" charset="0"/>
              </a:rPr>
              <a:t>372</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1" name="Elipse 30"/>
          <p:cNvSpPr/>
          <p:nvPr/>
        </p:nvSpPr>
        <p:spPr>
          <a:xfrm>
            <a:off x="4194711" y="5295866"/>
            <a:ext cx="1369066"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a:t>
            </a:r>
            <a:endParaRPr lang="es-CO" sz="1200" b="1" dirty="0">
              <a:latin typeface="Arial Black" panose="020B0A04020102020204" pitchFamily="34" charset="0"/>
            </a:endParaRPr>
          </a:p>
        </p:txBody>
      </p:sp>
      <p:sp>
        <p:nvSpPr>
          <p:cNvPr id="25" name="91 Rectángulo redondeado"/>
          <p:cNvSpPr/>
          <p:nvPr/>
        </p:nvSpPr>
        <p:spPr>
          <a:xfrm>
            <a:off x="472123" y="5186305"/>
            <a:ext cx="3479192" cy="1037657"/>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SALA DE MOVILIDAD – PARQUE ARQUEOLÓGICO</a:t>
            </a:r>
            <a:endParaRPr lang="es-MX"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$500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0" name="Elipse 29"/>
          <p:cNvSpPr/>
          <p:nvPr/>
        </p:nvSpPr>
        <p:spPr>
          <a:xfrm>
            <a:off x="142050" y="5853241"/>
            <a:ext cx="554636" cy="44706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32" name="Flecha arriba 31"/>
          <p:cNvSpPr/>
          <p:nvPr/>
        </p:nvSpPr>
        <p:spPr>
          <a:xfrm>
            <a:off x="10789543" y="897774"/>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object 4"/>
          <p:cNvSpPr txBox="1"/>
          <p:nvPr/>
        </p:nvSpPr>
        <p:spPr>
          <a:xfrm>
            <a:off x="10735531" y="932184"/>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7</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3482079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10" name="CuadroTexto 9"/>
          <p:cNvSpPr txBox="1"/>
          <p:nvPr/>
        </p:nvSpPr>
        <p:spPr>
          <a:xfrm>
            <a:off x="192994" y="6176411"/>
            <a:ext cx="2318249"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17" name="91 Rectángulo redondeado"/>
          <p:cNvSpPr/>
          <p:nvPr/>
        </p:nvSpPr>
        <p:spPr>
          <a:xfrm>
            <a:off x="234736" y="2562111"/>
            <a:ext cx="4097361" cy="1192218"/>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SERVICIOS DE RECEPCIÓN, PUNTEO, TRASLADO, DEPÓSITO Y </a:t>
            </a:r>
            <a:r>
              <a:rPr lang="es-ES" dirty="0" smtClean="0">
                <a:solidFill>
                  <a:schemeClr val="accent5">
                    <a:lumMod val="50000"/>
                  </a:schemeClr>
                </a:solidFill>
                <a:latin typeface="Arial" panose="020B0604020202020204" pitchFamily="34" charset="0"/>
                <a:cs typeface="Arial" panose="020B0604020202020204" pitchFamily="34" charset="0"/>
              </a:rPr>
              <a:t>CUSTODIA</a:t>
            </a:r>
            <a:r>
              <a:rPr lang="es-ES" dirty="0">
                <a:solidFill>
                  <a:schemeClr val="accent5">
                    <a:lumMod val="50000"/>
                  </a:schemeClr>
                </a:solidFill>
                <a:latin typeface="Arial" panose="020B0604020202020204" pitchFamily="34" charset="0"/>
                <a:cs typeface="Arial" panose="020B0604020202020204" pitchFamily="34" charset="0"/>
              </a:rPr>
              <a:t> </a:t>
            </a:r>
            <a:r>
              <a:rPr lang="es-ES" dirty="0" smtClean="0">
                <a:solidFill>
                  <a:schemeClr val="accent5">
                    <a:lumMod val="50000"/>
                  </a:schemeClr>
                </a:solidFill>
                <a:latin typeface="Arial" panose="020B0604020202020204" pitchFamily="34" charset="0"/>
                <a:cs typeface="Arial" panose="020B0604020202020204" pitchFamily="34" charset="0"/>
              </a:rPr>
              <a:t>DEL ARCHIVO </a:t>
            </a:r>
            <a:r>
              <a:rPr lang="es-CO" b="1" dirty="0" smtClean="0">
                <a:solidFill>
                  <a:schemeClr val="accent5">
                    <a:lumMod val="50000"/>
                  </a:schemeClr>
                </a:solidFill>
                <a:latin typeface="Arial" panose="020B0604020202020204" pitchFamily="34" charset="0"/>
                <a:cs typeface="Arial" panose="020B0604020202020204" pitchFamily="34" charset="0"/>
              </a:rPr>
              <a:t>$ 1.994</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3" name="91 Rectángulo redondeado"/>
          <p:cNvSpPr/>
          <p:nvPr/>
        </p:nvSpPr>
        <p:spPr>
          <a:xfrm>
            <a:off x="7823809" y="2544796"/>
            <a:ext cx="3688663" cy="1192218"/>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PERSONAL DE APOYO</a:t>
            </a:r>
          </a:p>
          <a:p>
            <a:pPr algn="ctr">
              <a:defRPr/>
            </a:pPr>
            <a:r>
              <a:rPr lang="es-CO" b="1" dirty="0">
                <a:solidFill>
                  <a:schemeClr val="accent5">
                    <a:lumMod val="50000"/>
                  </a:schemeClr>
                </a:solidFill>
                <a:latin typeface="Arial" panose="020B0604020202020204" pitchFamily="34" charset="0"/>
                <a:cs typeface="Arial" panose="020B0604020202020204" pitchFamily="34" charset="0"/>
              </a:rPr>
              <a:t>$ </a:t>
            </a:r>
            <a:r>
              <a:rPr lang="es-CO" b="1" dirty="0" smtClean="0">
                <a:solidFill>
                  <a:schemeClr val="accent5">
                    <a:lumMod val="50000"/>
                  </a:schemeClr>
                </a:solidFill>
                <a:latin typeface="Arial" panose="020B0604020202020204" pitchFamily="34" charset="0"/>
                <a:cs typeface="Arial" panose="020B0604020202020204" pitchFamily="34" charset="0"/>
              </a:rPr>
              <a:t>830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3FCB8FB7-B2AC-4727-84EE-C3A73097661F}"/>
              </a:ext>
            </a:extLst>
          </p:cNvPr>
          <p:cNvSpPr txBox="1"/>
          <p:nvPr/>
        </p:nvSpPr>
        <p:spPr>
          <a:xfrm>
            <a:off x="3824288" y="1289917"/>
            <a:ext cx="8231458" cy="784830"/>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a:latin typeface="Century Gothic" panose="020B0502020202020204" pitchFamily="34" charset="0"/>
              </a:rPr>
              <a:t>Aumentar en 5 puntos el Índice de Desempeño Institucional  para las entidades del Sector Movilidad, en el marco de las políticas de MIPG</a:t>
            </a:r>
            <a:endParaRPr lang="es-CO" sz="1500" dirty="0">
              <a:latin typeface="Century Gothic" panose="020B0502020202020204" pitchFamily="34" charset="0"/>
            </a:endParaRPr>
          </a:p>
        </p:txBody>
      </p:sp>
      <p:pic>
        <p:nvPicPr>
          <p:cNvPr id="4" name="Imagen 3">
            <a:extLst>
              <a:ext uri="{FF2B5EF4-FFF2-40B4-BE49-F238E27FC236}">
                <a16:creationId xmlns:a16="http://schemas.microsoft.com/office/drawing/2014/main" id="{C55FC759-3F67-4DE7-9F1F-D8A8E284A3F6}"/>
              </a:ext>
            </a:extLst>
          </p:cNvPr>
          <p:cNvPicPr>
            <a:picLocks noChangeAspect="1"/>
          </p:cNvPicPr>
          <p:nvPr/>
        </p:nvPicPr>
        <p:blipFill>
          <a:blip r:embed="rId4"/>
          <a:stretch>
            <a:fillRect/>
          </a:stretch>
        </p:blipFill>
        <p:spPr>
          <a:xfrm>
            <a:off x="2283417" y="1310768"/>
            <a:ext cx="716673" cy="773078"/>
          </a:xfrm>
          <a:prstGeom prst="rect">
            <a:avLst/>
          </a:prstGeom>
        </p:spPr>
      </p:pic>
      <p:pic>
        <p:nvPicPr>
          <p:cNvPr id="15" name="Imagen 14"/>
          <p:cNvPicPr>
            <a:picLocks noChangeAspect="1"/>
          </p:cNvPicPr>
          <p:nvPr/>
        </p:nvPicPr>
        <p:blipFill>
          <a:blip r:embed="rId5"/>
          <a:stretch>
            <a:fillRect/>
          </a:stretch>
        </p:blipFill>
        <p:spPr>
          <a:xfrm flipV="1">
            <a:off x="1" y="6649669"/>
            <a:ext cx="12191999" cy="191008"/>
          </a:xfrm>
          <a:prstGeom prst="rect">
            <a:avLst/>
          </a:prstGeom>
        </p:spPr>
      </p:pic>
      <p:sp>
        <p:nvSpPr>
          <p:cNvPr id="18" name="object 2"/>
          <p:cNvSpPr/>
          <p:nvPr/>
        </p:nvSpPr>
        <p:spPr>
          <a:xfrm>
            <a:off x="1" y="-1"/>
            <a:ext cx="12192000" cy="1086963"/>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20" name="object 4"/>
          <p:cNvSpPr txBox="1"/>
          <p:nvPr/>
        </p:nvSpPr>
        <p:spPr>
          <a:xfrm>
            <a:off x="9472930" y="102522"/>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4.687</a:t>
            </a:r>
            <a:endParaRPr sz="3600" dirty="0">
              <a:latin typeface="Arial Black"/>
              <a:cs typeface="Arial Black"/>
            </a:endParaRPr>
          </a:p>
        </p:txBody>
      </p:sp>
      <p:sp>
        <p:nvSpPr>
          <p:cNvPr id="22" name="object 3"/>
          <p:cNvSpPr txBox="1">
            <a:spLocks noGrp="1"/>
          </p:cNvSpPr>
          <p:nvPr>
            <p:ph type="title"/>
          </p:nvPr>
        </p:nvSpPr>
        <p:spPr>
          <a:xfrm>
            <a:off x="192994" y="91146"/>
            <a:ext cx="9279936"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7574</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Fortalecimiento </a:t>
            </a: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de la gestión documental de la Secretaría Distrital de Movilidad</a:t>
            </a:r>
          </a:p>
        </p:txBody>
      </p:sp>
      <p:sp>
        <p:nvSpPr>
          <p:cNvPr id="23" name="91 Rectángulo redondeado"/>
          <p:cNvSpPr/>
          <p:nvPr/>
        </p:nvSpPr>
        <p:spPr>
          <a:xfrm>
            <a:off x="233336" y="4232594"/>
            <a:ext cx="4098761" cy="1219581"/>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a:solidFill>
                  <a:schemeClr val="accent5">
                    <a:lumMod val="50000"/>
                  </a:schemeClr>
                </a:solidFill>
                <a:latin typeface="Arial" panose="020B0604020202020204" pitchFamily="34" charset="0"/>
                <a:cs typeface="Arial" panose="020B0604020202020204" pitchFamily="34" charset="0"/>
              </a:rPr>
              <a:t>LEVANTAMIENTO DE INVENTARIO CONFORME AL FORMATO ÚNICO DE INVENTARIO DOCUMENTAL </a:t>
            </a:r>
            <a:endParaRPr lang="es-CO" dirty="0" smtClean="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$ 684</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4" name="91 Rectángulo redondeado"/>
          <p:cNvSpPr/>
          <p:nvPr/>
        </p:nvSpPr>
        <p:spPr>
          <a:xfrm>
            <a:off x="7848042" y="4227916"/>
            <a:ext cx="3640195" cy="1224259"/>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ES" dirty="0">
                <a:solidFill>
                  <a:schemeClr val="accent5">
                    <a:lumMod val="50000"/>
                  </a:schemeClr>
                </a:solidFill>
                <a:latin typeface="Arial" panose="020B0604020202020204" pitchFamily="34" charset="0"/>
                <a:cs typeface="Arial" panose="020B0604020202020204" pitchFamily="34" charset="0"/>
              </a:rPr>
              <a:t>ARRENDAMIENTO DE UNA </a:t>
            </a:r>
            <a:r>
              <a:rPr lang="es-ES" dirty="0" smtClean="0">
                <a:solidFill>
                  <a:schemeClr val="accent5">
                    <a:lumMod val="50000"/>
                  </a:schemeClr>
                </a:solidFill>
                <a:latin typeface="Arial" panose="020B0604020202020204" pitchFamily="34" charset="0"/>
                <a:cs typeface="Arial" panose="020B0604020202020204" pitchFamily="34" charset="0"/>
              </a:rPr>
              <a:t>BODEGA Y ARCHIVADOR</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$ 790</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9" name="Elipse 18"/>
          <p:cNvSpPr/>
          <p:nvPr/>
        </p:nvSpPr>
        <p:spPr>
          <a:xfrm>
            <a:off x="3610388" y="5229479"/>
            <a:ext cx="570862" cy="43240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latin typeface="Arial Black" panose="020B0A04020102020204" pitchFamily="34" charset="0"/>
              </a:rPr>
              <a:t>N</a:t>
            </a:r>
            <a:endParaRPr lang="es-CO" b="1" dirty="0">
              <a:latin typeface="Arial Black" panose="020B0A04020102020204" pitchFamily="34" charset="0"/>
            </a:endParaRPr>
          </a:p>
        </p:txBody>
      </p:sp>
      <p:sp>
        <p:nvSpPr>
          <p:cNvPr id="26" name="91 Rectángulo redondeado"/>
          <p:cNvSpPr/>
          <p:nvPr/>
        </p:nvSpPr>
        <p:spPr>
          <a:xfrm>
            <a:off x="4563478" y="3272241"/>
            <a:ext cx="3065044" cy="1575372"/>
          </a:xfrm>
          <a:prstGeom prst="roundRect">
            <a:avLst>
              <a:gd name="adj" fmla="val 1000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CORRESPONDENCIA </a:t>
            </a:r>
            <a:r>
              <a:rPr lang="es-MX" b="1" dirty="0" smtClean="0">
                <a:solidFill>
                  <a:schemeClr val="accent5">
                    <a:lumMod val="50000"/>
                  </a:schemeClr>
                </a:solidFill>
                <a:latin typeface="Arial" panose="020B0604020202020204" pitchFamily="34" charset="0"/>
                <a:cs typeface="Arial" panose="020B0604020202020204" pitchFamily="34" charset="0"/>
              </a:rPr>
              <a:t>$350</a:t>
            </a:r>
          </a:p>
          <a:p>
            <a:pPr algn="ctr">
              <a:defRPr/>
            </a:pPr>
            <a:r>
              <a:rPr lang="es-MX" dirty="0" smtClean="0">
                <a:solidFill>
                  <a:schemeClr val="accent5">
                    <a:lumMod val="50000"/>
                  </a:schemeClr>
                </a:solidFill>
                <a:latin typeface="Arial" panose="020B0604020202020204" pitchFamily="34" charset="0"/>
                <a:cs typeface="Arial" panose="020B0604020202020204" pitchFamily="34" charset="0"/>
              </a:rPr>
              <a:t>PAPELERÍA </a:t>
            </a: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$39</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7" name="Elipse 26"/>
          <p:cNvSpPr/>
          <p:nvPr/>
        </p:nvSpPr>
        <p:spPr>
          <a:xfrm>
            <a:off x="5405447" y="4828715"/>
            <a:ext cx="1520091" cy="53565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latin typeface="Arial Black" panose="020B0A04020102020204" pitchFamily="34" charset="0"/>
              </a:rPr>
              <a:t>VF aprobadas</a:t>
            </a:r>
            <a:endParaRPr lang="es-CO" sz="1200" b="1" dirty="0">
              <a:latin typeface="Arial Black" panose="020B0A04020102020204" pitchFamily="34" charset="0"/>
            </a:endParaRPr>
          </a:p>
        </p:txBody>
      </p:sp>
      <p:sp>
        <p:nvSpPr>
          <p:cNvPr id="21" name="Flecha arriba 20"/>
          <p:cNvSpPr/>
          <p:nvPr/>
        </p:nvSpPr>
        <p:spPr>
          <a:xfrm rot="10800000">
            <a:off x="10622899" y="640157"/>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object 4"/>
          <p:cNvSpPr txBox="1"/>
          <p:nvPr/>
        </p:nvSpPr>
        <p:spPr>
          <a:xfrm>
            <a:off x="10789543" y="659965"/>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-10</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962414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1" y="6372670"/>
            <a:ext cx="2293527" cy="276999"/>
          </a:xfrm>
          <a:prstGeom prst="rect">
            <a:avLst/>
          </a:prstGeom>
          <a:noFill/>
        </p:spPr>
        <p:txBody>
          <a:bodyPr wrap="square" rtlCol="0">
            <a:spAutoFit/>
          </a:bodyPr>
          <a:lstStyle/>
          <a:p>
            <a:r>
              <a:rPr lang="es-CO" sz="1200" dirty="0">
                <a:solidFill>
                  <a:srgbClr val="3B3838"/>
                </a:solidFill>
                <a:latin typeface="Century Gothic"/>
                <a:cs typeface="Century Gothic"/>
              </a:rPr>
              <a:t>Cifras en millones de pesos</a:t>
            </a:r>
          </a:p>
        </p:txBody>
      </p:sp>
      <p:sp>
        <p:nvSpPr>
          <p:cNvPr id="17" name="91 Rectángulo redondeado"/>
          <p:cNvSpPr/>
          <p:nvPr/>
        </p:nvSpPr>
        <p:spPr>
          <a:xfrm>
            <a:off x="7918551" y="2832254"/>
            <a:ext cx="3473349" cy="1294530"/>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PROMOCIÓN LUCHA CONTRA LA CORRUPCIÓN</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$33</a:t>
            </a: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1" name="91 Rectángulo redondeado"/>
          <p:cNvSpPr/>
          <p:nvPr/>
        </p:nvSpPr>
        <p:spPr>
          <a:xfrm>
            <a:off x="4280001" y="2832254"/>
            <a:ext cx="3473349" cy="1294530"/>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SEGUIMIENTO CERTIFICACIÓN </a:t>
            </a:r>
            <a:r>
              <a:rPr lang="es-CO" dirty="0">
                <a:solidFill>
                  <a:schemeClr val="accent5">
                    <a:lumMod val="50000"/>
                  </a:schemeClr>
                </a:solidFill>
                <a:latin typeface="Arial" panose="020B0604020202020204" pitchFamily="34" charset="0"/>
                <a:cs typeface="Arial" panose="020B0604020202020204" pitchFamily="34" charset="0"/>
              </a:rPr>
              <a:t>GESTIÓN ANTISOBORNO </a:t>
            </a:r>
          </a:p>
          <a:p>
            <a:pPr algn="ctr">
              <a:defRPr/>
            </a:pPr>
            <a:r>
              <a:rPr lang="es-CO" b="1" dirty="0" smtClean="0">
                <a:solidFill>
                  <a:schemeClr val="accent5">
                    <a:lumMod val="50000"/>
                  </a:schemeClr>
                </a:solidFill>
                <a:latin typeface="Arial" panose="020B0604020202020204" pitchFamily="34" charset="0"/>
                <a:cs typeface="Arial" panose="020B0604020202020204" pitchFamily="34" charset="0"/>
              </a:rPr>
              <a:t>$42</a:t>
            </a:r>
            <a:endParaRPr lang="es-CO" b="1" dirty="0">
              <a:solidFill>
                <a:schemeClr val="accent5">
                  <a:lumMod val="50000"/>
                </a:schemeClr>
              </a:solidFill>
              <a:latin typeface="Arial" panose="020B0604020202020204" pitchFamily="34" charset="0"/>
              <a:cs typeface="Arial" panose="020B0604020202020204" pitchFamily="34" charset="0"/>
            </a:endParaRPr>
          </a:p>
          <a:p>
            <a:pPr algn="ctr">
              <a:defRPr/>
            </a:pP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13" name="91 Rectángulo redondeado"/>
          <p:cNvSpPr/>
          <p:nvPr/>
        </p:nvSpPr>
        <p:spPr>
          <a:xfrm>
            <a:off x="641451" y="2832254"/>
            <a:ext cx="3473349" cy="1316416"/>
          </a:xfrm>
          <a:prstGeom prst="roundRect">
            <a:avLst>
              <a:gd name="adj" fmla="val 0"/>
            </a:avLst>
          </a:prstGeom>
          <a:solidFill>
            <a:schemeClr val="bg1">
              <a:lumMod val="85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anchor="ctr"/>
          <a:lstStyle/>
          <a:p>
            <a:pPr algn="ctr">
              <a:defRPr/>
            </a:pP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CO" dirty="0" smtClean="0">
                <a:solidFill>
                  <a:schemeClr val="accent5">
                    <a:lumMod val="50000"/>
                  </a:schemeClr>
                </a:solidFill>
                <a:latin typeface="Arial" panose="020B0604020202020204" pitchFamily="34" charset="0"/>
                <a:cs typeface="Arial" panose="020B0604020202020204" pitchFamily="34" charset="0"/>
              </a:rPr>
              <a:t>APOYO CONTROL INTERNO</a:t>
            </a:r>
            <a:endParaRPr lang="es-CO" dirty="0">
              <a:solidFill>
                <a:schemeClr val="accent5">
                  <a:lumMod val="50000"/>
                </a:schemeClr>
              </a:solidFill>
              <a:latin typeface="Arial" panose="020B0604020202020204" pitchFamily="34" charset="0"/>
              <a:cs typeface="Arial" panose="020B0604020202020204" pitchFamily="34" charset="0"/>
            </a:endParaRPr>
          </a:p>
          <a:p>
            <a:pPr algn="ctr">
              <a:defRPr/>
            </a:pPr>
            <a:r>
              <a:rPr lang="es-MX" b="1" dirty="0" smtClean="0">
                <a:solidFill>
                  <a:schemeClr val="accent5">
                    <a:lumMod val="50000"/>
                  </a:schemeClr>
                </a:solidFill>
                <a:latin typeface="Arial" panose="020B0604020202020204" pitchFamily="34" charset="0"/>
                <a:cs typeface="Arial" panose="020B0604020202020204" pitchFamily="34" charset="0"/>
              </a:rPr>
              <a:t>$</a:t>
            </a:r>
            <a:r>
              <a:rPr lang="es-CO" b="1" dirty="0" smtClean="0">
                <a:solidFill>
                  <a:schemeClr val="accent5">
                    <a:lumMod val="50000"/>
                  </a:schemeClr>
                </a:solidFill>
                <a:latin typeface="Arial" panose="020B0604020202020204" pitchFamily="34" charset="0"/>
                <a:cs typeface="Arial" panose="020B0604020202020204" pitchFamily="34" charset="0"/>
              </a:rPr>
              <a:t>124</a:t>
            </a:r>
            <a:endParaRPr lang="es-CO" b="1" dirty="0">
              <a:solidFill>
                <a:schemeClr val="accent5">
                  <a:lumMod val="50000"/>
                </a:schemeClr>
              </a:solidFill>
              <a:latin typeface="Arial" panose="020B0604020202020204" pitchFamily="34" charset="0"/>
              <a:cs typeface="Arial" panose="020B0604020202020204" pitchFamily="34" charset="0"/>
            </a:endParaRPr>
          </a:p>
          <a:p>
            <a:pPr algn="ctr">
              <a:defRPr/>
            </a:pPr>
            <a:endParaRPr lang="es-CO" b="1" dirty="0">
              <a:solidFill>
                <a:schemeClr val="accent5">
                  <a:lumMod val="50000"/>
                </a:schemeClr>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8572B3AD-F769-49DB-A024-8B29F0E22243}"/>
              </a:ext>
            </a:extLst>
          </p:cNvPr>
          <p:cNvSpPr txBox="1"/>
          <p:nvPr/>
        </p:nvSpPr>
        <p:spPr>
          <a:xfrm>
            <a:off x="2793850" y="1394498"/>
            <a:ext cx="7655075" cy="784830"/>
          </a:xfrm>
          <a:prstGeom prst="rect">
            <a:avLst/>
          </a:prstGeom>
          <a:noFill/>
        </p:spPr>
        <p:txBody>
          <a:bodyPr wrap="square" rtlCol="0">
            <a:spAutoFit/>
          </a:bodyPr>
          <a:lstStyle/>
          <a:p>
            <a:r>
              <a:rPr lang="es-MX" sz="1500" b="1" dirty="0">
                <a:latin typeface="Century Gothic" panose="020B0502020202020204" pitchFamily="34" charset="0"/>
              </a:rPr>
              <a:t>META PDD</a:t>
            </a:r>
          </a:p>
          <a:p>
            <a:r>
              <a:rPr lang="es-MX" sz="1500" dirty="0">
                <a:latin typeface="Century Gothic" panose="020B0502020202020204" pitchFamily="34" charset="0"/>
              </a:rPr>
              <a:t>Aumentar en 5 puntos el Índice de Desempeño Institucional  para las entidades del Sector Movilidad, en el marco de las políticas de MIPG</a:t>
            </a:r>
            <a:endParaRPr lang="es-CO" sz="1500" dirty="0">
              <a:latin typeface="Century Gothic" panose="020B0502020202020204" pitchFamily="34" charset="0"/>
            </a:endParaRPr>
          </a:p>
        </p:txBody>
      </p:sp>
      <p:pic>
        <p:nvPicPr>
          <p:cNvPr id="4" name="Imagen 3">
            <a:extLst>
              <a:ext uri="{FF2B5EF4-FFF2-40B4-BE49-F238E27FC236}">
                <a16:creationId xmlns:a16="http://schemas.microsoft.com/office/drawing/2014/main" id="{8AB1803E-3754-4A38-8728-162C9F10218B}"/>
              </a:ext>
            </a:extLst>
          </p:cNvPr>
          <p:cNvPicPr>
            <a:picLocks noChangeAspect="1"/>
          </p:cNvPicPr>
          <p:nvPr/>
        </p:nvPicPr>
        <p:blipFill>
          <a:blip r:embed="rId3"/>
          <a:stretch>
            <a:fillRect/>
          </a:stretch>
        </p:blipFill>
        <p:spPr>
          <a:xfrm>
            <a:off x="1907246" y="1477068"/>
            <a:ext cx="603424" cy="650916"/>
          </a:xfrm>
          <a:prstGeom prst="rect">
            <a:avLst/>
          </a:prstGeom>
        </p:spPr>
      </p:pic>
      <p:pic>
        <p:nvPicPr>
          <p:cNvPr id="14" name="Imagen 13"/>
          <p:cNvPicPr>
            <a:picLocks noChangeAspect="1"/>
          </p:cNvPicPr>
          <p:nvPr/>
        </p:nvPicPr>
        <p:blipFill>
          <a:blip r:embed="rId4"/>
          <a:stretch>
            <a:fillRect/>
          </a:stretch>
        </p:blipFill>
        <p:spPr>
          <a:xfrm flipV="1">
            <a:off x="1" y="6649669"/>
            <a:ext cx="12191999" cy="191008"/>
          </a:xfrm>
          <a:prstGeom prst="rect">
            <a:avLst/>
          </a:prstGeom>
        </p:spPr>
      </p:pic>
      <p:sp>
        <p:nvSpPr>
          <p:cNvPr id="15" name="object 2"/>
          <p:cNvSpPr/>
          <p:nvPr/>
        </p:nvSpPr>
        <p:spPr>
          <a:xfrm>
            <a:off x="1" y="-1"/>
            <a:ext cx="12192000" cy="1086963"/>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16" name="object 4"/>
          <p:cNvSpPr txBox="1"/>
          <p:nvPr/>
        </p:nvSpPr>
        <p:spPr>
          <a:xfrm>
            <a:off x="9472930" y="75401"/>
            <a:ext cx="2558628" cy="566822"/>
          </a:xfrm>
          <a:prstGeom prst="rect">
            <a:avLst/>
          </a:prstGeom>
        </p:spPr>
        <p:txBody>
          <a:bodyPr vert="horz" wrap="square" lIns="0" tIns="12700" rIns="0" bIns="0" rtlCol="0">
            <a:spAutoFit/>
          </a:bodyPr>
          <a:lstStyle/>
          <a:p>
            <a:pPr marL="12700" algn="r">
              <a:lnSpc>
                <a:spcPct val="100000"/>
              </a:lnSpc>
              <a:spcBef>
                <a:spcPts val="100"/>
              </a:spcBef>
            </a:pPr>
            <a:r>
              <a:rPr sz="3600" dirty="0" smtClean="0">
                <a:solidFill>
                  <a:srgbClr val="31CE39"/>
                </a:solidFill>
                <a:latin typeface="Arial Black"/>
                <a:cs typeface="Arial Black"/>
              </a:rPr>
              <a:t>$</a:t>
            </a:r>
            <a:r>
              <a:rPr lang="es-CO" sz="3600" dirty="0" smtClean="0">
                <a:solidFill>
                  <a:srgbClr val="31CE39"/>
                </a:solidFill>
                <a:latin typeface="Arial Black"/>
                <a:cs typeface="Arial Black"/>
              </a:rPr>
              <a:t>199</a:t>
            </a:r>
            <a:endParaRPr sz="3600" dirty="0">
              <a:latin typeface="Arial Black"/>
              <a:cs typeface="Arial Black"/>
            </a:endParaRPr>
          </a:p>
        </p:txBody>
      </p:sp>
      <p:sp>
        <p:nvSpPr>
          <p:cNvPr id="18" name="object 3"/>
          <p:cNvSpPr txBox="1">
            <a:spLocks noGrp="1"/>
          </p:cNvSpPr>
          <p:nvPr>
            <p:ph type="title"/>
          </p:nvPr>
        </p:nvSpPr>
        <p:spPr>
          <a:xfrm>
            <a:off x="192994" y="91155"/>
            <a:ext cx="9279936" cy="926920"/>
          </a:xfrm>
          <a:prstGeom prst="rect">
            <a:avLst/>
          </a:prstGeom>
        </p:spPr>
        <p:txBody>
          <a:bodyPr vert="horz" wrap="square" lIns="0" tIns="12700" rIns="0" bIns="0" rtlCol="0">
            <a:spAutoFit/>
          </a:bodyPr>
          <a:lstStyle/>
          <a:p>
            <a:pPr>
              <a:defRPr/>
            </a:pPr>
            <a:r>
              <a:rPr lang="es-CO" sz="1800" dirty="0">
                <a:solidFill>
                  <a:srgbClr val="31CE39"/>
                </a:solidFill>
                <a:latin typeface="Arial Black"/>
                <a:ea typeface="+mn-ea"/>
                <a:cs typeface="Arial Black"/>
              </a:rPr>
              <a:t>PROYECTO DE INVERSION </a:t>
            </a:r>
            <a:r>
              <a:rPr lang="es-CO" sz="1800" dirty="0" smtClean="0">
                <a:solidFill>
                  <a:srgbClr val="31CE39"/>
                </a:solidFill>
                <a:latin typeface="Arial Black"/>
                <a:ea typeface="+mn-ea"/>
                <a:cs typeface="Arial Black"/>
              </a:rPr>
              <a:t>7563</a:t>
            </a:r>
            <a:r>
              <a:rPr lang="es-CO" sz="2400" b="1" dirty="0">
                <a:solidFill>
                  <a:schemeClr val="bg1">
                    <a:lumMod val="85000"/>
                  </a:schemeClr>
                </a:solidFill>
                <a:latin typeface="Arial Black" panose="020B0A04020102020204" pitchFamily="34" charset="0"/>
              </a:rPr>
              <a:t/>
            </a:r>
            <a:br>
              <a:rPr lang="es-CO" sz="2400" b="1" dirty="0">
                <a:solidFill>
                  <a:schemeClr val="bg1">
                    <a:lumMod val="85000"/>
                  </a:schemeClr>
                </a:solidFill>
                <a:latin typeface="Arial Black" panose="020B0A04020102020204" pitchFamily="34" charset="0"/>
              </a:rPr>
            </a:b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 </a:t>
            </a: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Fortalecimiento </a:t>
            </a:r>
            <a:r>
              <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rPr>
              <a:t>de herramientas para la prevención de la corrupción en la Secretaria Distrital de Movilidad</a:t>
            </a:r>
          </a:p>
        </p:txBody>
      </p:sp>
      <p:pic>
        <p:nvPicPr>
          <p:cNvPr id="20" name="Imagen 19"/>
          <p:cNvPicPr/>
          <p:nvPr/>
        </p:nvPicPr>
        <p:blipFill>
          <a:blip r:embed="rId5" cstate="print">
            <a:extLst>
              <a:ext uri="{28A0092B-C50C-407E-A947-70E740481C1C}">
                <a14:useLocalDpi xmlns:a14="http://schemas.microsoft.com/office/drawing/2010/main" val="0"/>
              </a:ext>
            </a:extLst>
          </a:blip>
          <a:stretch>
            <a:fillRect/>
          </a:stretch>
        </p:blipFill>
        <p:spPr>
          <a:xfrm>
            <a:off x="9791700" y="5953125"/>
            <a:ext cx="2400300" cy="620203"/>
          </a:xfrm>
          <a:prstGeom prst="rect">
            <a:avLst/>
          </a:prstGeom>
        </p:spPr>
      </p:pic>
      <p:pic>
        <p:nvPicPr>
          <p:cNvPr id="19" name="Picture 2" descr="Portal Transparencia, Antisoborno y Anticorrupció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6725" y="5015396"/>
            <a:ext cx="7918550" cy="1162043"/>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arriba 21"/>
          <p:cNvSpPr/>
          <p:nvPr/>
        </p:nvSpPr>
        <p:spPr>
          <a:xfrm rot="10800000">
            <a:off x="10811305" y="660275"/>
            <a:ext cx="464695" cy="309344"/>
          </a:xfrm>
          <a:prstGeom prst="upArrow">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object 4"/>
          <p:cNvSpPr txBox="1"/>
          <p:nvPr/>
        </p:nvSpPr>
        <p:spPr>
          <a:xfrm>
            <a:off x="10917989" y="680083"/>
            <a:ext cx="1113569" cy="382156"/>
          </a:xfrm>
          <a:prstGeom prst="rect">
            <a:avLst/>
          </a:prstGeom>
        </p:spPr>
        <p:txBody>
          <a:bodyPr vert="horz" wrap="square" lIns="0" tIns="12700" rIns="0" bIns="0" rtlCol="0">
            <a:spAutoFit/>
          </a:bodyPr>
          <a:lstStyle/>
          <a:p>
            <a:pPr marL="12700" algn="r">
              <a:lnSpc>
                <a:spcPct val="100000"/>
              </a:lnSpc>
              <a:spcBef>
                <a:spcPts val="100"/>
              </a:spcBef>
            </a:pPr>
            <a:r>
              <a:rPr lang="es-CO" sz="2400" dirty="0" smtClean="0">
                <a:solidFill>
                  <a:schemeClr val="bg1">
                    <a:lumMod val="95000"/>
                  </a:schemeClr>
                </a:solidFill>
                <a:latin typeface="Arial Black"/>
                <a:cs typeface="Arial Black"/>
              </a:rPr>
              <a:t>-7</a:t>
            </a:r>
            <a:r>
              <a:rPr lang="es-CO" sz="2400" dirty="0" smtClean="0">
                <a:solidFill>
                  <a:schemeClr val="bg1">
                    <a:lumMod val="95000"/>
                  </a:schemeClr>
                </a:solidFill>
                <a:latin typeface="Arial Black"/>
                <a:cs typeface="Arial Black"/>
              </a:rPr>
              <a:t>%</a:t>
            </a:r>
            <a:endParaRPr sz="2400" dirty="0">
              <a:solidFill>
                <a:schemeClr val="bg1">
                  <a:lumMod val="95000"/>
                </a:schemeClr>
              </a:solidFill>
              <a:latin typeface="Arial Black"/>
              <a:cs typeface="Arial Black"/>
            </a:endParaRPr>
          </a:p>
        </p:txBody>
      </p:sp>
    </p:spTree>
    <p:extLst>
      <p:ext uri="{BB962C8B-B14F-4D97-AF65-F5344CB8AC3E}">
        <p14:creationId xmlns:p14="http://schemas.microsoft.com/office/powerpoint/2010/main" val="1721308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1" y="-1"/>
            <a:ext cx="8096864" cy="670915"/>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9" name="object 3"/>
          <p:cNvSpPr txBox="1">
            <a:spLocks noGrp="1"/>
          </p:cNvSpPr>
          <p:nvPr>
            <p:ph type="title"/>
          </p:nvPr>
        </p:nvSpPr>
        <p:spPr>
          <a:xfrm>
            <a:off x="147488" y="202806"/>
            <a:ext cx="9279936" cy="345223"/>
          </a:xfrm>
          <a:prstGeom prst="rect">
            <a:avLst/>
          </a:prstGeom>
        </p:spPr>
        <p:txBody>
          <a:bodyPr vert="horz" wrap="square" lIns="0" tIns="12700" rIns="0" bIns="0" rtlCol="0">
            <a:spAutoFit/>
          </a:bodyPr>
          <a:lstStyle/>
          <a:p>
            <a:pPr>
              <a:defRPr/>
            </a:pPr>
            <a:r>
              <a:rPr lang="es-CO" sz="2400" dirty="0" smtClean="0">
                <a:solidFill>
                  <a:schemeClr val="bg1">
                    <a:lumMod val="85000"/>
                  </a:schemeClr>
                </a:solidFill>
                <a:latin typeface="Arial Black" panose="020B0A04020102020204" pitchFamily="34" charset="0"/>
                <a:ea typeface="ＭＳ Ｐゴシック" charset="-128"/>
                <a:cs typeface="Arial" panose="020B0604020202020204" pitchFamily="34" charset="0"/>
              </a:rPr>
              <a:t>Ejecución de Vigencias Futuras 2022 y 2023</a:t>
            </a:r>
            <a:endParaRPr lang="es-CO" sz="2400" dirty="0">
              <a:solidFill>
                <a:schemeClr val="bg1">
                  <a:lumMod val="85000"/>
                </a:schemeClr>
              </a:solidFill>
              <a:latin typeface="Arial Black" panose="020B0A04020102020204" pitchFamily="34" charset="0"/>
              <a:ea typeface="ＭＳ Ｐゴシック" charset="-128"/>
              <a:cs typeface="Arial" panose="020B0604020202020204" pitchFamily="34" charset="0"/>
            </a:endParaRPr>
          </a:p>
        </p:txBody>
      </p:sp>
      <p:sp>
        <p:nvSpPr>
          <p:cNvPr id="4" name="CuadroTexto 3"/>
          <p:cNvSpPr txBox="1"/>
          <p:nvPr/>
        </p:nvSpPr>
        <p:spPr>
          <a:xfrm>
            <a:off x="147488" y="6487274"/>
            <a:ext cx="5224011" cy="276999"/>
          </a:xfrm>
          <a:prstGeom prst="rect">
            <a:avLst/>
          </a:prstGeom>
          <a:noFill/>
        </p:spPr>
        <p:txBody>
          <a:bodyPr wrap="square" rtlCol="0">
            <a:spAutoFit/>
          </a:bodyPr>
          <a:lstStyle/>
          <a:p>
            <a:r>
              <a:rPr lang="es-CO" sz="1200" dirty="0" smtClean="0"/>
              <a:t>Nota: incluye recursos de funcionamiento e Inversión</a:t>
            </a:r>
            <a:endParaRPr lang="es-CO" sz="1200" dirty="0"/>
          </a:p>
        </p:txBody>
      </p:sp>
      <p:sp>
        <p:nvSpPr>
          <p:cNvPr id="5" name="CuadroTexto 4"/>
          <p:cNvSpPr txBox="1"/>
          <p:nvPr/>
        </p:nvSpPr>
        <p:spPr>
          <a:xfrm>
            <a:off x="1316255" y="3974913"/>
            <a:ext cx="9365295" cy="2031325"/>
          </a:xfrm>
          <a:prstGeom prst="rect">
            <a:avLst/>
          </a:prstGeom>
          <a:solidFill>
            <a:schemeClr val="bg1">
              <a:lumMod val="85000"/>
            </a:schemeClr>
          </a:solidFill>
        </p:spPr>
        <p:txBody>
          <a:bodyPr wrap="square" rtlCol="0">
            <a:spAutoFit/>
          </a:bodyPr>
          <a:lstStyle/>
          <a:p>
            <a:r>
              <a:rPr lang="es-CO" dirty="0" smtClean="0">
                <a:latin typeface="Arial Black" panose="020B0A04020102020204" pitchFamily="34" charset="0"/>
              </a:rPr>
              <a:t>Procesos pendientes por adjudicar:</a:t>
            </a:r>
          </a:p>
          <a:p>
            <a:pPr marL="342900" indent="-342900">
              <a:buFont typeface="+mj-lt"/>
              <a:buAutoNum type="arabicPeriod"/>
            </a:pPr>
            <a:r>
              <a:rPr lang="es-CO" dirty="0" smtClean="0">
                <a:latin typeface="Arial" panose="020B0604020202020204" pitchFamily="34" charset="0"/>
                <a:cs typeface="Arial" panose="020B0604020202020204" pitchFamily="34" charset="0"/>
              </a:rPr>
              <a:t>Señalización Zona Norte: proceso adjudicado, pero con terminación anticipada, se vuelve a </a:t>
            </a:r>
            <a:r>
              <a:rPr lang="es-CO" dirty="0" err="1" smtClean="0">
                <a:latin typeface="Arial" panose="020B0604020202020204" pitchFamily="34" charset="0"/>
                <a:cs typeface="Arial" panose="020B0604020202020204" pitchFamily="34" charset="0"/>
              </a:rPr>
              <a:t>aperturar</a:t>
            </a:r>
            <a:r>
              <a:rPr lang="es-CO" dirty="0" smtClean="0">
                <a:latin typeface="Arial" panose="020B0604020202020204" pitchFamily="34" charset="0"/>
                <a:cs typeface="Arial" panose="020B0604020202020204" pitchFamily="34" charset="0"/>
              </a:rPr>
              <a:t>.</a:t>
            </a:r>
          </a:p>
          <a:p>
            <a:pPr marL="342900" indent="-342900">
              <a:buFont typeface="+mj-lt"/>
              <a:buAutoNum type="arabicPeriod"/>
            </a:pPr>
            <a:r>
              <a:rPr lang="es-CO" dirty="0" smtClean="0">
                <a:latin typeface="Arial" panose="020B0604020202020204" pitchFamily="34" charset="0"/>
                <a:cs typeface="Arial" panose="020B0604020202020204" pitchFamily="34" charset="0"/>
              </a:rPr>
              <a:t>Interventoría Señalización Zona Norte: proceso adjudicado en espera de expedir RP</a:t>
            </a:r>
          </a:p>
          <a:p>
            <a:pPr marL="342900" indent="-342900">
              <a:buFont typeface="+mj-lt"/>
              <a:buAutoNum type="arabicPeriod"/>
            </a:pPr>
            <a:r>
              <a:rPr lang="es-CO" dirty="0" smtClean="0">
                <a:latin typeface="Arial" panose="020B0604020202020204" pitchFamily="34" charset="0"/>
                <a:cs typeface="Arial" panose="020B0604020202020204" pitchFamily="34" charset="0"/>
              </a:rPr>
              <a:t>Consultoría de señalización: en proceso de adjudicación</a:t>
            </a:r>
          </a:p>
          <a:p>
            <a:pPr marL="342900" indent="-342900">
              <a:buFont typeface="+mj-lt"/>
              <a:buAutoNum type="arabicPeriod"/>
            </a:pPr>
            <a:r>
              <a:rPr lang="es-CO" dirty="0" smtClean="0">
                <a:latin typeface="Arial" panose="020B0604020202020204" pitchFamily="34" charset="0"/>
                <a:cs typeface="Arial" panose="020B0604020202020204" pitchFamily="34" charset="0"/>
              </a:rPr>
              <a:t>Seguros TRDM Dispositivos en vía:  grupo desierto, en proceso </a:t>
            </a:r>
            <a:r>
              <a:rPr lang="es-CO" dirty="0">
                <a:latin typeface="Arial" panose="020B0604020202020204" pitchFamily="34" charset="0"/>
                <a:cs typeface="Arial" panose="020B0604020202020204" pitchFamily="34" charset="0"/>
              </a:rPr>
              <a:t>de adjudicación</a:t>
            </a:r>
            <a:endParaRPr lang="es-CO" dirty="0" smtClean="0">
              <a:latin typeface="Arial" panose="020B0604020202020204" pitchFamily="34" charset="0"/>
              <a:cs typeface="Arial" panose="020B0604020202020204" pitchFamily="34" charset="0"/>
            </a:endParaRPr>
          </a:p>
          <a:p>
            <a:pPr marL="342900" indent="-342900">
              <a:buFont typeface="+mj-lt"/>
              <a:buAutoNum type="arabicPeriod"/>
            </a:pPr>
            <a:r>
              <a:rPr lang="es-CO" dirty="0" smtClean="0">
                <a:latin typeface="Arial" panose="020B0604020202020204" pitchFamily="34" charset="0"/>
                <a:cs typeface="Arial" panose="020B0604020202020204" pitchFamily="34" charset="0"/>
              </a:rPr>
              <a:t>Papelería: en proceso de adjudicación</a:t>
            </a:r>
            <a:endParaRPr lang="es-CO" dirty="0">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514436407"/>
              </p:ext>
            </p:extLst>
          </p:nvPr>
        </p:nvGraphicFramePr>
        <p:xfrm>
          <a:off x="447709" y="1042637"/>
          <a:ext cx="11334560" cy="1364198"/>
        </p:xfrm>
        <a:graphic>
          <a:graphicData uri="http://schemas.openxmlformats.org/drawingml/2006/table">
            <a:tbl>
              <a:tblPr firstRow="1" firstCol="1" bandRow="1">
                <a:tableStyleId>{5C22544A-7EE6-4342-B048-85BDC9FD1C3A}</a:tableStyleId>
              </a:tblPr>
              <a:tblGrid>
                <a:gridCol w="2865117">
                  <a:extLst>
                    <a:ext uri="{9D8B030D-6E8A-4147-A177-3AD203B41FA5}">
                      <a16:colId xmlns:a16="http://schemas.microsoft.com/office/drawing/2014/main" val="53899236"/>
                    </a:ext>
                  </a:extLst>
                </a:gridCol>
                <a:gridCol w="3108026">
                  <a:extLst>
                    <a:ext uri="{9D8B030D-6E8A-4147-A177-3AD203B41FA5}">
                      <a16:colId xmlns:a16="http://schemas.microsoft.com/office/drawing/2014/main" val="3278383164"/>
                    </a:ext>
                  </a:extLst>
                </a:gridCol>
                <a:gridCol w="2671124">
                  <a:extLst>
                    <a:ext uri="{9D8B030D-6E8A-4147-A177-3AD203B41FA5}">
                      <a16:colId xmlns:a16="http://schemas.microsoft.com/office/drawing/2014/main" val="1024261405"/>
                    </a:ext>
                  </a:extLst>
                </a:gridCol>
                <a:gridCol w="2690293">
                  <a:extLst>
                    <a:ext uri="{9D8B030D-6E8A-4147-A177-3AD203B41FA5}">
                      <a16:colId xmlns:a16="http://schemas.microsoft.com/office/drawing/2014/main" val="1522833264"/>
                    </a:ext>
                  </a:extLst>
                </a:gridCol>
              </a:tblGrid>
              <a:tr h="314261">
                <a:tc>
                  <a:txBody>
                    <a:bodyPr/>
                    <a:lstStyle/>
                    <a:p>
                      <a:pPr algn="ctr">
                        <a:lnSpc>
                          <a:spcPct val="115000"/>
                        </a:lnSpc>
                        <a:spcAft>
                          <a:spcPts val="0"/>
                        </a:spcAft>
                      </a:pPr>
                      <a:r>
                        <a:rPr lang="es-CO" sz="1800" dirty="0" smtClean="0">
                          <a:solidFill>
                            <a:schemeClr val="tx1"/>
                          </a:solidFill>
                          <a:effectLst/>
                          <a:latin typeface="Arial" panose="020B0604020202020204" pitchFamily="34" charset="0"/>
                          <a:cs typeface="Arial" panose="020B0604020202020204" pitchFamily="34" charset="0"/>
                        </a:rPr>
                        <a:t>VF Acuerdo 788/20</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CC00"/>
                    </a:solidFill>
                  </a:tcPr>
                </a:tc>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2022</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CC00"/>
                    </a:solidFill>
                  </a:tcPr>
                </a:tc>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2023</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CC00"/>
                    </a:solidFill>
                  </a:tcPr>
                </a:tc>
                <a:tc>
                  <a:txBody>
                    <a:bodyPr/>
                    <a:lstStyle/>
                    <a:p>
                      <a:pPr algn="ctr">
                        <a:lnSpc>
                          <a:spcPct val="115000"/>
                        </a:lnSpc>
                        <a:spcAft>
                          <a:spcPts val="0"/>
                        </a:spcAft>
                      </a:pPr>
                      <a:r>
                        <a:rPr lang="es-CO" sz="1800" dirty="0" smtClean="0">
                          <a:solidFill>
                            <a:schemeClr val="tx1"/>
                          </a:solidFill>
                          <a:effectLst/>
                          <a:latin typeface="Arial" panose="020B0604020202020204" pitchFamily="34" charset="0"/>
                          <a:cs typeface="Arial" panose="020B0604020202020204" pitchFamily="34" charset="0"/>
                        </a:rPr>
                        <a:t> </a:t>
                      </a:r>
                      <a:r>
                        <a:rPr lang="es-CO" sz="1800" dirty="0">
                          <a:solidFill>
                            <a:schemeClr val="tx1"/>
                          </a:solidFill>
                          <a:effectLst/>
                          <a:latin typeface="Arial" panose="020B0604020202020204" pitchFamily="34" charset="0"/>
                          <a:cs typeface="Arial" panose="020B0604020202020204" pitchFamily="34" charset="0"/>
                        </a:rPr>
                        <a:t>V.F</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CC00"/>
                    </a:solidFill>
                  </a:tcPr>
                </a:tc>
                <a:extLst>
                  <a:ext uri="{0D108BD9-81ED-4DB2-BD59-A6C34878D82A}">
                    <a16:rowId xmlns:a16="http://schemas.microsoft.com/office/drawing/2014/main" val="2840009498"/>
                  </a:ext>
                </a:extLst>
              </a:tr>
              <a:tr h="540730">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PESOS CONSTANTES</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CC00"/>
                    </a:solidFill>
                  </a:tcPr>
                </a:tc>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126.906.904.022</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129.655.873.023</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$ 256.562.773.000</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4756975"/>
                  </a:ext>
                </a:extLst>
              </a:tr>
              <a:tr h="508000">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PESOS CORRIENTES</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00CC00"/>
                    </a:solidFill>
                  </a:tcPr>
                </a:tc>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130.714.110.000</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137.551.914.000</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CO" sz="1800" dirty="0">
                          <a:solidFill>
                            <a:schemeClr val="tx1"/>
                          </a:solidFill>
                          <a:effectLst/>
                          <a:latin typeface="Arial" panose="020B0604020202020204" pitchFamily="34" charset="0"/>
                          <a:cs typeface="Arial" panose="020B0604020202020204" pitchFamily="34" charset="0"/>
                        </a:rPr>
                        <a:t>$ 268.266.024.000</a:t>
                      </a:r>
                      <a:endParaRPr lang="es-CO"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68107732"/>
                  </a:ext>
                </a:extLst>
              </a:tr>
            </a:tbl>
          </a:graphicData>
        </a:graphic>
      </p:graphicFrame>
      <p:sp>
        <p:nvSpPr>
          <p:cNvPr id="7" name="CuadroTexto 6"/>
          <p:cNvSpPr txBox="1"/>
          <p:nvPr/>
        </p:nvSpPr>
        <p:spPr>
          <a:xfrm>
            <a:off x="4051595" y="3216911"/>
            <a:ext cx="1563329" cy="369332"/>
          </a:xfrm>
          <a:prstGeom prst="rect">
            <a:avLst/>
          </a:prstGeom>
          <a:noFill/>
        </p:spPr>
        <p:txBody>
          <a:bodyPr wrap="square" rtlCol="0">
            <a:spAutoFit/>
          </a:bodyPr>
          <a:lstStyle/>
          <a:p>
            <a:pPr algn="ctr"/>
            <a:r>
              <a:rPr lang="es-CO" b="1" dirty="0" smtClean="0">
                <a:solidFill>
                  <a:srgbClr val="C00000"/>
                </a:solidFill>
                <a:latin typeface="Arial Black" panose="020B0A04020102020204" pitchFamily="34" charset="0"/>
              </a:rPr>
              <a:t>82,31%</a:t>
            </a:r>
            <a:endParaRPr lang="es-CO" b="1" dirty="0">
              <a:solidFill>
                <a:srgbClr val="C00000"/>
              </a:solidFill>
              <a:latin typeface="Arial Black" panose="020B0A04020102020204" pitchFamily="34" charset="0"/>
            </a:endParaRPr>
          </a:p>
        </p:txBody>
      </p:sp>
      <p:sp>
        <p:nvSpPr>
          <p:cNvPr id="12" name="Rectángulo 11"/>
          <p:cNvSpPr/>
          <p:nvPr/>
        </p:nvSpPr>
        <p:spPr>
          <a:xfrm>
            <a:off x="714300" y="2854857"/>
            <a:ext cx="2175275" cy="369332"/>
          </a:xfrm>
          <a:prstGeom prst="rect">
            <a:avLst/>
          </a:prstGeom>
        </p:spPr>
        <p:txBody>
          <a:bodyPr wrap="none">
            <a:spAutoFit/>
          </a:bodyPr>
          <a:lstStyle/>
          <a:p>
            <a:pPr algn="ctr"/>
            <a:r>
              <a:rPr lang="es-CO" dirty="0" smtClean="0">
                <a:latin typeface="Arial Black" panose="020B0A04020102020204" pitchFamily="34" charset="0"/>
              </a:rPr>
              <a:t>Valor ejecutado</a:t>
            </a:r>
            <a:endParaRPr lang="es-CO" dirty="0">
              <a:latin typeface="Arial Black" panose="020B0A04020102020204" pitchFamily="34" charset="0"/>
            </a:endParaRPr>
          </a:p>
        </p:txBody>
      </p:sp>
      <p:sp>
        <p:nvSpPr>
          <p:cNvPr id="13" name="Rectángulo 12"/>
          <p:cNvSpPr/>
          <p:nvPr/>
        </p:nvSpPr>
        <p:spPr>
          <a:xfrm>
            <a:off x="3575711" y="2899691"/>
            <a:ext cx="2723823" cy="369332"/>
          </a:xfrm>
          <a:prstGeom prst="rect">
            <a:avLst/>
          </a:prstGeom>
        </p:spPr>
        <p:txBody>
          <a:bodyPr wrap="none">
            <a:spAutoFit/>
          </a:bodyPr>
          <a:lstStyle/>
          <a:p>
            <a:r>
              <a:rPr lang="es-CO" dirty="0">
                <a:latin typeface="Arial Black" panose="020B0A04020102020204" pitchFamily="34" charset="0"/>
              </a:rPr>
              <a:t> </a:t>
            </a:r>
            <a:r>
              <a:rPr lang="es-CO" dirty="0" smtClean="0">
                <a:latin typeface="Arial Black" panose="020B0A04020102020204" pitchFamily="34" charset="0"/>
              </a:rPr>
              <a:t>$107.584.768.237   </a:t>
            </a:r>
            <a:endParaRPr lang="es-CO" dirty="0">
              <a:latin typeface="Arial Black" panose="020B0A04020102020204" pitchFamily="34" charset="0"/>
            </a:endParaRPr>
          </a:p>
        </p:txBody>
      </p:sp>
      <p:sp>
        <p:nvSpPr>
          <p:cNvPr id="14" name="CuadroTexto 13"/>
          <p:cNvSpPr txBox="1"/>
          <p:nvPr/>
        </p:nvSpPr>
        <p:spPr>
          <a:xfrm>
            <a:off x="6948779" y="3216911"/>
            <a:ext cx="1563329" cy="369332"/>
          </a:xfrm>
          <a:prstGeom prst="rect">
            <a:avLst/>
          </a:prstGeom>
          <a:noFill/>
        </p:spPr>
        <p:txBody>
          <a:bodyPr wrap="square" rtlCol="0">
            <a:spAutoFit/>
          </a:bodyPr>
          <a:lstStyle/>
          <a:p>
            <a:pPr algn="ctr"/>
            <a:r>
              <a:rPr lang="es-CO" b="1" dirty="0" smtClean="0">
                <a:solidFill>
                  <a:srgbClr val="C00000"/>
                </a:solidFill>
                <a:latin typeface="Arial Black" panose="020B0A04020102020204" pitchFamily="34" charset="0"/>
              </a:rPr>
              <a:t>77,26%</a:t>
            </a:r>
            <a:endParaRPr lang="es-CO" b="1" dirty="0">
              <a:solidFill>
                <a:srgbClr val="C00000"/>
              </a:solidFill>
              <a:latin typeface="Arial Black" panose="020B0A04020102020204" pitchFamily="34" charset="0"/>
            </a:endParaRPr>
          </a:p>
        </p:txBody>
      </p:sp>
      <p:sp>
        <p:nvSpPr>
          <p:cNvPr id="15" name="Rectángulo 14"/>
          <p:cNvSpPr/>
          <p:nvPr/>
        </p:nvSpPr>
        <p:spPr>
          <a:xfrm>
            <a:off x="6472895" y="2899691"/>
            <a:ext cx="2723823" cy="369332"/>
          </a:xfrm>
          <a:prstGeom prst="rect">
            <a:avLst/>
          </a:prstGeom>
        </p:spPr>
        <p:txBody>
          <a:bodyPr wrap="none">
            <a:spAutoFit/>
          </a:bodyPr>
          <a:lstStyle/>
          <a:p>
            <a:r>
              <a:rPr lang="es-CO" dirty="0">
                <a:latin typeface="Arial Black" panose="020B0A04020102020204" pitchFamily="34" charset="0"/>
              </a:rPr>
              <a:t> </a:t>
            </a:r>
            <a:r>
              <a:rPr lang="es-CO" dirty="0" smtClean="0">
                <a:latin typeface="Arial Black" panose="020B0A04020102020204" pitchFamily="34" charset="0"/>
              </a:rPr>
              <a:t>$106.267.087.312   </a:t>
            </a:r>
            <a:endParaRPr lang="es-CO" dirty="0">
              <a:latin typeface="Arial Black" panose="020B0A04020102020204" pitchFamily="34" charset="0"/>
            </a:endParaRPr>
          </a:p>
        </p:txBody>
      </p:sp>
      <p:sp>
        <p:nvSpPr>
          <p:cNvPr id="16" name="CuadroTexto 15"/>
          <p:cNvSpPr txBox="1"/>
          <p:nvPr/>
        </p:nvSpPr>
        <p:spPr>
          <a:xfrm>
            <a:off x="9667217" y="3209199"/>
            <a:ext cx="1563329" cy="369332"/>
          </a:xfrm>
          <a:prstGeom prst="rect">
            <a:avLst/>
          </a:prstGeom>
          <a:noFill/>
        </p:spPr>
        <p:txBody>
          <a:bodyPr wrap="square" rtlCol="0">
            <a:spAutoFit/>
          </a:bodyPr>
          <a:lstStyle/>
          <a:p>
            <a:pPr algn="ctr"/>
            <a:r>
              <a:rPr lang="es-CO" b="1" dirty="0" smtClean="0">
                <a:solidFill>
                  <a:srgbClr val="C00000"/>
                </a:solidFill>
                <a:latin typeface="Arial Black" panose="020B0A04020102020204" pitchFamily="34" charset="0"/>
              </a:rPr>
              <a:t>79,72%</a:t>
            </a:r>
            <a:endParaRPr lang="es-CO" b="1" dirty="0">
              <a:solidFill>
                <a:srgbClr val="C00000"/>
              </a:solidFill>
              <a:latin typeface="Arial Black" panose="020B0A04020102020204" pitchFamily="34" charset="0"/>
            </a:endParaRPr>
          </a:p>
        </p:txBody>
      </p:sp>
      <p:sp>
        <p:nvSpPr>
          <p:cNvPr id="17" name="Rectángulo 16"/>
          <p:cNvSpPr/>
          <p:nvPr/>
        </p:nvSpPr>
        <p:spPr>
          <a:xfrm>
            <a:off x="9191333" y="2891979"/>
            <a:ext cx="2723823" cy="369332"/>
          </a:xfrm>
          <a:prstGeom prst="rect">
            <a:avLst/>
          </a:prstGeom>
        </p:spPr>
        <p:txBody>
          <a:bodyPr wrap="none">
            <a:spAutoFit/>
          </a:bodyPr>
          <a:lstStyle/>
          <a:p>
            <a:r>
              <a:rPr lang="es-CO" dirty="0">
                <a:latin typeface="Arial Black" panose="020B0A04020102020204" pitchFamily="34" charset="0"/>
              </a:rPr>
              <a:t> </a:t>
            </a:r>
            <a:r>
              <a:rPr lang="es-CO" dirty="0" smtClean="0">
                <a:latin typeface="Arial Black" panose="020B0A04020102020204" pitchFamily="34" charset="0"/>
              </a:rPr>
              <a:t>$213.851.855.549   </a:t>
            </a:r>
            <a:endParaRPr lang="es-CO" dirty="0">
              <a:latin typeface="Arial Black" panose="020B0A04020102020204" pitchFamily="34" charset="0"/>
            </a:endParaRPr>
          </a:p>
        </p:txBody>
      </p:sp>
      <p:pic>
        <p:nvPicPr>
          <p:cNvPr id="18" name="Imagen 17"/>
          <p:cNvPicPr/>
          <p:nvPr/>
        </p:nvPicPr>
        <p:blipFill>
          <a:blip r:embed="rId2" cstate="print">
            <a:extLst>
              <a:ext uri="{28A0092B-C50C-407E-A947-70E740481C1C}">
                <a14:useLocalDpi xmlns:a14="http://schemas.microsoft.com/office/drawing/2010/main" val="0"/>
              </a:ext>
            </a:extLst>
          </a:blip>
          <a:stretch>
            <a:fillRect/>
          </a:stretch>
        </p:blipFill>
        <p:spPr>
          <a:xfrm>
            <a:off x="9791700" y="5953125"/>
            <a:ext cx="2400300" cy="620203"/>
          </a:xfrm>
          <a:prstGeom prst="rect">
            <a:avLst/>
          </a:prstGeom>
        </p:spPr>
      </p:pic>
    </p:spTree>
    <p:extLst>
      <p:ext uri="{BB962C8B-B14F-4D97-AF65-F5344CB8AC3E}">
        <p14:creationId xmlns:p14="http://schemas.microsoft.com/office/powerpoint/2010/main" val="3180537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flipV="1">
            <a:off x="1" y="6649669"/>
            <a:ext cx="12191999" cy="191008"/>
          </a:xfrm>
          <a:prstGeom prst="rect">
            <a:avLst/>
          </a:prstGeom>
        </p:spPr>
      </p:pic>
      <p:sp>
        <p:nvSpPr>
          <p:cNvPr id="10" name="object 2"/>
          <p:cNvSpPr/>
          <p:nvPr/>
        </p:nvSpPr>
        <p:spPr>
          <a:xfrm>
            <a:off x="1" y="-1"/>
            <a:ext cx="12192000" cy="781809"/>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12" name="object 3"/>
          <p:cNvSpPr txBox="1">
            <a:spLocks noGrp="1"/>
          </p:cNvSpPr>
          <p:nvPr>
            <p:ph type="title"/>
          </p:nvPr>
        </p:nvSpPr>
        <p:spPr>
          <a:xfrm>
            <a:off x="192994" y="104853"/>
            <a:ext cx="9279936" cy="566822"/>
          </a:xfrm>
          <a:prstGeom prst="rect">
            <a:avLst/>
          </a:prstGeom>
        </p:spPr>
        <p:txBody>
          <a:bodyPr vert="horz" wrap="square" lIns="0" tIns="12700" rIns="0" bIns="0" rtlCol="0">
            <a:spAutoFit/>
          </a:bodyPr>
          <a:lstStyle/>
          <a:p>
            <a:pPr>
              <a:defRPr/>
            </a:pPr>
            <a:r>
              <a:rPr lang="es-CO" sz="4000" dirty="0" smtClean="0">
                <a:solidFill>
                  <a:schemeClr val="bg1">
                    <a:lumMod val="85000"/>
                  </a:schemeClr>
                </a:solidFill>
                <a:latin typeface="Arial Black"/>
                <a:ea typeface="+mn-ea"/>
                <a:cs typeface="Arial Black"/>
              </a:rPr>
              <a:t>Vigencias Futuras a solicitar</a:t>
            </a:r>
            <a:endParaRPr lang="es-CO" sz="4800" dirty="0">
              <a:solidFill>
                <a:srgbClr val="FF0000"/>
              </a:solidFill>
              <a:latin typeface="Arial Black" panose="020B0A04020102020204" pitchFamily="34" charset="0"/>
              <a:ea typeface="ＭＳ Ｐゴシック" charset="-128"/>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880598577"/>
              </p:ext>
            </p:extLst>
          </p:nvPr>
        </p:nvGraphicFramePr>
        <p:xfrm>
          <a:off x="327891" y="1484614"/>
          <a:ext cx="11635509" cy="3429718"/>
        </p:xfrm>
        <a:graphic>
          <a:graphicData uri="http://schemas.openxmlformats.org/drawingml/2006/table">
            <a:tbl>
              <a:tblPr/>
              <a:tblGrid>
                <a:gridCol w="449763">
                  <a:extLst>
                    <a:ext uri="{9D8B030D-6E8A-4147-A177-3AD203B41FA5}">
                      <a16:colId xmlns:a16="http://schemas.microsoft.com/office/drawing/2014/main" val="20000"/>
                    </a:ext>
                  </a:extLst>
                </a:gridCol>
                <a:gridCol w="2232246">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1852408">
                  <a:extLst>
                    <a:ext uri="{9D8B030D-6E8A-4147-A177-3AD203B41FA5}">
                      <a16:colId xmlns:a16="http://schemas.microsoft.com/office/drawing/2014/main" val="20003"/>
                    </a:ext>
                  </a:extLst>
                </a:gridCol>
                <a:gridCol w="886194">
                  <a:extLst>
                    <a:ext uri="{9D8B030D-6E8A-4147-A177-3AD203B41FA5}">
                      <a16:colId xmlns:a16="http://schemas.microsoft.com/office/drawing/2014/main" val="20004"/>
                    </a:ext>
                  </a:extLst>
                </a:gridCol>
                <a:gridCol w="1795298">
                  <a:extLst>
                    <a:ext uri="{9D8B030D-6E8A-4147-A177-3AD203B41FA5}">
                      <a16:colId xmlns:a16="http://schemas.microsoft.com/office/drawing/2014/main" val="20005"/>
                    </a:ext>
                  </a:extLst>
                </a:gridCol>
                <a:gridCol w="820882">
                  <a:extLst>
                    <a:ext uri="{9D8B030D-6E8A-4147-A177-3AD203B41FA5}">
                      <a16:colId xmlns:a16="http://schemas.microsoft.com/office/drawing/2014/main" val="2822954720"/>
                    </a:ext>
                  </a:extLst>
                </a:gridCol>
                <a:gridCol w="940728">
                  <a:extLst>
                    <a:ext uri="{9D8B030D-6E8A-4147-A177-3AD203B41FA5}">
                      <a16:colId xmlns:a16="http://schemas.microsoft.com/office/drawing/2014/main" val="20006"/>
                    </a:ext>
                  </a:extLst>
                </a:gridCol>
                <a:gridCol w="1781690">
                  <a:extLst>
                    <a:ext uri="{9D8B030D-6E8A-4147-A177-3AD203B41FA5}">
                      <a16:colId xmlns:a16="http://schemas.microsoft.com/office/drawing/2014/main" val="20007"/>
                    </a:ext>
                  </a:extLst>
                </a:gridCol>
              </a:tblGrid>
              <a:tr h="750366">
                <a:tc>
                  <a:txBody>
                    <a:bodyPr/>
                    <a:lstStyle/>
                    <a:p>
                      <a:pPr algn="ct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No.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PROCESO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s-CO" sz="2000" b="1" dirty="0" smtClean="0">
                          <a:effectLst/>
                          <a:latin typeface="Calibri" panose="020F0502020204030204" pitchFamily="34" charset="0"/>
                          <a:ea typeface="Calibri" panose="020F0502020204030204" pitchFamily="34" charset="0"/>
                          <a:cs typeface="Times New Roman" panose="02020603050405020304" pitchFamily="18" charset="0"/>
                        </a:rPr>
                        <a:t>PLAZO</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PRESUPUESTO PROCESO COMPLETO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ct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MESES 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VALOR </a:t>
                      </a:r>
                      <a:r>
                        <a:rPr lang="es-CO" sz="2000" b="1" dirty="0" smtClean="0">
                          <a:effectLst/>
                          <a:latin typeface="Calibri" panose="020F0502020204030204" pitchFamily="34" charset="0"/>
                          <a:ea typeface="Calibri" panose="020F0502020204030204" pitchFamily="34" charset="0"/>
                          <a:cs typeface="Times New Roman" panose="02020603050405020304" pitchFamily="18" charset="0"/>
                        </a:rPr>
                        <a:t> 2022</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s-CO" sz="20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MESES 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VALOR </a:t>
                      </a:r>
                      <a:r>
                        <a:rPr lang="es-CO" sz="2000" b="1" dirty="0" smtClean="0">
                          <a:effectLst/>
                          <a:latin typeface="Calibri" panose="020F0502020204030204" pitchFamily="34" charset="0"/>
                          <a:ea typeface="Calibri" panose="020F0502020204030204" pitchFamily="34" charset="0"/>
                          <a:cs typeface="Times New Roman" panose="02020603050405020304" pitchFamily="18" charset="0"/>
                        </a:rPr>
                        <a:t> VIGENCIAS FUTURAS </a:t>
                      </a:r>
                      <a:r>
                        <a:rPr lang="es-CO" sz="2000" b="1" dirty="0">
                          <a:effectLst/>
                          <a:latin typeface="Calibri" panose="020F0502020204030204" pitchFamily="34" charset="0"/>
                          <a:ea typeface="Calibri" panose="020F0502020204030204" pitchFamily="34" charset="0"/>
                          <a:cs typeface="Times New Roman" panose="02020603050405020304" pitchFamily="18" charset="0"/>
                        </a:rPr>
                        <a:t>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343917">
                <a:tc>
                  <a:txBody>
                    <a:bodyPr/>
                    <a:lstStyle/>
                    <a:p>
                      <a:pPr>
                        <a:lnSpc>
                          <a:spcPct val="107000"/>
                        </a:lnSpc>
                        <a:spcAft>
                          <a:spcPts val="800"/>
                        </a:spcAft>
                      </a:pPr>
                      <a:r>
                        <a:rPr lang="es-CO" sz="2000">
                          <a:effectLst/>
                          <a:latin typeface="Calibri" panose="020F0502020204030204" pitchFamily="34" charset="0"/>
                          <a:ea typeface="Calibri" panose="020F0502020204030204" pitchFamily="34" charset="0"/>
                          <a:cs typeface="Times New Roman" panose="02020603050405020304" pitchFamily="18"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l" defTabSz="914400" rtl="0" eaLnBrk="1" latinLnBrk="0" hangingPunct="1">
                        <a:lnSpc>
                          <a:spcPct val="107000"/>
                        </a:lnSpc>
                        <a:spcAft>
                          <a:spcPts val="800"/>
                        </a:spcAft>
                      </a:pPr>
                      <a:r>
                        <a:rPr lang="es-CO" sz="20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ENCUESTA </a:t>
                      </a:r>
                      <a:r>
                        <a:rPr lang="es-CO" sz="20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ODH +</a:t>
                      </a:r>
                      <a:r>
                        <a:rPr lang="es-CO" sz="2000"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CO" sz="200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INTERVENTORÍA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18</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$6.500.000.000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8</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$975.000.000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18%</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10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$5.525.000.000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687835">
                <a:tc>
                  <a:txBody>
                    <a:bodyPr/>
                    <a:lstStyle/>
                    <a:p>
                      <a:pPr>
                        <a:lnSpc>
                          <a:spcPct val="107000"/>
                        </a:lnSpc>
                        <a:spcAft>
                          <a:spcPts val="800"/>
                        </a:spcAft>
                      </a:pPr>
                      <a:r>
                        <a:rPr lang="es-ES" sz="2000">
                          <a:effectLst/>
                          <a:latin typeface="Calibri" panose="020F0502020204030204" pitchFamily="34" charset="0"/>
                          <a:ea typeface="Calibri" panose="020F0502020204030204" pitchFamily="34" charset="0"/>
                          <a:cs typeface="Times New Roman" panose="02020603050405020304" pitchFamily="18" charset="0"/>
                        </a:rPr>
                        <a:t>2</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INTERVENTORÍA </a:t>
                      </a:r>
                      <a:r>
                        <a:rPr lang="es-CO" sz="2000" dirty="0">
                          <a:effectLst/>
                          <a:latin typeface="Calibri" panose="020F0502020204030204" pitchFamily="34" charset="0"/>
                          <a:ea typeface="Calibri" panose="020F0502020204030204" pitchFamily="34" charset="0"/>
                          <a:cs typeface="Times New Roman" panose="02020603050405020304" pitchFamily="18" charset="0"/>
                        </a:rPr>
                        <a:t>PATIOS Y </a:t>
                      </a: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GRÚAS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19</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$6.147.129.000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7</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CO" sz="2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$2.291.348.000</a:t>
                      </a:r>
                      <a:endParaRPr lang="es-CO"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59%</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12</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$3.855.781.000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485530">
                <a:tc>
                  <a:txBody>
                    <a:bodyPr/>
                    <a:lstStyle/>
                    <a:p>
                      <a:pPr>
                        <a:lnSpc>
                          <a:spcPct val="107000"/>
                        </a:lnSpc>
                        <a:spcAft>
                          <a:spcPts val="800"/>
                        </a:spcAft>
                      </a:pPr>
                      <a:r>
                        <a:rPr lang="es-ES" sz="2000">
                          <a:effectLst/>
                          <a:latin typeface="Calibri" panose="020F0502020204030204" pitchFamily="34" charset="0"/>
                          <a:ea typeface="Calibri" panose="020F0502020204030204" pitchFamily="34" charset="0"/>
                          <a:cs typeface="Times New Roman" panose="02020603050405020304" pitchFamily="18" charset="0"/>
                        </a:rPr>
                        <a:t>3</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SEMAFORIZACIÓN </a:t>
                      </a:r>
                      <a:r>
                        <a:rPr lang="es-CO" sz="2000" dirty="0">
                          <a:effectLst/>
                          <a:latin typeface="Calibri" panose="020F0502020204030204" pitchFamily="34" charset="0"/>
                          <a:ea typeface="Calibri" panose="020F0502020204030204" pitchFamily="34" charset="0"/>
                          <a:cs typeface="Times New Roman" panose="02020603050405020304" pitchFamily="18" charset="0"/>
                        </a:rPr>
                        <a:t>+ </a:t>
                      </a: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INTERVENTORÍA</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22</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$84.000.000.000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12</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$30.371.900.000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57%</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10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a:lnSpc>
                          <a:spcPct val="107000"/>
                        </a:lnSpc>
                        <a:spcAft>
                          <a:spcPts val="800"/>
                        </a:spcAft>
                      </a:pPr>
                      <a:r>
                        <a:rPr lang="es-CO" sz="2000" dirty="0" smtClean="0">
                          <a:effectLst/>
                          <a:latin typeface="Calibri" panose="020F0502020204030204" pitchFamily="34" charset="0"/>
                          <a:ea typeface="Calibri" panose="020F0502020204030204" pitchFamily="34" charset="0"/>
                          <a:cs typeface="Times New Roman" panose="02020603050405020304" pitchFamily="18" charset="0"/>
                        </a:rPr>
                        <a:t>$53.628.100.000</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430356">
                <a:tc>
                  <a:txBody>
                    <a:bodyPr/>
                    <a:lstStyle/>
                    <a:p>
                      <a:pP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es-CO" sz="20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CO" sz="2000" b="1" dirty="0">
                          <a:effectLst/>
                          <a:latin typeface="Calibri" panose="020F0502020204030204" pitchFamily="34" charset="0"/>
                          <a:ea typeface="Calibri" panose="020F0502020204030204" pitchFamily="34" charset="0"/>
                          <a:cs typeface="Times New Roman" panose="02020603050405020304" pitchFamily="18" charset="0"/>
                        </a:rPr>
                        <a:t>SOLICITADO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nSpc>
                          <a:spcPct val="107000"/>
                        </a:lnSpc>
                        <a:spcAft>
                          <a:spcPts val="800"/>
                        </a:spcAft>
                      </a:pPr>
                      <a:r>
                        <a:rPr lang="es-CO" sz="20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r">
                        <a:lnSpc>
                          <a:spcPct val="107000"/>
                        </a:lnSpc>
                        <a:spcAft>
                          <a:spcPts val="800"/>
                        </a:spcAft>
                      </a:pPr>
                      <a:r>
                        <a:rPr lang="es-CO" sz="2000" b="1" dirty="0" smtClean="0">
                          <a:effectLst/>
                          <a:latin typeface="Calibri" panose="020F0502020204030204" pitchFamily="34" charset="0"/>
                          <a:ea typeface="Calibri" panose="020F0502020204030204" pitchFamily="34" charset="0"/>
                          <a:cs typeface="Times New Roman" panose="02020603050405020304" pitchFamily="18" charset="0"/>
                        </a:rPr>
                        <a:t>$96.647.129.000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lgn="r">
                        <a:lnSpc>
                          <a:spcPct val="107000"/>
                        </a:lnSpc>
                      </a:pPr>
                      <a:endParaRPr lang="es-CO" sz="2000" b="1" dirty="0">
                        <a:effectLst/>
                        <a:latin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r">
                        <a:lnSpc>
                          <a:spcPct val="107000"/>
                        </a:lnSpc>
                        <a:spcAft>
                          <a:spcPts val="800"/>
                        </a:spcAft>
                      </a:pPr>
                      <a:r>
                        <a:rPr lang="es-CO" sz="2000" b="1" dirty="0" smtClean="0">
                          <a:effectLst/>
                          <a:latin typeface="Calibri" panose="020F0502020204030204" pitchFamily="34" charset="0"/>
                          <a:ea typeface="Calibri" panose="020F0502020204030204" pitchFamily="34" charset="0"/>
                          <a:cs typeface="Times New Roman" panose="02020603050405020304" pitchFamily="18" charset="0"/>
                        </a:rPr>
                        <a:t>$33.638.248.000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r">
                        <a:lnSpc>
                          <a:spcPct val="107000"/>
                        </a:lnSpc>
                      </a:pPr>
                      <a:endParaRPr lang="es-CO" sz="2000" b="1" dirty="0">
                        <a:effectLst/>
                        <a:latin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algn="r">
                        <a:lnSpc>
                          <a:spcPct val="107000"/>
                        </a:lnSpc>
                      </a:pPr>
                      <a:endParaRPr lang="es-CO" sz="2000" b="1" dirty="0">
                        <a:effectLst/>
                        <a:latin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r">
                        <a:lnSpc>
                          <a:spcPct val="107000"/>
                        </a:lnSpc>
                        <a:spcAft>
                          <a:spcPts val="800"/>
                        </a:spcAft>
                      </a:pPr>
                      <a:r>
                        <a:rPr lang="es-CO" sz="2000" b="1" dirty="0" smtClean="0">
                          <a:effectLst/>
                          <a:latin typeface="Calibri" panose="020F0502020204030204" pitchFamily="34" charset="0"/>
                          <a:ea typeface="Calibri" panose="020F0502020204030204" pitchFamily="34" charset="0"/>
                          <a:cs typeface="Times New Roman" panose="02020603050405020304" pitchFamily="18" charset="0"/>
                        </a:rPr>
                        <a:t>$63.008.881.000</a:t>
                      </a:r>
                      <a:endParaRPr lang="es-CO"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
        <p:nvSpPr>
          <p:cNvPr id="3" name="CuadroTexto 2"/>
          <p:cNvSpPr txBox="1"/>
          <p:nvPr/>
        </p:nvSpPr>
        <p:spPr>
          <a:xfrm>
            <a:off x="506778" y="5282874"/>
            <a:ext cx="9735128" cy="307777"/>
          </a:xfrm>
          <a:prstGeom prst="rect">
            <a:avLst/>
          </a:prstGeom>
          <a:noFill/>
        </p:spPr>
        <p:txBody>
          <a:bodyPr wrap="square" rtlCol="0">
            <a:spAutoFit/>
          </a:bodyPr>
          <a:lstStyle/>
          <a:p>
            <a:r>
              <a:rPr lang="es-CO" sz="1400" dirty="0" smtClean="0"/>
              <a:t>* En el Anteproyecto 2022 se solicita al menos el 15% de la vigencia futura para cada proceso </a:t>
            </a:r>
            <a:endParaRPr lang="es-CO" sz="1400" dirty="0"/>
          </a:p>
        </p:txBody>
      </p:sp>
      <p:pic>
        <p:nvPicPr>
          <p:cNvPr id="11" name="Imagen 10"/>
          <p:cNvPicPr/>
          <p:nvPr/>
        </p:nvPicPr>
        <p:blipFill>
          <a:blip r:embed="rId4"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4" name="Estrella de 5 puntas 3"/>
          <p:cNvSpPr/>
          <p:nvPr/>
        </p:nvSpPr>
        <p:spPr>
          <a:xfrm>
            <a:off x="10810875" y="4914332"/>
            <a:ext cx="428625" cy="36854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92986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2" name="CuadroTexto 1"/>
          <p:cNvSpPr txBox="1"/>
          <p:nvPr/>
        </p:nvSpPr>
        <p:spPr>
          <a:xfrm>
            <a:off x="338031" y="2186516"/>
            <a:ext cx="4219619"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1. INVERSIÓN DE LA VIGENCIA RECURSOS SDM: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2. CONVENIO </a:t>
            </a:r>
            <a:r>
              <a:rPr kumimoji="0" lang="es-CO" sz="18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CON SED – </a:t>
            </a:r>
            <a:r>
              <a:rPr kumimoji="0" lang="es-CO" sz="18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AL COLEGIO EN BICI Y CIEMPIÉS</a:t>
            </a:r>
            <a:endParaRPr kumimoji="0" lang="es-CO" sz="1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rPr>
              <a:t>SUBTOTAL ESTIMADO SDM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rPr>
              <a:t>PASIVOS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rPr>
              <a:t>TOTAL</a:t>
            </a:r>
            <a:endParaRPr kumimoji="0" lang="es-CO" sz="18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p:nvSpPr>
        <p:spPr>
          <a:xfrm>
            <a:off x="7668567" y="2215646"/>
            <a:ext cx="3003589"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$ 412.918.791.000</a:t>
            </a:r>
            <a:endParaRPr kumimoji="0" lang="es-CO"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$ 2.854.130.000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rPr>
              <a:t>$ 415.772.921.000</a:t>
            </a:r>
          </a:p>
          <a:p>
            <a:pPr marL="0" marR="0" lvl="0" indent="0" algn="r" defTabSz="914400" rtl="0" eaLnBrk="1" fontAlgn="auto" latinLnBrk="0" hangingPunct="1">
              <a:lnSpc>
                <a:spcPct val="100000"/>
              </a:lnSpc>
              <a:spcBef>
                <a:spcPts val="0"/>
              </a:spcBef>
              <a:spcAft>
                <a:spcPts val="0"/>
              </a:spcAft>
              <a:buClrTx/>
              <a:buSzTx/>
              <a:buFontTx/>
              <a:buNone/>
              <a:tabLst/>
              <a:defRPr/>
            </a:pPr>
            <a:endParaRPr lang="es-CO" sz="2400" b="1" dirty="0">
              <a:solidFill>
                <a:srgbClr val="70AD47">
                  <a:lumMod val="50000"/>
                </a:srgbClr>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rPr>
              <a:t>Por definir</a:t>
            </a:r>
          </a:p>
          <a:p>
            <a:pPr marL="0" marR="0" lvl="0" indent="0" algn="r" defTabSz="914400" rtl="0" eaLnBrk="1" fontAlgn="auto" latinLnBrk="0" hangingPunct="1">
              <a:lnSpc>
                <a:spcPct val="100000"/>
              </a:lnSpc>
              <a:spcBef>
                <a:spcPts val="0"/>
              </a:spcBef>
              <a:spcAft>
                <a:spcPts val="0"/>
              </a:spcAft>
              <a:buClrTx/>
              <a:buSzTx/>
              <a:buFontTx/>
              <a:buNone/>
              <a:tabLst/>
              <a:defRPr/>
            </a:pPr>
            <a:endParaRPr lang="es-CO" sz="2400" b="1" dirty="0">
              <a:solidFill>
                <a:srgbClr val="70AD47">
                  <a:lumMod val="50000"/>
                </a:srgbClr>
              </a:solidFill>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pic>
        <p:nvPicPr>
          <p:cNvPr id="10" name="Imagen 9"/>
          <p:cNvPicPr>
            <a:picLocks noChangeAspect="1"/>
          </p:cNvPicPr>
          <p:nvPr/>
        </p:nvPicPr>
        <p:blipFill>
          <a:blip r:embed="rId4"/>
          <a:stretch>
            <a:fillRect/>
          </a:stretch>
        </p:blipFill>
        <p:spPr>
          <a:xfrm flipV="1">
            <a:off x="317447" y="6573328"/>
            <a:ext cx="12191999" cy="191008"/>
          </a:xfrm>
          <a:prstGeom prst="rect">
            <a:avLst/>
          </a:prstGeom>
        </p:spPr>
      </p:pic>
      <p:sp>
        <p:nvSpPr>
          <p:cNvPr id="12" name="object 2"/>
          <p:cNvSpPr/>
          <p:nvPr/>
        </p:nvSpPr>
        <p:spPr>
          <a:xfrm>
            <a:off x="1" y="-1"/>
            <a:ext cx="12192000" cy="1316536"/>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bject 3"/>
          <p:cNvSpPr txBox="1">
            <a:spLocks noGrp="1"/>
          </p:cNvSpPr>
          <p:nvPr>
            <p:ph type="title"/>
          </p:nvPr>
        </p:nvSpPr>
        <p:spPr>
          <a:xfrm>
            <a:off x="1876167" y="287508"/>
            <a:ext cx="9279936" cy="566822"/>
          </a:xfrm>
          <a:prstGeom prst="rect">
            <a:avLst/>
          </a:prstGeom>
        </p:spPr>
        <p:txBody>
          <a:bodyPr vert="horz" wrap="square" lIns="0" tIns="12700" rIns="0" bIns="0" rtlCol="0">
            <a:spAutoFit/>
          </a:bodyPr>
          <a:lstStyle/>
          <a:p>
            <a:pPr marL="12700">
              <a:lnSpc>
                <a:spcPct val="100000"/>
              </a:lnSpc>
              <a:spcBef>
                <a:spcPts val="100"/>
              </a:spcBef>
              <a:defRPr/>
            </a:pPr>
            <a:r>
              <a:rPr lang="es-CO" sz="3600" dirty="0" smtClean="0">
                <a:solidFill>
                  <a:schemeClr val="bg1">
                    <a:lumMod val="85000"/>
                  </a:schemeClr>
                </a:solidFill>
                <a:latin typeface="Arial Black"/>
                <a:ea typeface="+mn-ea"/>
                <a:cs typeface="Arial Black"/>
              </a:rPr>
              <a:t>Total Presupuesto </a:t>
            </a:r>
            <a:r>
              <a:rPr lang="es-CO" sz="3600" dirty="0">
                <a:solidFill>
                  <a:schemeClr val="bg1">
                    <a:lumMod val="85000"/>
                  </a:schemeClr>
                </a:solidFill>
                <a:latin typeface="Arial Black"/>
                <a:ea typeface="+mn-ea"/>
                <a:cs typeface="Arial Black"/>
              </a:rPr>
              <a:t>estimado </a:t>
            </a:r>
          </a:p>
        </p:txBody>
      </p:sp>
      <p:sp>
        <p:nvSpPr>
          <p:cNvPr id="6" name="CuadroTexto 5"/>
          <p:cNvSpPr txBox="1"/>
          <p:nvPr/>
        </p:nvSpPr>
        <p:spPr>
          <a:xfrm>
            <a:off x="8175278" y="1674239"/>
            <a:ext cx="1990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prstClr val="black"/>
                </a:solidFill>
                <a:effectLst/>
                <a:uLnTx/>
                <a:uFillTx/>
                <a:latin typeface="Calibri" panose="020F0502020204030204"/>
                <a:ea typeface="+mn-ea"/>
                <a:cs typeface="+mn-cs"/>
              </a:rPr>
              <a:t>2022</a:t>
            </a: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uadroTexto 14"/>
          <p:cNvSpPr txBox="1"/>
          <p:nvPr/>
        </p:nvSpPr>
        <p:spPr>
          <a:xfrm>
            <a:off x="10983670" y="2221061"/>
            <a:ext cx="94447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prstClr val="black"/>
                </a:solidFill>
                <a:effectLst/>
                <a:uLnTx/>
                <a:uFillTx/>
                <a:latin typeface="Calibri" panose="020F0502020204030204"/>
                <a:ea typeface="+mn-ea"/>
                <a:cs typeface="+mn-cs"/>
              </a:rPr>
              <a:t>9</a:t>
            </a:r>
            <a:r>
              <a:rPr kumimoji="0" lang="es-CO"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uadroTexto 15"/>
          <p:cNvSpPr txBox="1"/>
          <p:nvPr/>
        </p:nvSpPr>
        <p:spPr>
          <a:xfrm>
            <a:off x="11245888" y="3733917"/>
            <a:ext cx="682255"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prstClr val="black"/>
                </a:solidFill>
                <a:effectLst/>
                <a:uLnTx/>
                <a:uFillTx/>
                <a:latin typeface="Calibri" panose="020F0502020204030204"/>
                <a:ea typeface="+mn-ea"/>
                <a:cs typeface="+mn-cs"/>
              </a:rPr>
              <a:t>7%</a:t>
            </a: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CuadroTexto 16"/>
          <p:cNvSpPr txBox="1"/>
          <p:nvPr/>
        </p:nvSpPr>
        <p:spPr>
          <a:xfrm>
            <a:off x="10702707" y="2955274"/>
            <a:ext cx="131187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prstClr val="black"/>
                </a:solidFill>
                <a:effectLst/>
                <a:uLnTx/>
                <a:uFillTx/>
                <a:latin typeface="Calibri" panose="020F0502020204030204"/>
                <a:ea typeface="+mn-ea"/>
                <a:cs typeface="+mn-cs"/>
              </a:rPr>
              <a:t>-66%</a:t>
            </a: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echa arriba 2"/>
          <p:cNvSpPr/>
          <p:nvPr/>
        </p:nvSpPr>
        <p:spPr>
          <a:xfrm>
            <a:off x="10983670" y="2283886"/>
            <a:ext cx="262218" cy="322837"/>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arriba 17"/>
          <p:cNvSpPr/>
          <p:nvPr/>
        </p:nvSpPr>
        <p:spPr>
          <a:xfrm>
            <a:off x="10999590" y="3732824"/>
            <a:ext cx="262218" cy="322837"/>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p:cNvSpPr txBox="1"/>
          <p:nvPr/>
        </p:nvSpPr>
        <p:spPr>
          <a:xfrm>
            <a:off x="4259976" y="2186516"/>
            <a:ext cx="2900087"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$ 378.430.236.344</a:t>
            </a:r>
            <a:endParaRPr kumimoji="0" lang="es-CO" sz="2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srgbClr val="4472C4">
                    <a:lumMod val="50000"/>
                  </a:srgbClr>
                </a:solidFill>
                <a:effectLst/>
                <a:uLnTx/>
                <a:uFillTx/>
                <a:latin typeface="Arial" panose="020B0604020202020204" pitchFamily="34" charset="0"/>
                <a:ea typeface="+mn-ea"/>
                <a:cs typeface="Arial" panose="020B0604020202020204" pitchFamily="34" charset="0"/>
              </a:rPr>
              <a:t>$ 8.511.093.000</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rPr>
              <a:t>$ 386.941.329.344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CO" sz="24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r>
              <a:rPr kumimoji="0" lang="es-CO" sz="240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40.922.909.656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rPr>
              <a:t> </a:t>
            </a:r>
            <a:endParaRPr kumimoji="0" lang="es-CO" sz="24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rPr>
              <a:t>$427.864.239.000 </a:t>
            </a:r>
            <a:endParaRPr kumimoji="0" lang="es-CO" sz="2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20" name="CuadroTexto 19"/>
          <p:cNvSpPr txBox="1"/>
          <p:nvPr/>
        </p:nvSpPr>
        <p:spPr>
          <a:xfrm>
            <a:off x="4714936" y="1641891"/>
            <a:ext cx="1990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smtClean="0">
                <a:ln>
                  <a:noFill/>
                </a:ln>
                <a:solidFill>
                  <a:prstClr val="black"/>
                </a:solidFill>
                <a:effectLst/>
                <a:uLnTx/>
                <a:uFillTx/>
                <a:latin typeface="Calibri" panose="020F0502020204030204"/>
                <a:ea typeface="+mn-ea"/>
                <a:cs typeface="+mn-cs"/>
              </a:rPr>
              <a:t>2021</a:t>
            </a:r>
            <a:endParaRPr kumimoji="0" lang="es-E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856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pic>
        <p:nvPicPr>
          <p:cNvPr id="10" name="Imagen 9"/>
          <p:cNvPicPr>
            <a:picLocks noChangeAspect="1"/>
          </p:cNvPicPr>
          <p:nvPr/>
        </p:nvPicPr>
        <p:blipFill>
          <a:blip r:embed="rId4"/>
          <a:stretch>
            <a:fillRect/>
          </a:stretch>
        </p:blipFill>
        <p:spPr>
          <a:xfrm flipV="1">
            <a:off x="317447" y="6573328"/>
            <a:ext cx="12191999" cy="191008"/>
          </a:xfrm>
          <a:prstGeom prst="rect">
            <a:avLst/>
          </a:prstGeom>
        </p:spPr>
      </p:pic>
      <p:sp>
        <p:nvSpPr>
          <p:cNvPr id="12" name="object 2"/>
          <p:cNvSpPr/>
          <p:nvPr/>
        </p:nvSpPr>
        <p:spPr>
          <a:xfrm>
            <a:off x="0" y="-1"/>
            <a:ext cx="12379991" cy="1316536"/>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13" name="object 3"/>
          <p:cNvSpPr txBox="1">
            <a:spLocks noGrp="1"/>
          </p:cNvSpPr>
          <p:nvPr>
            <p:ph type="title"/>
          </p:nvPr>
        </p:nvSpPr>
        <p:spPr>
          <a:xfrm>
            <a:off x="3100056" y="374856"/>
            <a:ext cx="5607846" cy="566822"/>
          </a:xfrm>
          <a:prstGeom prst="rect">
            <a:avLst/>
          </a:prstGeom>
        </p:spPr>
        <p:txBody>
          <a:bodyPr vert="horz" wrap="square" lIns="0" tIns="12700" rIns="0" bIns="0" rtlCol="0">
            <a:spAutoFit/>
          </a:bodyPr>
          <a:lstStyle/>
          <a:p>
            <a:pPr marL="12700">
              <a:lnSpc>
                <a:spcPct val="100000"/>
              </a:lnSpc>
              <a:spcBef>
                <a:spcPts val="100"/>
              </a:spcBef>
              <a:defRPr/>
            </a:pPr>
            <a:r>
              <a:rPr lang="es-CO" sz="3600" dirty="0" smtClean="0">
                <a:solidFill>
                  <a:schemeClr val="bg1">
                    <a:lumMod val="85000"/>
                  </a:schemeClr>
                </a:solidFill>
                <a:latin typeface="Arial Black"/>
                <a:ea typeface="+mn-ea"/>
                <a:cs typeface="Arial Black"/>
              </a:rPr>
              <a:t>Inversiones futuras</a:t>
            </a:r>
            <a:endParaRPr lang="es-CO" sz="3600" dirty="0">
              <a:solidFill>
                <a:schemeClr val="bg1">
                  <a:lumMod val="85000"/>
                </a:schemeClr>
              </a:solidFill>
              <a:latin typeface="Arial Black"/>
              <a:ea typeface="+mn-ea"/>
              <a:cs typeface="Arial Black"/>
            </a:endParaRPr>
          </a:p>
        </p:txBody>
      </p:sp>
      <p:pic>
        <p:nvPicPr>
          <p:cNvPr id="5" name="Imagen 4"/>
          <p:cNvPicPr>
            <a:picLocks noChangeAspect="1"/>
          </p:cNvPicPr>
          <p:nvPr/>
        </p:nvPicPr>
        <p:blipFill rotWithShape="1">
          <a:blip r:embed="rId5"/>
          <a:srcRect b="9907"/>
          <a:stretch/>
        </p:blipFill>
        <p:spPr>
          <a:xfrm>
            <a:off x="1852456" y="1496704"/>
            <a:ext cx="2057400" cy="1999444"/>
          </a:xfrm>
          <a:prstGeom prst="rect">
            <a:avLst/>
          </a:prstGeom>
        </p:spPr>
      </p:pic>
      <p:sp>
        <p:nvSpPr>
          <p:cNvPr id="7" name="CuadroTexto 6"/>
          <p:cNvSpPr txBox="1"/>
          <p:nvPr/>
        </p:nvSpPr>
        <p:spPr>
          <a:xfrm>
            <a:off x="1661719" y="3496148"/>
            <a:ext cx="2438874" cy="646331"/>
          </a:xfrm>
          <a:prstGeom prst="rect">
            <a:avLst/>
          </a:prstGeom>
          <a:noFill/>
        </p:spPr>
        <p:txBody>
          <a:bodyPr wrap="square" rtlCol="0">
            <a:spAutoFit/>
          </a:bodyPr>
          <a:lstStyle/>
          <a:p>
            <a:r>
              <a:rPr lang="es-CO" b="1" dirty="0" smtClean="0"/>
              <a:t>Autoridad regional de Transito y Transporte</a:t>
            </a:r>
            <a:endParaRPr lang="es-ES" b="1" dirty="0"/>
          </a:p>
        </p:txBody>
      </p:sp>
      <p:sp>
        <p:nvSpPr>
          <p:cNvPr id="8" name="AutoShape 2" descr="Patios para buses del SITP: A paso lento construcción de patios para buses  del SITP | Bogotá | Caracol Rad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8" name="Imagen 17"/>
          <p:cNvPicPr>
            <a:picLocks noChangeAspect="1"/>
          </p:cNvPicPr>
          <p:nvPr/>
        </p:nvPicPr>
        <p:blipFill>
          <a:blip r:embed="rId6"/>
          <a:stretch>
            <a:fillRect/>
          </a:stretch>
        </p:blipFill>
        <p:spPr>
          <a:xfrm>
            <a:off x="6974115" y="1647518"/>
            <a:ext cx="2819400" cy="1628775"/>
          </a:xfrm>
          <a:prstGeom prst="rect">
            <a:avLst/>
          </a:prstGeom>
        </p:spPr>
      </p:pic>
      <p:sp>
        <p:nvSpPr>
          <p:cNvPr id="20" name="CuadroTexto 19"/>
          <p:cNvSpPr txBox="1"/>
          <p:nvPr/>
        </p:nvSpPr>
        <p:spPr>
          <a:xfrm>
            <a:off x="6974115" y="3369597"/>
            <a:ext cx="2690544" cy="369332"/>
          </a:xfrm>
          <a:prstGeom prst="rect">
            <a:avLst/>
          </a:prstGeom>
          <a:noFill/>
        </p:spPr>
        <p:txBody>
          <a:bodyPr wrap="square" rtlCol="0">
            <a:spAutoFit/>
          </a:bodyPr>
          <a:lstStyle/>
          <a:p>
            <a:pPr algn="ctr"/>
            <a:r>
              <a:rPr lang="es-CO" b="1" dirty="0" smtClean="0"/>
              <a:t>$ No vinculados al SITP</a:t>
            </a:r>
            <a:endParaRPr lang="es-ES" b="1" dirty="0"/>
          </a:p>
        </p:txBody>
      </p:sp>
      <p:pic>
        <p:nvPicPr>
          <p:cNvPr id="2050" name="Picture 2" descr="https://lh5.googleusercontent.com/UB9rzkpG9vt8lLGPXMJvCat8RKYcgGnZphtNOOtfjUWxAVDxzSrmEVoHTgTcVPWiUnYIiHbINBOhjtcZif-jFDQeZkLYxTlaVlh7E2IP9QpzOQ1zIXRZngtBNQ-DMw=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8233" y="3819313"/>
            <a:ext cx="5879982" cy="229137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65383" y="4682836"/>
            <a:ext cx="2844800" cy="369332"/>
          </a:xfrm>
          <a:prstGeom prst="rect">
            <a:avLst/>
          </a:prstGeom>
          <a:noFill/>
        </p:spPr>
        <p:txBody>
          <a:bodyPr wrap="square" rtlCol="0">
            <a:spAutoFit/>
          </a:bodyPr>
          <a:lstStyle/>
          <a:p>
            <a:pPr algn="ctr"/>
            <a:r>
              <a:rPr lang="es-CO" dirty="0" smtClean="0">
                <a:solidFill>
                  <a:schemeClr val="accent6">
                    <a:lumMod val="50000"/>
                  </a:schemeClr>
                </a:solidFill>
                <a:latin typeface="Arial Black" panose="020B0A04020102020204" pitchFamily="34" charset="0"/>
              </a:rPr>
              <a:t>Aprox. </a:t>
            </a:r>
            <a:r>
              <a:rPr lang="es-CO" dirty="0" smtClean="0">
                <a:solidFill>
                  <a:schemeClr val="accent6">
                    <a:lumMod val="50000"/>
                  </a:schemeClr>
                </a:solidFill>
                <a:latin typeface="Arial Black" panose="020B0A04020102020204" pitchFamily="34" charset="0"/>
              </a:rPr>
              <a:t>$672 </a:t>
            </a:r>
            <a:r>
              <a:rPr lang="es-CO" dirty="0" smtClean="0">
                <a:solidFill>
                  <a:schemeClr val="accent6">
                    <a:lumMod val="50000"/>
                  </a:schemeClr>
                </a:solidFill>
                <a:latin typeface="Arial Black" panose="020B0A04020102020204" pitchFamily="34" charset="0"/>
              </a:rPr>
              <a:t>millones</a:t>
            </a:r>
            <a:endParaRPr lang="es-CO" dirty="0">
              <a:solidFill>
                <a:schemeClr val="accent6">
                  <a:lumMod val="50000"/>
                </a:schemeClr>
              </a:solidFill>
              <a:latin typeface="Arial Black" panose="020B0A04020102020204" pitchFamily="34" charset="0"/>
            </a:endParaRPr>
          </a:p>
        </p:txBody>
      </p:sp>
    </p:spTree>
    <p:extLst>
      <p:ext uri="{BB962C8B-B14F-4D97-AF65-F5344CB8AC3E}">
        <p14:creationId xmlns:p14="http://schemas.microsoft.com/office/powerpoint/2010/main" val="320846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 name="image40.png" descr="image40.png"/>
          <p:cNvPicPr>
            <a:picLocks noChangeAspect="1"/>
          </p:cNvPicPr>
          <p:nvPr/>
        </p:nvPicPr>
        <p:blipFill>
          <a:blip r:embed="rId2"/>
          <a:stretch>
            <a:fillRect/>
          </a:stretch>
        </p:blipFill>
        <p:spPr>
          <a:xfrm flipH="1">
            <a:off x="-227561" y="-1179686"/>
            <a:ext cx="15212520" cy="8742042"/>
          </a:xfrm>
          <a:prstGeom prst="rect">
            <a:avLst/>
          </a:prstGeom>
          <a:ln w="12700">
            <a:miter lim="400000"/>
          </a:ln>
        </p:spPr>
      </p:pic>
      <p:pic>
        <p:nvPicPr>
          <p:cNvPr id="813" name="image41.png" descr="image41.png"/>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rot="2944">
            <a:off x="-617142" y="4412698"/>
            <a:ext cx="13426239" cy="574570"/>
          </a:xfrm>
          <a:prstGeom prst="rect">
            <a:avLst/>
          </a:prstGeom>
          <a:ln w="12700">
            <a:miter lim="400000"/>
          </a:ln>
          <a:effectLst>
            <a:reflection stA="0" endPos="40000" dir="5400000" sy="-100000" algn="bl" rotWithShape="0"/>
          </a:effectLst>
        </p:spPr>
      </p:pic>
      <p:pic>
        <p:nvPicPr>
          <p:cNvPr id="814" name="image42.png" descr="image42.png"/>
          <p:cNvPicPr>
            <a:picLocks noChangeAspect="1"/>
          </p:cNvPicPr>
          <p:nvPr/>
        </p:nvPicPr>
        <p:blipFill>
          <a:blip r:embed="rId4"/>
          <a:stretch>
            <a:fillRect/>
          </a:stretch>
        </p:blipFill>
        <p:spPr>
          <a:xfrm>
            <a:off x="4603293" y="2076741"/>
            <a:ext cx="2985415" cy="1771989"/>
          </a:xfrm>
          <a:prstGeom prst="rect">
            <a:avLst/>
          </a:prstGeom>
          <a:ln w="12700">
            <a:miter lim="400000"/>
          </a:ln>
        </p:spPr>
      </p:pic>
      <p:sp>
        <p:nvSpPr>
          <p:cNvPr id="815" name="#BOGOTÁNOSMUEVE"/>
          <p:cNvSpPr txBox="1"/>
          <p:nvPr/>
        </p:nvSpPr>
        <p:spPr>
          <a:xfrm>
            <a:off x="4602724" y="4587448"/>
            <a:ext cx="2986554" cy="261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0" tIns="22850" rIns="22850" bIns="22850">
            <a:spAutoFit/>
          </a:bodyPr>
          <a:lstStyle>
            <a:lvl1pPr>
              <a:defRPr sz="2800">
                <a:solidFill>
                  <a:srgbClr val="FFFFFF"/>
                </a:solidFill>
                <a:latin typeface="+mj-lt"/>
                <a:ea typeface="+mj-ea"/>
                <a:cs typeface="+mj-cs"/>
                <a:sym typeface="Arial Black"/>
              </a:defRPr>
            </a:lvl1pPr>
          </a:lstStyle>
          <a:p>
            <a:pPr algn="ctr"/>
            <a:r>
              <a:rPr sz="1400" spc="400" dirty="0"/>
              <a:t>#BOGOTÁNOSMUEVE</a:t>
            </a:r>
          </a:p>
        </p:txBody>
      </p:sp>
      <p:sp>
        <p:nvSpPr>
          <p:cNvPr id="2" name="Rectángulo 1"/>
          <p:cNvSpPr/>
          <p:nvPr/>
        </p:nvSpPr>
        <p:spPr>
          <a:xfrm>
            <a:off x="2900516" y="5677522"/>
            <a:ext cx="6096000" cy="1200329"/>
          </a:xfrm>
          <a:prstGeom prst="rect">
            <a:avLst/>
          </a:prstGeom>
        </p:spPr>
        <p:txBody>
          <a:bodyPr>
            <a:spAutoFit/>
          </a:bodyPr>
          <a:lstStyle/>
          <a:p>
            <a:pPr algn="ctr">
              <a:defRPr/>
            </a:pPr>
            <a:r>
              <a:rPr lang="es-ES" b="1" dirty="0">
                <a:solidFill>
                  <a:schemeClr val="bg1"/>
                </a:solidFill>
                <a:latin typeface="Century Gothic" panose="020B0502020202020204" pitchFamily="34" charset="0"/>
              </a:rPr>
              <a:t>“UN NUEVO CONTRATO SOCIAL Y AMBIENTAL PARA LA BOGOTÁ DEL SIGLO XXI” </a:t>
            </a:r>
            <a:endParaRPr lang="es-CO" b="1" dirty="0">
              <a:solidFill>
                <a:schemeClr val="bg1"/>
              </a:solidFill>
              <a:latin typeface="Century Gothic" panose="020B0502020202020204" pitchFamily="34" charset="0"/>
            </a:endParaRPr>
          </a:p>
          <a:p>
            <a:pPr algn="ctr">
              <a:defRPr/>
            </a:pPr>
            <a:endParaRPr lang="es-CO" b="1" dirty="0">
              <a:solidFill>
                <a:schemeClr val="bg1"/>
              </a:solidFill>
              <a:latin typeface="Century Gothic" panose="020B0502020202020204" pitchFamily="34" charset="0"/>
            </a:endParaRPr>
          </a:p>
          <a:p>
            <a:pPr algn="ctr">
              <a:defRPr/>
            </a:pPr>
            <a:r>
              <a:rPr lang="es-CO" b="1" dirty="0">
                <a:solidFill>
                  <a:schemeClr val="bg1"/>
                </a:solidFill>
                <a:latin typeface="Century Gothic" panose="020B0502020202020204" pitchFamily="34" charset="0"/>
              </a:rPr>
              <a:t>¡Gracias!</a:t>
            </a:r>
          </a:p>
        </p:txBody>
      </p:sp>
    </p:spTree>
    <p:extLst>
      <p:ext uri="{BB962C8B-B14F-4D97-AF65-F5344CB8AC3E}">
        <p14:creationId xmlns:p14="http://schemas.microsoft.com/office/powerpoint/2010/main" val="140346216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6573328"/>
            <a:ext cx="12192000" cy="284672"/>
          </a:xfrm>
          <a:prstGeom prst="rect">
            <a:avLst/>
          </a:prstGeom>
          <a:solidFill>
            <a:srgbClr val="B0E40A"/>
          </a:solidFill>
          <a:ln>
            <a:solidFill>
              <a:srgbClr val="B0E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uadroTexto 17"/>
          <p:cNvSpPr txBox="1"/>
          <p:nvPr/>
        </p:nvSpPr>
        <p:spPr>
          <a:xfrm>
            <a:off x="111718" y="6265550"/>
            <a:ext cx="22898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Cifras en millones de pesos</a:t>
            </a:r>
            <a:endParaRPr kumimoji="0" lang="es-CO"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object 2"/>
          <p:cNvSpPr/>
          <p:nvPr/>
        </p:nvSpPr>
        <p:spPr>
          <a:xfrm>
            <a:off x="1" y="0"/>
            <a:ext cx="12192000" cy="836244"/>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bject 3"/>
          <p:cNvSpPr txBox="1">
            <a:spLocks/>
          </p:cNvSpPr>
          <p:nvPr/>
        </p:nvSpPr>
        <p:spPr>
          <a:xfrm>
            <a:off x="117475" y="218131"/>
            <a:ext cx="10552439" cy="39998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ct val="90000"/>
              </a:lnSpc>
              <a:spcBef>
                <a:spcPts val="95"/>
              </a:spcBef>
              <a:spcAft>
                <a:spcPts val="0"/>
              </a:spcAft>
              <a:buClrTx/>
              <a:buSzTx/>
              <a:buFontTx/>
              <a:buNone/>
              <a:tabLst>
                <a:tab pos="1028700" algn="l"/>
                <a:tab pos="1841500" algn="l"/>
                <a:tab pos="2491740" algn="l"/>
                <a:tab pos="3433445" algn="l"/>
                <a:tab pos="3710940" algn="l"/>
                <a:tab pos="4450080" algn="l"/>
                <a:tab pos="6245225" algn="l"/>
              </a:tabLst>
              <a:defRPr/>
            </a:pPr>
            <a:r>
              <a:rPr kumimoji="0" lang="es-CO" sz="2800" b="0" i="0" u="none" strike="noStrike" kern="1200" cap="none" spc="50" normalizeH="0" baseline="0" noProof="0" dirty="0" smtClean="0">
                <a:ln>
                  <a:noFill/>
                </a:ln>
                <a:solidFill>
                  <a:prstClr val="white">
                    <a:lumMod val="85000"/>
                  </a:prstClr>
                </a:solidFill>
                <a:effectLst/>
                <a:uLnTx/>
                <a:uFillTx/>
                <a:latin typeface="Arial Black" panose="020B0A04020102020204" pitchFamily="34" charset="0"/>
                <a:ea typeface="+mj-ea"/>
                <a:cs typeface="+mj-cs"/>
              </a:rPr>
              <a:t>Ejecución de la vigencia 2021 – Con reducción</a:t>
            </a:r>
          </a:p>
        </p:txBody>
      </p:sp>
      <p:sp>
        <p:nvSpPr>
          <p:cNvPr id="32" name="CuadroTexto 31"/>
          <p:cNvSpPr txBox="1"/>
          <p:nvPr/>
        </p:nvSpPr>
        <p:spPr>
          <a:xfrm>
            <a:off x="190217" y="2402627"/>
            <a:ext cx="2295776" cy="2074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Ejecución Presupuestal de inversión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a:t>
            </a:r>
            <a:r>
              <a:rPr kumimoji="0" lang="es-CO" sz="1800" b="1" i="0" u="none" strike="noStrike" kern="1200" cap="none" spc="0" normalizeH="0" baseline="0" noProof="0" dirty="0" err="1"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Vigencia+Pasivos</a:t>
            </a:r>
            <a:r>
              <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smtClean="0">
              <a:ln>
                <a:noFill/>
              </a:ln>
              <a:solidFill>
                <a:srgbClr val="44546A">
                  <a:lumMod val="50000"/>
                </a:srgbClr>
              </a:solidFill>
              <a:effectLst/>
              <a:uLnTx/>
              <a:uFillTx/>
              <a:latin typeface="Arial" panose="020B0604020202020204" pitchFamily="34" charset="0"/>
              <a:ea typeface="+mn-ea"/>
              <a:cs typeface="Arial" panose="020B0604020202020204" pitchFamily="34" charset="0"/>
            </a:endParaRPr>
          </a:p>
          <a:p>
            <a:pPr marL="12700" marR="5080" lvl="0" indent="0" algn="l" defTabSz="914400" rtl="0" eaLnBrk="1" fontAlgn="auto" latinLnBrk="0" hangingPunct="1">
              <a:lnSpc>
                <a:spcPct val="100000"/>
              </a:lnSpc>
              <a:spcBef>
                <a:spcPts val="100"/>
              </a:spcBef>
              <a:spcAft>
                <a:spcPts val="0"/>
              </a:spcAft>
              <a:buClrTx/>
              <a:buSzTx/>
              <a:buFontTx/>
              <a:buNone/>
              <a:tabLst>
                <a:tab pos="1028700" algn="l"/>
                <a:tab pos="1841500" algn="l"/>
                <a:tab pos="2491740" algn="l"/>
                <a:tab pos="3433445" algn="l"/>
                <a:tab pos="3710940" algn="l"/>
                <a:tab pos="4450080" algn="l"/>
                <a:tab pos="6245225" algn="l"/>
              </a:tabLst>
              <a:defRPr/>
            </a:pPr>
            <a:r>
              <a:rPr kumimoji="0" lang="es-CO" sz="2000" b="0" i="0" u="none" strike="noStrike" kern="1200" cap="none" spc="0" normalizeH="0" baseline="0" noProof="0" dirty="0" smtClean="0">
                <a:ln>
                  <a:noFill/>
                </a:ln>
                <a:solidFill>
                  <a:srgbClr val="70AD47">
                    <a:lumMod val="50000"/>
                  </a:srgbClr>
                </a:solidFill>
                <a:effectLst/>
                <a:uLnTx/>
                <a:uFillTx/>
                <a:latin typeface="Arial Black"/>
                <a:ea typeface="+mn-ea"/>
                <a:cs typeface="Arial Black"/>
              </a:rPr>
              <a:t>76,01%</a:t>
            </a:r>
            <a:endParaRPr kumimoji="0" lang="es-CO" sz="2000" b="0" i="0" u="none" strike="noStrike" kern="1200" cap="none" spc="0" normalizeH="0" baseline="0" noProof="0" dirty="0">
              <a:ln>
                <a:noFill/>
              </a:ln>
              <a:solidFill>
                <a:srgbClr val="70AD47">
                  <a:lumMod val="50000"/>
                </a:srgbClr>
              </a:solidFill>
              <a:effectLst/>
              <a:uLnTx/>
              <a:uFillTx/>
              <a:latin typeface="Arial Black"/>
              <a:ea typeface="+mn-ea"/>
              <a:cs typeface="Arial Black"/>
            </a:endParaRPr>
          </a:p>
        </p:txBody>
      </p:sp>
      <p:pic>
        <p:nvPicPr>
          <p:cNvPr id="3" name="Imagen 2"/>
          <p:cNvPicPr>
            <a:picLocks noChangeAspect="1"/>
          </p:cNvPicPr>
          <p:nvPr/>
        </p:nvPicPr>
        <p:blipFill>
          <a:blip r:embed="rId2"/>
          <a:stretch>
            <a:fillRect/>
          </a:stretch>
        </p:blipFill>
        <p:spPr>
          <a:xfrm>
            <a:off x="1419849" y="3845380"/>
            <a:ext cx="981728" cy="1264347"/>
          </a:xfrm>
          <a:prstGeom prst="rect">
            <a:avLst/>
          </a:prstGeom>
        </p:spPr>
      </p:pic>
      <p:graphicFrame>
        <p:nvGraphicFramePr>
          <p:cNvPr id="9" name="Gráfico 8"/>
          <p:cNvGraphicFramePr>
            <a:graphicFrameLocks/>
          </p:cNvGraphicFramePr>
          <p:nvPr>
            <p:extLst>
              <p:ext uri="{D42A27DB-BD31-4B8C-83A1-F6EECF244321}">
                <p14:modId xmlns:p14="http://schemas.microsoft.com/office/powerpoint/2010/main" val="1800048687"/>
              </p:ext>
            </p:extLst>
          </p:nvPr>
        </p:nvGraphicFramePr>
        <p:xfrm>
          <a:off x="3809999" y="1054375"/>
          <a:ext cx="8148919" cy="5211175"/>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6526306" y="2545976"/>
            <a:ext cx="1039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smtClean="0">
                <a:ln>
                  <a:noFill/>
                </a:ln>
                <a:solidFill>
                  <a:prstClr val="black"/>
                </a:solidFill>
                <a:effectLst/>
                <a:uLnTx/>
                <a:uFillTx/>
                <a:latin typeface="Calibri" panose="020F0502020204030204"/>
                <a:ea typeface="+mn-ea"/>
                <a:cs typeface="+mn-cs"/>
              </a:rPr>
              <a:t>62,24%</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312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10372725" y="6111408"/>
            <a:ext cx="1819275" cy="553528"/>
          </a:xfrm>
          <a:prstGeom prst="rect">
            <a:avLst/>
          </a:prstGeom>
        </p:spPr>
      </p:pic>
      <p:pic>
        <p:nvPicPr>
          <p:cNvPr id="6" name="Imagen 5"/>
          <p:cNvPicPr>
            <a:picLocks noChangeAspect="1"/>
          </p:cNvPicPr>
          <p:nvPr/>
        </p:nvPicPr>
        <p:blipFill>
          <a:blip r:embed="rId4"/>
          <a:stretch>
            <a:fillRect/>
          </a:stretch>
        </p:blipFill>
        <p:spPr>
          <a:xfrm flipV="1">
            <a:off x="1" y="6649669"/>
            <a:ext cx="12191999" cy="191008"/>
          </a:xfrm>
          <a:prstGeom prst="rect">
            <a:avLst/>
          </a:prstGeom>
        </p:spPr>
      </p:pic>
      <p:sp>
        <p:nvSpPr>
          <p:cNvPr id="8" name="object 2"/>
          <p:cNvSpPr/>
          <p:nvPr/>
        </p:nvSpPr>
        <p:spPr>
          <a:xfrm>
            <a:off x="1" y="0"/>
            <a:ext cx="12192000" cy="785066"/>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3"/>
          <p:cNvSpPr txBox="1">
            <a:spLocks noGrp="1"/>
          </p:cNvSpPr>
          <p:nvPr>
            <p:ph type="title"/>
          </p:nvPr>
        </p:nvSpPr>
        <p:spPr>
          <a:xfrm>
            <a:off x="228566" y="454087"/>
            <a:ext cx="11578423" cy="320601"/>
          </a:xfrm>
          <a:prstGeom prst="rect">
            <a:avLst/>
          </a:prstGeom>
        </p:spPr>
        <p:txBody>
          <a:bodyPr vert="horz" wrap="square" lIns="0" tIns="12700" rIns="0" bIns="0" rtlCol="0">
            <a:spAutoFit/>
          </a:bodyPr>
          <a:lstStyle/>
          <a:p>
            <a:pPr marL="12700">
              <a:lnSpc>
                <a:spcPct val="100000"/>
              </a:lnSpc>
              <a:spcBef>
                <a:spcPts val="100"/>
              </a:spcBef>
            </a:pPr>
            <a:r>
              <a:rPr lang="es-CO" sz="2000" dirty="0">
                <a:solidFill>
                  <a:srgbClr val="31CE39"/>
                </a:solidFill>
                <a:latin typeface="Arial Black"/>
                <a:cs typeface="Arial Black"/>
              </a:rPr>
              <a:t>Unidad 1</a:t>
            </a:r>
            <a:r>
              <a:rPr lang="es-CO" sz="2000" dirty="0" smtClean="0">
                <a:solidFill>
                  <a:srgbClr val="31CE39"/>
                </a:solidFill>
                <a:latin typeface="Arial Black"/>
                <a:cs typeface="Arial Black"/>
              </a:rPr>
              <a:t>- </a:t>
            </a:r>
            <a:r>
              <a:rPr lang="es-CO" sz="2000" dirty="0">
                <a:solidFill>
                  <a:srgbClr val="31CE39"/>
                </a:solidFill>
                <a:latin typeface="Arial Black"/>
                <a:cs typeface="Arial Black"/>
              </a:rPr>
              <a:t>Por proyectos de </a:t>
            </a:r>
            <a:r>
              <a:rPr lang="es-CO" sz="2000" dirty="0" smtClean="0">
                <a:solidFill>
                  <a:srgbClr val="31CE39"/>
                </a:solidFill>
                <a:latin typeface="Arial Black"/>
                <a:cs typeface="Arial Black"/>
              </a:rPr>
              <a:t>inversión con reducción </a:t>
            </a:r>
            <a:endParaRPr lang="es-CO" sz="2000" dirty="0">
              <a:solidFill>
                <a:srgbClr val="31CE39"/>
              </a:solidFill>
              <a:latin typeface="Arial Black"/>
              <a:ea typeface="+mn-ea"/>
              <a:cs typeface="Arial Black"/>
            </a:endParaRPr>
          </a:p>
        </p:txBody>
      </p:sp>
      <p:sp>
        <p:nvSpPr>
          <p:cNvPr id="11" name="object 3"/>
          <p:cNvSpPr txBox="1">
            <a:spLocks/>
          </p:cNvSpPr>
          <p:nvPr/>
        </p:nvSpPr>
        <p:spPr>
          <a:xfrm>
            <a:off x="228566" y="56170"/>
            <a:ext cx="9789795" cy="39998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ct val="90000"/>
              </a:lnSpc>
              <a:spcBef>
                <a:spcPts val="95"/>
              </a:spcBef>
              <a:spcAft>
                <a:spcPts val="0"/>
              </a:spcAft>
              <a:buClrTx/>
              <a:buSzTx/>
              <a:buFontTx/>
              <a:buNone/>
              <a:tabLst>
                <a:tab pos="1028700" algn="l"/>
                <a:tab pos="1841500" algn="l"/>
                <a:tab pos="2491740" algn="l"/>
                <a:tab pos="3433445" algn="l"/>
                <a:tab pos="3710940" algn="l"/>
                <a:tab pos="4450080" algn="l"/>
                <a:tab pos="6245225" algn="l"/>
              </a:tabLst>
              <a:defRPr/>
            </a:pPr>
            <a:r>
              <a:rPr kumimoji="0" lang="es-CO" sz="2800" b="0" i="0" u="none" strike="noStrike" kern="1200" cap="none" spc="50" normalizeH="0" baseline="0" noProof="0" dirty="0">
                <a:ln>
                  <a:noFill/>
                </a:ln>
                <a:solidFill>
                  <a:prstClr val="white">
                    <a:lumMod val="85000"/>
                  </a:prstClr>
                </a:solidFill>
                <a:effectLst/>
                <a:uLnTx/>
                <a:uFillTx/>
                <a:latin typeface="Arial Black" panose="020B0A04020102020204" pitchFamily="34" charset="0"/>
                <a:ea typeface="+mj-ea"/>
                <a:cs typeface="+mj-cs"/>
              </a:rPr>
              <a:t>EJECUCION PRESUPUESTAL 2021 (Corte 31-08)</a:t>
            </a:r>
            <a:endParaRPr kumimoji="0" lang="es-CO"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2" name="Rectángulo 1"/>
          <p:cNvSpPr/>
          <p:nvPr/>
        </p:nvSpPr>
        <p:spPr>
          <a:xfrm>
            <a:off x="228566" y="6232524"/>
            <a:ext cx="2148345"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Nota</a:t>
            </a:r>
            <a:r>
              <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Cifras en </a:t>
            </a:r>
            <a:r>
              <a:rPr kumimoji="0" lang="es-CO" sz="1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millones de pesos</a:t>
            </a:r>
            <a:r>
              <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a 2"/>
          <p:cNvGraphicFramePr>
            <a:graphicFrameLocks noGrp="1"/>
          </p:cNvGraphicFramePr>
          <p:nvPr>
            <p:extLst>
              <p:ext uri="{D42A27DB-BD31-4B8C-83A1-F6EECF244321}">
                <p14:modId xmlns:p14="http://schemas.microsoft.com/office/powerpoint/2010/main" val="3788312301"/>
              </p:ext>
            </p:extLst>
          </p:nvPr>
        </p:nvGraphicFramePr>
        <p:xfrm>
          <a:off x="662368" y="910238"/>
          <a:ext cx="11144620" cy="4977834"/>
        </p:xfrm>
        <a:graphic>
          <a:graphicData uri="http://schemas.openxmlformats.org/drawingml/2006/table">
            <a:tbl>
              <a:tblPr firstRow="1" lastRow="1">
                <a:tableStyleId>{93296810-A885-4BE3-A3E7-6D5BEEA58F35}</a:tableStyleId>
              </a:tblPr>
              <a:tblGrid>
                <a:gridCol w="624565">
                  <a:extLst>
                    <a:ext uri="{9D8B030D-6E8A-4147-A177-3AD203B41FA5}">
                      <a16:colId xmlns:a16="http://schemas.microsoft.com/office/drawing/2014/main" val="2202796230"/>
                    </a:ext>
                  </a:extLst>
                </a:gridCol>
                <a:gridCol w="3895088">
                  <a:extLst>
                    <a:ext uri="{9D8B030D-6E8A-4147-A177-3AD203B41FA5}">
                      <a16:colId xmlns:a16="http://schemas.microsoft.com/office/drawing/2014/main" val="3970128823"/>
                    </a:ext>
                  </a:extLst>
                </a:gridCol>
                <a:gridCol w="948629">
                  <a:extLst>
                    <a:ext uri="{9D8B030D-6E8A-4147-A177-3AD203B41FA5}">
                      <a16:colId xmlns:a16="http://schemas.microsoft.com/office/drawing/2014/main" val="514259667"/>
                    </a:ext>
                  </a:extLst>
                </a:gridCol>
                <a:gridCol w="1015217">
                  <a:extLst>
                    <a:ext uri="{9D8B030D-6E8A-4147-A177-3AD203B41FA5}">
                      <a16:colId xmlns:a16="http://schemas.microsoft.com/office/drawing/2014/main" val="3104907425"/>
                    </a:ext>
                  </a:extLst>
                </a:gridCol>
                <a:gridCol w="1151466">
                  <a:extLst>
                    <a:ext uri="{9D8B030D-6E8A-4147-A177-3AD203B41FA5}">
                      <a16:colId xmlns:a16="http://schemas.microsoft.com/office/drawing/2014/main" val="862985038"/>
                    </a:ext>
                  </a:extLst>
                </a:gridCol>
                <a:gridCol w="1388534">
                  <a:extLst>
                    <a:ext uri="{9D8B030D-6E8A-4147-A177-3AD203B41FA5}">
                      <a16:colId xmlns:a16="http://schemas.microsoft.com/office/drawing/2014/main" val="4058675442"/>
                    </a:ext>
                  </a:extLst>
                </a:gridCol>
                <a:gridCol w="882830">
                  <a:extLst>
                    <a:ext uri="{9D8B030D-6E8A-4147-A177-3AD203B41FA5}">
                      <a16:colId xmlns:a16="http://schemas.microsoft.com/office/drawing/2014/main" val="2712624119"/>
                    </a:ext>
                  </a:extLst>
                </a:gridCol>
                <a:gridCol w="1238291">
                  <a:extLst>
                    <a:ext uri="{9D8B030D-6E8A-4147-A177-3AD203B41FA5}">
                      <a16:colId xmlns:a16="http://schemas.microsoft.com/office/drawing/2014/main" val="516204834"/>
                    </a:ext>
                  </a:extLst>
                </a:gridCol>
              </a:tblGrid>
              <a:tr h="295275">
                <a:tc gridSpan="2">
                  <a:txBody>
                    <a:bodyPr/>
                    <a:lstStyle/>
                    <a:p>
                      <a:pPr algn="ctr" rtl="0" fontAlgn="ctr"/>
                      <a:r>
                        <a:rPr lang="es-ES" sz="1600" u="none" strike="noStrike" dirty="0">
                          <a:effectLst/>
                        </a:rPr>
                        <a:t>PROYECTO DE INVERSIÓN</a:t>
                      </a:r>
                      <a:endParaRPr lang="es-ES" sz="16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s-ES"/>
                    </a:p>
                  </a:txBody>
                  <a:tcPr/>
                </a:tc>
                <a:tc gridSpan="2">
                  <a:txBody>
                    <a:bodyPr/>
                    <a:lstStyle/>
                    <a:p>
                      <a:pPr algn="ctr" rtl="0" fontAlgn="ctr"/>
                      <a:r>
                        <a:rPr lang="es-ES" sz="1600" u="none" strike="noStrike">
                          <a:effectLst/>
                        </a:rPr>
                        <a:t> PRESUPUESTO  ASIGNADO 2021</a:t>
                      </a:r>
                      <a:endParaRPr lang="es-ES" sz="1600" b="1" i="0" u="none" strike="noStrike">
                        <a:solidFill>
                          <a:srgbClr val="FFFFFF"/>
                        </a:solidFill>
                        <a:effectLst/>
                        <a:latin typeface="Calibri" panose="020F0502020204030204" pitchFamily="34" charset="0"/>
                      </a:endParaRPr>
                    </a:p>
                  </a:txBody>
                  <a:tcPr marL="9525" marR="9525" marT="9525" marB="0" anchor="ctr"/>
                </a:tc>
                <a:tc hMerge="1">
                  <a:txBody>
                    <a:bodyPr/>
                    <a:lstStyle/>
                    <a:p>
                      <a:endParaRPr lang="es-ES"/>
                    </a:p>
                  </a:txBody>
                  <a:tcPr/>
                </a:tc>
                <a:tc>
                  <a:txBody>
                    <a:bodyPr/>
                    <a:lstStyle/>
                    <a:p>
                      <a:pPr algn="ctr" rtl="0" fontAlgn="ctr"/>
                      <a:r>
                        <a:rPr lang="es-ES" sz="1600" u="none" strike="noStrike">
                          <a:effectLst/>
                        </a:rPr>
                        <a:t> SUSPENSION PREVENTIVA </a:t>
                      </a:r>
                      <a:endParaRPr lang="es-ES"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dirty="0">
                          <a:effectLst/>
                        </a:rPr>
                        <a:t> </a:t>
                      </a:r>
                      <a:r>
                        <a:rPr lang="es-ES" sz="1600" u="none" strike="noStrike" dirty="0" smtClean="0">
                          <a:effectLst/>
                        </a:rPr>
                        <a:t>PRESUPUESTO</a:t>
                      </a:r>
                      <a:r>
                        <a:rPr lang="es-ES" sz="1600" u="none" strike="noStrike" baseline="0" dirty="0" smtClean="0">
                          <a:effectLst/>
                        </a:rPr>
                        <a:t> DESPUÉS DE REDUCCIÓN</a:t>
                      </a:r>
                      <a:endParaRPr lang="es-ES"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COMPROMISOS - RP</a:t>
                      </a:r>
                      <a:endParaRPr lang="es-ES"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 DE EJEC. RP</a:t>
                      </a:r>
                      <a:endParaRPr lang="es-ES" sz="16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8311362"/>
                  </a:ext>
                </a:extLst>
              </a:tr>
              <a:tr h="733425">
                <a:tc>
                  <a:txBody>
                    <a:bodyPr/>
                    <a:lstStyle/>
                    <a:p>
                      <a:pPr algn="ctr" rtl="0" fontAlgn="ctr"/>
                      <a:r>
                        <a:rPr lang="es-ES" sz="1600" u="none" strike="noStrike">
                          <a:effectLst/>
                        </a:rPr>
                        <a:t>7563</a:t>
                      </a:r>
                      <a:endParaRPr lang="es-E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s-ES" sz="1600" u="none" strike="noStrike" dirty="0">
                          <a:effectLst/>
                        </a:rPr>
                        <a:t>Fortalecimiento de las herramientas para la prevención de la corrupción en la </a:t>
                      </a:r>
                      <a:r>
                        <a:rPr lang="es-ES" sz="1600" u="none" strike="noStrike" dirty="0" smtClean="0">
                          <a:effectLst/>
                        </a:rPr>
                        <a:t>SDM</a:t>
                      </a:r>
                      <a:endParaRPr lang="es-E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S" sz="1600" b="1" u="none" strike="noStrike" dirty="0">
                          <a:effectLst/>
                        </a:rPr>
                        <a:t>TOTAL</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214</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 </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214</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169</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79,02%</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986251486"/>
                  </a:ext>
                </a:extLst>
              </a:tr>
              <a:tr h="200025">
                <a:tc rowSpan="3">
                  <a:txBody>
                    <a:bodyPr/>
                    <a:lstStyle/>
                    <a:p>
                      <a:pPr algn="ctr" rtl="0" fontAlgn="ctr"/>
                      <a:r>
                        <a:rPr lang="es-ES" sz="1600" u="none" strike="noStrike" dirty="0">
                          <a:effectLst/>
                        </a:rPr>
                        <a:t>7568</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rowSpan="3">
                  <a:txBody>
                    <a:bodyPr/>
                    <a:lstStyle/>
                    <a:p>
                      <a:pPr algn="l" rtl="0" fontAlgn="ctr"/>
                      <a:r>
                        <a:rPr lang="es-ES" sz="1600" u="none" strike="noStrike" dirty="0">
                          <a:effectLst/>
                        </a:rPr>
                        <a:t>Fortalecimiento institucional de la </a:t>
                      </a:r>
                      <a:r>
                        <a:rPr lang="es-ES" sz="1600" u="none" strike="noStrike" dirty="0" smtClean="0">
                          <a:effectLst/>
                        </a:rPr>
                        <a:t>SDM</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b="1" u="none" strike="noStrike" dirty="0">
                          <a:effectLst/>
                        </a:rPr>
                        <a:t>TOTAL</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11.584</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 </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11.584</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6.386</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55,13%</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214430413"/>
                  </a:ext>
                </a:extLst>
              </a:tr>
              <a:tr h="200025">
                <a:tc vMerge="1">
                  <a:txBody>
                    <a:bodyPr/>
                    <a:lstStyle/>
                    <a:p>
                      <a:endParaRPr lang="es-ES"/>
                    </a:p>
                  </a:txBody>
                  <a:tcPr/>
                </a:tc>
                <a:tc vMerge="1">
                  <a:txBody>
                    <a:bodyPr/>
                    <a:lstStyle/>
                    <a:p>
                      <a:endParaRPr lang="es-ES"/>
                    </a:p>
                  </a:txBody>
                  <a:tcPr/>
                </a:tc>
                <a:tc>
                  <a:txBody>
                    <a:bodyPr/>
                    <a:lstStyle/>
                    <a:p>
                      <a:pPr algn="ctr" rtl="0" fontAlgn="ctr"/>
                      <a:r>
                        <a:rPr lang="es-ES" sz="1600" u="none" strike="noStrike" dirty="0">
                          <a:effectLst/>
                        </a:rPr>
                        <a:t>INVERSION</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11.583</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 </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 </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6.385</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55,13%</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747101486"/>
                  </a:ext>
                </a:extLst>
              </a:tr>
              <a:tr h="200025">
                <a:tc vMerge="1">
                  <a:txBody>
                    <a:bodyPr/>
                    <a:lstStyle/>
                    <a:p>
                      <a:endParaRPr lang="es-ES"/>
                    </a:p>
                  </a:txBody>
                  <a:tcPr/>
                </a:tc>
                <a:tc vMerge="1">
                  <a:txBody>
                    <a:bodyPr/>
                    <a:lstStyle/>
                    <a:p>
                      <a:endParaRPr lang="es-ES"/>
                    </a:p>
                  </a:txBody>
                  <a:tcPr/>
                </a:tc>
                <a:tc>
                  <a:txBody>
                    <a:bodyPr/>
                    <a:lstStyle/>
                    <a:p>
                      <a:pPr algn="ctr" rtl="0" fontAlgn="ctr"/>
                      <a:r>
                        <a:rPr lang="es-ES" sz="1600" u="none" strike="noStrike">
                          <a:effectLst/>
                        </a:rPr>
                        <a:t>PASIVOS</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1</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 </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 </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1</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smtClean="0">
                          <a:effectLst/>
                        </a:rPr>
                        <a:t>100%</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845851929"/>
                  </a:ext>
                </a:extLst>
              </a:tr>
              <a:tr h="200025">
                <a:tc rowSpan="3">
                  <a:txBody>
                    <a:bodyPr/>
                    <a:lstStyle/>
                    <a:p>
                      <a:pPr algn="ctr" rtl="0" fontAlgn="ctr"/>
                      <a:r>
                        <a:rPr lang="es-ES" sz="1600" u="none" strike="noStrike">
                          <a:effectLst/>
                        </a:rPr>
                        <a:t>7570</a:t>
                      </a:r>
                      <a:endParaRPr lang="es-ES" sz="1600" b="0" i="0" u="none" strike="noStrike">
                        <a:solidFill>
                          <a:srgbClr val="000000"/>
                        </a:solidFill>
                        <a:effectLst/>
                        <a:latin typeface="Calibri" panose="020F0502020204030204" pitchFamily="34" charset="0"/>
                      </a:endParaRPr>
                    </a:p>
                  </a:txBody>
                  <a:tcPr marL="9525" marR="9525" marT="9525" marB="0" anchor="ctr"/>
                </a:tc>
                <a:tc rowSpan="3">
                  <a:txBody>
                    <a:bodyPr/>
                    <a:lstStyle/>
                    <a:p>
                      <a:pPr algn="l" rtl="0" fontAlgn="ctr"/>
                      <a:r>
                        <a:rPr lang="es-ES" sz="1600" u="none" strike="noStrike" dirty="0">
                          <a:effectLst/>
                        </a:rPr>
                        <a:t>Actualización, mantenimiento y gestión de tecnologías de la información y las comunicaciones para la </a:t>
                      </a:r>
                      <a:r>
                        <a:rPr lang="es-ES" sz="1600" u="none" strike="noStrike" dirty="0" smtClean="0">
                          <a:effectLst/>
                        </a:rPr>
                        <a:t>SDM</a:t>
                      </a:r>
                      <a:endParaRPr lang="es-E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S" sz="1600" b="1" u="none" strike="noStrike" dirty="0">
                          <a:effectLst/>
                        </a:rPr>
                        <a:t>TOTAL</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17.557</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 </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17.557</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15.399</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87,71%</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75387131"/>
                  </a:ext>
                </a:extLst>
              </a:tr>
              <a:tr h="200025">
                <a:tc vMerge="1">
                  <a:txBody>
                    <a:bodyPr/>
                    <a:lstStyle/>
                    <a:p>
                      <a:endParaRPr lang="es-ES"/>
                    </a:p>
                  </a:txBody>
                  <a:tcPr/>
                </a:tc>
                <a:tc vMerge="1">
                  <a:txBody>
                    <a:bodyPr/>
                    <a:lstStyle/>
                    <a:p>
                      <a:endParaRPr lang="es-ES"/>
                    </a:p>
                  </a:txBody>
                  <a:tcPr/>
                </a:tc>
                <a:tc>
                  <a:txBody>
                    <a:bodyPr/>
                    <a:lstStyle/>
                    <a:p>
                      <a:pPr algn="ctr" rtl="0" fontAlgn="ctr"/>
                      <a:r>
                        <a:rPr lang="es-ES" sz="1600" u="none" strike="noStrike" dirty="0">
                          <a:effectLst/>
                        </a:rPr>
                        <a:t>INVERSION</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17.442</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1.169</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16.272</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15.284</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93,93%</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4013882395"/>
                  </a:ext>
                </a:extLst>
              </a:tr>
              <a:tr h="395534">
                <a:tc vMerge="1">
                  <a:txBody>
                    <a:bodyPr/>
                    <a:lstStyle/>
                    <a:p>
                      <a:endParaRPr lang="es-ES"/>
                    </a:p>
                  </a:txBody>
                  <a:tcPr/>
                </a:tc>
                <a:tc vMerge="1">
                  <a:txBody>
                    <a:bodyPr/>
                    <a:lstStyle/>
                    <a:p>
                      <a:endParaRPr lang="es-ES"/>
                    </a:p>
                  </a:txBody>
                  <a:tcPr/>
                </a:tc>
                <a:tc>
                  <a:txBody>
                    <a:bodyPr/>
                    <a:lstStyle/>
                    <a:p>
                      <a:pPr algn="ctr" rtl="0" fontAlgn="ctr"/>
                      <a:r>
                        <a:rPr lang="es-ES" sz="1600" u="none" strike="noStrike">
                          <a:effectLst/>
                        </a:rPr>
                        <a:t>PASIVOS</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115</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 </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115</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115</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smtClean="0">
                          <a:effectLst/>
                        </a:rPr>
                        <a:t>100%</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977629955"/>
                  </a:ext>
                </a:extLst>
              </a:tr>
              <a:tr h="438150">
                <a:tc>
                  <a:txBody>
                    <a:bodyPr/>
                    <a:lstStyle/>
                    <a:p>
                      <a:pPr algn="ctr" rtl="0" fontAlgn="ctr"/>
                      <a:r>
                        <a:rPr lang="es-ES" sz="1600" u="none" strike="noStrike" dirty="0">
                          <a:effectLst/>
                        </a:rPr>
                        <a:t>7574</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l" rtl="0" fontAlgn="ctr"/>
                      <a:r>
                        <a:rPr lang="es-ES" sz="1600" u="none" strike="noStrike" dirty="0">
                          <a:effectLst/>
                        </a:rPr>
                        <a:t>Fortalecimiento de la gestión documental de la </a:t>
                      </a:r>
                      <a:r>
                        <a:rPr lang="es-ES" sz="1600" u="none" strike="noStrike" dirty="0" smtClean="0">
                          <a:effectLst/>
                        </a:rPr>
                        <a:t>SDM</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b="1" u="none" strike="noStrike" dirty="0">
                          <a:effectLst/>
                        </a:rPr>
                        <a:t>TOTAL</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5.218</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 </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5.218</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2.502</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47,94%</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636661743"/>
                  </a:ext>
                </a:extLst>
              </a:tr>
              <a:tr h="200025">
                <a:tc rowSpan="3">
                  <a:txBody>
                    <a:bodyPr/>
                    <a:lstStyle/>
                    <a:p>
                      <a:pPr algn="ctr" rtl="0" fontAlgn="ctr"/>
                      <a:r>
                        <a:rPr lang="es-ES" sz="1600" u="none" strike="noStrike">
                          <a:effectLst/>
                        </a:rPr>
                        <a:t>7589</a:t>
                      </a:r>
                      <a:endParaRPr lang="es-ES" sz="1600" b="0" i="0" u="none" strike="noStrike">
                        <a:solidFill>
                          <a:srgbClr val="000000"/>
                        </a:solidFill>
                        <a:effectLst/>
                        <a:latin typeface="Calibri" panose="020F0502020204030204" pitchFamily="34" charset="0"/>
                      </a:endParaRPr>
                    </a:p>
                  </a:txBody>
                  <a:tcPr marL="9525" marR="9525" marT="9525" marB="0" anchor="ctr"/>
                </a:tc>
                <a:tc rowSpan="3">
                  <a:txBody>
                    <a:bodyPr/>
                    <a:lstStyle/>
                    <a:p>
                      <a:pPr algn="l" rtl="0" fontAlgn="ctr"/>
                      <a:r>
                        <a:rPr lang="es-ES" sz="1600" u="none" strike="noStrike" dirty="0">
                          <a:effectLst/>
                        </a:rPr>
                        <a:t>Desarrollo de la gestión jurídica en </a:t>
                      </a:r>
                      <a:r>
                        <a:rPr lang="es-ES" sz="1600" u="none" strike="noStrike" dirty="0" smtClean="0">
                          <a:effectLst/>
                        </a:rPr>
                        <a:t>la</a:t>
                      </a:r>
                      <a:r>
                        <a:rPr lang="es-ES" sz="1600" u="none" strike="noStrike" baseline="0" dirty="0" smtClean="0">
                          <a:effectLst/>
                        </a:rPr>
                        <a:t> SDM</a:t>
                      </a:r>
                      <a:endParaRPr lang="es-E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S" sz="1600" b="1" u="none" strike="noStrike">
                          <a:effectLst/>
                        </a:rPr>
                        <a:t>TOTAL</a:t>
                      </a:r>
                      <a:endParaRPr lang="es-ES" sz="1600" b="1"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a:effectLst/>
                        </a:rPr>
                        <a:t>17.544</a:t>
                      </a:r>
                      <a:endParaRPr lang="es-ES" sz="1600" b="1"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a:effectLst/>
                        </a:rPr>
                        <a:t>1.723</a:t>
                      </a:r>
                      <a:endParaRPr lang="es-ES" sz="1600" b="1"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15.821</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13.865</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rtl="0" fontAlgn="ctr"/>
                      <a:r>
                        <a:rPr lang="es-ES" sz="1600" b="1" u="none" strike="noStrike" dirty="0">
                          <a:effectLst/>
                        </a:rPr>
                        <a:t>87,64%</a:t>
                      </a:r>
                      <a:endParaRPr lang="es-E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717802409"/>
                  </a:ext>
                </a:extLst>
              </a:tr>
              <a:tr h="200025">
                <a:tc vMerge="1">
                  <a:txBody>
                    <a:bodyPr/>
                    <a:lstStyle/>
                    <a:p>
                      <a:endParaRPr lang="es-ES"/>
                    </a:p>
                  </a:txBody>
                  <a:tcPr/>
                </a:tc>
                <a:tc vMerge="1">
                  <a:txBody>
                    <a:bodyPr/>
                    <a:lstStyle/>
                    <a:p>
                      <a:endParaRPr lang="es-ES"/>
                    </a:p>
                  </a:txBody>
                  <a:tcPr/>
                </a:tc>
                <a:tc>
                  <a:txBody>
                    <a:bodyPr/>
                    <a:lstStyle/>
                    <a:p>
                      <a:pPr algn="ctr" rtl="0" fontAlgn="ctr"/>
                      <a:r>
                        <a:rPr lang="es-ES" sz="1600" u="none" strike="noStrike" dirty="0">
                          <a:effectLst/>
                        </a:rPr>
                        <a:t>INVERSION</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17.540</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1.723</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15.817</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13.861</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87,64%</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93651192"/>
                  </a:ext>
                </a:extLst>
              </a:tr>
              <a:tr h="346004">
                <a:tc vMerge="1">
                  <a:txBody>
                    <a:bodyPr/>
                    <a:lstStyle/>
                    <a:p>
                      <a:endParaRPr lang="es-ES"/>
                    </a:p>
                  </a:txBody>
                  <a:tcPr/>
                </a:tc>
                <a:tc vMerge="1">
                  <a:txBody>
                    <a:bodyPr/>
                    <a:lstStyle/>
                    <a:p>
                      <a:endParaRPr lang="es-ES"/>
                    </a:p>
                  </a:txBody>
                  <a:tcPr/>
                </a:tc>
                <a:tc>
                  <a:txBody>
                    <a:bodyPr/>
                    <a:lstStyle/>
                    <a:p>
                      <a:pPr algn="ctr" rtl="0" fontAlgn="ctr"/>
                      <a:r>
                        <a:rPr lang="es-ES" sz="1600" u="none" strike="noStrike">
                          <a:effectLst/>
                        </a:rPr>
                        <a:t>PASIVOS</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4</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 </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a:effectLst/>
                        </a:rPr>
                        <a:t>4</a:t>
                      </a:r>
                      <a:endParaRPr lang="es-ES"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a:effectLst/>
                        </a:rPr>
                        <a:t>4</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rtl="0" fontAlgn="ctr"/>
                      <a:r>
                        <a:rPr lang="es-ES" sz="1600" u="none" strike="noStrike" dirty="0" smtClean="0">
                          <a:effectLst/>
                        </a:rPr>
                        <a:t>100%</a:t>
                      </a:r>
                      <a:endParaRPr lang="es-ES" sz="16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2207119758"/>
                  </a:ext>
                </a:extLst>
              </a:tr>
              <a:tr h="491066">
                <a:tc gridSpan="2">
                  <a:txBody>
                    <a:bodyPr/>
                    <a:lstStyle/>
                    <a:p>
                      <a:pPr algn="ctr" rtl="0" fontAlgn="ctr"/>
                      <a:r>
                        <a:rPr lang="es-ES" sz="1600" u="none" strike="noStrike" dirty="0">
                          <a:effectLst/>
                        </a:rPr>
                        <a:t>UNIDAD EJECUTORA </a:t>
                      </a:r>
                      <a:r>
                        <a:rPr lang="es-ES" sz="1600" u="none" strike="noStrike" dirty="0" smtClean="0">
                          <a:effectLst/>
                        </a:rPr>
                        <a:t>01</a:t>
                      </a:r>
                      <a:endParaRPr lang="es-ES" sz="16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s-ES"/>
                    </a:p>
                  </a:txBody>
                  <a:tcPr/>
                </a:tc>
                <a:tc>
                  <a:txBody>
                    <a:bodyPr/>
                    <a:lstStyle/>
                    <a:p>
                      <a:pPr algn="ctr" rtl="0" fontAlgn="ctr"/>
                      <a:r>
                        <a:rPr lang="es-ES" sz="1600" u="none" strike="noStrike">
                          <a:effectLst/>
                        </a:rPr>
                        <a:t>TOTAL</a:t>
                      </a:r>
                      <a:endParaRPr lang="es-ES"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52.115</a:t>
                      </a:r>
                      <a:endParaRPr lang="es-ES"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2.892</a:t>
                      </a:r>
                      <a:endParaRPr lang="es-ES"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49.223</a:t>
                      </a:r>
                      <a:endParaRPr lang="es-ES"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38.321</a:t>
                      </a:r>
                      <a:endParaRPr lang="es-ES" sz="16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dirty="0">
                          <a:effectLst/>
                        </a:rPr>
                        <a:t>77,85%</a:t>
                      </a:r>
                      <a:endParaRPr lang="es-ES" sz="16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42188761"/>
                  </a:ext>
                </a:extLst>
              </a:tr>
            </a:tbl>
          </a:graphicData>
        </a:graphic>
      </p:graphicFrame>
      <p:pic>
        <p:nvPicPr>
          <p:cNvPr id="14" name="Imagen 13"/>
          <p:cNvPicPr>
            <a:picLocks noChangeAspect="1"/>
          </p:cNvPicPr>
          <p:nvPr/>
        </p:nvPicPr>
        <p:blipFill rotWithShape="1">
          <a:blip r:embed="rId5"/>
          <a:srcRect l="55952" t="30917" r="30794" b="44956"/>
          <a:stretch/>
        </p:blipFill>
        <p:spPr>
          <a:xfrm>
            <a:off x="11817047" y="2339317"/>
            <a:ext cx="355983" cy="364510"/>
          </a:xfrm>
          <a:prstGeom prst="rect">
            <a:avLst/>
          </a:prstGeom>
        </p:spPr>
      </p:pic>
      <p:pic>
        <p:nvPicPr>
          <p:cNvPr id="15" name="Imagen 14"/>
          <p:cNvPicPr>
            <a:picLocks noChangeAspect="1"/>
          </p:cNvPicPr>
          <p:nvPr/>
        </p:nvPicPr>
        <p:blipFill rotWithShape="1">
          <a:blip r:embed="rId5"/>
          <a:srcRect l="55952" t="30917" r="30794" b="44956"/>
          <a:stretch/>
        </p:blipFill>
        <p:spPr>
          <a:xfrm>
            <a:off x="11836017" y="4138617"/>
            <a:ext cx="355983" cy="364510"/>
          </a:xfrm>
          <a:prstGeom prst="rect">
            <a:avLst/>
          </a:prstGeom>
        </p:spPr>
      </p:pic>
    </p:spTree>
    <p:extLst>
      <p:ext uri="{BB962C8B-B14F-4D97-AF65-F5344CB8AC3E}">
        <p14:creationId xmlns:p14="http://schemas.microsoft.com/office/powerpoint/2010/main" val="2140512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flipV="1">
            <a:off x="1" y="6649669"/>
            <a:ext cx="12191999" cy="191008"/>
          </a:xfrm>
          <a:prstGeom prst="rect">
            <a:avLst/>
          </a:prstGeom>
        </p:spPr>
      </p:pic>
      <p:sp>
        <p:nvSpPr>
          <p:cNvPr id="8" name="object 2"/>
          <p:cNvSpPr/>
          <p:nvPr/>
        </p:nvSpPr>
        <p:spPr>
          <a:xfrm>
            <a:off x="1" y="0"/>
            <a:ext cx="12192000" cy="716123"/>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bject 3"/>
          <p:cNvSpPr txBox="1">
            <a:spLocks noGrp="1"/>
          </p:cNvSpPr>
          <p:nvPr>
            <p:ph type="title"/>
          </p:nvPr>
        </p:nvSpPr>
        <p:spPr>
          <a:xfrm>
            <a:off x="228566" y="386355"/>
            <a:ext cx="11578423" cy="320601"/>
          </a:xfrm>
          <a:prstGeom prst="rect">
            <a:avLst/>
          </a:prstGeom>
        </p:spPr>
        <p:txBody>
          <a:bodyPr vert="horz" wrap="square" lIns="0" tIns="12700" rIns="0" bIns="0" rtlCol="0">
            <a:spAutoFit/>
          </a:bodyPr>
          <a:lstStyle/>
          <a:p>
            <a:pPr marL="12700">
              <a:lnSpc>
                <a:spcPct val="100000"/>
              </a:lnSpc>
              <a:spcBef>
                <a:spcPts val="100"/>
              </a:spcBef>
            </a:pPr>
            <a:r>
              <a:rPr lang="es-CO" sz="2000" dirty="0" smtClean="0">
                <a:solidFill>
                  <a:srgbClr val="31CE39"/>
                </a:solidFill>
                <a:latin typeface="Arial Black"/>
                <a:ea typeface="+mn-ea"/>
                <a:cs typeface="Arial Black"/>
              </a:rPr>
              <a:t>Unidad 2 - Por proyectos de inversión con reducción</a:t>
            </a:r>
            <a:endParaRPr lang="es-CO" sz="2000" dirty="0">
              <a:solidFill>
                <a:srgbClr val="31CE39"/>
              </a:solidFill>
              <a:latin typeface="Arial Black"/>
              <a:ea typeface="+mn-ea"/>
              <a:cs typeface="Arial Black"/>
            </a:endParaRPr>
          </a:p>
        </p:txBody>
      </p:sp>
      <p:sp>
        <p:nvSpPr>
          <p:cNvPr id="11" name="object 3"/>
          <p:cNvSpPr txBox="1">
            <a:spLocks/>
          </p:cNvSpPr>
          <p:nvPr/>
        </p:nvSpPr>
        <p:spPr>
          <a:xfrm>
            <a:off x="228566" y="22304"/>
            <a:ext cx="9789795" cy="39998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ct val="90000"/>
              </a:lnSpc>
              <a:spcBef>
                <a:spcPts val="95"/>
              </a:spcBef>
              <a:spcAft>
                <a:spcPts val="0"/>
              </a:spcAft>
              <a:buClrTx/>
              <a:buSzTx/>
              <a:buFontTx/>
              <a:buNone/>
              <a:tabLst>
                <a:tab pos="1028700" algn="l"/>
                <a:tab pos="1841500" algn="l"/>
                <a:tab pos="2491740" algn="l"/>
                <a:tab pos="3433445" algn="l"/>
                <a:tab pos="3710940" algn="l"/>
                <a:tab pos="4450080" algn="l"/>
                <a:tab pos="6245225" algn="l"/>
              </a:tabLst>
              <a:defRPr/>
            </a:pPr>
            <a:r>
              <a:rPr kumimoji="0" lang="es-CO" sz="2800" b="0" i="0" u="none" strike="noStrike" kern="1200" cap="none" spc="50" normalizeH="0" baseline="0" noProof="0" dirty="0" smtClean="0">
                <a:ln>
                  <a:noFill/>
                </a:ln>
                <a:solidFill>
                  <a:prstClr val="white">
                    <a:lumMod val="85000"/>
                  </a:prstClr>
                </a:solidFill>
                <a:effectLst/>
                <a:uLnTx/>
                <a:uFillTx/>
                <a:latin typeface="Arial Black" panose="020B0A04020102020204" pitchFamily="34" charset="0"/>
                <a:ea typeface="+mj-ea"/>
                <a:cs typeface="+mj-cs"/>
              </a:rPr>
              <a:t>EJECUCION PRESUPUESTAL 2021 (Corte 31-08)</a:t>
            </a:r>
            <a:endParaRPr kumimoji="0" lang="es-CO"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sp>
        <p:nvSpPr>
          <p:cNvPr id="12" name="Rectángulo 11"/>
          <p:cNvSpPr/>
          <p:nvPr/>
        </p:nvSpPr>
        <p:spPr>
          <a:xfrm>
            <a:off x="228566" y="6277347"/>
            <a:ext cx="2148345"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Nota</a:t>
            </a:r>
            <a:r>
              <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Cifras en </a:t>
            </a:r>
            <a:r>
              <a:rPr kumimoji="0" lang="es-CO" sz="1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millones</a:t>
            </a:r>
            <a:r>
              <a:rPr kumimoji="0" lang="es-CO" sz="1100" b="0" i="0" u="none" strike="noStrike" kern="1200" cap="none" spc="0" normalizeH="0" noProof="0" dirty="0" smtClean="0">
                <a:ln>
                  <a:noFill/>
                </a:ln>
                <a:solidFill>
                  <a:srgbClr val="000000"/>
                </a:solidFill>
                <a:effectLst/>
                <a:uLnTx/>
                <a:uFillTx/>
                <a:latin typeface="Calibri" panose="020F0502020204030204" pitchFamily="34" charset="0"/>
                <a:ea typeface="+mn-ea"/>
                <a:cs typeface="+mn-cs"/>
              </a:rPr>
              <a:t> de </a:t>
            </a:r>
            <a:r>
              <a:rPr kumimoji="0" lang="es-CO" sz="1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pesos</a:t>
            </a:r>
            <a:r>
              <a:rPr kumimoji="0" lang="es-CO"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s-CO"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a 3"/>
          <p:cNvGraphicFramePr>
            <a:graphicFrameLocks noGrp="1"/>
          </p:cNvGraphicFramePr>
          <p:nvPr>
            <p:extLst>
              <p:ext uri="{D42A27DB-BD31-4B8C-83A1-F6EECF244321}">
                <p14:modId xmlns:p14="http://schemas.microsoft.com/office/powerpoint/2010/main" val="559935034"/>
              </p:ext>
            </p:extLst>
          </p:nvPr>
        </p:nvGraphicFramePr>
        <p:xfrm>
          <a:off x="596631" y="756574"/>
          <a:ext cx="10564854" cy="5692420"/>
        </p:xfrm>
        <a:graphic>
          <a:graphicData uri="http://schemas.openxmlformats.org/drawingml/2006/table">
            <a:tbl>
              <a:tblPr firstRow="1" lastRow="1">
                <a:tableStyleId>{93296810-A885-4BE3-A3E7-6D5BEEA58F35}</a:tableStyleId>
              </a:tblPr>
              <a:tblGrid>
                <a:gridCol w="596770">
                  <a:extLst>
                    <a:ext uri="{9D8B030D-6E8A-4147-A177-3AD203B41FA5}">
                      <a16:colId xmlns:a16="http://schemas.microsoft.com/office/drawing/2014/main" val="2166807217"/>
                    </a:ext>
                  </a:extLst>
                </a:gridCol>
                <a:gridCol w="4676500">
                  <a:extLst>
                    <a:ext uri="{9D8B030D-6E8A-4147-A177-3AD203B41FA5}">
                      <a16:colId xmlns:a16="http://schemas.microsoft.com/office/drawing/2014/main" val="1437621438"/>
                    </a:ext>
                  </a:extLst>
                </a:gridCol>
                <a:gridCol w="700930">
                  <a:extLst>
                    <a:ext uri="{9D8B030D-6E8A-4147-A177-3AD203B41FA5}">
                      <a16:colId xmlns:a16="http://schemas.microsoft.com/office/drawing/2014/main" val="3091743527"/>
                    </a:ext>
                  </a:extLst>
                </a:gridCol>
                <a:gridCol w="584340">
                  <a:extLst>
                    <a:ext uri="{9D8B030D-6E8A-4147-A177-3AD203B41FA5}">
                      <a16:colId xmlns:a16="http://schemas.microsoft.com/office/drawing/2014/main" val="3218809443"/>
                    </a:ext>
                  </a:extLst>
                </a:gridCol>
                <a:gridCol w="941464">
                  <a:extLst>
                    <a:ext uri="{9D8B030D-6E8A-4147-A177-3AD203B41FA5}">
                      <a16:colId xmlns:a16="http://schemas.microsoft.com/office/drawing/2014/main" val="3381404780"/>
                    </a:ext>
                  </a:extLst>
                </a:gridCol>
                <a:gridCol w="928804">
                  <a:extLst>
                    <a:ext uri="{9D8B030D-6E8A-4147-A177-3AD203B41FA5}">
                      <a16:colId xmlns:a16="http://schemas.microsoft.com/office/drawing/2014/main" val="360427664"/>
                    </a:ext>
                  </a:extLst>
                </a:gridCol>
                <a:gridCol w="1049599">
                  <a:extLst>
                    <a:ext uri="{9D8B030D-6E8A-4147-A177-3AD203B41FA5}">
                      <a16:colId xmlns:a16="http://schemas.microsoft.com/office/drawing/2014/main" val="4117582427"/>
                    </a:ext>
                  </a:extLst>
                </a:gridCol>
                <a:gridCol w="1086447">
                  <a:extLst>
                    <a:ext uri="{9D8B030D-6E8A-4147-A177-3AD203B41FA5}">
                      <a16:colId xmlns:a16="http://schemas.microsoft.com/office/drawing/2014/main" val="2312572792"/>
                    </a:ext>
                  </a:extLst>
                </a:gridCol>
              </a:tblGrid>
              <a:tr h="338584">
                <a:tc gridSpan="2">
                  <a:txBody>
                    <a:bodyPr/>
                    <a:lstStyle/>
                    <a:p>
                      <a:pPr algn="ctr" rtl="0" fontAlgn="ctr"/>
                      <a:r>
                        <a:rPr lang="es-ES" sz="1100" u="none" strike="noStrike">
                          <a:effectLst/>
                        </a:rPr>
                        <a:t>PROYECTO DE INVERSIÓN</a:t>
                      </a:r>
                      <a:endParaRPr lang="es-ES" sz="1100" b="1" i="0" u="none" strike="noStrike">
                        <a:solidFill>
                          <a:srgbClr val="FFFFFF"/>
                        </a:solidFill>
                        <a:effectLst/>
                        <a:latin typeface="Calibri" panose="020F0502020204030204" pitchFamily="34" charset="0"/>
                      </a:endParaRPr>
                    </a:p>
                  </a:txBody>
                  <a:tcPr marL="5725" marR="5725" marT="5725" marB="0" anchor="ctr"/>
                </a:tc>
                <a:tc hMerge="1">
                  <a:txBody>
                    <a:bodyPr/>
                    <a:lstStyle/>
                    <a:p>
                      <a:endParaRPr lang="es-ES"/>
                    </a:p>
                  </a:txBody>
                  <a:tcPr/>
                </a:tc>
                <a:tc gridSpan="2">
                  <a:txBody>
                    <a:bodyPr/>
                    <a:lstStyle/>
                    <a:p>
                      <a:pPr algn="ctr" rtl="0" fontAlgn="ctr"/>
                      <a:r>
                        <a:rPr lang="es-ES" sz="1100" u="none" strike="noStrike">
                          <a:effectLst/>
                        </a:rPr>
                        <a:t> PRESUPUESTO  ASIGNADO 2021</a:t>
                      </a:r>
                      <a:endParaRPr lang="es-ES" sz="1100" b="1" i="0" u="none" strike="noStrike">
                        <a:solidFill>
                          <a:srgbClr val="FFFFFF"/>
                        </a:solidFill>
                        <a:effectLst/>
                        <a:latin typeface="Calibri" panose="020F0502020204030204" pitchFamily="34" charset="0"/>
                      </a:endParaRPr>
                    </a:p>
                  </a:txBody>
                  <a:tcPr marL="5725" marR="5725" marT="5725" marB="0" anchor="ctr"/>
                </a:tc>
                <a:tc hMerge="1">
                  <a:txBody>
                    <a:bodyPr/>
                    <a:lstStyle/>
                    <a:p>
                      <a:endParaRPr lang="es-ES"/>
                    </a:p>
                  </a:txBody>
                  <a:tcPr/>
                </a:tc>
                <a:tc>
                  <a:txBody>
                    <a:bodyPr/>
                    <a:lstStyle/>
                    <a:p>
                      <a:pPr algn="ctr" rtl="0" fontAlgn="ctr"/>
                      <a:r>
                        <a:rPr lang="es-ES" sz="1100" u="none" strike="noStrike">
                          <a:effectLst/>
                        </a:rPr>
                        <a:t> SUSPENSION PREVENTIVA </a:t>
                      </a:r>
                      <a:endParaRPr lang="es-ES" sz="1100" b="1" i="0" u="none" strike="noStrike">
                        <a:solidFill>
                          <a:srgbClr val="FFFFFF"/>
                        </a:solidFill>
                        <a:effectLst/>
                        <a:latin typeface="Calibri" panose="020F0502020204030204" pitchFamily="34" charset="0"/>
                      </a:endParaRPr>
                    </a:p>
                  </a:txBody>
                  <a:tcPr marL="5725" marR="5725" marT="5725" marB="0" anchor="ctr"/>
                </a:tc>
                <a:tc>
                  <a:txBody>
                    <a:bodyPr/>
                    <a:lstStyle/>
                    <a:p>
                      <a:pPr algn="ctr" rtl="0" fontAlgn="ctr"/>
                      <a:r>
                        <a:rPr lang="es-ES" sz="1100" u="none" strike="noStrike">
                          <a:effectLst/>
                        </a:rPr>
                        <a:t> PRESUPUESTO  ASIGNADO</a:t>
                      </a:r>
                      <a:endParaRPr lang="es-ES" sz="1100" b="1" i="0" u="none" strike="noStrike">
                        <a:solidFill>
                          <a:srgbClr val="FFFFFF"/>
                        </a:solidFill>
                        <a:effectLst/>
                        <a:latin typeface="Calibri" panose="020F0502020204030204" pitchFamily="34" charset="0"/>
                      </a:endParaRPr>
                    </a:p>
                  </a:txBody>
                  <a:tcPr marL="5725" marR="5725" marT="5725" marB="0" anchor="ctr"/>
                </a:tc>
                <a:tc>
                  <a:txBody>
                    <a:bodyPr/>
                    <a:lstStyle/>
                    <a:p>
                      <a:pPr algn="ctr" rtl="0" fontAlgn="ctr"/>
                      <a:r>
                        <a:rPr lang="es-ES" sz="1100" u="none" strike="noStrike">
                          <a:effectLst/>
                        </a:rPr>
                        <a:t>COMPROMISOS - RP</a:t>
                      </a:r>
                      <a:endParaRPr lang="es-ES" sz="1100" b="1" i="0" u="none" strike="noStrike">
                        <a:solidFill>
                          <a:srgbClr val="FFFFFF"/>
                        </a:solidFill>
                        <a:effectLst/>
                        <a:latin typeface="Calibri" panose="020F0502020204030204" pitchFamily="34" charset="0"/>
                      </a:endParaRPr>
                    </a:p>
                  </a:txBody>
                  <a:tcPr marL="5725" marR="5725" marT="5725" marB="0" anchor="ctr"/>
                </a:tc>
                <a:tc>
                  <a:txBody>
                    <a:bodyPr/>
                    <a:lstStyle/>
                    <a:p>
                      <a:pPr algn="ctr" rtl="0" fontAlgn="ctr"/>
                      <a:r>
                        <a:rPr lang="es-ES" sz="1100" u="none" strike="noStrike">
                          <a:effectLst/>
                        </a:rPr>
                        <a:t>% DE EJEC. RP</a:t>
                      </a:r>
                      <a:endParaRPr lang="es-ES" sz="1100" b="1" i="0" u="none" strike="noStrike">
                        <a:solidFill>
                          <a:srgbClr val="FFFFFF"/>
                        </a:solidFill>
                        <a:effectLst/>
                        <a:latin typeface="Calibri" panose="020F0502020204030204" pitchFamily="34" charset="0"/>
                      </a:endParaRPr>
                    </a:p>
                  </a:txBody>
                  <a:tcPr marL="5725" marR="5725" marT="5725" marB="0" anchor="ctr"/>
                </a:tc>
                <a:extLst>
                  <a:ext uri="{0D108BD9-81ED-4DB2-BD59-A6C34878D82A}">
                    <a16:rowId xmlns:a16="http://schemas.microsoft.com/office/drawing/2014/main" val="2238737284"/>
                  </a:ext>
                </a:extLst>
              </a:tr>
              <a:tr h="338584">
                <a:tc>
                  <a:txBody>
                    <a:bodyPr/>
                    <a:lstStyle/>
                    <a:p>
                      <a:pPr algn="ctr" rtl="0" fontAlgn="ctr"/>
                      <a:r>
                        <a:rPr lang="es-ES" sz="1100" u="none" strike="noStrike">
                          <a:effectLst/>
                        </a:rPr>
                        <a:t>7596</a:t>
                      </a:r>
                      <a:endParaRPr lang="es-ES" sz="1100" b="0" i="0" u="none" strike="noStrike">
                        <a:solidFill>
                          <a:srgbClr val="000000"/>
                        </a:solidFill>
                        <a:effectLst/>
                        <a:latin typeface="Calibri" panose="020F0502020204030204" pitchFamily="34" charset="0"/>
                      </a:endParaRPr>
                    </a:p>
                  </a:txBody>
                  <a:tcPr marL="5725" marR="5725" marT="5725" marB="0" anchor="ctr"/>
                </a:tc>
                <a:tc>
                  <a:txBody>
                    <a:bodyPr/>
                    <a:lstStyle/>
                    <a:p>
                      <a:pPr algn="just" rtl="0" fontAlgn="ctr"/>
                      <a:r>
                        <a:rPr lang="es-ES" sz="1100" u="none" strike="noStrike" dirty="0">
                          <a:effectLst/>
                        </a:rPr>
                        <a:t>Desarrollo de Lineamientos estratégicos e insumos con enfoques diferenciales para mejorar la </a:t>
                      </a:r>
                      <a:r>
                        <a:rPr lang="es-ES" sz="1100" u="none" strike="noStrike" dirty="0" smtClean="0">
                          <a:effectLst/>
                        </a:rPr>
                        <a:t>movilidad</a:t>
                      </a:r>
                      <a:endParaRPr lang="es-ES" sz="1100" b="0" i="0" u="none" strike="noStrike" dirty="0">
                        <a:solidFill>
                          <a:srgbClr val="000000"/>
                        </a:solidFill>
                        <a:effectLst/>
                        <a:latin typeface="Calibri" panose="020F0502020204030204" pitchFamily="34" charset="0"/>
                      </a:endParaRPr>
                    </a:p>
                  </a:txBody>
                  <a:tcPr marL="5725" marR="5725" marT="5725" marB="0" anchor="ct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9.369</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4.324</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5.045</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4.240</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84,05%</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2302352591"/>
                  </a:ext>
                </a:extLst>
              </a:tr>
              <a:tr h="172134">
                <a:tc rowSpan="3">
                  <a:txBody>
                    <a:bodyPr/>
                    <a:lstStyle/>
                    <a:p>
                      <a:pPr algn="ctr" rtl="0" fontAlgn="ctr"/>
                      <a:r>
                        <a:rPr lang="es-ES" sz="1100" u="none" strike="noStrike" dirty="0">
                          <a:effectLst/>
                        </a:rPr>
                        <a:t>7588</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rowSpan="3">
                  <a:txBody>
                    <a:bodyPr/>
                    <a:lstStyle/>
                    <a:p>
                      <a:pPr algn="just" rtl="0" fontAlgn="ctr"/>
                      <a:r>
                        <a:rPr lang="es-ES" sz="1100" u="none" strike="noStrike" dirty="0">
                          <a:effectLst/>
                        </a:rPr>
                        <a:t>Fortalecimiento de una movilidad sostenible y </a:t>
                      </a:r>
                      <a:r>
                        <a:rPr lang="es-ES" sz="1100" u="none" strike="noStrike" dirty="0" smtClean="0">
                          <a:effectLst/>
                        </a:rPr>
                        <a:t>accesible</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9.835</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860</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8.974</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6.414</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71,47%</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2526603142"/>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a:effectLst/>
                        </a:rPr>
                        <a:t>INVERSION</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8.990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860</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8.129</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5.569</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68,50%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2791481615"/>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a:effectLst/>
                        </a:rPr>
                        <a:t>PASIVOS</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845</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845</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845</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smtClean="0">
                          <a:effectLst/>
                        </a:rPr>
                        <a:t>100%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1426945819"/>
                  </a:ext>
                </a:extLst>
              </a:tr>
              <a:tr h="172134">
                <a:tc>
                  <a:txBody>
                    <a:bodyPr/>
                    <a:lstStyle/>
                    <a:p>
                      <a:pPr algn="ctr" rtl="0" fontAlgn="ctr"/>
                      <a:r>
                        <a:rPr lang="es-ES" sz="1100" u="none" strike="noStrike">
                          <a:effectLst/>
                        </a:rPr>
                        <a:t>7583</a:t>
                      </a:r>
                      <a:endParaRPr lang="es-ES" sz="1100" b="0" i="0" u="none" strike="noStrike">
                        <a:solidFill>
                          <a:srgbClr val="000000"/>
                        </a:solidFill>
                        <a:effectLst/>
                        <a:latin typeface="Calibri" panose="020F0502020204030204" pitchFamily="34" charset="0"/>
                      </a:endParaRPr>
                    </a:p>
                  </a:txBody>
                  <a:tcPr marL="5725" marR="5725" marT="5725" marB="0" anchor="ctr"/>
                </a:tc>
                <a:tc>
                  <a:txBody>
                    <a:bodyPr/>
                    <a:lstStyle/>
                    <a:p>
                      <a:pPr algn="just" rtl="0" fontAlgn="ctr"/>
                      <a:r>
                        <a:rPr lang="es-ES" sz="1100" u="none" strike="noStrike" dirty="0">
                          <a:effectLst/>
                        </a:rPr>
                        <a:t>Implementación del sistema de transportes de bajas y cero emisiones para Bogotá</a:t>
                      </a:r>
                      <a:endParaRPr lang="es-ES" sz="1100" b="0" i="0" u="none" strike="noStrike" dirty="0">
                        <a:solidFill>
                          <a:srgbClr val="000000"/>
                        </a:solidFill>
                        <a:effectLst/>
                        <a:latin typeface="Calibri" panose="020F0502020204030204" pitchFamily="34" charset="0"/>
                      </a:endParaRPr>
                    </a:p>
                  </a:txBody>
                  <a:tcPr marL="5725" marR="5725" marT="5725" marB="0" anchor="ct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5.665</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873</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4.792</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3.515</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73,34%</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605319789"/>
                  </a:ext>
                </a:extLst>
              </a:tr>
              <a:tr h="172134">
                <a:tc>
                  <a:txBody>
                    <a:bodyPr/>
                    <a:lstStyle/>
                    <a:p>
                      <a:pPr algn="ctr" rtl="0" fontAlgn="ctr"/>
                      <a:r>
                        <a:rPr lang="es-ES" sz="1100" u="none" strike="noStrike" dirty="0">
                          <a:effectLst/>
                        </a:rPr>
                        <a:t>7579</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just" rtl="0" fontAlgn="ctr"/>
                      <a:r>
                        <a:rPr lang="es-ES" sz="1100" u="none" strike="noStrike" dirty="0">
                          <a:effectLst/>
                        </a:rPr>
                        <a:t>Implementación del plan distrital de seguridad </a:t>
                      </a:r>
                      <a:r>
                        <a:rPr lang="es-ES" sz="1100" u="none" strike="noStrike" dirty="0" smtClean="0">
                          <a:effectLst/>
                        </a:rPr>
                        <a:t>vial</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10.956</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3.102</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7.854</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6.894</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87,78%</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797218664"/>
                  </a:ext>
                </a:extLst>
              </a:tr>
              <a:tr h="338584">
                <a:tc>
                  <a:txBody>
                    <a:bodyPr/>
                    <a:lstStyle/>
                    <a:p>
                      <a:pPr algn="ctr" rtl="0" fontAlgn="ctr"/>
                      <a:r>
                        <a:rPr lang="es-ES" sz="1100" u="none" strike="noStrike">
                          <a:effectLst/>
                        </a:rPr>
                        <a:t>7581</a:t>
                      </a:r>
                      <a:endParaRPr lang="es-ES" sz="1100" b="0" i="0" u="none" strike="noStrike">
                        <a:solidFill>
                          <a:srgbClr val="000000"/>
                        </a:solidFill>
                        <a:effectLst/>
                        <a:latin typeface="Calibri" panose="020F0502020204030204" pitchFamily="34" charset="0"/>
                      </a:endParaRPr>
                    </a:p>
                  </a:txBody>
                  <a:tcPr marL="5725" marR="5725" marT="5725" marB="0" anchor="ctr"/>
                </a:tc>
                <a:tc>
                  <a:txBody>
                    <a:bodyPr/>
                    <a:lstStyle/>
                    <a:p>
                      <a:pPr algn="just" rtl="0" fontAlgn="ctr"/>
                      <a:r>
                        <a:rPr lang="es-ES" sz="1100" u="none" strike="noStrike" dirty="0">
                          <a:effectLst/>
                        </a:rPr>
                        <a:t>Fortalecimiento de la comunicación y la cultura para la movilidad como elementos constructivos y pedagógicos del nuevo contrato </a:t>
                      </a:r>
                      <a:r>
                        <a:rPr lang="es-ES" sz="1100" u="none" strike="noStrike" dirty="0" smtClean="0">
                          <a:effectLst/>
                        </a:rPr>
                        <a:t>social</a:t>
                      </a:r>
                      <a:endParaRPr lang="es-ES" sz="1100" b="0" i="0" u="none" strike="noStrike" dirty="0">
                        <a:solidFill>
                          <a:srgbClr val="000000"/>
                        </a:solidFill>
                        <a:effectLst/>
                        <a:latin typeface="Calibri" panose="020F0502020204030204" pitchFamily="34" charset="0"/>
                      </a:endParaRPr>
                    </a:p>
                  </a:txBody>
                  <a:tcPr marL="5725" marR="5725" marT="5725" marB="0" anchor="ct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6.657</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1.216</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5.440</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4.907</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90,21%</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3051561086"/>
                  </a:ext>
                </a:extLst>
              </a:tr>
              <a:tr h="172134">
                <a:tc rowSpan="3">
                  <a:txBody>
                    <a:bodyPr/>
                    <a:lstStyle/>
                    <a:p>
                      <a:pPr algn="ctr" rtl="0" fontAlgn="ctr"/>
                      <a:r>
                        <a:rPr lang="es-ES" sz="1100" u="none" strike="noStrike" dirty="0">
                          <a:effectLst/>
                        </a:rPr>
                        <a:t>7573</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rowSpan="3">
                  <a:txBody>
                    <a:bodyPr/>
                    <a:lstStyle/>
                    <a:p>
                      <a:pPr algn="just" rtl="0" fontAlgn="ctr"/>
                      <a:r>
                        <a:rPr lang="es-ES" sz="1100" u="none" strike="noStrike" dirty="0">
                          <a:effectLst/>
                        </a:rPr>
                        <a:t>Apoyo a las acciones de regulación y control de tránsito y transporte</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68.543</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31.178</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37.365</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25.711</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68,81%</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1762110402"/>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INVERSION</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68.522</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31.178</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37.345</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25.691</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68,79%</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2357329165"/>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PASIVOS</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 </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smtClean="0">
                          <a:effectLst/>
                        </a:rPr>
                        <a:t>100%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2384828527"/>
                  </a:ext>
                </a:extLst>
              </a:tr>
              <a:tr h="338584">
                <a:tc>
                  <a:txBody>
                    <a:bodyPr/>
                    <a:lstStyle/>
                    <a:p>
                      <a:pPr algn="ctr" rtl="0" fontAlgn="ctr"/>
                      <a:r>
                        <a:rPr lang="es-ES" sz="1100" u="none" strike="noStrike">
                          <a:effectLst/>
                        </a:rPr>
                        <a:t>7576</a:t>
                      </a:r>
                      <a:endParaRPr lang="es-ES" sz="1100" b="0" i="0" u="none" strike="noStrike">
                        <a:solidFill>
                          <a:srgbClr val="000000"/>
                        </a:solidFill>
                        <a:effectLst/>
                        <a:latin typeface="Calibri" panose="020F0502020204030204" pitchFamily="34" charset="0"/>
                      </a:endParaRPr>
                    </a:p>
                  </a:txBody>
                  <a:tcPr marL="5725" marR="5725" marT="5725" marB="0" anchor="ctr"/>
                </a:tc>
                <a:tc>
                  <a:txBody>
                    <a:bodyPr/>
                    <a:lstStyle/>
                    <a:p>
                      <a:pPr algn="just" rtl="0" fontAlgn="ctr"/>
                      <a:r>
                        <a:rPr lang="es-ES" sz="1100" u="none" strike="noStrike" dirty="0">
                          <a:effectLst/>
                        </a:rPr>
                        <a:t>Consolidación del programa niñas y niños primero para mejorar las experiencias de viaje de la población </a:t>
                      </a:r>
                      <a:r>
                        <a:rPr lang="es-ES" sz="1100" u="none" strike="noStrike" dirty="0" smtClean="0">
                          <a:effectLst/>
                        </a:rPr>
                        <a:t>estudiantil</a:t>
                      </a:r>
                      <a:endParaRPr lang="es-ES" sz="1100" b="0" i="0" u="none" strike="noStrike" dirty="0">
                        <a:solidFill>
                          <a:srgbClr val="000000"/>
                        </a:solidFill>
                        <a:effectLst/>
                        <a:latin typeface="Calibri" panose="020F0502020204030204" pitchFamily="34" charset="0"/>
                      </a:endParaRPr>
                    </a:p>
                  </a:txBody>
                  <a:tcPr marL="5725" marR="5725" marT="5725" marB="0" anchor="ct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11.062</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345</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10.717</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5.308</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49,53%</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1639138315"/>
                  </a:ext>
                </a:extLst>
              </a:tr>
              <a:tr h="172134">
                <a:tc rowSpan="3">
                  <a:txBody>
                    <a:bodyPr/>
                    <a:lstStyle/>
                    <a:p>
                      <a:pPr algn="ctr" rtl="0" fontAlgn="ctr"/>
                      <a:r>
                        <a:rPr lang="es-ES" sz="1100" u="none" strike="noStrike" dirty="0">
                          <a:effectLst/>
                        </a:rPr>
                        <a:t>7587</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rowSpan="3">
                  <a:txBody>
                    <a:bodyPr/>
                    <a:lstStyle/>
                    <a:p>
                      <a:pPr algn="just" rtl="0" fontAlgn="ctr"/>
                      <a:r>
                        <a:rPr lang="es-ES" sz="1100" u="none" strike="noStrike" dirty="0">
                          <a:effectLst/>
                        </a:rPr>
                        <a:t>Implementación de señalización para mejorar las condiciones de seguridad vial, movilidad y </a:t>
                      </a:r>
                      <a:r>
                        <a:rPr lang="es-ES" sz="1100" u="none" strike="noStrike" dirty="0" smtClean="0">
                          <a:effectLst/>
                        </a:rPr>
                        <a:t>accesibilidad</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61.364</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12.932</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48.431</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40.113</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82,82%</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2002602936"/>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INVERSION</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50.605</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12.932</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37.672</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30.556</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81,11%</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2173313408"/>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PASIVOS</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10.759</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10.759</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9.557</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88,83%</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386002476"/>
                  </a:ext>
                </a:extLst>
              </a:tr>
              <a:tr h="172134">
                <a:tc rowSpan="3">
                  <a:txBody>
                    <a:bodyPr/>
                    <a:lstStyle/>
                    <a:p>
                      <a:pPr algn="ctr" rtl="0" fontAlgn="ctr"/>
                      <a:r>
                        <a:rPr lang="es-ES" sz="1100" u="none" strike="noStrike" dirty="0">
                          <a:effectLst/>
                        </a:rPr>
                        <a:t>7578</a:t>
                      </a:r>
                      <a:endParaRPr lang="es-ES" sz="1100" b="0" i="0" u="none" strike="noStrike" dirty="0">
                        <a:solidFill>
                          <a:srgbClr val="000000"/>
                        </a:solidFill>
                        <a:effectLst/>
                        <a:latin typeface="Calibri" panose="020F0502020204030204" pitchFamily="34" charset="0"/>
                      </a:endParaRPr>
                    </a:p>
                  </a:txBody>
                  <a:tcPr marL="5725" marR="5725" marT="5725" marB="0" anchor="ctr"/>
                </a:tc>
                <a:tc rowSpan="3">
                  <a:txBody>
                    <a:bodyPr/>
                    <a:lstStyle/>
                    <a:p>
                      <a:pPr algn="just" rtl="0" fontAlgn="ctr"/>
                      <a:r>
                        <a:rPr lang="es-ES" sz="1100" u="none" strike="noStrike" dirty="0">
                          <a:effectLst/>
                        </a:rPr>
                        <a:t>Fortalecimiento de la gestión y control de la </a:t>
                      </a:r>
                      <a:r>
                        <a:rPr lang="es-ES" sz="1100" u="none" strike="noStrike" dirty="0" smtClean="0">
                          <a:effectLst/>
                        </a:rPr>
                        <a:t>movilidad</a:t>
                      </a:r>
                      <a:endParaRPr lang="es-ES" sz="1100" b="0" i="0" u="none" strike="noStrike" dirty="0">
                        <a:solidFill>
                          <a:srgbClr val="000000"/>
                        </a:solidFill>
                        <a:effectLst/>
                        <a:latin typeface="Calibri" panose="020F0502020204030204" pitchFamily="34" charset="0"/>
                      </a:endParaRPr>
                    </a:p>
                  </a:txBody>
                  <a:tcPr marL="5725" marR="5725" marT="5725" marB="0" anchor="ct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130.267</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4.711</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125.556</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89.760</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71,49%</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3739724057"/>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INVERSION</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101.373</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4.711</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96.661</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64.724</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66,96%</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372978524"/>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PASIVOS</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28.894</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 </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28.894</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25.036</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86,65%</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186954655"/>
                  </a:ext>
                </a:extLst>
              </a:tr>
              <a:tr h="172134">
                <a:tc rowSpan="3">
                  <a:txBody>
                    <a:bodyPr/>
                    <a:lstStyle/>
                    <a:p>
                      <a:pPr algn="ctr" rtl="0" fontAlgn="ctr"/>
                      <a:r>
                        <a:rPr lang="es-ES" sz="1100" u="none" strike="noStrike" dirty="0">
                          <a:effectLst/>
                        </a:rPr>
                        <a:t>7593</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rowSpan="3">
                  <a:txBody>
                    <a:bodyPr/>
                    <a:lstStyle/>
                    <a:p>
                      <a:pPr algn="just" rtl="0" fontAlgn="ctr"/>
                      <a:r>
                        <a:rPr lang="es-ES" sz="1100" u="none" strike="noStrike" dirty="0">
                          <a:effectLst/>
                        </a:rPr>
                        <a:t>Investigación por infracción a las normas de tránsito y transporte </a:t>
                      </a:r>
                      <a:r>
                        <a:rPr lang="es-ES" sz="1100" u="none" strike="noStrike" dirty="0" smtClean="0">
                          <a:effectLst/>
                        </a:rPr>
                        <a:t>público</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30.755</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142</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30.613</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27.326</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89,26%</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2720485871"/>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INVERSION</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30.752</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142</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30.610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27.323</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89,26%</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1575855282"/>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PASIVOS</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3</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3</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3</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smtClean="0">
                          <a:effectLst/>
                        </a:rPr>
                        <a:t>100%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3710519284"/>
                  </a:ext>
                </a:extLst>
              </a:tr>
              <a:tr h="172134">
                <a:tc rowSpan="3">
                  <a:txBody>
                    <a:bodyPr/>
                    <a:lstStyle/>
                    <a:p>
                      <a:pPr algn="ctr" rtl="0" fontAlgn="ctr"/>
                      <a:r>
                        <a:rPr lang="es-ES" sz="1100" u="none" strike="noStrike">
                          <a:effectLst/>
                        </a:rPr>
                        <a:t>7653</a:t>
                      </a:r>
                      <a:endParaRPr lang="es-ES" sz="1100" b="0" i="0" u="none" strike="noStrike">
                        <a:solidFill>
                          <a:srgbClr val="000000"/>
                        </a:solidFill>
                        <a:effectLst/>
                        <a:latin typeface="Calibri" panose="020F0502020204030204" pitchFamily="34" charset="0"/>
                      </a:endParaRPr>
                    </a:p>
                  </a:txBody>
                  <a:tcPr marL="5725" marR="5725" marT="5725" marB="0" anchor="ctr"/>
                </a:tc>
                <a:tc rowSpan="3">
                  <a:txBody>
                    <a:bodyPr/>
                    <a:lstStyle/>
                    <a:p>
                      <a:pPr algn="just" rtl="0" fontAlgn="ctr"/>
                      <a:r>
                        <a:rPr lang="es-ES" sz="1100" u="none" strike="noStrike" dirty="0">
                          <a:effectLst/>
                        </a:rPr>
                        <a:t>Implementación de políticas integrales y transparentes al servicio de la ciudadanía</a:t>
                      </a:r>
                      <a:endParaRPr lang="es-ES" sz="1100" b="0" i="0" u="none" strike="noStrike" dirty="0">
                        <a:solidFill>
                          <a:srgbClr val="000000"/>
                        </a:solidFill>
                        <a:effectLst/>
                        <a:latin typeface="Calibri" panose="020F0502020204030204" pitchFamily="34" charset="0"/>
                      </a:endParaRPr>
                    </a:p>
                  </a:txBody>
                  <a:tcPr marL="5725" marR="5725" marT="5725" marB="0" anchor="ct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26.178</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874</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25.304</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20.403</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80,63%</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920913878"/>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INVERSION</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25.896</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874</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25.022</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20.121</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80,41%</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1897959297"/>
                  </a:ext>
                </a:extLst>
              </a:tr>
              <a:tr h="172134">
                <a:tc vMerge="1">
                  <a:txBody>
                    <a:bodyPr/>
                    <a:lstStyle/>
                    <a:p>
                      <a:endParaRPr lang="es-ES"/>
                    </a:p>
                  </a:txBody>
                  <a:tcPr/>
                </a:tc>
                <a:tc vMerge="1">
                  <a:txBody>
                    <a:bodyPr/>
                    <a:lstStyle/>
                    <a:p>
                      <a:endParaRPr lang="es-ES"/>
                    </a:p>
                  </a:txBody>
                  <a:tcPr/>
                </a:tc>
                <a:tc>
                  <a:txBody>
                    <a:bodyPr/>
                    <a:lstStyle/>
                    <a:p>
                      <a:pPr algn="ctr" rtl="0" fontAlgn="ctr"/>
                      <a:r>
                        <a:rPr lang="es-ES" sz="1100" u="none" strike="noStrike" dirty="0">
                          <a:effectLst/>
                        </a:rPr>
                        <a:t>PASIVOS</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282</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a:effectLst/>
                        </a:rPr>
                        <a:t> </a:t>
                      </a:r>
                      <a:endParaRPr lang="es-ES" sz="1100" b="0" i="0" u="none" strike="noStrike">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282</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a:effectLst/>
                        </a:rPr>
                        <a:t>282</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u="none" strike="noStrike" dirty="0" smtClean="0">
                          <a:effectLst/>
                        </a:rPr>
                        <a:t>100%</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extLst>
                  <a:ext uri="{0D108BD9-81ED-4DB2-BD59-A6C34878D82A}">
                    <a16:rowId xmlns:a16="http://schemas.microsoft.com/office/drawing/2014/main" val="650427799"/>
                  </a:ext>
                </a:extLst>
              </a:tr>
              <a:tr h="338584">
                <a:tc>
                  <a:txBody>
                    <a:bodyPr/>
                    <a:lstStyle/>
                    <a:p>
                      <a:pPr algn="ctr" rtl="0" fontAlgn="ctr"/>
                      <a:r>
                        <a:rPr lang="es-ES" sz="1100" u="none" strike="noStrike" dirty="0">
                          <a:effectLst/>
                        </a:rPr>
                        <a:t>7595</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just" rtl="0" fontAlgn="ctr"/>
                      <a:r>
                        <a:rPr lang="es-ES" sz="1100" u="none" strike="noStrike" dirty="0">
                          <a:effectLst/>
                        </a:rPr>
                        <a:t>Implementación de estrategias de participación ciudadana para una movilidad segura, incluyente, sostenible y </a:t>
                      </a:r>
                      <a:r>
                        <a:rPr lang="es-ES" sz="1100" u="none" strike="noStrike" dirty="0" smtClean="0">
                          <a:effectLst/>
                        </a:rPr>
                        <a:t>accesible</a:t>
                      </a:r>
                      <a:endParaRPr lang="es-ES" sz="1100" b="0" i="0" u="none" strike="noStrike" dirty="0">
                        <a:solidFill>
                          <a:srgbClr val="000000"/>
                        </a:solidFill>
                        <a:effectLst/>
                        <a:latin typeface="Calibri" panose="020F0502020204030204" pitchFamily="34" charset="0"/>
                      </a:endParaRPr>
                    </a:p>
                  </a:txBody>
                  <a:tcPr marL="5725" marR="5725" marT="5725" marB="0" anchor="ctr">
                    <a:noFill/>
                  </a:tcP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3.912</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179</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3.733</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2.821</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75,57%</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3213667240"/>
                  </a:ext>
                </a:extLst>
              </a:tr>
              <a:tr h="172134">
                <a:tc>
                  <a:txBody>
                    <a:bodyPr/>
                    <a:lstStyle/>
                    <a:p>
                      <a:pPr algn="ctr" rtl="0" fontAlgn="ctr"/>
                      <a:r>
                        <a:rPr lang="es-ES" sz="1100" u="none" strike="noStrike">
                          <a:effectLst/>
                        </a:rPr>
                        <a:t>7907</a:t>
                      </a:r>
                      <a:endParaRPr lang="es-ES" sz="1100" b="0" i="0" u="none" strike="noStrike">
                        <a:solidFill>
                          <a:srgbClr val="000000"/>
                        </a:solidFill>
                        <a:effectLst/>
                        <a:latin typeface="Calibri" panose="020F0502020204030204" pitchFamily="34" charset="0"/>
                      </a:endParaRPr>
                    </a:p>
                  </a:txBody>
                  <a:tcPr marL="5725" marR="5725" marT="5725" marB="0" anchor="ctr"/>
                </a:tc>
                <a:tc>
                  <a:txBody>
                    <a:bodyPr/>
                    <a:lstStyle/>
                    <a:p>
                      <a:pPr algn="just" rtl="0" fontAlgn="ctr"/>
                      <a:r>
                        <a:rPr lang="es-ES" sz="1100" u="none" strike="noStrike" dirty="0">
                          <a:effectLst/>
                        </a:rPr>
                        <a:t> Consolidación del Centro de Orientación a Víctimas</a:t>
                      </a:r>
                      <a:endParaRPr lang="es-ES" sz="1100" b="0" i="0" u="none" strike="noStrike" dirty="0">
                        <a:solidFill>
                          <a:srgbClr val="000000"/>
                        </a:solidFill>
                        <a:effectLst/>
                        <a:latin typeface="Calibri" panose="020F0502020204030204" pitchFamily="34" charset="0"/>
                      </a:endParaRPr>
                    </a:p>
                  </a:txBody>
                  <a:tcPr marL="5725" marR="5725" marT="5725" marB="0" anchor="ctr"/>
                </a:tc>
                <a:tc>
                  <a:txBody>
                    <a:bodyPr/>
                    <a:lstStyle/>
                    <a:p>
                      <a:pPr algn="ctr" rtl="0" fontAlgn="ctr"/>
                      <a:r>
                        <a:rPr lang="es-ES" sz="1100" b="1" u="none" strike="noStrike">
                          <a:effectLst/>
                        </a:rPr>
                        <a:t>TOTAL</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1.188</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222</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967</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967</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100,00%</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2888056820"/>
                  </a:ext>
                </a:extLst>
              </a:tr>
              <a:tr h="172134">
                <a:tc gridSpan="2">
                  <a:txBody>
                    <a:bodyPr/>
                    <a:lstStyle/>
                    <a:p>
                      <a:pPr algn="ctr" rtl="0" fontAlgn="ctr"/>
                      <a:r>
                        <a:rPr lang="es-ES" sz="1100" b="1" u="none" strike="noStrike" dirty="0">
                          <a:effectLst/>
                        </a:rPr>
                        <a:t>UNIDAD EJECUTORA 02</a:t>
                      </a:r>
                      <a:endParaRPr lang="es-ES" sz="1100" b="1" i="0" u="none" strike="noStrike" dirty="0">
                        <a:solidFill>
                          <a:srgbClr val="000000"/>
                        </a:solidFill>
                        <a:effectLst/>
                        <a:latin typeface="Calibri" panose="020F0502020204030204" pitchFamily="34" charset="0"/>
                      </a:endParaRPr>
                    </a:p>
                  </a:txBody>
                  <a:tcPr marL="5725" marR="5725" marT="5725" marB="0" anchor="ctr"/>
                </a:tc>
                <a:tc hMerge="1">
                  <a:txBody>
                    <a:bodyPr/>
                    <a:lstStyle/>
                    <a:p>
                      <a:endParaRPr lang="es-ES"/>
                    </a:p>
                  </a:txBody>
                  <a:tcPr/>
                </a:tc>
                <a:tc>
                  <a:txBody>
                    <a:bodyPr/>
                    <a:lstStyle/>
                    <a:p>
                      <a:pPr algn="ctr" rtl="0" fontAlgn="ctr"/>
                      <a:r>
                        <a:rPr lang="es-ES" sz="1100" b="1" u="none" strike="noStrike" dirty="0">
                          <a:effectLst/>
                        </a:rPr>
                        <a:t>TOTAL</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375.749</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60.958</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a:effectLst/>
                        </a:rPr>
                        <a:t>314.791</a:t>
                      </a:r>
                      <a:endParaRPr lang="es-ES" sz="1100" b="1" i="0" u="none" strike="noStrike">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238.378</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tc>
                  <a:txBody>
                    <a:bodyPr/>
                    <a:lstStyle/>
                    <a:p>
                      <a:pPr algn="ctr" rtl="0" fontAlgn="ctr"/>
                      <a:r>
                        <a:rPr lang="es-ES" sz="1100" b="1" u="none" strike="noStrike" dirty="0">
                          <a:effectLst/>
                        </a:rPr>
                        <a:t>75,73%</a:t>
                      </a:r>
                      <a:endParaRPr lang="es-ES" sz="1100" b="1" i="0" u="none" strike="noStrike" dirty="0">
                        <a:solidFill>
                          <a:srgbClr val="000000"/>
                        </a:solidFill>
                        <a:effectLst/>
                        <a:latin typeface="Calibri" panose="020F0502020204030204" pitchFamily="34" charset="0"/>
                      </a:endParaRPr>
                    </a:p>
                  </a:txBody>
                  <a:tcPr marL="5725" marR="5725" marT="5725" marB="0" anchor="ctr">
                    <a:solidFill>
                      <a:schemeClr val="accent6">
                        <a:lumMod val="40000"/>
                        <a:lumOff val="60000"/>
                      </a:schemeClr>
                    </a:solidFill>
                  </a:tcPr>
                </a:tc>
                <a:extLst>
                  <a:ext uri="{0D108BD9-81ED-4DB2-BD59-A6C34878D82A}">
                    <a16:rowId xmlns:a16="http://schemas.microsoft.com/office/drawing/2014/main" val="2978176392"/>
                  </a:ext>
                </a:extLst>
              </a:tr>
              <a:tr h="172134">
                <a:tc gridSpan="3">
                  <a:txBody>
                    <a:bodyPr/>
                    <a:lstStyle/>
                    <a:p>
                      <a:pPr algn="ctr" rtl="0" fontAlgn="b"/>
                      <a:r>
                        <a:rPr lang="es-ES" sz="1100" u="none" strike="noStrike" dirty="0">
                          <a:effectLst/>
                        </a:rPr>
                        <a:t>TOTAL </a:t>
                      </a:r>
                      <a:r>
                        <a:rPr lang="es-ES" sz="1100" u="none" strike="noStrike" dirty="0" smtClean="0">
                          <a:effectLst/>
                        </a:rPr>
                        <a:t>SDM</a:t>
                      </a:r>
                      <a:endParaRPr lang="es-ES" sz="1100" b="1" i="0" u="none" strike="noStrike" dirty="0">
                        <a:solidFill>
                          <a:srgbClr val="FFFFFF"/>
                        </a:solidFill>
                        <a:effectLst/>
                        <a:latin typeface="Calibri" panose="020F0502020204030204" pitchFamily="34" charset="0"/>
                      </a:endParaRPr>
                    </a:p>
                  </a:txBody>
                  <a:tcPr marL="5725" marR="5725" marT="5725" marB="0" anchor="b"/>
                </a:tc>
                <a:tc hMerge="1">
                  <a:txBody>
                    <a:bodyPr/>
                    <a:lstStyle/>
                    <a:p>
                      <a:endParaRPr lang="es-ES"/>
                    </a:p>
                  </a:txBody>
                  <a:tcPr/>
                </a:tc>
                <a:tc hMerge="1">
                  <a:txBody>
                    <a:bodyPr/>
                    <a:lstStyle/>
                    <a:p>
                      <a:endParaRPr lang="es-ES"/>
                    </a:p>
                  </a:txBody>
                  <a:tcPr/>
                </a:tc>
                <a:tc>
                  <a:txBody>
                    <a:bodyPr/>
                    <a:lstStyle/>
                    <a:p>
                      <a:pPr algn="ctr" rtl="0" fontAlgn="ctr"/>
                      <a:r>
                        <a:rPr lang="es-ES" sz="1100" u="none" strike="noStrike">
                          <a:effectLst/>
                        </a:rPr>
                        <a:t>427.864</a:t>
                      </a:r>
                      <a:endParaRPr lang="es-ES" sz="1100" b="1" i="0" u="none" strike="noStrike">
                        <a:solidFill>
                          <a:srgbClr val="FFFFFF"/>
                        </a:solidFill>
                        <a:effectLst/>
                        <a:latin typeface="Calibri" panose="020F0502020204030204" pitchFamily="34" charset="0"/>
                      </a:endParaRPr>
                    </a:p>
                  </a:txBody>
                  <a:tcPr marL="5725" marR="5725" marT="5725" marB="0" anchor="ctr"/>
                </a:tc>
                <a:tc>
                  <a:txBody>
                    <a:bodyPr/>
                    <a:lstStyle/>
                    <a:p>
                      <a:pPr algn="ctr" rtl="0" fontAlgn="ctr"/>
                      <a:r>
                        <a:rPr lang="es-ES" sz="1100" u="none" strike="noStrike">
                          <a:effectLst/>
                        </a:rPr>
                        <a:t>63.850</a:t>
                      </a:r>
                      <a:endParaRPr lang="es-ES" sz="1100" b="1" i="0" u="none" strike="noStrike">
                        <a:solidFill>
                          <a:srgbClr val="FFFFFF"/>
                        </a:solidFill>
                        <a:effectLst/>
                        <a:latin typeface="Calibri" panose="020F0502020204030204" pitchFamily="34" charset="0"/>
                      </a:endParaRPr>
                    </a:p>
                  </a:txBody>
                  <a:tcPr marL="5725" marR="5725" marT="5725" marB="0" anchor="ctr"/>
                </a:tc>
                <a:tc>
                  <a:txBody>
                    <a:bodyPr/>
                    <a:lstStyle/>
                    <a:p>
                      <a:pPr algn="ctr" rtl="0" fontAlgn="ctr"/>
                      <a:r>
                        <a:rPr lang="es-ES" sz="1100" u="none" strike="noStrike">
                          <a:effectLst/>
                        </a:rPr>
                        <a:t>364.014</a:t>
                      </a:r>
                      <a:endParaRPr lang="es-ES" sz="1100" b="1" i="0" u="none" strike="noStrike">
                        <a:solidFill>
                          <a:srgbClr val="FFFFFF"/>
                        </a:solidFill>
                        <a:effectLst/>
                        <a:latin typeface="Calibri" panose="020F0502020204030204" pitchFamily="34" charset="0"/>
                      </a:endParaRPr>
                    </a:p>
                  </a:txBody>
                  <a:tcPr marL="5725" marR="5725" marT="5725" marB="0" anchor="ctr"/>
                </a:tc>
                <a:tc>
                  <a:txBody>
                    <a:bodyPr/>
                    <a:lstStyle/>
                    <a:p>
                      <a:pPr algn="ctr" rtl="0" fontAlgn="ctr"/>
                      <a:r>
                        <a:rPr lang="es-ES" sz="1100" u="none" strike="noStrike">
                          <a:effectLst/>
                        </a:rPr>
                        <a:t>276.699</a:t>
                      </a:r>
                      <a:endParaRPr lang="es-ES" sz="1100" b="1" i="0" u="none" strike="noStrike">
                        <a:solidFill>
                          <a:srgbClr val="FFFFFF"/>
                        </a:solidFill>
                        <a:effectLst/>
                        <a:latin typeface="Calibri" panose="020F0502020204030204" pitchFamily="34" charset="0"/>
                      </a:endParaRPr>
                    </a:p>
                  </a:txBody>
                  <a:tcPr marL="5725" marR="5725" marT="5725" marB="0" anchor="ctr"/>
                </a:tc>
                <a:tc>
                  <a:txBody>
                    <a:bodyPr/>
                    <a:lstStyle/>
                    <a:p>
                      <a:pPr algn="ctr" rtl="0" fontAlgn="ctr"/>
                      <a:r>
                        <a:rPr lang="es-ES" sz="1100" u="none" strike="noStrike" dirty="0">
                          <a:effectLst/>
                        </a:rPr>
                        <a:t>76,01%</a:t>
                      </a:r>
                      <a:endParaRPr lang="es-ES" sz="1100" b="1" i="0" u="none" strike="noStrike" dirty="0">
                        <a:solidFill>
                          <a:srgbClr val="FFFFFF"/>
                        </a:solidFill>
                        <a:effectLst/>
                        <a:latin typeface="Calibri" panose="020F0502020204030204" pitchFamily="34" charset="0"/>
                      </a:endParaRPr>
                    </a:p>
                  </a:txBody>
                  <a:tcPr marL="5725" marR="5725" marT="5725" marB="0" anchor="ctr"/>
                </a:tc>
                <a:extLst>
                  <a:ext uri="{0D108BD9-81ED-4DB2-BD59-A6C34878D82A}">
                    <a16:rowId xmlns:a16="http://schemas.microsoft.com/office/drawing/2014/main" val="2204493308"/>
                  </a:ext>
                </a:extLst>
              </a:tr>
            </a:tbl>
          </a:graphicData>
        </a:graphic>
      </p:graphicFrame>
      <p:pic>
        <p:nvPicPr>
          <p:cNvPr id="9" name="Imagen 8"/>
          <p:cNvPicPr>
            <a:picLocks noChangeAspect="1"/>
          </p:cNvPicPr>
          <p:nvPr/>
        </p:nvPicPr>
        <p:blipFill rotWithShape="1">
          <a:blip r:embed="rId4"/>
          <a:srcRect l="55952" t="30917" r="30794" b="44956"/>
          <a:stretch/>
        </p:blipFill>
        <p:spPr>
          <a:xfrm>
            <a:off x="11273155" y="3176811"/>
            <a:ext cx="312440" cy="319924"/>
          </a:xfrm>
          <a:prstGeom prst="rect">
            <a:avLst/>
          </a:prstGeom>
        </p:spPr>
      </p:pic>
    </p:spTree>
    <p:extLst>
      <p:ext uri="{BB962C8B-B14F-4D97-AF65-F5344CB8AC3E}">
        <p14:creationId xmlns:p14="http://schemas.microsoft.com/office/powerpoint/2010/main" val="3904672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037774" y="0"/>
            <a:ext cx="1154226" cy="4188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ángulo 9"/>
          <p:cNvSpPr/>
          <p:nvPr/>
        </p:nvSpPr>
        <p:spPr>
          <a:xfrm>
            <a:off x="0" y="6573328"/>
            <a:ext cx="12192000" cy="284672"/>
          </a:xfrm>
          <a:prstGeom prst="rect">
            <a:avLst/>
          </a:prstGeom>
          <a:solidFill>
            <a:srgbClr val="B0E40A"/>
          </a:solidFill>
          <a:ln>
            <a:solidFill>
              <a:srgbClr val="B0E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n 10"/>
          <p:cNvPicPr/>
          <p:nvPr/>
        </p:nvPicPr>
        <p:blipFill>
          <a:blip r:embed="rId2" cstate="print">
            <a:extLst>
              <a:ext uri="{28A0092B-C50C-407E-A947-70E740481C1C}">
                <a14:useLocalDpi xmlns:a14="http://schemas.microsoft.com/office/drawing/2010/main" val="0"/>
              </a:ext>
            </a:extLst>
          </a:blip>
          <a:stretch>
            <a:fillRect/>
          </a:stretch>
        </p:blipFill>
        <p:spPr>
          <a:xfrm>
            <a:off x="9472930" y="5814503"/>
            <a:ext cx="2719070" cy="758825"/>
          </a:xfrm>
          <a:prstGeom prst="rect">
            <a:avLst/>
          </a:prstGeom>
        </p:spPr>
      </p:pic>
      <p:sp>
        <p:nvSpPr>
          <p:cNvPr id="3" name="CuadroTexto 2"/>
          <p:cNvSpPr txBox="1"/>
          <p:nvPr/>
        </p:nvSpPr>
        <p:spPr>
          <a:xfrm>
            <a:off x="0" y="5978175"/>
            <a:ext cx="969389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Posible déficit 2021</a:t>
            </a:r>
          </a:p>
          <a:p>
            <a:pPr lvl="0">
              <a:defRPr/>
            </a:pPr>
            <a:r>
              <a:rPr kumimoji="0" lang="es-CO"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s-CO" sz="1600" b="0" i="0" u="none" strike="noStrike" kern="1200" cap="none" spc="0" normalizeH="0" baseline="0" noProof="0" dirty="0" smtClean="0">
                <a:ln>
                  <a:noFill/>
                </a:ln>
                <a:solidFill>
                  <a:prstClr val="black"/>
                </a:solidFill>
                <a:effectLst/>
                <a:uLnTx/>
                <a:uFillTx/>
                <a:latin typeface="Calibri" panose="020F0502020204030204"/>
                <a:ea typeface="+mn-ea"/>
                <a:cs typeface="+mn-cs"/>
              </a:rPr>
              <a:t>20.948 </a:t>
            </a:r>
            <a:r>
              <a:rPr kumimoji="0" lang="es-CO" sz="1600" b="0" i="0" u="none" strike="noStrike" kern="1200" cap="none" spc="0" normalizeH="0" baseline="0" noProof="0" dirty="0" smtClean="0">
                <a:ln>
                  <a:noFill/>
                </a:ln>
                <a:solidFill>
                  <a:prstClr val="black"/>
                </a:solidFill>
                <a:effectLst/>
                <a:uLnTx/>
                <a:uFillTx/>
                <a:latin typeface="Calibri" panose="020F0502020204030204"/>
                <a:ea typeface="+mn-ea"/>
                <a:cs typeface="+mn-cs"/>
              </a:rPr>
              <a:t>nómina tradicional </a:t>
            </a:r>
            <a:r>
              <a:rPr kumimoji="0" lang="es-CO"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s-CO"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es-CO" sz="1600" dirty="0" smtClean="0">
                <a:solidFill>
                  <a:prstClr val="black"/>
                </a:solidFill>
              </a:rPr>
              <a:t>$3.005 </a:t>
            </a:r>
            <a:r>
              <a:rPr lang="es-CO" sz="1600" dirty="0">
                <a:solidFill>
                  <a:prstClr val="black"/>
                </a:solidFill>
              </a:rPr>
              <a:t>nómina </a:t>
            </a:r>
            <a:r>
              <a:rPr lang="es-CO" sz="1600" dirty="0" smtClean="0">
                <a:solidFill>
                  <a:prstClr val="black"/>
                </a:solidFill>
              </a:rPr>
              <a:t>2022 de 43 </a:t>
            </a:r>
            <a:r>
              <a:rPr lang="es-CO" sz="1600" dirty="0">
                <a:solidFill>
                  <a:prstClr val="black"/>
                </a:solidFill>
              </a:rPr>
              <a:t>Agentes </a:t>
            </a:r>
            <a:r>
              <a:rPr lang="es-CO" b="1" dirty="0" smtClean="0">
                <a:solidFill>
                  <a:prstClr val="black"/>
                </a:solidFill>
              </a:rPr>
              <a:t>+ </a:t>
            </a:r>
            <a:r>
              <a:rPr lang="es-CO" sz="1600" dirty="0" smtClean="0">
                <a:solidFill>
                  <a:prstClr val="black"/>
                </a:solidFill>
              </a:rPr>
              <a:t>$</a:t>
            </a:r>
            <a:r>
              <a:rPr kumimoji="0" lang="es-CO" sz="1600" b="0" i="0" u="none" strike="noStrike" kern="1200" cap="none" spc="0" normalizeH="0" baseline="0" noProof="0" dirty="0" smtClean="0">
                <a:ln>
                  <a:noFill/>
                </a:ln>
                <a:solidFill>
                  <a:prstClr val="black"/>
                </a:solidFill>
                <a:effectLst/>
                <a:uLnTx/>
                <a:uFillTx/>
                <a:latin typeface="Calibri" panose="020F0502020204030204"/>
                <a:ea typeface="+mn-ea"/>
                <a:cs typeface="+mn-cs"/>
              </a:rPr>
              <a:t>7.289 nómina 2022 de 107 Agentes</a:t>
            </a:r>
            <a:endParaRPr kumimoji="0" lang="es-C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object 2"/>
          <p:cNvSpPr/>
          <p:nvPr/>
        </p:nvSpPr>
        <p:spPr>
          <a:xfrm>
            <a:off x="1" y="0"/>
            <a:ext cx="12192000" cy="785066"/>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bject 3"/>
          <p:cNvSpPr txBox="1">
            <a:spLocks/>
          </p:cNvSpPr>
          <p:nvPr/>
        </p:nvSpPr>
        <p:spPr>
          <a:xfrm>
            <a:off x="228566" y="454087"/>
            <a:ext cx="11578423" cy="32060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gn="l">
              <a:lnSpc>
                <a:spcPct val="100000"/>
              </a:lnSpc>
              <a:spcBef>
                <a:spcPts val="100"/>
              </a:spcBef>
            </a:pPr>
            <a:r>
              <a:rPr lang="es-CO" sz="2000" dirty="0" smtClean="0">
                <a:solidFill>
                  <a:srgbClr val="31CE39"/>
                </a:solidFill>
                <a:latin typeface="Arial Black"/>
                <a:ea typeface="+mn-ea"/>
                <a:cs typeface="Arial Black"/>
              </a:rPr>
              <a:t>Radicación en SDH 27 de agosto/21</a:t>
            </a:r>
            <a:endParaRPr lang="es-CO" sz="2000" dirty="0">
              <a:solidFill>
                <a:srgbClr val="31CE39"/>
              </a:solidFill>
              <a:latin typeface="Arial Black"/>
              <a:ea typeface="+mn-ea"/>
              <a:cs typeface="Arial Black"/>
            </a:endParaRPr>
          </a:p>
        </p:txBody>
      </p:sp>
      <p:sp>
        <p:nvSpPr>
          <p:cNvPr id="12" name="object 3"/>
          <p:cNvSpPr txBox="1">
            <a:spLocks/>
          </p:cNvSpPr>
          <p:nvPr/>
        </p:nvSpPr>
        <p:spPr>
          <a:xfrm>
            <a:off x="228566" y="56170"/>
            <a:ext cx="9789795" cy="39998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ct val="90000"/>
              </a:lnSpc>
              <a:spcBef>
                <a:spcPts val="95"/>
              </a:spcBef>
              <a:spcAft>
                <a:spcPts val="0"/>
              </a:spcAft>
              <a:buClrTx/>
              <a:buSzTx/>
              <a:buFontTx/>
              <a:buNone/>
              <a:tabLst>
                <a:tab pos="1028700" algn="l"/>
                <a:tab pos="1841500" algn="l"/>
                <a:tab pos="2491740" algn="l"/>
                <a:tab pos="3433445" algn="l"/>
                <a:tab pos="3710940" algn="l"/>
                <a:tab pos="4450080" algn="l"/>
                <a:tab pos="6245225" algn="l"/>
              </a:tabLst>
              <a:defRPr/>
            </a:pPr>
            <a:r>
              <a:rPr kumimoji="0" lang="es-CO" sz="2800" b="0" i="0" u="none" strike="noStrike" kern="1200" cap="none" spc="50" normalizeH="0" baseline="0" noProof="0" dirty="0" smtClean="0">
                <a:ln>
                  <a:noFill/>
                </a:ln>
                <a:solidFill>
                  <a:prstClr val="white">
                    <a:lumMod val="85000"/>
                  </a:prstClr>
                </a:solidFill>
                <a:effectLst/>
                <a:uLnTx/>
                <a:uFillTx/>
                <a:latin typeface="Arial Black" panose="020B0A04020102020204" pitchFamily="34" charset="0"/>
                <a:ea typeface="+mj-ea"/>
                <a:cs typeface="+mj-cs"/>
              </a:rPr>
              <a:t>Proyección de Ingresos</a:t>
            </a:r>
            <a:endParaRPr kumimoji="0" lang="es-CO" sz="2800" b="0"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endParaRPr>
          </a:p>
        </p:txBody>
      </p:sp>
      <p:graphicFrame>
        <p:nvGraphicFramePr>
          <p:cNvPr id="6" name="Tabla 5"/>
          <p:cNvGraphicFramePr>
            <a:graphicFrameLocks noGrp="1"/>
          </p:cNvGraphicFramePr>
          <p:nvPr>
            <p:extLst>
              <p:ext uri="{D42A27DB-BD31-4B8C-83A1-F6EECF244321}">
                <p14:modId xmlns:p14="http://schemas.microsoft.com/office/powerpoint/2010/main" val="2455691203"/>
              </p:ext>
            </p:extLst>
          </p:nvPr>
        </p:nvGraphicFramePr>
        <p:xfrm>
          <a:off x="970564" y="1380218"/>
          <a:ext cx="9789800" cy="3912217"/>
        </p:xfrm>
        <a:graphic>
          <a:graphicData uri="http://schemas.openxmlformats.org/drawingml/2006/table">
            <a:tbl>
              <a:tblPr/>
              <a:tblGrid>
                <a:gridCol w="3385328">
                  <a:extLst>
                    <a:ext uri="{9D8B030D-6E8A-4147-A177-3AD203B41FA5}">
                      <a16:colId xmlns:a16="http://schemas.microsoft.com/office/drawing/2014/main" val="807262650"/>
                    </a:ext>
                  </a:extLst>
                </a:gridCol>
                <a:gridCol w="2219519">
                  <a:extLst>
                    <a:ext uri="{9D8B030D-6E8A-4147-A177-3AD203B41FA5}">
                      <a16:colId xmlns:a16="http://schemas.microsoft.com/office/drawing/2014/main" val="3882678794"/>
                    </a:ext>
                  </a:extLst>
                </a:gridCol>
                <a:gridCol w="1763659">
                  <a:extLst>
                    <a:ext uri="{9D8B030D-6E8A-4147-A177-3AD203B41FA5}">
                      <a16:colId xmlns:a16="http://schemas.microsoft.com/office/drawing/2014/main" val="1498960002"/>
                    </a:ext>
                  </a:extLst>
                </a:gridCol>
                <a:gridCol w="2421294">
                  <a:extLst>
                    <a:ext uri="{9D8B030D-6E8A-4147-A177-3AD203B41FA5}">
                      <a16:colId xmlns:a16="http://schemas.microsoft.com/office/drawing/2014/main" val="4066750948"/>
                    </a:ext>
                  </a:extLst>
                </a:gridCol>
              </a:tblGrid>
              <a:tr h="1526719">
                <a:tc>
                  <a:txBody>
                    <a:bodyPr/>
                    <a:lstStyle/>
                    <a:p>
                      <a:pPr algn="ctr" rtl="0" fontAlgn="ctr"/>
                      <a:r>
                        <a:rPr lang="es-CO" sz="2800" b="1" i="0" u="none" strike="noStrike" dirty="0">
                          <a:solidFill>
                            <a:srgbClr val="FFFFFF"/>
                          </a:solidFill>
                          <a:effectLst/>
                          <a:latin typeface="Calibri" panose="020F0502020204030204" pitchFamily="34" charset="0"/>
                        </a:rPr>
                        <a:t>Fuentes gestionadas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2800" b="1" i="0" u="none" strike="noStrike">
                          <a:solidFill>
                            <a:srgbClr val="FFFFFF"/>
                          </a:solidFill>
                          <a:effectLst/>
                          <a:latin typeface="Calibri" panose="020F0502020204030204" pitchFamily="34" charset="0"/>
                        </a:rPr>
                        <a:t> Proyección de Ingresos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2800" b="1" i="0" u="none" strike="noStrike">
                          <a:solidFill>
                            <a:srgbClr val="FFFFFF"/>
                          </a:solidFill>
                          <a:effectLst/>
                          <a:latin typeface="Calibri" panose="020F0502020204030204" pitchFamily="34" charset="0"/>
                        </a:rPr>
                        <a:t>Menos: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tc>
                  <a:txBody>
                    <a:bodyPr/>
                    <a:lstStyle/>
                    <a:p>
                      <a:pPr algn="ctr" rtl="0" fontAlgn="ctr"/>
                      <a:r>
                        <a:rPr lang="es-CO" sz="2800" b="1" i="0" u="none" strike="noStrike">
                          <a:solidFill>
                            <a:srgbClr val="FFFFFF"/>
                          </a:solidFill>
                          <a:effectLst/>
                          <a:latin typeface="Calibri" panose="020F0502020204030204" pitchFamily="34" charset="0"/>
                        </a:rPr>
                        <a:t>Recursos disponibles para Inversión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85723"/>
                    </a:solidFill>
                  </a:tcPr>
                </a:tc>
                <a:extLst>
                  <a:ext uri="{0D108BD9-81ED-4DB2-BD59-A6C34878D82A}">
                    <a16:rowId xmlns:a16="http://schemas.microsoft.com/office/drawing/2014/main" val="3585734262"/>
                  </a:ext>
                </a:extLst>
              </a:tr>
              <a:tr h="397583">
                <a:tc>
                  <a:txBody>
                    <a:bodyPr/>
                    <a:lstStyle/>
                    <a:p>
                      <a:pPr algn="l" fontAlgn="b"/>
                      <a:r>
                        <a:rPr lang="es-CO" sz="2400" b="0" i="0" u="none" strike="noStrike">
                          <a:solidFill>
                            <a:srgbClr val="000000"/>
                          </a:solidFill>
                          <a:effectLst/>
                          <a:latin typeface="Calibri" panose="020F0502020204030204" pitchFamily="34" charset="0"/>
                        </a:rPr>
                        <a:t>MULTAS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dirty="0">
                          <a:solidFill>
                            <a:srgbClr val="000000"/>
                          </a:solidFill>
                          <a:effectLst/>
                          <a:latin typeface="Calibri" panose="020F0502020204030204" pitchFamily="34" charset="0"/>
                        </a:rPr>
                        <a:t>             240.366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dirty="0">
                          <a:solidFill>
                            <a:srgbClr val="000000"/>
                          </a:solidFill>
                          <a:effectLst/>
                          <a:latin typeface="Calibri" panose="020F0502020204030204" pitchFamily="34" charset="0"/>
                        </a:rPr>
                        <a:t>        </a:t>
                      </a:r>
                      <a:r>
                        <a:rPr lang="es-CO" sz="2400" b="0" i="0" u="none" strike="noStrike" dirty="0" smtClean="0">
                          <a:solidFill>
                            <a:srgbClr val="000000"/>
                          </a:solidFill>
                          <a:effectLst/>
                          <a:latin typeface="Calibri" panose="020F0502020204030204" pitchFamily="34" charset="0"/>
                        </a:rPr>
                        <a:t>14.845*  </a:t>
                      </a:r>
                      <a:endParaRPr lang="es-CO" sz="2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Calibri" panose="020F0502020204030204" pitchFamily="34" charset="0"/>
                        </a:rPr>
                        <a:t>                225.521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66008"/>
                  </a:ext>
                </a:extLst>
              </a:tr>
              <a:tr h="397583">
                <a:tc>
                  <a:txBody>
                    <a:bodyPr/>
                    <a:lstStyle/>
                    <a:p>
                      <a:pPr algn="l" fontAlgn="b"/>
                      <a:r>
                        <a:rPr lang="es-CO" sz="2400" b="0" i="0" u="none" strike="noStrike">
                          <a:solidFill>
                            <a:srgbClr val="000000"/>
                          </a:solidFill>
                          <a:effectLst/>
                          <a:latin typeface="Calibri" panose="020F0502020204030204" pitchFamily="34" charset="0"/>
                        </a:rPr>
                        <a:t>DERECHOS concesiones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Calibri" panose="020F0502020204030204" pitchFamily="34" charset="0"/>
                        </a:rPr>
                        <a:t>               72.998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dirty="0">
                          <a:solidFill>
                            <a:srgbClr val="000000"/>
                          </a:solidFill>
                          <a:effectLst/>
                          <a:latin typeface="Calibri" panose="020F0502020204030204" pitchFamily="34" charset="0"/>
                        </a:rPr>
                        <a:t>    </a:t>
                      </a:r>
                      <a:r>
                        <a:rPr lang="es-CO" sz="2400" b="0" i="0" u="none" strike="noStrike" dirty="0" smtClean="0">
                          <a:solidFill>
                            <a:srgbClr val="000000"/>
                          </a:solidFill>
                          <a:effectLst/>
                          <a:latin typeface="Calibri" panose="020F0502020204030204" pitchFamily="34" charset="0"/>
                        </a:rPr>
                        <a:t>31.242**</a:t>
                      </a:r>
                      <a:endParaRPr lang="es-CO" sz="2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dirty="0">
                          <a:solidFill>
                            <a:srgbClr val="000000"/>
                          </a:solidFill>
                          <a:effectLst/>
                          <a:latin typeface="Calibri" panose="020F0502020204030204" pitchFamily="34" charset="0"/>
                        </a:rPr>
                        <a:t>                  41.756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693387"/>
                  </a:ext>
                </a:extLst>
              </a:tr>
              <a:tr h="397583">
                <a:tc>
                  <a:txBody>
                    <a:bodyPr/>
                    <a:lstStyle/>
                    <a:p>
                      <a:pPr algn="l" fontAlgn="b"/>
                      <a:r>
                        <a:rPr lang="es-CO" sz="2400" b="0" i="0" u="none" strike="noStrike">
                          <a:solidFill>
                            <a:srgbClr val="000000"/>
                          </a:solidFill>
                          <a:effectLst/>
                          <a:latin typeface="Calibri" panose="020F0502020204030204" pitchFamily="34" charset="0"/>
                        </a:rPr>
                        <a:t>NUEVOS DERECHOS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Calibri" panose="020F0502020204030204" pitchFamily="34" charset="0"/>
                        </a:rPr>
                        <a:t>                 3.568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dirty="0">
                          <a:solidFill>
                            <a:srgbClr val="000000"/>
                          </a:solidFill>
                          <a:effectLst/>
                          <a:latin typeface="Calibri" panose="020F0502020204030204" pitchFamily="34" charset="0"/>
                        </a:rPr>
                        <a:t>                    3.568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020573"/>
                  </a:ext>
                </a:extLst>
              </a:tr>
              <a:tr h="397583">
                <a:tc>
                  <a:txBody>
                    <a:bodyPr/>
                    <a:lstStyle/>
                    <a:p>
                      <a:pPr algn="l" fontAlgn="b"/>
                      <a:r>
                        <a:rPr lang="es-CO" sz="2400" b="0" i="0" u="none" strike="noStrike">
                          <a:solidFill>
                            <a:srgbClr val="000000"/>
                          </a:solidFill>
                          <a:effectLst/>
                          <a:latin typeface="Calibri" panose="020F0502020204030204" pitchFamily="34" charset="0"/>
                        </a:rPr>
                        <a:t>SEMAFORIZACIÓN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Calibri" panose="020F0502020204030204" pitchFamily="34" charset="0"/>
                        </a:rPr>
                        <a:t>             113.625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dirty="0">
                          <a:solidFill>
                            <a:srgbClr val="000000"/>
                          </a:solidFill>
                          <a:effectLst/>
                          <a:latin typeface="Calibri" panose="020F0502020204030204" pitchFamily="34" charset="0"/>
                        </a:rPr>
                        <a:t>                113.625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77708"/>
                  </a:ext>
                </a:extLst>
              </a:tr>
              <a:tr h="397583">
                <a:tc>
                  <a:txBody>
                    <a:bodyPr/>
                    <a:lstStyle/>
                    <a:p>
                      <a:pPr algn="l" fontAlgn="b"/>
                      <a:r>
                        <a:rPr lang="es-CO" sz="2400" b="0" i="0" u="none" strike="noStrike">
                          <a:solidFill>
                            <a:srgbClr val="000000"/>
                          </a:solidFill>
                          <a:effectLst/>
                          <a:latin typeface="Calibri" panose="020F0502020204030204" pitchFamily="34" charset="0"/>
                        </a:rPr>
                        <a:t>BCE. SEMAFORIZACIÓN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Calibri" panose="020F0502020204030204" pitchFamily="34" charset="0"/>
                        </a:rPr>
                        <a:t>               28.449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2400" b="0" i="0" u="none" strike="noStrike" dirty="0">
                          <a:solidFill>
                            <a:srgbClr val="000000"/>
                          </a:solidFill>
                          <a:effectLst/>
                          <a:latin typeface="Calibri" panose="020F0502020204030204" pitchFamily="34" charset="0"/>
                        </a:rPr>
                        <a:t>                  28.449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357750"/>
                  </a:ext>
                </a:extLst>
              </a:tr>
              <a:tr h="397583">
                <a:tc>
                  <a:txBody>
                    <a:bodyPr/>
                    <a:lstStyle/>
                    <a:p>
                      <a:pPr algn="l" fontAlgn="b"/>
                      <a:r>
                        <a:rPr lang="es-CO" sz="2400" b="1" i="0" u="none" strike="noStrike">
                          <a:solidFill>
                            <a:srgbClr val="FFFFFF"/>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s-CO" sz="2400" b="1" i="0" u="none" strike="noStrike">
                          <a:solidFill>
                            <a:srgbClr val="FFFFFF"/>
                          </a:solidFill>
                          <a:effectLst/>
                          <a:latin typeface="Calibri" panose="020F0502020204030204" pitchFamily="34" charset="0"/>
                        </a:rPr>
                        <a:t>             459.006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s-CO" sz="2400" b="1" i="0" u="none" strike="noStrike">
                          <a:solidFill>
                            <a:srgbClr val="FFFFFF"/>
                          </a:solidFill>
                          <a:effectLst/>
                          <a:latin typeface="Calibri" panose="020F0502020204030204" pitchFamily="34" charset="0"/>
                        </a:rPr>
                        <a:t>        46.087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es-CO" sz="2400" b="1" i="0" u="none" strike="noStrike" dirty="0">
                          <a:solidFill>
                            <a:srgbClr val="FFFF00"/>
                          </a:solidFill>
                          <a:effectLst/>
                          <a:latin typeface="Calibri" panose="020F0502020204030204" pitchFamily="34" charset="0"/>
                        </a:rPr>
                        <a:t>                412.919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221811336"/>
                  </a:ext>
                </a:extLst>
              </a:tr>
            </a:tbl>
          </a:graphicData>
        </a:graphic>
      </p:graphicFrame>
    </p:spTree>
    <p:extLst>
      <p:ext uri="{BB962C8B-B14F-4D97-AF65-F5344CB8AC3E}">
        <p14:creationId xmlns:p14="http://schemas.microsoft.com/office/powerpoint/2010/main" val="3271061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10372725" y="5981905"/>
            <a:ext cx="1819275" cy="553528"/>
          </a:xfrm>
          <a:prstGeom prst="rect">
            <a:avLst/>
          </a:prstGeom>
        </p:spPr>
      </p:pic>
      <p:pic>
        <p:nvPicPr>
          <p:cNvPr id="6" name="Imagen 5"/>
          <p:cNvPicPr>
            <a:picLocks noChangeAspect="1"/>
          </p:cNvPicPr>
          <p:nvPr/>
        </p:nvPicPr>
        <p:blipFill>
          <a:blip r:embed="rId4"/>
          <a:stretch>
            <a:fillRect/>
          </a:stretch>
        </p:blipFill>
        <p:spPr>
          <a:xfrm flipV="1">
            <a:off x="1" y="6649669"/>
            <a:ext cx="12191999" cy="191008"/>
          </a:xfrm>
          <a:prstGeom prst="rect">
            <a:avLst/>
          </a:prstGeom>
        </p:spPr>
      </p:pic>
      <p:sp>
        <p:nvSpPr>
          <p:cNvPr id="8" name="object 2"/>
          <p:cNvSpPr/>
          <p:nvPr/>
        </p:nvSpPr>
        <p:spPr>
          <a:xfrm>
            <a:off x="1" y="0"/>
            <a:ext cx="12192000" cy="785066"/>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10" name="object 3"/>
          <p:cNvSpPr txBox="1">
            <a:spLocks noGrp="1"/>
          </p:cNvSpPr>
          <p:nvPr>
            <p:ph type="title"/>
          </p:nvPr>
        </p:nvSpPr>
        <p:spPr>
          <a:xfrm>
            <a:off x="228566" y="454087"/>
            <a:ext cx="11578423" cy="320601"/>
          </a:xfrm>
          <a:prstGeom prst="rect">
            <a:avLst/>
          </a:prstGeom>
        </p:spPr>
        <p:txBody>
          <a:bodyPr vert="horz" wrap="square" lIns="0" tIns="12700" rIns="0" bIns="0" rtlCol="0">
            <a:spAutoFit/>
          </a:bodyPr>
          <a:lstStyle/>
          <a:p>
            <a:pPr marL="12700">
              <a:lnSpc>
                <a:spcPct val="100000"/>
              </a:lnSpc>
              <a:spcBef>
                <a:spcPts val="100"/>
              </a:spcBef>
            </a:pPr>
            <a:r>
              <a:rPr lang="es-CO" sz="2000" dirty="0" smtClean="0">
                <a:solidFill>
                  <a:srgbClr val="31CE39"/>
                </a:solidFill>
                <a:latin typeface="Arial Black"/>
                <a:ea typeface="+mn-ea"/>
                <a:cs typeface="Arial Black"/>
              </a:rPr>
              <a:t>Unidad 1 - Por proyectos de inversión </a:t>
            </a:r>
            <a:endParaRPr lang="es-CO" sz="2000" dirty="0">
              <a:solidFill>
                <a:srgbClr val="31CE39"/>
              </a:solidFill>
              <a:latin typeface="Arial Black"/>
              <a:ea typeface="+mn-ea"/>
              <a:cs typeface="Arial Black"/>
            </a:endParaRPr>
          </a:p>
        </p:txBody>
      </p:sp>
      <p:sp>
        <p:nvSpPr>
          <p:cNvPr id="11" name="object 3"/>
          <p:cNvSpPr txBox="1">
            <a:spLocks/>
          </p:cNvSpPr>
          <p:nvPr/>
        </p:nvSpPr>
        <p:spPr>
          <a:xfrm>
            <a:off x="228566" y="56170"/>
            <a:ext cx="9789795" cy="39998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spcBef>
                <a:spcPts val="95"/>
              </a:spcBef>
              <a:tabLst>
                <a:tab pos="1028700" algn="l"/>
                <a:tab pos="1841500" algn="l"/>
                <a:tab pos="2491740" algn="l"/>
                <a:tab pos="3433445" algn="l"/>
                <a:tab pos="3710940" algn="l"/>
                <a:tab pos="4450080" algn="l"/>
                <a:tab pos="6245225" algn="l"/>
              </a:tabLst>
            </a:pPr>
            <a:r>
              <a:rPr lang="es-CO" sz="2800" spc="50" dirty="0" smtClean="0">
                <a:solidFill>
                  <a:schemeClr val="bg1">
                    <a:lumMod val="85000"/>
                  </a:schemeClr>
                </a:solidFill>
                <a:latin typeface="Arial Black" panose="020B0A04020102020204" pitchFamily="34" charset="0"/>
              </a:rPr>
              <a:t>Comparativo Recursos de Vigencia 2021 - 2022</a:t>
            </a:r>
            <a:endParaRPr lang="es-CO" sz="2800" dirty="0">
              <a:latin typeface="Arial Black" panose="020B0A04020102020204" pitchFamily="34" charset="0"/>
            </a:endParaRPr>
          </a:p>
        </p:txBody>
      </p:sp>
      <p:sp>
        <p:nvSpPr>
          <p:cNvPr id="2" name="Rectángulo 1"/>
          <p:cNvSpPr/>
          <p:nvPr/>
        </p:nvSpPr>
        <p:spPr>
          <a:xfrm>
            <a:off x="129714" y="6391275"/>
            <a:ext cx="4146721" cy="253916"/>
          </a:xfrm>
          <a:prstGeom prst="rect">
            <a:avLst/>
          </a:prstGeom>
        </p:spPr>
        <p:txBody>
          <a:bodyPr wrap="square">
            <a:spAutoFit/>
          </a:bodyPr>
          <a:lstStyle/>
          <a:p>
            <a:r>
              <a:rPr lang="es-CO" sz="1050" dirty="0">
                <a:solidFill>
                  <a:srgbClr val="000000"/>
                </a:solidFill>
                <a:latin typeface="Calibri" panose="020F0502020204030204" pitchFamily="34" charset="0"/>
              </a:rPr>
              <a:t>Nota: Cifras en pesos</a:t>
            </a:r>
            <a:r>
              <a:rPr lang="es-CO" sz="1050" dirty="0" smtClean="0">
                <a:solidFill>
                  <a:srgbClr val="000000"/>
                </a:solidFill>
                <a:latin typeface="Calibri" panose="020F0502020204030204" pitchFamily="34" charset="0"/>
              </a:rPr>
              <a:t>. No incluye pasivos. </a:t>
            </a:r>
            <a:endParaRPr lang="es-CO" sz="1050" dirty="0"/>
          </a:p>
        </p:txBody>
      </p:sp>
      <p:sp>
        <p:nvSpPr>
          <p:cNvPr id="3" name="Flecha arriba 2"/>
          <p:cNvSpPr/>
          <p:nvPr/>
        </p:nvSpPr>
        <p:spPr>
          <a:xfrm>
            <a:off x="11821374" y="2738686"/>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arriba 11"/>
          <p:cNvSpPr/>
          <p:nvPr/>
        </p:nvSpPr>
        <p:spPr>
          <a:xfrm>
            <a:off x="11806989" y="5068858"/>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5" name="Tabla 4"/>
          <p:cNvGraphicFramePr>
            <a:graphicFrameLocks noGrp="1"/>
          </p:cNvGraphicFramePr>
          <p:nvPr>
            <p:extLst>
              <p:ext uri="{D42A27DB-BD31-4B8C-83A1-F6EECF244321}">
                <p14:modId xmlns:p14="http://schemas.microsoft.com/office/powerpoint/2010/main" val="2288260735"/>
              </p:ext>
            </p:extLst>
          </p:nvPr>
        </p:nvGraphicFramePr>
        <p:xfrm>
          <a:off x="350074" y="1076923"/>
          <a:ext cx="11335405" cy="4880973"/>
        </p:xfrm>
        <a:graphic>
          <a:graphicData uri="http://schemas.openxmlformats.org/drawingml/2006/table">
            <a:tbl>
              <a:tblPr firstRow="1" firstCol="1" lastRow="1" bandRow="1"/>
              <a:tblGrid>
                <a:gridCol w="1639612">
                  <a:extLst>
                    <a:ext uri="{9D8B030D-6E8A-4147-A177-3AD203B41FA5}">
                      <a16:colId xmlns:a16="http://schemas.microsoft.com/office/drawing/2014/main" val="1780422094"/>
                    </a:ext>
                  </a:extLst>
                </a:gridCol>
                <a:gridCol w="884614">
                  <a:extLst>
                    <a:ext uri="{9D8B030D-6E8A-4147-A177-3AD203B41FA5}">
                      <a16:colId xmlns:a16="http://schemas.microsoft.com/office/drawing/2014/main" val="2152154911"/>
                    </a:ext>
                  </a:extLst>
                </a:gridCol>
                <a:gridCol w="3356310">
                  <a:extLst>
                    <a:ext uri="{9D8B030D-6E8A-4147-A177-3AD203B41FA5}">
                      <a16:colId xmlns:a16="http://schemas.microsoft.com/office/drawing/2014/main" val="2710625990"/>
                    </a:ext>
                  </a:extLst>
                </a:gridCol>
                <a:gridCol w="1718442">
                  <a:extLst>
                    <a:ext uri="{9D8B030D-6E8A-4147-A177-3AD203B41FA5}">
                      <a16:colId xmlns:a16="http://schemas.microsoft.com/office/drawing/2014/main" val="3011262398"/>
                    </a:ext>
                  </a:extLst>
                </a:gridCol>
                <a:gridCol w="1649736">
                  <a:extLst>
                    <a:ext uri="{9D8B030D-6E8A-4147-A177-3AD203B41FA5}">
                      <a16:colId xmlns:a16="http://schemas.microsoft.com/office/drawing/2014/main" val="81144360"/>
                    </a:ext>
                  </a:extLst>
                </a:gridCol>
                <a:gridCol w="1471836">
                  <a:extLst>
                    <a:ext uri="{9D8B030D-6E8A-4147-A177-3AD203B41FA5}">
                      <a16:colId xmlns:a16="http://schemas.microsoft.com/office/drawing/2014/main" val="2323890814"/>
                    </a:ext>
                  </a:extLst>
                </a:gridCol>
                <a:gridCol w="614855">
                  <a:extLst>
                    <a:ext uri="{9D8B030D-6E8A-4147-A177-3AD203B41FA5}">
                      <a16:colId xmlns:a16="http://schemas.microsoft.com/office/drawing/2014/main" val="1697663789"/>
                    </a:ext>
                  </a:extLst>
                </a:gridCol>
              </a:tblGrid>
              <a:tr h="722118">
                <a:tc>
                  <a:txBody>
                    <a:bodyPr/>
                    <a:lstStyle/>
                    <a:p>
                      <a:pPr algn="ctr" rtl="0" fontAlgn="ctr"/>
                      <a:r>
                        <a:rPr lang="es-CO" sz="1800" b="1" i="0" u="none" strike="noStrike" dirty="0">
                          <a:solidFill>
                            <a:srgbClr val="FFFFFF"/>
                          </a:solidFill>
                          <a:effectLst/>
                          <a:latin typeface="Calibri" panose="020F0502020204030204" pitchFamily="34" charset="0"/>
                        </a:rPr>
                        <a:t>SUBSECRETARÍA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85723"/>
                    </a:solidFill>
                  </a:tcPr>
                </a:tc>
                <a:tc gridSpan="2">
                  <a:txBody>
                    <a:bodyPr/>
                    <a:lstStyle/>
                    <a:p>
                      <a:pPr algn="ctr" rtl="0" fontAlgn="ctr"/>
                      <a:r>
                        <a:rPr lang="es-CO" sz="1800" b="1" i="0" u="none" strike="noStrike" dirty="0">
                          <a:solidFill>
                            <a:srgbClr val="FFFFFF"/>
                          </a:solidFill>
                          <a:effectLst/>
                          <a:latin typeface="Calibri" panose="020F0502020204030204" pitchFamily="34" charset="0"/>
                        </a:rPr>
                        <a:t>PROYECTO DE INVERSIÓN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85723"/>
                    </a:solidFill>
                  </a:tcPr>
                </a:tc>
                <a:tc hMerge="1">
                  <a:txBody>
                    <a:bodyPr/>
                    <a:lstStyle/>
                    <a:p>
                      <a:endParaRPr lang="es-CO"/>
                    </a:p>
                  </a:txBody>
                  <a:tcPr/>
                </a:tc>
                <a:tc>
                  <a:txBody>
                    <a:bodyPr/>
                    <a:lstStyle/>
                    <a:p>
                      <a:pPr algn="ctr" rtl="0" fontAlgn="ctr"/>
                      <a:r>
                        <a:rPr lang="es-CO" sz="1800" b="1" i="0" u="none" strike="noStrike">
                          <a:solidFill>
                            <a:srgbClr val="FFFFFF"/>
                          </a:solidFill>
                          <a:effectLst/>
                          <a:latin typeface="Calibri" panose="020F0502020204030204" pitchFamily="34" charset="0"/>
                        </a:rPr>
                        <a:t>2021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85723"/>
                    </a:solidFill>
                  </a:tcPr>
                </a:tc>
                <a:tc>
                  <a:txBody>
                    <a:bodyPr/>
                    <a:lstStyle/>
                    <a:p>
                      <a:pPr algn="ctr" rtl="0" fontAlgn="ctr"/>
                      <a:r>
                        <a:rPr lang="es-CO" sz="1800" b="1" i="0" u="none" strike="noStrike">
                          <a:solidFill>
                            <a:srgbClr val="FFFF00"/>
                          </a:solidFill>
                          <a:effectLst/>
                          <a:latin typeface="Calibri" panose="020F0502020204030204" pitchFamily="34" charset="0"/>
                        </a:rPr>
                        <a:t>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85723"/>
                    </a:solidFill>
                  </a:tcPr>
                </a:tc>
                <a:tc>
                  <a:txBody>
                    <a:bodyPr/>
                    <a:lstStyle/>
                    <a:p>
                      <a:pPr algn="ctr" rtl="0" fontAlgn="ctr"/>
                      <a:r>
                        <a:rPr lang="es-CO" sz="1800" b="1" i="0" u="none" strike="noStrike">
                          <a:solidFill>
                            <a:srgbClr val="FFFFFF"/>
                          </a:solidFill>
                          <a:effectLst/>
                          <a:latin typeface="Calibri" panose="020F0502020204030204" pitchFamily="34" charset="0"/>
                        </a:rPr>
                        <a:t>DIFERENCIA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85723"/>
                    </a:solidFill>
                  </a:tcPr>
                </a:tc>
                <a:tc>
                  <a:txBody>
                    <a:bodyPr/>
                    <a:lstStyle/>
                    <a:p>
                      <a:pPr algn="ctr" rtl="0" fontAlgn="ctr"/>
                      <a:r>
                        <a:rPr lang="es-CO" sz="1800" b="1" i="0" u="none" strike="noStrike">
                          <a:solidFill>
                            <a:srgbClr val="FFFFFF"/>
                          </a:solidFill>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85723"/>
                    </a:solidFill>
                  </a:tcPr>
                </a:tc>
                <a:extLst>
                  <a:ext uri="{0D108BD9-81ED-4DB2-BD59-A6C34878D82A}">
                    <a16:rowId xmlns:a16="http://schemas.microsoft.com/office/drawing/2014/main" val="931257513"/>
                  </a:ext>
                </a:extLst>
              </a:tr>
              <a:tr h="661941">
                <a:tc rowSpan="4">
                  <a:txBody>
                    <a:bodyPr/>
                    <a:lstStyle/>
                    <a:p>
                      <a:pPr algn="ctr" rtl="0" fontAlgn="ctr"/>
                      <a:r>
                        <a:rPr lang="es-CO" sz="1800" b="0" i="0" u="none" strike="noStrike" dirty="0" smtClean="0">
                          <a:solidFill>
                            <a:srgbClr val="000000"/>
                          </a:solidFill>
                          <a:effectLst/>
                          <a:latin typeface="Calibri" panose="020F0502020204030204" pitchFamily="34" charset="0"/>
                        </a:rPr>
                        <a:t>GESTIÓN CORPORATIVA </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b"/>
                      <a:r>
                        <a:rPr lang="es-CO" sz="1800" b="0" i="0" u="none" strike="noStrike" dirty="0">
                          <a:solidFill>
                            <a:srgbClr val="000000"/>
                          </a:solidFill>
                          <a:effectLst/>
                          <a:latin typeface="Calibri" panose="020F0502020204030204" pitchFamily="34" charset="0"/>
                        </a:rPr>
                        <a:t>7563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l" rtl="0" fontAlgn="b"/>
                      <a:r>
                        <a:rPr lang="es-CO" sz="1800" b="0" i="0" u="none" strike="noStrike" dirty="0">
                          <a:solidFill>
                            <a:srgbClr val="000000"/>
                          </a:solidFill>
                          <a:effectLst/>
                          <a:latin typeface="Calibri" panose="020F0502020204030204" pitchFamily="34" charset="0"/>
                        </a:rPr>
                        <a:t>Fortalecimiento de herramientas para la prevención de la corrupción en la SDM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dirty="0">
                          <a:solidFill>
                            <a:srgbClr val="000000"/>
                          </a:solidFill>
                          <a:effectLst/>
                          <a:latin typeface="Calibri" panose="020F0502020204030204" pitchFamily="34" charset="0"/>
                        </a:rPr>
                        <a:t>213.521.974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dirty="0">
                          <a:solidFill>
                            <a:srgbClr val="000000"/>
                          </a:solidFill>
                          <a:effectLst/>
                          <a:latin typeface="Calibri" panose="020F0502020204030204" pitchFamily="34" charset="0"/>
                        </a:rPr>
                        <a:t>198.770.000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dirty="0">
                          <a:solidFill>
                            <a:srgbClr val="000000"/>
                          </a:solidFill>
                          <a:effectLst/>
                          <a:latin typeface="Calibri" panose="020F0502020204030204" pitchFamily="34" charset="0"/>
                        </a:rPr>
                        <a:t>-14.751.974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939263059"/>
                  </a:ext>
                </a:extLst>
              </a:tr>
              <a:tr h="441294">
                <a:tc vMerge="1">
                  <a:txBody>
                    <a:bodyPr/>
                    <a:lstStyle/>
                    <a:p>
                      <a:endParaRPr lang="es-CO"/>
                    </a:p>
                  </a:txBody>
                  <a:tcPr/>
                </a:tc>
                <a:tc>
                  <a:txBody>
                    <a:bodyPr/>
                    <a:lstStyle/>
                    <a:p>
                      <a:pPr algn="ctr" rtl="0" fontAlgn="b"/>
                      <a:r>
                        <a:rPr lang="es-CO" sz="1800" b="0" i="0" u="none" strike="noStrike">
                          <a:solidFill>
                            <a:srgbClr val="000000"/>
                          </a:solidFill>
                          <a:effectLst/>
                          <a:latin typeface="Calibri" panose="020F0502020204030204" pitchFamily="34" charset="0"/>
                        </a:rPr>
                        <a:t>7568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b"/>
                      <a:r>
                        <a:rPr lang="es-CO" sz="1800" b="0" i="0" u="none" strike="noStrike">
                          <a:solidFill>
                            <a:srgbClr val="000000"/>
                          </a:solidFill>
                          <a:effectLst/>
                          <a:latin typeface="Calibri" panose="020F0502020204030204" pitchFamily="34" charset="0"/>
                        </a:rPr>
                        <a:t>Fortalecimiento institucional de la SDM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s-CO" sz="1800" b="0" i="0" u="none" strike="noStrike">
                          <a:solidFill>
                            <a:srgbClr val="000000"/>
                          </a:solidFill>
                          <a:effectLst/>
                          <a:latin typeface="Calibri" panose="020F0502020204030204" pitchFamily="34" charset="0"/>
                        </a:rPr>
                        <a:t>11.582.662.009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s-CO" sz="1800" b="0" i="0" u="none" strike="noStrike">
                          <a:solidFill>
                            <a:srgbClr val="000000"/>
                          </a:solidFill>
                          <a:effectLst/>
                          <a:latin typeface="Calibri" panose="020F0502020204030204" pitchFamily="34" charset="0"/>
                        </a:rPr>
                        <a:t>15.707.829.000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s-CO" sz="1800" b="0" i="0" u="none" strike="noStrike" dirty="0">
                          <a:solidFill>
                            <a:srgbClr val="000000"/>
                          </a:solidFill>
                          <a:effectLst/>
                          <a:latin typeface="Calibri" panose="020F0502020204030204" pitchFamily="34" charset="0"/>
                        </a:rPr>
                        <a:t>4.125.166.991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s-CO" sz="1800" b="0" i="0" u="none" strike="noStrike" dirty="0">
                          <a:solidFill>
                            <a:srgbClr val="000000"/>
                          </a:solidFill>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69179836"/>
                  </a:ext>
                </a:extLst>
              </a:tr>
              <a:tr h="962824">
                <a:tc vMerge="1">
                  <a:txBody>
                    <a:bodyPr/>
                    <a:lstStyle/>
                    <a:p>
                      <a:endParaRPr lang="es-CO"/>
                    </a:p>
                  </a:txBody>
                  <a:tcPr/>
                </a:tc>
                <a:tc>
                  <a:txBody>
                    <a:bodyPr/>
                    <a:lstStyle/>
                    <a:p>
                      <a:pPr algn="ctr" rtl="0" fontAlgn="b"/>
                      <a:r>
                        <a:rPr lang="es-CO" sz="1800" b="0" i="0" u="none" strike="noStrike">
                          <a:solidFill>
                            <a:srgbClr val="000000"/>
                          </a:solidFill>
                          <a:effectLst/>
                          <a:latin typeface="Calibri" panose="020F0502020204030204" pitchFamily="34" charset="0"/>
                        </a:rPr>
                        <a:t>7570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l" rtl="0" fontAlgn="b"/>
                      <a:r>
                        <a:rPr lang="es-CO" sz="1800" b="0" i="0" u="none" strike="noStrike">
                          <a:solidFill>
                            <a:srgbClr val="000000"/>
                          </a:solidFill>
                          <a:effectLst/>
                          <a:latin typeface="Calibri" panose="020F0502020204030204" pitchFamily="34" charset="0"/>
                        </a:rPr>
                        <a:t>Actualización mantenimiento y gestión de tecnologías de la información y las comunicaciones para la SDM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a:solidFill>
                            <a:srgbClr val="000000"/>
                          </a:solidFill>
                          <a:effectLst/>
                          <a:latin typeface="Calibri" panose="020F0502020204030204" pitchFamily="34" charset="0"/>
                        </a:rPr>
                        <a:t>17.441.702.000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a:solidFill>
                            <a:srgbClr val="000000"/>
                          </a:solidFill>
                          <a:effectLst/>
                          <a:latin typeface="Calibri" panose="020F0502020204030204" pitchFamily="34" charset="0"/>
                        </a:rPr>
                        <a:t>17.907.145.000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a:solidFill>
                            <a:srgbClr val="000000"/>
                          </a:solidFill>
                          <a:effectLst/>
                          <a:latin typeface="Calibri" panose="020F0502020204030204" pitchFamily="34" charset="0"/>
                        </a:rPr>
                        <a:t>465.443.000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359095842"/>
                  </a:ext>
                </a:extLst>
              </a:tr>
              <a:tr h="661941">
                <a:tc vMerge="1">
                  <a:txBody>
                    <a:bodyPr/>
                    <a:lstStyle/>
                    <a:p>
                      <a:endParaRPr lang="es-CO"/>
                    </a:p>
                  </a:txBody>
                  <a:tcPr/>
                </a:tc>
                <a:tc>
                  <a:txBody>
                    <a:bodyPr/>
                    <a:lstStyle/>
                    <a:p>
                      <a:pPr algn="ctr" rtl="0" fontAlgn="b"/>
                      <a:r>
                        <a:rPr lang="es-CO" sz="1800" b="0" i="0" u="none" strike="noStrike">
                          <a:solidFill>
                            <a:srgbClr val="000000"/>
                          </a:solidFill>
                          <a:effectLst/>
                          <a:latin typeface="Calibri" panose="020F0502020204030204" pitchFamily="34" charset="0"/>
                        </a:rPr>
                        <a:t>7574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rtl="0" fontAlgn="b"/>
                      <a:r>
                        <a:rPr lang="es-CO" sz="1800" b="0" i="0" u="none" strike="noStrike">
                          <a:solidFill>
                            <a:srgbClr val="000000"/>
                          </a:solidFill>
                          <a:effectLst/>
                          <a:latin typeface="Calibri" panose="020F0502020204030204" pitchFamily="34" charset="0"/>
                        </a:rPr>
                        <a:t>Fortalecimiento de la gestión documental de la SDM</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s-CO" sz="1800" b="0" i="0" u="none" strike="noStrike">
                          <a:solidFill>
                            <a:srgbClr val="000000"/>
                          </a:solidFill>
                          <a:effectLst/>
                          <a:latin typeface="Calibri" panose="020F0502020204030204" pitchFamily="34" charset="0"/>
                        </a:rPr>
                        <a:t>5.217.681.013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s-CO" sz="1800" b="0" i="0" u="none" strike="noStrike">
                          <a:solidFill>
                            <a:srgbClr val="000000"/>
                          </a:solidFill>
                          <a:effectLst/>
                          <a:latin typeface="Calibri" panose="020F0502020204030204" pitchFamily="34" charset="0"/>
                        </a:rPr>
                        <a:t>4.687.446.000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s-CO" sz="1800" b="0" i="0" u="none" strike="noStrike">
                          <a:solidFill>
                            <a:srgbClr val="000000"/>
                          </a:solidFill>
                          <a:effectLst/>
                          <a:latin typeface="Calibri" panose="020F0502020204030204" pitchFamily="34" charset="0"/>
                        </a:rPr>
                        <a:t>-530.235.013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tc>
                  <a:txBody>
                    <a:bodyPr/>
                    <a:lstStyle/>
                    <a:p>
                      <a:pPr algn="r" rtl="0" fontAlgn="b"/>
                      <a:r>
                        <a:rPr lang="es-CO" sz="18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04758380"/>
                  </a:ext>
                </a:extLst>
              </a:tr>
              <a:tr h="441294">
                <a:tc>
                  <a:txBody>
                    <a:bodyPr/>
                    <a:lstStyle/>
                    <a:p>
                      <a:pPr algn="ctr" rtl="0" fontAlgn="b"/>
                      <a:r>
                        <a:rPr lang="es-CO" sz="1800" b="0" i="0" u="none" strike="noStrike" dirty="0" smtClean="0">
                          <a:solidFill>
                            <a:srgbClr val="000000"/>
                          </a:solidFill>
                          <a:effectLst/>
                          <a:latin typeface="Calibri" panose="020F0502020204030204" pitchFamily="34" charset="0"/>
                        </a:rPr>
                        <a:t>GESTIÓN JURÍDICA</a:t>
                      </a:r>
                      <a:endParaRPr lang="es-CO"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EFDA"/>
                    </a:solidFill>
                  </a:tcPr>
                </a:tc>
                <a:tc>
                  <a:txBody>
                    <a:bodyPr/>
                    <a:lstStyle/>
                    <a:p>
                      <a:pPr algn="ctr" rtl="0" fontAlgn="b"/>
                      <a:r>
                        <a:rPr lang="es-CO" sz="1800" b="0" i="0" u="none" strike="noStrike">
                          <a:solidFill>
                            <a:srgbClr val="000000"/>
                          </a:solidFill>
                          <a:effectLst/>
                          <a:latin typeface="Calibri" panose="020F0502020204030204" pitchFamily="34" charset="0"/>
                        </a:rPr>
                        <a:t>7589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EFDA"/>
                    </a:solidFill>
                  </a:tcPr>
                </a:tc>
                <a:tc>
                  <a:txBody>
                    <a:bodyPr/>
                    <a:lstStyle/>
                    <a:p>
                      <a:pPr algn="l" rtl="0" fontAlgn="b"/>
                      <a:r>
                        <a:rPr lang="es-CO" sz="1800" b="0" i="0" u="none" strike="noStrike">
                          <a:solidFill>
                            <a:srgbClr val="000000"/>
                          </a:solidFill>
                          <a:effectLst/>
                          <a:latin typeface="Calibri" panose="020F0502020204030204" pitchFamily="34" charset="0"/>
                        </a:rPr>
                        <a:t>Desarrollo de la gestión jurídica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EFDA"/>
                    </a:solidFill>
                  </a:tcPr>
                </a:tc>
                <a:tc>
                  <a:txBody>
                    <a:bodyPr/>
                    <a:lstStyle/>
                    <a:p>
                      <a:pPr algn="r" rtl="0" fontAlgn="b"/>
                      <a:r>
                        <a:rPr lang="es-CO" sz="1800" b="0" i="0" u="none" strike="noStrike">
                          <a:solidFill>
                            <a:srgbClr val="000000"/>
                          </a:solidFill>
                          <a:effectLst/>
                          <a:latin typeface="Calibri" panose="020F0502020204030204" pitchFamily="34" charset="0"/>
                        </a:rPr>
                        <a:t>17.539.734.101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a:solidFill>
                            <a:srgbClr val="000000"/>
                          </a:solidFill>
                          <a:effectLst/>
                          <a:latin typeface="Calibri" panose="020F0502020204030204" pitchFamily="34" charset="0"/>
                        </a:rPr>
                        <a:t>20.017.289.000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a:solidFill>
                            <a:srgbClr val="000000"/>
                          </a:solidFill>
                          <a:effectLst/>
                          <a:latin typeface="Calibri" panose="020F0502020204030204" pitchFamily="34" charset="0"/>
                        </a:rPr>
                        <a:t>2.477.554.899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A"/>
                    </a:solidFill>
                  </a:tcPr>
                </a:tc>
                <a:tc>
                  <a:txBody>
                    <a:bodyPr/>
                    <a:lstStyle/>
                    <a:p>
                      <a:pPr algn="r" rtl="0" fontAlgn="b"/>
                      <a:r>
                        <a:rPr lang="es-CO" sz="1800" b="0" i="0" u="none" strike="noStrike" dirty="0">
                          <a:solidFill>
                            <a:srgbClr val="000000"/>
                          </a:solidFill>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843376023"/>
                  </a:ext>
                </a:extLst>
              </a:tr>
              <a:tr h="441294">
                <a:tc gridSpan="3">
                  <a:txBody>
                    <a:bodyPr/>
                    <a:lstStyle/>
                    <a:p>
                      <a:pPr algn="l" rtl="0" fontAlgn="b"/>
                      <a:r>
                        <a:rPr lang="es-CO" sz="1800" b="1" i="0" u="none" strike="noStrike">
                          <a:solidFill>
                            <a:srgbClr val="FFFFFF"/>
                          </a:solidFill>
                          <a:effectLst/>
                          <a:latin typeface="Calibri" panose="020F0502020204030204" pitchFamily="34" charset="0"/>
                        </a:rPr>
                        <a:t>TOTAL  0113-01</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solidFill>
                      <a:srgbClr val="548235"/>
                    </a:solidFill>
                  </a:tcPr>
                </a:tc>
                <a:tc hMerge="1">
                  <a:txBody>
                    <a:bodyPr/>
                    <a:lstStyle/>
                    <a:p>
                      <a:endParaRPr lang="es-CO"/>
                    </a:p>
                  </a:txBody>
                  <a:tcPr/>
                </a:tc>
                <a:tc hMerge="1">
                  <a:txBody>
                    <a:bodyPr/>
                    <a:lstStyle/>
                    <a:p>
                      <a:endParaRPr lang="es-CO"/>
                    </a:p>
                  </a:txBody>
                  <a:tcPr/>
                </a:tc>
                <a:tc>
                  <a:txBody>
                    <a:bodyPr/>
                    <a:lstStyle/>
                    <a:p>
                      <a:pPr algn="r" rtl="0" fontAlgn="b"/>
                      <a:r>
                        <a:rPr lang="es-CO" sz="1800" b="1" i="0" u="none" strike="noStrike">
                          <a:solidFill>
                            <a:srgbClr val="FFFFFF"/>
                          </a:solidFill>
                          <a:effectLst/>
                          <a:latin typeface="Calibri" panose="020F0502020204030204" pitchFamily="34" charset="0"/>
                        </a:rPr>
                        <a:t>51.995.301.097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a:txBody>
                    <a:bodyPr/>
                    <a:lstStyle/>
                    <a:p>
                      <a:pPr algn="r" rtl="0" fontAlgn="b"/>
                      <a:r>
                        <a:rPr lang="es-CO" sz="1800" b="1" i="0" u="none" strike="noStrike">
                          <a:solidFill>
                            <a:srgbClr val="FFFF00"/>
                          </a:solidFill>
                          <a:effectLst/>
                          <a:latin typeface="Calibri" panose="020F0502020204030204" pitchFamily="34" charset="0"/>
                        </a:rPr>
                        <a:t>58.518.479.000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a:txBody>
                    <a:bodyPr/>
                    <a:lstStyle/>
                    <a:p>
                      <a:pPr algn="r" rtl="0" fontAlgn="b"/>
                      <a:r>
                        <a:rPr lang="es-CO" sz="1800" b="1" i="0" u="none" strike="noStrike">
                          <a:solidFill>
                            <a:srgbClr val="FFFFFF"/>
                          </a:solidFill>
                          <a:effectLst/>
                          <a:latin typeface="Calibri" panose="020F0502020204030204" pitchFamily="34" charset="0"/>
                        </a:rPr>
                        <a:t>6.523.177.903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a:txBody>
                    <a:bodyPr/>
                    <a:lstStyle/>
                    <a:p>
                      <a:pPr algn="r" rtl="0" fontAlgn="b"/>
                      <a:r>
                        <a:rPr lang="es-CO" sz="1800" b="1" i="0" u="none" strike="noStrike" dirty="0">
                          <a:solidFill>
                            <a:srgbClr val="FFFFFF"/>
                          </a:solidFill>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4162224377"/>
                  </a:ext>
                </a:extLst>
              </a:tr>
            </a:tbl>
          </a:graphicData>
        </a:graphic>
      </p:graphicFrame>
    </p:spTree>
    <p:extLst>
      <p:ext uri="{BB962C8B-B14F-4D97-AF65-F5344CB8AC3E}">
        <p14:creationId xmlns:p14="http://schemas.microsoft.com/office/powerpoint/2010/main" val="612291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10967068" y="5973016"/>
            <a:ext cx="1095375" cy="544003"/>
          </a:xfrm>
          <a:prstGeom prst="rect">
            <a:avLst/>
          </a:prstGeom>
        </p:spPr>
      </p:pic>
      <p:pic>
        <p:nvPicPr>
          <p:cNvPr id="6" name="Imagen 5"/>
          <p:cNvPicPr>
            <a:picLocks noChangeAspect="1"/>
          </p:cNvPicPr>
          <p:nvPr/>
        </p:nvPicPr>
        <p:blipFill>
          <a:blip r:embed="rId4"/>
          <a:stretch>
            <a:fillRect/>
          </a:stretch>
        </p:blipFill>
        <p:spPr>
          <a:xfrm flipV="1">
            <a:off x="1" y="6649669"/>
            <a:ext cx="12191999" cy="191008"/>
          </a:xfrm>
          <a:prstGeom prst="rect">
            <a:avLst/>
          </a:prstGeom>
        </p:spPr>
      </p:pic>
      <p:sp>
        <p:nvSpPr>
          <p:cNvPr id="11" name="object 2"/>
          <p:cNvSpPr/>
          <p:nvPr/>
        </p:nvSpPr>
        <p:spPr>
          <a:xfrm>
            <a:off x="1" y="0"/>
            <a:ext cx="12192000" cy="785066"/>
          </a:xfrm>
          <a:custGeom>
            <a:avLst/>
            <a:gdLst/>
            <a:ahLst/>
            <a:cxnLst/>
            <a:rect l="l" t="t" r="r" b="b"/>
            <a:pathLst>
              <a:path w="18285460" h="2118995">
                <a:moveTo>
                  <a:pt x="0" y="2118860"/>
                </a:moveTo>
                <a:lnTo>
                  <a:pt x="18285180" y="2118860"/>
                </a:lnTo>
                <a:lnTo>
                  <a:pt x="18285180" y="0"/>
                </a:lnTo>
                <a:lnTo>
                  <a:pt x="0" y="0"/>
                </a:lnTo>
                <a:lnTo>
                  <a:pt x="0" y="2118860"/>
                </a:lnTo>
                <a:close/>
              </a:path>
            </a:pathLst>
          </a:custGeom>
          <a:solidFill>
            <a:srgbClr val="1C2046"/>
          </a:solidFill>
        </p:spPr>
        <p:txBody>
          <a:bodyPr wrap="square" lIns="0" tIns="0" rIns="0" bIns="0" rtlCol="0"/>
          <a:lstStyle/>
          <a:p>
            <a:endParaRPr dirty="0"/>
          </a:p>
        </p:txBody>
      </p:sp>
      <p:sp>
        <p:nvSpPr>
          <p:cNvPr id="12" name="object 3"/>
          <p:cNvSpPr txBox="1">
            <a:spLocks noGrp="1"/>
          </p:cNvSpPr>
          <p:nvPr>
            <p:ph type="title"/>
          </p:nvPr>
        </p:nvSpPr>
        <p:spPr>
          <a:xfrm>
            <a:off x="228566" y="454087"/>
            <a:ext cx="11578423" cy="320601"/>
          </a:xfrm>
          <a:prstGeom prst="rect">
            <a:avLst/>
          </a:prstGeom>
        </p:spPr>
        <p:txBody>
          <a:bodyPr vert="horz" wrap="square" lIns="0" tIns="12700" rIns="0" bIns="0" rtlCol="0">
            <a:spAutoFit/>
          </a:bodyPr>
          <a:lstStyle/>
          <a:p>
            <a:pPr marL="12700">
              <a:lnSpc>
                <a:spcPct val="100000"/>
              </a:lnSpc>
              <a:spcBef>
                <a:spcPts val="100"/>
              </a:spcBef>
            </a:pPr>
            <a:r>
              <a:rPr lang="es-CO" sz="2000" dirty="0" smtClean="0">
                <a:solidFill>
                  <a:srgbClr val="31CE39"/>
                </a:solidFill>
                <a:latin typeface="Arial Black"/>
                <a:ea typeface="+mn-ea"/>
                <a:cs typeface="Arial Black"/>
              </a:rPr>
              <a:t>Unidad 2 - Por proyectos de inversión</a:t>
            </a:r>
            <a:endParaRPr lang="es-CO" sz="2000" dirty="0">
              <a:solidFill>
                <a:srgbClr val="31CE39"/>
              </a:solidFill>
              <a:latin typeface="Arial Black"/>
              <a:ea typeface="+mn-ea"/>
              <a:cs typeface="Arial Black"/>
            </a:endParaRPr>
          </a:p>
        </p:txBody>
      </p:sp>
      <p:sp>
        <p:nvSpPr>
          <p:cNvPr id="13" name="object 3"/>
          <p:cNvSpPr txBox="1">
            <a:spLocks/>
          </p:cNvSpPr>
          <p:nvPr/>
        </p:nvSpPr>
        <p:spPr>
          <a:xfrm>
            <a:off x="228566" y="56170"/>
            <a:ext cx="9789795" cy="399981"/>
          </a:xfrm>
          <a:prstGeom prst="rect">
            <a:avLst/>
          </a:prstGeom>
        </p:spPr>
        <p:txBody>
          <a:bodyPr vert="horz" wrap="square" lIns="0" tIns="1206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spcBef>
                <a:spcPts val="95"/>
              </a:spcBef>
              <a:tabLst>
                <a:tab pos="1028700" algn="l"/>
                <a:tab pos="1841500" algn="l"/>
                <a:tab pos="2491740" algn="l"/>
                <a:tab pos="3433445" algn="l"/>
                <a:tab pos="3710940" algn="l"/>
                <a:tab pos="4450080" algn="l"/>
                <a:tab pos="6245225" algn="l"/>
              </a:tabLst>
            </a:pPr>
            <a:r>
              <a:rPr lang="es-CO" sz="2800" spc="50" dirty="0" smtClean="0">
                <a:solidFill>
                  <a:schemeClr val="bg1">
                    <a:lumMod val="85000"/>
                  </a:schemeClr>
                </a:solidFill>
                <a:latin typeface="Arial Black" panose="020B0A04020102020204" pitchFamily="34" charset="0"/>
              </a:rPr>
              <a:t>Comparativo Recursos de Vigencia 2021 - 2022</a:t>
            </a:r>
            <a:endParaRPr lang="es-CO" sz="2800" dirty="0">
              <a:latin typeface="Arial Black" panose="020B0A04020102020204" pitchFamily="34" charset="0"/>
            </a:endParaRPr>
          </a:p>
        </p:txBody>
      </p:sp>
      <p:sp>
        <p:nvSpPr>
          <p:cNvPr id="14" name="Rectángulo 13"/>
          <p:cNvSpPr/>
          <p:nvPr/>
        </p:nvSpPr>
        <p:spPr>
          <a:xfrm>
            <a:off x="23851" y="6594456"/>
            <a:ext cx="8222260" cy="246221"/>
          </a:xfrm>
          <a:prstGeom prst="rect">
            <a:avLst/>
          </a:prstGeom>
        </p:spPr>
        <p:txBody>
          <a:bodyPr wrap="square">
            <a:spAutoFit/>
          </a:bodyPr>
          <a:lstStyle/>
          <a:p>
            <a:pPr fontAlgn="t"/>
            <a:r>
              <a:rPr lang="es-CO" sz="1000" dirty="0">
                <a:solidFill>
                  <a:srgbClr val="000000"/>
                </a:solidFill>
                <a:latin typeface="Calibri" panose="020F0502020204030204" pitchFamily="34" charset="0"/>
              </a:rPr>
              <a:t>Nota: </a:t>
            </a:r>
            <a:r>
              <a:rPr lang="es-CO" sz="1000" dirty="0" smtClean="0">
                <a:solidFill>
                  <a:srgbClr val="000000"/>
                </a:solidFill>
                <a:latin typeface="Calibri" panose="020F0502020204030204" pitchFamily="34" charset="0"/>
              </a:rPr>
              <a:t>Cifras en pesos. No </a:t>
            </a:r>
            <a:r>
              <a:rPr lang="es-CO" sz="1000" dirty="0">
                <a:solidFill>
                  <a:srgbClr val="000000"/>
                </a:solidFill>
                <a:latin typeface="Calibri" panose="020F0502020204030204" pitchFamily="34" charset="0"/>
              </a:rPr>
              <a:t>incluye </a:t>
            </a:r>
            <a:r>
              <a:rPr lang="es-CO" sz="1000" dirty="0" smtClean="0">
                <a:solidFill>
                  <a:srgbClr val="000000"/>
                </a:solidFill>
                <a:latin typeface="Calibri" panose="020F0502020204030204" pitchFamily="34" charset="0"/>
              </a:rPr>
              <a:t>Pasivos ni la </a:t>
            </a:r>
            <a:r>
              <a:rPr lang="es-CO" sz="1000" dirty="0">
                <a:solidFill>
                  <a:srgbClr val="000000"/>
                </a:solidFill>
                <a:latin typeface="Calibri" panose="020F0502020204030204" pitchFamily="34" charset="0"/>
              </a:rPr>
              <a:t>fuente Convenios del proyecto de inversión </a:t>
            </a:r>
            <a:r>
              <a:rPr lang="es-CO" sz="1000" dirty="0" smtClean="0">
                <a:solidFill>
                  <a:srgbClr val="000000"/>
                </a:solidFill>
                <a:latin typeface="Calibri" panose="020F0502020204030204" pitchFamily="34" charset="0"/>
              </a:rPr>
              <a:t>7576</a:t>
            </a:r>
            <a:endParaRPr lang="es-CO" sz="1000" dirty="0">
              <a:solidFill>
                <a:srgbClr val="000000"/>
              </a:solidFill>
              <a:latin typeface="Calibri" panose="020F0502020204030204" pitchFamily="34" charset="0"/>
            </a:endParaRPr>
          </a:p>
        </p:txBody>
      </p:sp>
      <p:sp>
        <p:nvSpPr>
          <p:cNvPr id="10" name="Flecha arriba 9"/>
          <p:cNvSpPr/>
          <p:nvPr/>
        </p:nvSpPr>
        <p:spPr>
          <a:xfrm>
            <a:off x="10789647" y="1152068"/>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lecha arriba 14"/>
          <p:cNvSpPr/>
          <p:nvPr/>
        </p:nvSpPr>
        <p:spPr>
          <a:xfrm>
            <a:off x="10786851" y="1968065"/>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arriba 15"/>
          <p:cNvSpPr/>
          <p:nvPr/>
        </p:nvSpPr>
        <p:spPr>
          <a:xfrm>
            <a:off x="10786851" y="2368130"/>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arriba 16"/>
          <p:cNvSpPr/>
          <p:nvPr/>
        </p:nvSpPr>
        <p:spPr>
          <a:xfrm>
            <a:off x="10786851" y="2758908"/>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arriba 17"/>
          <p:cNvSpPr/>
          <p:nvPr/>
        </p:nvSpPr>
        <p:spPr>
          <a:xfrm>
            <a:off x="10786850" y="3650660"/>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arriba 18"/>
          <p:cNvSpPr/>
          <p:nvPr/>
        </p:nvSpPr>
        <p:spPr>
          <a:xfrm>
            <a:off x="10786851" y="4750542"/>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Flecha arriba 19"/>
          <p:cNvSpPr/>
          <p:nvPr/>
        </p:nvSpPr>
        <p:spPr>
          <a:xfrm>
            <a:off x="10781591" y="5155193"/>
            <a:ext cx="177421" cy="218364"/>
          </a:xfrm>
          <a:prstGeom prs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4" name="Tabla 3"/>
          <p:cNvGraphicFramePr>
            <a:graphicFrameLocks noGrp="1"/>
          </p:cNvGraphicFramePr>
          <p:nvPr>
            <p:extLst>
              <p:ext uri="{D42A27DB-BD31-4B8C-83A1-F6EECF244321}">
                <p14:modId xmlns:p14="http://schemas.microsoft.com/office/powerpoint/2010/main" val="3525100643"/>
              </p:ext>
            </p:extLst>
          </p:nvPr>
        </p:nvGraphicFramePr>
        <p:xfrm>
          <a:off x="614237" y="819195"/>
          <a:ext cx="10048319" cy="5718351"/>
        </p:xfrm>
        <a:graphic>
          <a:graphicData uri="http://schemas.openxmlformats.org/drawingml/2006/table">
            <a:tbl>
              <a:tblPr firstRow="1" firstCol="1" lastRow="1" bandRow="1"/>
              <a:tblGrid>
                <a:gridCol w="1247220">
                  <a:extLst>
                    <a:ext uri="{9D8B030D-6E8A-4147-A177-3AD203B41FA5}">
                      <a16:colId xmlns:a16="http://schemas.microsoft.com/office/drawing/2014/main" val="2800530403"/>
                    </a:ext>
                  </a:extLst>
                </a:gridCol>
                <a:gridCol w="1012371">
                  <a:extLst>
                    <a:ext uri="{9D8B030D-6E8A-4147-A177-3AD203B41FA5}">
                      <a16:colId xmlns:a16="http://schemas.microsoft.com/office/drawing/2014/main" val="452350340"/>
                    </a:ext>
                  </a:extLst>
                </a:gridCol>
                <a:gridCol w="2558291">
                  <a:extLst>
                    <a:ext uri="{9D8B030D-6E8A-4147-A177-3AD203B41FA5}">
                      <a16:colId xmlns:a16="http://schemas.microsoft.com/office/drawing/2014/main" val="3628291514"/>
                    </a:ext>
                  </a:extLst>
                </a:gridCol>
                <a:gridCol w="1522185">
                  <a:extLst>
                    <a:ext uri="{9D8B030D-6E8A-4147-A177-3AD203B41FA5}">
                      <a16:colId xmlns:a16="http://schemas.microsoft.com/office/drawing/2014/main" val="840417065"/>
                    </a:ext>
                  </a:extLst>
                </a:gridCol>
                <a:gridCol w="1517443">
                  <a:extLst>
                    <a:ext uri="{9D8B030D-6E8A-4147-A177-3AD203B41FA5}">
                      <a16:colId xmlns:a16="http://schemas.microsoft.com/office/drawing/2014/main" val="853279449"/>
                    </a:ext>
                  </a:extLst>
                </a:gridCol>
                <a:gridCol w="1408378">
                  <a:extLst>
                    <a:ext uri="{9D8B030D-6E8A-4147-A177-3AD203B41FA5}">
                      <a16:colId xmlns:a16="http://schemas.microsoft.com/office/drawing/2014/main" val="1094804861"/>
                    </a:ext>
                  </a:extLst>
                </a:gridCol>
                <a:gridCol w="782431">
                  <a:extLst>
                    <a:ext uri="{9D8B030D-6E8A-4147-A177-3AD203B41FA5}">
                      <a16:colId xmlns:a16="http://schemas.microsoft.com/office/drawing/2014/main" val="1447737655"/>
                    </a:ext>
                  </a:extLst>
                </a:gridCol>
              </a:tblGrid>
              <a:tr h="229310">
                <a:tc>
                  <a:txBody>
                    <a:bodyPr/>
                    <a:lstStyle/>
                    <a:p>
                      <a:pPr algn="ctr" rtl="0" fontAlgn="ctr"/>
                      <a:r>
                        <a:rPr lang="es-CO" sz="1050" b="1" i="0" u="none" strike="noStrike">
                          <a:solidFill>
                            <a:srgbClr val="FFFFFF"/>
                          </a:solidFill>
                          <a:effectLst/>
                          <a:latin typeface="Calibri" panose="020F0502020204030204" pitchFamily="34" charset="0"/>
                        </a:rPr>
                        <a:t>SUBSECRETARÍA</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85723"/>
                    </a:solidFill>
                  </a:tcPr>
                </a:tc>
                <a:tc gridSpan="2">
                  <a:txBody>
                    <a:bodyPr/>
                    <a:lstStyle/>
                    <a:p>
                      <a:pPr algn="ctr" rtl="0" fontAlgn="ctr"/>
                      <a:r>
                        <a:rPr lang="es-CO" sz="1050" b="1" i="0" u="none" strike="noStrike">
                          <a:solidFill>
                            <a:srgbClr val="FFFFFF"/>
                          </a:solidFill>
                          <a:effectLst/>
                          <a:latin typeface="Calibri" panose="020F0502020204030204" pitchFamily="34" charset="0"/>
                        </a:rPr>
                        <a:t>PROYECTO DE INVERSIÓN</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85723"/>
                    </a:solidFill>
                  </a:tcPr>
                </a:tc>
                <a:tc hMerge="1">
                  <a:txBody>
                    <a:bodyPr/>
                    <a:lstStyle/>
                    <a:p>
                      <a:endParaRPr lang="es-CO"/>
                    </a:p>
                  </a:txBody>
                  <a:tcPr/>
                </a:tc>
                <a:tc>
                  <a:txBody>
                    <a:bodyPr/>
                    <a:lstStyle/>
                    <a:p>
                      <a:pPr algn="ctr" rtl="0" fontAlgn="ctr"/>
                      <a:r>
                        <a:rPr lang="es-CO" sz="1050" b="1" i="0" u="none" strike="noStrike">
                          <a:solidFill>
                            <a:srgbClr val="FFFFFF"/>
                          </a:solidFill>
                          <a:effectLst/>
                          <a:latin typeface="Calibri" panose="020F0502020204030204" pitchFamily="34" charset="0"/>
                        </a:rPr>
                        <a:t>2021</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85723"/>
                    </a:solidFill>
                  </a:tcPr>
                </a:tc>
                <a:tc>
                  <a:txBody>
                    <a:bodyPr/>
                    <a:lstStyle/>
                    <a:p>
                      <a:pPr algn="ctr" rtl="0" fontAlgn="ctr"/>
                      <a:r>
                        <a:rPr lang="es-CO" sz="1050" b="1" i="0" u="none" strike="noStrike">
                          <a:solidFill>
                            <a:srgbClr val="FFFF00"/>
                          </a:solidFill>
                          <a:effectLst/>
                          <a:latin typeface="Calibri" panose="020F0502020204030204" pitchFamily="34" charset="0"/>
                        </a:rPr>
                        <a:t>2022</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85723"/>
                    </a:solidFill>
                  </a:tcPr>
                </a:tc>
                <a:tc>
                  <a:txBody>
                    <a:bodyPr/>
                    <a:lstStyle/>
                    <a:p>
                      <a:pPr algn="ctr" rtl="0" fontAlgn="ctr"/>
                      <a:r>
                        <a:rPr lang="es-CO" sz="1050" b="1" i="0" u="none" strike="noStrike">
                          <a:solidFill>
                            <a:srgbClr val="FFFFFF"/>
                          </a:solidFill>
                          <a:effectLst/>
                          <a:latin typeface="Calibri" panose="020F0502020204030204" pitchFamily="34" charset="0"/>
                        </a:rPr>
                        <a:t>DIFERENCIA</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85723"/>
                    </a:solidFill>
                  </a:tcPr>
                </a:tc>
                <a:tc>
                  <a:txBody>
                    <a:bodyPr/>
                    <a:lstStyle/>
                    <a:p>
                      <a:pPr algn="ctr" rtl="0" fontAlgn="ctr"/>
                      <a:r>
                        <a:rPr lang="es-CO" sz="1050" b="1" i="0" u="none" strike="noStrike">
                          <a:solidFill>
                            <a:srgbClr val="FFFFFF"/>
                          </a:solidFill>
                          <a:effectLst/>
                          <a:latin typeface="Calibri" panose="020F0502020204030204" pitchFamily="34" charset="0"/>
                        </a:rPr>
                        <a:t>%</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85723"/>
                    </a:solidFill>
                  </a:tcPr>
                </a:tc>
                <a:extLst>
                  <a:ext uri="{0D108BD9-81ED-4DB2-BD59-A6C34878D82A}">
                    <a16:rowId xmlns:a16="http://schemas.microsoft.com/office/drawing/2014/main" val="3962646249"/>
                  </a:ext>
                </a:extLst>
              </a:tr>
              <a:tr h="388409">
                <a:tc>
                  <a:txBody>
                    <a:bodyPr/>
                    <a:lstStyle/>
                    <a:p>
                      <a:pPr algn="ctr" rtl="0" fontAlgn="ctr"/>
                      <a:r>
                        <a:rPr lang="es-CO" sz="1050" b="0" i="0" u="none" strike="noStrike" dirty="0" smtClean="0">
                          <a:solidFill>
                            <a:srgbClr val="000000"/>
                          </a:solidFill>
                          <a:effectLst/>
                          <a:latin typeface="Calibri" panose="020F0502020204030204" pitchFamily="34" charset="0"/>
                        </a:rPr>
                        <a:t>GESTIÓN CORPORATIVA </a:t>
                      </a:r>
                      <a:endParaRPr lang="es-CO" sz="1050" b="0" i="0" u="none" strike="noStrike" dirty="0">
                        <a:solidFill>
                          <a:srgbClr val="000000"/>
                        </a:solidFill>
                        <a:effectLst/>
                        <a:latin typeface="Calibri" panose="020F0502020204030204" pitchFamily="34" charset="0"/>
                      </a:endParaRP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s-CO" sz="1050" b="0" i="0" u="none" strike="noStrike">
                          <a:solidFill>
                            <a:srgbClr val="000000"/>
                          </a:solidFill>
                          <a:effectLst/>
                          <a:latin typeface="Calibri" panose="020F0502020204030204" pitchFamily="34" charset="0"/>
                        </a:rPr>
                        <a:t>7581</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s-CO" sz="1050" b="0" i="0" u="none" strike="noStrike" dirty="0">
                          <a:solidFill>
                            <a:srgbClr val="000000"/>
                          </a:solidFill>
                          <a:effectLst/>
                          <a:latin typeface="Calibri" panose="020F0502020204030204" pitchFamily="34" charset="0"/>
                        </a:rPr>
                        <a:t>Fortalecimiento de la comunicación y la cultura para la </a:t>
                      </a:r>
                      <a:r>
                        <a:rPr lang="es-CO" sz="1050" b="0" i="0" u="none" strike="noStrike" dirty="0" smtClean="0">
                          <a:solidFill>
                            <a:srgbClr val="000000"/>
                          </a:solidFill>
                          <a:effectLst/>
                          <a:latin typeface="Calibri" panose="020F0502020204030204" pitchFamily="34" charset="0"/>
                        </a:rPr>
                        <a:t>movilidad</a:t>
                      </a:r>
                      <a:endParaRPr lang="es-CO" sz="1050" b="0" i="0" u="none" strike="noStrike" dirty="0">
                        <a:solidFill>
                          <a:srgbClr val="000000"/>
                        </a:solidFill>
                        <a:effectLst/>
                        <a:latin typeface="Calibri" panose="020F0502020204030204" pitchFamily="34" charset="0"/>
                      </a:endParaRP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6.656.503.000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7.095.388.000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438.885.000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7%</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350589185"/>
                  </a:ext>
                </a:extLst>
              </a:tr>
              <a:tr h="291203">
                <a:tc rowSpan="4">
                  <a:txBody>
                    <a:bodyPr/>
                    <a:lstStyle/>
                    <a:p>
                      <a:pPr algn="ctr" rtl="0" fontAlgn="ctr"/>
                      <a:r>
                        <a:rPr lang="es-CO" sz="1050" b="0" i="0" u="none" strike="noStrike" dirty="0">
                          <a:solidFill>
                            <a:srgbClr val="000000"/>
                          </a:solidFill>
                          <a:effectLst/>
                          <a:latin typeface="Calibri" panose="020F0502020204030204" pitchFamily="34" charset="0"/>
                        </a:rPr>
                        <a:t>GESTIÓN </a:t>
                      </a:r>
                      <a:r>
                        <a:rPr lang="es-CO" sz="1050" b="0" i="0" u="none" strike="noStrike" dirty="0" smtClean="0">
                          <a:solidFill>
                            <a:srgbClr val="000000"/>
                          </a:solidFill>
                          <a:effectLst/>
                          <a:latin typeface="Calibri" panose="020F0502020204030204" pitchFamily="34" charset="0"/>
                        </a:rPr>
                        <a:t>DE LA MOVILIDAD</a:t>
                      </a:r>
                      <a:r>
                        <a:rPr lang="es-CO" sz="1050" b="0" i="0" u="none" strike="noStrike" dirty="0">
                          <a:solidFill>
                            <a:srgbClr val="000000"/>
                          </a:solidFill>
                          <a:effectLst/>
                          <a:latin typeface="Calibri" panose="020F0502020204030204" pitchFamily="34" charset="0"/>
                        </a:rPr>
                        <a:t>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s-CO" sz="1050" b="0" i="0" u="none" strike="noStrike">
                          <a:solidFill>
                            <a:srgbClr val="000000"/>
                          </a:solidFill>
                          <a:effectLst/>
                          <a:latin typeface="Calibri" panose="020F0502020204030204" pitchFamily="34" charset="0"/>
                        </a:rPr>
                        <a:t>7573</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ctr"/>
                      <a:r>
                        <a:rPr lang="es-CO" sz="1050" b="0" i="0" u="none" strike="noStrike">
                          <a:solidFill>
                            <a:srgbClr val="000000"/>
                          </a:solidFill>
                          <a:effectLst/>
                          <a:latin typeface="Calibri" panose="020F0502020204030204" pitchFamily="34" charset="0"/>
                        </a:rPr>
                        <a:t>Apoyo a las acciones de regulación y control de tránsito y transporte</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68.522.496.380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38.044.031.000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-30.478.465.380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-44%</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342049234"/>
                  </a:ext>
                </a:extLst>
              </a:tr>
              <a:tr h="505605">
                <a:tc vMerge="1">
                  <a:txBody>
                    <a:bodyPr/>
                    <a:lstStyle/>
                    <a:p>
                      <a:endParaRPr lang="es-CO"/>
                    </a:p>
                  </a:txBody>
                  <a:tcPr/>
                </a:tc>
                <a:tc>
                  <a:txBody>
                    <a:bodyPr/>
                    <a:lstStyle/>
                    <a:p>
                      <a:pPr algn="ctr" rtl="0" fontAlgn="ctr"/>
                      <a:r>
                        <a:rPr lang="es-CO" sz="1050" b="0" i="0" u="none" strike="noStrike">
                          <a:solidFill>
                            <a:srgbClr val="000000"/>
                          </a:solidFill>
                          <a:effectLst/>
                          <a:latin typeface="Calibri" panose="020F0502020204030204" pitchFamily="34" charset="0"/>
                        </a:rPr>
                        <a:t>7576</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s-CO" sz="1050" b="0" i="0" u="none" strike="noStrike" dirty="0">
                          <a:solidFill>
                            <a:srgbClr val="000000"/>
                          </a:solidFill>
                          <a:effectLst/>
                          <a:latin typeface="Calibri" panose="020F0502020204030204" pitchFamily="34" charset="0"/>
                        </a:rPr>
                        <a:t>Consolidación del programa niñas y niños primero para mejorar </a:t>
                      </a:r>
                      <a:r>
                        <a:rPr lang="es-CO" sz="1050" b="0" i="0" u="none" strike="noStrike" dirty="0" smtClean="0">
                          <a:solidFill>
                            <a:srgbClr val="000000"/>
                          </a:solidFill>
                          <a:effectLst/>
                          <a:latin typeface="Calibri" panose="020F0502020204030204" pitchFamily="34" charset="0"/>
                        </a:rPr>
                        <a:t>sus </a:t>
                      </a:r>
                      <a:r>
                        <a:rPr lang="es-CO" sz="1050" b="0" i="0" u="none" strike="noStrike" dirty="0">
                          <a:solidFill>
                            <a:srgbClr val="000000"/>
                          </a:solidFill>
                          <a:effectLst/>
                          <a:latin typeface="Calibri" panose="020F0502020204030204" pitchFamily="34" charset="0"/>
                        </a:rPr>
                        <a:t>experiencias de </a:t>
                      </a:r>
                      <a:r>
                        <a:rPr lang="es-CO" sz="1050" b="0" i="0" u="none" strike="noStrike" dirty="0" smtClean="0">
                          <a:solidFill>
                            <a:srgbClr val="000000"/>
                          </a:solidFill>
                          <a:effectLst/>
                          <a:latin typeface="Calibri" panose="020F0502020204030204" pitchFamily="34" charset="0"/>
                        </a:rPr>
                        <a:t>viaje</a:t>
                      </a:r>
                      <a:endParaRPr lang="es-CO" sz="1050" b="0" i="0" u="none" strike="noStrike" dirty="0">
                        <a:solidFill>
                          <a:srgbClr val="000000"/>
                        </a:solidFill>
                        <a:effectLst/>
                        <a:latin typeface="Calibri" panose="020F0502020204030204" pitchFamily="34" charset="0"/>
                      </a:endParaRP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2.550.478.000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3.438.747.000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888.269.000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35%</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914123995"/>
                  </a:ext>
                </a:extLst>
              </a:tr>
              <a:tr h="219735">
                <a:tc vMerge="1">
                  <a:txBody>
                    <a:bodyPr/>
                    <a:lstStyle/>
                    <a:p>
                      <a:endParaRPr lang="es-CO"/>
                    </a:p>
                  </a:txBody>
                  <a:tcPr/>
                </a:tc>
                <a:tc>
                  <a:txBody>
                    <a:bodyPr/>
                    <a:lstStyle/>
                    <a:p>
                      <a:pPr algn="ctr" rtl="0" fontAlgn="ctr"/>
                      <a:r>
                        <a:rPr lang="es-CO" sz="1050" b="0" i="0" u="none" strike="noStrike">
                          <a:solidFill>
                            <a:srgbClr val="000000"/>
                          </a:solidFill>
                          <a:effectLst/>
                          <a:latin typeface="Calibri" panose="020F0502020204030204" pitchFamily="34" charset="0"/>
                        </a:rPr>
                        <a:t>7578</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ctr"/>
                      <a:r>
                        <a:rPr lang="es-CO" sz="1050" b="0" i="0" u="none" strike="noStrike">
                          <a:solidFill>
                            <a:srgbClr val="000000"/>
                          </a:solidFill>
                          <a:effectLst/>
                          <a:latin typeface="Calibri" panose="020F0502020204030204" pitchFamily="34" charset="0"/>
                        </a:rPr>
                        <a:t>Fortalecimiento de la gestión y control de la movilidad</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101.372.683.968</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124.977.541.000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23.604.857.032</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23%</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240596585"/>
                  </a:ext>
                </a:extLst>
              </a:tr>
              <a:tr h="505605">
                <a:tc vMerge="1">
                  <a:txBody>
                    <a:bodyPr/>
                    <a:lstStyle/>
                    <a:p>
                      <a:endParaRPr lang="es-CO"/>
                    </a:p>
                  </a:txBody>
                  <a:tcPr/>
                </a:tc>
                <a:tc>
                  <a:txBody>
                    <a:bodyPr/>
                    <a:lstStyle/>
                    <a:p>
                      <a:pPr algn="ctr" rtl="0" fontAlgn="ctr"/>
                      <a:r>
                        <a:rPr lang="es-CO" sz="1050" b="0" i="0" u="none" strike="noStrike">
                          <a:solidFill>
                            <a:srgbClr val="000000"/>
                          </a:solidFill>
                          <a:effectLst/>
                          <a:latin typeface="Calibri" panose="020F0502020204030204" pitchFamily="34" charset="0"/>
                        </a:rPr>
                        <a:t>7587</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s-CO" sz="1050" b="0" i="0" u="none" strike="noStrike">
                          <a:solidFill>
                            <a:srgbClr val="000000"/>
                          </a:solidFill>
                          <a:effectLst/>
                          <a:latin typeface="Calibri" panose="020F0502020204030204" pitchFamily="34" charset="0"/>
                        </a:rPr>
                        <a:t>Implementación de señalización para mejorar las condiciones de seguridad vial, movilidad y accesibilidad</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50.604.714.501</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88.201.627.000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37.596.912.499</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74%</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1590682697"/>
                  </a:ext>
                </a:extLst>
              </a:tr>
              <a:tr h="505605">
                <a:tc rowSpan="4">
                  <a:txBody>
                    <a:bodyPr/>
                    <a:lstStyle/>
                    <a:p>
                      <a:pPr algn="ctr" rtl="0" fontAlgn="ctr"/>
                      <a:r>
                        <a:rPr lang="es-CO" sz="1050" b="0" i="0" u="none" strike="noStrike" dirty="0" smtClean="0">
                          <a:solidFill>
                            <a:srgbClr val="000000"/>
                          </a:solidFill>
                          <a:effectLst/>
                          <a:latin typeface="Calibri" panose="020F0502020204030204" pitchFamily="34" charset="0"/>
                        </a:rPr>
                        <a:t>POLÍTICA DE MOVILIDAD</a:t>
                      </a:r>
                      <a:endParaRPr lang="es-CO" sz="1050" b="0" i="0" u="none" strike="noStrike" dirty="0">
                        <a:solidFill>
                          <a:srgbClr val="000000"/>
                        </a:solidFill>
                        <a:effectLst/>
                        <a:latin typeface="Calibri" panose="020F0502020204030204" pitchFamily="34" charset="0"/>
                      </a:endParaRP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ctr" rtl="0" fontAlgn="ctr"/>
                      <a:r>
                        <a:rPr lang="es-CO" sz="1050" b="0" i="0" u="none" strike="noStrike">
                          <a:solidFill>
                            <a:srgbClr val="000000"/>
                          </a:solidFill>
                          <a:effectLst/>
                          <a:latin typeface="Calibri" panose="020F0502020204030204" pitchFamily="34" charset="0"/>
                        </a:rPr>
                        <a:t>7596</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s-CO" sz="1050" b="0" i="0" u="none" strike="noStrike" dirty="0">
                          <a:solidFill>
                            <a:srgbClr val="000000"/>
                          </a:solidFill>
                          <a:effectLst/>
                          <a:latin typeface="Calibri" panose="020F0502020204030204" pitchFamily="34" charset="0"/>
                        </a:rPr>
                        <a:t>Desarrollo de lineamientos estratégicos e insumos con enfoques diferenciales para mejorar la movilidad</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9.368.843.000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3.711.828.000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-5.657.015.000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-60%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405641402"/>
                  </a:ext>
                </a:extLst>
              </a:tr>
              <a:tr h="291203">
                <a:tc vMerge="1">
                  <a:txBody>
                    <a:bodyPr/>
                    <a:lstStyle/>
                    <a:p>
                      <a:endParaRPr lang="es-CO"/>
                    </a:p>
                  </a:txBody>
                  <a:tcPr/>
                </a:tc>
                <a:tc>
                  <a:txBody>
                    <a:bodyPr/>
                    <a:lstStyle/>
                    <a:p>
                      <a:pPr algn="ctr" rtl="0" fontAlgn="ctr"/>
                      <a:r>
                        <a:rPr lang="es-CO" sz="1050" b="0" i="0" u="none" strike="noStrike">
                          <a:solidFill>
                            <a:srgbClr val="000000"/>
                          </a:solidFill>
                          <a:effectLst/>
                          <a:latin typeface="Calibri" panose="020F0502020204030204" pitchFamily="34" charset="0"/>
                        </a:rPr>
                        <a:t>7583</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ctr"/>
                      <a:r>
                        <a:rPr lang="es-CO" sz="1050" b="0" i="0" u="none" strike="noStrike" dirty="0">
                          <a:solidFill>
                            <a:srgbClr val="000000"/>
                          </a:solidFill>
                          <a:effectLst/>
                          <a:latin typeface="Calibri" panose="020F0502020204030204" pitchFamily="34" charset="0"/>
                        </a:rPr>
                        <a:t>Implementación del sistema de transportes de bajas y cero emisiones</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5.664.550.000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9.633.499.000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3.968.949.000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70%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687125137"/>
                  </a:ext>
                </a:extLst>
              </a:tr>
              <a:tr h="219735">
                <a:tc vMerge="1">
                  <a:txBody>
                    <a:bodyPr/>
                    <a:lstStyle/>
                    <a:p>
                      <a:endParaRPr lang="es-CO"/>
                    </a:p>
                  </a:txBody>
                  <a:tcPr/>
                </a:tc>
                <a:tc>
                  <a:txBody>
                    <a:bodyPr/>
                    <a:lstStyle/>
                    <a:p>
                      <a:pPr algn="ctr" rtl="0" fontAlgn="ctr"/>
                      <a:r>
                        <a:rPr lang="es-CO" sz="1050" b="0" i="0" u="none" strike="noStrike">
                          <a:solidFill>
                            <a:srgbClr val="000000"/>
                          </a:solidFill>
                          <a:effectLst/>
                          <a:latin typeface="Calibri" panose="020F0502020204030204" pitchFamily="34" charset="0"/>
                        </a:rPr>
                        <a:t>7579</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s-CO" sz="1050" b="0" i="0" u="none" strike="noStrike" dirty="0">
                          <a:solidFill>
                            <a:srgbClr val="000000"/>
                          </a:solidFill>
                          <a:effectLst/>
                          <a:latin typeface="Calibri" panose="020F0502020204030204" pitchFamily="34" charset="0"/>
                        </a:rPr>
                        <a:t>Implementación del plan distrital de seguridad vial</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10.956.419.534</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7.664.170.000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-3.292.249.534</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-30%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417550363"/>
                  </a:ext>
                </a:extLst>
              </a:tr>
              <a:tr h="362670">
                <a:tc vMerge="1">
                  <a:txBody>
                    <a:bodyPr/>
                    <a:lstStyle/>
                    <a:p>
                      <a:endParaRPr lang="es-CO"/>
                    </a:p>
                  </a:txBody>
                  <a:tcPr/>
                </a:tc>
                <a:tc>
                  <a:txBody>
                    <a:bodyPr/>
                    <a:lstStyle/>
                    <a:p>
                      <a:pPr algn="ctr" rtl="0" fontAlgn="ctr"/>
                      <a:r>
                        <a:rPr lang="es-CO" sz="1050" b="0" i="0" u="none" strike="noStrike">
                          <a:solidFill>
                            <a:srgbClr val="000000"/>
                          </a:solidFill>
                          <a:effectLst/>
                          <a:latin typeface="Calibri" panose="020F0502020204030204" pitchFamily="34" charset="0"/>
                        </a:rPr>
                        <a:t>7588</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ctr"/>
                      <a:r>
                        <a:rPr lang="es-CO" sz="1050" b="0" i="0" u="none" strike="noStrike" dirty="0">
                          <a:solidFill>
                            <a:srgbClr val="000000"/>
                          </a:solidFill>
                          <a:effectLst/>
                          <a:latin typeface="Calibri" panose="020F0502020204030204" pitchFamily="34" charset="0"/>
                        </a:rPr>
                        <a:t>Fortalecimiento de una movilidad sostenible y accesible para Bogotá y su región</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8.989.734.141</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7.656.635.000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-1.333.099.141</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-15%</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683911341"/>
                  </a:ext>
                </a:extLst>
              </a:tr>
              <a:tr h="291203">
                <a:tc rowSpan="4">
                  <a:txBody>
                    <a:bodyPr/>
                    <a:lstStyle/>
                    <a:p>
                      <a:pPr algn="ctr" rtl="0" fontAlgn="ctr"/>
                      <a:r>
                        <a:rPr lang="es-CO" sz="1050" b="0" i="0" u="none" strike="noStrike" dirty="0" smtClean="0">
                          <a:solidFill>
                            <a:srgbClr val="000000"/>
                          </a:solidFill>
                          <a:effectLst/>
                          <a:latin typeface="Calibri" panose="020F0502020204030204" pitchFamily="34" charset="0"/>
                        </a:rPr>
                        <a:t>SERVICIOS A LA CIUDADANÍA</a:t>
                      </a:r>
                      <a:endParaRPr lang="es-CO" sz="1050" b="0" i="0" u="none" strike="noStrike" dirty="0">
                        <a:solidFill>
                          <a:srgbClr val="000000"/>
                        </a:solidFill>
                        <a:effectLst/>
                        <a:latin typeface="Calibri" panose="020F0502020204030204" pitchFamily="34" charset="0"/>
                      </a:endParaRP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ctr" rtl="0" fontAlgn="ctr"/>
                      <a:r>
                        <a:rPr lang="es-CO" sz="1050" b="0" i="0" u="none" strike="noStrike">
                          <a:solidFill>
                            <a:srgbClr val="000000"/>
                          </a:solidFill>
                          <a:effectLst/>
                          <a:latin typeface="Calibri" panose="020F0502020204030204" pitchFamily="34" charset="0"/>
                        </a:rPr>
                        <a:t>7907</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ctr"/>
                      <a:r>
                        <a:rPr lang="es-CO" sz="1050" b="0" i="0" u="none" strike="noStrike" dirty="0">
                          <a:solidFill>
                            <a:srgbClr val="000000"/>
                          </a:solidFill>
                          <a:effectLst/>
                          <a:latin typeface="Calibri" panose="020F0502020204030204" pitchFamily="34" charset="0"/>
                        </a:rPr>
                        <a:t>Consolidación del centro de orientación a víctimas de siniestros viales</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1.188.255.466</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1.995.000.000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806.744.534</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68%</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936684218"/>
                  </a:ext>
                </a:extLst>
              </a:tr>
              <a:tr h="505605">
                <a:tc vMerge="1">
                  <a:txBody>
                    <a:bodyPr/>
                    <a:lstStyle/>
                    <a:p>
                      <a:endParaRPr lang="es-CO"/>
                    </a:p>
                  </a:txBody>
                  <a:tcPr/>
                </a:tc>
                <a:tc>
                  <a:txBody>
                    <a:bodyPr/>
                    <a:lstStyle/>
                    <a:p>
                      <a:pPr algn="ctr" rtl="0" fontAlgn="ctr"/>
                      <a:r>
                        <a:rPr lang="es-CO" sz="1050" b="0" i="0" u="none" strike="noStrike">
                          <a:solidFill>
                            <a:srgbClr val="000000"/>
                          </a:solidFill>
                          <a:effectLst/>
                          <a:latin typeface="Calibri" panose="020F0502020204030204" pitchFamily="34" charset="0"/>
                        </a:rPr>
                        <a:t>7595</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s-CO" sz="1050" b="0" i="0" u="none" strike="noStrike" dirty="0">
                          <a:solidFill>
                            <a:srgbClr val="000000"/>
                          </a:solidFill>
                          <a:effectLst/>
                          <a:latin typeface="Calibri" panose="020F0502020204030204" pitchFamily="34" charset="0"/>
                        </a:rPr>
                        <a:t>Implementación de estrategias de participación ciudadana para una movilidad segura, incluyente, sostenible y accesible</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3.912.190.000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5.952.044.000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2.039.854.000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52%</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106110379"/>
                  </a:ext>
                </a:extLst>
              </a:tr>
              <a:tr h="291203">
                <a:tc vMerge="1">
                  <a:txBody>
                    <a:bodyPr/>
                    <a:lstStyle/>
                    <a:p>
                      <a:endParaRPr lang="es-CO"/>
                    </a:p>
                  </a:txBody>
                  <a:tcPr/>
                </a:tc>
                <a:tc>
                  <a:txBody>
                    <a:bodyPr/>
                    <a:lstStyle/>
                    <a:p>
                      <a:pPr algn="ctr" rtl="0" fontAlgn="ctr"/>
                      <a:r>
                        <a:rPr lang="es-CO" sz="1050" b="0" i="0" u="none" strike="noStrike">
                          <a:solidFill>
                            <a:srgbClr val="000000"/>
                          </a:solidFill>
                          <a:effectLst/>
                          <a:latin typeface="Calibri" panose="020F0502020204030204" pitchFamily="34" charset="0"/>
                        </a:rPr>
                        <a:t>7593</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ctr"/>
                      <a:r>
                        <a:rPr lang="es-CO" sz="1050" b="0" i="0" u="none" strike="noStrike">
                          <a:solidFill>
                            <a:srgbClr val="000000"/>
                          </a:solidFill>
                          <a:effectLst/>
                          <a:latin typeface="Calibri" panose="020F0502020204030204" pitchFamily="34" charset="0"/>
                        </a:rPr>
                        <a:t>Investigación por infracción a las normas de tránsito y transporte público</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30.752.478.390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30.110.573.000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-641.905.390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r" rtl="0" fontAlgn="ctr"/>
                      <a:r>
                        <a:rPr lang="es-CO" sz="1050" b="0" i="0" u="none" strike="noStrike">
                          <a:solidFill>
                            <a:srgbClr val="000000"/>
                          </a:solidFill>
                          <a:effectLst/>
                          <a:latin typeface="Calibri" panose="020F0502020204030204" pitchFamily="34" charset="0"/>
                        </a:rPr>
                        <a:t>-2%</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139236728"/>
                  </a:ext>
                </a:extLst>
              </a:tr>
              <a:tr h="362670">
                <a:tc vMerge="1">
                  <a:txBody>
                    <a:bodyPr/>
                    <a:lstStyle/>
                    <a:p>
                      <a:endParaRPr lang="es-CO"/>
                    </a:p>
                  </a:txBody>
                  <a:tcPr/>
                </a:tc>
                <a:tc>
                  <a:txBody>
                    <a:bodyPr/>
                    <a:lstStyle/>
                    <a:p>
                      <a:pPr algn="ctr" rtl="0" fontAlgn="ctr"/>
                      <a:r>
                        <a:rPr lang="es-CO" sz="1050" b="0" i="0" u="none" strike="noStrike" dirty="0">
                          <a:solidFill>
                            <a:srgbClr val="000000"/>
                          </a:solidFill>
                          <a:effectLst/>
                          <a:latin typeface="Calibri" panose="020F0502020204030204" pitchFamily="34" charset="0"/>
                        </a:rPr>
                        <a:t>7653</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ctr"/>
                      <a:r>
                        <a:rPr lang="es-CO" sz="1050" b="0" i="0" u="none" strike="noStrike">
                          <a:solidFill>
                            <a:srgbClr val="000000"/>
                          </a:solidFill>
                          <a:effectLst/>
                          <a:latin typeface="Calibri" panose="020F0502020204030204" pitchFamily="34" charset="0"/>
                        </a:rPr>
                        <a:t>Implementación de políticas integrales y transparentes al servicio de la ciudadanía</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25.895.588.867</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25.919.208.000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23.619.133</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r" rtl="0" fontAlgn="ctr"/>
                      <a:r>
                        <a:rPr lang="es-CO" sz="1050" b="0" i="0" u="none" strike="noStrike">
                          <a:solidFill>
                            <a:srgbClr val="000000"/>
                          </a:solidFill>
                          <a:effectLst/>
                          <a:latin typeface="Calibri" panose="020F0502020204030204" pitchFamily="34" charset="0"/>
                        </a:rPr>
                        <a:t>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733526377"/>
                  </a:ext>
                </a:extLst>
              </a:tr>
              <a:tr h="111989">
                <a:tc>
                  <a:txBody>
                    <a:bodyPr/>
                    <a:lstStyle/>
                    <a:p>
                      <a:pPr algn="l" rtl="0" fontAlgn="b"/>
                      <a:r>
                        <a:rPr lang="es-CO" sz="1050" b="1" i="0" u="none" strike="noStrike" dirty="0">
                          <a:solidFill>
                            <a:srgbClr val="FFFFFF"/>
                          </a:solidFill>
                          <a:effectLst/>
                          <a:latin typeface="Calibri" panose="020F0502020204030204" pitchFamily="34" charset="0"/>
                        </a:rPr>
                        <a:t>TOTAL 0113-02</a:t>
                      </a:r>
                    </a:p>
                  </a:txBody>
                  <a:tcPr marL="4549" marR="4549" marT="4549"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l" rtl="0" fontAlgn="b"/>
                      <a:r>
                        <a:rPr lang="es-CO" sz="1200" b="1" i="0" u="none" strike="noStrike" dirty="0">
                          <a:solidFill>
                            <a:srgbClr val="FFFFFF"/>
                          </a:solidFill>
                          <a:effectLst/>
                          <a:latin typeface="Calibri" panose="020F0502020204030204" pitchFamily="34" charset="0"/>
                        </a:rPr>
                        <a:t> </a:t>
                      </a:r>
                    </a:p>
                  </a:txBody>
                  <a:tcPr marL="4549" marR="4549" marT="4549"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r" rtl="0" fontAlgn="b"/>
                      <a:r>
                        <a:rPr lang="es-CO" sz="1200" b="1" i="0" u="none" strike="noStrike" dirty="0">
                          <a:solidFill>
                            <a:srgbClr val="FFFFFF"/>
                          </a:solidFill>
                          <a:effectLst/>
                          <a:latin typeface="Calibri" panose="020F0502020204030204" pitchFamily="34" charset="0"/>
                        </a:rPr>
                        <a:t> </a:t>
                      </a:r>
                    </a:p>
                  </a:txBody>
                  <a:tcPr marL="4549" marR="4549" marT="454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r" rtl="0" fontAlgn="ctr"/>
                      <a:r>
                        <a:rPr lang="es-CO" sz="1200" b="1" i="0" u="none" strike="noStrike" dirty="0">
                          <a:solidFill>
                            <a:srgbClr val="FFFFFF"/>
                          </a:solidFill>
                          <a:effectLst/>
                          <a:latin typeface="Calibri" panose="020F0502020204030204" pitchFamily="34" charset="0"/>
                        </a:rPr>
                        <a:t>326.434.935.247</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r" rtl="0" fontAlgn="ctr"/>
                      <a:r>
                        <a:rPr lang="es-CO" sz="1200" b="1" i="0" u="none" strike="noStrike" dirty="0">
                          <a:solidFill>
                            <a:srgbClr val="FFFF00"/>
                          </a:solidFill>
                          <a:effectLst/>
                          <a:latin typeface="Calibri" panose="020F0502020204030204" pitchFamily="34" charset="0"/>
                        </a:rPr>
                        <a:t>354.400.291.000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r" rtl="0" fontAlgn="ctr"/>
                      <a:r>
                        <a:rPr lang="es-CO" sz="1200" b="1" i="0" u="none" strike="noStrike" dirty="0">
                          <a:solidFill>
                            <a:srgbClr val="FFFFFF"/>
                          </a:solidFill>
                          <a:effectLst/>
                          <a:latin typeface="Calibri" panose="020F0502020204030204" pitchFamily="34" charset="0"/>
                        </a:rPr>
                        <a:t>27.965.355.753</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tc>
                  <a:txBody>
                    <a:bodyPr/>
                    <a:lstStyle/>
                    <a:p>
                      <a:pPr algn="r" rtl="0" fontAlgn="ctr"/>
                      <a:r>
                        <a:rPr lang="es-CO" sz="1200" b="1" i="0" u="none" strike="noStrike" dirty="0">
                          <a:solidFill>
                            <a:srgbClr val="FFFFFF"/>
                          </a:solidFill>
                          <a:effectLst/>
                          <a:latin typeface="Calibri" panose="020F0502020204030204" pitchFamily="34" charset="0"/>
                        </a:rPr>
                        <a:t>9%</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3624942143"/>
                  </a:ext>
                </a:extLst>
              </a:tr>
              <a:tr h="117322">
                <a:tc>
                  <a:txBody>
                    <a:bodyPr/>
                    <a:lstStyle/>
                    <a:p>
                      <a:pPr algn="l" rtl="0" fontAlgn="b"/>
                      <a:r>
                        <a:rPr lang="es-CO" sz="1400" b="1" i="0" u="none" strike="noStrike" dirty="0">
                          <a:solidFill>
                            <a:srgbClr val="FFFFFF"/>
                          </a:solidFill>
                          <a:effectLst/>
                          <a:latin typeface="Calibri" panose="020F0502020204030204" pitchFamily="34" charset="0"/>
                        </a:rPr>
                        <a:t>TOTAL GENERAL</a:t>
                      </a:r>
                    </a:p>
                  </a:txBody>
                  <a:tcPr marL="4549" marR="4549" marT="4549" marB="0" anchor="b">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497B0"/>
                    </a:solidFill>
                  </a:tcPr>
                </a:tc>
                <a:tc>
                  <a:txBody>
                    <a:bodyPr/>
                    <a:lstStyle/>
                    <a:p>
                      <a:pPr algn="l" rtl="0" fontAlgn="b"/>
                      <a:r>
                        <a:rPr lang="es-CO" sz="1400" b="1" i="0" u="none" strike="noStrike" dirty="0">
                          <a:solidFill>
                            <a:srgbClr val="FFFFFF"/>
                          </a:solidFill>
                          <a:effectLst/>
                          <a:latin typeface="Calibri" panose="020F0502020204030204" pitchFamily="34" charset="0"/>
                        </a:rPr>
                        <a:t> </a:t>
                      </a:r>
                    </a:p>
                  </a:txBody>
                  <a:tcPr marL="4549" marR="4549" marT="4549" marB="0" anchor="b">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497B0"/>
                    </a:solidFill>
                  </a:tcPr>
                </a:tc>
                <a:tc>
                  <a:txBody>
                    <a:bodyPr/>
                    <a:lstStyle/>
                    <a:p>
                      <a:pPr algn="ctr" rtl="0" fontAlgn="b"/>
                      <a:r>
                        <a:rPr lang="es-CO" sz="1400" b="1" i="0" u="none" strike="noStrike" dirty="0">
                          <a:solidFill>
                            <a:srgbClr val="FFFFFF"/>
                          </a:solidFill>
                          <a:effectLst/>
                          <a:latin typeface="Calibri" panose="020F0502020204030204" pitchFamily="34" charset="0"/>
                        </a:rPr>
                        <a:t> </a:t>
                      </a:r>
                    </a:p>
                  </a:txBody>
                  <a:tcPr marL="4549" marR="4549" marT="454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497B0"/>
                    </a:solidFill>
                  </a:tcPr>
                </a:tc>
                <a:tc>
                  <a:txBody>
                    <a:bodyPr/>
                    <a:lstStyle/>
                    <a:p>
                      <a:pPr algn="r" rtl="0" fontAlgn="ctr"/>
                      <a:r>
                        <a:rPr lang="es-CO" sz="1400" b="1" i="0" u="none" strike="noStrike" dirty="0">
                          <a:solidFill>
                            <a:srgbClr val="FFFFFF"/>
                          </a:solidFill>
                          <a:effectLst/>
                          <a:latin typeface="Calibri" panose="020F0502020204030204" pitchFamily="34" charset="0"/>
                        </a:rPr>
                        <a:t>378.430.236.344</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497B0"/>
                    </a:solidFill>
                  </a:tcPr>
                </a:tc>
                <a:tc>
                  <a:txBody>
                    <a:bodyPr/>
                    <a:lstStyle/>
                    <a:p>
                      <a:pPr algn="r" rtl="0" fontAlgn="ctr"/>
                      <a:r>
                        <a:rPr lang="es-CO" sz="1400" b="1" i="0" u="none" strike="noStrike" dirty="0">
                          <a:solidFill>
                            <a:srgbClr val="FFFF00"/>
                          </a:solidFill>
                          <a:effectLst/>
                          <a:latin typeface="Calibri" panose="020F0502020204030204" pitchFamily="34" charset="0"/>
                        </a:rPr>
                        <a:t>412.918.770.000</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497B0"/>
                    </a:solidFill>
                  </a:tcPr>
                </a:tc>
                <a:tc>
                  <a:txBody>
                    <a:bodyPr/>
                    <a:lstStyle/>
                    <a:p>
                      <a:pPr algn="r" rtl="0" fontAlgn="ctr"/>
                      <a:r>
                        <a:rPr lang="es-CO" sz="1400" b="1" i="0" u="none" strike="noStrike" dirty="0">
                          <a:solidFill>
                            <a:srgbClr val="FFFFFF"/>
                          </a:solidFill>
                          <a:effectLst/>
                          <a:latin typeface="Calibri" panose="020F0502020204030204" pitchFamily="34" charset="0"/>
                        </a:rPr>
                        <a:t>34.488.533.656</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497B0"/>
                    </a:solidFill>
                  </a:tcPr>
                </a:tc>
                <a:tc>
                  <a:txBody>
                    <a:bodyPr/>
                    <a:lstStyle/>
                    <a:p>
                      <a:pPr algn="r" rtl="0" fontAlgn="ctr"/>
                      <a:r>
                        <a:rPr lang="es-CO" sz="1400" b="1" i="0" u="none" strike="noStrike" dirty="0">
                          <a:solidFill>
                            <a:srgbClr val="FFFFFF"/>
                          </a:solidFill>
                          <a:effectLst/>
                          <a:latin typeface="Calibri" panose="020F0502020204030204" pitchFamily="34" charset="0"/>
                        </a:rPr>
                        <a:t>9%</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497B0"/>
                    </a:solidFill>
                  </a:tcPr>
                </a:tc>
                <a:extLst>
                  <a:ext uri="{0D108BD9-81ED-4DB2-BD59-A6C34878D82A}">
                    <a16:rowId xmlns:a16="http://schemas.microsoft.com/office/drawing/2014/main" val="4226596138"/>
                  </a:ext>
                </a:extLst>
              </a:tr>
            </a:tbl>
          </a:graphicData>
        </a:graphic>
      </p:graphicFrame>
    </p:spTree>
    <p:extLst>
      <p:ext uri="{BB962C8B-B14F-4D97-AF65-F5344CB8AC3E}">
        <p14:creationId xmlns:p14="http://schemas.microsoft.com/office/powerpoint/2010/main" val="3744419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9251</TotalTime>
  <Words>4106</Words>
  <Application>Microsoft Office PowerPoint</Application>
  <PresentationFormat>Panorámica</PresentationFormat>
  <Paragraphs>1273</Paragraphs>
  <Slides>37</Slides>
  <Notes>25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ＭＳ Ｐゴシック</vt:lpstr>
      <vt:lpstr>Arial</vt:lpstr>
      <vt:lpstr>Arial Black</vt:lpstr>
      <vt:lpstr>Arial Rounded MT Bold</vt:lpstr>
      <vt:lpstr>Calibri</vt:lpstr>
      <vt:lpstr>Calibri Light</vt:lpstr>
      <vt:lpstr>Century Gothic</vt:lpstr>
      <vt:lpstr>Times New Roman</vt:lpstr>
      <vt:lpstr>Tema de Office</vt:lpstr>
      <vt:lpstr>Presentación de PowerPoint</vt:lpstr>
      <vt:lpstr>Presentación de PowerPoint</vt:lpstr>
      <vt:lpstr>Presentación de PowerPoint</vt:lpstr>
      <vt:lpstr>Presentación de PowerPoint</vt:lpstr>
      <vt:lpstr>Unidad 1- Por proyectos de inversión con reducción </vt:lpstr>
      <vt:lpstr>Unidad 2 - Por proyectos de inversión con reducción</vt:lpstr>
      <vt:lpstr>Presentación de PowerPoint</vt:lpstr>
      <vt:lpstr>Unidad 1 - Por proyectos de inversión </vt:lpstr>
      <vt:lpstr>Unidad 2 - Por proyectos de inversión</vt:lpstr>
      <vt:lpstr>PROYECTO DE INVERSION 7578 Fortalecimiento de la gestión y control de la movilidad en Bogotá</vt:lpstr>
      <vt:lpstr>PROYECTO DE INVERSION 7587 Implementación de señalización para mejorar las condiciones de seguridad vial, movilidad y accesibilidad en Bogotá</vt:lpstr>
      <vt:lpstr>PROYECTO DE INVERSION 7573 Apoyo a las acciones de regulación y control de tránsito y transporte en Bogotá</vt:lpstr>
      <vt:lpstr>Presentación de PowerPoint</vt:lpstr>
      <vt:lpstr>Presentación de PowerPoint</vt:lpstr>
      <vt:lpstr>Presentación de PowerPoint</vt:lpstr>
      <vt:lpstr>Presentación de PowerPoint</vt:lpstr>
      <vt:lpstr>Presentación de PowerPoint</vt:lpstr>
      <vt:lpstr>PROYECTO DE INVERSION 7576 Consolidación del programa niñas y niños primero para mejorar las experiencias de viaje de la población estudiantil en Bogotá</vt:lpstr>
      <vt:lpstr>PROYECTO DE INVERSION 7593 Investigación por infracción a las normas de tránsito y transporte público en Bogotá</vt:lpstr>
      <vt:lpstr>PROYECTO DE INVERSION 7653 Implementación de políticas integrales y transparentes al servicio de la ciudadanía</vt:lpstr>
      <vt:lpstr>PROYECTO DE INVERSION 7595 Implementación de estrategias de participación ciudadana para una movilidad segura, incluyente, sostenible y accesible en Bogotá</vt:lpstr>
      <vt:lpstr>PROYECTO DE INVERSION 7907 Consolidación del Centro de Orientación a Víctimas de Siniestros Viales de Bogotá</vt:lpstr>
      <vt:lpstr>PROYECTO DE INVERSION 7583 Implementación del sistema de transporte de bajas y cero emisiones para Bogotá D.C.</vt:lpstr>
      <vt:lpstr>PROYECTO DE INVERSION 7588 Fortalecimiento de una movilidad sostenible y accesible para Bogotá y su Región</vt:lpstr>
      <vt:lpstr>PROYECTO DE INVERSION 7579 Implementación del plan distrital de seguridad vial en Bogotá D.C. </vt:lpstr>
      <vt:lpstr>PROYECTO DE INVERSION 7596 Desarrollo de Lineamientos estratégicos e insumos con enfoques diferenciales para mejorar la movilidad en Bogotá</vt:lpstr>
      <vt:lpstr>PROYECTO DE INVERSION 7589 Desarrollo de la gestión jurídica en la Secretaría Distrital de Movilidad en Bogotá</vt:lpstr>
      <vt:lpstr>PROYECTO DE INVERSION 7570  Actualización mantenimiento y gestión de tecnologías de la información y las comunicaciones</vt:lpstr>
      <vt:lpstr>PROYECTO DE INVERSION 7568 Fortalecimiento Institucional de la SDM</vt:lpstr>
      <vt:lpstr>PROYECTO DE INVERSION 7581 Fortalecimiento de la comunicación y la cultura para la movilidad como elementos constructivos y pedagógicos del nuevo contrato social en Bogotá</vt:lpstr>
      <vt:lpstr>PROYECTO DE INVERSION 7574 Fortalecimiento de la gestión documental de la Secretaría Distrital de Movilidad</vt:lpstr>
      <vt:lpstr>PROYECTO DE INVERSION 7563  Fortalecimiento de herramientas para la prevención de la corrupción en la Secretaria Distrital de Movilidad</vt:lpstr>
      <vt:lpstr>Ejecución de Vigencias Futuras 2022 y 2023</vt:lpstr>
      <vt:lpstr>Vigencias Futuras a solicitar</vt:lpstr>
      <vt:lpstr>Total Presupuesto estimado </vt:lpstr>
      <vt:lpstr>Inversiones futuras</vt:lpstr>
      <vt:lpstr>Presentación de PowerPoint</vt:lpstr>
    </vt:vector>
  </TitlesOfParts>
  <Company>Secretaria Distrital de Movilidad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Comisión de Personal Enero 2020</dc:title>
  <dc:creator>Diana Lizeth Mora Vargas</dc:creator>
  <cp:lastModifiedBy>Julieth Rojas Betancour</cp:lastModifiedBy>
  <cp:revision>433</cp:revision>
  <cp:lastPrinted>2020-01-23T21:14:44Z</cp:lastPrinted>
  <dcterms:created xsi:type="dcterms:W3CDTF">2020-01-22T11:26:47Z</dcterms:created>
  <dcterms:modified xsi:type="dcterms:W3CDTF">2021-09-14T23:04:26Z</dcterms:modified>
</cp:coreProperties>
</file>