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455" r:id="rId2"/>
    <p:sldId id="456" r:id="rId3"/>
    <p:sldId id="457" r:id="rId4"/>
    <p:sldId id="458" r:id="rId5"/>
    <p:sldId id="460" r:id="rId6"/>
    <p:sldId id="461" r:id="rId7"/>
    <p:sldId id="462" r:id="rId8"/>
    <p:sldId id="463" r:id="rId9"/>
    <p:sldId id="464" r:id="rId10"/>
    <p:sldId id="465" r:id="rId11"/>
    <p:sldId id="466" r:id="rId12"/>
    <p:sldId id="467" r:id="rId13"/>
    <p:sldId id="468" r:id="rId14"/>
    <p:sldId id="469" r:id="rId15"/>
    <p:sldId id="470" r:id="rId16"/>
    <p:sldId id="471" r:id="rId17"/>
    <p:sldId id="472" r:id="rId18"/>
    <p:sldId id="473" r:id="rId19"/>
    <p:sldId id="474" r:id="rId20"/>
    <p:sldId id="475" r:id="rId21"/>
    <p:sldId id="476" r:id="rId22"/>
    <p:sldId id="477" r:id="rId23"/>
    <p:sldId id="478" r:id="rId24"/>
    <p:sldId id="479" r:id="rId25"/>
    <p:sldId id="480" r:id="rId26"/>
    <p:sldId id="481" r:id="rId27"/>
    <p:sldId id="482" r:id="rId28"/>
    <p:sldId id="483" r:id="rId29"/>
    <p:sldId id="484" r:id="rId30"/>
    <p:sldId id="485" r:id="rId31"/>
    <p:sldId id="486" r:id="rId32"/>
    <p:sldId id="487" r:id="rId33"/>
    <p:sldId id="488" r:id="rId34"/>
    <p:sldId id="489" r:id="rId35"/>
    <p:sldId id="490" r:id="rId36"/>
    <p:sldId id="491" r:id="rId37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FE6"/>
    <a:srgbClr val="009900"/>
    <a:srgbClr val="008000"/>
    <a:srgbClr val="003399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3" autoAdjust="0"/>
    <p:restoredTop sz="89884" autoAdjust="0"/>
  </p:normalViewPr>
  <p:slideViewPr>
    <p:cSldViewPr snapToGrid="0">
      <p:cViewPr varScale="1">
        <p:scale>
          <a:sx n="103" d="100"/>
          <a:sy n="103" d="100"/>
        </p:scale>
        <p:origin x="85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EE7293-F2C5-46E6-A2F3-ABC29F4070C2}" type="datetimeFigureOut">
              <a:rPr lang="es-CO" smtClean="0"/>
              <a:t>19/09/2019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B1708E-BB9B-4008-8944-3436F983FEE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02859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50F4B-F356-40B0-A41D-A465A4E2B830}" type="slidenum">
              <a:rPr lang="es-CO" smtClean="0"/>
              <a:t>2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72937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50F4B-F356-40B0-A41D-A465A4E2B830}" type="slidenum">
              <a:rPr lang="es-CO" smtClean="0"/>
              <a:t>3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993687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50F4B-F356-40B0-A41D-A465A4E2B830}" type="slidenum">
              <a:rPr lang="es-CO" smtClean="0"/>
              <a:t>4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5280790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1708E-BB9B-4008-8944-3436F983FEE2}" type="slidenum">
              <a:rPr lang="es-CO" smtClean="0"/>
              <a:t>24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87905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CO" altLang="es-CO"/>
          </a:p>
        </p:txBody>
      </p:sp>
      <p:sp>
        <p:nvSpPr>
          <p:cNvPr id="41988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62377" indent="-232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28264" indent="-232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94151" indent="-232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960038" indent="-232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DA70D7-B079-40CD-937A-8CAE7308BA53}" type="slidenum">
              <a:rPr lang="es-CO" altLang="es-CO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2602623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84F07-D3E6-4AED-9997-0BDF7D569907}" type="datetimeFigureOut">
              <a:rPr lang="es-CO" smtClean="0"/>
              <a:t>19/09/2019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0DE75-FA23-4ADB-AD18-EF1F6B18E43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17833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84F07-D3E6-4AED-9997-0BDF7D569907}" type="datetimeFigureOut">
              <a:rPr lang="es-CO" smtClean="0"/>
              <a:t>19/09/2019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0DE75-FA23-4ADB-AD18-EF1F6B18E43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31095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84F07-D3E6-4AED-9997-0BDF7D569907}" type="datetimeFigureOut">
              <a:rPr lang="es-CO" smtClean="0"/>
              <a:t>19/09/2019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0DE75-FA23-4ADB-AD18-EF1F6B18E43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22109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84F07-D3E6-4AED-9997-0BDF7D569907}" type="datetimeFigureOut">
              <a:rPr lang="es-CO" smtClean="0"/>
              <a:t>19/09/2019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0DE75-FA23-4ADB-AD18-EF1F6B18E43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0055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84F07-D3E6-4AED-9997-0BDF7D569907}" type="datetimeFigureOut">
              <a:rPr lang="es-CO" smtClean="0"/>
              <a:t>19/09/2019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0DE75-FA23-4ADB-AD18-EF1F6B18E43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92981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84F07-D3E6-4AED-9997-0BDF7D569907}" type="datetimeFigureOut">
              <a:rPr lang="es-CO" smtClean="0"/>
              <a:t>19/09/2019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0DE75-FA23-4ADB-AD18-EF1F6B18E43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81970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84F07-D3E6-4AED-9997-0BDF7D569907}" type="datetimeFigureOut">
              <a:rPr lang="es-CO" smtClean="0"/>
              <a:t>19/09/2019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0DE75-FA23-4ADB-AD18-EF1F6B18E43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36480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84F07-D3E6-4AED-9997-0BDF7D569907}" type="datetimeFigureOut">
              <a:rPr lang="es-CO" smtClean="0"/>
              <a:t>19/09/2019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0DE75-FA23-4ADB-AD18-EF1F6B18E43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14366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84F07-D3E6-4AED-9997-0BDF7D569907}" type="datetimeFigureOut">
              <a:rPr lang="es-CO" smtClean="0"/>
              <a:t>19/09/2019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0DE75-FA23-4ADB-AD18-EF1F6B18E43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90680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84F07-D3E6-4AED-9997-0BDF7D569907}" type="datetimeFigureOut">
              <a:rPr lang="es-CO" smtClean="0"/>
              <a:t>19/09/2019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0DE75-FA23-4ADB-AD18-EF1F6B18E43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69986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84F07-D3E6-4AED-9997-0BDF7D569907}" type="datetimeFigureOut">
              <a:rPr lang="es-CO" smtClean="0"/>
              <a:t>19/09/2019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0DE75-FA23-4ADB-AD18-EF1F6B18E43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7294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84F07-D3E6-4AED-9997-0BDF7D569907}" type="datetimeFigureOut">
              <a:rPr lang="es-CO" smtClean="0"/>
              <a:t>19/09/2019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0DE75-FA23-4ADB-AD18-EF1F6B18E43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38426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157667-3514-3F46-8636-80EF8857E7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4E9DEFF-6D0B-0B44-855F-90B9C348CC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07920D6-30E8-9346-B125-C7B4B0ED8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7" y="0"/>
            <a:ext cx="12171066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969537" y="452673"/>
            <a:ext cx="6029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>
                <a:solidFill>
                  <a:schemeClr val="bg1"/>
                </a:solidFill>
                <a:latin typeface="Century Gothic" panose="020B0502020202020204" pitchFamily="34" charset="0"/>
              </a:rPr>
              <a:t>Anteproyecto de Presupuesto 2020</a:t>
            </a:r>
          </a:p>
        </p:txBody>
      </p:sp>
    </p:spTree>
    <p:extLst>
      <p:ext uri="{BB962C8B-B14F-4D97-AF65-F5344CB8AC3E}">
        <p14:creationId xmlns:p14="http://schemas.microsoft.com/office/powerpoint/2010/main" val="10528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1 Rectángulo redondeado"/>
          <p:cNvSpPr/>
          <p:nvPr/>
        </p:nvSpPr>
        <p:spPr>
          <a:xfrm>
            <a:off x="837144" y="2048485"/>
            <a:ext cx="3224325" cy="1009582"/>
          </a:xfrm>
          <a:prstGeom prst="roundRect">
            <a:avLst>
              <a:gd name="adj" fmla="val 10000"/>
            </a:avLst>
          </a:prstGeom>
          <a:solidFill>
            <a:schemeClr val="bg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CONTRATOS PROFESIONALES</a:t>
            </a:r>
          </a:p>
          <a:p>
            <a:pPr algn="ctr">
              <a:defRPr/>
            </a:pPr>
            <a:r>
              <a:rPr lang="es-CO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$379.530.000</a:t>
            </a:r>
          </a:p>
        </p:txBody>
      </p:sp>
      <p:sp>
        <p:nvSpPr>
          <p:cNvPr id="12" name="91 Rectángulo redondeado"/>
          <p:cNvSpPr/>
          <p:nvPr/>
        </p:nvSpPr>
        <p:spPr>
          <a:xfrm>
            <a:off x="837146" y="419100"/>
            <a:ext cx="3224325" cy="1339555"/>
          </a:xfrm>
          <a:prstGeom prst="roundRect">
            <a:avLst>
              <a:gd name="adj" fmla="val 10000"/>
            </a:avLst>
          </a:prstGeom>
          <a:solidFill>
            <a:schemeClr val="bg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s-CO" sz="15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ESTRUCTURACIÓN </a:t>
            </a:r>
            <a:r>
              <a:rPr lang="es-CO" sz="1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DISEÑOS E IMPLEMENTACIÓN DE LOS PLANES DE MANEJO DE MERCANCIAS</a:t>
            </a:r>
          </a:p>
          <a:p>
            <a:pPr algn="ctr">
              <a:defRPr/>
            </a:pPr>
            <a:r>
              <a:rPr lang="es-CO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$500.000.000</a:t>
            </a:r>
            <a:endParaRPr lang="es-CO" b="1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91 Rectángulo redondeado"/>
          <p:cNvSpPr/>
          <p:nvPr/>
        </p:nvSpPr>
        <p:spPr>
          <a:xfrm>
            <a:off x="837145" y="4685156"/>
            <a:ext cx="3224325" cy="1143019"/>
          </a:xfrm>
          <a:prstGeom prst="roundRect">
            <a:avLst>
              <a:gd name="adj" fmla="val 10000"/>
            </a:avLst>
          </a:prstGeom>
          <a:solidFill>
            <a:schemeClr val="bg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PASIVOS EXIGIBLES - </a:t>
            </a:r>
            <a:r>
              <a:rPr lang="es-CO" sz="1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Regulación de circulación de vehículos de transporte de carga</a:t>
            </a:r>
          </a:p>
          <a:p>
            <a:pPr algn="ctr">
              <a:defRPr/>
            </a:pPr>
            <a:r>
              <a:rPr lang="es-CO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$340.990.000</a:t>
            </a:r>
          </a:p>
        </p:txBody>
      </p:sp>
      <p:pic>
        <p:nvPicPr>
          <p:cNvPr id="7172" name="Picture 4" descr="Resultado de imagen para LOGISTICA URBA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163" y="2448527"/>
            <a:ext cx="6667500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7976489"/>
              </p:ext>
            </p:extLst>
          </p:nvPr>
        </p:nvGraphicFramePr>
        <p:xfrm>
          <a:off x="4979406" y="249302"/>
          <a:ext cx="6413866" cy="18081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09894">
                  <a:extLst>
                    <a:ext uri="{9D8B030D-6E8A-4147-A177-3AD203B41FA5}">
                      <a16:colId xmlns:a16="http://schemas.microsoft.com/office/drawing/2014/main" val="2011214082"/>
                    </a:ext>
                  </a:extLst>
                </a:gridCol>
                <a:gridCol w="1228284">
                  <a:extLst>
                    <a:ext uri="{9D8B030D-6E8A-4147-A177-3AD203B41FA5}">
                      <a16:colId xmlns:a16="http://schemas.microsoft.com/office/drawing/2014/main" val="3788162649"/>
                    </a:ext>
                  </a:extLst>
                </a:gridCol>
                <a:gridCol w="1042416">
                  <a:extLst>
                    <a:ext uri="{9D8B030D-6E8A-4147-A177-3AD203B41FA5}">
                      <a16:colId xmlns:a16="http://schemas.microsoft.com/office/drawing/2014/main" val="1882982656"/>
                    </a:ext>
                  </a:extLst>
                </a:gridCol>
                <a:gridCol w="1033272">
                  <a:extLst>
                    <a:ext uri="{9D8B030D-6E8A-4147-A177-3AD203B41FA5}">
                      <a16:colId xmlns:a16="http://schemas.microsoft.com/office/drawing/2014/main" val="1405313329"/>
                    </a:ext>
                  </a:extLst>
                </a:gridCol>
              </a:tblGrid>
              <a:tr h="5746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Century Gothic" panose="020B0502020202020204" pitchFamily="34" charset="0"/>
                        </a:rPr>
                        <a:t>META PRODUCTO – PROGRAMA 29 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Century Gothic" panose="020B0502020202020204" pitchFamily="34" charset="0"/>
                        </a:rPr>
                        <a:t>“Articulación regional y planeación integral del transporte”</a:t>
                      </a:r>
                      <a:endParaRPr lang="es-CO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63" marR="48063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Century Gothic" panose="020B0502020202020204" pitchFamily="34" charset="0"/>
                        </a:rPr>
                        <a:t>PROGRAMADO CUATRIENIO</a:t>
                      </a:r>
                      <a:endParaRPr lang="es-CO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63" marR="48063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Century Gothic" panose="020B0502020202020204" pitchFamily="34" charset="0"/>
                        </a:rPr>
                        <a:t>EJECUTADO CUATRIENIO</a:t>
                      </a:r>
                      <a:endParaRPr lang="es-CO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63" marR="48063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Century Gothic" panose="020B0502020202020204" pitchFamily="34" charset="0"/>
                        </a:rPr>
                        <a:t>% CUATRIENIO</a:t>
                      </a:r>
                      <a:endParaRPr lang="es-CO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63" marR="48063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7467404"/>
                  </a:ext>
                </a:extLst>
              </a:tr>
              <a:tr h="6310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Diseñar y poner en marcha el plan de logística urbana y regional</a:t>
                      </a:r>
                      <a:endParaRPr lang="es-CO" sz="12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63" marR="4806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endParaRPr lang="es-CO" sz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63" marR="4806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0,7</a:t>
                      </a:r>
                      <a:endParaRPr lang="es-CO" sz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63" marR="4806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70%</a:t>
                      </a:r>
                      <a:endParaRPr lang="es-CO" sz="1200" b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63" marR="4806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0812793"/>
                  </a:ext>
                </a:extLst>
              </a:tr>
              <a:tr h="5899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Adopción de la red de transporte masivo regional</a:t>
                      </a:r>
                      <a:endParaRPr lang="es-CO" sz="12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63" marR="4806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endParaRPr lang="es-CO" sz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63" marR="4806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8063" marR="4806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  <a:r>
                        <a:rPr lang="es-CO" sz="1200" b="1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s-CO" sz="1200" b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63" marR="4806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1673548"/>
                  </a:ext>
                </a:extLst>
              </a:tr>
            </a:tbl>
          </a:graphicData>
        </a:graphic>
      </p:graphicFrame>
      <p:sp>
        <p:nvSpPr>
          <p:cNvPr id="11" name="91 Rectángulo redondeado">
            <a:extLst>
              <a:ext uri="{FF2B5EF4-FFF2-40B4-BE49-F238E27FC236}">
                <a16:creationId xmlns:a16="http://schemas.microsoft.com/office/drawing/2014/main" id="{C7C43B1B-3059-D043-816E-0E9BD527288F}"/>
              </a:ext>
            </a:extLst>
          </p:cNvPr>
          <p:cNvSpPr/>
          <p:nvPr/>
        </p:nvSpPr>
        <p:spPr>
          <a:xfrm>
            <a:off x="837144" y="3290996"/>
            <a:ext cx="3224325" cy="1161230"/>
          </a:xfrm>
          <a:prstGeom prst="roundRect">
            <a:avLst>
              <a:gd name="adj" fmla="val 10000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MATERIAL </a:t>
            </a:r>
            <a:r>
              <a:rPr lang="es-CO" sz="15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$50.000.000</a:t>
            </a:r>
          </a:p>
          <a:p>
            <a:pPr algn="ctr">
              <a:defRPr/>
            </a:pPr>
            <a:r>
              <a:rPr lang="es-CO" sz="1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LOGÍSTICA</a:t>
            </a:r>
            <a:r>
              <a:rPr lang="es-CO" sz="15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$50.000.000</a:t>
            </a:r>
          </a:p>
          <a:p>
            <a:pPr algn="ctr">
              <a:defRPr/>
            </a:pPr>
            <a:r>
              <a:rPr lang="es-CO" sz="1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PLAN DE MEDIOS </a:t>
            </a:r>
            <a:r>
              <a:rPr lang="es-CO" sz="15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$100.000.000</a:t>
            </a:r>
          </a:p>
          <a:p>
            <a:pPr algn="ctr">
              <a:defRPr/>
            </a:pPr>
            <a:r>
              <a:rPr lang="es-CO" sz="1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TRANSPORTE </a:t>
            </a:r>
            <a:r>
              <a:rPr lang="es-CO" sz="15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$91.273.000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8765B1DF-9A2F-FA48-827A-BFEB18EB382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5622" y="6355383"/>
            <a:ext cx="2541995" cy="43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3502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4" descr="logoblanc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08536" y="5106465"/>
            <a:ext cx="1509283" cy="716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 Título"/>
          <p:cNvSpPr>
            <a:spLocks noGrp="1"/>
          </p:cNvSpPr>
          <p:nvPr>
            <p:ph type="ctrTitle"/>
          </p:nvPr>
        </p:nvSpPr>
        <p:spPr>
          <a:xfrm>
            <a:off x="-133808" y="-1271621"/>
            <a:ext cx="8591819" cy="494885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P</a:t>
            </a: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royecto de inversión 1004</a:t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 </a:t>
            </a:r>
            <a:r>
              <a:rPr lang="es-CO" sz="3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“IMPLEMENTACIÓN DEL PLAN DISTRITAL DE SEGURIDAD VIAL”</a:t>
            </a: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 </a:t>
            </a:r>
            <a:r>
              <a:rPr lang="es-ES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$</a:t>
            </a: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15.582.187.000</a:t>
            </a:r>
          </a:p>
        </p:txBody>
      </p:sp>
      <p:sp>
        <p:nvSpPr>
          <p:cNvPr id="10" name="Flecha arriba 9"/>
          <p:cNvSpPr/>
          <p:nvPr/>
        </p:nvSpPr>
        <p:spPr>
          <a:xfrm>
            <a:off x="3582722" y="3840025"/>
            <a:ext cx="593822" cy="570030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50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4176544" y="3996294"/>
            <a:ext cx="78537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500" b="1" dirty="0">
                <a:solidFill>
                  <a:schemeClr val="accent6">
                    <a:lumMod val="75000"/>
                  </a:schemeClr>
                </a:solidFill>
              </a:rPr>
              <a:t>11%</a:t>
            </a: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9101186"/>
              </p:ext>
            </p:extLst>
          </p:nvPr>
        </p:nvGraphicFramePr>
        <p:xfrm>
          <a:off x="872586" y="5184875"/>
          <a:ext cx="8235950" cy="1187151"/>
        </p:xfrm>
        <a:graphic>
          <a:graphicData uri="http://schemas.openxmlformats.org/drawingml/2006/table">
            <a:tbl>
              <a:tblPr/>
              <a:tblGrid>
                <a:gridCol w="747590">
                  <a:extLst>
                    <a:ext uri="{9D8B030D-6E8A-4147-A177-3AD203B41FA5}">
                      <a16:colId xmlns:a16="http://schemas.microsoft.com/office/drawing/2014/main" val="3022006753"/>
                    </a:ext>
                  </a:extLst>
                </a:gridCol>
                <a:gridCol w="959407">
                  <a:extLst>
                    <a:ext uri="{9D8B030D-6E8A-4147-A177-3AD203B41FA5}">
                      <a16:colId xmlns:a16="http://schemas.microsoft.com/office/drawing/2014/main" val="2497542566"/>
                    </a:ext>
                  </a:extLst>
                </a:gridCol>
                <a:gridCol w="959407">
                  <a:extLst>
                    <a:ext uri="{9D8B030D-6E8A-4147-A177-3AD203B41FA5}">
                      <a16:colId xmlns:a16="http://schemas.microsoft.com/office/drawing/2014/main" val="865515788"/>
                    </a:ext>
                  </a:extLst>
                </a:gridCol>
                <a:gridCol w="971867">
                  <a:extLst>
                    <a:ext uri="{9D8B030D-6E8A-4147-A177-3AD203B41FA5}">
                      <a16:colId xmlns:a16="http://schemas.microsoft.com/office/drawing/2014/main" val="1554422505"/>
                    </a:ext>
                  </a:extLst>
                </a:gridCol>
                <a:gridCol w="1059086">
                  <a:extLst>
                    <a:ext uri="{9D8B030D-6E8A-4147-A177-3AD203B41FA5}">
                      <a16:colId xmlns:a16="http://schemas.microsoft.com/office/drawing/2014/main" val="1307204940"/>
                    </a:ext>
                  </a:extLst>
                </a:gridCol>
                <a:gridCol w="971867">
                  <a:extLst>
                    <a:ext uri="{9D8B030D-6E8A-4147-A177-3AD203B41FA5}">
                      <a16:colId xmlns:a16="http://schemas.microsoft.com/office/drawing/2014/main" val="2092233491"/>
                    </a:ext>
                  </a:extLst>
                </a:gridCol>
                <a:gridCol w="959407">
                  <a:extLst>
                    <a:ext uri="{9D8B030D-6E8A-4147-A177-3AD203B41FA5}">
                      <a16:colId xmlns:a16="http://schemas.microsoft.com/office/drawing/2014/main" val="835427639"/>
                    </a:ext>
                  </a:extLst>
                </a:gridCol>
                <a:gridCol w="971867">
                  <a:extLst>
                    <a:ext uri="{9D8B030D-6E8A-4147-A177-3AD203B41FA5}">
                      <a16:colId xmlns:a16="http://schemas.microsoft.com/office/drawing/2014/main" val="96304537"/>
                    </a:ext>
                  </a:extLst>
                </a:gridCol>
                <a:gridCol w="635452">
                  <a:extLst>
                    <a:ext uri="{9D8B030D-6E8A-4147-A177-3AD203B41FA5}">
                      <a16:colId xmlns:a16="http://schemas.microsoft.com/office/drawing/2014/main" val="4109977662"/>
                    </a:ext>
                  </a:extLst>
                </a:gridCol>
              </a:tblGrid>
              <a:tr h="326557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 PRESUPUESTO  ASIGNADO</a:t>
                      </a:r>
                      <a:b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2019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CDP´S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% DE EJEC. CDP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COMPROMISOS - RP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% DE EJEC. </a:t>
                      </a:r>
                      <a:b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RP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GIROS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% </a:t>
                      </a:r>
                      <a:b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GIRO RP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% </a:t>
                      </a:r>
                      <a:b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GIRO APROP.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877729"/>
                  </a:ext>
                </a:extLst>
              </a:tr>
              <a:tr h="24331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14.023.511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13.905.750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99,16%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10.013.068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71,40%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3.262.887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32,59%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23,27%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069672"/>
                  </a:ext>
                </a:extLst>
              </a:tr>
              <a:tr h="24331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INVERSION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13.921.545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13.803.785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99,15%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9.911.102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71,19%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3.162.887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31,91%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22,72%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6169592"/>
                  </a:ext>
                </a:extLst>
              </a:tr>
              <a:tr h="24331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PASIVOS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101.966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101.966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100,00%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101.966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100,00%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100.000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98,07%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98,07%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819728"/>
                  </a:ext>
                </a:extLst>
              </a:tr>
            </a:tbl>
          </a:graphicData>
        </a:graphic>
      </p:graphicFrame>
      <p:pic>
        <p:nvPicPr>
          <p:cNvPr id="14" name="Imagen 13">
            <a:extLst>
              <a:ext uri="{FF2B5EF4-FFF2-40B4-BE49-F238E27FC236}">
                <a16:creationId xmlns:a16="http://schemas.microsoft.com/office/drawing/2014/main" id="{8765B1DF-9A2F-FA48-827A-BFEB18EB382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5622" y="6355383"/>
            <a:ext cx="2541995" cy="439714"/>
          </a:xfrm>
          <a:prstGeom prst="rect">
            <a:avLst/>
          </a:prstGeom>
        </p:spPr>
      </p:pic>
      <p:pic>
        <p:nvPicPr>
          <p:cNvPr id="15" name="Imagen 14" descr="Captura de pantalla 2017-08-17 a la(s) 6.22.04 p.m.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5016" y="3033617"/>
            <a:ext cx="1801565" cy="233211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7573" y="732992"/>
            <a:ext cx="3984427" cy="209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923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1 Rectángulo redondeado"/>
          <p:cNvSpPr/>
          <p:nvPr/>
        </p:nvSpPr>
        <p:spPr>
          <a:xfrm>
            <a:off x="284409" y="2204500"/>
            <a:ext cx="3356278" cy="3293318"/>
          </a:xfrm>
          <a:prstGeom prst="roundRect">
            <a:avLst>
              <a:gd name="adj" fmla="val 10000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REALIZAR CAPACITACIONES TEORICO-PRACTICAS EN SEGURIDAD VIAL Y EN ECOCONDUCCIÓN A GRUPOS DE MOTOCICLISTAS Y A OPERADORES  DEL </a:t>
            </a:r>
            <a:r>
              <a:rPr lang="es-CO" sz="15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SITP </a:t>
            </a:r>
            <a:r>
              <a:rPr lang="es-CO" sz="1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 ACTIVIDADES DE CONCIENTIZACIÓN A PEATONES, CICLISTAS, MOTOCICLISTAS Y CONDUCTORES.</a:t>
            </a:r>
            <a:r>
              <a:rPr lang="es-CO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$3.000.000.000</a:t>
            </a:r>
          </a:p>
        </p:txBody>
      </p:sp>
      <p:sp>
        <p:nvSpPr>
          <p:cNvPr id="13" name="91 Rectángulo redondeado"/>
          <p:cNvSpPr/>
          <p:nvPr/>
        </p:nvSpPr>
        <p:spPr>
          <a:xfrm>
            <a:off x="7979926" y="2204499"/>
            <a:ext cx="3353083" cy="1387398"/>
          </a:xfrm>
          <a:prstGeom prst="roundRect">
            <a:avLst>
              <a:gd name="adj" fmla="val 10000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sz="1500" dirty="0" smtClean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s-CO" sz="15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PASIVOS </a:t>
            </a:r>
            <a:r>
              <a:rPr lang="es-CO" sz="1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EXIGIBLES </a:t>
            </a:r>
            <a:r>
              <a:rPr lang="es-CO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$235.024.000 </a:t>
            </a:r>
            <a:endParaRPr lang="es-CO" b="1" dirty="0" smtClean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es-CO" b="1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91 Rectángulo redondeado">
            <a:extLst>
              <a:ext uri="{FF2B5EF4-FFF2-40B4-BE49-F238E27FC236}">
                <a16:creationId xmlns:a16="http://schemas.microsoft.com/office/drawing/2014/main" id="{C1668B3C-03B5-2646-A955-76E15F7EB36B}"/>
              </a:ext>
            </a:extLst>
          </p:cNvPr>
          <p:cNvSpPr/>
          <p:nvPr/>
        </p:nvSpPr>
        <p:spPr>
          <a:xfrm>
            <a:off x="7979926" y="4016777"/>
            <a:ext cx="3353083" cy="1481041"/>
          </a:xfrm>
          <a:prstGeom prst="roundRect">
            <a:avLst>
              <a:gd name="adj" fmla="val 10000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PERSONAL</a:t>
            </a:r>
          </a:p>
          <a:p>
            <a:pPr algn="ctr">
              <a:defRPr/>
            </a:pPr>
            <a:r>
              <a:rPr lang="es-CO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$1.690.007.000 </a:t>
            </a:r>
          </a:p>
        </p:txBody>
      </p:sp>
      <p:sp>
        <p:nvSpPr>
          <p:cNvPr id="11" name="91 Rectángulo redondeado">
            <a:extLst>
              <a:ext uri="{FF2B5EF4-FFF2-40B4-BE49-F238E27FC236}">
                <a16:creationId xmlns:a16="http://schemas.microsoft.com/office/drawing/2014/main" id="{D25E1FAB-9677-8A4C-B588-124CE77571B1}"/>
              </a:ext>
            </a:extLst>
          </p:cNvPr>
          <p:cNvSpPr/>
          <p:nvPr/>
        </p:nvSpPr>
        <p:spPr>
          <a:xfrm>
            <a:off x="4244231" y="2311995"/>
            <a:ext cx="3353083" cy="1704782"/>
          </a:xfrm>
          <a:prstGeom prst="roundRect">
            <a:avLst>
              <a:gd name="adj" fmla="val 10000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MATERIAL </a:t>
            </a:r>
            <a:r>
              <a:rPr lang="es-CO" sz="15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</a:t>
            </a:r>
            <a:r>
              <a:rPr lang="es-CO" sz="15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1.000.000.000</a:t>
            </a:r>
          </a:p>
          <a:p>
            <a:pPr algn="ctr">
              <a:defRPr/>
            </a:pPr>
            <a:endParaRPr lang="es-CO" sz="1500" b="1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s-CO" sz="1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LOGÍSTICA</a:t>
            </a:r>
            <a:r>
              <a:rPr lang="es-CO" sz="15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$</a:t>
            </a:r>
            <a:r>
              <a:rPr lang="es-CO" sz="15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1.000.000.000</a:t>
            </a:r>
          </a:p>
          <a:p>
            <a:pPr algn="ctr">
              <a:defRPr/>
            </a:pPr>
            <a:endParaRPr lang="es-CO" sz="1500" b="1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s-CO" sz="1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TRANSPORTE </a:t>
            </a:r>
            <a:r>
              <a:rPr lang="es-CO" sz="15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$159.012.000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765B1DF-9A2F-FA48-827A-BFEB18EB38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5622" y="6355383"/>
            <a:ext cx="2541995" cy="439714"/>
          </a:xfrm>
          <a:prstGeom prst="rect">
            <a:avLst/>
          </a:prstGeom>
        </p:spPr>
      </p:pic>
      <p:pic>
        <p:nvPicPr>
          <p:cNvPr id="14" name="Picture 2" descr="Resultado de imagen para CAMPAÃA DE MOVILIDAD BOGO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97" y="4042344"/>
            <a:ext cx="2713150" cy="2611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Tab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1363428"/>
              </p:ext>
            </p:extLst>
          </p:nvPr>
        </p:nvGraphicFramePr>
        <p:xfrm>
          <a:off x="1313411" y="265698"/>
          <a:ext cx="8501153" cy="16849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43579">
                  <a:extLst>
                    <a:ext uri="{9D8B030D-6E8A-4147-A177-3AD203B41FA5}">
                      <a16:colId xmlns:a16="http://schemas.microsoft.com/office/drawing/2014/main" val="776024873"/>
                    </a:ext>
                  </a:extLst>
                </a:gridCol>
                <a:gridCol w="1427022">
                  <a:extLst>
                    <a:ext uri="{9D8B030D-6E8A-4147-A177-3AD203B41FA5}">
                      <a16:colId xmlns:a16="http://schemas.microsoft.com/office/drawing/2014/main" val="1189656803"/>
                    </a:ext>
                  </a:extLst>
                </a:gridCol>
                <a:gridCol w="1124712">
                  <a:extLst>
                    <a:ext uri="{9D8B030D-6E8A-4147-A177-3AD203B41FA5}">
                      <a16:colId xmlns:a16="http://schemas.microsoft.com/office/drawing/2014/main" val="742124815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4123063425"/>
                    </a:ext>
                  </a:extLst>
                </a:gridCol>
              </a:tblGrid>
              <a:tr h="5854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Century Gothic" panose="020B0502020202020204" pitchFamily="34" charset="0"/>
                        </a:rPr>
                        <a:t>META PRODUCTO - PROGRAMA</a:t>
                      </a:r>
                      <a:r>
                        <a:rPr lang="es-CO" sz="1200" baseline="0" dirty="0">
                          <a:effectLst/>
                          <a:latin typeface="Century Gothic" panose="020B0502020202020204" pitchFamily="34" charset="0"/>
                        </a:rPr>
                        <a:t> 18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aseline="0" dirty="0">
                          <a:effectLst/>
                          <a:latin typeface="Century Gothic" panose="020B0502020202020204" pitchFamily="34" charset="0"/>
                        </a:rPr>
                        <a:t> “Mejor Movilidad para Todos”</a:t>
                      </a:r>
                      <a:endParaRPr lang="es-CO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63" marR="48063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Century Gothic" panose="020B0502020202020204" pitchFamily="34" charset="0"/>
                        </a:rPr>
                        <a:t>PROGRAMADO CUATRIENIO</a:t>
                      </a:r>
                      <a:endParaRPr lang="es-CO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63" marR="48063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Century Gothic" panose="020B0502020202020204" pitchFamily="34" charset="0"/>
                        </a:rPr>
                        <a:t>EJECUTADO CUATRIENIO</a:t>
                      </a:r>
                      <a:endParaRPr lang="es-CO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63" marR="48063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Century Gothic" panose="020B0502020202020204" pitchFamily="34" charset="0"/>
                        </a:rPr>
                        <a:t>% CUATRIENIO</a:t>
                      </a:r>
                      <a:endParaRPr lang="es-CO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63" marR="48063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718993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5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Actualización del Plan Distrital de Seguridad Vial</a:t>
                      </a:r>
                    </a:p>
                  </a:txBody>
                  <a:tcPr marL="48063" marR="48063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5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endParaRPr lang="es-CO" sz="15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63" marR="48063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5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endParaRPr lang="es-CO" sz="15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63" marR="48063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5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100% </a:t>
                      </a:r>
                      <a:endParaRPr lang="es-CO" sz="15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63" marR="48063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2000451"/>
                  </a:ext>
                </a:extLst>
              </a:tr>
              <a:tr h="4515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5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Implementación del Plan de Seguridad vial para motocicletas que incluya el componente de cultura Ciudadana</a:t>
                      </a:r>
                    </a:p>
                  </a:txBody>
                  <a:tcPr marL="48063" marR="48063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5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endParaRPr lang="es-CO" sz="15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63" marR="48063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5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0,85</a:t>
                      </a:r>
                    </a:p>
                  </a:txBody>
                  <a:tcPr marL="48063" marR="48063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5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85%</a:t>
                      </a:r>
                      <a:endParaRPr lang="es-CO" sz="15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63" marR="48063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31886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50607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1 Rectángulo redondeado"/>
          <p:cNvSpPr/>
          <p:nvPr/>
        </p:nvSpPr>
        <p:spPr>
          <a:xfrm>
            <a:off x="815232" y="2593680"/>
            <a:ext cx="3356278" cy="1707618"/>
          </a:xfrm>
          <a:prstGeom prst="roundRect">
            <a:avLst>
              <a:gd name="adj" fmla="val 10000"/>
            </a:avLst>
          </a:prstGeom>
          <a:solidFill>
            <a:schemeClr val="bg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DISEÑO E IMPLEMENTACIÓN DE ESTRATEGIAS DE CULTURA CIUDADANA ENCAMINADA A LA PREVENCIÓN DE LA SINIESTRALIDAD VIAL. </a:t>
            </a:r>
            <a:r>
              <a:rPr lang="es-CO" sz="15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$1.200.000.000</a:t>
            </a:r>
          </a:p>
        </p:txBody>
      </p:sp>
      <p:sp>
        <p:nvSpPr>
          <p:cNvPr id="9" name="91 Rectángulo redondeado"/>
          <p:cNvSpPr/>
          <p:nvPr/>
        </p:nvSpPr>
        <p:spPr>
          <a:xfrm>
            <a:off x="4488005" y="2593681"/>
            <a:ext cx="3356278" cy="1707618"/>
          </a:xfrm>
          <a:prstGeom prst="roundRect">
            <a:avLst>
              <a:gd name="adj" fmla="val 10000"/>
            </a:avLst>
          </a:prstGeom>
          <a:solidFill>
            <a:schemeClr val="bg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5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CONTRATISTAS CULTURA CIUDADANA</a:t>
            </a:r>
          </a:p>
          <a:p>
            <a:pPr algn="ctr">
              <a:defRPr/>
            </a:pPr>
            <a:r>
              <a:rPr lang="es-CO" sz="15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$2.298.144.000</a:t>
            </a:r>
            <a:endParaRPr lang="es-CO" sz="1500" b="1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765B1DF-9A2F-FA48-827A-BFEB18EB38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5622" y="6355383"/>
            <a:ext cx="2541995" cy="439714"/>
          </a:xfrm>
          <a:prstGeom prst="rect">
            <a:avLst/>
          </a:prstGeom>
        </p:spPr>
      </p:pic>
      <p:sp>
        <p:nvSpPr>
          <p:cNvPr id="10" name="91 Rectángulo redondeado"/>
          <p:cNvSpPr/>
          <p:nvPr/>
        </p:nvSpPr>
        <p:spPr>
          <a:xfrm>
            <a:off x="2739088" y="4735207"/>
            <a:ext cx="3353083" cy="898729"/>
          </a:xfrm>
          <a:prstGeom prst="roundRect">
            <a:avLst>
              <a:gd name="adj" fmla="val 10000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5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PLAN DE MEDIOS CULTURA CIUDADANA</a:t>
            </a:r>
            <a:endParaRPr lang="es-CO" sz="15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s-CO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$5.000.000.000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5622" y="83322"/>
            <a:ext cx="1891383" cy="2773672"/>
          </a:xfrm>
          <a:prstGeom prst="rect">
            <a:avLst/>
          </a:prstGeom>
        </p:spPr>
      </p:pic>
      <p:pic>
        <p:nvPicPr>
          <p:cNvPr id="15" name="Imagen 14" descr="Wallpaper-El-Poder-del-Cono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4402" y="3142320"/>
            <a:ext cx="3523215" cy="2642411"/>
          </a:xfrm>
          <a:prstGeom prst="rect">
            <a:avLst/>
          </a:prstGeom>
        </p:spPr>
      </p:pic>
      <p:graphicFrame>
        <p:nvGraphicFramePr>
          <p:cNvPr id="16" name="Tab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2661927"/>
              </p:ext>
            </p:extLst>
          </p:nvPr>
        </p:nvGraphicFramePr>
        <p:xfrm>
          <a:off x="1037947" y="614725"/>
          <a:ext cx="6806336" cy="15638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48762">
                  <a:extLst>
                    <a:ext uri="{9D8B030D-6E8A-4147-A177-3AD203B41FA5}">
                      <a16:colId xmlns:a16="http://schemas.microsoft.com/office/drawing/2014/main" val="4226125497"/>
                    </a:ext>
                  </a:extLst>
                </a:gridCol>
                <a:gridCol w="1427022">
                  <a:extLst>
                    <a:ext uri="{9D8B030D-6E8A-4147-A177-3AD203B41FA5}">
                      <a16:colId xmlns:a16="http://schemas.microsoft.com/office/drawing/2014/main" val="3335564008"/>
                    </a:ext>
                  </a:extLst>
                </a:gridCol>
                <a:gridCol w="1124712">
                  <a:extLst>
                    <a:ext uri="{9D8B030D-6E8A-4147-A177-3AD203B41FA5}">
                      <a16:colId xmlns:a16="http://schemas.microsoft.com/office/drawing/2014/main" val="242759658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424534031"/>
                    </a:ext>
                  </a:extLst>
                </a:gridCol>
              </a:tblGrid>
              <a:tr h="5854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Century Gothic" panose="020B0502020202020204" pitchFamily="34" charset="0"/>
                        </a:rPr>
                        <a:t>META PRODUCTO - PROGRAMA</a:t>
                      </a:r>
                      <a:r>
                        <a:rPr lang="es-CO" sz="1200" baseline="0" dirty="0">
                          <a:effectLst/>
                          <a:latin typeface="Century Gothic" panose="020B0502020202020204" pitchFamily="34" charset="0"/>
                        </a:rPr>
                        <a:t> 18  “Mejor Movilidad para Todos”</a:t>
                      </a:r>
                      <a:endParaRPr lang="es-CO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63" marR="48063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Century Gothic" panose="020B0502020202020204" pitchFamily="34" charset="0"/>
                        </a:rPr>
                        <a:t>PROGRAMADO CUATRIENIO</a:t>
                      </a:r>
                      <a:endParaRPr lang="es-CO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63" marR="48063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Century Gothic" panose="020B0502020202020204" pitchFamily="34" charset="0"/>
                        </a:rPr>
                        <a:t>EJECUTADO CUATRIENIO</a:t>
                      </a:r>
                      <a:endParaRPr lang="es-CO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63" marR="48063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Century Gothic" panose="020B0502020202020204" pitchFamily="34" charset="0"/>
                        </a:rPr>
                        <a:t>% CUATRIENIO</a:t>
                      </a:r>
                      <a:endParaRPr lang="es-CO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63" marR="48063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1771475"/>
                  </a:ext>
                </a:extLst>
              </a:tr>
              <a:tr h="7731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5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52 estrategias integrales de seguridad vial que incluyan Cultura Ciudadana implementadas</a:t>
                      </a:r>
                      <a:endParaRPr lang="es-CO" sz="15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63" marR="48063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5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52</a:t>
                      </a:r>
                      <a:endParaRPr lang="es-CO" sz="15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63" marR="48063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5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52</a:t>
                      </a:r>
                    </a:p>
                  </a:txBody>
                  <a:tcPr marL="48063" marR="48063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5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100%</a:t>
                      </a:r>
                      <a:endParaRPr lang="es-CO" sz="15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63" marR="48063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29066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27436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4" descr="logoblanc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08536" y="5106465"/>
            <a:ext cx="1509283" cy="716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 Título"/>
          <p:cNvSpPr>
            <a:spLocks noGrp="1"/>
          </p:cNvSpPr>
          <p:nvPr>
            <p:ph type="ctrTitle"/>
          </p:nvPr>
        </p:nvSpPr>
        <p:spPr>
          <a:xfrm>
            <a:off x="346044" y="462915"/>
            <a:ext cx="8440905" cy="3709851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P</a:t>
            </a: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royecto de inversión 967</a:t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 </a:t>
            </a:r>
            <a:r>
              <a:rPr lang="es-CO" sz="3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“TECNOLOGÍAS DE INFORMACIÓN Y COMUNICACIONES PARA LOGRAR UNA MOVILIDAD SOSTENIBLE EN BOGOTÁ”</a:t>
            </a:r>
            <a:br>
              <a:rPr lang="es-CO" sz="3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 </a:t>
            </a:r>
            <a:r>
              <a:rPr lang="es-ES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$</a:t>
            </a: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13.454.075.000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8536" y="1292264"/>
            <a:ext cx="2496077" cy="3281798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4644304" y="4291223"/>
            <a:ext cx="869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>
                <a:solidFill>
                  <a:schemeClr val="accent6">
                    <a:lumMod val="75000"/>
                  </a:schemeClr>
                </a:solidFill>
              </a:rPr>
              <a:t>8%</a:t>
            </a:r>
          </a:p>
        </p:txBody>
      </p:sp>
      <p:sp>
        <p:nvSpPr>
          <p:cNvPr id="12" name="Flecha abajo 11"/>
          <p:cNvSpPr/>
          <p:nvPr/>
        </p:nvSpPr>
        <p:spPr>
          <a:xfrm>
            <a:off x="4069820" y="4253008"/>
            <a:ext cx="669734" cy="565279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000"/>
          </a:p>
        </p:txBody>
      </p:sp>
      <p:graphicFrame>
        <p:nvGraphicFramePr>
          <p:cNvPr id="13" name="Tab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3113222"/>
              </p:ext>
            </p:extLst>
          </p:nvPr>
        </p:nvGraphicFramePr>
        <p:xfrm>
          <a:off x="692159" y="4973097"/>
          <a:ext cx="8094790" cy="1292628"/>
        </p:xfrm>
        <a:graphic>
          <a:graphicData uri="http://schemas.openxmlformats.org/drawingml/2006/table">
            <a:tbl>
              <a:tblPr/>
              <a:tblGrid>
                <a:gridCol w="734777">
                  <a:extLst>
                    <a:ext uri="{9D8B030D-6E8A-4147-A177-3AD203B41FA5}">
                      <a16:colId xmlns:a16="http://schemas.microsoft.com/office/drawing/2014/main" val="4001687779"/>
                    </a:ext>
                  </a:extLst>
                </a:gridCol>
                <a:gridCol w="942963">
                  <a:extLst>
                    <a:ext uri="{9D8B030D-6E8A-4147-A177-3AD203B41FA5}">
                      <a16:colId xmlns:a16="http://schemas.microsoft.com/office/drawing/2014/main" val="1312245999"/>
                    </a:ext>
                  </a:extLst>
                </a:gridCol>
                <a:gridCol w="942963">
                  <a:extLst>
                    <a:ext uri="{9D8B030D-6E8A-4147-A177-3AD203B41FA5}">
                      <a16:colId xmlns:a16="http://schemas.microsoft.com/office/drawing/2014/main" val="1455282073"/>
                    </a:ext>
                  </a:extLst>
                </a:gridCol>
                <a:gridCol w="955210">
                  <a:extLst>
                    <a:ext uri="{9D8B030D-6E8A-4147-A177-3AD203B41FA5}">
                      <a16:colId xmlns:a16="http://schemas.microsoft.com/office/drawing/2014/main" val="1797835279"/>
                    </a:ext>
                  </a:extLst>
                </a:gridCol>
                <a:gridCol w="1040934">
                  <a:extLst>
                    <a:ext uri="{9D8B030D-6E8A-4147-A177-3AD203B41FA5}">
                      <a16:colId xmlns:a16="http://schemas.microsoft.com/office/drawing/2014/main" val="362157375"/>
                    </a:ext>
                  </a:extLst>
                </a:gridCol>
                <a:gridCol w="955210">
                  <a:extLst>
                    <a:ext uri="{9D8B030D-6E8A-4147-A177-3AD203B41FA5}">
                      <a16:colId xmlns:a16="http://schemas.microsoft.com/office/drawing/2014/main" val="1574061438"/>
                    </a:ext>
                  </a:extLst>
                </a:gridCol>
                <a:gridCol w="942963">
                  <a:extLst>
                    <a:ext uri="{9D8B030D-6E8A-4147-A177-3AD203B41FA5}">
                      <a16:colId xmlns:a16="http://schemas.microsoft.com/office/drawing/2014/main" val="1048042653"/>
                    </a:ext>
                  </a:extLst>
                </a:gridCol>
                <a:gridCol w="955210">
                  <a:extLst>
                    <a:ext uri="{9D8B030D-6E8A-4147-A177-3AD203B41FA5}">
                      <a16:colId xmlns:a16="http://schemas.microsoft.com/office/drawing/2014/main" val="719916034"/>
                    </a:ext>
                  </a:extLst>
                </a:gridCol>
                <a:gridCol w="624560">
                  <a:extLst>
                    <a:ext uri="{9D8B030D-6E8A-4147-A177-3AD203B41FA5}">
                      <a16:colId xmlns:a16="http://schemas.microsoft.com/office/drawing/2014/main" val="1726256428"/>
                    </a:ext>
                  </a:extLst>
                </a:gridCol>
              </a:tblGrid>
              <a:tr h="417714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 PRESUPUESTO  ASIGNADO</a:t>
                      </a:r>
                      <a:b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2019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CDP´S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% DE EJEC. CDP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COMPROMISOS - RP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% DE EJEC. </a:t>
                      </a:r>
                      <a:br>
                        <a:rPr lang="es-CO" sz="1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CO" sz="1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RP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GIROS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% </a:t>
                      </a:r>
                      <a:b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GIRO RP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% </a:t>
                      </a:r>
                      <a:b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GIRO APROP.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3657326"/>
                  </a:ext>
                </a:extLst>
              </a:tr>
              <a:tr h="27847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14.617.736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13.709.503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93,79%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3.573.746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24,45%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1.213.573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33,96%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8,30%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0466791"/>
                  </a:ext>
                </a:extLst>
              </a:tr>
              <a:tr h="27847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INVERSION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14.541.568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13.633.335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93,75%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3.573.746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24,58%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1.213.573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33,96%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8,35%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0928993"/>
                  </a:ext>
                </a:extLst>
              </a:tr>
              <a:tr h="27847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PASIVOS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76.168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76.168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100,00%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0,00%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0,00%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6394056"/>
                  </a:ext>
                </a:extLst>
              </a:tr>
            </a:tbl>
          </a:graphicData>
        </a:graphic>
      </p:graphicFrame>
      <p:pic>
        <p:nvPicPr>
          <p:cNvPr id="14" name="Imagen 13">
            <a:extLst>
              <a:ext uri="{FF2B5EF4-FFF2-40B4-BE49-F238E27FC236}">
                <a16:creationId xmlns:a16="http://schemas.microsoft.com/office/drawing/2014/main" id="{8765B1DF-9A2F-FA48-827A-BFEB18EB382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5622" y="6355383"/>
            <a:ext cx="2541995" cy="43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6653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1 Rectángulo redondeado"/>
          <p:cNvSpPr/>
          <p:nvPr/>
        </p:nvSpPr>
        <p:spPr>
          <a:xfrm>
            <a:off x="460957" y="3987969"/>
            <a:ext cx="3661044" cy="1220119"/>
          </a:xfrm>
          <a:prstGeom prst="roundRect">
            <a:avLst>
              <a:gd name="adj" fmla="val 10000"/>
            </a:avLst>
          </a:prstGeom>
          <a:solidFill>
            <a:schemeClr val="bg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SOPORTE Y ACTUALIZACIÓN DE SOFTWARE COMERCIAL</a:t>
            </a:r>
          </a:p>
          <a:p>
            <a:pPr algn="ctr">
              <a:defRPr/>
            </a:pPr>
            <a:r>
              <a:rPr lang="es-CO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$1.609.675.000</a:t>
            </a:r>
          </a:p>
        </p:txBody>
      </p:sp>
      <p:sp>
        <p:nvSpPr>
          <p:cNvPr id="9" name="91 Rectángulo redondeado"/>
          <p:cNvSpPr/>
          <p:nvPr/>
        </p:nvSpPr>
        <p:spPr>
          <a:xfrm>
            <a:off x="474088" y="2177304"/>
            <a:ext cx="3647913" cy="768153"/>
          </a:xfrm>
          <a:prstGeom prst="roundRect">
            <a:avLst>
              <a:gd name="adj" fmla="val 10000"/>
            </a:avLst>
          </a:prstGeom>
          <a:solidFill>
            <a:schemeClr val="bg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INGENIEROS DE APOYO A LAS </a:t>
            </a:r>
            <a:r>
              <a:rPr lang="es-CO" sz="1500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TICs</a:t>
            </a:r>
            <a:endParaRPr lang="es-CO" sz="15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s-CO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$853.200.000</a:t>
            </a:r>
          </a:p>
        </p:txBody>
      </p:sp>
      <p:sp>
        <p:nvSpPr>
          <p:cNvPr id="12" name="91 Rectángulo redondeado"/>
          <p:cNvSpPr/>
          <p:nvPr/>
        </p:nvSpPr>
        <p:spPr>
          <a:xfrm>
            <a:off x="479570" y="3120700"/>
            <a:ext cx="3642431" cy="768153"/>
          </a:xfrm>
          <a:prstGeom prst="roundRect">
            <a:avLst>
              <a:gd name="adj" fmla="val 10000"/>
            </a:avLst>
          </a:prstGeom>
          <a:solidFill>
            <a:schemeClr val="bg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5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FÁBRICA </a:t>
            </a:r>
            <a:r>
              <a:rPr lang="es-CO" sz="1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DE SOFTWARE </a:t>
            </a:r>
            <a:r>
              <a:rPr lang="es-CO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$600.000.000</a:t>
            </a:r>
          </a:p>
        </p:txBody>
      </p:sp>
      <p:sp>
        <p:nvSpPr>
          <p:cNvPr id="7" name="91 Rectángulo redondeado"/>
          <p:cNvSpPr/>
          <p:nvPr/>
        </p:nvSpPr>
        <p:spPr>
          <a:xfrm>
            <a:off x="8154865" y="2032071"/>
            <a:ext cx="3597527" cy="1118179"/>
          </a:xfrm>
          <a:prstGeom prst="roundRect">
            <a:avLst>
              <a:gd name="adj" fmla="val 10000"/>
            </a:avLst>
          </a:prstGeom>
          <a:solidFill>
            <a:schemeClr val="bg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ADQUISICIÓN DE EQUIPOS TECNOLÓGICOS, REDES Y LICENCIAS </a:t>
            </a:r>
          </a:p>
          <a:p>
            <a:pPr algn="ctr">
              <a:defRPr/>
            </a:pPr>
            <a:r>
              <a:rPr lang="es-CO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$2.673.000.000</a:t>
            </a:r>
          </a:p>
        </p:txBody>
      </p:sp>
      <p:sp>
        <p:nvSpPr>
          <p:cNvPr id="10" name="91 Rectángulo redondeado"/>
          <p:cNvSpPr/>
          <p:nvPr/>
        </p:nvSpPr>
        <p:spPr>
          <a:xfrm>
            <a:off x="8158513" y="4334451"/>
            <a:ext cx="3618561" cy="1058047"/>
          </a:xfrm>
          <a:prstGeom prst="roundRect">
            <a:avLst>
              <a:gd name="adj" fmla="val 10000"/>
            </a:avLst>
          </a:prstGeom>
          <a:solidFill>
            <a:schemeClr val="bg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SOPORTE Y MANTENIMIENTO DE INFRAESTRUCTURA PARA </a:t>
            </a:r>
            <a:r>
              <a:rPr lang="es-CO" sz="15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SIMUR (nube y seguridad informática) </a:t>
            </a:r>
            <a:r>
              <a:rPr lang="es-CO" sz="16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s-CO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$1.647.000.000</a:t>
            </a:r>
          </a:p>
        </p:txBody>
      </p:sp>
      <p:sp>
        <p:nvSpPr>
          <p:cNvPr id="11" name="91 Rectángulo redondeado"/>
          <p:cNvSpPr/>
          <p:nvPr/>
        </p:nvSpPr>
        <p:spPr>
          <a:xfrm>
            <a:off x="8169031" y="3265126"/>
            <a:ext cx="3597526" cy="954449"/>
          </a:xfrm>
          <a:prstGeom prst="roundRect">
            <a:avLst>
              <a:gd name="adj" fmla="val 10000"/>
            </a:avLst>
          </a:prstGeom>
          <a:solidFill>
            <a:schemeClr val="bg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MANTENIMIENTO Y MESA DE SERVICIOS </a:t>
            </a:r>
          </a:p>
          <a:p>
            <a:pPr algn="ctr">
              <a:defRPr/>
            </a:pPr>
            <a:r>
              <a:rPr lang="es-CO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$6.071.200.000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/>
          </p:nvPr>
        </p:nvGraphicFramePr>
        <p:xfrm>
          <a:off x="1815974" y="152196"/>
          <a:ext cx="7955280" cy="14072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79704">
                  <a:extLst>
                    <a:ext uri="{9D8B030D-6E8A-4147-A177-3AD203B41FA5}">
                      <a16:colId xmlns:a16="http://schemas.microsoft.com/office/drawing/2014/main" val="774274686"/>
                    </a:ext>
                  </a:extLst>
                </a:gridCol>
                <a:gridCol w="1245608">
                  <a:extLst>
                    <a:ext uri="{9D8B030D-6E8A-4147-A177-3AD203B41FA5}">
                      <a16:colId xmlns:a16="http://schemas.microsoft.com/office/drawing/2014/main" val="2080944801"/>
                    </a:ext>
                  </a:extLst>
                </a:gridCol>
                <a:gridCol w="1042416">
                  <a:extLst>
                    <a:ext uri="{9D8B030D-6E8A-4147-A177-3AD203B41FA5}">
                      <a16:colId xmlns:a16="http://schemas.microsoft.com/office/drawing/2014/main" val="533736026"/>
                    </a:ext>
                  </a:extLst>
                </a:gridCol>
                <a:gridCol w="987552">
                  <a:extLst>
                    <a:ext uri="{9D8B030D-6E8A-4147-A177-3AD203B41FA5}">
                      <a16:colId xmlns:a16="http://schemas.microsoft.com/office/drawing/2014/main" val="18707385"/>
                    </a:ext>
                  </a:extLst>
                </a:gridCol>
              </a:tblGrid>
              <a:tr h="682906"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1" kern="1200" dirty="0">
                          <a:solidFill>
                            <a:schemeClr val="lt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META PRODUCTO – PROGRAMA 44 </a:t>
                      </a:r>
                    </a:p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1" kern="1200" dirty="0">
                          <a:solidFill>
                            <a:schemeClr val="lt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“Gobierno y ciudadanía digital”</a:t>
                      </a:r>
                    </a:p>
                  </a:txBody>
                  <a:tcPr marL="48063" marR="48063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1" kern="1200" dirty="0">
                          <a:solidFill>
                            <a:schemeClr val="lt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PROGRAMADO CUATRIENIO</a:t>
                      </a:r>
                    </a:p>
                  </a:txBody>
                  <a:tcPr marL="48063" marR="48063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1" kern="1200" dirty="0">
                          <a:solidFill>
                            <a:schemeClr val="lt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EJECUTADO CUATRIENIO</a:t>
                      </a:r>
                    </a:p>
                  </a:txBody>
                  <a:tcPr marL="48063" marR="48063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1" kern="1200" dirty="0">
                          <a:solidFill>
                            <a:schemeClr val="lt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% CUATRIENIO</a:t>
                      </a:r>
                    </a:p>
                  </a:txBody>
                  <a:tcPr marL="48063" marR="48063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7722187"/>
                  </a:ext>
                </a:extLst>
              </a:tr>
              <a:tr h="7243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Fortalecer y modernizar en un 80% el recurso tecnológico y de sistemas de información de entidades del sector Movilidad</a:t>
                      </a:r>
                    </a:p>
                  </a:txBody>
                  <a:tcPr marL="48063" marR="48063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80%</a:t>
                      </a:r>
                    </a:p>
                  </a:txBody>
                  <a:tcPr marL="48063" marR="48063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62,46%</a:t>
                      </a:r>
                      <a:endParaRPr lang="es-CO" sz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063" marR="48063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78,08% </a:t>
                      </a:r>
                      <a:endParaRPr lang="es-CO" sz="12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063" marR="48063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8495654"/>
                  </a:ext>
                </a:extLst>
              </a:tr>
            </a:tbl>
          </a:graphicData>
        </a:graphic>
      </p:graphicFrame>
      <p:pic>
        <p:nvPicPr>
          <p:cNvPr id="13" name="Imagen 12">
            <a:extLst>
              <a:ext uri="{FF2B5EF4-FFF2-40B4-BE49-F238E27FC236}">
                <a16:creationId xmlns:a16="http://schemas.microsoft.com/office/drawing/2014/main" id="{8765B1DF-9A2F-FA48-827A-BFEB18EB38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5622" y="6355383"/>
            <a:ext cx="2541995" cy="439714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5036" y="2788881"/>
            <a:ext cx="3500959" cy="190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6461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768507" y="450748"/>
            <a:ext cx="8877993" cy="417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Proyecto de inversión 1032</a:t>
            </a:r>
          </a:p>
          <a:p>
            <a:pPr algn="ctr"/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</a:br>
            <a:r>
              <a:rPr lang="es-CO" sz="3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    “GESTIÓN Y CONTROL AL TRÁNSITO Y TRANSPORTE”</a:t>
            </a:r>
          </a:p>
          <a:p>
            <a:pPr algn="ctr"/>
            <a:endParaRPr lang="es-CO" sz="35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algn="ctr"/>
            <a:r>
              <a:rPr lang="es-CO" sz="3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 $</a:t>
            </a:r>
            <a:r>
              <a:rPr lang="es-CO" sz="30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CO" sz="30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245.998.433.000 </a:t>
            </a:r>
          </a:p>
          <a:p>
            <a:pPr algn="ctr"/>
            <a:endParaRPr lang="es-CO" sz="2000" dirty="0" smtClean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algn="ctr"/>
            <a:r>
              <a:rPr lang="es-CO" sz="20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($238.307.561.000  </a:t>
            </a:r>
            <a:r>
              <a:rPr lang="es-CO" sz="20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+   $ 6.209.958.000  </a:t>
            </a:r>
            <a:r>
              <a:rPr lang="es-CO" sz="20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+ </a:t>
            </a:r>
            <a:r>
              <a:rPr lang="es-CO" sz="20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$1.480.914.000 </a:t>
            </a:r>
            <a:r>
              <a:rPr lang="es-CO" sz="20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)</a:t>
            </a:r>
            <a:endParaRPr lang="es-CO" sz="20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algn="ctr"/>
            <a:r>
              <a:rPr lang="es-CO" sz="2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	            </a:t>
            </a:r>
            <a:r>
              <a:rPr lang="es-CO" sz="20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    </a:t>
            </a:r>
            <a:r>
              <a:rPr lang="es-CO" sz="16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AL </a:t>
            </a:r>
            <a:r>
              <a:rPr lang="es-CO" sz="16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COLEGIO EN BICI         </a:t>
            </a:r>
            <a:r>
              <a:rPr lang="es-CO" sz="16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    CIEMPIÉS</a:t>
            </a:r>
            <a:endParaRPr lang="es-CO" sz="16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0893308" y="2783684"/>
            <a:ext cx="753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b="1" dirty="0" smtClean="0">
                <a:solidFill>
                  <a:schemeClr val="accent6">
                    <a:lumMod val="75000"/>
                  </a:schemeClr>
                </a:solidFill>
              </a:rPr>
              <a:t>12%</a:t>
            </a:r>
            <a:endParaRPr lang="es-ES_tradnl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" name="Picture 2" descr="https://lh3.googleusercontent.com/-HxzpYO8tk4s/WZOxlzMDfBI/AAAAAAAABNc/iWPmFOyBto0gQ0XLMijrISC5EC8FTEIlwCK8BGAs/s512/2017-08-15.pn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21"/>
          <a:stretch/>
        </p:blipFill>
        <p:spPr bwMode="auto">
          <a:xfrm>
            <a:off x="433551" y="2559070"/>
            <a:ext cx="1982664" cy="133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51" y="241936"/>
            <a:ext cx="2081694" cy="2046073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20" y="4118951"/>
            <a:ext cx="2350356" cy="1845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220" y="4654082"/>
            <a:ext cx="2469287" cy="1539637"/>
          </a:xfrm>
          <a:prstGeom prst="rect">
            <a:avLst/>
          </a:prstGeom>
        </p:spPr>
      </p:pic>
      <p:sp>
        <p:nvSpPr>
          <p:cNvPr id="13" name="Flecha abajo 12"/>
          <p:cNvSpPr/>
          <p:nvPr/>
        </p:nvSpPr>
        <p:spPr>
          <a:xfrm>
            <a:off x="10267358" y="2670322"/>
            <a:ext cx="669734" cy="565279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000"/>
          </a:p>
        </p:txBody>
      </p:sp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7761746"/>
              </p:ext>
            </p:extLst>
          </p:nvPr>
        </p:nvGraphicFramePr>
        <p:xfrm>
          <a:off x="2974250" y="5011480"/>
          <a:ext cx="7627975" cy="1156548"/>
        </p:xfrm>
        <a:graphic>
          <a:graphicData uri="http://schemas.openxmlformats.org/drawingml/2006/table">
            <a:tbl>
              <a:tblPr/>
              <a:tblGrid>
                <a:gridCol w="692403">
                  <a:extLst>
                    <a:ext uri="{9D8B030D-6E8A-4147-A177-3AD203B41FA5}">
                      <a16:colId xmlns:a16="http://schemas.microsoft.com/office/drawing/2014/main" val="4261452502"/>
                    </a:ext>
                  </a:extLst>
                </a:gridCol>
                <a:gridCol w="888584">
                  <a:extLst>
                    <a:ext uri="{9D8B030D-6E8A-4147-A177-3AD203B41FA5}">
                      <a16:colId xmlns:a16="http://schemas.microsoft.com/office/drawing/2014/main" val="1394313005"/>
                    </a:ext>
                  </a:extLst>
                </a:gridCol>
                <a:gridCol w="888584">
                  <a:extLst>
                    <a:ext uri="{9D8B030D-6E8A-4147-A177-3AD203B41FA5}">
                      <a16:colId xmlns:a16="http://schemas.microsoft.com/office/drawing/2014/main" val="4114571258"/>
                    </a:ext>
                  </a:extLst>
                </a:gridCol>
                <a:gridCol w="900124">
                  <a:extLst>
                    <a:ext uri="{9D8B030D-6E8A-4147-A177-3AD203B41FA5}">
                      <a16:colId xmlns:a16="http://schemas.microsoft.com/office/drawing/2014/main" val="2937335162"/>
                    </a:ext>
                  </a:extLst>
                </a:gridCol>
                <a:gridCol w="980905">
                  <a:extLst>
                    <a:ext uri="{9D8B030D-6E8A-4147-A177-3AD203B41FA5}">
                      <a16:colId xmlns:a16="http://schemas.microsoft.com/office/drawing/2014/main" val="2861592902"/>
                    </a:ext>
                  </a:extLst>
                </a:gridCol>
                <a:gridCol w="900124">
                  <a:extLst>
                    <a:ext uri="{9D8B030D-6E8A-4147-A177-3AD203B41FA5}">
                      <a16:colId xmlns:a16="http://schemas.microsoft.com/office/drawing/2014/main" val="2150444853"/>
                    </a:ext>
                  </a:extLst>
                </a:gridCol>
                <a:gridCol w="888584">
                  <a:extLst>
                    <a:ext uri="{9D8B030D-6E8A-4147-A177-3AD203B41FA5}">
                      <a16:colId xmlns:a16="http://schemas.microsoft.com/office/drawing/2014/main" val="1217514910"/>
                    </a:ext>
                  </a:extLst>
                </a:gridCol>
                <a:gridCol w="900124">
                  <a:extLst>
                    <a:ext uri="{9D8B030D-6E8A-4147-A177-3AD203B41FA5}">
                      <a16:colId xmlns:a16="http://schemas.microsoft.com/office/drawing/2014/main" val="1339952906"/>
                    </a:ext>
                  </a:extLst>
                </a:gridCol>
                <a:gridCol w="588543">
                  <a:extLst>
                    <a:ext uri="{9D8B030D-6E8A-4147-A177-3AD203B41FA5}">
                      <a16:colId xmlns:a16="http://schemas.microsoft.com/office/drawing/2014/main" val="1136126856"/>
                    </a:ext>
                  </a:extLst>
                </a:gridCol>
              </a:tblGrid>
              <a:tr h="36026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 PRESUPUESTO  ASIGNADO</a:t>
                      </a:r>
                      <a:b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2019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CDP´S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% DE EJEC. CDP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COMPROMISOS - RP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% DE EJEC. </a:t>
                      </a:r>
                      <a:b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RP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GIROS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% </a:t>
                      </a:r>
                      <a:b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GIRO RP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% </a:t>
                      </a:r>
                      <a:b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GIRO APROP.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7739064"/>
                  </a:ext>
                </a:extLst>
              </a:tr>
              <a:tr h="23311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278.232.676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224.728.838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80,77%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173.009.086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62,18%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60.794.399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35,14%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21,85%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6592"/>
                  </a:ext>
                </a:extLst>
              </a:tr>
              <a:tr h="23311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INVERSION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201.452.557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187.383.822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93,02%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136.557.831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67,79%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24.343.143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17,83%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12,08%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5521218"/>
                  </a:ext>
                </a:extLst>
              </a:tr>
              <a:tr h="23311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PASIVOS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76.780.119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37.345.016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48,64%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36.451.255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47,47%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36.451.255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100,00%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47,47%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2270026"/>
                  </a:ext>
                </a:extLst>
              </a:tr>
            </a:tbl>
          </a:graphicData>
        </a:graphic>
      </p:graphicFrame>
      <p:pic>
        <p:nvPicPr>
          <p:cNvPr id="14" name="Imagen 13">
            <a:extLst>
              <a:ext uri="{FF2B5EF4-FFF2-40B4-BE49-F238E27FC236}">
                <a16:creationId xmlns:a16="http://schemas.microsoft.com/office/drawing/2014/main" id="{8765B1DF-9A2F-FA48-827A-BFEB18EB382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5622" y="6355383"/>
            <a:ext cx="2541995" cy="43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1282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uadroTexto"/>
          <p:cNvSpPr txBox="1"/>
          <p:nvPr/>
        </p:nvSpPr>
        <p:spPr>
          <a:xfrm>
            <a:off x="2351584" y="5661248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chemeClr val="bg1"/>
                </a:solidFill>
              </a:rPr>
              <a:t>Nueva Regulación Semafórica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1" name="1 Título"/>
          <p:cNvSpPr txBox="1">
            <a:spLocks/>
          </p:cNvSpPr>
          <p:nvPr/>
        </p:nvSpPr>
        <p:spPr>
          <a:xfrm>
            <a:off x="4737856" y="657506"/>
            <a:ext cx="6619902" cy="22790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s-CO" sz="2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GRUPO OPERATIVO EN VÍA</a:t>
            </a:r>
          </a:p>
          <a:p>
            <a:pPr algn="ctr">
              <a:defRPr/>
            </a:pPr>
            <a:endParaRPr lang="es-CO" sz="20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es-CO" sz="20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Logística (ARL, combustible, mantenimiento parque, imagen institucional)</a:t>
            </a:r>
            <a:r>
              <a:rPr lang="es-CO" sz="2000" dirty="0" smtClean="0">
                <a:solidFill>
                  <a:srgbClr val="FF0000"/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 </a:t>
            </a:r>
            <a:r>
              <a:rPr lang="es-CO" sz="2000" b="1" dirty="0" smtClean="0">
                <a:solidFill>
                  <a:srgbClr val="FF0000"/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$1.173.900.000</a:t>
            </a: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endParaRPr lang="es-CO" sz="2000" b="1" dirty="0">
              <a:solidFill>
                <a:srgbClr val="FF0000"/>
              </a:solidFill>
              <a:latin typeface="Century Gothic" panose="020B0502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es-CO" sz="20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Guías </a:t>
            </a:r>
            <a:r>
              <a:rPr lang="es-CO" sz="20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y coordinadores  </a:t>
            </a:r>
            <a:r>
              <a:rPr lang="es-CO" sz="2000" b="1" dirty="0">
                <a:solidFill>
                  <a:srgbClr val="FF0000"/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$</a:t>
            </a:r>
            <a:r>
              <a:rPr lang="es-CO" sz="2000" b="1" dirty="0" smtClean="0">
                <a:solidFill>
                  <a:srgbClr val="FF0000"/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4.550.910.000</a:t>
            </a: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endParaRPr lang="es-CO" sz="2000" b="1" dirty="0" smtClean="0">
              <a:solidFill>
                <a:srgbClr val="FF0000"/>
              </a:solidFill>
              <a:latin typeface="Century Gothic" panose="020B0502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es-CO" sz="20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Renovación motocicletas  </a:t>
            </a:r>
            <a:r>
              <a:rPr lang="es-CO" sz="2000" b="1" dirty="0" smtClean="0">
                <a:solidFill>
                  <a:srgbClr val="FF0000"/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$234.000.000</a:t>
            </a:r>
            <a:endParaRPr lang="es-CO" sz="2000" b="1" dirty="0">
              <a:solidFill>
                <a:srgbClr val="FF0000"/>
              </a:solidFill>
              <a:latin typeface="Century Gothic" panose="020B0502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>
              <a:defRPr/>
            </a:pPr>
            <a:endParaRPr lang="es-CO" sz="2000" b="1" dirty="0">
              <a:solidFill>
                <a:srgbClr val="FF0000"/>
              </a:solidFill>
              <a:latin typeface="Century Gothic" panose="020B0502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871" y="3698350"/>
            <a:ext cx="3439887" cy="21475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11" y="1005271"/>
            <a:ext cx="3434301" cy="21514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/>
          </p:nvPr>
        </p:nvGraphicFramePr>
        <p:xfrm>
          <a:off x="313689" y="4137727"/>
          <a:ext cx="6806336" cy="170818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48762">
                  <a:extLst>
                    <a:ext uri="{9D8B030D-6E8A-4147-A177-3AD203B41FA5}">
                      <a16:colId xmlns:a16="http://schemas.microsoft.com/office/drawing/2014/main" val="1663865711"/>
                    </a:ext>
                  </a:extLst>
                </a:gridCol>
                <a:gridCol w="1427022">
                  <a:extLst>
                    <a:ext uri="{9D8B030D-6E8A-4147-A177-3AD203B41FA5}">
                      <a16:colId xmlns:a16="http://schemas.microsoft.com/office/drawing/2014/main" val="2637304798"/>
                    </a:ext>
                  </a:extLst>
                </a:gridCol>
                <a:gridCol w="1124712">
                  <a:extLst>
                    <a:ext uri="{9D8B030D-6E8A-4147-A177-3AD203B41FA5}">
                      <a16:colId xmlns:a16="http://schemas.microsoft.com/office/drawing/2014/main" val="391332994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3956407317"/>
                    </a:ext>
                  </a:extLst>
                </a:gridCol>
              </a:tblGrid>
              <a:tr h="5854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500" dirty="0">
                          <a:effectLst/>
                          <a:latin typeface="Century Gothic" panose="020B0502020202020204" pitchFamily="34" charset="0"/>
                        </a:rPr>
                        <a:t>META PRODUCTO - PROGRAMA</a:t>
                      </a:r>
                      <a:r>
                        <a:rPr lang="es-CO" sz="1500" baseline="0" dirty="0">
                          <a:effectLst/>
                          <a:latin typeface="Century Gothic" panose="020B0502020202020204" pitchFamily="34" charset="0"/>
                        </a:rPr>
                        <a:t> 18  “Mejor Movilidad para Todos”</a:t>
                      </a:r>
                      <a:endParaRPr lang="es-CO" sz="15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63" marR="48063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Century Gothic" panose="020B0502020202020204" pitchFamily="34" charset="0"/>
                        </a:rPr>
                        <a:t>PROGRAMADO CUATRIENIO</a:t>
                      </a:r>
                      <a:endParaRPr lang="es-CO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63" marR="48063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Century Gothic" panose="020B0502020202020204" pitchFamily="34" charset="0"/>
                        </a:rPr>
                        <a:t>EJECUTADO CUATRIENIO</a:t>
                      </a:r>
                      <a:endParaRPr lang="es-CO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63" marR="48063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Century Gothic" panose="020B0502020202020204" pitchFamily="34" charset="0"/>
                        </a:rPr>
                        <a:t>% CUATRIENIO</a:t>
                      </a:r>
                      <a:endParaRPr lang="es-CO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63" marR="48063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8775578"/>
                  </a:ext>
                </a:extLst>
              </a:tr>
              <a:tr h="11227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5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52 estrategias integrales de seguridad vial que incluyan Cultura Ciudadana implementadas</a:t>
                      </a:r>
                      <a:endParaRPr lang="es-CO" sz="15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63" marR="4806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5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52</a:t>
                      </a:r>
                      <a:endParaRPr lang="es-CO" sz="15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63" marR="4806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5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52</a:t>
                      </a:r>
                    </a:p>
                  </a:txBody>
                  <a:tcPr marL="48063" marR="4806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5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100%</a:t>
                      </a:r>
                      <a:endParaRPr lang="es-CO" sz="15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63" marR="4806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9901405"/>
                  </a:ext>
                </a:extLst>
              </a:tr>
            </a:tbl>
          </a:graphicData>
        </a:graphic>
      </p:graphicFrame>
      <p:pic>
        <p:nvPicPr>
          <p:cNvPr id="8" name="Imagen 7">
            <a:extLst>
              <a:ext uri="{FF2B5EF4-FFF2-40B4-BE49-F238E27FC236}">
                <a16:creationId xmlns:a16="http://schemas.microsoft.com/office/drawing/2014/main" id="{8765B1DF-9A2F-FA48-827A-BFEB18EB382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5622" y="6355383"/>
            <a:ext cx="2541995" cy="43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7423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uadroTexto"/>
          <p:cNvSpPr txBox="1"/>
          <p:nvPr/>
        </p:nvSpPr>
        <p:spPr>
          <a:xfrm>
            <a:off x="2351584" y="5661248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chemeClr val="bg1"/>
                </a:solidFill>
              </a:rPr>
              <a:t>Nueva Regulación Semafórica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872839" y="2185142"/>
            <a:ext cx="8470231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30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SEÑALIZACIÓN</a:t>
            </a:r>
          </a:p>
          <a:p>
            <a:pPr marL="342900" indent="-342900">
              <a:buFontTx/>
              <a:buChar char="-"/>
            </a:pPr>
            <a:endParaRPr lang="es-CO" sz="2000" dirty="0" smtClean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s-CO" sz="2000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Actividades </a:t>
            </a:r>
            <a:r>
              <a:rPr lang="es-CO" sz="200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inherentes al proceso de señalización </a:t>
            </a:r>
            <a:r>
              <a:rPr lang="es-CO" sz="2000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integral (vertical y horizontal) en </a:t>
            </a:r>
            <a:r>
              <a:rPr lang="es-CO" sz="200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las (5) cinco zonas </a:t>
            </a:r>
          </a:p>
          <a:p>
            <a:pPr marL="342900" indent="-342900">
              <a:buFontTx/>
              <a:buChar char="-"/>
            </a:pPr>
            <a:r>
              <a:rPr lang="es-CO" sz="200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Mantenimiento rutinario IDIPRON</a:t>
            </a:r>
          </a:p>
          <a:p>
            <a:pPr marL="342900" indent="-342900">
              <a:buFontTx/>
              <a:buChar char="-"/>
            </a:pPr>
            <a:r>
              <a:rPr lang="es-CO" sz="200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Mantenimiento </a:t>
            </a:r>
            <a:r>
              <a:rPr lang="es-CO" sz="2000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de </a:t>
            </a:r>
            <a:r>
              <a:rPr lang="es-CO" sz="200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señales elevadas </a:t>
            </a:r>
            <a:endParaRPr lang="es-CO" sz="2000" dirty="0" smtClean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s-CO" sz="200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Suministro e instalación de barreras y dispositivos de canalización </a:t>
            </a:r>
            <a:endParaRPr lang="es-CO" sz="2000" dirty="0" smtClean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s-CO" sz="200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Mantenimiento de paneles de </a:t>
            </a:r>
            <a:r>
              <a:rPr lang="es-CO" sz="2000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señalización</a:t>
            </a:r>
            <a:endParaRPr lang="es-CO" sz="20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s-CO" sz="2000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Fabricación</a:t>
            </a:r>
            <a:r>
              <a:rPr lang="es-CO" sz="200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, suministro e instalación de señales informativas </a:t>
            </a:r>
            <a:r>
              <a:rPr lang="es-CO" sz="2000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elevadas</a:t>
            </a:r>
            <a:endParaRPr lang="es-CO" sz="2000" b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r>
              <a:rPr lang="es-CO" sz="2000" b="1" dirty="0">
                <a:solidFill>
                  <a:srgbClr val="FF0000"/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                                           </a:t>
            </a:r>
            <a:r>
              <a:rPr lang="es-CO" sz="3000" b="1" dirty="0">
                <a:solidFill>
                  <a:srgbClr val="FF0000"/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$</a:t>
            </a:r>
            <a:r>
              <a:rPr lang="es-CO" sz="3000" b="1" dirty="0" smtClean="0">
                <a:solidFill>
                  <a:srgbClr val="FF0000"/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36.600.000.000</a:t>
            </a:r>
            <a:endParaRPr lang="es-CO" sz="3000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asted-image.pdf"/>
          <p:cNvPicPr>
            <a:picLocks noChangeAspect="1"/>
          </p:cNvPicPr>
          <p:nvPr/>
        </p:nvPicPr>
        <p:blipFill>
          <a:blip r:embed="rId2">
            <a:extLst/>
          </a:blip>
          <a:srcRect l="31304" r="36942"/>
          <a:stretch>
            <a:fillRect/>
          </a:stretch>
        </p:blipFill>
        <p:spPr>
          <a:xfrm>
            <a:off x="1529" y="0"/>
            <a:ext cx="3871310" cy="6858000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1121600"/>
              </p:ext>
            </p:extLst>
          </p:nvPr>
        </p:nvGraphicFramePr>
        <p:xfrm>
          <a:off x="4460915" y="277807"/>
          <a:ext cx="7294078" cy="15099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26865">
                  <a:extLst>
                    <a:ext uri="{9D8B030D-6E8A-4147-A177-3AD203B41FA5}">
                      <a16:colId xmlns:a16="http://schemas.microsoft.com/office/drawing/2014/main" val="3087018093"/>
                    </a:ext>
                  </a:extLst>
                </a:gridCol>
                <a:gridCol w="1264677">
                  <a:extLst>
                    <a:ext uri="{9D8B030D-6E8A-4147-A177-3AD203B41FA5}">
                      <a16:colId xmlns:a16="http://schemas.microsoft.com/office/drawing/2014/main" val="3532462078"/>
                    </a:ext>
                  </a:extLst>
                </a:gridCol>
                <a:gridCol w="996696">
                  <a:extLst>
                    <a:ext uri="{9D8B030D-6E8A-4147-A177-3AD203B41FA5}">
                      <a16:colId xmlns:a16="http://schemas.microsoft.com/office/drawing/2014/main" val="2792187820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1087349279"/>
                    </a:ext>
                  </a:extLst>
                </a:gridCol>
              </a:tblGrid>
              <a:tr h="6069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Century Gothic" panose="020B0502020202020204" pitchFamily="34" charset="0"/>
                        </a:rPr>
                        <a:t>META PRODUCTO - PROGRAMA</a:t>
                      </a:r>
                      <a:r>
                        <a:rPr lang="es-CO" sz="1200" baseline="0" dirty="0">
                          <a:effectLst/>
                          <a:latin typeface="Century Gothic" panose="020B0502020202020204" pitchFamily="34" charset="0"/>
                        </a:rPr>
                        <a:t> 18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aseline="0" dirty="0">
                          <a:effectLst/>
                          <a:latin typeface="Century Gothic" panose="020B0502020202020204" pitchFamily="34" charset="0"/>
                        </a:rPr>
                        <a:t>“Mejor Movilidad para Todos”</a:t>
                      </a:r>
                      <a:endParaRPr lang="es-CO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63" marR="48063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Century Gothic" panose="020B0502020202020204" pitchFamily="34" charset="0"/>
                        </a:rPr>
                        <a:t>PROGRAMADO CUATRIENIO</a:t>
                      </a:r>
                      <a:endParaRPr lang="es-CO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63" marR="48063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Century Gothic" panose="020B0502020202020204" pitchFamily="34" charset="0"/>
                        </a:rPr>
                        <a:t>EJECUTADO CUATRIENIO</a:t>
                      </a:r>
                      <a:endParaRPr lang="es-CO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63" marR="48063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Century Gothic" panose="020B0502020202020204" pitchFamily="34" charset="0"/>
                        </a:rPr>
                        <a:t>% CUATRIENIO</a:t>
                      </a:r>
                      <a:endParaRPr lang="es-CO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63" marR="48063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272387"/>
                  </a:ext>
                </a:extLst>
              </a:tr>
              <a:tr h="4515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Señalizar verticalmente el total de malla vial construida y conservada</a:t>
                      </a:r>
                      <a:endParaRPr lang="es-CO" sz="12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63" marR="48063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35.000</a:t>
                      </a:r>
                      <a:endParaRPr lang="es-CO" sz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63" marR="48063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23.265</a:t>
                      </a:r>
                      <a:endParaRPr lang="es-CO" sz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63" marR="48063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66,47%</a:t>
                      </a:r>
                      <a:endParaRPr lang="es-CO" sz="12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63" marR="48063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4788593"/>
                  </a:ext>
                </a:extLst>
              </a:tr>
              <a:tr h="4515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Demarcar el total de malla vial construida y conservada</a:t>
                      </a:r>
                      <a:endParaRPr lang="es-CO" sz="12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63" marR="48063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2.600</a:t>
                      </a:r>
                      <a:endParaRPr lang="es-CO" sz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63" marR="48063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1.507,08</a:t>
                      </a:r>
                    </a:p>
                  </a:txBody>
                  <a:tcPr marL="48063" marR="48063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57,96%</a:t>
                      </a:r>
                      <a:endParaRPr lang="es-CO" sz="12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63" marR="48063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9984692"/>
                  </a:ext>
                </a:extLst>
              </a:tr>
            </a:tbl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8765B1DF-9A2F-FA48-827A-BFEB18EB382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5622" y="6355383"/>
            <a:ext cx="2541995" cy="43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1295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6670550" y="2528670"/>
            <a:ext cx="4498408" cy="129266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es-CO" sz="15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SISTEMA </a:t>
            </a:r>
            <a:r>
              <a:rPr lang="es-CO" sz="1500" b="1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SEMAFÓRICO</a:t>
            </a:r>
          </a:p>
          <a:p>
            <a:pPr algn="ctr"/>
            <a:r>
              <a:rPr lang="es-CO" sz="15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Arrendamiento</a:t>
            </a:r>
            <a:r>
              <a:rPr lang="es-CO" sz="15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, mantenimiento correctivo y preventivo, cable, espectro, obras civiles, postes, seguros, interconexión, etc.</a:t>
            </a:r>
          </a:p>
          <a:p>
            <a:pPr algn="ctr"/>
            <a:r>
              <a:rPr lang="es-CO" b="1" dirty="0" smtClean="0">
                <a:solidFill>
                  <a:srgbClr val="FF0000"/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$</a:t>
            </a:r>
            <a:r>
              <a:rPr lang="es-CO" b="1" dirty="0">
                <a:solidFill>
                  <a:srgbClr val="FF0000"/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49.400.000.000</a:t>
            </a:r>
            <a:endParaRPr lang="es-CO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/>
          </p:nvPr>
        </p:nvGraphicFramePr>
        <p:xfrm>
          <a:off x="2319345" y="1031039"/>
          <a:ext cx="8193024" cy="10584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25811">
                  <a:extLst>
                    <a:ext uri="{9D8B030D-6E8A-4147-A177-3AD203B41FA5}">
                      <a16:colId xmlns:a16="http://schemas.microsoft.com/office/drawing/2014/main" val="3717934968"/>
                    </a:ext>
                  </a:extLst>
                </a:gridCol>
                <a:gridCol w="1264677">
                  <a:extLst>
                    <a:ext uri="{9D8B030D-6E8A-4147-A177-3AD203B41FA5}">
                      <a16:colId xmlns:a16="http://schemas.microsoft.com/office/drawing/2014/main" val="2223989025"/>
                    </a:ext>
                  </a:extLst>
                </a:gridCol>
                <a:gridCol w="996696">
                  <a:extLst>
                    <a:ext uri="{9D8B030D-6E8A-4147-A177-3AD203B41FA5}">
                      <a16:colId xmlns:a16="http://schemas.microsoft.com/office/drawing/2014/main" val="2304801585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3451985094"/>
                    </a:ext>
                  </a:extLst>
                </a:gridCol>
              </a:tblGrid>
              <a:tr h="6069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Century Gothic" panose="020B0502020202020204" pitchFamily="34" charset="0"/>
                        </a:rPr>
                        <a:t>META PRODUCTO - PROGRAMA</a:t>
                      </a:r>
                      <a:r>
                        <a:rPr lang="es-CO" sz="1200" baseline="0" dirty="0">
                          <a:effectLst/>
                          <a:latin typeface="Century Gothic" panose="020B0502020202020204" pitchFamily="34" charset="0"/>
                        </a:rPr>
                        <a:t> 18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aseline="0" dirty="0">
                          <a:effectLst/>
                          <a:latin typeface="Century Gothic" panose="020B0502020202020204" pitchFamily="34" charset="0"/>
                        </a:rPr>
                        <a:t>“Mejor Movilidad para Todos”</a:t>
                      </a:r>
                      <a:endParaRPr lang="es-CO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63" marR="48063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Century Gothic" panose="020B0502020202020204" pitchFamily="34" charset="0"/>
                        </a:rPr>
                        <a:t>PROGRAMADO CUATRIENIO</a:t>
                      </a:r>
                      <a:endParaRPr lang="es-CO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63" marR="48063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Century Gothic" panose="020B0502020202020204" pitchFamily="34" charset="0"/>
                        </a:rPr>
                        <a:t>EJECUTADO CUATRIENIO</a:t>
                      </a:r>
                      <a:endParaRPr lang="es-CO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63" marR="48063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Century Gothic" panose="020B0502020202020204" pitchFamily="34" charset="0"/>
                        </a:rPr>
                        <a:t>% CUATRIENIO</a:t>
                      </a:r>
                      <a:endParaRPr lang="es-CO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63" marR="48063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9667654"/>
                  </a:ext>
                </a:extLst>
              </a:tr>
              <a:tr h="4515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Implementar el 100% de la segunda fase - Sistema Inteligente de Transporte</a:t>
                      </a:r>
                      <a:endParaRPr lang="es-CO" sz="12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63" marR="48063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100%</a:t>
                      </a:r>
                      <a:endParaRPr lang="es-CO" sz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63" marR="48063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96%</a:t>
                      </a:r>
                    </a:p>
                  </a:txBody>
                  <a:tcPr marL="48063" marR="48063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96%</a:t>
                      </a:r>
                      <a:endParaRPr lang="es-CO" sz="12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63" marR="48063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4577397"/>
                  </a:ext>
                </a:extLst>
              </a:tr>
            </a:tbl>
          </a:graphicData>
        </a:graphic>
      </p:graphicFrame>
      <p:sp>
        <p:nvSpPr>
          <p:cNvPr id="27" name="91 Rectángulo redondeado"/>
          <p:cNvSpPr/>
          <p:nvPr/>
        </p:nvSpPr>
        <p:spPr>
          <a:xfrm>
            <a:off x="577969" y="3899232"/>
            <a:ext cx="4318054" cy="1041616"/>
          </a:xfrm>
          <a:prstGeom prst="roundRect">
            <a:avLst>
              <a:gd name="adj" fmla="val 10000"/>
            </a:avLst>
          </a:prstGeom>
          <a:solidFill>
            <a:schemeClr val="bg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CO" sz="15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Operación, soporte y Mantenimiento </a:t>
            </a:r>
            <a:r>
              <a:rPr lang="es-CO" sz="15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centro de gestión </a:t>
            </a:r>
          </a:p>
          <a:p>
            <a:pPr algn="ctr"/>
            <a:r>
              <a:rPr lang="es-CO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$ 3.010.000.000</a:t>
            </a:r>
          </a:p>
        </p:txBody>
      </p:sp>
      <p:sp>
        <p:nvSpPr>
          <p:cNvPr id="28" name="91 Rectángulo redondeado"/>
          <p:cNvSpPr/>
          <p:nvPr/>
        </p:nvSpPr>
        <p:spPr>
          <a:xfrm>
            <a:off x="597976" y="2533577"/>
            <a:ext cx="4318055" cy="1287755"/>
          </a:xfrm>
          <a:prstGeom prst="roundRect">
            <a:avLst>
              <a:gd name="adj" fmla="val 10000"/>
            </a:avLst>
          </a:prstGeom>
          <a:solidFill>
            <a:schemeClr val="bg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r>
              <a:rPr lang="es-CO" sz="15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Actividades inherentes a la adquisición, el montaje, la operación, el mantenimiento del SIT</a:t>
            </a:r>
          </a:p>
          <a:p>
            <a:pPr lvl="0" algn="ctr"/>
            <a:r>
              <a:rPr lang="es-CO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$ 9.835.000.000</a:t>
            </a:r>
          </a:p>
        </p:txBody>
      </p:sp>
      <p:sp>
        <p:nvSpPr>
          <p:cNvPr id="29" name="91 Rectángulo redondeado"/>
          <p:cNvSpPr/>
          <p:nvPr/>
        </p:nvSpPr>
        <p:spPr>
          <a:xfrm>
            <a:off x="6670550" y="4079873"/>
            <a:ext cx="4498408" cy="680334"/>
          </a:xfrm>
          <a:prstGeom prst="roundRect">
            <a:avLst>
              <a:gd name="adj" fmla="val 10000"/>
            </a:avLst>
          </a:prstGeom>
          <a:solidFill>
            <a:schemeClr val="bg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CO" sz="15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Interventoría </a:t>
            </a:r>
            <a:r>
              <a:rPr lang="es-CO" sz="15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al SIT</a:t>
            </a:r>
          </a:p>
          <a:p>
            <a:pPr algn="ctr"/>
            <a:r>
              <a:rPr lang="es-CO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 </a:t>
            </a:r>
            <a:r>
              <a:rPr lang="es-CO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1.400.000.000</a:t>
            </a:r>
          </a:p>
        </p:txBody>
      </p:sp>
      <p:sp>
        <p:nvSpPr>
          <p:cNvPr id="31" name="91 Rectángulo redondeado"/>
          <p:cNvSpPr/>
          <p:nvPr/>
        </p:nvSpPr>
        <p:spPr>
          <a:xfrm>
            <a:off x="587022" y="5047160"/>
            <a:ext cx="4309001" cy="775901"/>
          </a:xfrm>
          <a:prstGeom prst="roundRect">
            <a:avLst>
              <a:gd name="adj" fmla="val 10000"/>
            </a:avLst>
          </a:prstGeom>
          <a:solidFill>
            <a:schemeClr val="bg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CO" sz="15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Red de comunicaciones del SIT</a:t>
            </a:r>
            <a:endParaRPr lang="es-CO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O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$ 4.590.000.000</a:t>
            </a:r>
          </a:p>
        </p:txBody>
      </p:sp>
      <p:sp>
        <p:nvSpPr>
          <p:cNvPr id="32" name="1 Título"/>
          <p:cNvSpPr txBox="1">
            <a:spLocks/>
          </p:cNvSpPr>
          <p:nvPr/>
        </p:nvSpPr>
        <p:spPr>
          <a:xfrm>
            <a:off x="2741523" y="212276"/>
            <a:ext cx="7440701" cy="6596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s-CO" sz="3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SISTEMA INTELIGENTE DE TRÁNSITO </a:t>
            </a:r>
            <a:r>
              <a:rPr lang="es-CO" sz="30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- SIT</a:t>
            </a:r>
            <a:endParaRPr lang="es-CO" sz="30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91 Rectángulo redondeado"/>
          <p:cNvSpPr/>
          <p:nvPr/>
        </p:nvSpPr>
        <p:spPr>
          <a:xfrm>
            <a:off x="6670550" y="4940848"/>
            <a:ext cx="4498408" cy="775901"/>
          </a:xfrm>
          <a:prstGeom prst="roundRect">
            <a:avLst>
              <a:gd name="adj" fmla="val 10000"/>
            </a:avLst>
          </a:prstGeom>
          <a:solidFill>
            <a:schemeClr val="bg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CO" sz="15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Solución tecnológica para la gestión en vía</a:t>
            </a:r>
          </a:p>
          <a:p>
            <a:pPr algn="ctr"/>
            <a:r>
              <a:rPr lang="es-CO" sz="15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s-CO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$ 8.290.000.000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765B1DF-9A2F-FA48-827A-BFEB18EB38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5622" y="6355383"/>
            <a:ext cx="2541995" cy="439714"/>
          </a:xfrm>
          <a:prstGeom prst="rect">
            <a:avLst/>
          </a:prstGeom>
        </p:spPr>
      </p:pic>
      <p:sp>
        <p:nvSpPr>
          <p:cNvPr id="13" name="91 Rectángulo redondeado"/>
          <p:cNvSpPr/>
          <p:nvPr/>
        </p:nvSpPr>
        <p:spPr>
          <a:xfrm>
            <a:off x="3487424" y="5929373"/>
            <a:ext cx="4309001" cy="775901"/>
          </a:xfrm>
          <a:prstGeom prst="roundRect">
            <a:avLst>
              <a:gd name="adj" fmla="val 10000"/>
            </a:avLst>
          </a:prstGeom>
          <a:solidFill>
            <a:schemeClr val="bg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CO" sz="15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PASIVOS EXIGIBLES (SSI, SIT, señalización)</a:t>
            </a:r>
            <a:endParaRPr lang="es-CO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O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 </a:t>
            </a:r>
            <a:r>
              <a:rPr lang="es-CO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101.952.211.000</a:t>
            </a:r>
            <a:endParaRPr lang="es-CO" b="1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754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00409" y="84163"/>
            <a:ext cx="5655613" cy="827355"/>
          </a:xfrm>
        </p:spPr>
        <p:txBody>
          <a:bodyPr>
            <a:normAutofit/>
          </a:bodyPr>
          <a:lstStyle/>
          <a:p>
            <a:pPr algn="ctr"/>
            <a:r>
              <a:rPr lang="es-CO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PRESUPUESTO SDM</a:t>
            </a:r>
          </a:p>
        </p:txBody>
      </p:sp>
      <p:sp>
        <p:nvSpPr>
          <p:cNvPr id="25" name="CuadroTexto 24"/>
          <p:cNvSpPr txBox="1"/>
          <p:nvPr/>
        </p:nvSpPr>
        <p:spPr>
          <a:xfrm>
            <a:off x="209598" y="6436740"/>
            <a:ext cx="17525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>
                <a:solidFill>
                  <a:schemeClr val="accent1">
                    <a:lumMod val="50000"/>
                  </a:schemeClr>
                </a:solidFill>
              </a:rPr>
              <a:t>Cifras en miles de pesos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9714806" y="1976136"/>
            <a:ext cx="6737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400" b="1" dirty="0" smtClean="0">
                <a:solidFill>
                  <a:srgbClr val="FF0000"/>
                </a:solidFill>
              </a:rPr>
              <a:t>11%</a:t>
            </a:r>
            <a:endParaRPr lang="es-ES_tradnl" sz="1400" b="1" dirty="0">
              <a:solidFill>
                <a:srgbClr val="FF0000"/>
              </a:solidFill>
            </a:endParaRPr>
          </a:p>
        </p:txBody>
      </p:sp>
      <p:sp>
        <p:nvSpPr>
          <p:cNvPr id="20" name="Flecha arriba 19"/>
          <p:cNvSpPr/>
          <p:nvPr/>
        </p:nvSpPr>
        <p:spPr>
          <a:xfrm>
            <a:off x="9232439" y="5090753"/>
            <a:ext cx="406668" cy="315538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200"/>
          </a:p>
        </p:txBody>
      </p:sp>
      <p:sp>
        <p:nvSpPr>
          <p:cNvPr id="21" name="CuadroTexto 20"/>
          <p:cNvSpPr txBox="1"/>
          <p:nvPr/>
        </p:nvSpPr>
        <p:spPr>
          <a:xfrm>
            <a:off x="9639107" y="2949939"/>
            <a:ext cx="7661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400" b="1" dirty="0" smtClean="0">
                <a:solidFill>
                  <a:srgbClr val="FF0000"/>
                </a:solidFill>
              </a:rPr>
              <a:t>6%</a:t>
            </a:r>
            <a:endParaRPr lang="es-ES_tradnl" sz="1400" b="1" dirty="0">
              <a:solidFill>
                <a:srgbClr val="FF0000"/>
              </a:solidFill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9731507" y="5090753"/>
            <a:ext cx="6737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400" b="1" dirty="0" smtClean="0">
                <a:solidFill>
                  <a:srgbClr val="FF0000"/>
                </a:solidFill>
              </a:rPr>
              <a:t>7%</a:t>
            </a:r>
            <a:endParaRPr lang="es-ES_tradnl" sz="1400" b="1" dirty="0">
              <a:solidFill>
                <a:srgbClr val="FF0000"/>
              </a:solidFill>
            </a:endParaRPr>
          </a:p>
        </p:txBody>
      </p:sp>
      <p:sp>
        <p:nvSpPr>
          <p:cNvPr id="23" name="Flecha abajo 22"/>
          <p:cNvSpPr/>
          <p:nvPr/>
        </p:nvSpPr>
        <p:spPr>
          <a:xfrm>
            <a:off x="9301321" y="1897338"/>
            <a:ext cx="408601" cy="35579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400"/>
          </a:p>
        </p:txBody>
      </p:sp>
      <p:sp>
        <p:nvSpPr>
          <p:cNvPr id="24" name="Flecha abajo 23"/>
          <p:cNvSpPr/>
          <p:nvPr/>
        </p:nvSpPr>
        <p:spPr>
          <a:xfrm>
            <a:off x="9205647" y="3018637"/>
            <a:ext cx="460251" cy="31553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40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8765B1DF-9A2F-FA48-827A-BFEB18EB382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5622" y="6355383"/>
            <a:ext cx="2541995" cy="439714"/>
          </a:xfrm>
          <a:prstGeom prst="rect">
            <a:avLst/>
          </a:prstGeom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2425150"/>
              </p:ext>
            </p:extLst>
          </p:nvPr>
        </p:nvGraphicFramePr>
        <p:xfrm>
          <a:off x="1924050" y="781397"/>
          <a:ext cx="7017421" cy="4799790"/>
        </p:xfrm>
        <a:graphic>
          <a:graphicData uri="http://schemas.openxmlformats.org/drawingml/2006/table">
            <a:tbl>
              <a:tblPr/>
              <a:tblGrid>
                <a:gridCol w="3656734">
                  <a:extLst>
                    <a:ext uri="{9D8B030D-6E8A-4147-A177-3AD203B41FA5}">
                      <a16:colId xmlns:a16="http://schemas.microsoft.com/office/drawing/2014/main" val="3174556830"/>
                    </a:ext>
                  </a:extLst>
                </a:gridCol>
                <a:gridCol w="1758701">
                  <a:extLst>
                    <a:ext uri="{9D8B030D-6E8A-4147-A177-3AD203B41FA5}">
                      <a16:colId xmlns:a16="http://schemas.microsoft.com/office/drawing/2014/main" val="781092679"/>
                    </a:ext>
                  </a:extLst>
                </a:gridCol>
                <a:gridCol w="1601986">
                  <a:extLst>
                    <a:ext uri="{9D8B030D-6E8A-4147-A177-3AD203B41FA5}">
                      <a16:colId xmlns:a16="http://schemas.microsoft.com/office/drawing/2014/main" val="2817971497"/>
                    </a:ext>
                  </a:extLst>
                </a:gridCol>
              </a:tblGrid>
              <a:tr h="582626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9418" marR="9418" marT="941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2019</a:t>
                      </a:r>
                    </a:p>
                  </a:txBody>
                  <a:tcPr marL="9418" marR="9418" marT="941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2020</a:t>
                      </a:r>
                    </a:p>
                  </a:txBody>
                  <a:tcPr marL="9418" marR="9418" marT="941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6125791"/>
                  </a:ext>
                </a:extLst>
              </a:tr>
              <a:tr h="508598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1" i="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PLAN PLURIANUAL</a:t>
                      </a:r>
                    </a:p>
                  </a:txBody>
                  <a:tcPr marL="9418" marR="9418" marT="941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1" i="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399.996.000</a:t>
                      </a:r>
                    </a:p>
                  </a:txBody>
                  <a:tcPr marL="9418" marR="9418" marT="941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1" i="0" u="none" strike="noStrike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352.568.000</a:t>
                      </a:r>
                    </a:p>
                  </a:txBody>
                  <a:tcPr marL="9418" marR="9418" marT="941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4674114"/>
                  </a:ext>
                </a:extLst>
              </a:tr>
              <a:tr h="508598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INVERSIÓN DE LA </a:t>
                      </a:r>
                      <a:r>
                        <a:rPr lang="es-CO" sz="1800" b="0" i="0" u="none" strike="noStrike" dirty="0" smtClean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VIGENCIA</a:t>
                      </a:r>
                    </a:p>
                    <a:p>
                      <a:pPr algn="ctr" rtl="0" fontAlgn="ctr"/>
                      <a:r>
                        <a:rPr lang="es-CO" sz="1800" b="0" i="0" u="none" strike="noStrike" dirty="0" smtClean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(fuentes tradicionales)</a:t>
                      </a:r>
                      <a:endParaRPr lang="es-CO" sz="1800" b="0" i="0" u="none" strike="noStrike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418" marR="9418" marT="941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335.908.367</a:t>
                      </a:r>
                    </a:p>
                  </a:txBody>
                  <a:tcPr marL="9418" marR="9418" marT="941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299.012.369</a:t>
                      </a:r>
                    </a:p>
                  </a:txBody>
                  <a:tcPr marL="9418" marR="9418" marT="941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3315158"/>
                  </a:ext>
                </a:extLst>
              </a:tr>
              <a:tr h="508598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PASIVOS</a:t>
                      </a:r>
                    </a:p>
                  </a:txBody>
                  <a:tcPr marL="9418" marR="9418" marT="941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90.752.384</a:t>
                      </a:r>
                    </a:p>
                  </a:txBody>
                  <a:tcPr marL="9418" marR="9418" marT="941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104.086.852</a:t>
                      </a:r>
                    </a:p>
                  </a:txBody>
                  <a:tcPr marL="9418" marR="9418" marT="941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2723645"/>
                  </a:ext>
                </a:extLst>
              </a:tr>
              <a:tr h="508598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GASTOS </a:t>
                      </a:r>
                      <a:r>
                        <a:rPr lang="es-CO" sz="1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SDM</a:t>
                      </a:r>
                      <a:endParaRPr lang="es-CO" sz="18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418" marR="9418" marT="941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426.660.751</a:t>
                      </a:r>
                    </a:p>
                  </a:txBody>
                  <a:tcPr marL="9418" marR="9418" marT="941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403.099.221</a:t>
                      </a:r>
                    </a:p>
                  </a:txBody>
                  <a:tcPr marL="9418" marR="9418" marT="941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0113578"/>
                  </a:ext>
                </a:extLst>
              </a:tr>
              <a:tr h="508598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CONVENIO </a:t>
                      </a:r>
                      <a:r>
                        <a:rPr lang="es-CO" sz="1800" b="0" i="0" u="none" strike="noStrike" dirty="0" smtClean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SED - AL </a:t>
                      </a:r>
                      <a:r>
                        <a:rPr lang="es-CO" sz="1800" b="0" i="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COLEGIO EN BICI</a:t>
                      </a:r>
                    </a:p>
                  </a:txBody>
                  <a:tcPr marL="9418" marR="9418" marT="941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5.018.131</a:t>
                      </a:r>
                    </a:p>
                  </a:txBody>
                  <a:tcPr marL="9418" marR="9418" marT="941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6.209.958</a:t>
                      </a:r>
                    </a:p>
                  </a:txBody>
                  <a:tcPr marL="9418" marR="9418" marT="941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7918373"/>
                  </a:ext>
                </a:extLst>
              </a:tr>
              <a:tr h="508598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CONVENIO </a:t>
                      </a:r>
                      <a:r>
                        <a:rPr lang="es-CO" sz="1800" b="0" i="0" u="none" strike="noStrike" dirty="0" smtClean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SED – CIEMPIÉS</a:t>
                      </a:r>
                      <a:endParaRPr lang="es-CO" sz="1800" b="0" i="0" u="none" strike="noStrike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418" marR="9418" marT="941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</a:p>
                  </a:txBody>
                  <a:tcPr marL="9418" marR="9418" marT="941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1.480.914</a:t>
                      </a:r>
                    </a:p>
                  </a:txBody>
                  <a:tcPr marL="9418" marR="9418" marT="941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4224170"/>
                  </a:ext>
                </a:extLst>
              </a:tr>
              <a:tr h="508598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CONVENIO UMV </a:t>
                      </a:r>
                      <a:r>
                        <a:rPr lang="es-CO" sz="1800" b="0" i="0" u="none" strike="noStrike" dirty="0" smtClean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– ESTACIONAMIENTO</a:t>
                      </a:r>
                      <a:r>
                        <a:rPr lang="es-CO" sz="1800" b="0" i="0" u="none" strike="noStrike" baseline="0" dirty="0" smtClean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 EN VÍA</a:t>
                      </a:r>
                      <a:endParaRPr lang="es-CO" sz="1800" b="0" i="0" u="none" strike="noStrike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418" marR="9418" marT="941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</a:p>
                  </a:txBody>
                  <a:tcPr marL="9418" marR="9418" marT="941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52.747.000</a:t>
                      </a:r>
                    </a:p>
                  </a:txBody>
                  <a:tcPr marL="9418" marR="9418" marT="941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636058"/>
                  </a:ext>
                </a:extLst>
              </a:tr>
              <a:tr h="50859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8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GASTOS TOTALES</a:t>
                      </a:r>
                    </a:p>
                  </a:txBody>
                  <a:tcPr marL="9418" marR="9418" marT="941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8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431.678.882</a:t>
                      </a:r>
                    </a:p>
                  </a:txBody>
                  <a:tcPr marL="9418" marR="9418" marT="941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8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463.537.093</a:t>
                      </a:r>
                    </a:p>
                  </a:txBody>
                  <a:tcPr marL="9418" marR="9418" marT="941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72849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26750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uadroTexto"/>
          <p:cNvSpPr txBox="1"/>
          <p:nvPr/>
        </p:nvSpPr>
        <p:spPr>
          <a:xfrm>
            <a:off x="3691497" y="5661248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chemeClr val="bg1"/>
                </a:solidFill>
              </a:rPr>
              <a:t>Nueva Regulación Semafórica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7" name="91 Rectángulo redondeado"/>
          <p:cNvSpPr/>
          <p:nvPr/>
        </p:nvSpPr>
        <p:spPr>
          <a:xfrm>
            <a:off x="4585908" y="1420715"/>
            <a:ext cx="3451186" cy="2752820"/>
          </a:xfrm>
          <a:prstGeom prst="roundRect">
            <a:avLst>
              <a:gd name="adj" fmla="val 1000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r>
              <a:rPr lang="es-CO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Transporte señalización, verificación de Planes de Manejo de Tránsito, </a:t>
            </a:r>
            <a:r>
              <a:rPr lang="es-CO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semaforización, </a:t>
            </a:r>
            <a:r>
              <a:rPr lang="es-CO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grupo </a:t>
            </a:r>
            <a:r>
              <a:rPr lang="es-CO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guía</a:t>
            </a:r>
            <a:endParaRPr lang="es-CO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lvl="0" algn="ctr"/>
            <a:endParaRPr lang="es-CO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s-CO" sz="20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$ 3.540.000.000</a:t>
            </a:r>
          </a:p>
        </p:txBody>
      </p:sp>
      <p:sp>
        <p:nvSpPr>
          <p:cNvPr id="8" name="91 Rectángulo redondeado"/>
          <p:cNvSpPr/>
          <p:nvPr/>
        </p:nvSpPr>
        <p:spPr>
          <a:xfrm>
            <a:off x="240632" y="1420715"/>
            <a:ext cx="3691497" cy="2752820"/>
          </a:xfrm>
          <a:prstGeom prst="roundRect">
            <a:avLst>
              <a:gd name="adj" fmla="val 1000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Contratos de apoyo en actividades propias relacionadas con semaforización, señalización</a:t>
            </a:r>
            <a:r>
              <a:rPr lang="es-CO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, </a:t>
            </a:r>
            <a:r>
              <a:rPr lang="es-CO" dirty="0" err="1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PMTs</a:t>
            </a:r>
            <a:r>
              <a:rPr lang="es-CO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, gestión en vía, </a:t>
            </a:r>
            <a:r>
              <a:rPr lang="es-CO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entre otros</a:t>
            </a:r>
          </a:p>
          <a:p>
            <a:pPr algn="ctr">
              <a:defRPr/>
            </a:pPr>
            <a:endParaRPr lang="es-CO" b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s-CO" sz="20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</a:t>
            </a:r>
            <a:r>
              <a:rPr lang="es-CO" sz="20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13.502.043.000</a:t>
            </a:r>
            <a:endParaRPr lang="es-CO" sz="2000" b="1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91 Rectángulo redondeado"/>
          <p:cNvSpPr/>
          <p:nvPr/>
        </p:nvSpPr>
        <p:spPr>
          <a:xfrm>
            <a:off x="8317882" y="1518783"/>
            <a:ext cx="3451186" cy="852767"/>
          </a:xfrm>
          <a:prstGeom prst="roundRect">
            <a:avLst>
              <a:gd name="adj" fmla="val 1000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CO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DRONES</a:t>
            </a:r>
            <a:endParaRPr lang="es-CO" sz="30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s-CO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$80.000.000</a:t>
            </a:r>
          </a:p>
        </p:txBody>
      </p:sp>
      <p:graphicFrame>
        <p:nvGraphicFramePr>
          <p:cNvPr id="12" name="Tabla 11"/>
          <p:cNvGraphicFramePr>
            <a:graphicFrameLocks noGrp="1"/>
          </p:cNvGraphicFramePr>
          <p:nvPr>
            <p:extLst/>
          </p:nvPr>
        </p:nvGraphicFramePr>
        <p:xfrm>
          <a:off x="2211591" y="154584"/>
          <a:ext cx="8193024" cy="11759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25811">
                  <a:extLst>
                    <a:ext uri="{9D8B030D-6E8A-4147-A177-3AD203B41FA5}">
                      <a16:colId xmlns:a16="http://schemas.microsoft.com/office/drawing/2014/main" val="4183778730"/>
                    </a:ext>
                  </a:extLst>
                </a:gridCol>
                <a:gridCol w="1264677">
                  <a:extLst>
                    <a:ext uri="{9D8B030D-6E8A-4147-A177-3AD203B41FA5}">
                      <a16:colId xmlns:a16="http://schemas.microsoft.com/office/drawing/2014/main" val="804624252"/>
                    </a:ext>
                  </a:extLst>
                </a:gridCol>
                <a:gridCol w="996696">
                  <a:extLst>
                    <a:ext uri="{9D8B030D-6E8A-4147-A177-3AD203B41FA5}">
                      <a16:colId xmlns:a16="http://schemas.microsoft.com/office/drawing/2014/main" val="2012466087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3639422349"/>
                    </a:ext>
                  </a:extLst>
                </a:gridCol>
              </a:tblGrid>
              <a:tr h="5903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Century Gothic" panose="020B0502020202020204" pitchFamily="34" charset="0"/>
                        </a:rPr>
                        <a:t>META PRODUCTO - PROGRAMA</a:t>
                      </a:r>
                      <a:r>
                        <a:rPr lang="es-CO" sz="1200" baseline="0" dirty="0">
                          <a:effectLst/>
                          <a:latin typeface="Century Gothic" panose="020B0502020202020204" pitchFamily="34" charset="0"/>
                        </a:rPr>
                        <a:t> 18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aseline="0" dirty="0">
                          <a:effectLst/>
                          <a:latin typeface="Century Gothic" panose="020B0502020202020204" pitchFamily="34" charset="0"/>
                        </a:rPr>
                        <a:t>“Mejor Movilidad para Todos”</a:t>
                      </a:r>
                      <a:endParaRPr lang="es-CO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63" marR="48063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Century Gothic" panose="020B0502020202020204" pitchFamily="34" charset="0"/>
                        </a:rPr>
                        <a:t>PROGRAMADO CUATRIENIO</a:t>
                      </a:r>
                      <a:endParaRPr lang="es-CO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63" marR="48063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Century Gothic" panose="020B0502020202020204" pitchFamily="34" charset="0"/>
                        </a:rPr>
                        <a:t>EJECUTADO CUATRIENIO</a:t>
                      </a:r>
                      <a:endParaRPr lang="es-CO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63" marR="48063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Century Gothic" panose="020B0502020202020204" pitchFamily="34" charset="0"/>
                        </a:rPr>
                        <a:t>% CUATRIENIO</a:t>
                      </a:r>
                      <a:endParaRPr lang="es-CO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63" marR="48063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1333693"/>
                  </a:ext>
                </a:extLst>
              </a:tr>
              <a:tr h="5855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Diseñar e implementar el 100% de la primera fase de Detección Electrónica de Infracciones (DEI)</a:t>
                      </a:r>
                      <a:endParaRPr lang="es-CO" sz="12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9" marR="64499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100%</a:t>
                      </a:r>
                      <a:endParaRPr lang="es-CO" sz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9" marR="64499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91%</a:t>
                      </a:r>
                      <a:endParaRPr lang="es-CO" sz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9" marR="64499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91%</a:t>
                      </a:r>
                      <a:endParaRPr lang="es-CO" sz="12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9" marR="64499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7654703"/>
                  </a:ext>
                </a:extLst>
              </a:tr>
            </a:tbl>
          </a:graphicData>
        </a:graphic>
      </p:graphicFrame>
      <p:sp>
        <p:nvSpPr>
          <p:cNvPr id="13" name="91 Rectángulo redondeado"/>
          <p:cNvSpPr/>
          <p:nvPr/>
        </p:nvSpPr>
        <p:spPr>
          <a:xfrm>
            <a:off x="8317882" y="2877575"/>
            <a:ext cx="3451186" cy="1217510"/>
          </a:xfrm>
          <a:prstGeom prst="roundRect">
            <a:avLst>
              <a:gd name="adj" fmla="val 1000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CO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s-CO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Apoyo logístico y Ciempiés</a:t>
            </a:r>
            <a:endParaRPr lang="es-CO" sz="30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s-CO" sz="20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$149.497.000</a:t>
            </a:r>
            <a:endParaRPr lang="es-CO" sz="2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8765B1DF-9A2F-FA48-827A-BFEB18EB38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5622" y="6355383"/>
            <a:ext cx="2541995" cy="439714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33" y="4263727"/>
            <a:ext cx="2190750" cy="219075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908" y="4457939"/>
            <a:ext cx="4414986" cy="2207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5" r="20524"/>
          <a:stretch/>
        </p:blipFill>
        <p:spPr>
          <a:xfrm rot="4681775">
            <a:off x="3376224" y="4798065"/>
            <a:ext cx="1112759" cy="231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2187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 Título"/>
          <p:cNvSpPr>
            <a:spLocks noGrp="1"/>
          </p:cNvSpPr>
          <p:nvPr>
            <p:ph type="ctrTitle"/>
          </p:nvPr>
        </p:nvSpPr>
        <p:spPr>
          <a:xfrm>
            <a:off x="290249" y="-107553"/>
            <a:ext cx="8152765" cy="394521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Proyecto de inversión 6219</a:t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 </a:t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</a:br>
            <a:r>
              <a:rPr lang="es-CO" sz="3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“APOYO INSTITUCIONAL EN CONVENIO CON LA POLICIA NACIONAL”</a:t>
            </a:r>
            <a:br>
              <a:rPr lang="es-CO" sz="3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 </a:t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$33.442.844.000</a:t>
            </a:r>
          </a:p>
        </p:txBody>
      </p:sp>
      <p:sp>
        <p:nvSpPr>
          <p:cNvPr id="9" name="Flecha arriba 8"/>
          <p:cNvSpPr/>
          <p:nvPr/>
        </p:nvSpPr>
        <p:spPr>
          <a:xfrm>
            <a:off x="3691046" y="3733258"/>
            <a:ext cx="609600" cy="634611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500"/>
          </a:p>
        </p:txBody>
      </p:sp>
      <p:sp>
        <p:nvSpPr>
          <p:cNvPr id="12" name="CuadroTexto 11"/>
          <p:cNvSpPr txBox="1"/>
          <p:nvPr/>
        </p:nvSpPr>
        <p:spPr>
          <a:xfrm>
            <a:off x="4173975" y="3890815"/>
            <a:ext cx="111104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500" b="1" dirty="0">
                <a:solidFill>
                  <a:schemeClr val="accent6">
                    <a:lumMod val="75000"/>
                  </a:schemeClr>
                </a:solidFill>
              </a:rPr>
              <a:t>55%</a:t>
            </a:r>
          </a:p>
        </p:txBody>
      </p:sp>
      <p:pic>
        <p:nvPicPr>
          <p:cNvPr id="11266" name="Picture 2" descr="Resultado de imagen para imagenes policÃ­a TRANSITO BOGO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014" y="596705"/>
            <a:ext cx="3157993" cy="473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5262470"/>
              </p:ext>
            </p:extLst>
          </p:nvPr>
        </p:nvGraphicFramePr>
        <p:xfrm>
          <a:off x="612501" y="4861662"/>
          <a:ext cx="8394700" cy="1428750"/>
        </p:xfrm>
        <a:graphic>
          <a:graphicData uri="http://schemas.openxmlformats.org/drawingml/2006/table">
            <a:tbl>
              <a:tblPr/>
              <a:tblGrid>
                <a:gridCol w="762000">
                  <a:extLst>
                    <a:ext uri="{9D8B030D-6E8A-4147-A177-3AD203B41FA5}">
                      <a16:colId xmlns:a16="http://schemas.microsoft.com/office/drawing/2014/main" val="1274369376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2239862861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677819947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1299187410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3636999395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4033368878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3556749977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3914338274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4076616115"/>
                    </a:ext>
                  </a:extLst>
                </a:gridCol>
              </a:tblGrid>
              <a:tr h="48577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 PRESUPUESTO  ASIGNADO</a:t>
                      </a:r>
                      <a:b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2019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CDP´S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% DE EJEC. CDP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COMPROMISOS - RP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% DE EJEC. </a:t>
                      </a:r>
                      <a:b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RP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GIROS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% </a:t>
                      </a:r>
                      <a:b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GIRO RP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% </a:t>
                      </a:r>
                      <a:b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GIRO APROP.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6982211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21.523.534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19.753.796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91,78%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12.984.064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60,32%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10.360.116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79,79%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48,13%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914108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INVERSION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21.522.370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19.752.632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91,78%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12.984.064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60,33%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10.360.116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79,79%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48,14%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6823919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PASIVOS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1.164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1.164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100,00%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0,00%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0,00%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6101894"/>
                  </a:ext>
                </a:extLst>
              </a:tr>
            </a:tbl>
          </a:graphicData>
        </a:graphic>
      </p:graphicFrame>
      <p:pic>
        <p:nvPicPr>
          <p:cNvPr id="10" name="Imagen 9">
            <a:extLst>
              <a:ext uri="{FF2B5EF4-FFF2-40B4-BE49-F238E27FC236}">
                <a16:creationId xmlns:a16="http://schemas.microsoft.com/office/drawing/2014/main" id="{8765B1DF-9A2F-FA48-827A-BFEB18EB382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5622" y="6355383"/>
            <a:ext cx="2541995" cy="43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6901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1 Rectángulo redondeado"/>
          <p:cNvSpPr/>
          <p:nvPr/>
        </p:nvSpPr>
        <p:spPr>
          <a:xfrm>
            <a:off x="2780133" y="1383180"/>
            <a:ext cx="8591013" cy="646463"/>
          </a:xfrm>
          <a:prstGeom prst="roundRect">
            <a:avLst>
              <a:gd name="adj" fmla="val 1000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3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CONVENIO INTERADMINISTRATIVO</a:t>
            </a:r>
          </a:p>
          <a:p>
            <a:pPr algn="ctr">
              <a:defRPr/>
            </a:pPr>
            <a:r>
              <a:rPr lang="es-CO" sz="13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$11.000.000.000</a:t>
            </a:r>
          </a:p>
        </p:txBody>
      </p:sp>
      <p:sp>
        <p:nvSpPr>
          <p:cNvPr id="4" name="91 Rectángulo redondeado"/>
          <p:cNvSpPr/>
          <p:nvPr/>
        </p:nvSpPr>
        <p:spPr>
          <a:xfrm>
            <a:off x="2771978" y="4497254"/>
            <a:ext cx="8599168" cy="624525"/>
          </a:xfrm>
          <a:prstGeom prst="roundRect">
            <a:avLst>
              <a:gd name="adj" fmla="val 1000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3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FORMATOS, EMERGENCIAS, MOBILIARIO, MANT. LOCATIVO, ASEO </a:t>
            </a:r>
            <a:r>
              <a:rPr lang="es-CO" sz="13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 CAFETERÍA, PAPELERÍA, </a:t>
            </a:r>
            <a:r>
              <a:rPr lang="es-CO" sz="13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SERV</a:t>
            </a:r>
            <a:r>
              <a:rPr lang="es-CO" sz="13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 PÚBLICOS, </a:t>
            </a:r>
            <a:r>
              <a:rPr lang="es-CO" sz="13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$1.175.410.000</a:t>
            </a:r>
            <a:endParaRPr lang="es-CO" sz="1300" b="1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91 Rectángulo redondeado"/>
          <p:cNvSpPr/>
          <p:nvPr/>
        </p:nvSpPr>
        <p:spPr>
          <a:xfrm>
            <a:off x="2780133" y="2122474"/>
            <a:ext cx="1741162" cy="575682"/>
          </a:xfrm>
          <a:prstGeom prst="roundRect">
            <a:avLst>
              <a:gd name="adj" fmla="val 10000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3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COMPRA </a:t>
            </a:r>
          </a:p>
          <a:p>
            <a:pPr algn="ctr">
              <a:defRPr/>
            </a:pPr>
            <a:r>
              <a:rPr lang="es-CO" sz="13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$4.447.500.000</a:t>
            </a:r>
          </a:p>
        </p:txBody>
      </p:sp>
      <p:sp>
        <p:nvSpPr>
          <p:cNvPr id="7" name="91 Rectángulo redondeado"/>
          <p:cNvSpPr/>
          <p:nvPr/>
        </p:nvSpPr>
        <p:spPr>
          <a:xfrm>
            <a:off x="4676687" y="2795304"/>
            <a:ext cx="2131443" cy="591277"/>
          </a:xfrm>
          <a:prstGeom prst="roundRect">
            <a:avLst>
              <a:gd name="adj" fmla="val 1000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3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ELEMENTOS DE </a:t>
            </a:r>
            <a:r>
              <a:rPr lang="es-CO" sz="13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PROTECCIÓN Y BIOSEG</a:t>
            </a:r>
            <a:endParaRPr lang="es-CO" sz="13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s-CO" sz="13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$215.000.000</a:t>
            </a:r>
            <a:endParaRPr lang="es-CO" sz="1300" b="1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91 Rectángulo redondeado"/>
          <p:cNvSpPr/>
          <p:nvPr/>
        </p:nvSpPr>
        <p:spPr>
          <a:xfrm>
            <a:off x="9259734" y="2786750"/>
            <a:ext cx="2111411" cy="599831"/>
          </a:xfrm>
          <a:prstGeom prst="roundRect">
            <a:avLst>
              <a:gd name="adj" fmla="val 1000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3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APOYO LOGISTICO </a:t>
            </a:r>
          </a:p>
          <a:p>
            <a:pPr algn="ctr">
              <a:defRPr/>
            </a:pPr>
            <a:r>
              <a:rPr lang="es-CO" sz="11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(Capacitación, refrigerios)</a:t>
            </a:r>
          </a:p>
          <a:p>
            <a:pPr algn="ctr">
              <a:defRPr/>
            </a:pPr>
            <a:r>
              <a:rPr lang="es-CO" sz="13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$350.000.000</a:t>
            </a:r>
          </a:p>
        </p:txBody>
      </p:sp>
      <p:sp>
        <p:nvSpPr>
          <p:cNvPr id="9" name="91 Rectángulo redondeado"/>
          <p:cNvSpPr/>
          <p:nvPr/>
        </p:nvSpPr>
        <p:spPr>
          <a:xfrm>
            <a:off x="6963523" y="2793053"/>
            <a:ext cx="2109502" cy="602541"/>
          </a:xfrm>
          <a:prstGeom prst="roundRect">
            <a:avLst>
              <a:gd name="adj" fmla="val 1000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3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PERSONAL DE APOYO</a:t>
            </a:r>
          </a:p>
          <a:p>
            <a:pPr algn="ctr">
              <a:defRPr/>
            </a:pPr>
            <a:r>
              <a:rPr lang="es-CO" sz="13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$55.000.000</a:t>
            </a:r>
          </a:p>
        </p:txBody>
      </p:sp>
      <p:sp>
        <p:nvSpPr>
          <p:cNvPr id="10" name="91 Rectángulo redondeado"/>
          <p:cNvSpPr/>
          <p:nvPr/>
        </p:nvSpPr>
        <p:spPr>
          <a:xfrm>
            <a:off x="9223523" y="2131527"/>
            <a:ext cx="2147622" cy="566629"/>
          </a:xfrm>
          <a:prstGeom prst="roundRect">
            <a:avLst>
              <a:gd name="adj" fmla="val 10000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3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SEGUROS </a:t>
            </a:r>
          </a:p>
          <a:p>
            <a:pPr algn="ctr">
              <a:defRPr/>
            </a:pPr>
            <a:r>
              <a:rPr lang="es-CO" sz="13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$2.000.000.000</a:t>
            </a:r>
          </a:p>
        </p:txBody>
      </p:sp>
      <p:sp>
        <p:nvSpPr>
          <p:cNvPr id="11" name="91 Rectángulo redondeado"/>
          <p:cNvSpPr/>
          <p:nvPr/>
        </p:nvSpPr>
        <p:spPr>
          <a:xfrm>
            <a:off x="9223523" y="3484226"/>
            <a:ext cx="2147622" cy="898729"/>
          </a:xfrm>
          <a:prstGeom prst="roundRect">
            <a:avLst>
              <a:gd name="adj" fmla="val 10000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3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SOPORTE TECNOLÓGICO</a:t>
            </a:r>
          </a:p>
          <a:p>
            <a:pPr algn="ctr">
              <a:defRPr/>
            </a:pPr>
            <a:r>
              <a:rPr lang="es-CO" sz="13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$780.000.000</a:t>
            </a:r>
          </a:p>
        </p:txBody>
      </p:sp>
      <p:sp>
        <p:nvSpPr>
          <p:cNvPr id="12" name="91 Rectángulo redondeado"/>
          <p:cNvSpPr/>
          <p:nvPr/>
        </p:nvSpPr>
        <p:spPr>
          <a:xfrm>
            <a:off x="6963523" y="2131995"/>
            <a:ext cx="2109502" cy="566162"/>
          </a:xfrm>
          <a:prstGeom prst="roundRect">
            <a:avLst>
              <a:gd name="adj" fmla="val 10000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3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COMBUSTIBLE</a:t>
            </a:r>
          </a:p>
          <a:p>
            <a:pPr algn="ctr">
              <a:defRPr/>
            </a:pPr>
            <a:r>
              <a:rPr lang="es-CO" sz="13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 </a:t>
            </a:r>
            <a:r>
              <a:rPr lang="es-CO" sz="13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1.700.000.000</a:t>
            </a:r>
          </a:p>
        </p:txBody>
      </p:sp>
      <p:sp>
        <p:nvSpPr>
          <p:cNvPr id="15" name="91 Rectángulo redondeado"/>
          <p:cNvSpPr/>
          <p:nvPr/>
        </p:nvSpPr>
        <p:spPr>
          <a:xfrm>
            <a:off x="6056830" y="3501605"/>
            <a:ext cx="2936878" cy="898729"/>
          </a:xfrm>
          <a:prstGeom prst="roundRect">
            <a:avLst>
              <a:gd name="adj" fmla="val 10000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3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ADQUISICIÓN EQUIPOS</a:t>
            </a:r>
          </a:p>
          <a:p>
            <a:pPr algn="ctr">
              <a:defRPr/>
            </a:pPr>
            <a:r>
              <a:rPr lang="es-CO" sz="11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(cámaras y telecomunicaciones) </a:t>
            </a:r>
          </a:p>
          <a:p>
            <a:pPr algn="ctr">
              <a:defRPr/>
            </a:pPr>
            <a:r>
              <a:rPr lang="es-CO" sz="13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$5.067.000.000</a:t>
            </a:r>
            <a:endParaRPr lang="es-CO" sz="1300" b="1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91 Rectángulo redondeado"/>
          <p:cNvSpPr/>
          <p:nvPr/>
        </p:nvSpPr>
        <p:spPr>
          <a:xfrm>
            <a:off x="2752918" y="3501605"/>
            <a:ext cx="3099441" cy="898729"/>
          </a:xfrm>
          <a:prstGeom prst="roundRect">
            <a:avLst>
              <a:gd name="adj" fmla="val 10000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3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MANTENIMIENTO EQUIPOS </a:t>
            </a:r>
            <a:r>
              <a:rPr lang="es-CO" sz="11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</a:t>
            </a:r>
            <a:r>
              <a:rPr lang="es-CO" sz="1100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Alcohosensores</a:t>
            </a:r>
            <a:r>
              <a:rPr lang="es-CO" sz="11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, medidores de velocidad, opacímetros, </a:t>
            </a:r>
            <a:r>
              <a:rPr lang="es-CO" sz="1100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termohigrómetros</a:t>
            </a:r>
            <a:r>
              <a:rPr lang="es-CO" sz="11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) </a:t>
            </a:r>
          </a:p>
          <a:p>
            <a:pPr algn="ctr">
              <a:defRPr/>
            </a:pPr>
            <a:r>
              <a:rPr lang="es-CO" sz="13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$508.000.000</a:t>
            </a:r>
            <a:endParaRPr lang="es-CO" sz="1300" b="1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91 Rectángulo redondeado"/>
          <p:cNvSpPr/>
          <p:nvPr/>
        </p:nvSpPr>
        <p:spPr>
          <a:xfrm>
            <a:off x="2752918" y="2794632"/>
            <a:ext cx="1768377" cy="591950"/>
          </a:xfrm>
          <a:prstGeom prst="roundRect">
            <a:avLst>
              <a:gd name="adj" fmla="val 1000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3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DOTACIÓN </a:t>
            </a:r>
          </a:p>
          <a:p>
            <a:pPr algn="ctr">
              <a:defRPr/>
            </a:pPr>
            <a:r>
              <a:rPr lang="es-CO" sz="13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$3.300.000.000</a:t>
            </a:r>
          </a:p>
        </p:txBody>
      </p:sp>
      <p:sp>
        <p:nvSpPr>
          <p:cNvPr id="19" name="91 Rectángulo redondeado"/>
          <p:cNvSpPr/>
          <p:nvPr/>
        </p:nvSpPr>
        <p:spPr>
          <a:xfrm>
            <a:off x="4676687" y="2131527"/>
            <a:ext cx="2131443" cy="575682"/>
          </a:xfrm>
          <a:prstGeom prst="roundRect">
            <a:avLst>
              <a:gd name="adj" fmla="val 10000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3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MANTENIMIENTO Y</a:t>
            </a:r>
            <a:r>
              <a:rPr lang="es-CO" sz="13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LAVADO </a:t>
            </a:r>
            <a:r>
              <a:rPr lang="es-CO" sz="13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$2.844.934.000</a:t>
            </a:r>
            <a:endParaRPr lang="es-CO" sz="1300" b="1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-227250" y="1554180"/>
            <a:ext cx="2480649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Convenio</a:t>
            </a:r>
          </a:p>
          <a:p>
            <a:pPr algn="r"/>
            <a:endParaRPr lang="es-CO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r"/>
            <a:r>
              <a:rPr lang="es-CO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Vehículos y Motos</a:t>
            </a:r>
          </a:p>
          <a:p>
            <a:pPr algn="r"/>
            <a:endParaRPr lang="es-CO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r"/>
            <a:endParaRPr lang="es-CO" sz="5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r"/>
            <a:r>
              <a:rPr lang="es-CO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Dotaciones</a:t>
            </a:r>
          </a:p>
          <a:p>
            <a:pPr algn="r"/>
            <a:endParaRPr lang="es-CO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r"/>
            <a:endParaRPr lang="es-CO" sz="5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r"/>
            <a:endParaRPr lang="es-CO" sz="5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r"/>
            <a:r>
              <a:rPr lang="es-CO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Tecnología</a:t>
            </a:r>
          </a:p>
          <a:p>
            <a:pPr algn="r"/>
            <a:endParaRPr lang="es-CO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r"/>
            <a:endParaRPr lang="es-CO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r"/>
            <a:r>
              <a:rPr lang="es-CO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Funcionamiento Policía - EMT</a:t>
            </a:r>
          </a:p>
        </p:txBody>
      </p:sp>
      <p:sp>
        <p:nvSpPr>
          <p:cNvPr id="20" name="Flecha derecha 19"/>
          <p:cNvSpPr/>
          <p:nvPr/>
        </p:nvSpPr>
        <p:spPr>
          <a:xfrm>
            <a:off x="2334876" y="1706411"/>
            <a:ext cx="326835" cy="1404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Flecha derecha 20"/>
          <p:cNvSpPr/>
          <p:nvPr/>
        </p:nvSpPr>
        <p:spPr>
          <a:xfrm>
            <a:off x="2306562" y="2234369"/>
            <a:ext cx="326835" cy="1404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Flecha derecha 21"/>
          <p:cNvSpPr/>
          <p:nvPr/>
        </p:nvSpPr>
        <p:spPr>
          <a:xfrm>
            <a:off x="2305750" y="2888536"/>
            <a:ext cx="326835" cy="1404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3" name="Flecha derecha 22"/>
          <p:cNvSpPr/>
          <p:nvPr/>
        </p:nvSpPr>
        <p:spPr>
          <a:xfrm>
            <a:off x="2292890" y="3606290"/>
            <a:ext cx="326835" cy="1404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Flecha derecha 23"/>
          <p:cNvSpPr/>
          <p:nvPr/>
        </p:nvSpPr>
        <p:spPr>
          <a:xfrm>
            <a:off x="2292889" y="4517711"/>
            <a:ext cx="326835" cy="1404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0242" name="Picture 2" descr="Resultado de imagen para imagenes policÃ­a TRANSITO BOGOT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90" y="5233082"/>
            <a:ext cx="2195543" cy="125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Resultado de imagen para imagenes policÃ­a TRANSITO BOGO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249" y="5185678"/>
            <a:ext cx="2217064" cy="1247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Resultado de imagen para imagenes policÃ­a TRANSITO BOGOT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243" y="5185678"/>
            <a:ext cx="2325075" cy="1250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5" name="Tabla 24"/>
          <p:cNvGraphicFramePr>
            <a:graphicFrameLocks noGrp="1"/>
          </p:cNvGraphicFramePr>
          <p:nvPr>
            <p:extLst/>
          </p:nvPr>
        </p:nvGraphicFramePr>
        <p:xfrm>
          <a:off x="2245259" y="139281"/>
          <a:ext cx="8232268" cy="10735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74694">
                  <a:extLst>
                    <a:ext uri="{9D8B030D-6E8A-4147-A177-3AD203B41FA5}">
                      <a16:colId xmlns:a16="http://schemas.microsoft.com/office/drawing/2014/main" val="1663865711"/>
                    </a:ext>
                  </a:extLst>
                </a:gridCol>
                <a:gridCol w="1427022">
                  <a:extLst>
                    <a:ext uri="{9D8B030D-6E8A-4147-A177-3AD203B41FA5}">
                      <a16:colId xmlns:a16="http://schemas.microsoft.com/office/drawing/2014/main" val="2637304798"/>
                    </a:ext>
                  </a:extLst>
                </a:gridCol>
                <a:gridCol w="1124712">
                  <a:extLst>
                    <a:ext uri="{9D8B030D-6E8A-4147-A177-3AD203B41FA5}">
                      <a16:colId xmlns:a16="http://schemas.microsoft.com/office/drawing/2014/main" val="391332994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3956407317"/>
                    </a:ext>
                  </a:extLst>
                </a:gridCol>
              </a:tblGrid>
              <a:tr h="5854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Century Gothic" panose="020B0502020202020204" pitchFamily="34" charset="0"/>
                        </a:rPr>
                        <a:t>META PRODUCTO - PROGRAMA</a:t>
                      </a:r>
                      <a:r>
                        <a:rPr lang="es-CO" sz="1200" baseline="0" dirty="0">
                          <a:effectLst/>
                          <a:latin typeface="Century Gothic" panose="020B0502020202020204" pitchFamily="34" charset="0"/>
                        </a:rPr>
                        <a:t> 18  “Mejor Movilidad para Todos”</a:t>
                      </a:r>
                      <a:endParaRPr lang="es-CO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63" marR="48063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Century Gothic" panose="020B0502020202020204" pitchFamily="34" charset="0"/>
                        </a:rPr>
                        <a:t>PROGRAMADO CUATRIENIO</a:t>
                      </a:r>
                      <a:endParaRPr lang="es-CO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63" marR="48063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Century Gothic" panose="020B0502020202020204" pitchFamily="34" charset="0"/>
                        </a:rPr>
                        <a:t>EJECUTADO CUATRIENIO</a:t>
                      </a:r>
                      <a:endParaRPr lang="es-CO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63" marR="48063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Century Gothic" panose="020B0502020202020204" pitchFamily="34" charset="0"/>
                        </a:rPr>
                        <a:t>% CUATRIENIO</a:t>
                      </a:r>
                      <a:endParaRPr lang="es-CO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63" marR="48063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8775578"/>
                  </a:ext>
                </a:extLst>
              </a:tr>
              <a:tr h="4881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52 estrategias integrales de seguridad vial que incluyan Cultura Ciudadana implementadas</a:t>
                      </a:r>
                      <a:endParaRPr lang="es-CO" sz="12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63" marR="48063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52</a:t>
                      </a:r>
                      <a:endParaRPr lang="es-CO" sz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63" marR="48063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52</a:t>
                      </a:r>
                    </a:p>
                  </a:txBody>
                  <a:tcPr marL="48063" marR="48063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100%</a:t>
                      </a:r>
                      <a:endParaRPr lang="es-CO" sz="12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63" marR="48063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9901405"/>
                  </a:ext>
                </a:extLst>
              </a:tr>
            </a:tbl>
          </a:graphicData>
        </a:graphic>
      </p:graphicFrame>
      <p:pic>
        <p:nvPicPr>
          <p:cNvPr id="26" name="Imagen 25">
            <a:extLst>
              <a:ext uri="{FF2B5EF4-FFF2-40B4-BE49-F238E27FC236}">
                <a16:creationId xmlns:a16="http://schemas.microsoft.com/office/drawing/2014/main" id="{8765B1DF-9A2F-FA48-827A-BFEB18EB382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5622" y="6355383"/>
            <a:ext cx="2541995" cy="43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2611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-175466" y="219657"/>
            <a:ext cx="9144000" cy="3659907"/>
          </a:xfrm>
        </p:spPr>
        <p:txBody>
          <a:bodyPr>
            <a:normAutofit/>
          </a:bodyPr>
          <a:lstStyle/>
          <a:p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Proyecto de inversión 1044</a:t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</a:br>
            <a:r>
              <a:rPr lang="es-CO" sz="3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“</a:t>
            </a:r>
            <a:r>
              <a:rPr lang="es-ES" sz="3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SERVICIOS PARA LA MOVILIDAD EFICIENTES E INCLUYENTES</a:t>
            </a:r>
            <a:r>
              <a:rPr lang="es-CO" sz="3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”</a:t>
            </a:r>
            <a:br>
              <a:rPr lang="es-CO" sz="3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$</a:t>
            </a:r>
            <a:r>
              <a:rPr lang="es-CO" sz="35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26.916.435.000</a:t>
            </a: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</a:br>
            <a:endParaRPr lang="es-CO" sz="35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lecha arriba 8"/>
          <p:cNvSpPr/>
          <p:nvPr/>
        </p:nvSpPr>
        <p:spPr>
          <a:xfrm>
            <a:off x="3572209" y="3591243"/>
            <a:ext cx="593822" cy="570030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500"/>
          </a:p>
        </p:txBody>
      </p:sp>
      <p:sp>
        <p:nvSpPr>
          <p:cNvPr id="11" name="CuadroTexto 10"/>
          <p:cNvSpPr txBox="1"/>
          <p:nvPr/>
        </p:nvSpPr>
        <p:spPr>
          <a:xfrm>
            <a:off x="4166031" y="3747512"/>
            <a:ext cx="78537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500" b="1" dirty="0" smtClean="0">
                <a:solidFill>
                  <a:schemeClr val="accent6">
                    <a:lumMod val="75000"/>
                  </a:schemeClr>
                </a:solidFill>
              </a:rPr>
              <a:t>26%</a:t>
            </a:r>
            <a:endParaRPr lang="es-ES_tradnl" sz="25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2290" name="Picture 2" descr="Resultado de imagen para CENTROS LOCALES DE MOVILID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038" y="1507787"/>
            <a:ext cx="3532834" cy="2154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Tab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3822667"/>
              </p:ext>
            </p:extLst>
          </p:nvPr>
        </p:nvGraphicFramePr>
        <p:xfrm>
          <a:off x="1123950" y="4854693"/>
          <a:ext cx="8394700" cy="1243965"/>
        </p:xfrm>
        <a:graphic>
          <a:graphicData uri="http://schemas.openxmlformats.org/drawingml/2006/table">
            <a:tbl>
              <a:tblPr/>
              <a:tblGrid>
                <a:gridCol w="762000">
                  <a:extLst>
                    <a:ext uri="{9D8B030D-6E8A-4147-A177-3AD203B41FA5}">
                      <a16:colId xmlns:a16="http://schemas.microsoft.com/office/drawing/2014/main" val="73096861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3344848814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152197645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791176418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1968893810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127904558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337335375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1872101307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4211809192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 PRESUPUESTO  ASIGNADO</a:t>
                      </a:r>
                      <a:br>
                        <a:rPr lang="es-CO" sz="8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CO" sz="8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2019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CDP´S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% DE EJEC. CDP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COMPROMISOS - RP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% DE EJEC. </a:t>
                      </a:r>
                      <a:br>
                        <a:rPr lang="es-CO" sz="8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CO" sz="8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RP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GIROS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% </a:t>
                      </a:r>
                      <a:br>
                        <a:rPr lang="es-CO" sz="8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CO" sz="8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GIRO RP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% </a:t>
                      </a:r>
                      <a:br>
                        <a:rPr lang="es-CO" sz="8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CO" sz="8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GIRO APROP.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3068162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21.283.479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19.960.445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93,78%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15.006.785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70,51%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4.766.956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31,77%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22,40%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6519372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INVERSION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20.773.506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19.898.895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95,79%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14.979.256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72,11%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4.739.427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31,64%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22,81%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1938097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PASIVOS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509.973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61.550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12,07%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27.529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5,40%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27.529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100,00%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5,40%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1684372"/>
                  </a:ext>
                </a:extLst>
              </a:tr>
            </a:tbl>
          </a:graphicData>
        </a:graphic>
      </p:graphicFrame>
      <p:pic>
        <p:nvPicPr>
          <p:cNvPr id="8" name="Imagen 7">
            <a:extLst>
              <a:ext uri="{FF2B5EF4-FFF2-40B4-BE49-F238E27FC236}">
                <a16:creationId xmlns:a16="http://schemas.microsoft.com/office/drawing/2014/main" id="{8765B1DF-9A2F-FA48-827A-BFEB18EB382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5622" y="6355383"/>
            <a:ext cx="2541995" cy="43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5442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1 Rectángulo redondeado"/>
          <p:cNvSpPr/>
          <p:nvPr/>
        </p:nvSpPr>
        <p:spPr>
          <a:xfrm>
            <a:off x="3276117" y="2387568"/>
            <a:ext cx="3048484" cy="791144"/>
          </a:xfrm>
          <a:prstGeom prst="roundRect">
            <a:avLst>
              <a:gd name="adj" fmla="val 1000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FORTALECIMIENTO IMAGEN CORPORATIVA </a:t>
            </a:r>
            <a:endParaRPr lang="es-CO" sz="1400" dirty="0" smtClean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s-CO" sz="14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$180.000.000</a:t>
            </a:r>
            <a:endParaRPr lang="es-CO" sz="1400" b="1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91 Rectángulo redondeado"/>
          <p:cNvSpPr/>
          <p:nvPr/>
        </p:nvSpPr>
        <p:spPr>
          <a:xfrm>
            <a:off x="228473" y="2788450"/>
            <a:ext cx="2654341" cy="538782"/>
          </a:xfrm>
          <a:prstGeom prst="roundRect">
            <a:avLst>
              <a:gd name="adj" fmla="val 1000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COMUNICACIONES </a:t>
            </a:r>
            <a:r>
              <a:rPr lang="es-CO" sz="14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$28.214.000</a:t>
            </a:r>
          </a:p>
        </p:txBody>
      </p:sp>
      <p:sp>
        <p:nvSpPr>
          <p:cNvPr id="8" name="91 Rectángulo redondeado"/>
          <p:cNvSpPr/>
          <p:nvPr/>
        </p:nvSpPr>
        <p:spPr>
          <a:xfrm>
            <a:off x="228187" y="4543909"/>
            <a:ext cx="2654627" cy="668909"/>
          </a:xfrm>
          <a:prstGeom prst="roundRect">
            <a:avLst>
              <a:gd name="adj" fmla="val 1000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MOBILIARIO PARA LOS PUNTOS DE CONTACTO </a:t>
            </a:r>
            <a:r>
              <a:rPr lang="es-CO" sz="14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s-CO" sz="14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$250.000.000</a:t>
            </a:r>
          </a:p>
        </p:txBody>
      </p:sp>
      <p:sp>
        <p:nvSpPr>
          <p:cNvPr id="9" name="91 Rectángulo redondeado"/>
          <p:cNvSpPr/>
          <p:nvPr/>
        </p:nvSpPr>
        <p:spPr>
          <a:xfrm>
            <a:off x="228190" y="180883"/>
            <a:ext cx="2637026" cy="755572"/>
          </a:xfrm>
          <a:prstGeom prst="roundRect">
            <a:avLst>
              <a:gd name="adj" fmla="val 1000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4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CONTRATISTAS GESTIÓN SOCIAL</a:t>
            </a:r>
          </a:p>
          <a:p>
            <a:pPr algn="ctr">
              <a:defRPr/>
            </a:pPr>
            <a:r>
              <a:rPr lang="es-CO" sz="14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s-CO" sz="14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$2.925.078.000</a:t>
            </a:r>
            <a:endParaRPr lang="es-CO" sz="1400" b="1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91 Rectángulo redondeado"/>
          <p:cNvSpPr/>
          <p:nvPr/>
        </p:nvSpPr>
        <p:spPr>
          <a:xfrm>
            <a:off x="228191" y="1902543"/>
            <a:ext cx="2654624" cy="693192"/>
          </a:xfrm>
          <a:prstGeom prst="roundRect">
            <a:avLst>
              <a:gd name="adj" fmla="val 1000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LINEA 195</a:t>
            </a:r>
          </a:p>
          <a:p>
            <a:pPr algn="ctr">
              <a:defRPr/>
            </a:pPr>
            <a:r>
              <a:rPr lang="es-CO" sz="14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$1.262.265.000</a:t>
            </a:r>
          </a:p>
        </p:txBody>
      </p:sp>
      <p:pic>
        <p:nvPicPr>
          <p:cNvPr id="2050" name="Picture 2" descr="Resultado de imagen para IMAGEN SUPERCADE MOVILID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792" y="2357264"/>
            <a:ext cx="5330825" cy="3998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6165247"/>
              </p:ext>
            </p:extLst>
          </p:nvPr>
        </p:nvGraphicFramePr>
        <p:xfrm>
          <a:off x="6619875" y="558669"/>
          <a:ext cx="5340150" cy="13848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62341">
                  <a:extLst>
                    <a:ext uri="{9D8B030D-6E8A-4147-A177-3AD203B41FA5}">
                      <a16:colId xmlns:a16="http://schemas.microsoft.com/office/drawing/2014/main" val="511016038"/>
                    </a:ext>
                  </a:extLst>
                </a:gridCol>
                <a:gridCol w="809622">
                  <a:extLst>
                    <a:ext uri="{9D8B030D-6E8A-4147-A177-3AD203B41FA5}">
                      <a16:colId xmlns:a16="http://schemas.microsoft.com/office/drawing/2014/main" val="409528813"/>
                    </a:ext>
                  </a:extLst>
                </a:gridCol>
                <a:gridCol w="687107">
                  <a:extLst>
                    <a:ext uri="{9D8B030D-6E8A-4147-A177-3AD203B41FA5}">
                      <a16:colId xmlns:a16="http://schemas.microsoft.com/office/drawing/2014/main" val="2233369598"/>
                    </a:ext>
                  </a:extLst>
                </a:gridCol>
                <a:gridCol w="681080">
                  <a:extLst>
                    <a:ext uri="{9D8B030D-6E8A-4147-A177-3AD203B41FA5}">
                      <a16:colId xmlns:a16="http://schemas.microsoft.com/office/drawing/2014/main" val="369812751"/>
                    </a:ext>
                  </a:extLst>
                </a:gridCol>
              </a:tblGrid>
              <a:tr h="5976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1" kern="1200" dirty="0">
                          <a:solidFill>
                            <a:schemeClr val="lt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META PRODUCTO – PROGRAMA 42 – “Transparencia, gestión pública y servicio a la ciudadanía”</a:t>
                      </a:r>
                    </a:p>
                  </a:txBody>
                  <a:tcPr marL="48063" marR="48063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1" kern="1200" dirty="0">
                          <a:solidFill>
                            <a:schemeClr val="lt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PROGRAMADO CUATRIENIO</a:t>
                      </a:r>
                    </a:p>
                  </a:txBody>
                  <a:tcPr marL="48063" marR="48063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1" kern="1200" dirty="0">
                          <a:solidFill>
                            <a:schemeClr val="lt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EJECUTADO CUATRIENIO</a:t>
                      </a:r>
                    </a:p>
                  </a:txBody>
                  <a:tcPr marL="48063" marR="48063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1" kern="1200" dirty="0">
                          <a:solidFill>
                            <a:schemeClr val="lt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% CUATRIENIO</a:t>
                      </a:r>
                    </a:p>
                  </a:txBody>
                  <a:tcPr marL="48063" marR="48063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8458260"/>
                  </a:ext>
                </a:extLst>
              </a:tr>
              <a:tr h="6020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Mantener 80% de satisfacción en los servicios prestados por las entidades del sector movilidad</a:t>
                      </a:r>
                    </a:p>
                  </a:txBody>
                  <a:tcPr marL="48063" marR="48063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80%</a:t>
                      </a:r>
                      <a:endParaRPr lang="es-CO" sz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63" marR="48063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90,96%</a:t>
                      </a:r>
                    </a:p>
                  </a:txBody>
                  <a:tcPr marL="48063" marR="48063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114%</a:t>
                      </a:r>
                      <a:endParaRPr lang="es-CO" sz="12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63" marR="48063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4660375"/>
                  </a:ext>
                </a:extLst>
              </a:tr>
            </a:tbl>
          </a:graphicData>
        </a:graphic>
      </p:graphicFrame>
      <p:sp>
        <p:nvSpPr>
          <p:cNvPr id="13" name="91 Rectángulo redondeado"/>
          <p:cNvSpPr/>
          <p:nvPr/>
        </p:nvSpPr>
        <p:spPr>
          <a:xfrm>
            <a:off x="3276117" y="5338040"/>
            <a:ext cx="3048483" cy="693192"/>
          </a:xfrm>
          <a:prstGeom prst="roundRect">
            <a:avLst>
              <a:gd name="adj" fmla="val 1000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4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PASIVOS EXIGIBLES</a:t>
            </a:r>
            <a:endParaRPr lang="es-CO" sz="14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s-CO" sz="1400" b="1" dirty="0">
                <a:solidFill>
                  <a:srgbClr val="FF0000"/>
                </a:solidFill>
              </a:rPr>
              <a:t>$ 544.929.000 </a:t>
            </a:r>
            <a:endParaRPr lang="es-CO" sz="1400" b="1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91 Rectángulo redondeado"/>
          <p:cNvSpPr/>
          <p:nvPr/>
        </p:nvSpPr>
        <p:spPr>
          <a:xfrm>
            <a:off x="3295495" y="3352520"/>
            <a:ext cx="3038794" cy="693192"/>
          </a:xfrm>
          <a:prstGeom prst="roundRect">
            <a:avLst>
              <a:gd name="adj" fmla="val 1000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4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TALLERES PARTICIPATIVOS PDD</a:t>
            </a:r>
            <a:endParaRPr lang="es-CO" sz="14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s-CO" sz="14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$40.000.000</a:t>
            </a:r>
          </a:p>
        </p:txBody>
      </p:sp>
      <p:sp>
        <p:nvSpPr>
          <p:cNvPr id="15" name="91 Rectángulo redondeado"/>
          <p:cNvSpPr/>
          <p:nvPr/>
        </p:nvSpPr>
        <p:spPr>
          <a:xfrm>
            <a:off x="228187" y="1088698"/>
            <a:ext cx="2654627" cy="693192"/>
          </a:xfrm>
          <a:prstGeom prst="roundRect">
            <a:avLst>
              <a:gd name="adj" fmla="val 1000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PLAN DE MOVILIDAD ACCESIBLE</a:t>
            </a:r>
          </a:p>
          <a:p>
            <a:pPr algn="ctr">
              <a:defRPr/>
            </a:pPr>
            <a:r>
              <a:rPr lang="es-CO" sz="14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$300.000.000</a:t>
            </a:r>
          </a:p>
        </p:txBody>
      </p:sp>
      <p:sp>
        <p:nvSpPr>
          <p:cNvPr id="17" name="91 Rectángulo redondeado"/>
          <p:cNvSpPr/>
          <p:nvPr/>
        </p:nvSpPr>
        <p:spPr>
          <a:xfrm>
            <a:off x="3289039" y="1520569"/>
            <a:ext cx="3035561" cy="693192"/>
          </a:xfrm>
          <a:prstGeom prst="roundRect">
            <a:avLst>
              <a:gd name="adj" fmla="val 1000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RUNT</a:t>
            </a:r>
          </a:p>
          <a:p>
            <a:pPr algn="ctr">
              <a:defRPr/>
            </a:pPr>
            <a:r>
              <a:rPr lang="es-CO" sz="14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$122.570.000</a:t>
            </a:r>
          </a:p>
        </p:txBody>
      </p:sp>
      <p:sp>
        <p:nvSpPr>
          <p:cNvPr id="19" name="91 Rectángulo redondeado"/>
          <p:cNvSpPr/>
          <p:nvPr/>
        </p:nvSpPr>
        <p:spPr>
          <a:xfrm>
            <a:off x="3285806" y="4251236"/>
            <a:ext cx="3048483" cy="868114"/>
          </a:xfrm>
          <a:prstGeom prst="roundRect">
            <a:avLst>
              <a:gd name="adj" fmla="val 1000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4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ADQUISICIÓN TECNOLÓGICA PARA PUNTOS DE ATENCIÓN</a:t>
            </a:r>
            <a:endParaRPr lang="es-CO" sz="14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s-CO" sz="14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$170.000.000</a:t>
            </a:r>
          </a:p>
        </p:txBody>
      </p:sp>
      <p:sp>
        <p:nvSpPr>
          <p:cNvPr id="20" name="91 Rectángulo redondeado"/>
          <p:cNvSpPr/>
          <p:nvPr/>
        </p:nvSpPr>
        <p:spPr>
          <a:xfrm>
            <a:off x="228191" y="3486206"/>
            <a:ext cx="2654624" cy="898729"/>
          </a:xfrm>
          <a:prstGeom prst="roundRect">
            <a:avLst>
              <a:gd name="adj" fmla="val 1000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PERSONAL </a:t>
            </a:r>
            <a:r>
              <a:rPr lang="es-CO" sz="14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PUNTOS DE ATENCIÓN</a:t>
            </a:r>
          </a:p>
          <a:p>
            <a:pPr algn="ctr">
              <a:defRPr/>
            </a:pPr>
            <a:r>
              <a:rPr lang="es-CO" sz="14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s-CO" sz="14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$6.867.984.000</a:t>
            </a:r>
            <a:endParaRPr lang="es-CO" sz="1400" b="1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91 Rectángulo redondeado">
            <a:extLst>
              <a:ext uri="{FF2B5EF4-FFF2-40B4-BE49-F238E27FC236}">
                <a16:creationId xmlns:a16="http://schemas.microsoft.com/office/drawing/2014/main" id="{D25E1FAB-9677-8A4C-B588-124CE77571B1}"/>
              </a:ext>
            </a:extLst>
          </p:cNvPr>
          <p:cNvSpPr/>
          <p:nvPr/>
        </p:nvSpPr>
        <p:spPr>
          <a:xfrm>
            <a:off x="3285806" y="180883"/>
            <a:ext cx="3038794" cy="1161230"/>
          </a:xfrm>
          <a:prstGeom prst="roundRect">
            <a:avLst>
              <a:gd name="adj" fmla="val 1000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MATERIAL </a:t>
            </a:r>
            <a:r>
              <a:rPr lang="es-CO" sz="15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$430.000.000</a:t>
            </a:r>
            <a:endParaRPr lang="es-CO" sz="1500" b="1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s-CO" sz="1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LOGÍSTICA</a:t>
            </a:r>
            <a:r>
              <a:rPr lang="es-CO" sz="15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s-CO" sz="15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$50.000.000</a:t>
            </a:r>
            <a:endParaRPr lang="es-CO" sz="1500" b="1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s-CO" sz="1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TRANSPORTE </a:t>
            </a:r>
            <a:r>
              <a:rPr lang="es-CO" sz="15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$750.310.000</a:t>
            </a:r>
          </a:p>
          <a:p>
            <a:pPr algn="ctr">
              <a:defRPr/>
            </a:pPr>
            <a:r>
              <a:rPr lang="es-CO" sz="15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PLAN DE MEDIOS </a:t>
            </a:r>
            <a:r>
              <a:rPr lang="es-CO" sz="15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$190.000.000</a:t>
            </a:r>
            <a:endParaRPr lang="es-CO" sz="1500" b="1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91 Rectángulo redondeado"/>
          <p:cNvSpPr/>
          <p:nvPr/>
        </p:nvSpPr>
        <p:spPr>
          <a:xfrm>
            <a:off x="228187" y="5335832"/>
            <a:ext cx="2637029" cy="668909"/>
          </a:xfrm>
          <a:prstGeom prst="roundRect">
            <a:avLst>
              <a:gd name="adj" fmla="val 1000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4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CAPACITACIÓN EN ATENCIÓN AL CIUDADANO</a:t>
            </a:r>
            <a:r>
              <a:rPr lang="es-CO" sz="14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s-CO" sz="14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</a:t>
            </a:r>
            <a:r>
              <a:rPr lang="es-CO" sz="14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9</a:t>
            </a:r>
            <a:r>
              <a:rPr lang="es-CO" sz="14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0.000.000</a:t>
            </a:r>
            <a:endParaRPr lang="es-CO" sz="1400" b="1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8765B1DF-9A2F-FA48-827A-BFEB18EB382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5622" y="6355383"/>
            <a:ext cx="2541995" cy="439714"/>
          </a:xfrm>
          <a:prstGeom prst="rect">
            <a:avLst/>
          </a:prstGeom>
        </p:spPr>
      </p:pic>
      <p:sp>
        <p:nvSpPr>
          <p:cNvPr id="24" name="91 Rectángulo redondeado"/>
          <p:cNvSpPr/>
          <p:nvPr/>
        </p:nvSpPr>
        <p:spPr>
          <a:xfrm>
            <a:off x="3276117" y="6191874"/>
            <a:ext cx="3058172" cy="590057"/>
          </a:xfrm>
          <a:prstGeom prst="roundRect">
            <a:avLst>
              <a:gd name="adj" fmla="val 1000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VTA</a:t>
            </a:r>
          </a:p>
          <a:p>
            <a:pPr algn="ctr">
              <a:defRPr/>
            </a:pPr>
            <a:r>
              <a:rPr lang="es-CO" sz="14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$60.000.000</a:t>
            </a:r>
          </a:p>
        </p:txBody>
      </p:sp>
      <p:sp>
        <p:nvSpPr>
          <p:cNvPr id="25" name="91 Rectángulo redondeado"/>
          <p:cNvSpPr/>
          <p:nvPr/>
        </p:nvSpPr>
        <p:spPr>
          <a:xfrm>
            <a:off x="228186" y="6089251"/>
            <a:ext cx="2637029" cy="668909"/>
          </a:xfrm>
          <a:prstGeom prst="roundRect">
            <a:avLst>
              <a:gd name="adj" fmla="val 1000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4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CONCESIÓN ANTERIOR PATIOS </a:t>
            </a:r>
            <a:r>
              <a:rPr lang="es-CO" sz="14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$87.585.000</a:t>
            </a:r>
            <a:endParaRPr lang="es-CO" sz="1400" b="1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6447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1 Rectángulo redondeado"/>
          <p:cNvSpPr/>
          <p:nvPr/>
        </p:nvSpPr>
        <p:spPr>
          <a:xfrm>
            <a:off x="3339791" y="2471762"/>
            <a:ext cx="2887697" cy="1117276"/>
          </a:xfrm>
          <a:prstGeom prst="roundRect">
            <a:avLst>
              <a:gd name="adj" fmla="val 10000"/>
            </a:avLst>
          </a:prstGeom>
          <a:solidFill>
            <a:schemeClr val="bg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VIGILANCIA PREDIOS SDM </a:t>
            </a:r>
          </a:p>
          <a:p>
            <a:pPr algn="ctr">
              <a:defRPr/>
            </a:pPr>
            <a:r>
              <a:rPr lang="es-CO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$3.366.000.000</a:t>
            </a:r>
          </a:p>
        </p:txBody>
      </p:sp>
      <p:sp>
        <p:nvSpPr>
          <p:cNvPr id="13" name="91 Rectángulo redondeado"/>
          <p:cNvSpPr/>
          <p:nvPr/>
        </p:nvSpPr>
        <p:spPr>
          <a:xfrm>
            <a:off x="1914865" y="4998313"/>
            <a:ext cx="2743849" cy="1089941"/>
          </a:xfrm>
          <a:prstGeom prst="roundRect">
            <a:avLst>
              <a:gd name="adj" fmla="val 10000"/>
            </a:avLst>
          </a:prstGeom>
          <a:solidFill>
            <a:schemeClr val="bg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MANTENIMIENTO LOCATIVO </a:t>
            </a:r>
            <a:r>
              <a:rPr lang="es-CO" sz="15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PREDIOS </a:t>
            </a:r>
            <a:r>
              <a:rPr lang="es-CO" sz="1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SDM </a:t>
            </a:r>
          </a:p>
          <a:p>
            <a:pPr algn="ctr">
              <a:defRPr/>
            </a:pPr>
            <a:r>
              <a:rPr lang="es-CO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$1.440.000.000</a:t>
            </a:r>
            <a:endParaRPr lang="es-CO" b="1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91 Rectángulo redondeado"/>
          <p:cNvSpPr/>
          <p:nvPr/>
        </p:nvSpPr>
        <p:spPr>
          <a:xfrm>
            <a:off x="3370009" y="3697920"/>
            <a:ext cx="2887697" cy="1106135"/>
          </a:xfrm>
          <a:prstGeom prst="roundRect">
            <a:avLst>
              <a:gd name="adj" fmla="val 10000"/>
            </a:avLst>
          </a:prstGeom>
          <a:solidFill>
            <a:schemeClr val="bg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EXPERTICIO TÉCNICO DIJIN </a:t>
            </a:r>
          </a:p>
          <a:p>
            <a:pPr algn="ctr">
              <a:defRPr/>
            </a:pPr>
            <a:r>
              <a:rPr lang="es-CO" sz="1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Vehículos Abandonados </a:t>
            </a:r>
          </a:p>
          <a:p>
            <a:pPr algn="ctr">
              <a:defRPr/>
            </a:pPr>
            <a:r>
              <a:rPr lang="es-CO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$137.500.000</a:t>
            </a:r>
          </a:p>
        </p:txBody>
      </p:sp>
      <p:sp>
        <p:nvSpPr>
          <p:cNvPr id="17" name="91 Rectángulo redondeado"/>
          <p:cNvSpPr/>
          <p:nvPr/>
        </p:nvSpPr>
        <p:spPr>
          <a:xfrm>
            <a:off x="7464070" y="2471762"/>
            <a:ext cx="3422904" cy="871190"/>
          </a:xfrm>
          <a:prstGeom prst="roundRect">
            <a:avLst>
              <a:gd name="adj" fmla="val 1000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INTERVENTORÍA CONCESIÓN </a:t>
            </a:r>
            <a:r>
              <a:rPr lang="es-CO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$3.056.000.000</a:t>
            </a:r>
            <a:endParaRPr lang="es-CO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91 Rectángulo redondeado"/>
          <p:cNvSpPr/>
          <p:nvPr/>
        </p:nvSpPr>
        <p:spPr>
          <a:xfrm>
            <a:off x="281845" y="2445098"/>
            <a:ext cx="2702143" cy="1117276"/>
          </a:xfrm>
          <a:prstGeom prst="roundRect">
            <a:avLst>
              <a:gd name="adj" fmla="val 10000"/>
            </a:avLst>
          </a:prstGeom>
          <a:solidFill>
            <a:schemeClr val="bg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INTERVENTORÍA CONCESIÓN</a:t>
            </a:r>
          </a:p>
          <a:p>
            <a:pPr algn="ctr">
              <a:defRPr/>
            </a:pPr>
            <a:r>
              <a:rPr lang="es-CO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$3.828.000.000</a:t>
            </a:r>
            <a:endParaRPr lang="es-CO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Resultado de imagen para FOTOS CONCESIÃN sim tramit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027" y="3738530"/>
            <a:ext cx="3322947" cy="162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1088454" y="1894435"/>
            <a:ext cx="42562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500" b="1" dirty="0">
                <a:solidFill>
                  <a:schemeClr val="accent1">
                    <a:lumMod val="50000"/>
                  </a:schemeClr>
                </a:solidFill>
              </a:rPr>
              <a:t>PARQUEADEROS Y GRÚAS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6903088" y="1874708"/>
            <a:ext cx="42562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500" b="1" dirty="0">
                <a:solidFill>
                  <a:schemeClr val="accent1">
                    <a:lumMod val="50000"/>
                  </a:schemeClr>
                </a:solidFill>
              </a:rPr>
              <a:t>TRÁMITES EN SIM</a:t>
            </a:r>
          </a:p>
        </p:txBody>
      </p:sp>
      <p:graphicFrame>
        <p:nvGraphicFramePr>
          <p:cNvPr id="12" name="Tab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4378220"/>
              </p:ext>
            </p:extLst>
          </p:nvPr>
        </p:nvGraphicFramePr>
        <p:xfrm>
          <a:off x="2081116" y="334511"/>
          <a:ext cx="8101584" cy="11996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97612">
                  <a:extLst>
                    <a:ext uri="{9D8B030D-6E8A-4147-A177-3AD203B41FA5}">
                      <a16:colId xmlns:a16="http://schemas.microsoft.com/office/drawing/2014/main" val="511016038"/>
                    </a:ext>
                  </a:extLst>
                </a:gridCol>
                <a:gridCol w="1228284">
                  <a:extLst>
                    <a:ext uri="{9D8B030D-6E8A-4147-A177-3AD203B41FA5}">
                      <a16:colId xmlns:a16="http://schemas.microsoft.com/office/drawing/2014/main" val="409528813"/>
                    </a:ext>
                  </a:extLst>
                </a:gridCol>
                <a:gridCol w="1042416">
                  <a:extLst>
                    <a:ext uri="{9D8B030D-6E8A-4147-A177-3AD203B41FA5}">
                      <a16:colId xmlns:a16="http://schemas.microsoft.com/office/drawing/2014/main" val="2233369598"/>
                    </a:ext>
                  </a:extLst>
                </a:gridCol>
                <a:gridCol w="1033272">
                  <a:extLst>
                    <a:ext uri="{9D8B030D-6E8A-4147-A177-3AD203B41FA5}">
                      <a16:colId xmlns:a16="http://schemas.microsoft.com/office/drawing/2014/main" val="369812751"/>
                    </a:ext>
                  </a:extLst>
                </a:gridCol>
              </a:tblGrid>
              <a:tr h="5976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1" kern="1200" dirty="0">
                          <a:solidFill>
                            <a:schemeClr val="lt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META PRODUCTO – PROGRAMA 42 – “Transparencia, gestión pública y servicio a la ciudadanía”</a:t>
                      </a:r>
                    </a:p>
                  </a:txBody>
                  <a:tcPr marL="48063" marR="48063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1" kern="1200" dirty="0">
                          <a:solidFill>
                            <a:schemeClr val="lt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PROGRAMADO CUATRIENIO</a:t>
                      </a:r>
                    </a:p>
                  </a:txBody>
                  <a:tcPr marL="48063" marR="48063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1" kern="1200" dirty="0">
                          <a:solidFill>
                            <a:schemeClr val="lt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EJECUTADO CUATRIENIO</a:t>
                      </a:r>
                    </a:p>
                  </a:txBody>
                  <a:tcPr marL="48063" marR="48063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1" kern="1200" dirty="0">
                          <a:solidFill>
                            <a:schemeClr val="lt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% CUATRIENIO</a:t>
                      </a:r>
                    </a:p>
                  </a:txBody>
                  <a:tcPr marL="48063" marR="48063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8458260"/>
                  </a:ext>
                </a:extLst>
              </a:tr>
              <a:tr h="6020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Mantener 80% de satisfacción en los servicios prestados por las entidades del sector movilidad</a:t>
                      </a:r>
                    </a:p>
                  </a:txBody>
                  <a:tcPr marL="48063" marR="48063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80%</a:t>
                      </a:r>
                      <a:endParaRPr lang="es-CO" sz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63" marR="48063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90,96%</a:t>
                      </a:r>
                    </a:p>
                  </a:txBody>
                  <a:tcPr marL="48063" marR="48063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114%</a:t>
                      </a:r>
                      <a:endParaRPr lang="es-CO" sz="12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63" marR="48063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4660375"/>
                  </a:ext>
                </a:extLst>
              </a:tr>
            </a:tbl>
          </a:graphicData>
        </a:graphic>
      </p:graphicFrame>
      <p:sp>
        <p:nvSpPr>
          <p:cNvPr id="14" name="91 Rectángulo redondeado"/>
          <p:cNvSpPr/>
          <p:nvPr/>
        </p:nvSpPr>
        <p:spPr>
          <a:xfrm>
            <a:off x="281845" y="3697920"/>
            <a:ext cx="2887697" cy="1117276"/>
          </a:xfrm>
          <a:prstGeom prst="roundRect">
            <a:avLst>
              <a:gd name="adj" fmla="val 10000"/>
            </a:avLst>
          </a:prstGeom>
          <a:solidFill>
            <a:schemeClr val="bg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5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CERRAMIENTO PREDIOS ALO</a:t>
            </a:r>
            <a:endParaRPr lang="es-CO" sz="15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s-CO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$740.000.000</a:t>
            </a:r>
            <a:endParaRPr lang="es-CO" b="1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8765B1DF-9A2F-FA48-827A-BFEB18EB382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5622" y="6355383"/>
            <a:ext cx="2541995" cy="43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0188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 Título"/>
          <p:cNvSpPr>
            <a:spLocks noGrp="1"/>
          </p:cNvSpPr>
          <p:nvPr>
            <p:ph type="ctrTitle"/>
          </p:nvPr>
        </p:nvSpPr>
        <p:spPr>
          <a:xfrm>
            <a:off x="5034186" y="1002989"/>
            <a:ext cx="7157814" cy="356333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Proyecto de inversión 7544</a:t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 </a:t>
            </a:r>
            <a:r>
              <a:rPr lang="es-CO" sz="3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“FORTALECIMIENTO DE LA GESTIÓN JURÍDICA DE LA SECRETARÍA DISTRITAL DE MOVILIDAD”</a:t>
            </a:r>
            <a:br>
              <a:rPr lang="es-CO" sz="3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 </a:t>
            </a:r>
            <a:r>
              <a:rPr lang="es-ES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$ 19.292.250.000</a:t>
            </a:r>
            <a:br>
              <a:rPr lang="es-ES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</a:br>
            <a:endParaRPr lang="es-CO" sz="35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9" name="Flecha arriba 8"/>
          <p:cNvSpPr/>
          <p:nvPr/>
        </p:nvSpPr>
        <p:spPr>
          <a:xfrm>
            <a:off x="8273675" y="4018646"/>
            <a:ext cx="593822" cy="570030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500"/>
          </a:p>
        </p:txBody>
      </p:sp>
      <p:sp>
        <p:nvSpPr>
          <p:cNvPr id="10" name="CuadroTexto 9"/>
          <p:cNvSpPr txBox="1"/>
          <p:nvPr/>
        </p:nvSpPr>
        <p:spPr>
          <a:xfrm>
            <a:off x="8867497" y="4174915"/>
            <a:ext cx="78537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500" b="1" dirty="0">
                <a:solidFill>
                  <a:schemeClr val="accent6">
                    <a:lumMod val="75000"/>
                  </a:schemeClr>
                </a:solidFill>
              </a:rPr>
              <a:t>22%</a:t>
            </a: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4804499"/>
              </p:ext>
            </p:extLst>
          </p:nvPr>
        </p:nvGraphicFramePr>
        <p:xfrm>
          <a:off x="1022350" y="4812880"/>
          <a:ext cx="8394700" cy="1714500"/>
        </p:xfrm>
        <a:graphic>
          <a:graphicData uri="http://schemas.openxmlformats.org/drawingml/2006/table">
            <a:tbl>
              <a:tblPr/>
              <a:tblGrid>
                <a:gridCol w="762000">
                  <a:extLst>
                    <a:ext uri="{9D8B030D-6E8A-4147-A177-3AD203B41FA5}">
                      <a16:colId xmlns:a16="http://schemas.microsoft.com/office/drawing/2014/main" val="2334651237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3607662995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2849349168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51622422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802233555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3988051877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3833918004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1621271571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783733351"/>
                    </a:ext>
                  </a:extLst>
                </a:gridCol>
              </a:tblGrid>
              <a:tr h="48577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 PRESUPUESTO  ASIGNADO</a:t>
                      </a:r>
                      <a:b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2019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CDP´S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% DE EJEC. CDP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COMPROMISOS - RP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% DE EJEC. </a:t>
                      </a:r>
                      <a:b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RP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GIROS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% </a:t>
                      </a:r>
                      <a:b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GIRO RP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% </a:t>
                      </a:r>
                      <a:b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GIRO APROP.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981957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15.804.311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13.431.950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84,99%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13.262.542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83,92%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4.061.196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30,62%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25,70%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6436599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INVERSION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15.732.311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13.431.950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85,38%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13.262.542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84,30%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4.061.196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30,62%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25,81%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0230405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PASIVOS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72.000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0,00%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0,00%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0,00%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5831380"/>
                  </a:ext>
                </a:extLst>
              </a:tr>
            </a:tbl>
          </a:graphicData>
        </a:graphic>
      </p:graphicFrame>
      <p:pic>
        <p:nvPicPr>
          <p:cNvPr id="8" name="Imagen 7">
            <a:extLst>
              <a:ext uri="{FF2B5EF4-FFF2-40B4-BE49-F238E27FC236}">
                <a16:creationId xmlns:a16="http://schemas.microsoft.com/office/drawing/2014/main" id="{8765B1DF-9A2F-FA48-827A-BFEB18EB38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5622" y="6355383"/>
            <a:ext cx="2541995" cy="439714"/>
          </a:xfrm>
          <a:prstGeom prst="rect">
            <a:avLst/>
          </a:prstGeom>
        </p:spPr>
      </p:pic>
      <p:pic>
        <p:nvPicPr>
          <p:cNvPr id="12" name="Picture 2" descr="http://www.grupotemat.com/img/seleccion-de-person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453" y="1624497"/>
            <a:ext cx="4319733" cy="14939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7520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1 Rectángulo redondeado"/>
          <p:cNvSpPr/>
          <p:nvPr/>
        </p:nvSpPr>
        <p:spPr>
          <a:xfrm>
            <a:off x="8351648" y="5179586"/>
            <a:ext cx="3344567" cy="898729"/>
          </a:xfrm>
          <a:prstGeom prst="roundRect">
            <a:avLst>
              <a:gd name="adj" fmla="val 10000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SISTEMA CONTRAVENCIONAL</a:t>
            </a:r>
          </a:p>
          <a:p>
            <a:pPr algn="ctr">
              <a:defRPr/>
            </a:pPr>
            <a:r>
              <a:rPr lang="es-CO" sz="16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$2.471.000.000</a:t>
            </a:r>
          </a:p>
        </p:txBody>
      </p:sp>
      <p:sp>
        <p:nvSpPr>
          <p:cNvPr id="4" name="91 Rectángulo redondeado"/>
          <p:cNvSpPr/>
          <p:nvPr/>
        </p:nvSpPr>
        <p:spPr>
          <a:xfrm>
            <a:off x="596727" y="5788335"/>
            <a:ext cx="3341465" cy="675080"/>
          </a:xfrm>
          <a:prstGeom prst="roundRect">
            <a:avLst>
              <a:gd name="adj" fmla="val 10000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5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AUXILIARES DE JUSTICIA Y COMUNICACIONES</a:t>
            </a:r>
          </a:p>
          <a:p>
            <a:pPr algn="ctr">
              <a:defRPr/>
            </a:pPr>
            <a:r>
              <a:rPr lang="es-CO" sz="16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$24.910.000</a:t>
            </a:r>
            <a:endParaRPr lang="es-CO" sz="1600" b="1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91 Rectángulo redondeado"/>
          <p:cNvSpPr/>
          <p:nvPr/>
        </p:nvSpPr>
        <p:spPr>
          <a:xfrm>
            <a:off x="8339937" y="2478489"/>
            <a:ext cx="3356278" cy="642408"/>
          </a:xfrm>
          <a:prstGeom prst="roundRect">
            <a:avLst>
              <a:gd name="adj" fmla="val 10000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CENTRAL DE RIESGOS </a:t>
            </a:r>
            <a:r>
              <a:rPr lang="es-CO" sz="16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$793.681.000</a:t>
            </a:r>
          </a:p>
        </p:txBody>
      </p:sp>
      <p:sp>
        <p:nvSpPr>
          <p:cNvPr id="8" name="91 Rectángulo redondeado"/>
          <p:cNvSpPr/>
          <p:nvPr/>
        </p:nvSpPr>
        <p:spPr>
          <a:xfrm>
            <a:off x="8328958" y="3216563"/>
            <a:ext cx="3369812" cy="981014"/>
          </a:xfrm>
          <a:prstGeom prst="roundRect">
            <a:avLst>
              <a:gd name="adj" fmla="val 10000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CORRESPONDENCIA Y NOTIFICACIÓN DE </a:t>
            </a:r>
            <a:r>
              <a:rPr lang="es-CO" sz="15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COBRO</a:t>
            </a:r>
            <a:endParaRPr lang="es-CO" sz="15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s-CO" sz="16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$2.028.200.000</a:t>
            </a:r>
          </a:p>
        </p:txBody>
      </p:sp>
      <p:sp>
        <p:nvSpPr>
          <p:cNvPr id="9" name="91 Rectángulo redondeado"/>
          <p:cNvSpPr/>
          <p:nvPr/>
        </p:nvSpPr>
        <p:spPr>
          <a:xfrm>
            <a:off x="596727" y="1616046"/>
            <a:ext cx="3356278" cy="898729"/>
          </a:xfrm>
          <a:prstGeom prst="roundRect">
            <a:avLst>
              <a:gd name="adj" fmla="val 10000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5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CONTRATISTAS DEFENSA JUDICIAL</a:t>
            </a:r>
          </a:p>
          <a:p>
            <a:pPr algn="ctr">
              <a:defRPr/>
            </a:pPr>
            <a:r>
              <a:rPr lang="es-CO" sz="16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$1.435.976.000</a:t>
            </a:r>
            <a:endParaRPr lang="es-CO" sz="1600" b="1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91 Rectángulo redondeado"/>
          <p:cNvSpPr/>
          <p:nvPr/>
        </p:nvSpPr>
        <p:spPr>
          <a:xfrm>
            <a:off x="8357262" y="4307235"/>
            <a:ext cx="3327335" cy="761444"/>
          </a:xfrm>
          <a:prstGeom prst="roundRect">
            <a:avLst>
              <a:gd name="adj" fmla="val 10000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CO" sz="1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TRANSPORTE ESPECIAL PARA COBRO Y ACCIONES JUDICIALES</a:t>
            </a:r>
          </a:p>
          <a:p>
            <a:pPr algn="ctr"/>
            <a:r>
              <a:rPr lang="es-CO" sz="15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$310.000.000</a:t>
            </a:r>
          </a:p>
        </p:txBody>
      </p:sp>
      <p:sp>
        <p:nvSpPr>
          <p:cNvPr id="15" name="91 Rectángulo redondeado"/>
          <p:cNvSpPr/>
          <p:nvPr/>
        </p:nvSpPr>
        <p:spPr>
          <a:xfrm>
            <a:off x="8343132" y="1573618"/>
            <a:ext cx="3341465" cy="771843"/>
          </a:xfrm>
          <a:prstGeom prst="roundRect">
            <a:avLst>
              <a:gd name="adj" fmla="val 10000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5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PLAN DE MEDIOS GESTIÓN DE COBRO</a:t>
            </a:r>
            <a:endParaRPr lang="es-CO" sz="15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s-CO" sz="16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$700.000.000</a:t>
            </a:r>
          </a:p>
        </p:txBody>
      </p:sp>
      <p:sp>
        <p:nvSpPr>
          <p:cNvPr id="17" name="91 Rectángulo redondeado"/>
          <p:cNvSpPr/>
          <p:nvPr/>
        </p:nvSpPr>
        <p:spPr>
          <a:xfrm>
            <a:off x="4499908" y="5320740"/>
            <a:ext cx="3356278" cy="651221"/>
          </a:xfrm>
          <a:prstGeom prst="roundRect">
            <a:avLst>
              <a:gd name="adj" fmla="val 10000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RUNT </a:t>
            </a:r>
          </a:p>
          <a:p>
            <a:pPr algn="ctr">
              <a:defRPr/>
            </a:pPr>
            <a:r>
              <a:rPr lang="es-CO" sz="16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$441.000.000</a:t>
            </a:r>
            <a:endParaRPr lang="es-CO" sz="1600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Tabla 15"/>
          <p:cNvGraphicFramePr>
            <a:graphicFrameLocks noGrp="1"/>
          </p:cNvGraphicFramePr>
          <p:nvPr>
            <p:extLst/>
          </p:nvPr>
        </p:nvGraphicFramePr>
        <p:xfrm>
          <a:off x="2525916" y="437725"/>
          <a:ext cx="7507888" cy="9640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32312">
                  <a:extLst>
                    <a:ext uri="{9D8B030D-6E8A-4147-A177-3AD203B41FA5}">
                      <a16:colId xmlns:a16="http://schemas.microsoft.com/office/drawing/2014/main" val="580585109"/>
                    </a:ext>
                  </a:extLst>
                </a:gridCol>
                <a:gridCol w="1245608">
                  <a:extLst>
                    <a:ext uri="{9D8B030D-6E8A-4147-A177-3AD203B41FA5}">
                      <a16:colId xmlns:a16="http://schemas.microsoft.com/office/drawing/2014/main" val="4009691484"/>
                    </a:ext>
                  </a:extLst>
                </a:gridCol>
                <a:gridCol w="1042416">
                  <a:extLst>
                    <a:ext uri="{9D8B030D-6E8A-4147-A177-3AD203B41FA5}">
                      <a16:colId xmlns:a16="http://schemas.microsoft.com/office/drawing/2014/main" val="1702924920"/>
                    </a:ext>
                  </a:extLst>
                </a:gridCol>
                <a:gridCol w="987552">
                  <a:extLst>
                    <a:ext uri="{9D8B030D-6E8A-4147-A177-3AD203B41FA5}">
                      <a16:colId xmlns:a16="http://schemas.microsoft.com/office/drawing/2014/main" val="1129086503"/>
                    </a:ext>
                  </a:extLst>
                </a:gridCol>
              </a:tblGrid>
              <a:tr h="5726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META PRODUCTO – PROGRAMA 43  “Modernización Institucional”</a:t>
                      </a:r>
                      <a:endParaRPr lang="es-CO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063" marR="48063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PROGRAMADO CUATRIENIO</a:t>
                      </a:r>
                      <a:endParaRPr lang="es-CO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063" marR="48063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EJECUTADO CUATRIENIO</a:t>
                      </a:r>
                      <a:endParaRPr lang="es-CO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063" marR="48063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% CUATRIENIO</a:t>
                      </a:r>
                      <a:endParaRPr lang="es-CO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063" marR="48063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7909877"/>
                  </a:ext>
                </a:extLst>
              </a:tr>
              <a:tr h="2437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Lograr un índice de nivel medio de desarrollo institucional en el sector movilidad</a:t>
                      </a:r>
                      <a:endParaRPr lang="es-CO" sz="12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063" marR="48063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Nivel medio (Quintil 3)</a:t>
                      </a:r>
                      <a:endParaRPr lang="es-CO" sz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063" marR="48063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Nivel alto  (Quintil 5)</a:t>
                      </a:r>
                      <a:endParaRPr lang="es-CO" sz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063" marR="48063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88,89%*</a:t>
                      </a:r>
                      <a:endParaRPr lang="es-CO" sz="12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063" marR="48063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4073471"/>
                  </a:ext>
                </a:extLst>
              </a:tr>
            </a:tbl>
          </a:graphicData>
        </a:graphic>
      </p:graphicFrame>
      <p:sp>
        <p:nvSpPr>
          <p:cNvPr id="14" name="91 Rectángulo redondeado"/>
          <p:cNvSpPr/>
          <p:nvPr/>
        </p:nvSpPr>
        <p:spPr>
          <a:xfrm>
            <a:off x="596727" y="2667175"/>
            <a:ext cx="3356278" cy="898729"/>
          </a:xfrm>
          <a:prstGeom prst="roundRect">
            <a:avLst>
              <a:gd name="adj" fmla="val 10000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5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CONTRATISTAS NORMATIVIDA DY CONCEPTOS</a:t>
            </a:r>
          </a:p>
          <a:p>
            <a:pPr algn="ctr">
              <a:defRPr/>
            </a:pPr>
            <a:r>
              <a:rPr lang="es-CO" sz="16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$2.997.783.000</a:t>
            </a:r>
            <a:endParaRPr lang="es-CO" sz="1600" b="1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91 Rectángulo redondeado"/>
          <p:cNvSpPr/>
          <p:nvPr/>
        </p:nvSpPr>
        <p:spPr>
          <a:xfrm>
            <a:off x="596727" y="3718479"/>
            <a:ext cx="3356278" cy="898729"/>
          </a:xfrm>
          <a:prstGeom prst="roundRect">
            <a:avLst>
              <a:gd name="adj" fmla="val 10000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5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CONTRATISTAS CONTRATACIÓN</a:t>
            </a:r>
          </a:p>
          <a:p>
            <a:pPr algn="ctr">
              <a:defRPr/>
            </a:pPr>
            <a:r>
              <a:rPr lang="es-CO" sz="16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$1.172.543.000</a:t>
            </a:r>
            <a:endParaRPr lang="es-CO" sz="1600" b="1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91 Rectángulo redondeado"/>
          <p:cNvSpPr/>
          <p:nvPr/>
        </p:nvSpPr>
        <p:spPr>
          <a:xfrm>
            <a:off x="596727" y="4730222"/>
            <a:ext cx="3356278" cy="898729"/>
          </a:xfrm>
          <a:prstGeom prst="roundRect">
            <a:avLst>
              <a:gd name="adj" fmla="val 10000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5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CONTRATISTAS GESTIÓN DE COBRO</a:t>
            </a:r>
          </a:p>
          <a:p>
            <a:pPr algn="ctr">
              <a:defRPr/>
            </a:pPr>
            <a:r>
              <a:rPr lang="es-CO" sz="16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$6.917.157.000</a:t>
            </a:r>
            <a:endParaRPr lang="es-CO" sz="1600" b="1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8765B1DF-9A2F-FA48-827A-BFEB18EB38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5622" y="6355383"/>
            <a:ext cx="2541995" cy="439714"/>
          </a:xfrm>
          <a:prstGeom prst="rect">
            <a:avLst/>
          </a:prstGeom>
        </p:spPr>
      </p:pic>
      <p:pic>
        <p:nvPicPr>
          <p:cNvPr id="22" name="Picture 2" descr="Resultado de imagen para foto secretaria distrital de movilidad bogot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6" t="27855" r="883" b="17080"/>
          <a:stretch/>
        </p:blipFill>
        <p:spPr bwMode="auto">
          <a:xfrm>
            <a:off x="4466781" y="2455119"/>
            <a:ext cx="3579939" cy="218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4458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 Título"/>
          <p:cNvSpPr>
            <a:spLocks noGrp="1"/>
          </p:cNvSpPr>
          <p:nvPr>
            <p:ph type="ctrTitle"/>
          </p:nvPr>
        </p:nvSpPr>
        <p:spPr>
          <a:xfrm>
            <a:off x="4889803" y="1016683"/>
            <a:ext cx="7157814" cy="356333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Proyecto de inversión 7545</a:t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 </a:t>
            </a:r>
            <a:r>
              <a:rPr lang="es-CO" sz="3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“FORTALECIMIENTO DE LA GESTIÓN DE INVESTIGACIONES ADMINISTRATIVAS DE TRÁNSITO Y TRANSPORTE”</a:t>
            </a:r>
            <a:br>
              <a:rPr lang="es-CO" sz="3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 </a:t>
            </a:r>
            <a:r>
              <a:rPr lang="es-ES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$ 20.979.140.000</a:t>
            </a:r>
            <a:br>
              <a:rPr lang="es-ES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</a:br>
            <a:endParaRPr lang="es-CO" sz="35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8723114" y="4188609"/>
            <a:ext cx="78537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500" b="1" dirty="0">
                <a:solidFill>
                  <a:schemeClr val="accent6">
                    <a:lumMod val="75000"/>
                  </a:schemeClr>
                </a:solidFill>
              </a:rPr>
              <a:t>22%</a:t>
            </a:r>
          </a:p>
        </p:txBody>
      </p:sp>
      <p:sp>
        <p:nvSpPr>
          <p:cNvPr id="7" name="Flecha abajo 6"/>
          <p:cNvSpPr/>
          <p:nvPr/>
        </p:nvSpPr>
        <p:spPr>
          <a:xfrm>
            <a:off x="8072152" y="4217007"/>
            <a:ext cx="669734" cy="565279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000"/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063210"/>
              </p:ext>
            </p:extLst>
          </p:nvPr>
        </p:nvGraphicFramePr>
        <p:xfrm>
          <a:off x="237443" y="5074136"/>
          <a:ext cx="8394700" cy="1485900"/>
        </p:xfrm>
        <a:graphic>
          <a:graphicData uri="http://schemas.openxmlformats.org/drawingml/2006/table">
            <a:tbl>
              <a:tblPr/>
              <a:tblGrid>
                <a:gridCol w="762000">
                  <a:extLst>
                    <a:ext uri="{9D8B030D-6E8A-4147-A177-3AD203B41FA5}">
                      <a16:colId xmlns:a16="http://schemas.microsoft.com/office/drawing/2014/main" val="3940623530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3765658187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3740998583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1327650701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039851741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198857997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3480863557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583735470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126077737"/>
                    </a:ext>
                  </a:extLst>
                </a:gridCol>
              </a:tblGrid>
              <a:tr h="48577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 PRESUPUESTO  ASIGNADO</a:t>
                      </a:r>
                      <a:b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2019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CDP´S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% DE EJEC. CDP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COMPROMISOS - RP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% DE EJEC. </a:t>
                      </a:r>
                      <a:b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RP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GIROS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% </a:t>
                      </a:r>
                      <a:br>
                        <a:rPr lang="es-CO" sz="1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CO" sz="1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GIRO RP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% </a:t>
                      </a:r>
                      <a:br>
                        <a:rPr lang="es-CO" sz="1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CO" sz="1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GIRO APROP.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2009260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26.922.012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18.981.157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70,50%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18.362.370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68,21%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5.199.459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28,32%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19,31%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7906522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INVERSION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18.761.590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18.730.408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99,83%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18.351.752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97,82%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5.196.869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28,32%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27,70%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7838812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PASIVOS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8.160.422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250.749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3,07%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10.618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0,13%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2.590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24,39%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0,03%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3692075"/>
                  </a:ext>
                </a:extLst>
              </a:tr>
            </a:tbl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8765B1DF-9A2F-FA48-827A-BFEB18EB38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5622" y="6355383"/>
            <a:ext cx="2541995" cy="439714"/>
          </a:xfrm>
          <a:prstGeom prst="rect">
            <a:avLst/>
          </a:prstGeom>
        </p:spPr>
      </p:pic>
      <p:pic>
        <p:nvPicPr>
          <p:cNvPr id="8" name="Picture 2" descr="Resultado de imagen para IMAGEN SUPERCADE MOVILIDA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621" y="1016683"/>
            <a:ext cx="2897175" cy="2444247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</p:spTree>
    <p:extLst>
      <p:ext uri="{BB962C8B-B14F-4D97-AF65-F5344CB8AC3E}">
        <p14:creationId xmlns:p14="http://schemas.microsoft.com/office/powerpoint/2010/main" val="4567933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1 Rectángulo redondeado"/>
          <p:cNvSpPr/>
          <p:nvPr/>
        </p:nvSpPr>
        <p:spPr>
          <a:xfrm>
            <a:off x="4504935" y="3852058"/>
            <a:ext cx="3311601" cy="898729"/>
          </a:xfrm>
          <a:prstGeom prst="roundRect">
            <a:avLst>
              <a:gd name="adj" fmla="val 10000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FORTALECIMIENTO IMAGEN CORPORATIVA</a:t>
            </a:r>
          </a:p>
          <a:p>
            <a:pPr algn="ctr">
              <a:defRPr/>
            </a:pPr>
            <a:r>
              <a:rPr lang="es-CO" sz="16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$200.000.000</a:t>
            </a:r>
          </a:p>
        </p:txBody>
      </p:sp>
      <p:sp>
        <p:nvSpPr>
          <p:cNvPr id="8" name="91 Rectángulo redondeado"/>
          <p:cNvSpPr/>
          <p:nvPr/>
        </p:nvSpPr>
        <p:spPr>
          <a:xfrm>
            <a:off x="8298839" y="3852058"/>
            <a:ext cx="3369812" cy="898729"/>
          </a:xfrm>
          <a:prstGeom prst="roundRect">
            <a:avLst>
              <a:gd name="adj" fmla="val 10000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5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PLAN DE MEDIOS</a:t>
            </a:r>
          </a:p>
          <a:p>
            <a:pPr algn="ctr">
              <a:defRPr/>
            </a:pPr>
            <a:r>
              <a:rPr lang="es-CO" sz="16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$290.000.000</a:t>
            </a:r>
            <a:endParaRPr lang="es-CO" sz="1600" b="1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91 Rectángulo redondeado"/>
          <p:cNvSpPr/>
          <p:nvPr/>
        </p:nvSpPr>
        <p:spPr>
          <a:xfrm>
            <a:off x="596727" y="1616046"/>
            <a:ext cx="3356278" cy="898729"/>
          </a:xfrm>
          <a:prstGeom prst="roundRect">
            <a:avLst>
              <a:gd name="adj" fmla="val 10000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5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CONTRATISTAS SEGUNDA INSTANCIA</a:t>
            </a:r>
          </a:p>
          <a:p>
            <a:pPr algn="ctr">
              <a:defRPr/>
            </a:pPr>
            <a:r>
              <a:rPr lang="es-CO" sz="16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$2.496.012.000</a:t>
            </a:r>
            <a:endParaRPr lang="es-CO" sz="1600" b="1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91 Rectángulo redondeado"/>
          <p:cNvSpPr/>
          <p:nvPr/>
        </p:nvSpPr>
        <p:spPr>
          <a:xfrm>
            <a:off x="4463453" y="1616045"/>
            <a:ext cx="3353083" cy="898729"/>
          </a:xfrm>
          <a:prstGeom prst="roundRect">
            <a:avLst>
              <a:gd name="adj" fmla="val 10000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GESTIÓN CORRESPONDENCIA</a:t>
            </a:r>
          </a:p>
          <a:p>
            <a:pPr algn="ctr">
              <a:defRPr/>
            </a:pPr>
            <a:r>
              <a:rPr lang="es-CO" sz="16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$1.870.000.000</a:t>
            </a:r>
          </a:p>
        </p:txBody>
      </p:sp>
      <p:sp>
        <p:nvSpPr>
          <p:cNvPr id="12" name="91 Rectángulo redondeado"/>
          <p:cNvSpPr/>
          <p:nvPr/>
        </p:nvSpPr>
        <p:spPr>
          <a:xfrm>
            <a:off x="8302034" y="1616046"/>
            <a:ext cx="3353083" cy="919592"/>
          </a:xfrm>
          <a:prstGeom prst="roundRect">
            <a:avLst>
              <a:gd name="adj" fmla="val 10000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TRANSPORTE </a:t>
            </a:r>
            <a:r>
              <a:rPr lang="es-CO" sz="15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PARA CONTROL A EMPRESAS DE TRANSPORTE Y TURNO NOCHE</a:t>
            </a:r>
            <a:endParaRPr lang="es-CO" sz="15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s-CO" sz="16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$655.000.000</a:t>
            </a:r>
          </a:p>
        </p:txBody>
      </p:sp>
      <p:sp>
        <p:nvSpPr>
          <p:cNvPr id="15" name="91 Rectángulo redondeado"/>
          <p:cNvSpPr/>
          <p:nvPr/>
        </p:nvSpPr>
        <p:spPr>
          <a:xfrm>
            <a:off x="4475071" y="2728672"/>
            <a:ext cx="3341465" cy="900370"/>
          </a:xfrm>
          <a:prstGeom prst="roundRect">
            <a:avLst>
              <a:gd name="adj" fmla="val 10000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RUNT</a:t>
            </a:r>
          </a:p>
          <a:p>
            <a:pPr algn="ctr">
              <a:defRPr/>
            </a:pPr>
            <a:r>
              <a:rPr lang="es-CO" sz="16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$850.000.000</a:t>
            </a:r>
          </a:p>
        </p:txBody>
      </p:sp>
      <p:sp>
        <p:nvSpPr>
          <p:cNvPr id="17" name="91 Rectángulo redondeado"/>
          <p:cNvSpPr/>
          <p:nvPr/>
        </p:nvSpPr>
        <p:spPr>
          <a:xfrm>
            <a:off x="8298839" y="2728672"/>
            <a:ext cx="3356278" cy="900370"/>
          </a:xfrm>
          <a:prstGeom prst="roundRect">
            <a:avLst>
              <a:gd name="adj" fmla="val 10000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SICON</a:t>
            </a:r>
          </a:p>
          <a:p>
            <a:pPr algn="ctr">
              <a:defRPr/>
            </a:pPr>
            <a:r>
              <a:rPr lang="es-CO" sz="16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$6.015.400.000</a:t>
            </a:r>
            <a:endParaRPr lang="es-CO" sz="1600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Tabla 10"/>
          <p:cNvGraphicFramePr>
            <a:graphicFrameLocks noGrp="1"/>
          </p:cNvGraphicFramePr>
          <p:nvPr>
            <p:extLst/>
          </p:nvPr>
        </p:nvGraphicFramePr>
        <p:xfrm>
          <a:off x="2621281" y="307591"/>
          <a:ext cx="7872548" cy="7614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61981">
                  <a:extLst>
                    <a:ext uri="{9D8B030D-6E8A-4147-A177-3AD203B41FA5}">
                      <a16:colId xmlns:a16="http://schemas.microsoft.com/office/drawing/2014/main" val="511016038"/>
                    </a:ext>
                  </a:extLst>
                </a:gridCol>
                <a:gridCol w="1268555">
                  <a:extLst>
                    <a:ext uri="{9D8B030D-6E8A-4147-A177-3AD203B41FA5}">
                      <a16:colId xmlns:a16="http://schemas.microsoft.com/office/drawing/2014/main" val="409528813"/>
                    </a:ext>
                  </a:extLst>
                </a:gridCol>
                <a:gridCol w="937951">
                  <a:extLst>
                    <a:ext uri="{9D8B030D-6E8A-4147-A177-3AD203B41FA5}">
                      <a16:colId xmlns:a16="http://schemas.microsoft.com/office/drawing/2014/main" val="2233369598"/>
                    </a:ext>
                  </a:extLst>
                </a:gridCol>
                <a:gridCol w="1004061">
                  <a:extLst>
                    <a:ext uri="{9D8B030D-6E8A-4147-A177-3AD203B41FA5}">
                      <a16:colId xmlns:a16="http://schemas.microsoft.com/office/drawing/2014/main" val="369812751"/>
                    </a:ext>
                  </a:extLst>
                </a:gridCol>
              </a:tblGrid>
              <a:tr h="3793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b="1" kern="1200" dirty="0">
                          <a:solidFill>
                            <a:schemeClr val="lt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META PRODUCTO – PROGRAMA 42 – “Transparencia, gestión pública y servicio a la ciudadanía”</a:t>
                      </a:r>
                    </a:p>
                  </a:txBody>
                  <a:tcPr marL="48063" marR="48063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b="1" kern="1200" dirty="0">
                          <a:solidFill>
                            <a:schemeClr val="lt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PROGRAMADO CUATRIENIO</a:t>
                      </a:r>
                    </a:p>
                  </a:txBody>
                  <a:tcPr marL="48063" marR="48063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b="1" kern="1200" dirty="0">
                          <a:solidFill>
                            <a:schemeClr val="lt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EJECUTADO CUATRIENIO</a:t>
                      </a:r>
                    </a:p>
                  </a:txBody>
                  <a:tcPr marL="48063" marR="48063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b="1" kern="1200" dirty="0">
                          <a:solidFill>
                            <a:schemeClr val="lt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% CUATRIENIO</a:t>
                      </a:r>
                    </a:p>
                  </a:txBody>
                  <a:tcPr marL="48063" marR="48063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8458260"/>
                  </a:ext>
                </a:extLst>
              </a:tr>
              <a:tr h="3821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Mantener 80% de satisfacción en los servicios prestados por las entidades del sector movilidad</a:t>
                      </a:r>
                    </a:p>
                  </a:txBody>
                  <a:tcPr marL="48063" marR="48063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80%</a:t>
                      </a:r>
                      <a:endParaRPr lang="es-CO" sz="10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63" marR="48063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90,96%</a:t>
                      </a:r>
                    </a:p>
                  </a:txBody>
                  <a:tcPr marL="48063" marR="48063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114%</a:t>
                      </a:r>
                      <a:endParaRPr lang="es-CO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63" marR="48063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4660375"/>
                  </a:ext>
                </a:extLst>
              </a:tr>
            </a:tbl>
          </a:graphicData>
        </a:graphic>
      </p:graphicFrame>
      <p:sp>
        <p:nvSpPr>
          <p:cNvPr id="13" name="91 Rectángulo redondeado"/>
          <p:cNvSpPr/>
          <p:nvPr/>
        </p:nvSpPr>
        <p:spPr>
          <a:xfrm>
            <a:off x="596727" y="2730313"/>
            <a:ext cx="3356278" cy="898729"/>
          </a:xfrm>
          <a:prstGeom prst="roundRect">
            <a:avLst>
              <a:gd name="adj" fmla="val 10000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5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CONTRATISTAS CONTRAVENCIONES</a:t>
            </a:r>
          </a:p>
          <a:p>
            <a:pPr algn="ctr">
              <a:defRPr/>
            </a:pPr>
            <a:r>
              <a:rPr lang="es-CO" sz="16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$6.778.836.000</a:t>
            </a:r>
            <a:endParaRPr lang="es-CO" sz="1600" b="1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91 Rectángulo redondeado"/>
          <p:cNvSpPr/>
          <p:nvPr/>
        </p:nvSpPr>
        <p:spPr>
          <a:xfrm>
            <a:off x="596727" y="3852059"/>
            <a:ext cx="3356278" cy="898729"/>
          </a:xfrm>
          <a:prstGeom prst="roundRect">
            <a:avLst>
              <a:gd name="adj" fmla="val 10000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5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CONTRATISTAS CONTROL E INVESTIGACIONES AL TRANSPORTE PÚBLICO</a:t>
            </a:r>
          </a:p>
          <a:p>
            <a:pPr algn="ctr">
              <a:defRPr/>
            </a:pPr>
            <a:r>
              <a:rPr lang="es-CO" sz="16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$1.823.892.000</a:t>
            </a:r>
            <a:endParaRPr lang="es-CO" sz="1600" b="1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8765B1DF-9A2F-FA48-827A-BFEB18EB38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5622" y="6355383"/>
            <a:ext cx="2541995" cy="43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522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943625" y="1151235"/>
            <a:ext cx="3493082" cy="3425977"/>
          </a:xfrm>
        </p:spPr>
        <p:txBody>
          <a:bodyPr>
            <a:normAutofit/>
          </a:bodyPr>
          <a:lstStyle/>
          <a:p>
            <a:pPr algn="ctr"/>
            <a:r>
              <a:rPr lang="es-CO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PRESUPUESTO 2019 VS 2020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765B1DF-9A2F-FA48-827A-BFEB18EB382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5622" y="6355383"/>
            <a:ext cx="2541995" cy="439714"/>
          </a:xfrm>
          <a:prstGeom prst="rect">
            <a:avLst/>
          </a:prstGeom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4186648"/>
              </p:ext>
            </p:extLst>
          </p:nvPr>
        </p:nvGraphicFramePr>
        <p:xfrm>
          <a:off x="220461" y="275997"/>
          <a:ext cx="9018789" cy="6079386"/>
        </p:xfrm>
        <a:graphic>
          <a:graphicData uri="http://schemas.openxmlformats.org/drawingml/2006/table">
            <a:tbl>
              <a:tblPr/>
              <a:tblGrid>
                <a:gridCol w="681643">
                  <a:extLst>
                    <a:ext uri="{9D8B030D-6E8A-4147-A177-3AD203B41FA5}">
                      <a16:colId xmlns:a16="http://schemas.microsoft.com/office/drawing/2014/main" val="2055077020"/>
                    </a:ext>
                  </a:extLst>
                </a:gridCol>
                <a:gridCol w="4648352">
                  <a:extLst>
                    <a:ext uri="{9D8B030D-6E8A-4147-A177-3AD203B41FA5}">
                      <a16:colId xmlns:a16="http://schemas.microsoft.com/office/drawing/2014/main" val="3989386205"/>
                    </a:ext>
                  </a:extLst>
                </a:gridCol>
                <a:gridCol w="1345644">
                  <a:extLst>
                    <a:ext uri="{9D8B030D-6E8A-4147-A177-3AD203B41FA5}">
                      <a16:colId xmlns:a16="http://schemas.microsoft.com/office/drawing/2014/main" val="1200493624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3849901763"/>
                    </a:ext>
                  </a:extLst>
                </a:gridCol>
                <a:gridCol w="1009650">
                  <a:extLst>
                    <a:ext uri="{9D8B030D-6E8A-4147-A177-3AD203B41FA5}">
                      <a16:colId xmlns:a16="http://schemas.microsoft.com/office/drawing/2014/main" val="1493675335"/>
                    </a:ext>
                  </a:extLst>
                </a:gridCol>
              </a:tblGrid>
              <a:tr h="297417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s-CO" sz="15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PROYECTO DE INVERSIÓN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5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PRESUPUESTO 2019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5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5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VARIACIÓN %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4749131"/>
                  </a:ext>
                </a:extLst>
              </a:tr>
              <a:tr h="18750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5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965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Movilidad Transparente y Contra la Corrupción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169.258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176.400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4%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354374"/>
                  </a:ext>
                </a:extLst>
              </a:tr>
              <a:tr h="18750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5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6094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 Fortalecimiento Institucional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12.215.887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8.745.657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-28%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7008614"/>
                  </a:ext>
                </a:extLst>
              </a:tr>
              <a:tr h="2586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5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967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Tecnologías de Información y Comunicaciones para lograr una movilidad sostenible en Bogotá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14.617.736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13.454.075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-8%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3991587"/>
                  </a:ext>
                </a:extLst>
              </a:tr>
              <a:tr h="187502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15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SUB. GESTIÓN CORPORATIVA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27.002.881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22.376.132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-17%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3689440"/>
                  </a:ext>
                </a:extLst>
              </a:tr>
              <a:tr h="21336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5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7544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Fortalecimiento de la gestión jurídica de la Secretaría Distrital de Movilidad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15.804.311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19.292.250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22%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7306933"/>
                  </a:ext>
                </a:extLst>
              </a:tr>
              <a:tr h="187502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15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SUB. GESTIÓN JURIDICA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15.804.311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19.292.250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22%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8187040"/>
                  </a:ext>
                </a:extLst>
              </a:tr>
              <a:tr h="187502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15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UNIDAD EJECUTORA 01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42.807.192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41.668.382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-3%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7409388"/>
                  </a:ext>
                </a:extLst>
              </a:tr>
              <a:tr h="27155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5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339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Implementación del Plan Maestro de Movilidad para Bogotá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22.007.055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73.744.570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235%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5038157"/>
                  </a:ext>
                </a:extLst>
              </a:tr>
              <a:tr h="18750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5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1004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 Implementación del Plan Distrital de Seguridad Vial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14.023.511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15.582.187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11%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7090158"/>
                  </a:ext>
                </a:extLst>
              </a:tr>
              <a:tr h="21336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5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1183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Articulación regional y planeación integral del transporte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1.835.624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1.511.793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-18%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4409786"/>
                  </a:ext>
                </a:extLst>
              </a:tr>
              <a:tr h="18750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5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585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Sistema Distrital de Información para la Movilidad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3.043.801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3.693.309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21%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4186912"/>
                  </a:ext>
                </a:extLst>
              </a:tr>
              <a:tr h="187502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15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SUB. POLÍTICA DE MOVILIDAD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40.909.990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94.531.859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131%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4168252"/>
                  </a:ext>
                </a:extLst>
              </a:tr>
              <a:tr h="21336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5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6219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 Apoyo Institucional en convenio con la Policía Nacional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21.523.534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33.442.844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55%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8075057"/>
                  </a:ext>
                </a:extLst>
              </a:tr>
              <a:tr h="18750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5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1032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Gestión y control de Tránsito y Transporte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278.232.676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245.998.433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-12%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7092033"/>
                  </a:ext>
                </a:extLst>
              </a:tr>
              <a:tr h="187502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15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SUB. GESTIÓN DE LA MOVILIDAD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299.756.210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279.441.277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-7%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847253"/>
                  </a:ext>
                </a:extLst>
              </a:tr>
              <a:tr h="2586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5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7545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Fortalecimiento de la gestión de investigaciones administrativas de Tránsito y Transporte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26.922.012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20.979.140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-22%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0934490"/>
                  </a:ext>
                </a:extLst>
              </a:tr>
              <a:tr h="18750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5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1044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Servicios para la movilidad eficientes e incluyentes 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21.283.479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26.916.435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26%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391844"/>
                  </a:ext>
                </a:extLst>
              </a:tr>
              <a:tr h="187502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15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SUB. DE SERVICIOS A LA CIUDADANÍA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48.205.491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47.895.575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-1%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7163694"/>
                  </a:ext>
                </a:extLst>
              </a:tr>
              <a:tr h="187502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15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UNIDAD EJECUTORA 02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388.871.690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421.868.711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8%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3625073"/>
                  </a:ext>
                </a:extLst>
              </a:tr>
              <a:tr h="187502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15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TOTAL SDM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431.678.882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463.537.093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7%</a:t>
                      </a:r>
                    </a:p>
                  </a:txBody>
                  <a:tcPr marL="6466" marR="6466" marT="6466" marB="0"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20151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14111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 Título"/>
          <p:cNvSpPr>
            <a:spLocks noGrp="1"/>
          </p:cNvSpPr>
          <p:nvPr>
            <p:ph type="ctrTitle"/>
          </p:nvPr>
        </p:nvSpPr>
        <p:spPr>
          <a:xfrm>
            <a:off x="-509849" y="257230"/>
            <a:ext cx="6898721" cy="4107696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P</a:t>
            </a: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royecto de inversión 585</a:t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 </a:t>
            </a:r>
            <a:r>
              <a:rPr lang="es-CO" sz="3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“SISTEMA DISTRITAL DE INFORMACIÓN PARA LA MOVILIDAD”</a:t>
            </a:r>
            <a:br>
              <a:rPr lang="es-CO" sz="3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</a:br>
            <a:r>
              <a:rPr lang="es-CO" sz="3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/>
            </a:r>
            <a:br>
              <a:rPr lang="es-CO" sz="3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 </a:t>
            </a:r>
            <a:r>
              <a:rPr lang="es-ES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$ 3.693.309.000</a:t>
            </a:r>
            <a:br>
              <a:rPr lang="es-ES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</a:br>
            <a:endParaRPr lang="es-CO" sz="35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8" name="Flecha arriba 7"/>
          <p:cNvSpPr/>
          <p:nvPr/>
        </p:nvSpPr>
        <p:spPr>
          <a:xfrm>
            <a:off x="2528132" y="3955725"/>
            <a:ext cx="593822" cy="570030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50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3121954" y="4111994"/>
            <a:ext cx="78537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500" b="1" dirty="0">
                <a:solidFill>
                  <a:schemeClr val="accent6">
                    <a:lumMod val="75000"/>
                  </a:schemeClr>
                </a:solidFill>
              </a:rPr>
              <a:t>21%</a:t>
            </a:r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4977616"/>
              </p:ext>
            </p:extLst>
          </p:nvPr>
        </p:nvGraphicFramePr>
        <p:xfrm>
          <a:off x="958850" y="5087254"/>
          <a:ext cx="8394700" cy="1102995"/>
        </p:xfrm>
        <a:graphic>
          <a:graphicData uri="http://schemas.openxmlformats.org/drawingml/2006/table">
            <a:tbl>
              <a:tblPr/>
              <a:tblGrid>
                <a:gridCol w="762000">
                  <a:extLst>
                    <a:ext uri="{9D8B030D-6E8A-4147-A177-3AD203B41FA5}">
                      <a16:colId xmlns:a16="http://schemas.microsoft.com/office/drawing/2014/main" val="3350753388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3304597311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2907510424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72402100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094117287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322833853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1526536557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1342506114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3614215562"/>
                    </a:ext>
                  </a:extLst>
                </a:gridCol>
              </a:tblGrid>
              <a:tr h="48577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 PRESUPUESTO  ASIGNADO</a:t>
                      </a:r>
                      <a:br>
                        <a:rPr lang="es-CO" sz="11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CO" sz="11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2019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CDP´S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% DE EJEC. CDP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COMPROMISOS - RP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% DE EJEC. </a:t>
                      </a:r>
                      <a:br>
                        <a:rPr lang="es-CO" sz="11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CO" sz="11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RP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GIROS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% </a:t>
                      </a:r>
                      <a:br>
                        <a:rPr lang="es-CO" sz="11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CO" sz="11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GIRO RP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% </a:t>
                      </a:r>
                      <a:br>
                        <a:rPr lang="es-CO" sz="11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CO" sz="11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GIRO APROP.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0221184"/>
                  </a:ext>
                </a:extLst>
              </a:tr>
              <a:tr h="60007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3.043.801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1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2.977.767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97,83%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1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2.211.987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72,67%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1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1.187.143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53,67%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39,00%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1695225"/>
                  </a:ext>
                </a:extLst>
              </a:tr>
            </a:tbl>
          </a:graphicData>
        </a:graphic>
      </p:graphicFrame>
      <p:pic>
        <p:nvPicPr>
          <p:cNvPr id="14" name="Imagen 13">
            <a:extLst>
              <a:ext uri="{FF2B5EF4-FFF2-40B4-BE49-F238E27FC236}">
                <a16:creationId xmlns:a16="http://schemas.microsoft.com/office/drawing/2014/main" id="{8765B1DF-9A2F-FA48-827A-BFEB18EB38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5622" y="6355383"/>
            <a:ext cx="2541995" cy="439714"/>
          </a:xfrm>
          <a:prstGeom prst="rect">
            <a:avLst/>
          </a:prstGeom>
        </p:spPr>
      </p:pic>
      <p:pic>
        <p:nvPicPr>
          <p:cNvPr id="15" name="Picture 2" descr="Resultado de imagen para MEDIOS DE COMUNICACION MOVILID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135" y="620355"/>
            <a:ext cx="2703969" cy="202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Resultado de imagen para JUAN PABLO BOCAREJ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1312" y="2513016"/>
            <a:ext cx="3764575" cy="211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3135" y="2779035"/>
            <a:ext cx="1320792" cy="1692344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6"/>
          <a:srcRect l="4270" t="60873" b="8530"/>
          <a:stretch/>
        </p:blipFill>
        <p:spPr>
          <a:xfrm>
            <a:off x="8632083" y="1072080"/>
            <a:ext cx="3390835" cy="157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7331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1 Rectángulo redondeado"/>
          <p:cNvSpPr/>
          <p:nvPr/>
        </p:nvSpPr>
        <p:spPr>
          <a:xfrm>
            <a:off x="268498" y="4472701"/>
            <a:ext cx="3266919" cy="898729"/>
          </a:xfrm>
          <a:prstGeom prst="roundRect">
            <a:avLst>
              <a:gd name="adj" fmla="val 10000"/>
            </a:avLst>
          </a:prstGeom>
          <a:solidFill>
            <a:schemeClr val="bg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MATERIAL INFORMATIVO, EDUCATIVO Y PEDAGÓGICO </a:t>
            </a:r>
            <a:r>
              <a:rPr lang="es-CO" sz="16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$500.000.000</a:t>
            </a:r>
          </a:p>
        </p:txBody>
      </p:sp>
      <p:sp>
        <p:nvSpPr>
          <p:cNvPr id="5" name="91 Rectángulo redondeado"/>
          <p:cNvSpPr/>
          <p:nvPr/>
        </p:nvSpPr>
        <p:spPr>
          <a:xfrm>
            <a:off x="268498" y="5606288"/>
            <a:ext cx="3311599" cy="614723"/>
          </a:xfrm>
          <a:prstGeom prst="roundRect">
            <a:avLst>
              <a:gd name="adj" fmla="val 10000"/>
            </a:avLst>
          </a:prstGeom>
          <a:solidFill>
            <a:schemeClr val="bg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LOGÍSTICA </a:t>
            </a:r>
          </a:p>
          <a:p>
            <a:pPr algn="ctr">
              <a:defRPr/>
            </a:pPr>
            <a:r>
              <a:rPr lang="es-CO" sz="16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$787.717.000</a:t>
            </a:r>
          </a:p>
        </p:txBody>
      </p:sp>
      <p:sp>
        <p:nvSpPr>
          <p:cNvPr id="9" name="91 Rectángulo redondeado"/>
          <p:cNvSpPr/>
          <p:nvPr/>
        </p:nvSpPr>
        <p:spPr>
          <a:xfrm>
            <a:off x="246158" y="166635"/>
            <a:ext cx="3266919" cy="898729"/>
          </a:xfrm>
          <a:prstGeom prst="roundRect">
            <a:avLst>
              <a:gd name="adj" fmla="val 10000"/>
            </a:avLst>
          </a:prstGeom>
          <a:solidFill>
            <a:schemeClr val="bg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DISEÑADORES, PERIODISTAS, COMUNICADORES </a:t>
            </a:r>
            <a:r>
              <a:rPr lang="es-CO" sz="16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$1.109.592.000</a:t>
            </a:r>
          </a:p>
        </p:txBody>
      </p:sp>
      <p:sp>
        <p:nvSpPr>
          <p:cNvPr id="17" name="91 Rectángulo redondeado"/>
          <p:cNvSpPr/>
          <p:nvPr/>
        </p:nvSpPr>
        <p:spPr>
          <a:xfrm>
            <a:off x="268499" y="2355589"/>
            <a:ext cx="3266919" cy="806830"/>
          </a:xfrm>
          <a:prstGeom prst="roundRect">
            <a:avLst>
              <a:gd name="adj" fmla="val 10000"/>
            </a:avLst>
          </a:prstGeom>
          <a:solidFill>
            <a:schemeClr val="bg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DIVULGACIÓN EN MEDIOS DE COMUNICACIÓN</a:t>
            </a:r>
          </a:p>
          <a:p>
            <a:pPr algn="ctr">
              <a:defRPr/>
            </a:pPr>
            <a:r>
              <a:rPr lang="es-CO" sz="16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s-CO" sz="16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</a:t>
            </a:r>
            <a:r>
              <a:rPr lang="es-CO" sz="16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1.000.000.000</a:t>
            </a:r>
            <a:endParaRPr lang="es-CO" sz="1600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91 Rectángulo redondeado"/>
          <p:cNvSpPr/>
          <p:nvPr/>
        </p:nvSpPr>
        <p:spPr>
          <a:xfrm>
            <a:off x="268498" y="1169956"/>
            <a:ext cx="3266920" cy="1033676"/>
          </a:xfrm>
          <a:prstGeom prst="roundRect">
            <a:avLst>
              <a:gd name="adj" fmla="val 10000"/>
            </a:avLst>
          </a:prstGeom>
          <a:solidFill>
            <a:schemeClr val="bg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5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CONVENIO SEC. CULTURA</a:t>
            </a:r>
            <a:endParaRPr lang="es-CO" sz="15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s-CO" sz="16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$200.000.000</a:t>
            </a:r>
            <a:endParaRPr lang="es-CO" sz="1600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Resultado de imagen para MEDIOS DE COMUNICACION MOVILID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303" y="1809411"/>
            <a:ext cx="2703969" cy="202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Resultado de imagen para JUAN PABLO BOCAREJ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173" y="3639164"/>
            <a:ext cx="3764575" cy="211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Tabla 10"/>
          <p:cNvGraphicFramePr>
            <a:graphicFrameLocks noGrp="1"/>
          </p:cNvGraphicFramePr>
          <p:nvPr>
            <p:extLst/>
          </p:nvPr>
        </p:nvGraphicFramePr>
        <p:xfrm>
          <a:off x="3858441" y="497286"/>
          <a:ext cx="8101584" cy="11996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97612">
                  <a:extLst>
                    <a:ext uri="{9D8B030D-6E8A-4147-A177-3AD203B41FA5}">
                      <a16:colId xmlns:a16="http://schemas.microsoft.com/office/drawing/2014/main" val="511016038"/>
                    </a:ext>
                  </a:extLst>
                </a:gridCol>
                <a:gridCol w="1228284">
                  <a:extLst>
                    <a:ext uri="{9D8B030D-6E8A-4147-A177-3AD203B41FA5}">
                      <a16:colId xmlns:a16="http://schemas.microsoft.com/office/drawing/2014/main" val="409528813"/>
                    </a:ext>
                  </a:extLst>
                </a:gridCol>
                <a:gridCol w="1042416">
                  <a:extLst>
                    <a:ext uri="{9D8B030D-6E8A-4147-A177-3AD203B41FA5}">
                      <a16:colId xmlns:a16="http://schemas.microsoft.com/office/drawing/2014/main" val="2233369598"/>
                    </a:ext>
                  </a:extLst>
                </a:gridCol>
                <a:gridCol w="1033272">
                  <a:extLst>
                    <a:ext uri="{9D8B030D-6E8A-4147-A177-3AD203B41FA5}">
                      <a16:colId xmlns:a16="http://schemas.microsoft.com/office/drawing/2014/main" val="369812751"/>
                    </a:ext>
                  </a:extLst>
                </a:gridCol>
              </a:tblGrid>
              <a:tr h="5976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1" kern="1200" dirty="0">
                          <a:solidFill>
                            <a:schemeClr val="lt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META PRODUCTO – PROGRAMA 42 – “Transparencia, gestión pública y servicio a la ciudadanía”</a:t>
                      </a:r>
                    </a:p>
                  </a:txBody>
                  <a:tcPr marL="48063" marR="48063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1" kern="1200" dirty="0">
                          <a:solidFill>
                            <a:schemeClr val="lt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PROGRAMADO CUATRIENIO</a:t>
                      </a:r>
                    </a:p>
                  </a:txBody>
                  <a:tcPr marL="48063" marR="48063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1" kern="1200" dirty="0">
                          <a:solidFill>
                            <a:schemeClr val="lt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EJECUTADO CUATRIENIO</a:t>
                      </a:r>
                    </a:p>
                  </a:txBody>
                  <a:tcPr marL="48063" marR="48063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1" kern="1200" dirty="0">
                          <a:solidFill>
                            <a:schemeClr val="lt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% CUATRIENIO</a:t>
                      </a:r>
                    </a:p>
                  </a:txBody>
                  <a:tcPr marL="48063" marR="48063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8458260"/>
                  </a:ext>
                </a:extLst>
              </a:tr>
              <a:tr h="6020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Mantener 80% de satisfacción en los servicios prestados por las entidades del sector movilidad</a:t>
                      </a:r>
                    </a:p>
                  </a:txBody>
                  <a:tcPr marL="48063" marR="48063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80%</a:t>
                      </a:r>
                      <a:endParaRPr lang="es-CO" sz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63" marR="48063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90,96%</a:t>
                      </a:r>
                    </a:p>
                  </a:txBody>
                  <a:tcPr marL="48063" marR="48063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114%</a:t>
                      </a:r>
                      <a:endParaRPr lang="es-CO" sz="12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63" marR="48063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4660375"/>
                  </a:ext>
                </a:extLst>
              </a:tr>
            </a:tbl>
          </a:graphicData>
        </a:graphic>
      </p:graphicFrame>
      <p:sp>
        <p:nvSpPr>
          <p:cNvPr id="12" name="91 Rectángulo redondeado"/>
          <p:cNvSpPr/>
          <p:nvPr/>
        </p:nvSpPr>
        <p:spPr>
          <a:xfrm>
            <a:off x="268499" y="3262330"/>
            <a:ext cx="3311599" cy="1033676"/>
          </a:xfrm>
          <a:prstGeom prst="roundRect">
            <a:avLst>
              <a:gd name="adj" fmla="val 10000"/>
            </a:avLst>
          </a:prstGeom>
          <a:solidFill>
            <a:schemeClr val="bg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5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MONITOREO INFORMACIÓN DE MEDIOS</a:t>
            </a:r>
            <a:endParaRPr lang="es-CO" sz="15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s-CO" sz="16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$96.000.000</a:t>
            </a:r>
            <a:endParaRPr lang="es-CO" sz="1600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8765B1DF-9A2F-FA48-827A-BFEB18EB382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5622" y="6355383"/>
            <a:ext cx="2541995" cy="43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0319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4" descr="logoblanc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08536" y="5106465"/>
            <a:ext cx="1509283" cy="716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 Título"/>
          <p:cNvSpPr>
            <a:spLocks noGrp="1"/>
          </p:cNvSpPr>
          <p:nvPr>
            <p:ph type="ctrTitle"/>
          </p:nvPr>
        </p:nvSpPr>
        <p:spPr>
          <a:xfrm>
            <a:off x="225750" y="259407"/>
            <a:ext cx="8591819" cy="372448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P</a:t>
            </a: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royecto de inversión 965</a:t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 </a:t>
            </a:r>
            <a:r>
              <a:rPr lang="es-CO" sz="3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“MOVILIDAD TRANSPARENTE Y CONTRA LA CORRUPCIÓN”</a:t>
            </a:r>
            <a:br>
              <a:rPr lang="es-CO" sz="3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</a:br>
            <a:r>
              <a:rPr lang="es-CO" sz="3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/>
            </a:r>
            <a:br>
              <a:rPr lang="es-CO" sz="3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 </a:t>
            </a:r>
            <a:r>
              <a:rPr lang="es-ES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$ </a:t>
            </a:r>
            <a:r>
              <a:rPr lang="es-CO" sz="3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176.400.000</a:t>
            </a:r>
            <a:r>
              <a:rPr lang="es-CO" sz="3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ES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/>
            </a:r>
            <a:br>
              <a:rPr lang="es-ES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</a:br>
            <a:endParaRPr lang="es-CO" sz="35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pic>
        <p:nvPicPr>
          <p:cNvPr id="7" name="Picture 2" descr="Resultado de imagen para foto secretaria distrital de movilidad bogot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6" t="9305" r="6474"/>
          <a:stretch/>
        </p:blipFill>
        <p:spPr bwMode="auto">
          <a:xfrm>
            <a:off x="9474212" y="1030596"/>
            <a:ext cx="2030216" cy="296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echa arriba 7"/>
          <p:cNvSpPr/>
          <p:nvPr/>
        </p:nvSpPr>
        <p:spPr>
          <a:xfrm>
            <a:off x="4042066" y="3485350"/>
            <a:ext cx="593822" cy="570030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50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4635888" y="3641619"/>
            <a:ext cx="78537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500" b="1" dirty="0">
                <a:solidFill>
                  <a:schemeClr val="accent6">
                    <a:lumMod val="75000"/>
                  </a:schemeClr>
                </a:solidFill>
              </a:rPr>
              <a:t>4%</a:t>
            </a:r>
          </a:p>
        </p:txBody>
      </p:sp>
      <p:graphicFrame>
        <p:nvGraphicFramePr>
          <p:cNvPr id="12" name="Tab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4146907"/>
              </p:ext>
            </p:extLst>
          </p:nvPr>
        </p:nvGraphicFramePr>
        <p:xfrm>
          <a:off x="1568450" y="4828682"/>
          <a:ext cx="7346948" cy="1132857"/>
        </p:xfrm>
        <a:graphic>
          <a:graphicData uri="http://schemas.openxmlformats.org/drawingml/2006/table">
            <a:tbl>
              <a:tblPr/>
              <a:tblGrid>
                <a:gridCol w="666894">
                  <a:extLst>
                    <a:ext uri="{9D8B030D-6E8A-4147-A177-3AD203B41FA5}">
                      <a16:colId xmlns:a16="http://schemas.microsoft.com/office/drawing/2014/main" val="3780545100"/>
                    </a:ext>
                  </a:extLst>
                </a:gridCol>
                <a:gridCol w="855847">
                  <a:extLst>
                    <a:ext uri="{9D8B030D-6E8A-4147-A177-3AD203B41FA5}">
                      <a16:colId xmlns:a16="http://schemas.microsoft.com/office/drawing/2014/main" val="737656001"/>
                    </a:ext>
                  </a:extLst>
                </a:gridCol>
                <a:gridCol w="855847">
                  <a:extLst>
                    <a:ext uri="{9D8B030D-6E8A-4147-A177-3AD203B41FA5}">
                      <a16:colId xmlns:a16="http://schemas.microsoft.com/office/drawing/2014/main" val="2653130184"/>
                    </a:ext>
                  </a:extLst>
                </a:gridCol>
                <a:gridCol w="866962">
                  <a:extLst>
                    <a:ext uri="{9D8B030D-6E8A-4147-A177-3AD203B41FA5}">
                      <a16:colId xmlns:a16="http://schemas.microsoft.com/office/drawing/2014/main" val="1411705584"/>
                    </a:ext>
                  </a:extLst>
                </a:gridCol>
                <a:gridCol w="944767">
                  <a:extLst>
                    <a:ext uri="{9D8B030D-6E8A-4147-A177-3AD203B41FA5}">
                      <a16:colId xmlns:a16="http://schemas.microsoft.com/office/drawing/2014/main" val="1343398075"/>
                    </a:ext>
                  </a:extLst>
                </a:gridCol>
                <a:gridCol w="866962">
                  <a:extLst>
                    <a:ext uri="{9D8B030D-6E8A-4147-A177-3AD203B41FA5}">
                      <a16:colId xmlns:a16="http://schemas.microsoft.com/office/drawing/2014/main" val="1420626759"/>
                    </a:ext>
                  </a:extLst>
                </a:gridCol>
                <a:gridCol w="855847">
                  <a:extLst>
                    <a:ext uri="{9D8B030D-6E8A-4147-A177-3AD203B41FA5}">
                      <a16:colId xmlns:a16="http://schemas.microsoft.com/office/drawing/2014/main" val="59060160"/>
                    </a:ext>
                  </a:extLst>
                </a:gridCol>
                <a:gridCol w="866962">
                  <a:extLst>
                    <a:ext uri="{9D8B030D-6E8A-4147-A177-3AD203B41FA5}">
                      <a16:colId xmlns:a16="http://schemas.microsoft.com/office/drawing/2014/main" val="729897791"/>
                    </a:ext>
                  </a:extLst>
                </a:gridCol>
                <a:gridCol w="566860">
                  <a:extLst>
                    <a:ext uri="{9D8B030D-6E8A-4147-A177-3AD203B41FA5}">
                      <a16:colId xmlns:a16="http://schemas.microsoft.com/office/drawing/2014/main" val="655604198"/>
                    </a:ext>
                  </a:extLst>
                </a:gridCol>
              </a:tblGrid>
              <a:tr h="391302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 PRESUPUESTO  ASIGNADO</a:t>
                      </a:r>
                      <a:br>
                        <a:rPr lang="es-CO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CO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2019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CDP´S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% DE EJEC. CDP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COMPROMISOS - RP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% DE EJEC. </a:t>
                      </a:r>
                      <a:br>
                        <a:rPr lang="es-CO" sz="11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CO" sz="11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RP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GIROS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% </a:t>
                      </a:r>
                      <a:br>
                        <a:rPr lang="es-CO" sz="11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CO" sz="11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GIRO RP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% </a:t>
                      </a:r>
                      <a:br>
                        <a:rPr lang="es-CO" sz="11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CO" sz="11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GIRO APROP.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485876"/>
                  </a:ext>
                </a:extLst>
              </a:tr>
              <a:tr h="62993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169.258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169.258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100,00%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126.526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74,75%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32.366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25,58%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19,12%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6003645"/>
                  </a:ext>
                </a:extLst>
              </a:tr>
            </a:tbl>
          </a:graphicData>
        </a:graphic>
      </p:graphicFrame>
      <p:pic>
        <p:nvPicPr>
          <p:cNvPr id="13" name="Imagen 12">
            <a:extLst>
              <a:ext uri="{FF2B5EF4-FFF2-40B4-BE49-F238E27FC236}">
                <a16:creationId xmlns:a16="http://schemas.microsoft.com/office/drawing/2014/main" id="{8765B1DF-9A2F-FA48-827A-BFEB18EB382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5622" y="6355383"/>
            <a:ext cx="2541995" cy="43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9174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1 Rectángulo redondeado"/>
          <p:cNvSpPr/>
          <p:nvPr/>
        </p:nvSpPr>
        <p:spPr>
          <a:xfrm>
            <a:off x="622713" y="2358053"/>
            <a:ext cx="3266919" cy="1073003"/>
          </a:xfrm>
          <a:prstGeom prst="roundRect">
            <a:avLst>
              <a:gd name="adj" fmla="val 1000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MATERIAL INFORMATIVO, EDUCATIVO Y PEDAGÓGICO </a:t>
            </a:r>
          </a:p>
          <a:p>
            <a:pPr algn="ctr">
              <a:defRPr/>
            </a:pPr>
            <a:r>
              <a:rPr lang="es-CO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$27.000.000</a:t>
            </a:r>
          </a:p>
        </p:txBody>
      </p:sp>
      <p:sp>
        <p:nvSpPr>
          <p:cNvPr id="5" name="91 Rectángulo redondeado"/>
          <p:cNvSpPr/>
          <p:nvPr/>
        </p:nvSpPr>
        <p:spPr>
          <a:xfrm>
            <a:off x="4386470" y="2358053"/>
            <a:ext cx="3356278" cy="1073003"/>
          </a:xfrm>
          <a:prstGeom prst="roundRect">
            <a:avLst>
              <a:gd name="adj" fmla="val 1000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LOGÍSTICA </a:t>
            </a:r>
          </a:p>
          <a:p>
            <a:pPr algn="ctr">
              <a:defRPr/>
            </a:pPr>
            <a:r>
              <a:rPr lang="es-CO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$27.000.000</a:t>
            </a:r>
          </a:p>
        </p:txBody>
      </p:sp>
      <p:sp>
        <p:nvSpPr>
          <p:cNvPr id="9" name="91 Rectángulo redondeado"/>
          <p:cNvSpPr/>
          <p:nvPr/>
        </p:nvSpPr>
        <p:spPr>
          <a:xfrm>
            <a:off x="8239586" y="2358053"/>
            <a:ext cx="3266919" cy="1073003"/>
          </a:xfrm>
          <a:prstGeom prst="roundRect">
            <a:avLst>
              <a:gd name="adj" fmla="val 1000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AUDITORES CONTROL INTERNO</a:t>
            </a:r>
          </a:p>
          <a:p>
            <a:pPr algn="ctr">
              <a:defRPr/>
            </a:pPr>
            <a:r>
              <a:rPr lang="es-CO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$122.400.000</a:t>
            </a:r>
          </a:p>
        </p:txBody>
      </p:sp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4960060"/>
              </p:ext>
            </p:extLst>
          </p:nvPr>
        </p:nvGraphicFramePr>
        <p:xfrm>
          <a:off x="2256172" y="509751"/>
          <a:ext cx="8101584" cy="11996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97612">
                  <a:extLst>
                    <a:ext uri="{9D8B030D-6E8A-4147-A177-3AD203B41FA5}">
                      <a16:colId xmlns:a16="http://schemas.microsoft.com/office/drawing/2014/main" val="511016038"/>
                    </a:ext>
                  </a:extLst>
                </a:gridCol>
                <a:gridCol w="1228284">
                  <a:extLst>
                    <a:ext uri="{9D8B030D-6E8A-4147-A177-3AD203B41FA5}">
                      <a16:colId xmlns:a16="http://schemas.microsoft.com/office/drawing/2014/main" val="409528813"/>
                    </a:ext>
                  </a:extLst>
                </a:gridCol>
                <a:gridCol w="1042416">
                  <a:extLst>
                    <a:ext uri="{9D8B030D-6E8A-4147-A177-3AD203B41FA5}">
                      <a16:colId xmlns:a16="http://schemas.microsoft.com/office/drawing/2014/main" val="2233369598"/>
                    </a:ext>
                  </a:extLst>
                </a:gridCol>
                <a:gridCol w="1033272">
                  <a:extLst>
                    <a:ext uri="{9D8B030D-6E8A-4147-A177-3AD203B41FA5}">
                      <a16:colId xmlns:a16="http://schemas.microsoft.com/office/drawing/2014/main" val="369812751"/>
                    </a:ext>
                  </a:extLst>
                </a:gridCol>
              </a:tblGrid>
              <a:tr h="5976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1" kern="1200" dirty="0">
                          <a:solidFill>
                            <a:schemeClr val="lt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META PRODUCTO – PROGRAMA 42 – “Transparencia, gestión pública y servicio a la ciudadanía”</a:t>
                      </a:r>
                    </a:p>
                  </a:txBody>
                  <a:tcPr marL="48063" marR="48063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1" kern="1200" dirty="0">
                          <a:solidFill>
                            <a:schemeClr val="lt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PROGRAMADO CUATRIENIO</a:t>
                      </a:r>
                    </a:p>
                  </a:txBody>
                  <a:tcPr marL="48063" marR="48063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1" kern="1200" dirty="0">
                          <a:solidFill>
                            <a:schemeClr val="lt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EJECUTADO CUATRIENIO</a:t>
                      </a:r>
                    </a:p>
                  </a:txBody>
                  <a:tcPr marL="48063" marR="48063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1" kern="1200" dirty="0">
                          <a:solidFill>
                            <a:schemeClr val="lt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% CUATRIENIO</a:t>
                      </a:r>
                    </a:p>
                  </a:txBody>
                  <a:tcPr marL="48063" marR="48063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8458260"/>
                  </a:ext>
                </a:extLst>
              </a:tr>
              <a:tr h="6020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Mantener 80% de satisfacción en los servicios prestados por las entidades del sector movilidad</a:t>
                      </a:r>
                    </a:p>
                  </a:txBody>
                  <a:tcPr marL="48063" marR="48063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80%</a:t>
                      </a:r>
                      <a:endParaRPr lang="es-CO" sz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63" marR="48063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90,96%</a:t>
                      </a:r>
                    </a:p>
                  </a:txBody>
                  <a:tcPr marL="48063" marR="48063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114%</a:t>
                      </a:r>
                      <a:endParaRPr lang="es-CO" sz="12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63" marR="48063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4660375"/>
                  </a:ext>
                </a:extLst>
              </a:tr>
            </a:tbl>
          </a:graphicData>
        </a:graphic>
      </p:graphicFrame>
      <p:pic>
        <p:nvPicPr>
          <p:cNvPr id="8" name="Imagen 7">
            <a:extLst>
              <a:ext uri="{FF2B5EF4-FFF2-40B4-BE49-F238E27FC236}">
                <a16:creationId xmlns:a16="http://schemas.microsoft.com/office/drawing/2014/main" id="{8765B1DF-9A2F-FA48-827A-BFEB18EB38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5622" y="6355383"/>
            <a:ext cx="2541995" cy="43971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/>
          <a:srcRect l="48854" t="38333" r="30417" b="54075"/>
          <a:stretch/>
        </p:blipFill>
        <p:spPr>
          <a:xfrm>
            <a:off x="3016606" y="4513070"/>
            <a:ext cx="6096006" cy="125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1738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4" descr="logoblanc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08536" y="5106465"/>
            <a:ext cx="1509283" cy="716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 Título"/>
          <p:cNvSpPr>
            <a:spLocks noGrp="1"/>
          </p:cNvSpPr>
          <p:nvPr>
            <p:ph type="ctrTitle"/>
          </p:nvPr>
        </p:nvSpPr>
        <p:spPr>
          <a:xfrm>
            <a:off x="5919538" y="-1056851"/>
            <a:ext cx="5956452" cy="494885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P</a:t>
            </a: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royecto de inversión 6094</a:t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 </a:t>
            </a:r>
            <a:r>
              <a:rPr lang="es-CO" sz="3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“FORTALECIMIENTO INSTITUCIONAL”</a:t>
            </a:r>
            <a:br>
              <a:rPr lang="es-CO" sz="3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 </a:t>
            </a:r>
            <a:r>
              <a:rPr lang="es-ES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$</a:t>
            </a: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8.745.657.000</a:t>
            </a:r>
            <a:r>
              <a:rPr lang="es-ES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/>
            </a:r>
            <a:br>
              <a:rPr lang="es-ES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</a:br>
            <a:endParaRPr lang="es-CO" sz="35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pic>
        <p:nvPicPr>
          <p:cNvPr id="2050" name="Picture 2" descr="Resultado de imagen para foto secretaria distrital de movilidad bogo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73" y="2501456"/>
            <a:ext cx="5927650" cy="1928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8928062" y="3889441"/>
            <a:ext cx="98070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500" b="1" dirty="0">
                <a:solidFill>
                  <a:schemeClr val="accent6">
                    <a:lumMod val="75000"/>
                  </a:schemeClr>
                </a:solidFill>
              </a:rPr>
              <a:t>28%</a:t>
            </a:r>
          </a:p>
        </p:txBody>
      </p:sp>
      <p:sp>
        <p:nvSpPr>
          <p:cNvPr id="10" name="Flecha abajo 9"/>
          <p:cNvSpPr/>
          <p:nvPr/>
        </p:nvSpPr>
        <p:spPr>
          <a:xfrm>
            <a:off x="8258328" y="3742375"/>
            <a:ext cx="669734" cy="565279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000"/>
          </a:p>
        </p:txBody>
      </p:sp>
      <p:graphicFrame>
        <p:nvGraphicFramePr>
          <p:cNvPr id="12" name="Tab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8296301"/>
              </p:ext>
            </p:extLst>
          </p:nvPr>
        </p:nvGraphicFramePr>
        <p:xfrm>
          <a:off x="1023716" y="4967260"/>
          <a:ext cx="8394700" cy="1457325"/>
        </p:xfrm>
        <a:graphic>
          <a:graphicData uri="http://schemas.openxmlformats.org/drawingml/2006/table">
            <a:tbl>
              <a:tblPr/>
              <a:tblGrid>
                <a:gridCol w="762000">
                  <a:extLst>
                    <a:ext uri="{9D8B030D-6E8A-4147-A177-3AD203B41FA5}">
                      <a16:colId xmlns:a16="http://schemas.microsoft.com/office/drawing/2014/main" val="449160994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925311789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2024848176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771982023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912201949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3402095452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2707977358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461758480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1194697117"/>
                    </a:ext>
                  </a:extLst>
                </a:gridCol>
              </a:tblGrid>
              <a:tr h="48577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 PRESUPUESTO  ASIGNADO</a:t>
                      </a:r>
                      <a:b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2019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CDP´S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% DE EJEC. CDP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COMPROMISOS - RP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% DE EJEC. </a:t>
                      </a:r>
                      <a:b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RP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GIROS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% </a:t>
                      </a:r>
                      <a:b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GIRO RP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% </a:t>
                      </a:r>
                      <a:b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GIRO APROP.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1406006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12.215.887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10.170.876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83,26%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8.318.987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68,10%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2.129.190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25,59%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17,43%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7119980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INVERSION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11.965.887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10.083.844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84,27%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8.308.123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69,43%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2.118.326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25,50%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17,70%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7817381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PASIVOS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250.000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87.032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34,81%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10.864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4,35%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10.864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100,00%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4,35%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0434630"/>
                  </a:ext>
                </a:extLst>
              </a:tr>
            </a:tbl>
          </a:graphicData>
        </a:graphic>
      </p:graphicFrame>
      <p:pic>
        <p:nvPicPr>
          <p:cNvPr id="13" name="Imagen 12">
            <a:extLst>
              <a:ext uri="{FF2B5EF4-FFF2-40B4-BE49-F238E27FC236}">
                <a16:creationId xmlns:a16="http://schemas.microsoft.com/office/drawing/2014/main" id="{8765B1DF-9A2F-FA48-827A-BFEB18EB382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5622" y="6355383"/>
            <a:ext cx="2541995" cy="43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1496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1 Rectángulo redondeado"/>
          <p:cNvSpPr/>
          <p:nvPr/>
        </p:nvSpPr>
        <p:spPr>
          <a:xfrm>
            <a:off x="315594" y="3709349"/>
            <a:ext cx="3807519" cy="690917"/>
          </a:xfrm>
          <a:prstGeom prst="roundRect">
            <a:avLst>
              <a:gd name="adj" fmla="val 1000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TRANSPORTE ESPECIAL </a:t>
            </a:r>
          </a:p>
          <a:p>
            <a:pPr algn="ctr">
              <a:defRPr/>
            </a:pPr>
            <a:r>
              <a:rPr lang="es-CO" sz="1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$721.520.000</a:t>
            </a:r>
          </a:p>
        </p:txBody>
      </p:sp>
      <p:sp>
        <p:nvSpPr>
          <p:cNvPr id="15" name="91 Rectángulo redondeado"/>
          <p:cNvSpPr/>
          <p:nvPr/>
        </p:nvSpPr>
        <p:spPr>
          <a:xfrm>
            <a:off x="315594" y="5582492"/>
            <a:ext cx="3807519" cy="859538"/>
          </a:xfrm>
          <a:prstGeom prst="roundRect">
            <a:avLst>
              <a:gd name="adj" fmla="val 1000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5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MANTENIMIENTO LOCATIVO </a:t>
            </a:r>
            <a:r>
              <a:rPr lang="es-CO" sz="1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E INFRAESTRUCTURA FÍSICA</a:t>
            </a:r>
          </a:p>
          <a:p>
            <a:pPr algn="ctr">
              <a:defRPr/>
            </a:pPr>
            <a:r>
              <a:rPr lang="es-CO" sz="1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$749.845.000</a:t>
            </a:r>
          </a:p>
        </p:txBody>
      </p:sp>
      <p:sp>
        <p:nvSpPr>
          <p:cNvPr id="13" name="91 Rectángulo redondeado"/>
          <p:cNvSpPr/>
          <p:nvPr/>
        </p:nvSpPr>
        <p:spPr>
          <a:xfrm>
            <a:off x="7714212" y="3435441"/>
            <a:ext cx="3695882" cy="1072484"/>
          </a:xfrm>
          <a:prstGeom prst="roundRect">
            <a:avLst>
              <a:gd name="adj" fmla="val 1000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SERVICIOS CORPORATIVOS </a:t>
            </a:r>
            <a:r>
              <a:rPr lang="es-CO" sz="12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(ergonomía, vigilancia</a:t>
            </a:r>
            <a:r>
              <a:rPr lang="es-CO" sz="1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, mensajería, </a:t>
            </a:r>
            <a:r>
              <a:rPr lang="es-CO" sz="12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aseo y cafetería, imagen institucional, emergencias</a:t>
            </a:r>
            <a:r>
              <a:rPr lang="es-CO" sz="1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) </a:t>
            </a:r>
          </a:p>
          <a:p>
            <a:pPr algn="ctr">
              <a:defRPr/>
            </a:pPr>
            <a:r>
              <a:rPr lang="es-CO" sz="1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$1.943.837.000</a:t>
            </a:r>
          </a:p>
        </p:txBody>
      </p:sp>
      <p:sp>
        <p:nvSpPr>
          <p:cNvPr id="14" name="91 Rectángulo redondeado"/>
          <p:cNvSpPr/>
          <p:nvPr/>
        </p:nvSpPr>
        <p:spPr>
          <a:xfrm>
            <a:off x="7714212" y="2608446"/>
            <a:ext cx="3695882" cy="626550"/>
          </a:xfrm>
          <a:prstGeom prst="roundRect">
            <a:avLst>
              <a:gd name="adj" fmla="val 1000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SIG  / MIPG</a:t>
            </a:r>
          </a:p>
          <a:p>
            <a:pPr algn="ctr">
              <a:defRPr/>
            </a:pPr>
            <a:r>
              <a:rPr lang="es-CO" sz="1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$107.500.000</a:t>
            </a:r>
          </a:p>
        </p:txBody>
      </p:sp>
      <p:sp>
        <p:nvSpPr>
          <p:cNvPr id="19" name="91 Rectángulo redondeado"/>
          <p:cNvSpPr/>
          <p:nvPr/>
        </p:nvSpPr>
        <p:spPr>
          <a:xfrm>
            <a:off x="7714213" y="5565867"/>
            <a:ext cx="3695882" cy="624053"/>
          </a:xfrm>
          <a:prstGeom prst="roundRect">
            <a:avLst>
              <a:gd name="adj" fmla="val 1000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GESTIÓN AMBIENTAL </a:t>
            </a:r>
          </a:p>
          <a:p>
            <a:pPr algn="ctr">
              <a:defRPr/>
            </a:pPr>
            <a:r>
              <a:rPr lang="es-CO" sz="1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$42.309.000</a:t>
            </a:r>
          </a:p>
        </p:txBody>
      </p:sp>
      <p:sp>
        <p:nvSpPr>
          <p:cNvPr id="20" name="91 Rectángulo redondeado"/>
          <p:cNvSpPr/>
          <p:nvPr/>
        </p:nvSpPr>
        <p:spPr>
          <a:xfrm>
            <a:off x="315594" y="1706035"/>
            <a:ext cx="3807519" cy="1812531"/>
          </a:xfrm>
          <a:prstGeom prst="roundRect">
            <a:avLst>
              <a:gd name="adj" fmla="val 1000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CONTRATOS DE APOYO PARA EL DESPACHO, CORPORATIVA, </a:t>
            </a:r>
            <a:r>
              <a:rPr lang="es-CO" sz="15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TALENTO HUMANO, ADMINISTRATIVA, FINANCIERA, PLANEACIÓN, CONTROL INTERNO Y DISCIPLINARIOS</a:t>
            </a:r>
            <a:endParaRPr lang="es-CO" sz="15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ctr">
              <a:defRPr/>
            </a:pPr>
            <a:r>
              <a:rPr lang="es-CO" sz="16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$3.795.200.000</a:t>
            </a:r>
            <a:endParaRPr lang="es-CO" sz="1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91 Rectángulo redondeado"/>
          <p:cNvSpPr/>
          <p:nvPr/>
        </p:nvSpPr>
        <p:spPr>
          <a:xfrm>
            <a:off x="315594" y="4609596"/>
            <a:ext cx="3807519" cy="797596"/>
          </a:xfrm>
          <a:prstGeom prst="roundRect">
            <a:avLst>
              <a:gd name="adj" fmla="val 1000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GESTIÓN DOCUMENTAL </a:t>
            </a:r>
          </a:p>
          <a:p>
            <a:pPr algn="ctr">
              <a:defRPr/>
            </a:pPr>
            <a:r>
              <a:rPr lang="es-CO" sz="1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(Arriendo </a:t>
            </a:r>
            <a:r>
              <a:rPr lang="es-CO" sz="12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bodega y papelería) </a:t>
            </a:r>
            <a:endParaRPr lang="es-CO" sz="12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ctr">
              <a:defRPr/>
            </a:pPr>
            <a:r>
              <a:rPr lang="es-CO" sz="1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$985.861.000 </a:t>
            </a:r>
          </a:p>
        </p:txBody>
      </p:sp>
      <p:sp>
        <p:nvSpPr>
          <p:cNvPr id="22" name="91 Rectángulo redondeado"/>
          <p:cNvSpPr/>
          <p:nvPr/>
        </p:nvSpPr>
        <p:spPr>
          <a:xfrm>
            <a:off x="7714212" y="1707301"/>
            <a:ext cx="3695882" cy="721574"/>
          </a:xfrm>
          <a:prstGeom prst="roundRect">
            <a:avLst>
              <a:gd name="adj" fmla="val 1000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LOGÍSTICA</a:t>
            </a:r>
            <a:r>
              <a:rPr lang="es-CO" sz="16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</a:p>
          <a:p>
            <a:pPr algn="ctr">
              <a:defRPr/>
            </a:pPr>
            <a:r>
              <a:rPr lang="es-CO" sz="1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$365.476.000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0706244"/>
              </p:ext>
            </p:extLst>
          </p:nvPr>
        </p:nvGraphicFramePr>
        <p:xfrm>
          <a:off x="2492431" y="384357"/>
          <a:ext cx="7507888" cy="9640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32312">
                  <a:extLst>
                    <a:ext uri="{9D8B030D-6E8A-4147-A177-3AD203B41FA5}">
                      <a16:colId xmlns:a16="http://schemas.microsoft.com/office/drawing/2014/main" val="580585109"/>
                    </a:ext>
                  </a:extLst>
                </a:gridCol>
                <a:gridCol w="1245608">
                  <a:extLst>
                    <a:ext uri="{9D8B030D-6E8A-4147-A177-3AD203B41FA5}">
                      <a16:colId xmlns:a16="http://schemas.microsoft.com/office/drawing/2014/main" val="4009691484"/>
                    </a:ext>
                  </a:extLst>
                </a:gridCol>
                <a:gridCol w="1042416">
                  <a:extLst>
                    <a:ext uri="{9D8B030D-6E8A-4147-A177-3AD203B41FA5}">
                      <a16:colId xmlns:a16="http://schemas.microsoft.com/office/drawing/2014/main" val="1702924920"/>
                    </a:ext>
                  </a:extLst>
                </a:gridCol>
                <a:gridCol w="987552">
                  <a:extLst>
                    <a:ext uri="{9D8B030D-6E8A-4147-A177-3AD203B41FA5}">
                      <a16:colId xmlns:a16="http://schemas.microsoft.com/office/drawing/2014/main" val="1129086503"/>
                    </a:ext>
                  </a:extLst>
                </a:gridCol>
              </a:tblGrid>
              <a:tr h="5726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META PRODUCTO – PROGRAMA 43  “Modernización Institucional”</a:t>
                      </a:r>
                      <a:endParaRPr lang="es-CO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063" marR="48063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PROGRAMADO CUATRIENIO</a:t>
                      </a:r>
                      <a:endParaRPr lang="es-CO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063" marR="48063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EJECUTADO CUATRIENIO</a:t>
                      </a:r>
                      <a:endParaRPr lang="es-CO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063" marR="48063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% CUATRIENIO</a:t>
                      </a:r>
                      <a:endParaRPr lang="es-CO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063" marR="48063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7909877"/>
                  </a:ext>
                </a:extLst>
              </a:tr>
              <a:tr h="2437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Lograr un índice de nivel medio de desarrollo institucional en el sector movilidad</a:t>
                      </a:r>
                      <a:endParaRPr lang="es-CO" sz="12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063" marR="48063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Nivel medio (Quintil 3)</a:t>
                      </a:r>
                      <a:endParaRPr lang="es-CO" sz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063" marR="48063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Nivel alto  (Quintil 5)</a:t>
                      </a:r>
                      <a:endParaRPr lang="es-CO" sz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063" marR="48063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88,89%*</a:t>
                      </a:r>
                      <a:endParaRPr lang="es-CO" sz="12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063" marR="48063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4073471"/>
                  </a:ext>
                </a:extLst>
              </a:tr>
            </a:tbl>
          </a:graphicData>
        </a:graphic>
      </p:graphicFrame>
      <p:sp>
        <p:nvSpPr>
          <p:cNvPr id="17" name="91 Rectángulo redondeado"/>
          <p:cNvSpPr/>
          <p:nvPr/>
        </p:nvSpPr>
        <p:spPr>
          <a:xfrm>
            <a:off x="7714212" y="4712017"/>
            <a:ext cx="3695882" cy="628675"/>
          </a:xfrm>
          <a:prstGeom prst="roundRect">
            <a:avLst>
              <a:gd name="adj" fmla="val 1000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PASIVOS EXIGIBLES</a:t>
            </a:r>
            <a:r>
              <a:rPr lang="es-CO" sz="16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</a:p>
          <a:p>
            <a:pPr algn="ctr">
              <a:defRPr/>
            </a:pPr>
            <a:r>
              <a:rPr lang="es-CO" sz="1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$34.109.000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8765B1DF-9A2F-FA48-827A-BFEB18EB38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5622" y="6355383"/>
            <a:ext cx="2541995" cy="439714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3"/>
          <a:srcRect l="24306" t="40864" r="40070" b="15061"/>
          <a:stretch/>
        </p:blipFill>
        <p:spPr>
          <a:xfrm>
            <a:off x="4524010" y="2995318"/>
            <a:ext cx="2789305" cy="194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5248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ángulo 3"/>
          <p:cNvSpPr>
            <a:spLocks noChangeArrowheads="1"/>
          </p:cNvSpPr>
          <p:nvPr/>
        </p:nvSpPr>
        <p:spPr bwMode="auto">
          <a:xfrm>
            <a:off x="3616325" y="2365754"/>
            <a:ext cx="507365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CO" altLang="es-CO" sz="5000" b="1" dirty="0">
                <a:solidFill>
                  <a:srgbClr val="1871B4"/>
                </a:solidFill>
              </a:rPr>
              <a:t>GRACIAS </a:t>
            </a:r>
            <a:endParaRPr lang="es-CO" altLang="es-CO" sz="5000" dirty="0">
              <a:solidFill>
                <a:srgbClr val="1871B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0975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51017" y="167043"/>
            <a:ext cx="6174464" cy="661853"/>
          </a:xfrm>
        </p:spPr>
        <p:txBody>
          <a:bodyPr>
            <a:noAutofit/>
          </a:bodyPr>
          <a:lstStyle/>
          <a:p>
            <a:pPr algn="ctr"/>
            <a:r>
              <a:rPr lang="es-CO" sz="3000" b="1" dirty="0">
                <a:solidFill>
                  <a:schemeClr val="tx2"/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PROYECCIÓN DE INGRESOS SDM</a:t>
            </a:r>
            <a:br>
              <a:rPr lang="es-CO" sz="3000" b="1" dirty="0">
                <a:solidFill>
                  <a:schemeClr val="tx2"/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</a:br>
            <a:endParaRPr lang="es-CO" sz="2000" dirty="0">
              <a:solidFill>
                <a:schemeClr val="tx2"/>
              </a:solidFill>
              <a:latin typeface="Century Gothic" panose="020B0502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0180972" y="1916645"/>
            <a:ext cx="922539" cy="2121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14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21.836</a:t>
            </a:r>
            <a:endParaRPr lang="es-CO" sz="14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2901958"/>
              </p:ext>
            </p:extLst>
          </p:nvPr>
        </p:nvGraphicFramePr>
        <p:xfrm>
          <a:off x="257175" y="645219"/>
          <a:ext cx="8968306" cy="53363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43774">
                  <a:extLst>
                    <a:ext uri="{9D8B030D-6E8A-4147-A177-3AD203B41FA5}">
                      <a16:colId xmlns:a16="http://schemas.microsoft.com/office/drawing/2014/main" val="2236923170"/>
                    </a:ext>
                  </a:extLst>
                </a:gridCol>
                <a:gridCol w="2561810">
                  <a:extLst>
                    <a:ext uri="{9D8B030D-6E8A-4147-A177-3AD203B41FA5}">
                      <a16:colId xmlns:a16="http://schemas.microsoft.com/office/drawing/2014/main" val="2283434416"/>
                    </a:ext>
                  </a:extLst>
                </a:gridCol>
                <a:gridCol w="1482331">
                  <a:extLst>
                    <a:ext uri="{9D8B030D-6E8A-4147-A177-3AD203B41FA5}">
                      <a16:colId xmlns:a16="http://schemas.microsoft.com/office/drawing/2014/main" val="2654886172"/>
                    </a:ext>
                  </a:extLst>
                </a:gridCol>
                <a:gridCol w="1323996">
                  <a:extLst>
                    <a:ext uri="{9D8B030D-6E8A-4147-A177-3AD203B41FA5}">
                      <a16:colId xmlns:a16="http://schemas.microsoft.com/office/drawing/2014/main" val="3915393739"/>
                    </a:ext>
                  </a:extLst>
                </a:gridCol>
                <a:gridCol w="1444360">
                  <a:extLst>
                    <a:ext uri="{9D8B030D-6E8A-4147-A177-3AD203B41FA5}">
                      <a16:colId xmlns:a16="http://schemas.microsoft.com/office/drawing/2014/main" val="1048117940"/>
                    </a:ext>
                  </a:extLst>
                </a:gridCol>
                <a:gridCol w="1012035">
                  <a:extLst>
                    <a:ext uri="{9D8B030D-6E8A-4147-A177-3AD203B41FA5}">
                      <a16:colId xmlns:a16="http://schemas.microsoft.com/office/drawing/2014/main" val="2583461884"/>
                    </a:ext>
                  </a:extLst>
                </a:gridCol>
              </a:tblGrid>
              <a:tr h="389796"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entury Gothic" panose="020B0502020202020204" pitchFamily="34" charset="0"/>
                        </a:rPr>
                        <a:t>FUENTES TRADICIONALES  Y </a:t>
                      </a:r>
                      <a:r>
                        <a:rPr lang="en-US" sz="1100" dirty="0" smtClean="0">
                          <a:effectLst/>
                          <a:latin typeface="Century Gothic" panose="020B0502020202020204" pitchFamily="34" charset="0"/>
                        </a:rPr>
                        <a:t>EFECTIVAS – VALORES EN MILLONES DE PESOS </a:t>
                      </a:r>
                      <a:endParaRPr lang="es-CO" sz="11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9538008"/>
                  </a:ext>
                </a:extLst>
              </a:tr>
              <a:tr h="508035">
                <a:tc rowSpan="2"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PROYECCIÓN DE INGRESOS</a:t>
                      </a:r>
                      <a:endParaRPr lang="es-CO" sz="11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RECAUDO 2018</a:t>
                      </a:r>
                      <a:endParaRPr lang="es-CO" sz="11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INGRESO ESPERADO 2019</a:t>
                      </a:r>
                      <a:endParaRPr lang="es-CO" sz="11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INGRESO ESPERADO 2020</a:t>
                      </a:r>
                      <a:endParaRPr lang="es-CO" sz="11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VARIACIÓN</a:t>
                      </a:r>
                      <a:endParaRPr lang="es-CO" sz="11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4522550"/>
                  </a:ext>
                </a:extLst>
              </a:tr>
              <a:tr h="237590">
                <a:tc gridSpan="2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2019-2020</a:t>
                      </a:r>
                      <a:endParaRPr lang="es-CO" sz="11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0757559"/>
                  </a:ext>
                </a:extLst>
              </a:tr>
              <a:tr h="237590"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>
                          <a:effectLst/>
                          <a:latin typeface="Century Gothic" panose="020B0502020202020204" pitchFamily="34" charset="0"/>
                        </a:rPr>
                        <a:t>CONCESIONES </a:t>
                      </a:r>
                      <a:endParaRPr lang="es-CO" sz="1100" b="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entury Gothic" panose="020B0502020202020204" pitchFamily="34" charset="0"/>
                        </a:rPr>
                        <a:t>Ingresos por Trámites</a:t>
                      </a:r>
                      <a:endParaRPr lang="es-CO" sz="11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entury Gothic" panose="020B0502020202020204" pitchFamily="34" charset="0"/>
                        </a:rPr>
                        <a:t> $ </a:t>
                      </a:r>
                      <a:r>
                        <a:rPr lang="en-US" sz="1200" dirty="0" smtClean="0">
                          <a:effectLst/>
                          <a:latin typeface="Century Gothic" panose="020B0502020202020204" pitchFamily="34" charset="0"/>
                        </a:rPr>
                        <a:t>54.219 </a:t>
                      </a:r>
                      <a:endParaRPr lang="es-CO" sz="12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entury Gothic" panose="020B0502020202020204" pitchFamily="34" charset="0"/>
                        </a:rPr>
                        <a:t> $ </a:t>
                      </a:r>
                      <a:r>
                        <a:rPr lang="en-US" sz="1200" dirty="0" smtClean="0">
                          <a:effectLst/>
                          <a:latin typeface="Century Gothic" panose="020B0502020202020204" pitchFamily="34" charset="0"/>
                        </a:rPr>
                        <a:t> 54.394 </a:t>
                      </a:r>
                      <a:endParaRPr lang="es-CO" sz="12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entury Gothic" panose="020B0502020202020204" pitchFamily="34" charset="0"/>
                        </a:rPr>
                        <a:t> $ </a:t>
                      </a:r>
                      <a:r>
                        <a:rPr lang="en-US" sz="1200" dirty="0" smtClean="0">
                          <a:effectLst/>
                          <a:latin typeface="Century Gothic" panose="020B0502020202020204" pitchFamily="34" charset="0"/>
                        </a:rPr>
                        <a:t> 56.026 </a:t>
                      </a:r>
                      <a:endParaRPr lang="es-CO" sz="12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</a:rPr>
                        <a:t>3,00%</a:t>
                      </a:r>
                      <a:endParaRPr lang="es-CO" sz="12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489364611"/>
                  </a:ext>
                </a:extLst>
              </a:tr>
              <a:tr h="23759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entury Gothic" panose="020B0502020202020204" pitchFamily="34" charset="0"/>
                        </a:rPr>
                        <a:t>Patios y Grúas</a:t>
                      </a:r>
                      <a:endParaRPr lang="es-CO" sz="11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entury Gothic" panose="020B0502020202020204" pitchFamily="34" charset="0"/>
                        </a:rPr>
                        <a:t> $  </a:t>
                      </a:r>
                      <a:r>
                        <a:rPr lang="en-US" sz="1200" dirty="0" smtClean="0">
                          <a:effectLst/>
                          <a:latin typeface="Century Gothic" panose="020B0502020202020204" pitchFamily="34" charset="0"/>
                        </a:rPr>
                        <a:t>5.672 </a:t>
                      </a:r>
                      <a:endParaRPr lang="es-CO" sz="12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entury Gothic" panose="020B0502020202020204" pitchFamily="34" charset="0"/>
                        </a:rPr>
                        <a:t>$ 5.560</a:t>
                      </a:r>
                      <a:endParaRPr lang="es-CO" sz="12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entury Gothic" panose="020B0502020202020204" pitchFamily="34" charset="0"/>
                        </a:rPr>
                        <a:t>$ 5.810</a:t>
                      </a:r>
                      <a:endParaRPr lang="es-CO" sz="12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</a:rPr>
                        <a:t>4,49%</a:t>
                      </a:r>
                      <a:endParaRPr lang="es-CO" sz="12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765596611"/>
                  </a:ext>
                </a:extLst>
              </a:tr>
              <a:tr h="57423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  <a:latin typeface="Century Gothic" panose="020B0502020202020204" pitchFamily="34" charset="0"/>
                        </a:rPr>
                        <a:t>Recaudo por tarifa parqueo en Vía - fuente condicionada a recaudo observado**</a:t>
                      </a:r>
                      <a:endParaRPr lang="es-CO" sz="11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s-CO" sz="12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entury Gothic" panose="020B0502020202020204" pitchFamily="34" charset="0"/>
                        </a:rPr>
                        <a:t>$ 0</a:t>
                      </a:r>
                      <a:endParaRPr lang="es-CO" sz="12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Century Gothic" panose="020B0502020202020204" pitchFamily="34" charset="0"/>
                        </a:rPr>
                        <a:t>$ 6.815 </a:t>
                      </a:r>
                      <a:endParaRPr lang="es-CO" sz="12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entury Gothic" panose="020B0502020202020204" pitchFamily="34" charset="0"/>
                        </a:rPr>
                        <a:t>100,00%</a:t>
                      </a:r>
                      <a:endParaRPr lang="es-CO" sz="12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144396783"/>
                  </a:ext>
                </a:extLst>
              </a:tr>
              <a:tr h="23759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5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SUBTOTAL</a:t>
                      </a:r>
                      <a:endParaRPr lang="es-CO" sz="15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5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$ </a:t>
                      </a:r>
                      <a:r>
                        <a:rPr lang="en-US" sz="15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59.890 </a:t>
                      </a:r>
                      <a:endParaRPr lang="es-CO" sz="15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5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$ </a:t>
                      </a:r>
                      <a:r>
                        <a:rPr lang="en-US" sz="15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59.954 </a:t>
                      </a:r>
                      <a:endParaRPr lang="es-CO" sz="15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5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5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$ 68.651 </a:t>
                      </a:r>
                      <a:endParaRPr lang="es-CO" sz="15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5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14,51%</a:t>
                      </a:r>
                      <a:endParaRPr lang="es-CO" sz="15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806255152"/>
                  </a:ext>
                </a:extLst>
              </a:tr>
              <a:tr h="446631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MULTAS DE TRÁNSITO</a:t>
                      </a:r>
                      <a:endParaRPr lang="es-CO" sz="11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$ </a:t>
                      </a:r>
                      <a:r>
                        <a:rPr lang="en-US" sz="15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184.134 </a:t>
                      </a:r>
                      <a:endParaRPr lang="es-CO" sz="15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5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$ 217.791 </a:t>
                      </a:r>
                      <a:endParaRPr lang="es-CO" sz="15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$ </a:t>
                      </a:r>
                      <a:r>
                        <a:rPr lang="en-US" sz="15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239.307 </a:t>
                      </a:r>
                      <a:endParaRPr lang="es-CO" sz="15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9,88%</a:t>
                      </a:r>
                      <a:endParaRPr lang="es-CO" sz="150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940350345"/>
                  </a:ext>
                </a:extLst>
              </a:tr>
              <a:tr h="446631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SEMAFORIZACIÓN</a:t>
                      </a:r>
                      <a:endParaRPr lang="es-CO" sz="11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$ </a:t>
                      </a:r>
                      <a:r>
                        <a:rPr lang="en-US" sz="15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87.180 </a:t>
                      </a:r>
                      <a:endParaRPr lang="es-CO" sz="15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$ </a:t>
                      </a:r>
                      <a:r>
                        <a:rPr lang="en-US" sz="15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101.393 </a:t>
                      </a:r>
                      <a:endParaRPr lang="es-CO" sz="15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$ </a:t>
                      </a:r>
                      <a:r>
                        <a:rPr lang="en-US" sz="15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108.837 </a:t>
                      </a:r>
                      <a:endParaRPr lang="es-CO" sz="15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7,34%</a:t>
                      </a:r>
                      <a:endParaRPr lang="es-CO" sz="150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575668118"/>
                  </a:ext>
                </a:extLst>
              </a:tr>
              <a:tr h="23759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SUBASTAS DE ACTIVOS</a:t>
                      </a:r>
                      <a:endParaRPr lang="es-CO" sz="11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$  </a:t>
                      </a:r>
                      <a:r>
                        <a:rPr lang="en-US" sz="15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138 </a:t>
                      </a:r>
                      <a:endParaRPr lang="es-CO" sz="15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$ </a:t>
                      </a:r>
                      <a:r>
                        <a:rPr lang="en-US" sz="15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37 </a:t>
                      </a:r>
                      <a:endParaRPr lang="es-CO" sz="15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$ 0</a:t>
                      </a:r>
                      <a:endParaRPr lang="es-CO" sz="15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-100,00%</a:t>
                      </a:r>
                      <a:endParaRPr lang="es-CO" sz="15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72183280"/>
                  </a:ext>
                </a:extLst>
              </a:tr>
              <a:tr h="446631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TOTAL FUENTE TRADICIONAL </a:t>
                      </a:r>
                      <a:endParaRPr lang="es-CO" sz="11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5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$ 331.342 </a:t>
                      </a:r>
                      <a:endParaRPr lang="es-CO" sz="15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5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$ 379.175 </a:t>
                      </a:r>
                      <a:endParaRPr lang="es-CO" sz="15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$ 416.795</a:t>
                      </a:r>
                      <a:endParaRPr lang="es-CO" sz="15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9,92%</a:t>
                      </a:r>
                      <a:endParaRPr lang="es-CO" sz="15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054764384"/>
                  </a:ext>
                </a:extLst>
              </a:tr>
              <a:tr h="315549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100" b="0" dirty="0">
                          <a:effectLst/>
                          <a:latin typeface="Century Gothic" panose="020B0502020202020204" pitchFamily="34" charset="0"/>
                        </a:rPr>
                        <a:t>Aporte Contractual Parqueo en vía - Concesión *</a:t>
                      </a:r>
                      <a:endParaRPr lang="es-CO" sz="1100" b="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  <a:endParaRPr lang="es-CO" sz="16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entury Gothic" panose="020B0502020202020204" pitchFamily="34" charset="0"/>
                        </a:rPr>
                        <a:t>$ 0</a:t>
                      </a:r>
                      <a:endParaRPr lang="es-CO" sz="16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entury Gothic" panose="020B0502020202020204" pitchFamily="34" charset="0"/>
                        </a:rPr>
                        <a:t>$ 56.520</a:t>
                      </a:r>
                      <a:endParaRPr lang="es-CO" sz="16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entury Gothic" panose="020B0502020202020204" pitchFamily="34" charset="0"/>
                        </a:rPr>
                        <a:t>100,00%</a:t>
                      </a:r>
                      <a:endParaRPr lang="es-CO" sz="16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427096407"/>
                  </a:ext>
                </a:extLst>
              </a:tr>
              <a:tr h="446631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entury Gothic" panose="020B0502020202020204" pitchFamily="34" charset="0"/>
                        </a:rPr>
                        <a:t>TOTAL FUENTES CONSIDERADAS EFECTIVAS</a:t>
                      </a:r>
                      <a:endParaRPr lang="es-CO" sz="11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600" dirty="0" smtClean="0">
                          <a:effectLst/>
                          <a:latin typeface="Century Gothic" panose="020B0502020202020204" pitchFamily="34" charset="0"/>
                        </a:rPr>
                        <a:t>$ 331.342 </a:t>
                      </a:r>
                      <a:endParaRPr lang="es-CO" sz="16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entury Gothic" panose="020B0502020202020204" pitchFamily="34" charset="0"/>
                        </a:rPr>
                        <a:t> $ </a:t>
                      </a:r>
                      <a:r>
                        <a:rPr lang="en-US" sz="1600" dirty="0" smtClean="0">
                          <a:effectLst/>
                          <a:latin typeface="Century Gothic" panose="020B0502020202020204" pitchFamily="34" charset="0"/>
                        </a:rPr>
                        <a:t> 379.175 </a:t>
                      </a:r>
                      <a:endParaRPr lang="es-CO" sz="16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entury Gothic" panose="020B0502020202020204" pitchFamily="34" charset="0"/>
                        </a:rPr>
                        <a:t>$ 473.315</a:t>
                      </a:r>
                      <a:endParaRPr lang="es-CO" sz="16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entury Gothic" panose="020B0502020202020204" pitchFamily="34" charset="0"/>
                        </a:rPr>
                        <a:t>24,83%</a:t>
                      </a:r>
                      <a:endParaRPr lang="es-CO" sz="16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25765016"/>
                  </a:ext>
                </a:extLst>
              </a:tr>
              <a:tr h="574239">
                <a:tc gridSpan="6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1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* Se considera fuente efectiva el aporte del contratista de la concesión de parqueo en vía, en el momento de adjudicarse el contrato la obligación del aporte es contractual y su destino es el mantenimiento de la malla vial.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1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** Recaudo por tarifa proyecto parqueo en vía con destino a gastos de funcionamiento de la SDM y mantenimiento </a:t>
                      </a:r>
                      <a:r>
                        <a:rPr lang="es-CO" sz="1100" b="0" dirty="0">
                          <a:effectLst/>
                          <a:latin typeface="Century Gothic" panose="020B0502020202020204" pitchFamily="34" charset="0"/>
                        </a:rPr>
                        <a:t>malla vial. </a:t>
                      </a:r>
                      <a:endParaRPr lang="es-CO" sz="1100" b="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4612828"/>
                  </a:ext>
                </a:extLst>
              </a:tr>
            </a:tbl>
          </a:graphicData>
        </a:graphic>
      </p:graphicFrame>
      <p:cxnSp>
        <p:nvCxnSpPr>
          <p:cNvPr id="8" name="Conector recto de flecha 7"/>
          <p:cNvCxnSpPr/>
          <p:nvPr/>
        </p:nvCxnSpPr>
        <p:spPr>
          <a:xfrm flipH="1" flipV="1">
            <a:off x="9394421" y="1916645"/>
            <a:ext cx="532014" cy="1084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de flecha 8"/>
          <p:cNvCxnSpPr/>
          <p:nvPr/>
        </p:nvCxnSpPr>
        <p:spPr>
          <a:xfrm flipH="1">
            <a:off x="9394422" y="2025107"/>
            <a:ext cx="533053" cy="1772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de flecha 9"/>
          <p:cNvCxnSpPr/>
          <p:nvPr/>
        </p:nvCxnSpPr>
        <p:spPr>
          <a:xfrm flipH="1">
            <a:off x="9395460" y="3262084"/>
            <a:ext cx="53201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/>
          <p:cNvCxnSpPr/>
          <p:nvPr/>
        </p:nvCxnSpPr>
        <p:spPr>
          <a:xfrm flipH="1">
            <a:off x="9395460" y="3726758"/>
            <a:ext cx="53201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ítulo 1"/>
          <p:cNvSpPr txBox="1">
            <a:spLocks/>
          </p:cNvSpPr>
          <p:nvPr/>
        </p:nvSpPr>
        <p:spPr>
          <a:xfrm>
            <a:off x="10179932" y="3117933"/>
            <a:ext cx="922539" cy="2121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14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239.307</a:t>
            </a:r>
            <a:endParaRPr lang="es-CO" sz="14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10180972" y="3620707"/>
            <a:ext cx="922539" cy="2121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14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108.837</a:t>
            </a:r>
            <a:endParaRPr lang="es-CO" sz="14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10060352" y="5314532"/>
            <a:ext cx="1290808" cy="23774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14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369.980</a:t>
            </a:r>
            <a:endParaRPr lang="es-CO" sz="14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15" name="Título 1"/>
          <p:cNvSpPr txBox="1">
            <a:spLocks/>
          </p:cNvSpPr>
          <p:nvPr/>
        </p:nvSpPr>
        <p:spPr>
          <a:xfrm>
            <a:off x="9498049" y="1095218"/>
            <a:ext cx="2172832" cy="4940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14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FUENTES TRADICIONALES</a:t>
            </a:r>
            <a:endParaRPr lang="es-CO" sz="14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8765B1DF-9A2F-FA48-827A-BFEB18EB382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5622" y="6355383"/>
            <a:ext cx="2541995" cy="43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58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 Título"/>
          <p:cNvSpPr>
            <a:spLocks noGrp="1"/>
          </p:cNvSpPr>
          <p:nvPr>
            <p:ph type="ctrTitle"/>
          </p:nvPr>
        </p:nvSpPr>
        <p:spPr>
          <a:xfrm>
            <a:off x="-256533" y="351355"/>
            <a:ext cx="9180685" cy="494885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40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P</a:t>
            </a:r>
            <a:r>
              <a:rPr lang="es-CO" sz="35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royecto </a:t>
            </a: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de inversión 339</a:t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 </a:t>
            </a:r>
            <a:r>
              <a:rPr lang="es-CO" sz="3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“IMPLEMENTACIÓN DEL PLAN MAESTRO DE MOVILIDAD PARA BOGOTÁ</a:t>
            </a: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”</a:t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</a:br>
            <a:r>
              <a:rPr lang="es-CO" sz="35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/>
            </a:r>
            <a:br>
              <a:rPr lang="es-CO" sz="35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</a:br>
            <a:r>
              <a:rPr lang="es-CO" sz="30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$73.744.570</a:t>
            </a:r>
            <a:br>
              <a:rPr lang="es-CO" sz="30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</a:br>
            <a:r>
              <a:rPr lang="es-CO" sz="30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/>
            </a:r>
            <a:br>
              <a:rPr lang="es-CO" sz="30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</a:br>
            <a:r>
              <a:rPr lang="es-CO" sz="20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(</a:t>
            </a:r>
            <a:r>
              <a:rPr lang="es-ES" sz="20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$20.997.570.000 </a:t>
            </a:r>
            <a:r>
              <a:rPr lang="es-ES" sz="20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+ </a:t>
            </a:r>
            <a:r>
              <a:rPr lang="es-ES" sz="20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$52.747.000.000)</a:t>
            </a:r>
            <a:br>
              <a:rPr lang="es-ES" sz="20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</a:br>
            <a:r>
              <a:rPr lang="es-ES" sz="20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	</a:t>
            </a:r>
            <a:r>
              <a:rPr lang="es-ES" sz="20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	      </a:t>
            </a:r>
            <a:r>
              <a:rPr lang="es-ES" sz="18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Convenio UMV</a:t>
            </a:r>
            <a:r>
              <a:rPr lang="es-CO" sz="2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/>
            </a:r>
            <a:br>
              <a:rPr lang="es-CO" sz="2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1406"/>
          <a:stretch/>
        </p:blipFill>
        <p:spPr>
          <a:xfrm>
            <a:off x="8924152" y="2056571"/>
            <a:ext cx="2416081" cy="1538422"/>
          </a:xfrm>
          <a:prstGeom prst="rect">
            <a:avLst/>
          </a:prstGeom>
        </p:spPr>
      </p:pic>
      <p:pic>
        <p:nvPicPr>
          <p:cNvPr id="10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4288" y="3745864"/>
            <a:ext cx="2804743" cy="1644359"/>
          </a:xfrm>
          <a:prstGeom prst="rect">
            <a:avLst/>
          </a:prstGeom>
        </p:spPr>
      </p:pic>
      <p:pic>
        <p:nvPicPr>
          <p:cNvPr id="12" name="Picture 2" descr="Resultado de imagen para parking on street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541"/>
          <a:stretch/>
        </p:blipFill>
        <p:spPr bwMode="auto">
          <a:xfrm>
            <a:off x="9948995" y="357362"/>
            <a:ext cx="2079685" cy="14637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Tab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0347841"/>
              </p:ext>
            </p:extLst>
          </p:nvPr>
        </p:nvGraphicFramePr>
        <p:xfrm>
          <a:off x="354300" y="5310560"/>
          <a:ext cx="7617871" cy="962334"/>
        </p:xfrm>
        <a:graphic>
          <a:graphicData uri="http://schemas.openxmlformats.org/drawingml/2006/table">
            <a:tbl>
              <a:tblPr/>
              <a:tblGrid>
                <a:gridCol w="865156">
                  <a:extLst>
                    <a:ext uri="{9D8B030D-6E8A-4147-A177-3AD203B41FA5}">
                      <a16:colId xmlns:a16="http://schemas.microsoft.com/office/drawing/2014/main" val="65461678"/>
                    </a:ext>
                  </a:extLst>
                </a:gridCol>
                <a:gridCol w="865156">
                  <a:extLst>
                    <a:ext uri="{9D8B030D-6E8A-4147-A177-3AD203B41FA5}">
                      <a16:colId xmlns:a16="http://schemas.microsoft.com/office/drawing/2014/main" val="4030116865"/>
                    </a:ext>
                  </a:extLst>
                </a:gridCol>
                <a:gridCol w="865156">
                  <a:extLst>
                    <a:ext uri="{9D8B030D-6E8A-4147-A177-3AD203B41FA5}">
                      <a16:colId xmlns:a16="http://schemas.microsoft.com/office/drawing/2014/main" val="1382608231"/>
                    </a:ext>
                  </a:extLst>
                </a:gridCol>
                <a:gridCol w="876393">
                  <a:extLst>
                    <a:ext uri="{9D8B030D-6E8A-4147-A177-3AD203B41FA5}">
                      <a16:colId xmlns:a16="http://schemas.microsoft.com/office/drawing/2014/main" val="1281831254"/>
                    </a:ext>
                  </a:extLst>
                </a:gridCol>
                <a:gridCol w="955043">
                  <a:extLst>
                    <a:ext uri="{9D8B030D-6E8A-4147-A177-3AD203B41FA5}">
                      <a16:colId xmlns:a16="http://schemas.microsoft.com/office/drawing/2014/main" val="3488734595"/>
                    </a:ext>
                  </a:extLst>
                </a:gridCol>
                <a:gridCol w="876393">
                  <a:extLst>
                    <a:ext uri="{9D8B030D-6E8A-4147-A177-3AD203B41FA5}">
                      <a16:colId xmlns:a16="http://schemas.microsoft.com/office/drawing/2014/main" val="2233879701"/>
                    </a:ext>
                  </a:extLst>
                </a:gridCol>
                <a:gridCol w="865156">
                  <a:extLst>
                    <a:ext uri="{9D8B030D-6E8A-4147-A177-3AD203B41FA5}">
                      <a16:colId xmlns:a16="http://schemas.microsoft.com/office/drawing/2014/main" val="1545028431"/>
                    </a:ext>
                  </a:extLst>
                </a:gridCol>
                <a:gridCol w="876393">
                  <a:extLst>
                    <a:ext uri="{9D8B030D-6E8A-4147-A177-3AD203B41FA5}">
                      <a16:colId xmlns:a16="http://schemas.microsoft.com/office/drawing/2014/main" val="2453535834"/>
                    </a:ext>
                  </a:extLst>
                </a:gridCol>
                <a:gridCol w="573025">
                  <a:extLst>
                    <a:ext uri="{9D8B030D-6E8A-4147-A177-3AD203B41FA5}">
                      <a16:colId xmlns:a16="http://schemas.microsoft.com/office/drawing/2014/main" val="2411191493"/>
                    </a:ext>
                  </a:extLst>
                </a:gridCol>
              </a:tblGrid>
              <a:tr h="44254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 PRESUPUESTO  ASIGNADO</a:t>
                      </a:r>
                      <a:br>
                        <a:rPr lang="es-CO" sz="1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CO" sz="1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2019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CDP´S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% DE EJEC. CDP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COMPROMISOS - RP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% DE EJEC. </a:t>
                      </a:r>
                      <a:b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RP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GIROS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% </a:t>
                      </a:r>
                      <a:b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GIRO RP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% </a:t>
                      </a:r>
                      <a:br>
                        <a:rPr lang="es-CO" sz="1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CO" sz="1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GIRO APROP.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2352210"/>
                  </a:ext>
                </a:extLst>
              </a:tr>
              <a:tr h="16837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22.007.055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21.010.707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95,47%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12.946.381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58,83%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5.371.223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41,49%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24,41%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8683247"/>
                  </a:ext>
                </a:extLst>
              </a:tr>
              <a:tr h="16837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INVERSION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17.283.544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17.253.530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99,83%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9.199.538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53,23%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1.624.380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17,66%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9,40%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8007432"/>
                  </a:ext>
                </a:extLst>
              </a:tr>
              <a:tr h="16837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PASIVOS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4.723.510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3.757.176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79,54%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3.746.843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79,32%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3.746.843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  <a:endParaRPr lang="es-CO" sz="10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79,32%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815961"/>
                  </a:ext>
                </a:extLst>
              </a:tr>
            </a:tbl>
          </a:graphicData>
        </a:graphic>
      </p:graphicFrame>
      <p:sp>
        <p:nvSpPr>
          <p:cNvPr id="16" name="CuadroTexto 15"/>
          <p:cNvSpPr txBox="1"/>
          <p:nvPr/>
        </p:nvSpPr>
        <p:spPr>
          <a:xfrm>
            <a:off x="201309" y="6283244"/>
            <a:ext cx="158939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900" b="1" dirty="0" smtClean="0">
                <a:solidFill>
                  <a:srgbClr val="002060"/>
                </a:solidFill>
              </a:rPr>
              <a:t>CIFRAS EN MILES DE PESOS </a:t>
            </a:r>
            <a:endParaRPr lang="es-ES_tradnl" sz="900" b="1" dirty="0">
              <a:solidFill>
                <a:srgbClr val="002060"/>
              </a:solidFill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8765B1DF-9A2F-FA48-827A-BFEB18EB382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5622" y="6355383"/>
            <a:ext cx="2541995" cy="439714"/>
          </a:xfrm>
          <a:prstGeom prst="rect">
            <a:avLst/>
          </a:prstGeom>
        </p:spPr>
      </p:pic>
      <p:sp>
        <p:nvSpPr>
          <p:cNvPr id="18" name="Flecha arriba 17"/>
          <p:cNvSpPr/>
          <p:nvPr/>
        </p:nvSpPr>
        <p:spPr>
          <a:xfrm>
            <a:off x="3957053" y="4393300"/>
            <a:ext cx="609600" cy="634611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500"/>
          </a:p>
        </p:txBody>
      </p:sp>
      <p:sp>
        <p:nvSpPr>
          <p:cNvPr id="19" name="CuadroTexto 18"/>
          <p:cNvSpPr txBox="1"/>
          <p:nvPr/>
        </p:nvSpPr>
        <p:spPr>
          <a:xfrm>
            <a:off x="4439982" y="4550857"/>
            <a:ext cx="111104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500" b="1" dirty="0" smtClean="0">
                <a:solidFill>
                  <a:schemeClr val="accent6">
                    <a:lumMod val="75000"/>
                  </a:schemeClr>
                </a:solidFill>
              </a:rPr>
              <a:t>235%</a:t>
            </a:r>
            <a:endParaRPr lang="es-ES_tradnl" sz="25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72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1 Rectángulo redondeado"/>
          <p:cNvSpPr/>
          <p:nvPr/>
        </p:nvSpPr>
        <p:spPr>
          <a:xfrm>
            <a:off x="8513622" y="3948885"/>
            <a:ext cx="3356278" cy="732802"/>
          </a:xfrm>
          <a:prstGeom prst="roundRect">
            <a:avLst>
              <a:gd name="adj" fmla="val 1000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CO" sz="1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TRANSPORTE PARA INFRAESTRUCTURA</a:t>
            </a:r>
          </a:p>
          <a:p>
            <a:pPr algn="ctr"/>
            <a:r>
              <a:rPr lang="es-CO" sz="15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$272.546.000</a:t>
            </a:r>
          </a:p>
        </p:txBody>
      </p:sp>
      <p:sp>
        <p:nvSpPr>
          <p:cNvPr id="9" name="91 Rectángulo redondeado"/>
          <p:cNvSpPr/>
          <p:nvPr/>
        </p:nvSpPr>
        <p:spPr>
          <a:xfrm>
            <a:off x="4222157" y="2978019"/>
            <a:ext cx="3356278" cy="898729"/>
          </a:xfrm>
          <a:prstGeom prst="roundRect">
            <a:avLst>
              <a:gd name="adj" fmla="val 1000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CONTRATOS PROFESIONALES </a:t>
            </a:r>
            <a:r>
              <a:rPr lang="es-CO" sz="15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$2.751.134.000</a:t>
            </a:r>
          </a:p>
        </p:txBody>
      </p:sp>
      <p:sp>
        <p:nvSpPr>
          <p:cNvPr id="10" name="91 Rectángulo redondeado"/>
          <p:cNvSpPr/>
          <p:nvPr/>
        </p:nvSpPr>
        <p:spPr>
          <a:xfrm>
            <a:off x="8513622" y="3231428"/>
            <a:ext cx="3340006" cy="641229"/>
          </a:xfrm>
          <a:prstGeom prst="roundRect">
            <a:avLst>
              <a:gd name="adj" fmla="val 1000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CONVENIO CON LA UAERMV </a:t>
            </a:r>
            <a:r>
              <a:rPr lang="es-CO" sz="15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$52.747.000.000 </a:t>
            </a:r>
          </a:p>
        </p:txBody>
      </p:sp>
      <p:sp>
        <p:nvSpPr>
          <p:cNvPr id="12" name="91 Rectángulo redondeado"/>
          <p:cNvSpPr/>
          <p:nvPr/>
        </p:nvSpPr>
        <p:spPr>
          <a:xfrm>
            <a:off x="8513622" y="4772302"/>
            <a:ext cx="3326931" cy="590461"/>
          </a:xfrm>
          <a:prstGeom prst="roundRect">
            <a:avLst>
              <a:gd name="adj" fmla="val 1000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CO" sz="1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TOMA DE INFORMACIÓN </a:t>
            </a:r>
            <a:r>
              <a:rPr lang="es-CO" sz="15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</a:t>
            </a:r>
            <a:r>
              <a:rPr lang="es-CO" sz="15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2.500.000.000</a:t>
            </a:r>
            <a:endParaRPr lang="es-CO" sz="1500" b="1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91 Rectángulo redondeado"/>
          <p:cNvSpPr/>
          <p:nvPr/>
        </p:nvSpPr>
        <p:spPr>
          <a:xfrm>
            <a:off x="4235661" y="2009872"/>
            <a:ext cx="3353083" cy="898729"/>
          </a:xfrm>
          <a:prstGeom prst="roundRect">
            <a:avLst>
              <a:gd name="adj" fmla="val 1000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MECANISMO ACTUALIZACIÓN ENCUESTA DE MOVILIDAD</a:t>
            </a:r>
          </a:p>
          <a:p>
            <a:pPr algn="ctr">
              <a:defRPr/>
            </a:pPr>
            <a:r>
              <a:rPr lang="es-CO" sz="15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$900.000.000</a:t>
            </a:r>
          </a:p>
        </p:txBody>
      </p:sp>
      <p:graphicFrame>
        <p:nvGraphicFramePr>
          <p:cNvPr id="19" name="Tabla 18"/>
          <p:cNvGraphicFramePr>
            <a:graphicFrameLocks noGrp="1"/>
          </p:cNvGraphicFramePr>
          <p:nvPr>
            <p:extLst/>
          </p:nvPr>
        </p:nvGraphicFramePr>
        <p:xfrm>
          <a:off x="401560" y="399665"/>
          <a:ext cx="7187184" cy="10961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25811">
                  <a:extLst>
                    <a:ext uri="{9D8B030D-6E8A-4147-A177-3AD203B41FA5}">
                      <a16:colId xmlns:a16="http://schemas.microsoft.com/office/drawing/2014/main" val="4078976086"/>
                    </a:ext>
                  </a:extLst>
                </a:gridCol>
                <a:gridCol w="1264677">
                  <a:extLst>
                    <a:ext uri="{9D8B030D-6E8A-4147-A177-3AD203B41FA5}">
                      <a16:colId xmlns:a16="http://schemas.microsoft.com/office/drawing/2014/main" val="604955109"/>
                    </a:ext>
                  </a:extLst>
                </a:gridCol>
                <a:gridCol w="996696">
                  <a:extLst>
                    <a:ext uri="{9D8B030D-6E8A-4147-A177-3AD203B41FA5}">
                      <a16:colId xmlns:a16="http://schemas.microsoft.com/office/drawing/2014/main" val="1223644083"/>
                    </a:ext>
                  </a:extLst>
                </a:gridCol>
              </a:tblGrid>
              <a:tr h="6069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500" dirty="0">
                          <a:effectLst/>
                          <a:latin typeface="Century Gothic" panose="020B0502020202020204" pitchFamily="34" charset="0"/>
                        </a:rPr>
                        <a:t>META PRODUCTO - PROGRAMA</a:t>
                      </a:r>
                      <a:r>
                        <a:rPr lang="es-CO" sz="1500" baseline="0" dirty="0">
                          <a:effectLst/>
                          <a:latin typeface="Century Gothic" panose="020B0502020202020204" pitchFamily="34" charset="0"/>
                        </a:rPr>
                        <a:t> 18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500" baseline="0" dirty="0">
                          <a:effectLst/>
                          <a:latin typeface="Century Gothic" panose="020B0502020202020204" pitchFamily="34" charset="0"/>
                        </a:rPr>
                        <a:t>“Mejor Movilidad para Todos”</a:t>
                      </a:r>
                      <a:endParaRPr lang="es-CO" sz="15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63" marR="48063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Century Gothic" panose="020B0502020202020204" pitchFamily="34" charset="0"/>
                        </a:rPr>
                        <a:t>PROGRAMADO CUATRIENIO</a:t>
                      </a:r>
                      <a:endParaRPr lang="es-CO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63" marR="48063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Century Gothic" panose="020B0502020202020204" pitchFamily="34" charset="0"/>
                        </a:rPr>
                        <a:t>EJECUTADO CUATRIENIO</a:t>
                      </a:r>
                      <a:endParaRPr lang="es-CO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63" marR="48063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716758"/>
                  </a:ext>
                </a:extLst>
              </a:tr>
              <a:tr h="3010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5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Diseñar y poner en marcha el 100% de la política de estacionamientos</a:t>
                      </a:r>
                      <a:endParaRPr lang="es-CO" sz="15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63" marR="4806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5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100%</a:t>
                      </a:r>
                      <a:endParaRPr lang="es-CO" sz="15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63" marR="4806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5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74,69%</a:t>
                      </a:r>
                      <a:endParaRPr lang="es-CO" sz="15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63" marR="4806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5214098"/>
                  </a:ext>
                </a:extLst>
              </a:tr>
            </a:tbl>
          </a:graphicData>
        </a:graphic>
      </p:graphicFrame>
      <p:pic>
        <p:nvPicPr>
          <p:cNvPr id="1026" name="Picture 2" descr="Resultado de imagen para estacionamiento en v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12" y="3225708"/>
            <a:ext cx="2835919" cy="159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91 Rectángulo redondeado"/>
          <p:cNvSpPr/>
          <p:nvPr/>
        </p:nvSpPr>
        <p:spPr>
          <a:xfrm>
            <a:off x="4222157" y="4022881"/>
            <a:ext cx="3353083" cy="898729"/>
          </a:xfrm>
          <a:prstGeom prst="roundRect">
            <a:avLst>
              <a:gd name="adj" fmla="val 1000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MATERIAL </a:t>
            </a:r>
            <a:r>
              <a:rPr lang="es-CO" sz="15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$450.000.000</a:t>
            </a:r>
          </a:p>
          <a:p>
            <a:pPr algn="ctr">
              <a:defRPr/>
            </a:pPr>
            <a:r>
              <a:rPr lang="es-CO" sz="1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LOGÍSTICA</a:t>
            </a:r>
            <a:r>
              <a:rPr lang="es-CO" sz="15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$360.000.000</a:t>
            </a:r>
          </a:p>
          <a:p>
            <a:pPr algn="ctr">
              <a:defRPr/>
            </a:pPr>
            <a:r>
              <a:rPr lang="es-CO" sz="1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PLAN DE MEDIOS </a:t>
            </a:r>
            <a:r>
              <a:rPr lang="es-CO" sz="15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$500.000.000</a:t>
            </a:r>
          </a:p>
        </p:txBody>
      </p:sp>
      <p:sp>
        <p:nvSpPr>
          <p:cNvPr id="14" name="91 Rectángulo redondeado"/>
          <p:cNvSpPr/>
          <p:nvPr/>
        </p:nvSpPr>
        <p:spPr>
          <a:xfrm>
            <a:off x="4222156" y="5050930"/>
            <a:ext cx="3353083" cy="898729"/>
          </a:xfrm>
          <a:prstGeom prst="roundRect">
            <a:avLst>
              <a:gd name="adj" fmla="val 1000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ENCUESTA DE PERCEPCIÓN DEL RIESGO VIAL</a:t>
            </a:r>
          </a:p>
          <a:p>
            <a:pPr algn="ctr">
              <a:defRPr/>
            </a:pPr>
            <a:r>
              <a:rPr lang="es-CO" sz="15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$800.000.000</a:t>
            </a:r>
          </a:p>
        </p:txBody>
      </p:sp>
      <p:sp>
        <p:nvSpPr>
          <p:cNvPr id="15" name="91 Rectángulo redondeado"/>
          <p:cNvSpPr/>
          <p:nvPr/>
        </p:nvSpPr>
        <p:spPr>
          <a:xfrm>
            <a:off x="8513622" y="5435356"/>
            <a:ext cx="3353083" cy="514303"/>
          </a:xfrm>
          <a:prstGeom prst="roundRect">
            <a:avLst>
              <a:gd name="adj" fmla="val 1000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PASIVOS EXIGIBLES</a:t>
            </a:r>
          </a:p>
          <a:p>
            <a:pPr algn="ctr">
              <a:defRPr/>
            </a:pPr>
            <a:r>
              <a:rPr lang="es-CO" sz="15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$892.004.000</a:t>
            </a:r>
          </a:p>
        </p:txBody>
      </p:sp>
      <p:sp>
        <p:nvSpPr>
          <p:cNvPr id="16" name="91 Rectángulo redondeado">
            <a:extLst>
              <a:ext uri="{FF2B5EF4-FFF2-40B4-BE49-F238E27FC236}">
                <a16:creationId xmlns:a16="http://schemas.microsoft.com/office/drawing/2014/main" id="{4B192F0E-FFC5-A041-8FE5-3D5E35A6B248}"/>
              </a:ext>
            </a:extLst>
          </p:cNvPr>
          <p:cNvSpPr/>
          <p:nvPr/>
        </p:nvSpPr>
        <p:spPr>
          <a:xfrm>
            <a:off x="8500545" y="2258373"/>
            <a:ext cx="3353083" cy="898729"/>
          </a:xfrm>
          <a:prstGeom prst="roundRect">
            <a:avLst>
              <a:gd name="adj" fmla="val 1000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ACTUALIZACIÓN MANUAL PARA EL DISEÑO DE TTO Y TTE </a:t>
            </a:r>
            <a:r>
              <a:rPr lang="es-CO" sz="15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$1.200.000.000 </a:t>
            </a:r>
          </a:p>
        </p:txBody>
      </p:sp>
      <p:sp>
        <p:nvSpPr>
          <p:cNvPr id="17" name="91 Rectángulo redondeado">
            <a:extLst>
              <a:ext uri="{FF2B5EF4-FFF2-40B4-BE49-F238E27FC236}">
                <a16:creationId xmlns:a16="http://schemas.microsoft.com/office/drawing/2014/main" id="{0A511EE9-93A5-054D-88AD-42CD8F27855A}"/>
              </a:ext>
            </a:extLst>
          </p:cNvPr>
          <p:cNvSpPr/>
          <p:nvPr/>
        </p:nvSpPr>
        <p:spPr>
          <a:xfrm>
            <a:off x="8487470" y="1466590"/>
            <a:ext cx="3353083" cy="713421"/>
          </a:xfrm>
          <a:prstGeom prst="roundRect">
            <a:avLst>
              <a:gd name="adj" fmla="val 1000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CO" sz="1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MANUAL DE INTERCAMBIO MODAL</a:t>
            </a:r>
          </a:p>
          <a:p>
            <a:pPr algn="ctr"/>
            <a:r>
              <a:rPr lang="es-CO" sz="15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$800.000.000 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8765B1DF-9A2F-FA48-827A-BFEB18EB382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5622" y="6355383"/>
            <a:ext cx="2541995" cy="43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42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1 Rectángulo redondeado"/>
          <p:cNvSpPr/>
          <p:nvPr/>
        </p:nvSpPr>
        <p:spPr>
          <a:xfrm>
            <a:off x="547972" y="2459881"/>
            <a:ext cx="2509174" cy="861413"/>
          </a:xfrm>
          <a:prstGeom prst="roundRect">
            <a:avLst>
              <a:gd name="adj" fmla="val 10000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PROMOCIÓN PEATONES </a:t>
            </a:r>
          </a:p>
          <a:p>
            <a:pPr algn="ctr">
              <a:defRPr/>
            </a:pPr>
            <a:r>
              <a:rPr lang="es-CO" sz="15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$320.000.000</a:t>
            </a:r>
          </a:p>
        </p:txBody>
      </p:sp>
      <p:sp>
        <p:nvSpPr>
          <p:cNvPr id="8" name="91 Rectángulo redondeado"/>
          <p:cNvSpPr/>
          <p:nvPr/>
        </p:nvSpPr>
        <p:spPr>
          <a:xfrm>
            <a:off x="3297181" y="1883422"/>
            <a:ext cx="2530460" cy="898729"/>
          </a:xfrm>
          <a:prstGeom prst="roundRect">
            <a:avLst>
              <a:gd name="adj" fmla="val 10000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PROMOCIÓN DEL USO DE LA BICICLETA </a:t>
            </a:r>
          </a:p>
          <a:p>
            <a:pPr algn="ctr">
              <a:defRPr/>
            </a:pPr>
            <a:r>
              <a:rPr lang="es-CO" sz="15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$1.186.273.000</a:t>
            </a:r>
          </a:p>
        </p:txBody>
      </p:sp>
      <p:sp>
        <p:nvSpPr>
          <p:cNvPr id="15" name="91 Rectángulo redondeado"/>
          <p:cNvSpPr/>
          <p:nvPr/>
        </p:nvSpPr>
        <p:spPr>
          <a:xfrm>
            <a:off x="3318467" y="2890588"/>
            <a:ext cx="2509174" cy="898729"/>
          </a:xfrm>
          <a:prstGeom prst="roundRect">
            <a:avLst>
              <a:gd name="adj" fmla="val 10000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CONVENIO SEC. CULTURA</a:t>
            </a:r>
          </a:p>
          <a:p>
            <a:pPr algn="ctr">
              <a:defRPr/>
            </a:pPr>
            <a:r>
              <a:rPr lang="es-CO" sz="15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$300.000.000</a:t>
            </a:r>
          </a:p>
        </p:txBody>
      </p:sp>
      <p:graphicFrame>
        <p:nvGraphicFramePr>
          <p:cNvPr id="19" name="Tabla 18"/>
          <p:cNvGraphicFramePr>
            <a:graphicFrameLocks noGrp="1"/>
          </p:cNvGraphicFramePr>
          <p:nvPr>
            <p:extLst/>
          </p:nvPr>
        </p:nvGraphicFramePr>
        <p:xfrm>
          <a:off x="1753994" y="211234"/>
          <a:ext cx="8193024" cy="10961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25811">
                  <a:extLst>
                    <a:ext uri="{9D8B030D-6E8A-4147-A177-3AD203B41FA5}">
                      <a16:colId xmlns:a16="http://schemas.microsoft.com/office/drawing/2014/main" val="4078976086"/>
                    </a:ext>
                  </a:extLst>
                </a:gridCol>
                <a:gridCol w="1264677">
                  <a:extLst>
                    <a:ext uri="{9D8B030D-6E8A-4147-A177-3AD203B41FA5}">
                      <a16:colId xmlns:a16="http://schemas.microsoft.com/office/drawing/2014/main" val="604955109"/>
                    </a:ext>
                  </a:extLst>
                </a:gridCol>
                <a:gridCol w="996696">
                  <a:extLst>
                    <a:ext uri="{9D8B030D-6E8A-4147-A177-3AD203B41FA5}">
                      <a16:colId xmlns:a16="http://schemas.microsoft.com/office/drawing/2014/main" val="1223644083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1261662477"/>
                    </a:ext>
                  </a:extLst>
                </a:gridCol>
              </a:tblGrid>
              <a:tr h="6069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500" dirty="0">
                          <a:effectLst/>
                          <a:latin typeface="Century Gothic" panose="020B0502020202020204" pitchFamily="34" charset="0"/>
                        </a:rPr>
                        <a:t>META PRODUCTO - PROGRAMA</a:t>
                      </a:r>
                      <a:r>
                        <a:rPr lang="es-CO" sz="1500" baseline="0" dirty="0">
                          <a:effectLst/>
                          <a:latin typeface="Century Gothic" panose="020B0502020202020204" pitchFamily="34" charset="0"/>
                        </a:rPr>
                        <a:t> 18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500" baseline="0" dirty="0">
                          <a:effectLst/>
                          <a:latin typeface="Century Gothic" panose="020B0502020202020204" pitchFamily="34" charset="0"/>
                        </a:rPr>
                        <a:t>“Mejor Movilidad para Todos”</a:t>
                      </a:r>
                      <a:endParaRPr lang="es-CO" sz="15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63" marR="48063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Century Gothic" panose="020B0502020202020204" pitchFamily="34" charset="0"/>
                        </a:rPr>
                        <a:t>PROGRAMADO CUATRIENIO</a:t>
                      </a:r>
                      <a:endParaRPr lang="es-CO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63" marR="48063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Century Gothic" panose="020B0502020202020204" pitchFamily="34" charset="0"/>
                        </a:rPr>
                        <a:t>EJECUTADO CUATRIENIO</a:t>
                      </a:r>
                      <a:endParaRPr lang="es-CO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63" marR="48063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Century Gothic" panose="020B0502020202020204" pitchFamily="34" charset="0"/>
                        </a:rPr>
                        <a:t>% CUATRIENIO</a:t>
                      </a:r>
                      <a:endParaRPr lang="es-CO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63" marR="48063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716758"/>
                  </a:ext>
                </a:extLst>
              </a:tr>
              <a:tr h="4515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5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Diseñar e implementar en un 100% una estrategia -uso de la bicicleta a nivel local y distrital</a:t>
                      </a:r>
                    </a:p>
                  </a:txBody>
                  <a:tcPr marL="48063" marR="48063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5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100%</a:t>
                      </a:r>
                      <a:endParaRPr lang="es-CO" sz="15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63" marR="48063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5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89,64%</a:t>
                      </a:r>
                      <a:endParaRPr lang="es-CO" sz="15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63" marR="48063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5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89,64%</a:t>
                      </a:r>
                      <a:endParaRPr lang="es-CO" sz="15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63" marR="48063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3991189"/>
                  </a:ext>
                </a:extLst>
              </a:tr>
            </a:tbl>
          </a:graphicData>
        </a:graphic>
      </p:graphicFrame>
      <p:pic>
        <p:nvPicPr>
          <p:cNvPr id="16" name="Picture 2" descr="Resultado de imagen para BICICLETA EN BOGOT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574" y="2485294"/>
            <a:ext cx="4310700" cy="2322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91 Rectángulo redondeado"/>
          <p:cNvSpPr/>
          <p:nvPr/>
        </p:nvSpPr>
        <p:spPr>
          <a:xfrm>
            <a:off x="3333622" y="4931900"/>
            <a:ext cx="2509174" cy="898729"/>
          </a:xfrm>
          <a:prstGeom prst="roundRect">
            <a:avLst>
              <a:gd name="adj" fmla="val 10000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5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CONTRATISTAS BICI</a:t>
            </a:r>
          </a:p>
          <a:p>
            <a:pPr algn="ctr">
              <a:defRPr/>
            </a:pPr>
            <a:r>
              <a:rPr lang="es-CO" sz="15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$1.061.304.000</a:t>
            </a:r>
            <a:endParaRPr lang="es-CO" sz="1500" b="1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91 Rectángulo redondeado">
            <a:extLst>
              <a:ext uri="{FF2B5EF4-FFF2-40B4-BE49-F238E27FC236}">
                <a16:creationId xmlns:a16="http://schemas.microsoft.com/office/drawing/2014/main" id="{93AD29BA-98C3-A64D-B2CE-2956BBBADA76}"/>
              </a:ext>
            </a:extLst>
          </p:cNvPr>
          <p:cNvSpPr/>
          <p:nvPr/>
        </p:nvSpPr>
        <p:spPr>
          <a:xfrm>
            <a:off x="3318467" y="3911244"/>
            <a:ext cx="2509174" cy="898729"/>
          </a:xfrm>
          <a:prstGeom prst="roundRect">
            <a:avLst>
              <a:gd name="adj" fmla="val 10000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FACTORES DE RIESGO SINIESTROS EN BICI</a:t>
            </a:r>
          </a:p>
          <a:p>
            <a:pPr algn="ctr">
              <a:defRPr/>
            </a:pPr>
            <a:r>
              <a:rPr lang="es-CO" sz="15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$400.000.000</a:t>
            </a:r>
          </a:p>
        </p:txBody>
      </p:sp>
      <p:sp>
        <p:nvSpPr>
          <p:cNvPr id="22" name="91 Rectángulo redondeado">
            <a:extLst>
              <a:ext uri="{FF2B5EF4-FFF2-40B4-BE49-F238E27FC236}">
                <a16:creationId xmlns:a16="http://schemas.microsoft.com/office/drawing/2014/main" id="{C3E06C70-2E6D-9443-9A45-2AA5FA5B1D5E}"/>
              </a:ext>
            </a:extLst>
          </p:cNvPr>
          <p:cNvSpPr/>
          <p:nvPr/>
        </p:nvSpPr>
        <p:spPr>
          <a:xfrm>
            <a:off x="547972" y="3948559"/>
            <a:ext cx="2509174" cy="1414015"/>
          </a:xfrm>
          <a:prstGeom prst="roundRect">
            <a:avLst>
              <a:gd name="adj" fmla="val 10000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DEFINICIÓN INTERVENCIONES PEATONALES </a:t>
            </a:r>
            <a:r>
              <a:rPr lang="es-CO" sz="15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INTEGRALES</a:t>
            </a:r>
            <a:endParaRPr lang="es-CO" sz="15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s-CO" sz="15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$600.000.000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765B1DF-9A2F-FA48-827A-BFEB18EB382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5622" y="6355383"/>
            <a:ext cx="2541995" cy="43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468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1 Rectángulo redondeado"/>
          <p:cNvSpPr/>
          <p:nvPr/>
        </p:nvSpPr>
        <p:spPr>
          <a:xfrm>
            <a:off x="9387769" y="1954435"/>
            <a:ext cx="2327416" cy="2530879"/>
          </a:xfrm>
          <a:prstGeom prst="roundRect">
            <a:avLst>
              <a:gd name="adj" fmla="val 10000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5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ESTRUCTURACIÓN DE LA OPERABILIDAD, SEGUIMIENTO Y EVALUACIÓN DEL FONDO DE ESTABILIZACIÓN TARIFARIO - FET </a:t>
            </a:r>
            <a:r>
              <a:rPr lang="es-CO" sz="15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</a:t>
            </a:r>
            <a:r>
              <a:rPr lang="es-CO" sz="15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500.000.000</a:t>
            </a:r>
          </a:p>
        </p:txBody>
      </p:sp>
      <p:sp>
        <p:nvSpPr>
          <p:cNvPr id="6" name="91 Rectángulo redondeado"/>
          <p:cNvSpPr/>
          <p:nvPr/>
        </p:nvSpPr>
        <p:spPr>
          <a:xfrm>
            <a:off x="1284926" y="4108552"/>
            <a:ext cx="3043128" cy="1567833"/>
          </a:xfrm>
          <a:prstGeom prst="roundRect">
            <a:avLst>
              <a:gd name="adj" fmla="val 10000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5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ESTUDIO PARA LA DEFINICIÓN DE LA CAPACIDAD TRANSPORTADORA DE TAXIS</a:t>
            </a:r>
          </a:p>
          <a:p>
            <a:pPr algn="ctr">
              <a:defRPr/>
            </a:pPr>
            <a:r>
              <a:rPr lang="es-CO" sz="15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</a:t>
            </a:r>
            <a:r>
              <a:rPr lang="es-CO" sz="15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800.000.000</a:t>
            </a:r>
          </a:p>
        </p:txBody>
      </p:sp>
      <p:sp>
        <p:nvSpPr>
          <p:cNvPr id="17" name="91 Rectángulo redondeado"/>
          <p:cNvSpPr/>
          <p:nvPr/>
        </p:nvSpPr>
        <p:spPr>
          <a:xfrm>
            <a:off x="1284926" y="1954435"/>
            <a:ext cx="3043128" cy="1800419"/>
          </a:xfrm>
          <a:prstGeom prst="roundRect">
            <a:avLst>
              <a:gd name="adj" fmla="val 10000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5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ESTRUCTURACIÓN </a:t>
            </a:r>
            <a:r>
              <a:rPr lang="es-CO" sz="1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DEL SISTEMA DE COMPENSACIÓN PARA LA INTEROPERABILIDAD </a:t>
            </a:r>
            <a:r>
              <a:rPr lang="es-CO" sz="15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TARIFARIA</a:t>
            </a:r>
          </a:p>
          <a:p>
            <a:pPr algn="ctr">
              <a:defRPr/>
            </a:pPr>
            <a:r>
              <a:rPr lang="es-CO" sz="15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</a:t>
            </a:r>
            <a:r>
              <a:rPr lang="es-CO" sz="15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900.000.000</a:t>
            </a:r>
          </a:p>
        </p:txBody>
      </p:sp>
      <p:graphicFrame>
        <p:nvGraphicFramePr>
          <p:cNvPr id="19" name="Tabla 18"/>
          <p:cNvGraphicFramePr>
            <a:graphicFrameLocks noGrp="1"/>
          </p:cNvGraphicFramePr>
          <p:nvPr>
            <p:extLst/>
          </p:nvPr>
        </p:nvGraphicFramePr>
        <p:xfrm>
          <a:off x="1753994" y="211234"/>
          <a:ext cx="8193024" cy="12089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25811">
                  <a:extLst>
                    <a:ext uri="{9D8B030D-6E8A-4147-A177-3AD203B41FA5}">
                      <a16:colId xmlns:a16="http://schemas.microsoft.com/office/drawing/2014/main" val="4078976086"/>
                    </a:ext>
                  </a:extLst>
                </a:gridCol>
                <a:gridCol w="1264677">
                  <a:extLst>
                    <a:ext uri="{9D8B030D-6E8A-4147-A177-3AD203B41FA5}">
                      <a16:colId xmlns:a16="http://schemas.microsoft.com/office/drawing/2014/main" val="604955109"/>
                    </a:ext>
                  </a:extLst>
                </a:gridCol>
                <a:gridCol w="996696">
                  <a:extLst>
                    <a:ext uri="{9D8B030D-6E8A-4147-A177-3AD203B41FA5}">
                      <a16:colId xmlns:a16="http://schemas.microsoft.com/office/drawing/2014/main" val="1223644083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1261662477"/>
                    </a:ext>
                  </a:extLst>
                </a:gridCol>
              </a:tblGrid>
              <a:tr h="6069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500" dirty="0">
                          <a:effectLst/>
                          <a:latin typeface="Century Gothic" panose="020B0502020202020204" pitchFamily="34" charset="0"/>
                        </a:rPr>
                        <a:t>META PRODUCTO - PROGRAMA</a:t>
                      </a:r>
                      <a:r>
                        <a:rPr lang="es-CO" sz="1500" baseline="0" dirty="0">
                          <a:effectLst/>
                          <a:latin typeface="Century Gothic" panose="020B0502020202020204" pitchFamily="34" charset="0"/>
                        </a:rPr>
                        <a:t> 18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500" baseline="0" dirty="0">
                          <a:effectLst/>
                          <a:latin typeface="Century Gothic" panose="020B0502020202020204" pitchFamily="34" charset="0"/>
                        </a:rPr>
                        <a:t>“Mejor Movilidad para Todos”</a:t>
                      </a:r>
                      <a:endParaRPr lang="es-CO" sz="15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63" marR="48063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Century Gothic" panose="020B0502020202020204" pitchFamily="34" charset="0"/>
                        </a:rPr>
                        <a:t>PROGRAMADO CUATRIENIO</a:t>
                      </a:r>
                      <a:endParaRPr lang="es-CO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63" marR="48063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Century Gothic" panose="020B0502020202020204" pitchFamily="34" charset="0"/>
                        </a:rPr>
                        <a:t>EJECUTADO CUATRIENIO</a:t>
                      </a:r>
                      <a:endParaRPr lang="es-CO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63" marR="48063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Century Gothic" panose="020B0502020202020204" pitchFamily="34" charset="0"/>
                        </a:rPr>
                        <a:t>% CUATRIENIO</a:t>
                      </a:r>
                      <a:endParaRPr lang="es-CO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63" marR="48063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716758"/>
                  </a:ext>
                </a:extLst>
              </a:tr>
              <a:tr h="6020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5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Aumentar en 5% el número total de viajes en Transporte Público (LB=43%)</a:t>
                      </a:r>
                    </a:p>
                  </a:txBody>
                  <a:tcPr marL="48063" marR="48063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5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48%</a:t>
                      </a:r>
                      <a:endParaRPr lang="es-CO" sz="15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63" marR="48063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5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47,25%</a:t>
                      </a:r>
                      <a:endParaRPr lang="es-CO" sz="15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63" marR="48063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5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98,44%</a:t>
                      </a:r>
                      <a:endParaRPr lang="es-CO" sz="15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63" marR="48063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8758185"/>
                  </a:ext>
                </a:extLst>
              </a:tr>
            </a:tbl>
          </a:graphicData>
        </a:graphic>
      </p:graphicFrame>
      <p:pic>
        <p:nvPicPr>
          <p:cNvPr id="21" name="Picture 6" descr="Resultado de imagen para ACCESIBILIDAD SIT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837" y="1799110"/>
            <a:ext cx="2896825" cy="149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91 Rectángulo redondeado"/>
          <p:cNvSpPr/>
          <p:nvPr/>
        </p:nvSpPr>
        <p:spPr>
          <a:xfrm>
            <a:off x="9302044" y="4777656"/>
            <a:ext cx="2327416" cy="898729"/>
          </a:xfrm>
          <a:prstGeom prst="roundRect">
            <a:avLst>
              <a:gd name="adj" fmla="val 10000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PERSONAL DE APOYO </a:t>
            </a:r>
            <a:r>
              <a:rPr lang="es-CO" sz="15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$1.963.036.000</a:t>
            </a:r>
          </a:p>
        </p:txBody>
      </p:sp>
      <p:sp>
        <p:nvSpPr>
          <p:cNvPr id="23" name="91 Rectángulo redondeado">
            <a:extLst>
              <a:ext uri="{FF2B5EF4-FFF2-40B4-BE49-F238E27FC236}">
                <a16:creationId xmlns:a16="http://schemas.microsoft.com/office/drawing/2014/main" id="{FEE9B8D0-E581-A04F-A631-AE4C4BAE9670}"/>
              </a:ext>
            </a:extLst>
          </p:cNvPr>
          <p:cNvSpPr/>
          <p:nvPr/>
        </p:nvSpPr>
        <p:spPr>
          <a:xfrm>
            <a:off x="4975632" y="5194153"/>
            <a:ext cx="3353083" cy="1161230"/>
          </a:xfrm>
          <a:prstGeom prst="roundRect">
            <a:avLst>
              <a:gd name="adj" fmla="val 10000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MATERIAL </a:t>
            </a:r>
            <a:r>
              <a:rPr lang="es-CO" sz="15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$350.000.000</a:t>
            </a:r>
          </a:p>
          <a:p>
            <a:pPr algn="ctr">
              <a:defRPr/>
            </a:pPr>
            <a:r>
              <a:rPr lang="es-CO" sz="1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LOGÍSTICA</a:t>
            </a:r>
            <a:r>
              <a:rPr lang="es-CO" sz="15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$350.000.000</a:t>
            </a:r>
          </a:p>
          <a:p>
            <a:pPr algn="ctr">
              <a:defRPr/>
            </a:pPr>
            <a:r>
              <a:rPr lang="es-CO" sz="1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PLAN DE MEDIOS </a:t>
            </a:r>
            <a:r>
              <a:rPr lang="es-CO" sz="15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$750.000.000</a:t>
            </a:r>
          </a:p>
          <a:p>
            <a:pPr algn="ctr">
              <a:defRPr/>
            </a:pPr>
            <a:r>
              <a:rPr lang="es-CO" sz="1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TRANSPORTE </a:t>
            </a:r>
            <a:r>
              <a:rPr lang="es-CO" sz="15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$91.273.000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765B1DF-9A2F-FA48-827A-BFEB18EB382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5622" y="6355383"/>
            <a:ext cx="2541995" cy="439714"/>
          </a:xfrm>
          <a:prstGeom prst="rect">
            <a:avLst/>
          </a:prstGeom>
        </p:spPr>
      </p:pic>
      <p:pic>
        <p:nvPicPr>
          <p:cNvPr id="11" name="Imagen 10" descr="C:\Users\etorres\Downloads\WhatsApp Image 2018-04-30 at 11.54.17 AM (4).jpe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41"/>
          <a:stretch/>
        </p:blipFill>
        <p:spPr bwMode="auto">
          <a:xfrm>
            <a:off x="5850506" y="3370739"/>
            <a:ext cx="3180941" cy="15217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71189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 Título"/>
          <p:cNvSpPr>
            <a:spLocks noGrp="1"/>
          </p:cNvSpPr>
          <p:nvPr>
            <p:ph type="ctrTitle"/>
          </p:nvPr>
        </p:nvSpPr>
        <p:spPr>
          <a:xfrm>
            <a:off x="268256" y="-703181"/>
            <a:ext cx="8591819" cy="494885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CO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P</a:t>
            </a: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royecto de inversión 1183</a:t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 </a:t>
            </a:r>
            <a:r>
              <a:rPr lang="es-CO" sz="3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“ARTICULACIÓN REGIONAL Y PLANEACIÓN INTEGRAL DEL TRANSPORTE”</a:t>
            </a:r>
            <a:br>
              <a:rPr lang="es-CO" sz="3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/>
            </a:r>
            <a:b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</a:b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 </a:t>
            </a:r>
            <a:r>
              <a:rPr lang="es-ES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$</a:t>
            </a:r>
            <a:r>
              <a:rPr lang="es-CO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>1.511.793.000</a:t>
            </a:r>
            <a:r>
              <a:rPr lang="es-ES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  <a:t/>
            </a:r>
            <a:br>
              <a:rPr lang="es-ES" sz="35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Arial" panose="020B0604020202020204" pitchFamily="34" charset="0"/>
              </a:rPr>
            </a:br>
            <a:endParaRPr lang="es-CO" sz="35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583123" y="3910730"/>
            <a:ext cx="7865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>
                <a:solidFill>
                  <a:schemeClr val="accent6">
                    <a:lumMod val="75000"/>
                  </a:schemeClr>
                </a:solidFill>
              </a:rPr>
              <a:t>18%</a:t>
            </a:r>
          </a:p>
        </p:txBody>
      </p:sp>
      <p:sp>
        <p:nvSpPr>
          <p:cNvPr id="6" name="Flecha abajo 5"/>
          <p:cNvSpPr/>
          <p:nvPr/>
        </p:nvSpPr>
        <p:spPr>
          <a:xfrm>
            <a:off x="3887754" y="3964670"/>
            <a:ext cx="758762" cy="567774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400"/>
          </a:p>
        </p:txBody>
      </p:sp>
      <p:grpSp>
        <p:nvGrpSpPr>
          <p:cNvPr id="8" name="Grupo 7"/>
          <p:cNvGrpSpPr/>
          <p:nvPr/>
        </p:nvGrpSpPr>
        <p:grpSpPr>
          <a:xfrm>
            <a:off x="9285781" y="1193946"/>
            <a:ext cx="2270264" cy="2080737"/>
            <a:chOff x="5839662" y="5280476"/>
            <a:chExt cx="673941" cy="673941"/>
          </a:xfrm>
        </p:grpSpPr>
        <p:sp>
          <p:nvSpPr>
            <p:cNvPr id="10" name="Elipse 9"/>
            <p:cNvSpPr/>
            <p:nvPr/>
          </p:nvSpPr>
          <p:spPr>
            <a:xfrm>
              <a:off x="5839662" y="5280476"/>
              <a:ext cx="673941" cy="673941"/>
            </a:xfrm>
            <a:prstGeom prst="ellipse">
              <a:avLst/>
            </a:prstGeom>
            <a:noFill/>
            <a:ln w="57150">
              <a:solidFill>
                <a:schemeClr val="accent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CO" sz="1400" dirty="0"/>
            </a:p>
          </p:txBody>
        </p:sp>
        <p:grpSp>
          <p:nvGrpSpPr>
            <p:cNvPr id="12" name="Grupo 11"/>
            <p:cNvGrpSpPr/>
            <p:nvPr/>
          </p:nvGrpSpPr>
          <p:grpSpPr>
            <a:xfrm>
              <a:off x="5926728" y="5482947"/>
              <a:ext cx="491051" cy="261938"/>
              <a:chOff x="9717089" y="3461444"/>
              <a:chExt cx="1187450" cy="633413"/>
            </a:xfrm>
          </p:grpSpPr>
          <p:sp>
            <p:nvSpPr>
              <p:cNvPr id="13" name="AutoShape 9"/>
              <p:cNvSpPr>
                <a:spLocks noChangeAspect="1" noChangeArrowheads="1" noTextEdit="1"/>
              </p:cNvSpPr>
              <p:nvPr/>
            </p:nvSpPr>
            <p:spPr bwMode="auto">
              <a:xfrm>
                <a:off x="9717089" y="3461444"/>
                <a:ext cx="1187450" cy="6334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CO" sz="1400" dirty="0"/>
              </a:p>
            </p:txBody>
          </p:sp>
          <p:sp>
            <p:nvSpPr>
              <p:cNvPr id="14" name="Freeform 12"/>
              <p:cNvSpPr>
                <a:spLocks/>
              </p:cNvSpPr>
              <p:nvPr/>
            </p:nvSpPr>
            <p:spPr bwMode="auto">
              <a:xfrm>
                <a:off x="9772652" y="3907532"/>
                <a:ext cx="1038225" cy="73025"/>
              </a:xfrm>
              <a:custGeom>
                <a:avLst/>
                <a:gdLst>
                  <a:gd name="T0" fmla="*/ 0 w 3268"/>
                  <a:gd name="T1" fmla="*/ 0 h 233"/>
                  <a:gd name="T2" fmla="*/ 3268 w 3268"/>
                  <a:gd name="T3" fmla="*/ 0 h 233"/>
                  <a:gd name="T4" fmla="*/ 3268 w 3268"/>
                  <a:gd name="T5" fmla="*/ 233 h 233"/>
                  <a:gd name="T6" fmla="*/ 116 w 3268"/>
                  <a:gd name="T7" fmla="*/ 233 h 233"/>
                  <a:gd name="T8" fmla="*/ 89 w 3268"/>
                  <a:gd name="T9" fmla="*/ 230 h 233"/>
                  <a:gd name="T10" fmla="*/ 64 w 3268"/>
                  <a:gd name="T11" fmla="*/ 222 h 233"/>
                  <a:gd name="T12" fmla="*/ 43 w 3268"/>
                  <a:gd name="T13" fmla="*/ 208 h 233"/>
                  <a:gd name="T14" fmla="*/ 25 w 3268"/>
                  <a:gd name="T15" fmla="*/ 190 h 233"/>
                  <a:gd name="T16" fmla="*/ 11 w 3268"/>
                  <a:gd name="T17" fmla="*/ 167 h 233"/>
                  <a:gd name="T18" fmla="*/ 2 w 3268"/>
                  <a:gd name="T19" fmla="*/ 144 h 233"/>
                  <a:gd name="T20" fmla="*/ 0 w 3268"/>
                  <a:gd name="T21" fmla="*/ 116 h 233"/>
                  <a:gd name="T22" fmla="*/ 0 w 3268"/>
                  <a:gd name="T23" fmla="*/ 0 h 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68" h="233">
                    <a:moveTo>
                      <a:pt x="0" y="0"/>
                    </a:moveTo>
                    <a:lnTo>
                      <a:pt x="3268" y="0"/>
                    </a:lnTo>
                    <a:lnTo>
                      <a:pt x="3268" y="233"/>
                    </a:lnTo>
                    <a:lnTo>
                      <a:pt x="116" y="233"/>
                    </a:lnTo>
                    <a:lnTo>
                      <a:pt x="89" y="230"/>
                    </a:lnTo>
                    <a:lnTo>
                      <a:pt x="64" y="222"/>
                    </a:lnTo>
                    <a:lnTo>
                      <a:pt x="43" y="208"/>
                    </a:lnTo>
                    <a:lnTo>
                      <a:pt x="25" y="190"/>
                    </a:lnTo>
                    <a:lnTo>
                      <a:pt x="11" y="167"/>
                    </a:lnTo>
                    <a:lnTo>
                      <a:pt x="2" y="144"/>
                    </a:lnTo>
                    <a:lnTo>
                      <a:pt x="0" y="1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C546A"/>
              </a:solidFill>
              <a:ln w="0">
                <a:solidFill>
                  <a:srgbClr val="5C546A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CO" sz="1400" dirty="0"/>
              </a:p>
            </p:txBody>
          </p:sp>
          <p:sp>
            <p:nvSpPr>
              <p:cNvPr id="15" name="Freeform 13"/>
              <p:cNvSpPr>
                <a:spLocks/>
              </p:cNvSpPr>
              <p:nvPr/>
            </p:nvSpPr>
            <p:spPr bwMode="auto">
              <a:xfrm>
                <a:off x="9809164" y="3518594"/>
                <a:ext cx="315913" cy="258763"/>
              </a:xfrm>
              <a:custGeom>
                <a:avLst/>
                <a:gdLst>
                  <a:gd name="T0" fmla="*/ 58 w 992"/>
                  <a:gd name="T1" fmla="*/ 0 h 817"/>
                  <a:gd name="T2" fmla="*/ 934 w 992"/>
                  <a:gd name="T3" fmla="*/ 0 h 817"/>
                  <a:gd name="T4" fmla="*/ 952 w 992"/>
                  <a:gd name="T5" fmla="*/ 3 h 817"/>
                  <a:gd name="T6" fmla="*/ 968 w 992"/>
                  <a:gd name="T7" fmla="*/ 11 h 817"/>
                  <a:gd name="T8" fmla="*/ 981 w 992"/>
                  <a:gd name="T9" fmla="*/ 25 h 817"/>
                  <a:gd name="T10" fmla="*/ 990 w 992"/>
                  <a:gd name="T11" fmla="*/ 41 h 817"/>
                  <a:gd name="T12" fmla="*/ 992 w 992"/>
                  <a:gd name="T13" fmla="*/ 59 h 817"/>
                  <a:gd name="T14" fmla="*/ 992 w 992"/>
                  <a:gd name="T15" fmla="*/ 758 h 817"/>
                  <a:gd name="T16" fmla="*/ 990 w 992"/>
                  <a:gd name="T17" fmla="*/ 776 h 817"/>
                  <a:gd name="T18" fmla="*/ 981 w 992"/>
                  <a:gd name="T19" fmla="*/ 793 h 817"/>
                  <a:gd name="T20" fmla="*/ 968 w 992"/>
                  <a:gd name="T21" fmla="*/ 806 h 817"/>
                  <a:gd name="T22" fmla="*/ 952 w 992"/>
                  <a:gd name="T23" fmla="*/ 814 h 817"/>
                  <a:gd name="T24" fmla="*/ 934 w 992"/>
                  <a:gd name="T25" fmla="*/ 817 h 817"/>
                  <a:gd name="T26" fmla="*/ 58 w 992"/>
                  <a:gd name="T27" fmla="*/ 817 h 817"/>
                  <a:gd name="T28" fmla="*/ 40 w 992"/>
                  <a:gd name="T29" fmla="*/ 814 h 817"/>
                  <a:gd name="T30" fmla="*/ 24 w 992"/>
                  <a:gd name="T31" fmla="*/ 806 h 817"/>
                  <a:gd name="T32" fmla="*/ 11 w 992"/>
                  <a:gd name="T33" fmla="*/ 793 h 817"/>
                  <a:gd name="T34" fmla="*/ 3 w 992"/>
                  <a:gd name="T35" fmla="*/ 776 h 817"/>
                  <a:gd name="T36" fmla="*/ 0 w 992"/>
                  <a:gd name="T37" fmla="*/ 758 h 817"/>
                  <a:gd name="T38" fmla="*/ 0 w 992"/>
                  <a:gd name="T39" fmla="*/ 59 h 817"/>
                  <a:gd name="T40" fmla="*/ 3 w 992"/>
                  <a:gd name="T41" fmla="*/ 41 h 817"/>
                  <a:gd name="T42" fmla="*/ 11 w 992"/>
                  <a:gd name="T43" fmla="*/ 25 h 817"/>
                  <a:gd name="T44" fmla="*/ 24 w 992"/>
                  <a:gd name="T45" fmla="*/ 11 h 817"/>
                  <a:gd name="T46" fmla="*/ 40 w 992"/>
                  <a:gd name="T47" fmla="*/ 3 h 817"/>
                  <a:gd name="T48" fmla="*/ 58 w 992"/>
                  <a:gd name="T49" fmla="*/ 0 h 8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992" h="817">
                    <a:moveTo>
                      <a:pt x="58" y="0"/>
                    </a:moveTo>
                    <a:lnTo>
                      <a:pt x="934" y="0"/>
                    </a:lnTo>
                    <a:lnTo>
                      <a:pt x="952" y="3"/>
                    </a:lnTo>
                    <a:lnTo>
                      <a:pt x="968" y="11"/>
                    </a:lnTo>
                    <a:lnTo>
                      <a:pt x="981" y="25"/>
                    </a:lnTo>
                    <a:lnTo>
                      <a:pt x="990" y="41"/>
                    </a:lnTo>
                    <a:lnTo>
                      <a:pt x="992" y="59"/>
                    </a:lnTo>
                    <a:lnTo>
                      <a:pt x="992" y="758"/>
                    </a:lnTo>
                    <a:lnTo>
                      <a:pt x="990" y="776"/>
                    </a:lnTo>
                    <a:lnTo>
                      <a:pt x="981" y="793"/>
                    </a:lnTo>
                    <a:lnTo>
                      <a:pt x="968" y="806"/>
                    </a:lnTo>
                    <a:lnTo>
                      <a:pt x="952" y="814"/>
                    </a:lnTo>
                    <a:lnTo>
                      <a:pt x="934" y="817"/>
                    </a:lnTo>
                    <a:lnTo>
                      <a:pt x="58" y="817"/>
                    </a:lnTo>
                    <a:lnTo>
                      <a:pt x="40" y="814"/>
                    </a:lnTo>
                    <a:lnTo>
                      <a:pt x="24" y="806"/>
                    </a:lnTo>
                    <a:lnTo>
                      <a:pt x="11" y="793"/>
                    </a:lnTo>
                    <a:lnTo>
                      <a:pt x="3" y="776"/>
                    </a:lnTo>
                    <a:lnTo>
                      <a:pt x="0" y="758"/>
                    </a:lnTo>
                    <a:lnTo>
                      <a:pt x="0" y="59"/>
                    </a:lnTo>
                    <a:lnTo>
                      <a:pt x="3" y="41"/>
                    </a:lnTo>
                    <a:lnTo>
                      <a:pt x="11" y="25"/>
                    </a:lnTo>
                    <a:lnTo>
                      <a:pt x="24" y="11"/>
                    </a:lnTo>
                    <a:lnTo>
                      <a:pt x="40" y="3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8A8895"/>
              </a:solidFill>
              <a:ln w="0">
                <a:solidFill>
                  <a:srgbClr val="8A889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CO" sz="1400" dirty="0"/>
              </a:p>
            </p:txBody>
          </p:sp>
          <p:sp>
            <p:nvSpPr>
              <p:cNvPr id="16" name="Freeform 14"/>
              <p:cNvSpPr>
                <a:spLocks/>
              </p:cNvSpPr>
              <p:nvPr/>
            </p:nvSpPr>
            <p:spPr bwMode="auto">
              <a:xfrm>
                <a:off x="10033002" y="3463032"/>
                <a:ext cx="314325" cy="258763"/>
              </a:xfrm>
              <a:custGeom>
                <a:avLst/>
                <a:gdLst>
                  <a:gd name="T0" fmla="*/ 58 w 991"/>
                  <a:gd name="T1" fmla="*/ 0 h 817"/>
                  <a:gd name="T2" fmla="*/ 934 w 991"/>
                  <a:gd name="T3" fmla="*/ 0 h 817"/>
                  <a:gd name="T4" fmla="*/ 952 w 991"/>
                  <a:gd name="T5" fmla="*/ 4 h 817"/>
                  <a:gd name="T6" fmla="*/ 968 w 991"/>
                  <a:gd name="T7" fmla="*/ 12 h 817"/>
                  <a:gd name="T8" fmla="*/ 980 w 991"/>
                  <a:gd name="T9" fmla="*/ 24 h 817"/>
                  <a:gd name="T10" fmla="*/ 989 w 991"/>
                  <a:gd name="T11" fmla="*/ 40 h 817"/>
                  <a:gd name="T12" fmla="*/ 991 w 991"/>
                  <a:gd name="T13" fmla="*/ 58 h 817"/>
                  <a:gd name="T14" fmla="*/ 991 w 991"/>
                  <a:gd name="T15" fmla="*/ 759 h 817"/>
                  <a:gd name="T16" fmla="*/ 989 w 991"/>
                  <a:gd name="T17" fmla="*/ 777 h 817"/>
                  <a:gd name="T18" fmla="*/ 980 w 991"/>
                  <a:gd name="T19" fmla="*/ 793 h 817"/>
                  <a:gd name="T20" fmla="*/ 968 w 991"/>
                  <a:gd name="T21" fmla="*/ 805 h 817"/>
                  <a:gd name="T22" fmla="*/ 952 w 991"/>
                  <a:gd name="T23" fmla="*/ 813 h 817"/>
                  <a:gd name="T24" fmla="*/ 934 w 991"/>
                  <a:gd name="T25" fmla="*/ 817 h 817"/>
                  <a:gd name="T26" fmla="*/ 58 w 991"/>
                  <a:gd name="T27" fmla="*/ 817 h 817"/>
                  <a:gd name="T28" fmla="*/ 39 w 991"/>
                  <a:gd name="T29" fmla="*/ 813 h 817"/>
                  <a:gd name="T30" fmla="*/ 24 w 991"/>
                  <a:gd name="T31" fmla="*/ 805 h 817"/>
                  <a:gd name="T32" fmla="*/ 11 w 991"/>
                  <a:gd name="T33" fmla="*/ 793 h 817"/>
                  <a:gd name="T34" fmla="*/ 2 w 991"/>
                  <a:gd name="T35" fmla="*/ 777 h 817"/>
                  <a:gd name="T36" fmla="*/ 0 w 991"/>
                  <a:gd name="T37" fmla="*/ 759 h 817"/>
                  <a:gd name="T38" fmla="*/ 0 w 991"/>
                  <a:gd name="T39" fmla="*/ 58 h 817"/>
                  <a:gd name="T40" fmla="*/ 2 w 991"/>
                  <a:gd name="T41" fmla="*/ 40 h 817"/>
                  <a:gd name="T42" fmla="*/ 11 w 991"/>
                  <a:gd name="T43" fmla="*/ 24 h 817"/>
                  <a:gd name="T44" fmla="*/ 24 w 991"/>
                  <a:gd name="T45" fmla="*/ 12 h 817"/>
                  <a:gd name="T46" fmla="*/ 39 w 991"/>
                  <a:gd name="T47" fmla="*/ 4 h 817"/>
                  <a:gd name="T48" fmla="*/ 58 w 991"/>
                  <a:gd name="T49" fmla="*/ 0 h 8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991" h="817">
                    <a:moveTo>
                      <a:pt x="58" y="0"/>
                    </a:moveTo>
                    <a:lnTo>
                      <a:pt x="934" y="0"/>
                    </a:lnTo>
                    <a:lnTo>
                      <a:pt x="952" y="4"/>
                    </a:lnTo>
                    <a:lnTo>
                      <a:pt x="968" y="12"/>
                    </a:lnTo>
                    <a:lnTo>
                      <a:pt x="980" y="24"/>
                    </a:lnTo>
                    <a:lnTo>
                      <a:pt x="989" y="40"/>
                    </a:lnTo>
                    <a:lnTo>
                      <a:pt x="991" y="58"/>
                    </a:lnTo>
                    <a:lnTo>
                      <a:pt x="991" y="759"/>
                    </a:lnTo>
                    <a:lnTo>
                      <a:pt x="989" y="777"/>
                    </a:lnTo>
                    <a:lnTo>
                      <a:pt x="980" y="793"/>
                    </a:lnTo>
                    <a:lnTo>
                      <a:pt x="968" y="805"/>
                    </a:lnTo>
                    <a:lnTo>
                      <a:pt x="952" y="813"/>
                    </a:lnTo>
                    <a:lnTo>
                      <a:pt x="934" y="817"/>
                    </a:lnTo>
                    <a:lnTo>
                      <a:pt x="58" y="817"/>
                    </a:lnTo>
                    <a:lnTo>
                      <a:pt x="39" y="813"/>
                    </a:lnTo>
                    <a:lnTo>
                      <a:pt x="24" y="805"/>
                    </a:lnTo>
                    <a:lnTo>
                      <a:pt x="11" y="793"/>
                    </a:lnTo>
                    <a:lnTo>
                      <a:pt x="2" y="777"/>
                    </a:lnTo>
                    <a:lnTo>
                      <a:pt x="0" y="759"/>
                    </a:lnTo>
                    <a:lnTo>
                      <a:pt x="0" y="58"/>
                    </a:lnTo>
                    <a:lnTo>
                      <a:pt x="2" y="40"/>
                    </a:lnTo>
                    <a:lnTo>
                      <a:pt x="11" y="24"/>
                    </a:lnTo>
                    <a:lnTo>
                      <a:pt x="24" y="12"/>
                    </a:lnTo>
                    <a:lnTo>
                      <a:pt x="39" y="4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FFD100"/>
              </a:solidFill>
              <a:ln w="0">
                <a:solidFill>
                  <a:srgbClr val="FFD1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CO" sz="1400" dirty="0"/>
              </a:p>
            </p:txBody>
          </p:sp>
          <p:sp>
            <p:nvSpPr>
              <p:cNvPr id="17" name="Freeform 15"/>
              <p:cNvSpPr>
                <a:spLocks/>
              </p:cNvSpPr>
              <p:nvPr/>
            </p:nvSpPr>
            <p:spPr bwMode="auto">
              <a:xfrm>
                <a:off x="9717089" y="3685282"/>
                <a:ext cx="908050" cy="258763"/>
              </a:xfrm>
              <a:custGeom>
                <a:avLst/>
                <a:gdLst>
                  <a:gd name="T0" fmla="*/ 117 w 2861"/>
                  <a:gd name="T1" fmla="*/ 0 h 816"/>
                  <a:gd name="T2" fmla="*/ 2160 w 2861"/>
                  <a:gd name="T3" fmla="*/ 0 h 816"/>
                  <a:gd name="T4" fmla="*/ 2176 w 2861"/>
                  <a:gd name="T5" fmla="*/ 2 h 816"/>
                  <a:gd name="T6" fmla="*/ 2191 w 2861"/>
                  <a:gd name="T7" fmla="*/ 9 h 816"/>
                  <a:gd name="T8" fmla="*/ 2203 w 2861"/>
                  <a:gd name="T9" fmla="*/ 19 h 816"/>
                  <a:gd name="T10" fmla="*/ 2846 w 2861"/>
                  <a:gd name="T11" fmla="*/ 719 h 816"/>
                  <a:gd name="T12" fmla="*/ 2855 w 2861"/>
                  <a:gd name="T13" fmla="*/ 733 h 816"/>
                  <a:gd name="T14" fmla="*/ 2859 w 2861"/>
                  <a:gd name="T15" fmla="*/ 749 h 816"/>
                  <a:gd name="T16" fmla="*/ 2861 w 2861"/>
                  <a:gd name="T17" fmla="*/ 766 h 816"/>
                  <a:gd name="T18" fmla="*/ 2856 w 2861"/>
                  <a:gd name="T19" fmla="*/ 781 h 816"/>
                  <a:gd name="T20" fmla="*/ 2847 w 2861"/>
                  <a:gd name="T21" fmla="*/ 796 h 816"/>
                  <a:gd name="T22" fmla="*/ 2834 w 2861"/>
                  <a:gd name="T23" fmla="*/ 807 h 816"/>
                  <a:gd name="T24" fmla="*/ 2819 w 2861"/>
                  <a:gd name="T25" fmla="*/ 814 h 816"/>
                  <a:gd name="T26" fmla="*/ 2803 w 2861"/>
                  <a:gd name="T27" fmla="*/ 816 h 816"/>
                  <a:gd name="T28" fmla="*/ 233 w 2861"/>
                  <a:gd name="T29" fmla="*/ 816 h 816"/>
                  <a:gd name="T30" fmla="*/ 196 w 2861"/>
                  <a:gd name="T31" fmla="*/ 813 h 816"/>
                  <a:gd name="T32" fmla="*/ 160 w 2861"/>
                  <a:gd name="T33" fmla="*/ 805 h 816"/>
                  <a:gd name="T34" fmla="*/ 126 w 2861"/>
                  <a:gd name="T35" fmla="*/ 790 h 816"/>
                  <a:gd name="T36" fmla="*/ 95 w 2861"/>
                  <a:gd name="T37" fmla="*/ 771 h 816"/>
                  <a:gd name="T38" fmla="*/ 68 w 2861"/>
                  <a:gd name="T39" fmla="*/ 749 h 816"/>
                  <a:gd name="T40" fmla="*/ 45 w 2861"/>
                  <a:gd name="T41" fmla="*/ 721 h 816"/>
                  <a:gd name="T42" fmla="*/ 26 w 2861"/>
                  <a:gd name="T43" fmla="*/ 691 h 816"/>
                  <a:gd name="T44" fmla="*/ 12 w 2861"/>
                  <a:gd name="T45" fmla="*/ 657 h 816"/>
                  <a:gd name="T46" fmla="*/ 3 w 2861"/>
                  <a:gd name="T47" fmla="*/ 622 h 816"/>
                  <a:gd name="T48" fmla="*/ 0 w 2861"/>
                  <a:gd name="T49" fmla="*/ 583 h 816"/>
                  <a:gd name="T50" fmla="*/ 0 w 2861"/>
                  <a:gd name="T51" fmla="*/ 117 h 816"/>
                  <a:gd name="T52" fmla="*/ 3 w 2861"/>
                  <a:gd name="T53" fmla="*/ 90 h 816"/>
                  <a:gd name="T54" fmla="*/ 11 w 2861"/>
                  <a:gd name="T55" fmla="*/ 66 h 816"/>
                  <a:gd name="T56" fmla="*/ 26 w 2861"/>
                  <a:gd name="T57" fmla="*/ 44 h 816"/>
                  <a:gd name="T58" fmla="*/ 44 w 2861"/>
                  <a:gd name="T59" fmla="*/ 26 h 816"/>
                  <a:gd name="T60" fmla="*/ 66 w 2861"/>
                  <a:gd name="T61" fmla="*/ 13 h 816"/>
                  <a:gd name="T62" fmla="*/ 90 w 2861"/>
                  <a:gd name="T63" fmla="*/ 4 h 816"/>
                  <a:gd name="T64" fmla="*/ 117 w 2861"/>
                  <a:gd name="T65" fmla="*/ 0 h 8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861" h="816">
                    <a:moveTo>
                      <a:pt x="117" y="0"/>
                    </a:moveTo>
                    <a:lnTo>
                      <a:pt x="2160" y="0"/>
                    </a:lnTo>
                    <a:lnTo>
                      <a:pt x="2176" y="2"/>
                    </a:lnTo>
                    <a:lnTo>
                      <a:pt x="2191" y="9"/>
                    </a:lnTo>
                    <a:lnTo>
                      <a:pt x="2203" y="19"/>
                    </a:lnTo>
                    <a:lnTo>
                      <a:pt x="2846" y="719"/>
                    </a:lnTo>
                    <a:lnTo>
                      <a:pt x="2855" y="733"/>
                    </a:lnTo>
                    <a:lnTo>
                      <a:pt x="2859" y="749"/>
                    </a:lnTo>
                    <a:lnTo>
                      <a:pt x="2861" y="766"/>
                    </a:lnTo>
                    <a:lnTo>
                      <a:pt x="2856" y="781"/>
                    </a:lnTo>
                    <a:lnTo>
                      <a:pt x="2847" y="796"/>
                    </a:lnTo>
                    <a:lnTo>
                      <a:pt x="2834" y="807"/>
                    </a:lnTo>
                    <a:lnTo>
                      <a:pt x="2819" y="814"/>
                    </a:lnTo>
                    <a:lnTo>
                      <a:pt x="2803" y="816"/>
                    </a:lnTo>
                    <a:lnTo>
                      <a:pt x="233" y="816"/>
                    </a:lnTo>
                    <a:lnTo>
                      <a:pt x="196" y="813"/>
                    </a:lnTo>
                    <a:lnTo>
                      <a:pt x="160" y="805"/>
                    </a:lnTo>
                    <a:lnTo>
                      <a:pt x="126" y="790"/>
                    </a:lnTo>
                    <a:lnTo>
                      <a:pt x="95" y="771"/>
                    </a:lnTo>
                    <a:lnTo>
                      <a:pt x="68" y="749"/>
                    </a:lnTo>
                    <a:lnTo>
                      <a:pt x="45" y="721"/>
                    </a:lnTo>
                    <a:lnTo>
                      <a:pt x="26" y="691"/>
                    </a:lnTo>
                    <a:lnTo>
                      <a:pt x="12" y="657"/>
                    </a:lnTo>
                    <a:lnTo>
                      <a:pt x="3" y="622"/>
                    </a:lnTo>
                    <a:lnTo>
                      <a:pt x="0" y="583"/>
                    </a:lnTo>
                    <a:lnTo>
                      <a:pt x="0" y="117"/>
                    </a:lnTo>
                    <a:lnTo>
                      <a:pt x="3" y="90"/>
                    </a:lnTo>
                    <a:lnTo>
                      <a:pt x="11" y="66"/>
                    </a:lnTo>
                    <a:lnTo>
                      <a:pt x="26" y="44"/>
                    </a:lnTo>
                    <a:lnTo>
                      <a:pt x="44" y="26"/>
                    </a:lnTo>
                    <a:lnTo>
                      <a:pt x="66" y="13"/>
                    </a:lnTo>
                    <a:lnTo>
                      <a:pt x="90" y="4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E7001E"/>
              </a:solidFill>
              <a:ln w="0">
                <a:solidFill>
                  <a:srgbClr val="E7001E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CO" sz="1400" dirty="0"/>
              </a:p>
            </p:txBody>
          </p:sp>
          <p:sp>
            <p:nvSpPr>
              <p:cNvPr id="18" name="Freeform 16"/>
              <p:cNvSpPr>
                <a:spLocks/>
              </p:cNvSpPr>
              <p:nvPr/>
            </p:nvSpPr>
            <p:spPr bwMode="auto">
              <a:xfrm>
                <a:off x="10383839" y="3463032"/>
                <a:ext cx="519113" cy="481013"/>
              </a:xfrm>
              <a:custGeom>
                <a:avLst/>
                <a:gdLst>
                  <a:gd name="T0" fmla="*/ 176 w 1636"/>
                  <a:gd name="T1" fmla="*/ 0 h 1516"/>
                  <a:gd name="T2" fmla="*/ 550 w 1636"/>
                  <a:gd name="T3" fmla="*/ 0 h 1516"/>
                  <a:gd name="T4" fmla="*/ 592 w 1636"/>
                  <a:gd name="T5" fmla="*/ 4 h 1516"/>
                  <a:gd name="T6" fmla="*/ 634 w 1636"/>
                  <a:gd name="T7" fmla="*/ 13 h 1516"/>
                  <a:gd name="T8" fmla="*/ 672 w 1636"/>
                  <a:gd name="T9" fmla="*/ 28 h 1516"/>
                  <a:gd name="T10" fmla="*/ 709 w 1636"/>
                  <a:gd name="T11" fmla="*/ 48 h 1516"/>
                  <a:gd name="T12" fmla="*/ 741 w 1636"/>
                  <a:gd name="T13" fmla="*/ 73 h 1516"/>
                  <a:gd name="T14" fmla="*/ 771 w 1636"/>
                  <a:gd name="T15" fmla="*/ 102 h 1516"/>
                  <a:gd name="T16" fmla="*/ 796 w 1636"/>
                  <a:gd name="T17" fmla="*/ 136 h 1516"/>
                  <a:gd name="T18" fmla="*/ 816 w 1636"/>
                  <a:gd name="T19" fmla="*/ 174 h 1516"/>
                  <a:gd name="T20" fmla="*/ 973 w 1636"/>
                  <a:gd name="T21" fmla="*/ 608 h 1516"/>
                  <a:gd name="T22" fmla="*/ 1444 w 1636"/>
                  <a:gd name="T23" fmla="*/ 700 h 1516"/>
                  <a:gd name="T24" fmla="*/ 1474 w 1636"/>
                  <a:gd name="T25" fmla="*/ 706 h 1516"/>
                  <a:gd name="T26" fmla="*/ 1501 w 1636"/>
                  <a:gd name="T27" fmla="*/ 714 h 1516"/>
                  <a:gd name="T28" fmla="*/ 1527 w 1636"/>
                  <a:gd name="T29" fmla="*/ 723 h 1516"/>
                  <a:gd name="T30" fmla="*/ 1551 w 1636"/>
                  <a:gd name="T31" fmla="*/ 733 h 1516"/>
                  <a:gd name="T32" fmla="*/ 1571 w 1636"/>
                  <a:gd name="T33" fmla="*/ 745 h 1516"/>
                  <a:gd name="T34" fmla="*/ 1590 w 1636"/>
                  <a:gd name="T35" fmla="*/ 760 h 1516"/>
                  <a:gd name="T36" fmla="*/ 1606 w 1636"/>
                  <a:gd name="T37" fmla="*/ 778 h 1516"/>
                  <a:gd name="T38" fmla="*/ 1619 w 1636"/>
                  <a:gd name="T39" fmla="*/ 797 h 1516"/>
                  <a:gd name="T40" fmla="*/ 1628 w 1636"/>
                  <a:gd name="T41" fmla="*/ 820 h 1516"/>
                  <a:gd name="T42" fmla="*/ 1633 w 1636"/>
                  <a:gd name="T43" fmla="*/ 846 h 1516"/>
                  <a:gd name="T44" fmla="*/ 1636 w 1636"/>
                  <a:gd name="T45" fmla="*/ 876 h 1516"/>
                  <a:gd name="T46" fmla="*/ 1636 w 1636"/>
                  <a:gd name="T47" fmla="*/ 1342 h 1516"/>
                  <a:gd name="T48" fmla="*/ 1632 w 1636"/>
                  <a:gd name="T49" fmla="*/ 1377 h 1516"/>
                  <a:gd name="T50" fmla="*/ 1622 w 1636"/>
                  <a:gd name="T51" fmla="*/ 1410 h 1516"/>
                  <a:gd name="T52" fmla="*/ 1605 w 1636"/>
                  <a:gd name="T53" fmla="*/ 1439 h 1516"/>
                  <a:gd name="T54" fmla="*/ 1583 w 1636"/>
                  <a:gd name="T55" fmla="*/ 1466 h 1516"/>
                  <a:gd name="T56" fmla="*/ 1559 w 1636"/>
                  <a:gd name="T57" fmla="*/ 1487 h 1516"/>
                  <a:gd name="T58" fmla="*/ 1528 w 1636"/>
                  <a:gd name="T59" fmla="*/ 1503 h 1516"/>
                  <a:gd name="T60" fmla="*/ 1495 w 1636"/>
                  <a:gd name="T61" fmla="*/ 1513 h 1516"/>
                  <a:gd name="T62" fmla="*/ 1460 w 1636"/>
                  <a:gd name="T63" fmla="*/ 1516 h 1516"/>
                  <a:gd name="T64" fmla="*/ 352 w 1636"/>
                  <a:gd name="T65" fmla="*/ 1516 h 1516"/>
                  <a:gd name="T66" fmla="*/ 304 w 1636"/>
                  <a:gd name="T67" fmla="*/ 1513 h 1516"/>
                  <a:gd name="T68" fmla="*/ 257 w 1636"/>
                  <a:gd name="T69" fmla="*/ 1504 h 1516"/>
                  <a:gd name="T70" fmla="*/ 214 w 1636"/>
                  <a:gd name="T71" fmla="*/ 1489 h 1516"/>
                  <a:gd name="T72" fmla="*/ 175 w 1636"/>
                  <a:gd name="T73" fmla="*/ 1469 h 1516"/>
                  <a:gd name="T74" fmla="*/ 137 w 1636"/>
                  <a:gd name="T75" fmla="*/ 1444 h 1516"/>
                  <a:gd name="T76" fmla="*/ 103 w 1636"/>
                  <a:gd name="T77" fmla="*/ 1415 h 1516"/>
                  <a:gd name="T78" fmla="*/ 74 w 1636"/>
                  <a:gd name="T79" fmla="*/ 1381 h 1516"/>
                  <a:gd name="T80" fmla="*/ 49 w 1636"/>
                  <a:gd name="T81" fmla="*/ 1343 h 1516"/>
                  <a:gd name="T82" fmla="*/ 29 w 1636"/>
                  <a:gd name="T83" fmla="*/ 1302 h 1516"/>
                  <a:gd name="T84" fmla="*/ 13 w 1636"/>
                  <a:gd name="T85" fmla="*/ 1259 h 1516"/>
                  <a:gd name="T86" fmla="*/ 4 w 1636"/>
                  <a:gd name="T87" fmla="*/ 1214 h 1516"/>
                  <a:gd name="T88" fmla="*/ 0 w 1636"/>
                  <a:gd name="T89" fmla="*/ 1167 h 1516"/>
                  <a:gd name="T90" fmla="*/ 0 w 1636"/>
                  <a:gd name="T91" fmla="*/ 175 h 1516"/>
                  <a:gd name="T92" fmla="*/ 5 w 1636"/>
                  <a:gd name="T93" fmla="*/ 140 h 1516"/>
                  <a:gd name="T94" fmla="*/ 15 w 1636"/>
                  <a:gd name="T95" fmla="*/ 107 h 1516"/>
                  <a:gd name="T96" fmla="*/ 31 w 1636"/>
                  <a:gd name="T97" fmla="*/ 77 h 1516"/>
                  <a:gd name="T98" fmla="*/ 52 w 1636"/>
                  <a:gd name="T99" fmla="*/ 51 h 1516"/>
                  <a:gd name="T100" fmla="*/ 78 w 1636"/>
                  <a:gd name="T101" fmla="*/ 30 h 1516"/>
                  <a:gd name="T102" fmla="*/ 108 w 1636"/>
                  <a:gd name="T103" fmla="*/ 14 h 1516"/>
                  <a:gd name="T104" fmla="*/ 141 w 1636"/>
                  <a:gd name="T105" fmla="*/ 4 h 1516"/>
                  <a:gd name="T106" fmla="*/ 176 w 1636"/>
                  <a:gd name="T107" fmla="*/ 0 h 1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636" h="1516">
                    <a:moveTo>
                      <a:pt x="176" y="0"/>
                    </a:moveTo>
                    <a:lnTo>
                      <a:pt x="550" y="0"/>
                    </a:lnTo>
                    <a:lnTo>
                      <a:pt x="592" y="4"/>
                    </a:lnTo>
                    <a:lnTo>
                      <a:pt x="634" y="13"/>
                    </a:lnTo>
                    <a:lnTo>
                      <a:pt x="672" y="28"/>
                    </a:lnTo>
                    <a:lnTo>
                      <a:pt x="709" y="48"/>
                    </a:lnTo>
                    <a:lnTo>
                      <a:pt x="741" y="73"/>
                    </a:lnTo>
                    <a:lnTo>
                      <a:pt x="771" y="102"/>
                    </a:lnTo>
                    <a:lnTo>
                      <a:pt x="796" y="136"/>
                    </a:lnTo>
                    <a:lnTo>
                      <a:pt x="816" y="174"/>
                    </a:lnTo>
                    <a:lnTo>
                      <a:pt x="973" y="608"/>
                    </a:lnTo>
                    <a:lnTo>
                      <a:pt x="1444" y="700"/>
                    </a:lnTo>
                    <a:lnTo>
                      <a:pt x="1474" y="706"/>
                    </a:lnTo>
                    <a:lnTo>
                      <a:pt x="1501" y="714"/>
                    </a:lnTo>
                    <a:lnTo>
                      <a:pt x="1527" y="723"/>
                    </a:lnTo>
                    <a:lnTo>
                      <a:pt x="1551" y="733"/>
                    </a:lnTo>
                    <a:lnTo>
                      <a:pt x="1571" y="745"/>
                    </a:lnTo>
                    <a:lnTo>
                      <a:pt x="1590" y="760"/>
                    </a:lnTo>
                    <a:lnTo>
                      <a:pt x="1606" y="778"/>
                    </a:lnTo>
                    <a:lnTo>
                      <a:pt x="1619" y="797"/>
                    </a:lnTo>
                    <a:lnTo>
                      <a:pt x="1628" y="820"/>
                    </a:lnTo>
                    <a:lnTo>
                      <a:pt x="1633" y="846"/>
                    </a:lnTo>
                    <a:lnTo>
                      <a:pt x="1636" y="876"/>
                    </a:lnTo>
                    <a:lnTo>
                      <a:pt x="1636" y="1342"/>
                    </a:lnTo>
                    <a:lnTo>
                      <a:pt x="1632" y="1377"/>
                    </a:lnTo>
                    <a:lnTo>
                      <a:pt x="1622" y="1410"/>
                    </a:lnTo>
                    <a:lnTo>
                      <a:pt x="1605" y="1439"/>
                    </a:lnTo>
                    <a:lnTo>
                      <a:pt x="1583" y="1466"/>
                    </a:lnTo>
                    <a:lnTo>
                      <a:pt x="1559" y="1487"/>
                    </a:lnTo>
                    <a:lnTo>
                      <a:pt x="1528" y="1503"/>
                    </a:lnTo>
                    <a:lnTo>
                      <a:pt x="1495" y="1513"/>
                    </a:lnTo>
                    <a:lnTo>
                      <a:pt x="1460" y="1516"/>
                    </a:lnTo>
                    <a:lnTo>
                      <a:pt x="352" y="1516"/>
                    </a:lnTo>
                    <a:lnTo>
                      <a:pt x="304" y="1513"/>
                    </a:lnTo>
                    <a:lnTo>
                      <a:pt x="257" y="1504"/>
                    </a:lnTo>
                    <a:lnTo>
                      <a:pt x="214" y="1489"/>
                    </a:lnTo>
                    <a:lnTo>
                      <a:pt x="175" y="1469"/>
                    </a:lnTo>
                    <a:lnTo>
                      <a:pt x="137" y="1444"/>
                    </a:lnTo>
                    <a:lnTo>
                      <a:pt x="103" y="1415"/>
                    </a:lnTo>
                    <a:lnTo>
                      <a:pt x="74" y="1381"/>
                    </a:lnTo>
                    <a:lnTo>
                      <a:pt x="49" y="1343"/>
                    </a:lnTo>
                    <a:lnTo>
                      <a:pt x="29" y="1302"/>
                    </a:lnTo>
                    <a:lnTo>
                      <a:pt x="13" y="1259"/>
                    </a:lnTo>
                    <a:lnTo>
                      <a:pt x="4" y="1214"/>
                    </a:lnTo>
                    <a:lnTo>
                      <a:pt x="0" y="1167"/>
                    </a:lnTo>
                    <a:lnTo>
                      <a:pt x="0" y="175"/>
                    </a:lnTo>
                    <a:lnTo>
                      <a:pt x="5" y="140"/>
                    </a:lnTo>
                    <a:lnTo>
                      <a:pt x="15" y="107"/>
                    </a:lnTo>
                    <a:lnTo>
                      <a:pt x="31" y="77"/>
                    </a:lnTo>
                    <a:lnTo>
                      <a:pt x="52" y="51"/>
                    </a:lnTo>
                    <a:lnTo>
                      <a:pt x="78" y="30"/>
                    </a:lnTo>
                    <a:lnTo>
                      <a:pt x="108" y="14"/>
                    </a:lnTo>
                    <a:lnTo>
                      <a:pt x="141" y="4"/>
                    </a:lnTo>
                    <a:lnTo>
                      <a:pt x="176" y="0"/>
                    </a:lnTo>
                    <a:close/>
                  </a:path>
                </a:pathLst>
              </a:custGeom>
              <a:solidFill>
                <a:srgbClr val="FF4F19"/>
              </a:solidFill>
              <a:ln w="0">
                <a:solidFill>
                  <a:srgbClr val="FF4F19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CO" sz="1400" dirty="0"/>
              </a:p>
            </p:txBody>
          </p:sp>
          <p:sp>
            <p:nvSpPr>
              <p:cNvPr id="19" name="Freeform 17"/>
              <p:cNvSpPr>
                <a:spLocks/>
              </p:cNvSpPr>
              <p:nvPr/>
            </p:nvSpPr>
            <p:spPr bwMode="auto">
              <a:xfrm>
                <a:off x="10810877" y="3740844"/>
                <a:ext cx="92075" cy="55563"/>
              </a:xfrm>
              <a:custGeom>
                <a:avLst/>
                <a:gdLst>
                  <a:gd name="T0" fmla="*/ 87 w 293"/>
                  <a:gd name="T1" fmla="*/ 0 h 174"/>
                  <a:gd name="T2" fmla="*/ 293 w 293"/>
                  <a:gd name="T3" fmla="*/ 0 h 174"/>
                  <a:gd name="T4" fmla="*/ 293 w 293"/>
                  <a:gd name="T5" fmla="*/ 174 h 174"/>
                  <a:gd name="T6" fmla="*/ 87 w 293"/>
                  <a:gd name="T7" fmla="*/ 174 h 174"/>
                  <a:gd name="T8" fmla="*/ 65 w 293"/>
                  <a:gd name="T9" fmla="*/ 171 h 174"/>
                  <a:gd name="T10" fmla="*/ 43 w 293"/>
                  <a:gd name="T11" fmla="*/ 163 h 174"/>
                  <a:gd name="T12" fmla="*/ 26 w 293"/>
                  <a:gd name="T13" fmla="*/ 148 h 174"/>
                  <a:gd name="T14" fmla="*/ 13 w 293"/>
                  <a:gd name="T15" fmla="*/ 131 h 174"/>
                  <a:gd name="T16" fmla="*/ 4 w 293"/>
                  <a:gd name="T17" fmla="*/ 109 h 174"/>
                  <a:gd name="T18" fmla="*/ 0 w 293"/>
                  <a:gd name="T19" fmla="*/ 87 h 174"/>
                  <a:gd name="T20" fmla="*/ 4 w 293"/>
                  <a:gd name="T21" fmla="*/ 63 h 174"/>
                  <a:gd name="T22" fmla="*/ 13 w 293"/>
                  <a:gd name="T23" fmla="*/ 43 h 174"/>
                  <a:gd name="T24" fmla="*/ 26 w 293"/>
                  <a:gd name="T25" fmla="*/ 25 h 174"/>
                  <a:gd name="T26" fmla="*/ 43 w 293"/>
                  <a:gd name="T27" fmla="*/ 11 h 174"/>
                  <a:gd name="T28" fmla="*/ 65 w 293"/>
                  <a:gd name="T29" fmla="*/ 2 h 174"/>
                  <a:gd name="T30" fmla="*/ 87 w 293"/>
                  <a:gd name="T31" fmla="*/ 0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93" h="174">
                    <a:moveTo>
                      <a:pt x="87" y="0"/>
                    </a:moveTo>
                    <a:lnTo>
                      <a:pt x="293" y="0"/>
                    </a:lnTo>
                    <a:lnTo>
                      <a:pt x="293" y="174"/>
                    </a:lnTo>
                    <a:lnTo>
                      <a:pt x="87" y="174"/>
                    </a:lnTo>
                    <a:lnTo>
                      <a:pt x="65" y="171"/>
                    </a:lnTo>
                    <a:lnTo>
                      <a:pt x="43" y="163"/>
                    </a:lnTo>
                    <a:lnTo>
                      <a:pt x="26" y="148"/>
                    </a:lnTo>
                    <a:lnTo>
                      <a:pt x="13" y="131"/>
                    </a:lnTo>
                    <a:lnTo>
                      <a:pt x="4" y="109"/>
                    </a:lnTo>
                    <a:lnTo>
                      <a:pt x="0" y="87"/>
                    </a:lnTo>
                    <a:lnTo>
                      <a:pt x="4" y="63"/>
                    </a:lnTo>
                    <a:lnTo>
                      <a:pt x="13" y="43"/>
                    </a:lnTo>
                    <a:lnTo>
                      <a:pt x="26" y="25"/>
                    </a:lnTo>
                    <a:lnTo>
                      <a:pt x="43" y="11"/>
                    </a:lnTo>
                    <a:lnTo>
                      <a:pt x="65" y="2"/>
                    </a:lnTo>
                    <a:lnTo>
                      <a:pt x="87" y="0"/>
                    </a:lnTo>
                    <a:close/>
                  </a:path>
                </a:pathLst>
              </a:custGeom>
              <a:solidFill>
                <a:srgbClr val="FFD100"/>
              </a:solidFill>
              <a:ln w="0">
                <a:solidFill>
                  <a:srgbClr val="FFD1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CO" sz="1400" dirty="0"/>
              </a:p>
            </p:txBody>
          </p:sp>
          <p:sp>
            <p:nvSpPr>
              <p:cNvPr id="20" name="Rectangle 18"/>
              <p:cNvSpPr>
                <a:spLocks noChangeArrowheads="1"/>
              </p:cNvSpPr>
              <p:nvPr/>
            </p:nvSpPr>
            <p:spPr bwMode="auto">
              <a:xfrm>
                <a:off x="9939339" y="3518594"/>
                <a:ext cx="36513" cy="166688"/>
              </a:xfrm>
              <a:prstGeom prst="rect">
                <a:avLst/>
              </a:prstGeom>
              <a:solidFill>
                <a:srgbClr val="5C546A"/>
              </a:solidFill>
              <a:ln w="0">
                <a:solidFill>
                  <a:srgbClr val="5C546A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CO" sz="1400" dirty="0"/>
              </a:p>
            </p:txBody>
          </p:sp>
          <p:sp>
            <p:nvSpPr>
              <p:cNvPr id="21" name="Rectangle 19"/>
              <p:cNvSpPr>
                <a:spLocks noChangeArrowheads="1"/>
              </p:cNvSpPr>
              <p:nvPr/>
            </p:nvSpPr>
            <p:spPr bwMode="auto">
              <a:xfrm>
                <a:off x="9864727" y="3518594"/>
                <a:ext cx="38100" cy="166688"/>
              </a:xfrm>
              <a:prstGeom prst="rect">
                <a:avLst/>
              </a:prstGeom>
              <a:solidFill>
                <a:srgbClr val="5C546A"/>
              </a:solidFill>
              <a:ln w="0">
                <a:solidFill>
                  <a:srgbClr val="5C546A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CO" sz="1400" dirty="0"/>
              </a:p>
            </p:txBody>
          </p:sp>
          <p:sp>
            <p:nvSpPr>
              <p:cNvPr id="22" name="Freeform 20"/>
              <p:cNvSpPr>
                <a:spLocks/>
              </p:cNvSpPr>
              <p:nvPr/>
            </p:nvSpPr>
            <p:spPr bwMode="auto">
              <a:xfrm>
                <a:off x="9717089" y="3721794"/>
                <a:ext cx="55563" cy="130175"/>
              </a:xfrm>
              <a:custGeom>
                <a:avLst/>
                <a:gdLst>
                  <a:gd name="T0" fmla="*/ 0 w 176"/>
                  <a:gd name="T1" fmla="*/ 0 h 408"/>
                  <a:gd name="T2" fmla="*/ 117 w 176"/>
                  <a:gd name="T3" fmla="*/ 0 h 408"/>
                  <a:gd name="T4" fmla="*/ 135 w 176"/>
                  <a:gd name="T5" fmla="*/ 3 h 408"/>
                  <a:gd name="T6" fmla="*/ 151 w 176"/>
                  <a:gd name="T7" fmla="*/ 11 h 408"/>
                  <a:gd name="T8" fmla="*/ 164 w 176"/>
                  <a:gd name="T9" fmla="*/ 24 h 408"/>
                  <a:gd name="T10" fmla="*/ 172 w 176"/>
                  <a:gd name="T11" fmla="*/ 39 h 408"/>
                  <a:gd name="T12" fmla="*/ 176 w 176"/>
                  <a:gd name="T13" fmla="*/ 59 h 408"/>
                  <a:gd name="T14" fmla="*/ 176 w 176"/>
                  <a:gd name="T15" fmla="*/ 233 h 408"/>
                  <a:gd name="T16" fmla="*/ 172 w 176"/>
                  <a:gd name="T17" fmla="*/ 265 h 408"/>
                  <a:gd name="T18" fmla="*/ 164 w 176"/>
                  <a:gd name="T19" fmla="*/ 294 h 408"/>
                  <a:gd name="T20" fmla="*/ 151 w 176"/>
                  <a:gd name="T21" fmla="*/ 321 h 408"/>
                  <a:gd name="T22" fmla="*/ 134 w 176"/>
                  <a:gd name="T23" fmla="*/ 346 h 408"/>
                  <a:gd name="T24" fmla="*/ 113 w 176"/>
                  <a:gd name="T25" fmla="*/ 367 h 408"/>
                  <a:gd name="T26" fmla="*/ 88 w 176"/>
                  <a:gd name="T27" fmla="*/ 385 h 408"/>
                  <a:gd name="T28" fmla="*/ 61 w 176"/>
                  <a:gd name="T29" fmla="*/ 397 h 408"/>
                  <a:gd name="T30" fmla="*/ 32 w 176"/>
                  <a:gd name="T31" fmla="*/ 405 h 408"/>
                  <a:gd name="T32" fmla="*/ 0 w 176"/>
                  <a:gd name="T33" fmla="*/ 408 h 408"/>
                  <a:gd name="T34" fmla="*/ 0 w 176"/>
                  <a:gd name="T35" fmla="*/ 0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6" h="408">
                    <a:moveTo>
                      <a:pt x="0" y="0"/>
                    </a:moveTo>
                    <a:lnTo>
                      <a:pt x="117" y="0"/>
                    </a:lnTo>
                    <a:lnTo>
                      <a:pt x="135" y="3"/>
                    </a:lnTo>
                    <a:lnTo>
                      <a:pt x="151" y="11"/>
                    </a:lnTo>
                    <a:lnTo>
                      <a:pt x="164" y="24"/>
                    </a:lnTo>
                    <a:lnTo>
                      <a:pt x="172" y="39"/>
                    </a:lnTo>
                    <a:lnTo>
                      <a:pt x="176" y="59"/>
                    </a:lnTo>
                    <a:lnTo>
                      <a:pt x="176" y="233"/>
                    </a:lnTo>
                    <a:lnTo>
                      <a:pt x="172" y="265"/>
                    </a:lnTo>
                    <a:lnTo>
                      <a:pt x="164" y="294"/>
                    </a:lnTo>
                    <a:lnTo>
                      <a:pt x="151" y="321"/>
                    </a:lnTo>
                    <a:lnTo>
                      <a:pt x="134" y="346"/>
                    </a:lnTo>
                    <a:lnTo>
                      <a:pt x="113" y="367"/>
                    </a:lnTo>
                    <a:lnTo>
                      <a:pt x="88" y="385"/>
                    </a:lnTo>
                    <a:lnTo>
                      <a:pt x="61" y="397"/>
                    </a:lnTo>
                    <a:lnTo>
                      <a:pt x="32" y="405"/>
                    </a:lnTo>
                    <a:lnTo>
                      <a:pt x="0" y="40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4F19"/>
              </a:solidFill>
              <a:ln w="0">
                <a:solidFill>
                  <a:srgbClr val="FF4F19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CO" sz="1400" dirty="0"/>
              </a:p>
            </p:txBody>
          </p:sp>
          <p:sp>
            <p:nvSpPr>
              <p:cNvPr id="23" name="Freeform 21"/>
              <p:cNvSpPr>
                <a:spLocks/>
              </p:cNvSpPr>
              <p:nvPr/>
            </p:nvSpPr>
            <p:spPr bwMode="auto">
              <a:xfrm>
                <a:off x="9847264" y="3832919"/>
                <a:ext cx="258763" cy="258763"/>
              </a:xfrm>
              <a:custGeom>
                <a:avLst/>
                <a:gdLst>
                  <a:gd name="T0" fmla="*/ 408 w 817"/>
                  <a:gd name="T1" fmla="*/ 0 h 816"/>
                  <a:gd name="T2" fmla="*/ 459 w 817"/>
                  <a:gd name="T3" fmla="*/ 3 h 816"/>
                  <a:gd name="T4" fmla="*/ 509 w 817"/>
                  <a:gd name="T5" fmla="*/ 12 h 816"/>
                  <a:gd name="T6" fmla="*/ 557 w 817"/>
                  <a:gd name="T7" fmla="*/ 27 h 816"/>
                  <a:gd name="T8" fmla="*/ 601 w 817"/>
                  <a:gd name="T9" fmla="*/ 47 h 816"/>
                  <a:gd name="T10" fmla="*/ 642 w 817"/>
                  <a:gd name="T11" fmla="*/ 73 h 816"/>
                  <a:gd name="T12" fmla="*/ 680 w 817"/>
                  <a:gd name="T13" fmla="*/ 103 h 816"/>
                  <a:gd name="T14" fmla="*/ 714 w 817"/>
                  <a:gd name="T15" fmla="*/ 137 h 816"/>
                  <a:gd name="T16" fmla="*/ 744 w 817"/>
                  <a:gd name="T17" fmla="*/ 175 h 816"/>
                  <a:gd name="T18" fmla="*/ 770 w 817"/>
                  <a:gd name="T19" fmla="*/ 216 h 816"/>
                  <a:gd name="T20" fmla="*/ 790 w 817"/>
                  <a:gd name="T21" fmla="*/ 260 h 816"/>
                  <a:gd name="T22" fmla="*/ 805 w 817"/>
                  <a:gd name="T23" fmla="*/ 308 h 816"/>
                  <a:gd name="T24" fmla="*/ 814 w 817"/>
                  <a:gd name="T25" fmla="*/ 356 h 816"/>
                  <a:gd name="T26" fmla="*/ 817 w 817"/>
                  <a:gd name="T27" fmla="*/ 408 h 816"/>
                  <a:gd name="T28" fmla="*/ 814 w 817"/>
                  <a:gd name="T29" fmla="*/ 459 h 816"/>
                  <a:gd name="T30" fmla="*/ 805 w 817"/>
                  <a:gd name="T31" fmla="*/ 509 h 816"/>
                  <a:gd name="T32" fmla="*/ 790 w 817"/>
                  <a:gd name="T33" fmla="*/ 556 h 816"/>
                  <a:gd name="T34" fmla="*/ 770 w 817"/>
                  <a:gd name="T35" fmla="*/ 600 h 816"/>
                  <a:gd name="T36" fmla="*/ 744 w 817"/>
                  <a:gd name="T37" fmla="*/ 642 h 816"/>
                  <a:gd name="T38" fmla="*/ 714 w 817"/>
                  <a:gd name="T39" fmla="*/ 679 h 816"/>
                  <a:gd name="T40" fmla="*/ 680 w 817"/>
                  <a:gd name="T41" fmla="*/ 713 h 816"/>
                  <a:gd name="T42" fmla="*/ 642 w 817"/>
                  <a:gd name="T43" fmla="*/ 743 h 816"/>
                  <a:gd name="T44" fmla="*/ 601 w 817"/>
                  <a:gd name="T45" fmla="*/ 768 h 816"/>
                  <a:gd name="T46" fmla="*/ 557 w 817"/>
                  <a:gd name="T47" fmla="*/ 789 h 816"/>
                  <a:gd name="T48" fmla="*/ 509 w 817"/>
                  <a:gd name="T49" fmla="*/ 803 h 816"/>
                  <a:gd name="T50" fmla="*/ 459 w 817"/>
                  <a:gd name="T51" fmla="*/ 813 h 816"/>
                  <a:gd name="T52" fmla="*/ 408 w 817"/>
                  <a:gd name="T53" fmla="*/ 816 h 816"/>
                  <a:gd name="T54" fmla="*/ 357 w 817"/>
                  <a:gd name="T55" fmla="*/ 813 h 816"/>
                  <a:gd name="T56" fmla="*/ 307 w 817"/>
                  <a:gd name="T57" fmla="*/ 803 h 816"/>
                  <a:gd name="T58" fmla="*/ 261 w 817"/>
                  <a:gd name="T59" fmla="*/ 789 h 816"/>
                  <a:gd name="T60" fmla="*/ 217 w 817"/>
                  <a:gd name="T61" fmla="*/ 768 h 816"/>
                  <a:gd name="T62" fmla="*/ 175 w 817"/>
                  <a:gd name="T63" fmla="*/ 743 h 816"/>
                  <a:gd name="T64" fmla="*/ 137 w 817"/>
                  <a:gd name="T65" fmla="*/ 713 h 816"/>
                  <a:gd name="T66" fmla="*/ 103 w 817"/>
                  <a:gd name="T67" fmla="*/ 679 h 816"/>
                  <a:gd name="T68" fmla="*/ 73 w 817"/>
                  <a:gd name="T69" fmla="*/ 642 h 816"/>
                  <a:gd name="T70" fmla="*/ 48 w 817"/>
                  <a:gd name="T71" fmla="*/ 600 h 816"/>
                  <a:gd name="T72" fmla="*/ 27 w 817"/>
                  <a:gd name="T73" fmla="*/ 556 h 816"/>
                  <a:gd name="T74" fmla="*/ 13 w 817"/>
                  <a:gd name="T75" fmla="*/ 509 h 816"/>
                  <a:gd name="T76" fmla="*/ 2 w 817"/>
                  <a:gd name="T77" fmla="*/ 459 h 816"/>
                  <a:gd name="T78" fmla="*/ 0 w 817"/>
                  <a:gd name="T79" fmla="*/ 408 h 816"/>
                  <a:gd name="T80" fmla="*/ 2 w 817"/>
                  <a:gd name="T81" fmla="*/ 356 h 816"/>
                  <a:gd name="T82" fmla="*/ 13 w 817"/>
                  <a:gd name="T83" fmla="*/ 308 h 816"/>
                  <a:gd name="T84" fmla="*/ 27 w 817"/>
                  <a:gd name="T85" fmla="*/ 260 h 816"/>
                  <a:gd name="T86" fmla="*/ 48 w 817"/>
                  <a:gd name="T87" fmla="*/ 216 h 816"/>
                  <a:gd name="T88" fmla="*/ 73 w 817"/>
                  <a:gd name="T89" fmla="*/ 175 h 816"/>
                  <a:gd name="T90" fmla="*/ 103 w 817"/>
                  <a:gd name="T91" fmla="*/ 137 h 816"/>
                  <a:gd name="T92" fmla="*/ 137 w 817"/>
                  <a:gd name="T93" fmla="*/ 103 h 816"/>
                  <a:gd name="T94" fmla="*/ 175 w 817"/>
                  <a:gd name="T95" fmla="*/ 73 h 816"/>
                  <a:gd name="T96" fmla="*/ 217 w 817"/>
                  <a:gd name="T97" fmla="*/ 47 h 816"/>
                  <a:gd name="T98" fmla="*/ 261 w 817"/>
                  <a:gd name="T99" fmla="*/ 27 h 816"/>
                  <a:gd name="T100" fmla="*/ 307 w 817"/>
                  <a:gd name="T101" fmla="*/ 12 h 816"/>
                  <a:gd name="T102" fmla="*/ 357 w 817"/>
                  <a:gd name="T103" fmla="*/ 3 h 816"/>
                  <a:gd name="T104" fmla="*/ 408 w 817"/>
                  <a:gd name="T105" fmla="*/ 0 h 8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817" h="816">
                    <a:moveTo>
                      <a:pt x="408" y="0"/>
                    </a:moveTo>
                    <a:lnTo>
                      <a:pt x="459" y="3"/>
                    </a:lnTo>
                    <a:lnTo>
                      <a:pt x="509" y="12"/>
                    </a:lnTo>
                    <a:lnTo>
                      <a:pt x="557" y="27"/>
                    </a:lnTo>
                    <a:lnTo>
                      <a:pt x="601" y="47"/>
                    </a:lnTo>
                    <a:lnTo>
                      <a:pt x="642" y="73"/>
                    </a:lnTo>
                    <a:lnTo>
                      <a:pt x="680" y="103"/>
                    </a:lnTo>
                    <a:lnTo>
                      <a:pt x="714" y="137"/>
                    </a:lnTo>
                    <a:lnTo>
                      <a:pt x="744" y="175"/>
                    </a:lnTo>
                    <a:lnTo>
                      <a:pt x="770" y="216"/>
                    </a:lnTo>
                    <a:lnTo>
                      <a:pt x="790" y="260"/>
                    </a:lnTo>
                    <a:lnTo>
                      <a:pt x="805" y="308"/>
                    </a:lnTo>
                    <a:lnTo>
                      <a:pt x="814" y="356"/>
                    </a:lnTo>
                    <a:lnTo>
                      <a:pt x="817" y="408"/>
                    </a:lnTo>
                    <a:lnTo>
                      <a:pt x="814" y="459"/>
                    </a:lnTo>
                    <a:lnTo>
                      <a:pt x="805" y="509"/>
                    </a:lnTo>
                    <a:lnTo>
                      <a:pt x="790" y="556"/>
                    </a:lnTo>
                    <a:lnTo>
                      <a:pt x="770" y="600"/>
                    </a:lnTo>
                    <a:lnTo>
                      <a:pt x="744" y="642"/>
                    </a:lnTo>
                    <a:lnTo>
                      <a:pt x="714" y="679"/>
                    </a:lnTo>
                    <a:lnTo>
                      <a:pt x="680" y="713"/>
                    </a:lnTo>
                    <a:lnTo>
                      <a:pt x="642" y="743"/>
                    </a:lnTo>
                    <a:lnTo>
                      <a:pt x="601" y="768"/>
                    </a:lnTo>
                    <a:lnTo>
                      <a:pt x="557" y="789"/>
                    </a:lnTo>
                    <a:lnTo>
                      <a:pt x="509" y="803"/>
                    </a:lnTo>
                    <a:lnTo>
                      <a:pt x="459" y="813"/>
                    </a:lnTo>
                    <a:lnTo>
                      <a:pt x="408" y="816"/>
                    </a:lnTo>
                    <a:lnTo>
                      <a:pt x="357" y="813"/>
                    </a:lnTo>
                    <a:lnTo>
                      <a:pt x="307" y="803"/>
                    </a:lnTo>
                    <a:lnTo>
                      <a:pt x="261" y="789"/>
                    </a:lnTo>
                    <a:lnTo>
                      <a:pt x="217" y="768"/>
                    </a:lnTo>
                    <a:lnTo>
                      <a:pt x="175" y="743"/>
                    </a:lnTo>
                    <a:lnTo>
                      <a:pt x="137" y="713"/>
                    </a:lnTo>
                    <a:lnTo>
                      <a:pt x="103" y="679"/>
                    </a:lnTo>
                    <a:lnTo>
                      <a:pt x="73" y="642"/>
                    </a:lnTo>
                    <a:lnTo>
                      <a:pt x="48" y="600"/>
                    </a:lnTo>
                    <a:lnTo>
                      <a:pt x="27" y="556"/>
                    </a:lnTo>
                    <a:lnTo>
                      <a:pt x="13" y="509"/>
                    </a:lnTo>
                    <a:lnTo>
                      <a:pt x="2" y="459"/>
                    </a:lnTo>
                    <a:lnTo>
                      <a:pt x="0" y="408"/>
                    </a:lnTo>
                    <a:lnTo>
                      <a:pt x="2" y="356"/>
                    </a:lnTo>
                    <a:lnTo>
                      <a:pt x="13" y="308"/>
                    </a:lnTo>
                    <a:lnTo>
                      <a:pt x="27" y="260"/>
                    </a:lnTo>
                    <a:lnTo>
                      <a:pt x="48" y="216"/>
                    </a:lnTo>
                    <a:lnTo>
                      <a:pt x="73" y="175"/>
                    </a:lnTo>
                    <a:lnTo>
                      <a:pt x="103" y="137"/>
                    </a:lnTo>
                    <a:lnTo>
                      <a:pt x="137" y="103"/>
                    </a:lnTo>
                    <a:lnTo>
                      <a:pt x="175" y="73"/>
                    </a:lnTo>
                    <a:lnTo>
                      <a:pt x="217" y="47"/>
                    </a:lnTo>
                    <a:lnTo>
                      <a:pt x="261" y="27"/>
                    </a:lnTo>
                    <a:lnTo>
                      <a:pt x="307" y="12"/>
                    </a:lnTo>
                    <a:lnTo>
                      <a:pt x="357" y="3"/>
                    </a:lnTo>
                    <a:lnTo>
                      <a:pt x="408" y="0"/>
                    </a:lnTo>
                    <a:close/>
                  </a:path>
                </a:pathLst>
              </a:custGeom>
              <a:solidFill>
                <a:srgbClr val="5C546A"/>
              </a:solidFill>
              <a:ln w="0">
                <a:solidFill>
                  <a:srgbClr val="5C546A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CO" sz="1400" dirty="0"/>
              </a:p>
            </p:txBody>
          </p:sp>
          <p:sp>
            <p:nvSpPr>
              <p:cNvPr id="24" name="Freeform 22"/>
              <p:cNvSpPr>
                <a:spLocks/>
              </p:cNvSpPr>
              <p:nvPr/>
            </p:nvSpPr>
            <p:spPr bwMode="auto">
              <a:xfrm>
                <a:off x="9902827" y="3888482"/>
                <a:ext cx="147638" cy="147638"/>
              </a:xfrm>
              <a:custGeom>
                <a:avLst/>
                <a:gdLst>
                  <a:gd name="T0" fmla="*/ 233 w 467"/>
                  <a:gd name="T1" fmla="*/ 0 h 467"/>
                  <a:gd name="T2" fmla="*/ 272 w 467"/>
                  <a:gd name="T3" fmla="*/ 2 h 467"/>
                  <a:gd name="T4" fmla="*/ 307 w 467"/>
                  <a:gd name="T5" fmla="*/ 11 h 467"/>
                  <a:gd name="T6" fmla="*/ 341 w 467"/>
                  <a:gd name="T7" fmla="*/ 26 h 467"/>
                  <a:gd name="T8" fmla="*/ 371 w 467"/>
                  <a:gd name="T9" fmla="*/ 44 h 467"/>
                  <a:gd name="T10" fmla="*/ 399 w 467"/>
                  <a:gd name="T11" fmla="*/ 68 h 467"/>
                  <a:gd name="T12" fmla="*/ 421 w 467"/>
                  <a:gd name="T13" fmla="*/ 95 h 467"/>
                  <a:gd name="T14" fmla="*/ 441 w 467"/>
                  <a:gd name="T15" fmla="*/ 126 h 467"/>
                  <a:gd name="T16" fmla="*/ 455 w 467"/>
                  <a:gd name="T17" fmla="*/ 160 h 467"/>
                  <a:gd name="T18" fmla="*/ 464 w 467"/>
                  <a:gd name="T19" fmla="*/ 195 h 467"/>
                  <a:gd name="T20" fmla="*/ 467 w 467"/>
                  <a:gd name="T21" fmla="*/ 233 h 467"/>
                  <a:gd name="T22" fmla="*/ 464 w 467"/>
                  <a:gd name="T23" fmla="*/ 271 h 467"/>
                  <a:gd name="T24" fmla="*/ 455 w 467"/>
                  <a:gd name="T25" fmla="*/ 307 h 467"/>
                  <a:gd name="T26" fmla="*/ 441 w 467"/>
                  <a:gd name="T27" fmla="*/ 340 h 467"/>
                  <a:gd name="T28" fmla="*/ 421 w 467"/>
                  <a:gd name="T29" fmla="*/ 370 h 467"/>
                  <a:gd name="T30" fmla="*/ 399 w 467"/>
                  <a:gd name="T31" fmla="*/ 398 h 467"/>
                  <a:gd name="T32" fmla="*/ 371 w 467"/>
                  <a:gd name="T33" fmla="*/ 421 h 467"/>
                  <a:gd name="T34" fmla="*/ 341 w 467"/>
                  <a:gd name="T35" fmla="*/ 441 h 467"/>
                  <a:gd name="T36" fmla="*/ 307 w 467"/>
                  <a:gd name="T37" fmla="*/ 454 h 467"/>
                  <a:gd name="T38" fmla="*/ 272 w 467"/>
                  <a:gd name="T39" fmla="*/ 463 h 467"/>
                  <a:gd name="T40" fmla="*/ 233 w 467"/>
                  <a:gd name="T41" fmla="*/ 467 h 467"/>
                  <a:gd name="T42" fmla="*/ 196 w 467"/>
                  <a:gd name="T43" fmla="*/ 463 h 467"/>
                  <a:gd name="T44" fmla="*/ 159 w 467"/>
                  <a:gd name="T45" fmla="*/ 454 h 467"/>
                  <a:gd name="T46" fmla="*/ 125 w 467"/>
                  <a:gd name="T47" fmla="*/ 441 h 467"/>
                  <a:gd name="T48" fmla="*/ 95 w 467"/>
                  <a:gd name="T49" fmla="*/ 421 h 467"/>
                  <a:gd name="T50" fmla="*/ 68 w 467"/>
                  <a:gd name="T51" fmla="*/ 398 h 467"/>
                  <a:gd name="T52" fmla="*/ 45 w 467"/>
                  <a:gd name="T53" fmla="*/ 370 h 467"/>
                  <a:gd name="T54" fmla="*/ 26 w 467"/>
                  <a:gd name="T55" fmla="*/ 340 h 467"/>
                  <a:gd name="T56" fmla="*/ 12 w 467"/>
                  <a:gd name="T57" fmla="*/ 307 h 467"/>
                  <a:gd name="T58" fmla="*/ 3 w 467"/>
                  <a:gd name="T59" fmla="*/ 271 h 467"/>
                  <a:gd name="T60" fmla="*/ 0 w 467"/>
                  <a:gd name="T61" fmla="*/ 233 h 467"/>
                  <a:gd name="T62" fmla="*/ 3 w 467"/>
                  <a:gd name="T63" fmla="*/ 195 h 467"/>
                  <a:gd name="T64" fmla="*/ 12 w 467"/>
                  <a:gd name="T65" fmla="*/ 160 h 467"/>
                  <a:gd name="T66" fmla="*/ 26 w 467"/>
                  <a:gd name="T67" fmla="*/ 126 h 467"/>
                  <a:gd name="T68" fmla="*/ 45 w 467"/>
                  <a:gd name="T69" fmla="*/ 95 h 467"/>
                  <a:gd name="T70" fmla="*/ 68 w 467"/>
                  <a:gd name="T71" fmla="*/ 68 h 467"/>
                  <a:gd name="T72" fmla="*/ 95 w 467"/>
                  <a:gd name="T73" fmla="*/ 44 h 467"/>
                  <a:gd name="T74" fmla="*/ 125 w 467"/>
                  <a:gd name="T75" fmla="*/ 26 h 467"/>
                  <a:gd name="T76" fmla="*/ 159 w 467"/>
                  <a:gd name="T77" fmla="*/ 11 h 467"/>
                  <a:gd name="T78" fmla="*/ 196 w 467"/>
                  <a:gd name="T79" fmla="*/ 2 h 467"/>
                  <a:gd name="T80" fmla="*/ 233 w 467"/>
                  <a:gd name="T81" fmla="*/ 0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67" h="467">
                    <a:moveTo>
                      <a:pt x="233" y="0"/>
                    </a:moveTo>
                    <a:lnTo>
                      <a:pt x="272" y="2"/>
                    </a:lnTo>
                    <a:lnTo>
                      <a:pt x="307" y="11"/>
                    </a:lnTo>
                    <a:lnTo>
                      <a:pt x="341" y="26"/>
                    </a:lnTo>
                    <a:lnTo>
                      <a:pt x="371" y="44"/>
                    </a:lnTo>
                    <a:lnTo>
                      <a:pt x="399" y="68"/>
                    </a:lnTo>
                    <a:lnTo>
                      <a:pt x="421" y="95"/>
                    </a:lnTo>
                    <a:lnTo>
                      <a:pt x="441" y="126"/>
                    </a:lnTo>
                    <a:lnTo>
                      <a:pt x="455" y="160"/>
                    </a:lnTo>
                    <a:lnTo>
                      <a:pt x="464" y="195"/>
                    </a:lnTo>
                    <a:lnTo>
                      <a:pt x="467" y="233"/>
                    </a:lnTo>
                    <a:lnTo>
                      <a:pt x="464" y="271"/>
                    </a:lnTo>
                    <a:lnTo>
                      <a:pt x="455" y="307"/>
                    </a:lnTo>
                    <a:lnTo>
                      <a:pt x="441" y="340"/>
                    </a:lnTo>
                    <a:lnTo>
                      <a:pt x="421" y="370"/>
                    </a:lnTo>
                    <a:lnTo>
                      <a:pt x="399" y="398"/>
                    </a:lnTo>
                    <a:lnTo>
                      <a:pt x="371" y="421"/>
                    </a:lnTo>
                    <a:lnTo>
                      <a:pt x="341" y="441"/>
                    </a:lnTo>
                    <a:lnTo>
                      <a:pt x="307" y="454"/>
                    </a:lnTo>
                    <a:lnTo>
                      <a:pt x="272" y="463"/>
                    </a:lnTo>
                    <a:lnTo>
                      <a:pt x="233" y="467"/>
                    </a:lnTo>
                    <a:lnTo>
                      <a:pt x="196" y="463"/>
                    </a:lnTo>
                    <a:lnTo>
                      <a:pt x="159" y="454"/>
                    </a:lnTo>
                    <a:lnTo>
                      <a:pt x="125" y="441"/>
                    </a:lnTo>
                    <a:lnTo>
                      <a:pt x="95" y="421"/>
                    </a:lnTo>
                    <a:lnTo>
                      <a:pt x="68" y="398"/>
                    </a:lnTo>
                    <a:lnTo>
                      <a:pt x="45" y="370"/>
                    </a:lnTo>
                    <a:lnTo>
                      <a:pt x="26" y="340"/>
                    </a:lnTo>
                    <a:lnTo>
                      <a:pt x="12" y="307"/>
                    </a:lnTo>
                    <a:lnTo>
                      <a:pt x="3" y="271"/>
                    </a:lnTo>
                    <a:lnTo>
                      <a:pt x="0" y="233"/>
                    </a:lnTo>
                    <a:lnTo>
                      <a:pt x="3" y="195"/>
                    </a:lnTo>
                    <a:lnTo>
                      <a:pt x="12" y="160"/>
                    </a:lnTo>
                    <a:lnTo>
                      <a:pt x="26" y="126"/>
                    </a:lnTo>
                    <a:lnTo>
                      <a:pt x="45" y="95"/>
                    </a:lnTo>
                    <a:lnTo>
                      <a:pt x="68" y="68"/>
                    </a:lnTo>
                    <a:lnTo>
                      <a:pt x="95" y="44"/>
                    </a:lnTo>
                    <a:lnTo>
                      <a:pt x="125" y="26"/>
                    </a:lnTo>
                    <a:lnTo>
                      <a:pt x="159" y="11"/>
                    </a:lnTo>
                    <a:lnTo>
                      <a:pt x="196" y="2"/>
                    </a:lnTo>
                    <a:lnTo>
                      <a:pt x="233" y="0"/>
                    </a:lnTo>
                    <a:close/>
                  </a:path>
                </a:pathLst>
              </a:custGeom>
              <a:solidFill>
                <a:srgbClr val="8A8895"/>
              </a:solidFill>
              <a:ln w="0">
                <a:solidFill>
                  <a:srgbClr val="8A889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CO" sz="1400" dirty="0"/>
              </a:p>
            </p:txBody>
          </p:sp>
          <p:sp>
            <p:nvSpPr>
              <p:cNvPr id="25" name="Freeform 23"/>
              <p:cNvSpPr>
                <a:spLocks/>
              </p:cNvSpPr>
              <p:nvPr/>
            </p:nvSpPr>
            <p:spPr bwMode="auto">
              <a:xfrm>
                <a:off x="10588627" y="3832919"/>
                <a:ext cx="258763" cy="258763"/>
              </a:xfrm>
              <a:custGeom>
                <a:avLst/>
                <a:gdLst>
                  <a:gd name="T0" fmla="*/ 409 w 817"/>
                  <a:gd name="T1" fmla="*/ 0 h 816"/>
                  <a:gd name="T2" fmla="*/ 460 w 817"/>
                  <a:gd name="T3" fmla="*/ 3 h 816"/>
                  <a:gd name="T4" fmla="*/ 509 w 817"/>
                  <a:gd name="T5" fmla="*/ 12 h 816"/>
                  <a:gd name="T6" fmla="*/ 556 w 817"/>
                  <a:gd name="T7" fmla="*/ 27 h 816"/>
                  <a:gd name="T8" fmla="*/ 600 w 817"/>
                  <a:gd name="T9" fmla="*/ 47 h 816"/>
                  <a:gd name="T10" fmla="*/ 642 w 817"/>
                  <a:gd name="T11" fmla="*/ 73 h 816"/>
                  <a:gd name="T12" fmla="*/ 680 w 817"/>
                  <a:gd name="T13" fmla="*/ 103 h 816"/>
                  <a:gd name="T14" fmla="*/ 714 w 817"/>
                  <a:gd name="T15" fmla="*/ 137 h 816"/>
                  <a:gd name="T16" fmla="*/ 744 w 817"/>
                  <a:gd name="T17" fmla="*/ 175 h 816"/>
                  <a:gd name="T18" fmla="*/ 769 w 817"/>
                  <a:gd name="T19" fmla="*/ 216 h 816"/>
                  <a:gd name="T20" fmla="*/ 790 w 817"/>
                  <a:gd name="T21" fmla="*/ 260 h 816"/>
                  <a:gd name="T22" fmla="*/ 804 w 817"/>
                  <a:gd name="T23" fmla="*/ 308 h 816"/>
                  <a:gd name="T24" fmla="*/ 814 w 817"/>
                  <a:gd name="T25" fmla="*/ 356 h 816"/>
                  <a:gd name="T26" fmla="*/ 817 w 817"/>
                  <a:gd name="T27" fmla="*/ 408 h 816"/>
                  <a:gd name="T28" fmla="*/ 814 w 817"/>
                  <a:gd name="T29" fmla="*/ 459 h 816"/>
                  <a:gd name="T30" fmla="*/ 804 w 817"/>
                  <a:gd name="T31" fmla="*/ 509 h 816"/>
                  <a:gd name="T32" fmla="*/ 790 w 817"/>
                  <a:gd name="T33" fmla="*/ 556 h 816"/>
                  <a:gd name="T34" fmla="*/ 769 w 817"/>
                  <a:gd name="T35" fmla="*/ 600 h 816"/>
                  <a:gd name="T36" fmla="*/ 744 w 817"/>
                  <a:gd name="T37" fmla="*/ 642 h 816"/>
                  <a:gd name="T38" fmla="*/ 714 w 817"/>
                  <a:gd name="T39" fmla="*/ 679 h 816"/>
                  <a:gd name="T40" fmla="*/ 680 w 817"/>
                  <a:gd name="T41" fmla="*/ 713 h 816"/>
                  <a:gd name="T42" fmla="*/ 642 w 817"/>
                  <a:gd name="T43" fmla="*/ 743 h 816"/>
                  <a:gd name="T44" fmla="*/ 600 w 817"/>
                  <a:gd name="T45" fmla="*/ 768 h 816"/>
                  <a:gd name="T46" fmla="*/ 556 w 817"/>
                  <a:gd name="T47" fmla="*/ 789 h 816"/>
                  <a:gd name="T48" fmla="*/ 509 w 817"/>
                  <a:gd name="T49" fmla="*/ 803 h 816"/>
                  <a:gd name="T50" fmla="*/ 460 w 817"/>
                  <a:gd name="T51" fmla="*/ 813 h 816"/>
                  <a:gd name="T52" fmla="*/ 409 w 817"/>
                  <a:gd name="T53" fmla="*/ 816 h 816"/>
                  <a:gd name="T54" fmla="*/ 357 w 817"/>
                  <a:gd name="T55" fmla="*/ 813 h 816"/>
                  <a:gd name="T56" fmla="*/ 308 w 817"/>
                  <a:gd name="T57" fmla="*/ 803 h 816"/>
                  <a:gd name="T58" fmla="*/ 260 w 817"/>
                  <a:gd name="T59" fmla="*/ 789 h 816"/>
                  <a:gd name="T60" fmla="*/ 216 w 817"/>
                  <a:gd name="T61" fmla="*/ 768 h 816"/>
                  <a:gd name="T62" fmla="*/ 175 w 817"/>
                  <a:gd name="T63" fmla="*/ 743 h 816"/>
                  <a:gd name="T64" fmla="*/ 137 w 817"/>
                  <a:gd name="T65" fmla="*/ 713 h 816"/>
                  <a:gd name="T66" fmla="*/ 103 w 817"/>
                  <a:gd name="T67" fmla="*/ 679 h 816"/>
                  <a:gd name="T68" fmla="*/ 73 w 817"/>
                  <a:gd name="T69" fmla="*/ 642 h 816"/>
                  <a:gd name="T70" fmla="*/ 47 w 817"/>
                  <a:gd name="T71" fmla="*/ 600 h 816"/>
                  <a:gd name="T72" fmla="*/ 27 w 817"/>
                  <a:gd name="T73" fmla="*/ 556 h 816"/>
                  <a:gd name="T74" fmla="*/ 12 w 817"/>
                  <a:gd name="T75" fmla="*/ 509 h 816"/>
                  <a:gd name="T76" fmla="*/ 3 w 817"/>
                  <a:gd name="T77" fmla="*/ 459 h 816"/>
                  <a:gd name="T78" fmla="*/ 0 w 817"/>
                  <a:gd name="T79" fmla="*/ 408 h 816"/>
                  <a:gd name="T80" fmla="*/ 3 w 817"/>
                  <a:gd name="T81" fmla="*/ 356 h 816"/>
                  <a:gd name="T82" fmla="*/ 12 w 817"/>
                  <a:gd name="T83" fmla="*/ 308 h 816"/>
                  <a:gd name="T84" fmla="*/ 27 w 817"/>
                  <a:gd name="T85" fmla="*/ 260 h 816"/>
                  <a:gd name="T86" fmla="*/ 47 w 817"/>
                  <a:gd name="T87" fmla="*/ 216 h 816"/>
                  <a:gd name="T88" fmla="*/ 73 w 817"/>
                  <a:gd name="T89" fmla="*/ 175 h 816"/>
                  <a:gd name="T90" fmla="*/ 103 w 817"/>
                  <a:gd name="T91" fmla="*/ 137 h 816"/>
                  <a:gd name="T92" fmla="*/ 137 w 817"/>
                  <a:gd name="T93" fmla="*/ 103 h 816"/>
                  <a:gd name="T94" fmla="*/ 175 w 817"/>
                  <a:gd name="T95" fmla="*/ 73 h 816"/>
                  <a:gd name="T96" fmla="*/ 216 w 817"/>
                  <a:gd name="T97" fmla="*/ 47 h 816"/>
                  <a:gd name="T98" fmla="*/ 260 w 817"/>
                  <a:gd name="T99" fmla="*/ 27 h 816"/>
                  <a:gd name="T100" fmla="*/ 308 w 817"/>
                  <a:gd name="T101" fmla="*/ 12 h 816"/>
                  <a:gd name="T102" fmla="*/ 357 w 817"/>
                  <a:gd name="T103" fmla="*/ 3 h 816"/>
                  <a:gd name="T104" fmla="*/ 409 w 817"/>
                  <a:gd name="T105" fmla="*/ 0 h 8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817" h="816">
                    <a:moveTo>
                      <a:pt x="409" y="0"/>
                    </a:moveTo>
                    <a:lnTo>
                      <a:pt x="460" y="3"/>
                    </a:lnTo>
                    <a:lnTo>
                      <a:pt x="509" y="12"/>
                    </a:lnTo>
                    <a:lnTo>
                      <a:pt x="556" y="27"/>
                    </a:lnTo>
                    <a:lnTo>
                      <a:pt x="600" y="47"/>
                    </a:lnTo>
                    <a:lnTo>
                      <a:pt x="642" y="73"/>
                    </a:lnTo>
                    <a:lnTo>
                      <a:pt x="680" y="103"/>
                    </a:lnTo>
                    <a:lnTo>
                      <a:pt x="714" y="137"/>
                    </a:lnTo>
                    <a:lnTo>
                      <a:pt x="744" y="175"/>
                    </a:lnTo>
                    <a:lnTo>
                      <a:pt x="769" y="216"/>
                    </a:lnTo>
                    <a:lnTo>
                      <a:pt x="790" y="260"/>
                    </a:lnTo>
                    <a:lnTo>
                      <a:pt x="804" y="308"/>
                    </a:lnTo>
                    <a:lnTo>
                      <a:pt x="814" y="356"/>
                    </a:lnTo>
                    <a:lnTo>
                      <a:pt x="817" y="408"/>
                    </a:lnTo>
                    <a:lnTo>
                      <a:pt x="814" y="459"/>
                    </a:lnTo>
                    <a:lnTo>
                      <a:pt x="804" y="509"/>
                    </a:lnTo>
                    <a:lnTo>
                      <a:pt x="790" y="556"/>
                    </a:lnTo>
                    <a:lnTo>
                      <a:pt x="769" y="600"/>
                    </a:lnTo>
                    <a:lnTo>
                      <a:pt x="744" y="642"/>
                    </a:lnTo>
                    <a:lnTo>
                      <a:pt x="714" y="679"/>
                    </a:lnTo>
                    <a:lnTo>
                      <a:pt x="680" y="713"/>
                    </a:lnTo>
                    <a:lnTo>
                      <a:pt x="642" y="743"/>
                    </a:lnTo>
                    <a:lnTo>
                      <a:pt x="600" y="768"/>
                    </a:lnTo>
                    <a:lnTo>
                      <a:pt x="556" y="789"/>
                    </a:lnTo>
                    <a:lnTo>
                      <a:pt x="509" y="803"/>
                    </a:lnTo>
                    <a:lnTo>
                      <a:pt x="460" y="813"/>
                    </a:lnTo>
                    <a:lnTo>
                      <a:pt x="409" y="816"/>
                    </a:lnTo>
                    <a:lnTo>
                      <a:pt x="357" y="813"/>
                    </a:lnTo>
                    <a:lnTo>
                      <a:pt x="308" y="803"/>
                    </a:lnTo>
                    <a:lnTo>
                      <a:pt x="260" y="789"/>
                    </a:lnTo>
                    <a:lnTo>
                      <a:pt x="216" y="768"/>
                    </a:lnTo>
                    <a:lnTo>
                      <a:pt x="175" y="743"/>
                    </a:lnTo>
                    <a:lnTo>
                      <a:pt x="137" y="713"/>
                    </a:lnTo>
                    <a:lnTo>
                      <a:pt x="103" y="679"/>
                    </a:lnTo>
                    <a:lnTo>
                      <a:pt x="73" y="642"/>
                    </a:lnTo>
                    <a:lnTo>
                      <a:pt x="47" y="600"/>
                    </a:lnTo>
                    <a:lnTo>
                      <a:pt x="27" y="556"/>
                    </a:lnTo>
                    <a:lnTo>
                      <a:pt x="12" y="509"/>
                    </a:lnTo>
                    <a:lnTo>
                      <a:pt x="3" y="459"/>
                    </a:lnTo>
                    <a:lnTo>
                      <a:pt x="0" y="408"/>
                    </a:lnTo>
                    <a:lnTo>
                      <a:pt x="3" y="356"/>
                    </a:lnTo>
                    <a:lnTo>
                      <a:pt x="12" y="308"/>
                    </a:lnTo>
                    <a:lnTo>
                      <a:pt x="27" y="260"/>
                    </a:lnTo>
                    <a:lnTo>
                      <a:pt x="47" y="216"/>
                    </a:lnTo>
                    <a:lnTo>
                      <a:pt x="73" y="175"/>
                    </a:lnTo>
                    <a:lnTo>
                      <a:pt x="103" y="137"/>
                    </a:lnTo>
                    <a:lnTo>
                      <a:pt x="137" y="103"/>
                    </a:lnTo>
                    <a:lnTo>
                      <a:pt x="175" y="73"/>
                    </a:lnTo>
                    <a:lnTo>
                      <a:pt x="216" y="47"/>
                    </a:lnTo>
                    <a:lnTo>
                      <a:pt x="260" y="27"/>
                    </a:lnTo>
                    <a:lnTo>
                      <a:pt x="308" y="12"/>
                    </a:lnTo>
                    <a:lnTo>
                      <a:pt x="357" y="3"/>
                    </a:lnTo>
                    <a:lnTo>
                      <a:pt x="409" y="0"/>
                    </a:lnTo>
                    <a:close/>
                  </a:path>
                </a:pathLst>
              </a:custGeom>
              <a:solidFill>
                <a:srgbClr val="5C546A"/>
              </a:solidFill>
              <a:ln w="0">
                <a:solidFill>
                  <a:srgbClr val="5C546A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CO" sz="1400" dirty="0"/>
              </a:p>
            </p:txBody>
          </p:sp>
          <p:sp>
            <p:nvSpPr>
              <p:cNvPr id="26" name="Freeform 24"/>
              <p:cNvSpPr>
                <a:spLocks/>
              </p:cNvSpPr>
              <p:nvPr/>
            </p:nvSpPr>
            <p:spPr bwMode="auto">
              <a:xfrm>
                <a:off x="10644189" y="3888482"/>
                <a:ext cx="147638" cy="147638"/>
              </a:xfrm>
              <a:custGeom>
                <a:avLst/>
                <a:gdLst>
                  <a:gd name="T0" fmla="*/ 234 w 467"/>
                  <a:gd name="T1" fmla="*/ 0 h 467"/>
                  <a:gd name="T2" fmla="*/ 271 w 467"/>
                  <a:gd name="T3" fmla="*/ 2 h 467"/>
                  <a:gd name="T4" fmla="*/ 308 w 467"/>
                  <a:gd name="T5" fmla="*/ 11 h 467"/>
                  <a:gd name="T6" fmla="*/ 340 w 467"/>
                  <a:gd name="T7" fmla="*/ 26 h 467"/>
                  <a:gd name="T8" fmla="*/ 371 w 467"/>
                  <a:gd name="T9" fmla="*/ 44 h 467"/>
                  <a:gd name="T10" fmla="*/ 398 w 467"/>
                  <a:gd name="T11" fmla="*/ 68 h 467"/>
                  <a:gd name="T12" fmla="*/ 422 w 467"/>
                  <a:gd name="T13" fmla="*/ 95 h 467"/>
                  <a:gd name="T14" fmla="*/ 441 w 467"/>
                  <a:gd name="T15" fmla="*/ 126 h 467"/>
                  <a:gd name="T16" fmla="*/ 455 w 467"/>
                  <a:gd name="T17" fmla="*/ 160 h 467"/>
                  <a:gd name="T18" fmla="*/ 464 w 467"/>
                  <a:gd name="T19" fmla="*/ 195 h 467"/>
                  <a:gd name="T20" fmla="*/ 467 w 467"/>
                  <a:gd name="T21" fmla="*/ 233 h 467"/>
                  <a:gd name="T22" fmla="*/ 464 w 467"/>
                  <a:gd name="T23" fmla="*/ 271 h 467"/>
                  <a:gd name="T24" fmla="*/ 455 w 467"/>
                  <a:gd name="T25" fmla="*/ 307 h 467"/>
                  <a:gd name="T26" fmla="*/ 441 w 467"/>
                  <a:gd name="T27" fmla="*/ 340 h 467"/>
                  <a:gd name="T28" fmla="*/ 422 w 467"/>
                  <a:gd name="T29" fmla="*/ 370 h 467"/>
                  <a:gd name="T30" fmla="*/ 398 w 467"/>
                  <a:gd name="T31" fmla="*/ 398 h 467"/>
                  <a:gd name="T32" fmla="*/ 371 w 467"/>
                  <a:gd name="T33" fmla="*/ 421 h 467"/>
                  <a:gd name="T34" fmla="*/ 340 w 467"/>
                  <a:gd name="T35" fmla="*/ 441 h 467"/>
                  <a:gd name="T36" fmla="*/ 308 w 467"/>
                  <a:gd name="T37" fmla="*/ 454 h 467"/>
                  <a:gd name="T38" fmla="*/ 271 w 467"/>
                  <a:gd name="T39" fmla="*/ 463 h 467"/>
                  <a:gd name="T40" fmla="*/ 234 w 467"/>
                  <a:gd name="T41" fmla="*/ 467 h 467"/>
                  <a:gd name="T42" fmla="*/ 195 w 467"/>
                  <a:gd name="T43" fmla="*/ 463 h 467"/>
                  <a:gd name="T44" fmla="*/ 160 w 467"/>
                  <a:gd name="T45" fmla="*/ 454 h 467"/>
                  <a:gd name="T46" fmla="*/ 126 w 467"/>
                  <a:gd name="T47" fmla="*/ 441 h 467"/>
                  <a:gd name="T48" fmla="*/ 96 w 467"/>
                  <a:gd name="T49" fmla="*/ 421 h 467"/>
                  <a:gd name="T50" fmla="*/ 68 w 467"/>
                  <a:gd name="T51" fmla="*/ 398 h 467"/>
                  <a:gd name="T52" fmla="*/ 45 w 467"/>
                  <a:gd name="T53" fmla="*/ 370 h 467"/>
                  <a:gd name="T54" fmla="*/ 27 w 467"/>
                  <a:gd name="T55" fmla="*/ 340 h 467"/>
                  <a:gd name="T56" fmla="*/ 12 w 467"/>
                  <a:gd name="T57" fmla="*/ 307 h 467"/>
                  <a:gd name="T58" fmla="*/ 3 w 467"/>
                  <a:gd name="T59" fmla="*/ 271 h 467"/>
                  <a:gd name="T60" fmla="*/ 0 w 467"/>
                  <a:gd name="T61" fmla="*/ 233 h 467"/>
                  <a:gd name="T62" fmla="*/ 3 w 467"/>
                  <a:gd name="T63" fmla="*/ 195 h 467"/>
                  <a:gd name="T64" fmla="*/ 12 w 467"/>
                  <a:gd name="T65" fmla="*/ 160 h 467"/>
                  <a:gd name="T66" fmla="*/ 27 w 467"/>
                  <a:gd name="T67" fmla="*/ 126 h 467"/>
                  <a:gd name="T68" fmla="*/ 45 w 467"/>
                  <a:gd name="T69" fmla="*/ 95 h 467"/>
                  <a:gd name="T70" fmla="*/ 68 w 467"/>
                  <a:gd name="T71" fmla="*/ 68 h 467"/>
                  <a:gd name="T72" fmla="*/ 96 w 467"/>
                  <a:gd name="T73" fmla="*/ 44 h 467"/>
                  <a:gd name="T74" fmla="*/ 126 w 467"/>
                  <a:gd name="T75" fmla="*/ 26 h 467"/>
                  <a:gd name="T76" fmla="*/ 160 w 467"/>
                  <a:gd name="T77" fmla="*/ 11 h 467"/>
                  <a:gd name="T78" fmla="*/ 195 w 467"/>
                  <a:gd name="T79" fmla="*/ 2 h 467"/>
                  <a:gd name="T80" fmla="*/ 234 w 467"/>
                  <a:gd name="T81" fmla="*/ 0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67" h="467">
                    <a:moveTo>
                      <a:pt x="234" y="0"/>
                    </a:moveTo>
                    <a:lnTo>
                      <a:pt x="271" y="2"/>
                    </a:lnTo>
                    <a:lnTo>
                      <a:pt x="308" y="11"/>
                    </a:lnTo>
                    <a:lnTo>
                      <a:pt x="340" y="26"/>
                    </a:lnTo>
                    <a:lnTo>
                      <a:pt x="371" y="44"/>
                    </a:lnTo>
                    <a:lnTo>
                      <a:pt x="398" y="68"/>
                    </a:lnTo>
                    <a:lnTo>
                      <a:pt x="422" y="95"/>
                    </a:lnTo>
                    <a:lnTo>
                      <a:pt x="441" y="126"/>
                    </a:lnTo>
                    <a:lnTo>
                      <a:pt x="455" y="160"/>
                    </a:lnTo>
                    <a:lnTo>
                      <a:pt x="464" y="195"/>
                    </a:lnTo>
                    <a:lnTo>
                      <a:pt x="467" y="233"/>
                    </a:lnTo>
                    <a:lnTo>
                      <a:pt x="464" y="271"/>
                    </a:lnTo>
                    <a:lnTo>
                      <a:pt x="455" y="307"/>
                    </a:lnTo>
                    <a:lnTo>
                      <a:pt x="441" y="340"/>
                    </a:lnTo>
                    <a:lnTo>
                      <a:pt x="422" y="370"/>
                    </a:lnTo>
                    <a:lnTo>
                      <a:pt x="398" y="398"/>
                    </a:lnTo>
                    <a:lnTo>
                      <a:pt x="371" y="421"/>
                    </a:lnTo>
                    <a:lnTo>
                      <a:pt x="340" y="441"/>
                    </a:lnTo>
                    <a:lnTo>
                      <a:pt x="308" y="454"/>
                    </a:lnTo>
                    <a:lnTo>
                      <a:pt x="271" y="463"/>
                    </a:lnTo>
                    <a:lnTo>
                      <a:pt x="234" y="467"/>
                    </a:lnTo>
                    <a:lnTo>
                      <a:pt x="195" y="463"/>
                    </a:lnTo>
                    <a:lnTo>
                      <a:pt x="160" y="454"/>
                    </a:lnTo>
                    <a:lnTo>
                      <a:pt x="126" y="441"/>
                    </a:lnTo>
                    <a:lnTo>
                      <a:pt x="96" y="421"/>
                    </a:lnTo>
                    <a:lnTo>
                      <a:pt x="68" y="398"/>
                    </a:lnTo>
                    <a:lnTo>
                      <a:pt x="45" y="370"/>
                    </a:lnTo>
                    <a:lnTo>
                      <a:pt x="27" y="340"/>
                    </a:lnTo>
                    <a:lnTo>
                      <a:pt x="12" y="307"/>
                    </a:lnTo>
                    <a:lnTo>
                      <a:pt x="3" y="271"/>
                    </a:lnTo>
                    <a:lnTo>
                      <a:pt x="0" y="233"/>
                    </a:lnTo>
                    <a:lnTo>
                      <a:pt x="3" y="195"/>
                    </a:lnTo>
                    <a:lnTo>
                      <a:pt x="12" y="160"/>
                    </a:lnTo>
                    <a:lnTo>
                      <a:pt x="27" y="126"/>
                    </a:lnTo>
                    <a:lnTo>
                      <a:pt x="45" y="95"/>
                    </a:lnTo>
                    <a:lnTo>
                      <a:pt x="68" y="68"/>
                    </a:lnTo>
                    <a:lnTo>
                      <a:pt x="96" y="44"/>
                    </a:lnTo>
                    <a:lnTo>
                      <a:pt x="126" y="26"/>
                    </a:lnTo>
                    <a:lnTo>
                      <a:pt x="160" y="11"/>
                    </a:lnTo>
                    <a:lnTo>
                      <a:pt x="195" y="2"/>
                    </a:lnTo>
                    <a:lnTo>
                      <a:pt x="234" y="0"/>
                    </a:lnTo>
                    <a:close/>
                  </a:path>
                </a:pathLst>
              </a:custGeom>
              <a:solidFill>
                <a:srgbClr val="8A8895"/>
              </a:solidFill>
              <a:ln w="0">
                <a:solidFill>
                  <a:srgbClr val="8A889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CO" sz="1400" dirty="0"/>
              </a:p>
            </p:txBody>
          </p:sp>
          <p:sp>
            <p:nvSpPr>
              <p:cNvPr id="27" name="Freeform 25"/>
              <p:cNvSpPr>
                <a:spLocks/>
              </p:cNvSpPr>
              <p:nvPr/>
            </p:nvSpPr>
            <p:spPr bwMode="auto">
              <a:xfrm>
                <a:off x="10439402" y="3499544"/>
                <a:ext cx="254000" cy="155575"/>
              </a:xfrm>
              <a:custGeom>
                <a:avLst/>
                <a:gdLst>
                  <a:gd name="T0" fmla="*/ 0 w 797"/>
                  <a:gd name="T1" fmla="*/ 0 h 491"/>
                  <a:gd name="T2" fmla="*/ 606 w 797"/>
                  <a:gd name="T3" fmla="*/ 0 h 491"/>
                  <a:gd name="T4" fmla="*/ 624 w 797"/>
                  <a:gd name="T5" fmla="*/ 27 h 491"/>
                  <a:gd name="T6" fmla="*/ 640 w 797"/>
                  <a:gd name="T7" fmla="*/ 57 h 491"/>
                  <a:gd name="T8" fmla="*/ 797 w 797"/>
                  <a:gd name="T9" fmla="*/ 491 h 491"/>
                  <a:gd name="T10" fmla="*/ 117 w 797"/>
                  <a:gd name="T11" fmla="*/ 491 h 491"/>
                  <a:gd name="T12" fmla="*/ 89 w 797"/>
                  <a:gd name="T13" fmla="*/ 489 h 491"/>
                  <a:gd name="T14" fmla="*/ 66 w 797"/>
                  <a:gd name="T15" fmla="*/ 480 h 491"/>
                  <a:gd name="T16" fmla="*/ 44 w 797"/>
                  <a:gd name="T17" fmla="*/ 466 h 491"/>
                  <a:gd name="T18" fmla="*/ 26 w 797"/>
                  <a:gd name="T19" fmla="*/ 448 h 491"/>
                  <a:gd name="T20" fmla="*/ 11 w 797"/>
                  <a:gd name="T21" fmla="*/ 427 h 491"/>
                  <a:gd name="T22" fmla="*/ 3 w 797"/>
                  <a:gd name="T23" fmla="*/ 402 h 491"/>
                  <a:gd name="T24" fmla="*/ 0 w 797"/>
                  <a:gd name="T25" fmla="*/ 375 h 491"/>
                  <a:gd name="T26" fmla="*/ 0 w 797"/>
                  <a:gd name="T27" fmla="*/ 0 h 4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97" h="491">
                    <a:moveTo>
                      <a:pt x="0" y="0"/>
                    </a:moveTo>
                    <a:lnTo>
                      <a:pt x="606" y="0"/>
                    </a:lnTo>
                    <a:lnTo>
                      <a:pt x="624" y="27"/>
                    </a:lnTo>
                    <a:lnTo>
                      <a:pt x="640" y="57"/>
                    </a:lnTo>
                    <a:lnTo>
                      <a:pt x="797" y="491"/>
                    </a:lnTo>
                    <a:lnTo>
                      <a:pt x="117" y="491"/>
                    </a:lnTo>
                    <a:lnTo>
                      <a:pt x="89" y="489"/>
                    </a:lnTo>
                    <a:lnTo>
                      <a:pt x="66" y="480"/>
                    </a:lnTo>
                    <a:lnTo>
                      <a:pt x="44" y="466"/>
                    </a:lnTo>
                    <a:lnTo>
                      <a:pt x="26" y="448"/>
                    </a:lnTo>
                    <a:lnTo>
                      <a:pt x="11" y="427"/>
                    </a:lnTo>
                    <a:lnTo>
                      <a:pt x="3" y="402"/>
                    </a:lnTo>
                    <a:lnTo>
                      <a:pt x="0" y="3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C546A"/>
              </a:solidFill>
              <a:ln w="0">
                <a:solidFill>
                  <a:srgbClr val="5C546A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CO" sz="1400" dirty="0"/>
              </a:p>
            </p:txBody>
          </p:sp>
          <p:sp>
            <p:nvSpPr>
              <p:cNvPr id="28" name="Rectangle 26"/>
              <p:cNvSpPr>
                <a:spLocks noChangeArrowheads="1"/>
              </p:cNvSpPr>
              <p:nvPr/>
            </p:nvSpPr>
            <p:spPr bwMode="auto">
              <a:xfrm>
                <a:off x="10866439" y="3740844"/>
                <a:ext cx="36513" cy="55563"/>
              </a:xfrm>
              <a:prstGeom prst="rect">
                <a:avLst/>
              </a:prstGeom>
              <a:solidFill>
                <a:srgbClr val="FFFFFF"/>
              </a:solidFill>
              <a:ln w="0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CO" sz="1400" dirty="0"/>
              </a:p>
            </p:txBody>
          </p:sp>
          <p:sp>
            <p:nvSpPr>
              <p:cNvPr id="29" name="Rectangle 27"/>
              <p:cNvSpPr>
                <a:spLocks noChangeArrowheads="1"/>
              </p:cNvSpPr>
              <p:nvPr/>
            </p:nvSpPr>
            <p:spPr bwMode="auto">
              <a:xfrm>
                <a:off x="10033002" y="3518594"/>
                <a:ext cx="314325" cy="36513"/>
              </a:xfrm>
              <a:prstGeom prst="rect">
                <a:avLst/>
              </a:prstGeom>
              <a:solidFill>
                <a:srgbClr val="FF9500"/>
              </a:solidFill>
              <a:ln w="0">
                <a:solidFill>
                  <a:srgbClr val="FF95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CO" sz="1400" dirty="0"/>
              </a:p>
            </p:txBody>
          </p:sp>
          <p:sp>
            <p:nvSpPr>
              <p:cNvPr id="30" name="Rectangle 28"/>
              <p:cNvSpPr>
                <a:spLocks noChangeArrowheads="1"/>
              </p:cNvSpPr>
              <p:nvPr/>
            </p:nvSpPr>
            <p:spPr bwMode="auto">
              <a:xfrm>
                <a:off x="10033002" y="3610669"/>
                <a:ext cx="314325" cy="36513"/>
              </a:xfrm>
              <a:prstGeom prst="rect">
                <a:avLst/>
              </a:prstGeom>
              <a:solidFill>
                <a:srgbClr val="FF9500"/>
              </a:solidFill>
              <a:ln w="0">
                <a:solidFill>
                  <a:srgbClr val="FF95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CO" sz="1400" dirty="0"/>
              </a:p>
            </p:txBody>
          </p:sp>
        </p:grpSp>
      </p:grpSp>
      <p:graphicFrame>
        <p:nvGraphicFramePr>
          <p:cNvPr id="31" name="Tabla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7339825"/>
              </p:ext>
            </p:extLst>
          </p:nvPr>
        </p:nvGraphicFramePr>
        <p:xfrm>
          <a:off x="686630" y="4904440"/>
          <a:ext cx="7531891" cy="1098150"/>
        </p:xfrm>
        <a:graphic>
          <a:graphicData uri="http://schemas.openxmlformats.org/drawingml/2006/table">
            <a:tbl>
              <a:tblPr/>
              <a:tblGrid>
                <a:gridCol w="855392">
                  <a:extLst>
                    <a:ext uri="{9D8B030D-6E8A-4147-A177-3AD203B41FA5}">
                      <a16:colId xmlns:a16="http://schemas.microsoft.com/office/drawing/2014/main" val="85924435"/>
                    </a:ext>
                  </a:extLst>
                </a:gridCol>
                <a:gridCol w="855392">
                  <a:extLst>
                    <a:ext uri="{9D8B030D-6E8A-4147-A177-3AD203B41FA5}">
                      <a16:colId xmlns:a16="http://schemas.microsoft.com/office/drawing/2014/main" val="856078805"/>
                    </a:ext>
                  </a:extLst>
                </a:gridCol>
                <a:gridCol w="855392">
                  <a:extLst>
                    <a:ext uri="{9D8B030D-6E8A-4147-A177-3AD203B41FA5}">
                      <a16:colId xmlns:a16="http://schemas.microsoft.com/office/drawing/2014/main" val="2604503392"/>
                    </a:ext>
                  </a:extLst>
                </a:gridCol>
                <a:gridCol w="866500">
                  <a:extLst>
                    <a:ext uri="{9D8B030D-6E8A-4147-A177-3AD203B41FA5}">
                      <a16:colId xmlns:a16="http://schemas.microsoft.com/office/drawing/2014/main" val="148175126"/>
                    </a:ext>
                  </a:extLst>
                </a:gridCol>
                <a:gridCol w="944264">
                  <a:extLst>
                    <a:ext uri="{9D8B030D-6E8A-4147-A177-3AD203B41FA5}">
                      <a16:colId xmlns:a16="http://schemas.microsoft.com/office/drawing/2014/main" val="37353671"/>
                    </a:ext>
                  </a:extLst>
                </a:gridCol>
                <a:gridCol w="866500">
                  <a:extLst>
                    <a:ext uri="{9D8B030D-6E8A-4147-A177-3AD203B41FA5}">
                      <a16:colId xmlns:a16="http://schemas.microsoft.com/office/drawing/2014/main" val="3470352887"/>
                    </a:ext>
                  </a:extLst>
                </a:gridCol>
                <a:gridCol w="855392">
                  <a:extLst>
                    <a:ext uri="{9D8B030D-6E8A-4147-A177-3AD203B41FA5}">
                      <a16:colId xmlns:a16="http://schemas.microsoft.com/office/drawing/2014/main" val="1508320518"/>
                    </a:ext>
                  </a:extLst>
                </a:gridCol>
                <a:gridCol w="866500">
                  <a:extLst>
                    <a:ext uri="{9D8B030D-6E8A-4147-A177-3AD203B41FA5}">
                      <a16:colId xmlns:a16="http://schemas.microsoft.com/office/drawing/2014/main" val="4030792220"/>
                    </a:ext>
                  </a:extLst>
                </a:gridCol>
                <a:gridCol w="566559">
                  <a:extLst>
                    <a:ext uri="{9D8B030D-6E8A-4147-A177-3AD203B41FA5}">
                      <a16:colId xmlns:a16="http://schemas.microsoft.com/office/drawing/2014/main" val="3424373809"/>
                    </a:ext>
                  </a:extLst>
                </a:gridCol>
              </a:tblGrid>
              <a:tr h="338207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 PRESUPUESTO  ASIGNADO</a:t>
                      </a:r>
                      <a:br>
                        <a:rPr lang="es-CO" sz="1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CO" sz="1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2019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CDP´S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% DE EJEC. CDP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COMPROMISOS - RP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% DE EJEC. </a:t>
                      </a:r>
                      <a:b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RP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GIROS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% </a:t>
                      </a:r>
                      <a:br>
                        <a:rPr lang="es-CO" sz="1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CO" sz="1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GIRO RP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% </a:t>
                      </a:r>
                      <a:b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GIRO APROP.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2348156"/>
                  </a:ext>
                </a:extLst>
              </a:tr>
              <a:tr h="21365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1.835.624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1.774.002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96,64%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380.534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20,73%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123.282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32,40%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6,72%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8940"/>
                  </a:ext>
                </a:extLst>
              </a:tr>
              <a:tr h="21365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INVERSION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1.758.562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1.725.523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98,12%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380.534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21,64%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123.282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32,40%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7,01%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1802244"/>
                  </a:ext>
                </a:extLst>
              </a:tr>
              <a:tr h="21365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PASIVOS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77.062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48.478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62,91%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0,00%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0,00%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0978688"/>
                  </a:ext>
                </a:extLst>
              </a:tr>
            </a:tbl>
          </a:graphicData>
        </a:graphic>
      </p:graphicFrame>
      <p:sp>
        <p:nvSpPr>
          <p:cNvPr id="32" name="CuadroTexto 31"/>
          <p:cNvSpPr txBox="1"/>
          <p:nvPr/>
        </p:nvSpPr>
        <p:spPr>
          <a:xfrm>
            <a:off x="353709" y="6283244"/>
            <a:ext cx="158939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900" b="1" dirty="0" smtClean="0">
                <a:solidFill>
                  <a:srgbClr val="002060"/>
                </a:solidFill>
              </a:rPr>
              <a:t>CIFRAS EN MILES DE PESOS </a:t>
            </a:r>
            <a:endParaRPr lang="es-ES_tradnl" sz="900" b="1" dirty="0">
              <a:solidFill>
                <a:srgbClr val="002060"/>
              </a:solidFill>
            </a:endParaRPr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id="{8765B1DF-9A2F-FA48-827A-BFEB18EB38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5622" y="6355383"/>
            <a:ext cx="2541995" cy="43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10045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5141</TotalTime>
  <Words>3047</Words>
  <Application>Microsoft Office PowerPoint</Application>
  <PresentationFormat>Panorámica</PresentationFormat>
  <Paragraphs>1065</Paragraphs>
  <Slides>36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4" baseType="lpstr">
      <vt:lpstr>ＭＳ Ｐゴシック</vt:lpstr>
      <vt:lpstr>Arial</vt:lpstr>
      <vt:lpstr>Calibri</vt:lpstr>
      <vt:lpstr>Calibri Light</vt:lpstr>
      <vt:lpstr>Century Gothic</vt:lpstr>
      <vt:lpstr>Times New Roman</vt:lpstr>
      <vt:lpstr>Wingdings</vt:lpstr>
      <vt:lpstr>Tema de Office</vt:lpstr>
      <vt:lpstr>Presentación de PowerPoint</vt:lpstr>
      <vt:lpstr>PRESUPUESTO SDM</vt:lpstr>
      <vt:lpstr>PRESUPUESTO 2019 VS 2020</vt:lpstr>
      <vt:lpstr>PROYECCIÓN DE INGRESOS SDM </vt:lpstr>
      <vt:lpstr>                              Proyecto de inversión 339   “IMPLEMENTACIÓN DEL PLAN MAESTRO DE MOVILIDAD PARA BOGOTÁ”  $73.744.570  ($20.997.570.000 + $52.747.000.000)         Convenio UMV   </vt:lpstr>
      <vt:lpstr>Presentación de PowerPoint</vt:lpstr>
      <vt:lpstr>Presentación de PowerPoint</vt:lpstr>
      <vt:lpstr>Presentación de PowerPoint</vt:lpstr>
      <vt:lpstr>                                      Proyecto de inversión 1183   “ARTICULACIÓN REGIONAL Y PLANEACIÓN INTEGRAL DEL TRANSPORTE”   $1.511.793.000 </vt:lpstr>
      <vt:lpstr>Presentación de PowerPoint</vt:lpstr>
      <vt:lpstr>                                    Proyecto de inversión 1004   “IMPLEMENTACIÓN DEL PLAN DISTRITAL DE SEGURIDAD VIAL”   $15.582.187.000</vt:lpstr>
      <vt:lpstr>Presentación de PowerPoint</vt:lpstr>
      <vt:lpstr>Presentación de PowerPoint</vt:lpstr>
      <vt:lpstr>                                      Proyecto de inversión 967   “TECNOLOGÍAS DE INFORMACIÓN Y COMUNICACIONES PARA LOGRAR UNA MOVILIDAD SOSTENIBLE EN BOGOTÁ”   $13.454.075.000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Proyecto de inversión 6219   “APOYO INSTITUCIONAL EN CONVENIO CON LA POLICIA NACIONAL”   $33.442.844.000</vt:lpstr>
      <vt:lpstr>Presentación de PowerPoint</vt:lpstr>
      <vt:lpstr>Proyecto de inversión 1044  “SERVICIOS PARA LA MOVILIDAD EFICIENTES E INCLUYENTES”  $26.916.435.000 </vt:lpstr>
      <vt:lpstr>Presentación de PowerPoint</vt:lpstr>
      <vt:lpstr>Presentación de PowerPoint</vt:lpstr>
      <vt:lpstr>                                      Proyecto de inversión 7544   “FORTALECIMIENTO DE LA GESTIÓN JURÍDICA DE LA SECRETARÍA DISTRITAL DE MOVILIDAD”   $ 19.292.250.000 </vt:lpstr>
      <vt:lpstr>Presentación de PowerPoint</vt:lpstr>
      <vt:lpstr>                                      Proyecto de inversión 7545   “FORTALECIMIENTO DE LA GESTIÓN DE INVESTIGACIONES ADMINISTRATIVAS DE TRÁNSITO Y TRANSPORTE”   $ 20.979.140.000 </vt:lpstr>
      <vt:lpstr>Presentación de PowerPoint</vt:lpstr>
      <vt:lpstr>                                        Proyecto de inversión 585   “SISTEMA DISTRITAL DE INFORMACIÓN PARA LA MOVILIDAD”   $ 3.693.309.000 </vt:lpstr>
      <vt:lpstr>Presentación de PowerPoint</vt:lpstr>
      <vt:lpstr>                                        Proyecto de inversión 965   “MOVILIDAD TRANSPARENTE Y CONTRA LA CORRUPCIÓN”   $  176.400.000  </vt:lpstr>
      <vt:lpstr>Presentación de PowerPoint</vt:lpstr>
      <vt:lpstr>                                        Proyecto de inversión 6094   “FORTALECIMIENTO INSTITUCIONAL”   $8.745.657.000 </vt:lpstr>
      <vt:lpstr>Presentación de PowerPoint</vt:lpstr>
      <vt:lpstr>Presentación de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Diana Carolina Pedreros Rojas</dc:creator>
  <cp:lastModifiedBy>Nicol Angely Andrade Parada</cp:lastModifiedBy>
  <cp:revision>270</cp:revision>
  <dcterms:created xsi:type="dcterms:W3CDTF">2018-10-12T13:40:11Z</dcterms:created>
  <dcterms:modified xsi:type="dcterms:W3CDTF">2019-09-19T15:32:49Z</dcterms:modified>
</cp:coreProperties>
</file>